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427" r:id="rId2"/>
    <p:sldId id="442" r:id="rId3"/>
    <p:sldId id="471" r:id="rId4"/>
    <p:sldId id="443" r:id="rId5"/>
    <p:sldId id="472" r:id="rId6"/>
    <p:sldId id="473" r:id="rId7"/>
    <p:sldId id="474" r:id="rId8"/>
    <p:sldId id="475" r:id="rId9"/>
    <p:sldId id="446" r:id="rId10"/>
    <p:sldId id="447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7" r:id="rId19"/>
    <p:sldId id="463" r:id="rId20"/>
    <p:sldId id="464" r:id="rId21"/>
    <p:sldId id="465" r:id="rId22"/>
    <p:sldId id="466" r:id="rId23"/>
  </p:sldIdLst>
  <p:sldSz cx="9144000" cy="6858000" type="screen4x3"/>
  <p:notesSz cx="6669088" cy="9928225"/>
  <p:embeddedFontLst>
    <p:embeddedFont>
      <p:font typeface="cmsy10" panose="020B0604020202020204"/>
      <p:regular r:id="rId26"/>
    </p:embeddedFont>
    <p:embeddedFont>
      <p:font typeface="新細明體" panose="02020500000000000000" pitchFamily="18" charset="-120"/>
      <p:regular r:id="rId27"/>
    </p:embeddedFont>
  </p:embeddedFontLst>
  <p:custDataLst>
    <p:tags r:id="rId2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2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3312" y="-11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0A5906-C02A-4E22-A186-81C8B265E7A1}" type="datetimeFigureOut">
              <a:rPr lang="zh-TW" altLang="en-US"/>
              <a:pPr>
                <a:defRPr/>
              </a:pPr>
              <a:t>2016/11/15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1EA4498-AA94-45D3-B502-645D61218F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486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E443D5C0-5211-48D1-B50E-A73545DE12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5607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17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3DD4E0EE-8CE8-4A6D-84FD-AC0BB39430F9}" type="slidenum">
              <a:rPr lang="en-US" altLang="zh-TW" smtClean="0"/>
              <a:pPr eaLnBrk="1" hangingPunct="1"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084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90EE224-1D0D-442D-918A-15CE92B3A892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24613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40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008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694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7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5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20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564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474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680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2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543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8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276A92F-1075-4AD3-883A-E641AB105338}" type="slidenum">
              <a:rPr lang="en-US" altLang="zh-TW" sz="1400">
                <a:latin typeface="Arial" charset="0"/>
              </a:rPr>
              <a:pPr algn="r">
                <a:defRPr/>
              </a:pPr>
              <a:t>‹#›</a:t>
            </a:fld>
            <a:endParaRPr lang="en-US" altLang="zh-TW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jpeg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a/Knights-Tour-Animation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723900" y="2930525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TW" sz="44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Graphs</a:t>
            </a:r>
            <a:endParaRPr lang="en-US" sz="44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3900" y="2930525"/>
            <a:ext cx="7772400" cy="1470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zh-TW" sz="5400" dirty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Hamiltonian Graphs</a:t>
            </a:r>
            <a:endParaRPr lang="en-US" sz="5400" dirty="0">
              <a:solidFill>
                <a:srgbClr val="33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371600" y="4386263"/>
            <a:ext cx="64008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/>
              <a:t>Hubert Chan  (Chapter 9.5)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4978507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Extension of the non-existence proof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0200" y="1401763"/>
            <a:ext cx="8229600" cy="5280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A subset S of vertices in a graph is an independent set if for any u,v in S, there is no edge between u and v.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Theorem: Suppose G has n vertices and an independent set S of size greater than n/2. Then, G does not have a HC.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9900"/>
                </a:solidFill>
              </a:rPr>
              <a:t>Proof: </a:t>
            </a:r>
            <a:r>
              <a:rPr lang="en-US"/>
              <a:t>Any path in G must have the</a:t>
            </a:r>
            <a:br>
              <a:rPr lang="en-US"/>
            </a:br>
            <a:r>
              <a:rPr lang="en-US"/>
              <a:t>circled vertex (in S) followed by an </a:t>
            </a:r>
            <a:br>
              <a:rPr lang="en-US"/>
            </a:br>
            <a:r>
              <a:rPr lang="en-US"/>
              <a:t>un-circled vertex (not in S).</a:t>
            </a:r>
          </a:p>
          <a:p>
            <a:pPr eaLnBrk="1" hangingPunct="1">
              <a:buFontTx/>
              <a:buNone/>
            </a:pPr>
            <a:r>
              <a:rPr lang="en-US"/>
              <a:t>Since more than 1/2 of the </a:t>
            </a:r>
            <a:br>
              <a:rPr lang="en-US"/>
            </a:br>
            <a:r>
              <a:rPr lang="en-US"/>
              <a:t>vertices are circled, any HC </a:t>
            </a:r>
            <a:br>
              <a:rPr lang="en-US"/>
            </a:br>
            <a:r>
              <a:rPr lang="en-US"/>
              <a:t>must contain an edge </a:t>
            </a:r>
            <a:br>
              <a:rPr lang="en-US"/>
            </a:br>
            <a:r>
              <a:rPr lang="en-US"/>
              <a:t>containing two circled vertices.</a:t>
            </a:r>
          </a:p>
          <a:p>
            <a:pPr eaLnBrk="1" hangingPunct="1">
              <a:buFontTx/>
              <a:buNone/>
            </a:pPr>
            <a:r>
              <a:rPr lang="en-US"/>
              <a:t>Conclusion: HC cannot exist.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81588" y="3636963"/>
            <a:ext cx="3527425" cy="2982912"/>
            <a:chOff x="3048" y="1967"/>
            <a:chExt cx="2222" cy="1879"/>
          </a:xfrm>
        </p:grpSpPr>
        <p:sp>
          <p:nvSpPr>
            <p:cNvPr id="15418" name="Oval 5"/>
            <p:cNvSpPr>
              <a:spLocks noChangeArrowheads="1"/>
            </p:cNvSpPr>
            <p:nvPr/>
          </p:nvSpPr>
          <p:spPr bwMode="auto">
            <a:xfrm>
              <a:off x="3095" y="2075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Oval 6"/>
            <p:cNvSpPr>
              <a:spLocks noChangeArrowheads="1"/>
            </p:cNvSpPr>
            <p:nvPr/>
          </p:nvSpPr>
          <p:spPr bwMode="auto">
            <a:xfrm>
              <a:off x="3048" y="2979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7"/>
            <p:cNvSpPr>
              <a:spLocks noChangeArrowheads="1"/>
            </p:cNvSpPr>
            <p:nvPr/>
          </p:nvSpPr>
          <p:spPr bwMode="auto">
            <a:xfrm>
              <a:off x="3716" y="2750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1" name="Oval 8"/>
            <p:cNvSpPr>
              <a:spLocks noChangeArrowheads="1"/>
            </p:cNvSpPr>
            <p:nvPr/>
          </p:nvSpPr>
          <p:spPr bwMode="auto">
            <a:xfrm>
              <a:off x="4904" y="1967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9"/>
            <p:cNvSpPr>
              <a:spLocks noChangeArrowheads="1"/>
            </p:cNvSpPr>
            <p:nvPr/>
          </p:nvSpPr>
          <p:spPr bwMode="auto">
            <a:xfrm>
              <a:off x="4913" y="3098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Oval 10"/>
            <p:cNvSpPr>
              <a:spLocks noChangeArrowheads="1"/>
            </p:cNvSpPr>
            <p:nvPr/>
          </p:nvSpPr>
          <p:spPr bwMode="auto">
            <a:xfrm>
              <a:off x="3816" y="1986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11"/>
            <p:cNvSpPr>
              <a:spLocks noChangeArrowheads="1"/>
            </p:cNvSpPr>
            <p:nvPr/>
          </p:nvSpPr>
          <p:spPr bwMode="auto">
            <a:xfrm>
              <a:off x="4158" y="3489"/>
              <a:ext cx="357" cy="357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32413" y="3268663"/>
            <a:ext cx="3382962" cy="3122612"/>
            <a:chOff x="3206" y="1726"/>
            <a:chExt cx="2131" cy="1967"/>
          </a:xfrm>
        </p:grpSpPr>
        <p:sp>
          <p:nvSpPr>
            <p:cNvPr id="15366" name="AutoShape 13"/>
            <p:cNvSpPr>
              <a:spLocks noChangeArrowheads="1"/>
            </p:cNvSpPr>
            <p:nvPr/>
          </p:nvSpPr>
          <p:spPr bwMode="auto">
            <a:xfrm>
              <a:off x="4281" y="1726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14"/>
            <p:cNvSpPr>
              <a:spLocks noChangeArrowheads="1"/>
            </p:cNvSpPr>
            <p:nvPr/>
          </p:nvSpPr>
          <p:spPr bwMode="auto">
            <a:xfrm>
              <a:off x="4493" y="2548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AutoShape 15"/>
            <p:cNvSpPr>
              <a:spLocks noChangeArrowheads="1"/>
            </p:cNvSpPr>
            <p:nvPr/>
          </p:nvSpPr>
          <p:spPr bwMode="auto">
            <a:xfrm>
              <a:off x="3787" y="2568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9" name="AutoShape 16"/>
            <p:cNvSpPr>
              <a:spLocks noChangeArrowheads="1"/>
            </p:cNvSpPr>
            <p:nvPr/>
          </p:nvSpPr>
          <p:spPr bwMode="auto">
            <a:xfrm>
              <a:off x="4202" y="319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7"/>
            <p:cNvSpPr>
              <a:spLocks noChangeArrowheads="1"/>
            </p:cNvSpPr>
            <p:nvPr/>
          </p:nvSpPr>
          <p:spPr bwMode="auto">
            <a:xfrm>
              <a:off x="3206" y="3125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71" name="AutoShape 18"/>
            <p:cNvCxnSpPr>
              <a:cxnSpLocks noChangeShapeType="1"/>
              <a:stCxn id="15366" idx="4"/>
              <a:endCxn id="15395" idx="1"/>
            </p:cNvCxnSpPr>
            <p:nvPr/>
          </p:nvCxnSpPr>
          <p:spPr bwMode="auto">
            <a:xfrm flipH="1">
              <a:off x="3977" y="1757"/>
              <a:ext cx="333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AutoShape 19"/>
            <p:cNvCxnSpPr>
              <a:cxnSpLocks noChangeShapeType="1"/>
              <a:stCxn id="15391" idx="2"/>
              <a:endCxn id="15367" idx="1"/>
            </p:cNvCxnSpPr>
            <p:nvPr/>
          </p:nvCxnSpPr>
          <p:spPr bwMode="auto">
            <a:xfrm flipH="1">
              <a:off x="4501" y="2133"/>
              <a:ext cx="551" cy="4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AutoShape 20"/>
            <p:cNvCxnSpPr>
              <a:cxnSpLocks noChangeShapeType="1"/>
              <a:stCxn id="15366" idx="4"/>
              <a:endCxn id="15389" idx="6"/>
            </p:cNvCxnSpPr>
            <p:nvPr/>
          </p:nvCxnSpPr>
          <p:spPr bwMode="auto">
            <a:xfrm flipH="1">
              <a:off x="3307" y="1757"/>
              <a:ext cx="1003" cy="5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AutoShape 21"/>
            <p:cNvCxnSpPr>
              <a:cxnSpLocks noChangeShapeType="1"/>
              <a:stCxn id="15391" idx="5"/>
              <a:endCxn id="15410" idx="3"/>
            </p:cNvCxnSpPr>
            <p:nvPr/>
          </p:nvCxnSpPr>
          <p:spPr bwMode="auto">
            <a:xfrm>
              <a:off x="5102" y="2144"/>
              <a:ext cx="186" cy="5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5" name="AutoShape 22"/>
            <p:cNvCxnSpPr>
              <a:cxnSpLocks noChangeShapeType="1"/>
              <a:stCxn id="15389" idx="6"/>
              <a:endCxn id="15367" idx="1"/>
            </p:cNvCxnSpPr>
            <p:nvPr/>
          </p:nvCxnSpPr>
          <p:spPr bwMode="auto">
            <a:xfrm>
              <a:off x="3307" y="2260"/>
              <a:ext cx="1194" cy="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AutoShape 23"/>
            <p:cNvCxnSpPr>
              <a:cxnSpLocks noChangeShapeType="1"/>
              <a:stCxn id="15393" idx="0"/>
              <a:endCxn id="15367" idx="4"/>
            </p:cNvCxnSpPr>
            <p:nvPr/>
          </p:nvCxnSpPr>
          <p:spPr bwMode="auto">
            <a:xfrm flipV="1">
              <a:off x="3909" y="2579"/>
              <a:ext cx="613" cy="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AutoShape 24"/>
            <p:cNvCxnSpPr>
              <a:cxnSpLocks noChangeShapeType="1"/>
              <a:stCxn id="15389" idx="6"/>
              <a:endCxn id="15368" idx="5"/>
            </p:cNvCxnSpPr>
            <p:nvPr/>
          </p:nvCxnSpPr>
          <p:spPr bwMode="auto">
            <a:xfrm>
              <a:off x="3307" y="2260"/>
              <a:ext cx="530" cy="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AutoShape 25"/>
            <p:cNvCxnSpPr>
              <a:cxnSpLocks noChangeShapeType="1"/>
              <a:stCxn id="15391" idx="2"/>
              <a:endCxn id="15366" idx="5"/>
            </p:cNvCxnSpPr>
            <p:nvPr/>
          </p:nvCxnSpPr>
          <p:spPr bwMode="auto">
            <a:xfrm flipH="1" flipV="1">
              <a:off x="4330" y="1752"/>
              <a:ext cx="722" cy="3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9" name="AutoShape 26"/>
            <p:cNvCxnSpPr>
              <a:cxnSpLocks noChangeShapeType="1"/>
              <a:stCxn id="15410" idx="3"/>
              <a:endCxn id="15393" idx="7"/>
            </p:cNvCxnSpPr>
            <p:nvPr/>
          </p:nvCxnSpPr>
          <p:spPr bwMode="auto">
            <a:xfrm flipH="1">
              <a:off x="3929" y="2742"/>
              <a:ext cx="1359" cy="14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0" name="AutoShape 27"/>
            <p:cNvCxnSpPr>
              <a:cxnSpLocks noChangeShapeType="1"/>
              <a:stCxn id="15368" idx="5"/>
              <a:endCxn id="15394" idx="4"/>
            </p:cNvCxnSpPr>
            <p:nvPr/>
          </p:nvCxnSpPr>
          <p:spPr bwMode="auto">
            <a:xfrm flipH="1">
              <a:off x="3236" y="2595"/>
              <a:ext cx="601" cy="5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1" name="AutoShape 28"/>
            <p:cNvCxnSpPr>
              <a:cxnSpLocks noChangeShapeType="1"/>
            </p:cNvCxnSpPr>
            <p:nvPr/>
          </p:nvCxnSpPr>
          <p:spPr bwMode="auto">
            <a:xfrm>
              <a:off x="3397" y="286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2" name="AutoShape 29"/>
            <p:cNvCxnSpPr>
              <a:cxnSpLocks noChangeShapeType="1"/>
              <a:stCxn id="15393" idx="7"/>
              <a:endCxn id="15369" idx="6"/>
            </p:cNvCxnSpPr>
            <p:nvPr/>
          </p:nvCxnSpPr>
          <p:spPr bwMode="auto">
            <a:xfrm>
              <a:off x="3929" y="2889"/>
              <a:ext cx="332" cy="3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3" name="AutoShape 30"/>
            <p:cNvCxnSpPr>
              <a:cxnSpLocks noChangeShapeType="1"/>
              <a:stCxn id="15388" idx="5"/>
              <a:endCxn id="15392" idx="0"/>
            </p:cNvCxnSpPr>
            <p:nvPr/>
          </p:nvCxnSpPr>
          <p:spPr bwMode="auto">
            <a:xfrm>
              <a:off x="3746" y="3581"/>
              <a:ext cx="612" cy="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AutoShape 31"/>
            <p:cNvCxnSpPr>
              <a:cxnSpLocks noChangeShapeType="1"/>
              <a:stCxn id="15369" idx="7"/>
              <a:endCxn id="15390" idx="2"/>
            </p:cNvCxnSpPr>
            <p:nvPr/>
          </p:nvCxnSpPr>
          <p:spPr bwMode="auto">
            <a:xfrm>
              <a:off x="4252" y="3199"/>
              <a:ext cx="818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AutoShape 32"/>
            <p:cNvCxnSpPr>
              <a:cxnSpLocks noChangeShapeType="1"/>
              <a:stCxn id="15369" idx="0"/>
              <a:endCxn id="15392" idx="6"/>
            </p:cNvCxnSpPr>
            <p:nvPr/>
          </p:nvCxnSpPr>
          <p:spPr bwMode="auto">
            <a:xfrm>
              <a:off x="4232" y="3194"/>
              <a:ext cx="154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AutoShape 33"/>
            <p:cNvCxnSpPr>
              <a:cxnSpLocks noChangeShapeType="1"/>
              <a:stCxn id="15394" idx="6"/>
              <a:endCxn id="15388" idx="5"/>
            </p:cNvCxnSpPr>
            <p:nvPr/>
          </p:nvCxnSpPr>
          <p:spPr bwMode="auto">
            <a:xfrm>
              <a:off x="3265" y="3141"/>
              <a:ext cx="481" cy="4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7" name="AutoShape 34"/>
            <p:cNvSpPr>
              <a:spLocks noChangeArrowheads="1"/>
            </p:cNvSpPr>
            <p:nvPr/>
          </p:nvSpPr>
          <p:spPr bwMode="auto">
            <a:xfrm>
              <a:off x="3923" y="213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utoShape 35"/>
            <p:cNvSpPr>
              <a:spLocks noChangeArrowheads="1"/>
            </p:cNvSpPr>
            <p:nvPr/>
          </p:nvSpPr>
          <p:spPr bwMode="auto">
            <a:xfrm>
              <a:off x="3696" y="355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AutoShape 36"/>
            <p:cNvSpPr>
              <a:spLocks noChangeArrowheads="1"/>
            </p:cNvSpPr>
            <p:nvPr/>
          </p:nvSpPr>
          <p:spPr bwMode="auto">
            <a:xfrm>
              <a:off x="3248" y="224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utoShape 37"/>
            <p:cNvSpPr>
              <a:spLocks noChangeArrowheads="1"/>
            </p:cNvSpPr>
            <p:nvPr/>
          </p:nvSpPr>
          <p:spPr bwMode="auto">
            <a:xfrm>
              <a:off x="5070" y="3235"/>
              <a:ext cx="57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AutoShape 38"/>
            <p:cNvSpPr>
              <a:spLocks noChangeArrowheads="1"/>
            </p:cNvSpPr>
            <p:nvPr/>
          </p:nvSpPr>
          <p:spPr bwMode="auto">
            <a:xfrm>
              <a:off x="5052" y="2117"/>
              <a:ext cx="58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utoShape 39"/>
            <p:cNvSpPr>
              <a:spLocks noChangeArrowheads="1"/>
            </p:cNvSpPr>
            <p:nvPr/>
          </p:nvSpPr>
          <p:spPr bwMode="auto">
            <a:xfrm>
              <a:off x="4329" y="3660"/>
              <a:ext cx="57" cy="33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AutoShape 40"/>
            <p:cNvSpPr>
              <a:spLocks noChangeArrowheads="1"/>
            </p:cNvSpPr>
            <p:nvPr/>
          </p:nvSpPr>
          <p:spPr bwMode="auto">
            <a:xfrm>
              <a:off x="3879" y="288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utoShape 41"/>
            <p:cNvSpPr>
              <a:spLocks noChangeArrowheads="1"/>
            </p:cNvSpPr>
            <p:nvPr/>
          </p:nvSpPr>
          <p:spPr bwMode="auto">
            <a:xfrm>
              <a:off x="3206" y="3125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AutoShape 42"/>
            <p:cNvSpPr>
              <a:spLocks noChangeArrowheads="1"/>
            </p:cNvSpPr>
            <p:nvPr/>
          </p:nvSpPr>
          <p:spPr bwMode="auto">
            <a:xfrm>
              <a:off x="3968" y="2134"/>
              <a:ext cx="59" cy="32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396" name="AutoShape 43"/>
            <p:cNvCxnSpPr>
              <a:cxnSpLocks noChangeShapeType="1"/>
              <a:stCxn id="15367" idx="2"/>
              <a:endCxn id="15395" idx="4"/>
            </p:cNvCxnSpPr>
            <p:nvPr/>
          </p:nvCxnSpPr>
          <p:spPr bwMode="auto">
            <a:xfrm flipH="1" flipV="1">
              <a:off x="3998" y="2166"/>
              <a:ext cx="495" cy="39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7" name="AutoShape 44"/>
            <p:cNvCxnSpPr>
              <a:cxnSpLocks noChangeShapeType="1"/>
              <a:stCxn id="15410" idx="2"/>
              <a:endCxn id="15390" idx="2"/>
            </p:cNvCxnSpPr>
            <p:nvPr/>
          </p:nvCxnSpPr>
          <p:spPr bwMode="auto">
            <a:xfrm flipH="1">
              <a:off x="5070" y="2732"/>
              <a:ext cx="210" cy="5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8" name="AutoShape 45"/>
            <p:cNvCxnSpPr>
              <a:cxnSpLocks noChangeShapeType="1"/>
              <a:stCxn id="15393" idx="4"/>
              <a:endCxn id="15388" idx="7"/>
            </p:cNvCxnSpPr>
            <p:nvPr/>
          </p:nvCxnSpPr>
          <p:spPr bwMode="auto">
            <a:xfrm flipH="1">
              <a:off x="3746" y="2916"/>
              <a:ext cx="163" cy="6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9" name="AutoShape 46"/>
            <p:cNvCxnSpPr>
              <a:cxnSpLocks noChangeShapeType="1"/>
              <a:stCxn id="15368" idx="5"/>
              <a:endCxn id="15395" idx="3"/>
            </p:cNvCxnSpPr>
            <p:nvPr/>
          </p:nvCxnSpPr>
          <p:spPr bwMode="auto">
            <a:xfrm flipV="1">
              <a:off x="3837" y="2161"/>
              <a:ext cx="140" cy="4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0" name="AutoShape 47"/>
            <p:cNvCxnSpPr>
              <a:cxnSpLocks noChangeShapeType="1"/>
              <a:stCxn id="15369" idx="7"/>
              <a:endCxn id="15388" idx="6"/>
            </p:cNvCxnSpPr>
            <p:nvPr/>
          </p:nvCxnSpPr>
          <p:spPr bwMode="auto">
            <a:xfrm flipH="1">
              <a:off x="3755" y="3199"/>
              <a:ext cx="497" cy="3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1" name="AutoShape 48"/>
            <p:cNvCxnSpPr>
              <a:cxnSpLocks noChangeShapeType="1"/>
              <a:stCxn id="15368" idx="6"/>
              <a:endCxn id="15367" idx="3"/>
            </p:cNvCxnSpPr>
            <p:nvPr/>
          </p:nvCxnSpPr>
          <p:spPr bwMode="auto">
            <a:xfrm flipV="1">
              <a:off x="3846" y="2574"/>
              <a:ext cx="655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2" name="AutoShape 49"/>
            <p:cNvCxnSpPr>
              <a:cxnSpLocks noChangeShapeType="1"/>
              <a:stCxn id="15369" idx="0"/>
              <a:endCxn id="15367" idx="4"/>
            </p:cNvCxnSpPr>
            <p:nvPr/>
          </p:nvCxnSpPr>
          <p:spPr bwMode="auto">
            <a:xfrm flipV="1">
              <a:off x="4232" y="2579"/>
              <a:ext cx="290" cy="6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3" name="AutoShape 50"/>
            <p:cNvCxnSpPr>
              <a:cxnSpLocks noChangeShapeType="1"/>
              <a:stCxn id="15367" idx="4"/>
              <a:endCxn id="15410" idx="2"/>
            </p:cNvCxnSpPr>
            <p:nvPr/>
          </p:nvCxnSpPr>
          <p:spPr bwMode="auto">
            <a:xfrm>
              <a:off x="4522" y="2579"/>
              <a:ext cx="758" cy="1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4" name="AutoShape 51"/>
            <p:cNvCxnSpPr>
              <a:cxnSpLocks noChangeShapeType="1"/>
              <a:stCxn id="15369" idx="5"/>
              <a:endCxn id="15410" idx="3"/>
            </p:cNvCxnSpPr>
            <p:nvPr/>
          </p:nvCxnSpPr>
          <p:spPr bwMode="auto">
            <a:xfrm flipV="1">
              <a:off x="4252" y="2742"/>
              <a:ext cx="1036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5" name="AutoShape 52"/>
            <p:cNvCxnSpPr>
              <a:cxnSpLocks noChangeShapeType="1"/>
              <a:stCxn id="15393" idx="7"/>
              <a:endCxn id="15368" idx="5"/>
            </p:cNvCxnSpPr>
            <p:nvPr/>
          </p:nvCxnSpPr>
          <p:spPr bwMode="auto">
            <a:xfrm flipH="1" flipV="1">
              <a:off x="3837" y="2595"/>
              <a:ext cx="92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6" name="AutoShape 53"/>
            <p:cNvCxnSpPr>
              <a:cxnSpLocks noChangeShapeType="1"/>
              <a:stCxn id="15367" idx="1"/>
              <a:endCxn id="15366" idx="5"/>
            </p:cNvCxnSpPr>
            <p:nvPr/>
          </p:nvCxnSpPr>
          <p:spPr bwMode="auto">
            <a:xfrm flipH="1" flipV="1">
              <a:off x="4330" y="1752"/>
              <a:ext cx="171" cy="8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7" name="AutoShape 54"/>
            <p:cNvCxnSpPr>
              <a:cxnSpLocks noChangeShapeType="1"/>
              <a:stCxn id="15394" idx="6"/>
              <a:endCxn id="15369" idx="5"/>
            </p:cNvCxnSpPr>
            <p:nvPr/>
          </p:nvCxnSpPr>
          <p:spPr bwMode="auto">
            <a:xfrm>
              <a:off x="3265" y="3141"/>
              <a:ext cx="987" cy="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8" name="AutoShape 55"/>
            <p:cNvCxnSpPr>
              <a:cxnSpLocks noChangeShapeType="1"/>
              <a:stCxn id="15389" idx="5"/>
              <a:endCxn id="15388" idx="0"/>
            </p:cNvCxnSpPr>
            <p:nvPr/>
          </p:nvCxnSpPr>
          <p:spPr bwMode="auto">
            <a:xfrm>
              <a:off x="3298" y="2271"/>
              <a:ext cx="428" cy="12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09" name="AutoShape 56"/>
            <p:cNvCxnSpPr>
              <a:cxnSpLocks noChangeShapeType="1"/>
              <a:stCxn id="15392" idx="7"/>
              <a:endCxn id="15410" idx="3"/>
            </p:cNvCxnSpPr>
            <p:nvPr/>
          </p:nvCxnSpPr>
          <p:spPr bwMode="auto">
            <a:xfrm flipV="1">
              <a:off x="4378" y="2742"/>
              <a:ext cx="910" cy="9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410" name="AutoShape 57"/>
            <p:cNvSpPr>
              <a:spLocks noChangeArrowheads="1"/>
            </p:cNvSpPr>
            <p:nvPr/>
          </p:nvSpPr>
          <p:spPr bwMode="auto">
            <a:xfrm>
              <a:off x="5280" y="2716"/>
              <a:ext cx="57" cy="31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411" name="AutoShape 58"/>
            <p:cNvCxnSpPr>
              <a:cxnSpLocks noChangeShapeType="1"/>
              <a:stCxn id="15410" idx="3"/>
              <a:endCxn id="15366" idx="5"/>
            </p:cNvCxnSpPr>
            <p:nvPr/>
          </p:nvCxnSpPr>
          <p:spPr bwMode="auto">
            <a:xfrm flipH="1" flipV="1">
              <a:off x="4330" y="1752"/>
              <a:ext cx="958" cy="9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2" name="AutoShape 59"/>
            <p:cNvCxnSpPr>
              <a:cxnSpLocks noChangeShapeType="1"/>
              <a:stCxn id="15390" idx="3"/>
              <a:endCxn id="15367" idx="4"/>
            </p:cNvCxnSpPr>
            <p:nvPr/>
          </p:nvCxnSpPr>
          <p:spPr bwMode="auto">
            <a:xfrm flipH="1" flipV="1">
              <a:off x="4522" y="2579"/>
              <a:ext cx="556" cy="6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3" name="AutoShape 60"/>
            <p:cNvCxnSpPr>
              <a:cxnSpLocks noChangeShapeType="1"/>
              <a:stCxn id="15388" idx="7"/>
              <a:endCxn id="15390" idx="2"/>
            </p:cNvCxnSpPr>
            <p:nvPr/>
          </p:nvCxnSpPr>
          <p:spPr bwMode="auto">
            <a:xfrm flipV="1">
              <a:off x="3746" y="3251"/>
              <a:ext cx="1324" cy="3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4" name="AutoShape 61"/>
            <p:cNvCxnSpPr>
              <a:cxnSpLocks noChangeShapeType="1"/>
              <a:stCxn id="15368" idx="5"/>
              <a:endCxn id="15390" idx="2"/>
            </p:cNvCxnSpPr>
            <p:nvPr/>
          </p:nvCxnSpPr>
          <p:spPr bwMode="auto">
            <a:xfrm>
              <a:off x="3837" y="2595"/>
              <a:ext cx="1233" cy="6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5" name="AutoShape 62"/>
            <p:cNvCxnSpPr>
              <a:cxnSpLocks noChangeShapeType="1"/>
              <a:stCxn id="15368" idx="6"/>
              <a:endCxn id="15391" idx="2"/>
            </p:cNvCxnSpPr>
            <p:nvPr/>
          </p:nvCxnSpPr>
          <p:spPr bwMode="auto">
            <a:xfrm flipV="1">
              <a:off x="3846" y="2133"/>
              <a:ext cx="1206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6" name="AutoShape 63"/>
            <p:cNvCxnSpPr>
              <a:cxnSpLocks noChangeShapeType="1"/>
              <a:stCxn id="15392" idx="0"/>
              <a:endCxn id="15367" idx="4"/>
            </p:cNvCxnSpPr>
            <p:nvPr/>
          </p:nvCxnSpPr>
          <p:spPr bwMode="auto">
            <a:xfrm flipV="1">
              <a:off x="4358" y="2579"/>
              <a:ext cx="164" cy="1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17" name="AutoShape 64"/>
            <p:cNvCxnSpPr>
              <a:cxnSpLocks noChangeShapeType="1"/>
              <a:stCxn id="15369" idx="0"/>
              <a:endCxn id="15366" idx="4"/>
            </p:cNvCxnSpPr>
            <p:nvPr/>
          </p:nvCxnSpPr>
          <p:spPr bwMode="auto">
            <a:xfrm flipV="1">
              <a:off x="4232" y="1757"/>
              <a:ext cx="78" cy="14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/>
      <p:bldP spid="350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76213"/>
            <a:ext cx="88693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Hamiltonian Graphs: </a:t>
            </a:r>
            <a:r>
              <a:rPr lang="en-US" sz="3200" dirty="0"/>
              <a:t>Some simple criteria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1288"/>
            <a:ext cx="8574088" cy="4881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solidFill>
                  <a:srgbClr val="00B050"/>
                </a:solidFill>
              </a:rPr>
              <a:t>Unlike the simple criterion for Eulerian graphs, </a:t>
            </a:r>
            <a:r>
              <a:rPr lang="en-US" sz="2800" i="1">
                <a:solidFill>
                  <a:srgbClr val="00B050"/>
                </a:solidFill>
              </a:rPr>
              <a:t>no</a:t>
            </a:r>
            <a:r>
              <a:rPr lang="en-US" sz="2800">
                <a:solidFill>
                  <a:srgbClr val="00B050"/>
                </a:solidFill>
              </a:rPr>
              <a:t> simple test is known that says a graph is or isn't Hamiltonian.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0000FF"/>
                </a:solidFill>
              </a:rPr>
              <a:t>Some necessary conditions for a Hamiltonian cycle:</a:t>
            </a:r>
          </a:p>
          <a:p>
            <a:pPr lvl="1" eaLnBrk="1" hangingPunct="1"/>
            <a:r>
              <a:rPr lang="en-US" sz="2000"/>
              <a:t>No </a:t>
            </a:r>
            <a:r>
              <a:rPr lang="en-US" sz="2000" i="1"/>
              <a:t>degree-1 vertices</a:t>
            </a:r>
            <a:r>
              <a:rPr lang="en-US" sz="2000"/>
              <a:t> </a:t>
            </a:r>
            <a:br>
              <a:rPr lang="en-US" sz="2000"/>
            </a:br>
            <a:r>
              <a:rPr lang="en-US" sz="2000"/>
              <a:t>No </a:t>
            </a:r>
            <a:r>
              <a:rPr lang="en-US" sz="2000" i="1"/>
              <a:t>cut vertices </a:t>
            </a:r>
            <a:r>
              <a:rPr lang="en-US" sz="2000"/>
              <a:t>(a vertex whose removal will disconnect a graph)</a:t>
            </a:r>
            <a:br>
              <a:rPr lang="en-US" sz="2000"/>
            </a:br>
            <a:r>
              <a:rPr lang="en-US" sz="2000"/>
              <a:t>No </a:t>
            </a:r>
            <a:r>
              <a:rPr lang="en-US" sz="2000" i="1"/>
              <a:t>bridges </a:t>
            </a:r>
            <a:r>
              <a:rPr lang="en-US" sz="2000"/>
              <a:t>(an edge whose removal will disconnect a graph)</a:t>
            </a:r>
            <a:endParaRPr lang="en-US" sz="2000" i="1"/>
          </a:p>
          <a:p>
            <a:pPr lvl="1" eaLnBrk="1" hangingPunct="1"/>
            <a:r>
              <a:rPr lang="en-US" sz="2000">
                <a:solidFill>
                  <a:srgbClr val="0000FF"/>
                </a:solidFill>
              </a:rPr>
              <a:t>If a vertex has degree 2, </a:t>
            </a:r>
            <a:r>
              <a:rPr lang="en-US" sz="2000" i="1">
                <a:solidFill>
                  <a:srgbClr val="0000FF"/>
                </a:solidFill>
              </a:rPr>
              <a:t>both</a:t>
            </a:r>
            <a:r>
              <a:rPr lang="en-US" sz="2000">
                <a:solidFill>
                  <a:srgbClr val="0000FF"/>
                </a:solidFill>
              </a:rPr>
              <a:t> edges are on any hamiltonian cycle</a:t>
            </a:r>
          </a:p>
          <a:p>
            <a:pPr lvl="1" eaLnBrk="1" hangingPunct="1"/>
            <a:r>
              <a:rPr lang="en-US" sz="2000"/>
              <a:t>If a vertex has degree &gt;2, and you find 2 incident edges that must be on any hamiltonian cycle, then the other incident edges </a:t>
            </a:r>
            <a:r>
              <a:rPr lang="en-US" sz="2000" i="1"/>
              <a:t>can't!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00B050"/>
                </a:solidFill>
              </a:rPr>
              <a:t>For a Hamiltonian path: at most two degree-1 vertices; if so, they're at ends of the 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Use ideas from last slide to show graph below has a unique Hamiltonian cycle: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676400" y="3352800"/>
          <a:ext cx="52578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Micrografx Windows Draw 6.0 Drawing" r:id="rId3" imgW="4472940" imgH="2255520" progId="">
                  <p:embed/>
                </p:oleObj>
              </mc:Choice>
              <mc:Fallback>
                <p:oleObj name="Micrografx Windows Draw 6.0 Drawing" r:id="rId3" imgW="4472940" imgH="225552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52800"/>
                        <a:ext cx="5257800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82763" y="3703638"/>
            <a:ext cx="2971800" cy="1554162"/>
            <a:chOff x="1783080" y="3703320"/>
            <a:chExt cx="2971800" cy="1554480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1875155" y="4663954"/>
              <a:ext cx="1279525" cy="59384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1783080" y="3703320"/>
              <a:ext cx="1158875" cy="914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3032442" y="3703320"/>
              <a:ext cx="1722438" cy="85266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 bwMode="auto">
          <a:xfrm>
            <a:off x="3230563" y="5287963"/>
            <a:ext cx="1798637" cy="5492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825875" y="4449763"/>
            <a:ext cx="1760538" cy="949325"/>
            <a:chOff x="3825240" y="4450080"/>
            <a:chExt cx="1761450" cy="949345"/>
          </a:xfrm>
        </p:grpSpPr>
        <p:sp>
          <p:nvSpPr>
            <p:cNvPr id="1038" name="TextBox 16"/>
            <p:cNvSpPr txBox="1">
              <a:spLocks noChangeArrowheads="1"/>
            </p:cNvSpPr>
            <p:nvPr/>
          </p:nvSpPr>
          <p:spPr bwMode="auto">
            <a:xfrm>
              <a:off x="3825240" y="472440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  <p:sp>
          <p:nvSpPr>
            <p:cNvPr id="1039" name="TextBox 17"/>
            <p:cNvSpPr txBox="1">
              <a:spLocks noChangeArrowheads="1"/>
            </p:cNvSpPr>
            <p:nvPr/>
          </p:nvSpPr>
          <p:spPr bwMode="auto">
            <a:xfrm>
              <a:off x="4770120" y="493776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  <p:sp>
          <p:nvSpPr>
            <p:cNvPr id="1040" name="TextBox 22"/>
            <p:cNvSpPr txBox="1">
              <a:spLocks noChangeArrowheads="1"/>
            </p:cNvSpPr>
            <p:nvPr/>
          </p:nvSpPr>
          <p:spPr bwMode="auto">
            <a:xfrm>
              <a:off x="5196840" y="4450080"/>
              <a:ext cx="3898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sz="2400" b="1">
                  <a:solidFill>
                    <a:srgbClr val="00B050"/>
                  </a:solidFill>
                </a:rPr>
                <a:t>X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830763" y="3733800"/>
            <a:ext cx="1357312" cy="792163"/>
            <a:chOff x="4831080" y="3733800"/>
            <a:chExt cx="1356360" cy="792480"/>
          </a:xfrm>
        </p:grpSpPr>
        <p:cxnSp>
          <p:nvCxnSpPr>
            <p:cNvPr id="24" name="Straight Connector 23"/>
            <p:cNvCxnSpPr/>
            <p:nvPr/>
          </p:nvCxnSpPr>
          <p:spPr bwMode="auto">
            <a:xfrm rot="5400000" flipH="1" flipV="1">
              <a:off x="4549094" y="4076136"/>
              <a:ext cx="732131" cy="16815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10800000">
              <a:off x="5089661" y="3733800"/>
              <a:ext cx="1097779" cy="4605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165725" y="3810000"/>
            <a:ext cx="1311275" cy="2027238"/>
            <a:chOff x="5166360" y="3810000"/>
            <a:chExt cx="1310640" cy="2026920"/>
          </a:xfrm>
        </p:grpSpPr>
        <p:cxnSp>
          <p:nvCxnSpPr>
            <p:cNvPr id="32" name="Straight Connector 31"/>
            <p:cNvCxnSpPr/>
            <p:nvPr/>
          </p:nvCxnSpPr>
          <p:spPr bwMode="auto">
            <a:xfrm rot="16200000" flipH="1">
              <a:off x="5859605" y="4152891"/>
              <a:ext cx="960287" cy="27450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5166360" y="4846475"/>
              <a:ext cx="1310640" cy="99044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 sufficiency theorem for Hamiltonian graphs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87563"/>
            <a:ext cx="8534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General theme of various theorems is that if </a:t>
            </a:r>
            <a:r>
              <a:rPr lang="en-US" i="1"/>
              <a:t>G</a:t>
            </a:r>
            <a:r>
              <a:rPr lang="en-US"/>
              <a:t> has </a:t>
            </a:r>
            <a:r>
              <a:rPr lang="en-US" i="1"/>
              <a:t>enough</a:t>
            </a:r>
            <a:r>
              <a:rPr lang="en-US"/>
              <a:t> edges, then it is Hamiltonian.</a:t>
            </a:r>
            <a:endParaRPr lang="en-US" i="1"/>
          </a:p>
          <a:p>
            <a:pPr lvl="1" eaLnBrk="1" hangingPunct="1">
              <a:buFont typeface="Wingdings" pitchFamily="2" charset="2"/>
              <a:buNone/>
            </a:pPr>
            <a:r>
              <a:rPr lang="en-US" i="1" u="sng">
                <a:solidFill>
                  <a:srgbClr val="00B050"/>
                </a:solidFill>
              </a:rPr>
              <a:t>Dirac's Theorem</a:t>
            </a:r>
            <a:r>
              <a:rPr lang="en-US" i="1">
                <a:solidFill>
                  <a:srgbClr val="00B050"/>
                </a:solidFill>
              </a:rPr>
              <a:t>: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Let </a:t>
            </a:r>
            <a:r>
              <a:rPr lang="en-US" i="1">
                <a:solidFill>
                  <a:srgbClr val="0000FF"/>
                </a:solidFill>
              </a:rPr>
              <a:t>G </a:t>
            </a:r>
            <a:r>
              <a:rPr lang="en-US">
                <a:solidFill>
                  <a:srgbClr val="0000FF"/>
                </a:solidFill>
              </a:rPr>
              <a:t>be a simple graph with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vertices, where </a:t>
            </a:r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 3.  If deg(v)  n/2 for each v, then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is Hamiltonian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14600" y="4297363"/>
          <a:ext cx="44196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Micrografx Windows Draw 6.0 Drawing" r:id="rId3" imgW="3752850" imgH="1581150" progId="">
                  <p:embed/>
                </p:oleObj>
              </mc:Choice>
              <mc:Fallback>
                <p:oleObj name="Micrografx Windows Draw 6.0 Drawing" r:id="rId3" imgW="3752850" imgH="158115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97363"/>
                        <a:ext cx="44196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Proving Dirac's Theorem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54163"/>
            <a:ext cx="8686800" cy="4770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/>
              <a:t>Proof by contradiction:</a:t>
            </a:r>
            <a:endParaRPr lang="en-US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A proof of Louis Posa, a child prodigy from Hungary</a:t>
            </a:r>
            <a:endParaRPr lang="en-US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70C0"/>
                </a:solidFill>
              </a:rPr>
              <a:t>Assume deg(v) 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 </a:t>
            </a:r>
            <a:r>
              <a:rPr lang="en-US" i="1">
                <a:solidFill>
                  <a:srgbClr val="0070C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 /2, for all v, but G is </a:t>
            </a:r>
            <a:r>
              <a:rPr lang="en-US" i="1">
                <a:solidFill>
                  <a:srgbClr val="0070C0"/>
                </a:solidFill>
                <a:sym typeface="Symbol" pitchFamily="18" charset="2"/>
              </a:rPr>
              <a:t>not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 Hamiltonian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Add as many edges to G as possible, keeping it non-Hamiltonian. 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Resulting graph (still call it G) is called </a:t>
            </a: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maximal non-Hamiltonian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G still satisfies </a:t>
            </a:r>
            <a:r>
              <a:rPr lang="nb-NO">
                <a:solidFill>
                  <a:srgbClr val="0000FF"/>
                </a:solidFill>
                <a:sym typeface="Symbol" pitchFamily="18" charset="2"/>
              </a:rPr>
              <a:t>deg(v)  n/2, for all v</a:t>
            </a: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There must exist a pair of non-adjacent vertices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v</a:t>
            </a:r>
            <a:r>
              <a:rPr lang="en-US">
                <a:solidFill>
                  <a:srgbClr val="00B050"/>
                </a:solidFill>
                <a:sym typeface="Symbol" pitchFamily="18" charset="2"/>
              </a:rPr>
              <a:t> and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w.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endParaRPr lang="en-US">
              <a:solidFill>
                <a:srgbClr val="0000FF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  <a:sym typeface="Symbol" pitchFamily="18" charset="2"/>
              </a:rPr>
              <a:t>If we add the edge v-w to G, then G </a:t>
            </a:r>
            <a:r>
              <a:rPr lang="el-GR">
                <a:solidFill>
                  <a:srgbClr val="0000FF"/>
                </a:solidFill>
                <a:sym typeface="Symbol" pitchFamily="18" charset="2"/>
              </a:rPr>
              <a:t>υ</a:t>
            </a:r>
            <a:r>
              <a:rPr lang="en-US">
                <a:solidFill>
                  <a:srgbClr val="0000FF"/>
                </a:solidFill>
                <a:sym typeface="Symbol" pitchFamily="18" charset="2"/>
              </a:rPr>
              <a:t> {v,w} must be Hamiltonian</a:t>
            </a:r>
            <a:endParaRPr lang="en-US">
              <a:solidFill>
                <a:srgbClr val="00B050"/>
              </a:solidFill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rgbClr val="00B050"/>
                </a:solidFill>
                <a:sym typeface="Symbol" pitchFamily="18" charset="2"/>
              </a:rPr>
              <a:t>There must be Hamiltonian path </a:t>
            </a:r>
            <a:r>
              <a:rPr lang="en-US" i="1">
                <a:solidFill>
                  <a:srgbClr val="00B050"/>
                </a:solidFill>
                <a:sym typeface="Symbol" pitchFamily="18" charset="2"/>
              </a:rPr>
              <a:t>P</a:t>
            </a:r>
            <a:r>
              <a:rPr lang="en-US">
                <a:solidFill>
                  <a:srgbClr val="00B050"/>
                </a:solidFill>
                <a:sym typeface="Symbol" pitchFamily="18" charset="2"/>
              </a:rPr>
              <a:t> from v to w --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53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Finishing proof of Dirac's Theorem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27188"/>
            <a:ext cx="4586288" cy="4586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/>
              <a:t>Number the vertices of G as they appear on P: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/>
              <a:t>v = v</a:t>
            </a:r>
            <a:r>
              <a:rPr lang="en-US" sz="2100" b="1" baseline="-25000" dirty="0"/>
              <a:t>1</a:t>
            </a:r>
            <a:r>
              <a:rPr lang="en-US" sz="2100" b="1" dirty="0"/>
              <a:t>, v</a:t>
            </a:r>
            <a:r>
              <a:rPr lang="en-US" sz="2100" b="1" baseline="-25000" dirty="0"/>
              <a:t>2</a:t>
            </a:r>
            <a:r>
              <a:rPr lang="en-US" sz="2100" b="1" dirty="0"/>
              <a:t>, …, v</a:t>
            </a:r>
            <a:r>
              <a:rPr lang="en-US" sz="2100" b="1" baseline="-25000" dirty="0"/>
              <a:t>n-1</a:t>
            </a:r>
            <a:r>
              <a:rPr lang="en-US" sz="2100" b="1" dirty="0"/>
              <a:t>, 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n</a:t>
            </a:r>
            <a:r>
              <a:rPr lang="en-US" sz="2100" b="1" baseline="-25000" dirty="0"/>
              <a:t> </a:t>
            </a:r>
            <a:r>
              <a:rPr lang="en-US" sz="2100" b="1" dirty="0"/>
              <a:t>= 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Consider N = {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, 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3</a:t>
            </a:r>
            <a:r>
              <a:rPr lang="en-US" sz="2100" dirty="0">
                <a:solidFill>
                  <a:srgbClr val="00B050"/>
                </a:solidFill>
              </a:rPr>
              <a:t>, …, </a:t>
            </a:r>
            <a:r>
              <a:rPr lang="en-US" sz="2100" dirty="0">
                <a:solidFill>
                  <a:srgbClr val="00B050"/>
                </a:solidFill>
                <a:latin typeface="Arial"/>
              </a:rPr>
              <a:t>v</a:t>
            </a:r>
            <a:r>
              <a:rPr lang="en-US" sz="2100" baseline="-25000" dirty="0">
                <a:solidFill>
                  <a:srgbClr val="00B050"/>
                </a:solidFill>
                <a:latin typeface="Arial"/>
              </a:rPr>
              <a:t>n-2</a:t>
            </a:r>
            <a:r>
              <a:rPr lang="en-US" sz="2100" dirty="0">
                <a:solidFill>
                  <a:srgbClr val="00B050"/>
                </a:solidFill>
              </a:rPr>
              <a:t>}, observe |N| = n-3.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Consider 2 subsets of 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A = {u </a:t>
            </a:r>
            <a:r>
              <a:rPr lang="en-US" sz="2100" dirty="0">
                <a:solidFill>
                  <a:srgbClr val="00B050"/>
                </a:solidFill>
                <a:latin typeface="cmsy10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 N: u is </a:t>
            </a:r>
            <a:r>
              <a:rPr lang="en-US" sz="2100" dirty="0" err="1">
                <a:solidFill>
                  <a:srgbClr val="00B050"/>
                </a:solidFill>
              </a:rPr>
              <a:t>w’s</a:t>
            </a:r>
            <a:r>
              <a:rPr lang="en-US" sz="2100" dirty="0">
                <a:solidFill>
                  <a:srgbClr val="00B050"/>
                </a:solidFill>
              </a:rPr>
              <a:t> neighbor}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>
                <a:solidFill>
                  <a:srgbClr val="00B050"/>
                </a:solidFill>
              </a:rPr>
              <a:t>B = {u </a:t>
            </a:r>
            <a:r>
              <a:rPr lang="en-US" sz="2100" dirty="0">
                <a:solidFill>
                  <a:srgbClr val="00B050"/>
                </a:solidFill>
                <a:latin typeface="cmsy10"/>
              </a:rPr>
              <a:t>2</a:t>
            </a:r>
            <a:r>
              <a:rPr lang="en-US" sz="2100" dirty="0">
                <a:solidFill>
                  <a:srgbClr val="00B050"/>
                </a:solidFill>
              </a:rPr>
              <a:t> N: u comes before a neighbor of v}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1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b="1" dirty="0">
                <a:solidFill>
                  <a:srgbClr val="0000FF"/>
                </a:solidFill>
              </a:rPr>
              <a:t>If</a:t>
            </a:r>
            <a:r>
              <a:rPr lang="en-US" sz="2100" b="1" i="1" dirty="0">
                <a:solidFill>
                  <a:srgbClr val="0000FF"/>
                </a:solidFill>
              </a:rPr>
              <a:t> A </a:t>
            </a:r>
            <a:r>
              <a:rPr lang="en-US" sz="2100" b="1" dirty="0">
                <a:solidFill>
                  <a:srgbClr val="0000FF"/>
                </a:solidFill>
              </a:rPr>
              <a:t>and</a:t>
            </a:r>
            <a:r>
              <a:rPr lang="en-US" sz="2100" b="1" i="1" dirty="0">
                <a:solidFill>
                  <a:srgbClr val="0000FF"/>
                </a:solidFill>
              </a:rPr>
              <a:t> B are not disjoint, G</a:t>
            </a:r>
            <a:r>
              <a:rPr lang="en-US" sz="2100" b="1" dirty="0">
                <a:solidFill>
                  <a:srgbClr val="0000FF"/>
                </a:solidFill>
              </a:rPr>
              <a:t> has a Hamiltonian cycle, v=</a:t>
            </a:r>
            <a:r>
              <a:rPr lang="en-US" sz="2100" b="1" dirty="0"/>
              <a:t>v</a:t>
            </a:r>
            <a:r>
              <a:rPr lang="en-US" sz="2100" b="1" baseline="-25000" dirty="0"/>
              <a:t>1</a:t>
            </a:r>
            <a:r>
              <a:rPr lang="en-US" sz="2100" b="1" dirty="0">
                <a:solidFill>
                  <a:srgbClr val="0000FF"/>
                </a:solidFill>
              </a:rPr>
              <a:t>,</a:t>
            </a:r>
            <a:r>
              <a:rPr lang="en-US" sz="2100" b="1" dirty="0"/>
              <a:t>v</a:t>
            </a:r>
            <a:r>
              <a:rPr lang="en-US" sz="2100" b="1" baseline="-25000" dirty="0"/>
              <a:t>2</a:t>
            </a:r>
            <a:r>
              <a:rPr lang="en-US" sz="2100" b="1" dirty="0">
                <a:solidFill>
                  <a:srgbClr val="0000FF"/>
                </a:solidFill>
              </a:rPr>
              <a:t>,...</a:t>
            </a:r>
            <a:r>
              <a:rPr lang="en-US" sz="2100" b="1" dirty="0"/>
              <a:t> </a:t>
            </a:r>
            <a:r>
              <a:rPr lang="en-US" sz="2100" b="1" dirty="0" err="1"/>
              <a:t>w</a:t>
            </a:r>
            <a:r>
              <a:rPr lang="en-US" sz="2100" b="1" baseline="-25000" dirty="0" err="1"/>
              <a:t>i</a:t>
            </a:r>
            <a:r>
              <a:rPr lang="en-US" sz="2100" b="1" dirty="0" err="1"/>
              <a:t>,w</a:t>
            </a:r>
            <a:r>
              <a:rPr lang="en-US" sz="2100" b="1" dirty="0"/>
              <a:t>=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n</a:t>
            </a:r>
            <a:r>
              <a:rPr lang="en-US" sz="2100" b="1" dirty="0"/>
              <a:t>,</a:t>
            </a:r>
            <a:r>
              <a:rPr lang="en-US" sz="2100" b="1" baseline="-25000" dirty="0"/>
              <a:t> </a:t>
            </a:r>
            <a:r>
              <a:rPr lang="en-US" sz="2100" b="1" dirty="0"/>
              <a:t>v</a:t>
            </a:r>
            <a:r>
              <a:rPr lang="en-US" sz="2100" b="1" baseline="-25000" dirty="0"/>
              <a:t>n-1</a:t>
            </a:r>
            <a:r>
              <a:rPr lang="en-US" sz="2100" b="1" dirty="0"/>
              <a:t> ... </a:t>
            </a:r>
            <a:r>
              <a:rPr lang="en-US" sz="2100" b="1" dirty="0" err="1"/>
              <a:t>v</a:t>
            </a:r>
            <a:r>
              <a:rPr lang="en-US" sz="2100" b="1" baseline="-25000" dirty="0" err="1"/>
              <a:t>i</a:t>
            </a:r>
            <a:r>
              <a:rPr lang="en-US" sz="2100" b="1" dirty="0" err="1"/>
              <a:t>,v</a:t>
            </a:r>
            <a:r>
              <a:rPr lang="en-US" sz="2100" b="1" baseline="-25000"/>
              <a:t> </a:t>
            </a:r>
            <a:r>
              <a:rPr lang="en-US" sz="2100" b="1">
                <a:solidFill>
                  <a:srgbClr val="0000FF"/>
                </a:solidFill>
              </a:rPr>
              <a:t>contradiction</a:t>
            </a:r>
            <a:r>
              <a:rPr lang="en-US" sz="2100" b="1" dirty="0">
                <a:solidFill>
                  <a:srgbClr val="0000FF"/>
                </a:solidFill>
              </a:rPr>
              <a:t>!!</a:t>
            </a:r>
          </a:p>
        </p:txBody>
      </p:sp>
      <p:graphicFrame>
        <p:nvGraphicFramePr>
          <p:cNvPr id="3074" name="Object 4" descr="Parchment"/>
          <p:cNvGraphicFramePr>
            <a:graphicFrameLocks noChangeAspect="1"/>
          </p:cNvGraphicFramePr>
          <p:nvPr/>
        </p:nvGraphicFramePr>
        <p:xfrm>
          <a:off x="4525963" y="1706563"/>
          <a:ext cx="440372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Micrografx Windows Draw 6.0 Drawing" r:id="rId3" imgW="5210355" imgH="1492370" progId="">
                  <p:embed/>
                </p:oleObj>
              </mc:Choice>
              <mc:Fallback>
                <p:oleObj name="Micrografx Windows Draw 6.0 Drawing" r:id="rId3" imgW="5210355" imgH="1492370" progId="">
                  <p:embed/>
                  <p:pic>
                    <p:nvPicPr>
                      <p:cNvPr id="0" name="Picture 12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5963" y="1706563"/>
                        <a:ext cx="4403725" cy="1265237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419600" y="4953000"/>
          <a:ext cx="45577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Micrografx Windows Draw 6.0 Drawing" r:id="rId6" imgW="5210355" imgH="1561381" progId="">
                  <p:embed/>
                </p:oleObj>
              </mc:Choice>
              <mc:Fallback>
                <p:oleObj name="Micrografx Windows Draw 6.0 Drawing" r:id="rId6" imgW="5210355" imgH="156138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4557713" cy="1360488"/>
                      </a:xfrm>
                      <a:prstGeom prst="rect">
                        <a:avLst/>
                      </a:prstGeom>
                      <a:solidFill>
                        <a:srgbClr val="DD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968873" y="1874838"/>
            <a:ext cx="3702052" cy="746125"/>
            <a:chOff x="4968238" y="2346958"/>
            <a:chExt cx="3703321" cy="746760"/>
          </a:xfrm>
        </p:grpSpPr>
        <p:cxnSp>
          <p:nvCxnSpPr>
            <p:cNvPr id="3080" name="Straight Connector 12"/>
            <p:cNvCxnSpPr>
              <a:cxnSpLocks noChangeShapeType="1"/>
            </p:cNvCxnSpPr>
            <p:nvPr/>
          </p:nvCxnSpPr>
          <p:spPr bwMode="auto">
            <a:xfrm rot="10800000" flipV="1">
              <a:off x="5608319" y="2377438"/>
              <a:ext cx="3032759" cy="59436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Straight Connector 17"/>
            <p:cNvCxnSpPr>
              <a:cxnSpLocks noChangeShapeType="1"/>
            </p:cNvCxnSpPr>
            <p:nvPr/>
          </p:nvCxnSpPr>
          <p:spPr bwMode="auto">
            <a:xfrm rot="10800000" flipV="1">
              <a:off x="6431279" y="2362198"/>
              <a:ext cx="2240280" cy="7315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Straight Connector 20"/>
            <p:cNvCxnSpPr>
              <a:cxnSpLocks noChangeShapeType="1"/>
            </p:cNvCxnSpPr>
            <p:nvPr/>
          </p:nvCxnSpPr>
          <p:spPr bwMode="auto">
            <a:xfrm rot="10800000" flipV="1">
              <a:off x="4968238" y="2346958"/>
              <a:ext cx="3657599" cy="2743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Straight Connector 23"/>
            <p:cNvCxnSpPr>
              <a:cxnSpLocks noChangeShapeType="1"/>
            </p:cNvCxnSpPr>
            <p:nvPr/>
          </p:nvCxnSpPr>
          <p:spPr bwMode="auto">
            <a:xfrm rot="10800000" flipV="1">
              <a:off x="7696200" y="2362200"/>
              <a:ext cx="960120" cy="685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435475" y="3032125"/>
            <a:ext cx="455397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|A| ≥ n/2 -1</a:t>
            </a:r>
            <a:r>
              <a:rPr lang="en-US" dirty="0"/>
              <a:t>:  w has at least n/2 neighbors, but one of them is </a:t>
            </a:r>
            <a:r>
              <a:rPr lang="en-US" dirty="0">
                <a:latin typeface="Arial"/>
              </a:rPr>
              <a:t>v</a:t>
            </a:r>
            <a:r>
              <a:rPr lang="en-US" baseline="-25000" dirty="0">
                <a:latin typeface="Arial"/>
              </a:rPr>
              <a:t>n-1</a:t>
            </a:r>
            <a:r>
              <a:rPr lang="en-US" dirty="0"/>
              <a:t> (not in N)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</a:rPr>
              <a:t>|B| ≥ n/2 -1</a:t>
            </a:r>
            <a:r>
              <a:rPr lang="en-US" dirty="0"/>
              <a:t>: v has at least n/2 neighbors, and hence at least so many nodes come before a neighbor of v.  But, </a:t>
            </a:r>
            <a:r>
              <a:rPr lang="en-US" dirty="0">
                <a:latin typeface="Arial"/>
              </a:rPr>
              <a:t>v</a:t>
            </a:r>
            <a:r>
              <a:rPr lang="en-US" baseline="-25000" dirty="0">
                <a:latin typeface="Arial"/>
              </a:rPr>
              <a:t>1</a:t>
            </a:r>
            <a:r>
              <a:rPr lang="en-US" dirty="0"/>
              <a:t> is not in N.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If A and B are disjoint</a:t>
            </a:r>
            <a:r>
              <a:rPr lang="en-US" dirty="0"/>
              <a:t>, then |A </a:t>
            </a:r>
            <a:r>
              <a:rPr lang="en-US" dirty="0">
                <a:latin typeface="cmsy10"/>
              </a:rPr>
              <a:t>[</a:t>
            </a:r>
            <a:r>
              <a:rPr lang="en-US" dirty="0"/>
              <a:t> B| ≥ n -2.</a:t>
            </a:r>
          </a:p>
          <a:p>
            <a:pPr eaLnBrk="1" hangingPunct="1"/>
            <a:endParaRPr lang="en-US" dirty="0"/>
          </a:p>
        </p:txBody>
      </p:sp>
      <p:cxnSp>
        <p:nvCxnSpPr>
          <p:cNvPr id="4" name="Curved Connector 3"/>
          <p:cNvCxnSpPr/>
          <p:nvPr/>
        </p:nvCxnSpPr>
        <p:spPr bwMode="auto">
          <a:xfrm rot="16200000" flipV="1">
            <a:off x="5056451" y="2367750"/>
            <a:ext cx="357282" cy="345171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uiExpand="1" build="p"/>
      <p:bldP spid="29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3038" y="274638"/>
            <a:ext cx="8970962" cy="11430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Sufficient Conditions for Hamiltonian Circuit/Path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Observation: HC exists if the graph has many edges, 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(Dirac’s Theorem)</a:t>
            </a:r>
            <a:r>
              <a:rPr lang="en-US"/>
              <a:t> If </a:t>
            </a:r>
            <a:r>
              <a:rPr lang="en-US" i="1"/>
              <a:t>G</a:t>
            </a:r>
            <a:r>
              <a:rPr lang="en-US"/>
              <a:t> is a simple graph with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3 vertices and deg(</a:t>
            </a:r>
            <a:r>
              <a:rPr lang="en-US" i="1"/>
              <a:t>v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/2 for all </a:t>
            </a:r>
            <a:r>
              <a:rPr lang="en-US" i="1"/>
              <a:t>v</a:t>
            </a:r>
            <a:r>
              <a:rPr lang="en-US"/>
              <a:t>, then </a:t>
            </a:r>
            <a:r>
              <a:rPr lang="en-US" i="1"/>
              <a:t>G</a:t>
            </a:r>
            <a:r>
              <a:rPr lang="en-US"/>
              <a:t> has a Hamiltonian circuit.</a:t>
            </a:r>
          </a:p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(Ore’s Theorem)</a:t>
            </a:r>
            <a:r>
              <a:rPr lang="en-US"/>
              <a:t> If </a:t>
            </a:r>
            <a:r>
              <a:rPr lang="en-US" i="1"/>
              <a:t>G</a:t>
            </a:r>
            <a:r>
              <a:rPr lang="en-US"/>
              <a:t> is a simple graph with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3 vertices such that deg(</a:t>
            </a:r>
            <a:r>
              <a:rPr lang="en-US" i="1"/>
              <a:t>u</a:t>
            </a:r>
            <a:r>
              <a:rPr lang="en-US"/>
              <a:t>) + deg(</a:t>
            </a:r>
            <a:r>
              <a:rPr lang="en-US" i="1"/>
              <a:t>v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for every pair of nonadjacent vertices </a:t>
            </a:r>
            <a:r>
              <a:rPr lang="en-US" i="1"/>
              <a:t>u</a:t>
            </a:r>
            <a:r>
              <a:rPr lang="en-US"/>
              <a:t> and </a:t>
            </a:r>
            <a:r>
              <a:rPr lang="en-US" i="1"/>
              <a:t>v </a:t>
            </a:r>
            <a:r>
              <a:rPr lang="en-US"/>
              <a:t>in</a:t>
            </a:r>
            <a:r>
              <a:rPr lang="en-US" i="1"/>
              <a:t> G</a:t>
            </a:r>
            <a:r>
              <a:rPr lang="en-US"/>
              <a:t>, then </a:t>
            </a:r>
            <a:r>
              <a:rPr lang="en-US" i="1"/>
              <a:t>G</a:t>
            </a:r>
            <a:r>
              <a:rPr lang="en-US"/>
              <a:t> has a Hamiltonian circuit.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Dirac’s Theorem can be proved as a corollary of Ore’s</a:t>
            </a:r>
          </a:p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If </a:t>
            </a:r>
            <a:r>
              <a:rPr lang="en-US">
                <a:solidFill>
                  <a:srgbClr val="009900"/>
                </a:solidFill>
              </a:rPr>
              <a:t>deg(</a:t>
            </a:r>
            <a:r>
              <a:rPr lang="en-US" i="1">
                <a:solidFill>
                  <a:srgbClr val="009900"/>
                </a:solidFill>
              </a:rPr>
              <a:t>v</a:t>
            </a:r>
            <a:r>
              <a:rPr lang="en-US">
                <a:solidFill>
                  <a:srgbClr val="009900"/>
                </a:solidFill>
              </a:rPr>
              <a:t>) </a:t>
            </a:r>
            <a:r>
              <a:rPr lang="en-US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9900"/>
                </a:solidFill>
              </a:rPr>
              <a:t> 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/2 for all </a:t>
            </a:r>
            <a:r>
              <a:rPr lang="en-US" i="1">
                <a:solidFill>
                  <a:srgbClr val="009900"/>
                </a:solidFill>
              </a:rPr>
              <a:t>v, </a:t>
            </a:r>
            <a:r>
              <a:rPr lang="en-US">
                <a:solidFill>
                  <a:srgbClr val="009900"/>
                </a:solidFill>
              </a:rPr>
              <a:t>then obviously deg(</a:t>
            </a:r>
            <a:r>
              <a:rPr lang="en-US" i="1">
                <a:solidFill>
                  <a:srgbClr val="009900"/>
                </a:solidFill>
              </a:rPr>
              <a:t>u</a:t>
            </a:r>
            <a:r>
              <a:rPr lang="en-US">
                <a:solidFill>
                  <a:srgbClr val="009900"/>
                </a:solidFill>
              </a:rPr>
              <a:t>) + deg(</a:t>
            </a:r>
            <a:r>
              <a:rPr lang="en-US" i="1">
                <a:solidFill>
                  <a:srgbClr val="009900"/>
                </a:solidFill>
              </a:rPr>
              <a:t>v</a:t>
            </a:r>
            <a:r>
              <a:rPr lang="en-US">
                <a:solidFill>
                  <a:srgbClr val="009900"/>
                </a:solidFill>
              </a:rPr>
              <a:t>) </a:t>
            </a:r>
            <a:r>
              <a:rPr lang="en-US">
                <a:solidFill>
                  <a:srgbClr val="0099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9900"/>
                </a:solidFill>
              </a:rPr>
              <a:t> </a:t>
            </a:r>
            <a:r>
              <a:rPr lang="en-US" i="1">
                <a:solidFill>
                  <a:srgbClr val="009900"/>
                </a:solidFill>
              </a:rPr>
              <a:t>n</a:t>
            </a:r>
            <a:r>
              <a:rPr lang="en-US">
                <a:solidFill>
                  <a:srgbClr val="009900"/>
                </a:solidFill>
              </a:rPr>
              <a:t> for any pair of vertices </a:t>
            </a:r>
            <a:r>
              <a:rPr lang="en-US" i="1">
                <a:solidFill>
                  <a:srgbClr val="009900"/>
                </a:solidFill>
              </a:rPr>
              <a:t>u</a:t>
            </a:r>
            <a:r>
              <a:rPr lang="en-US">
                <a:solidFill>
                  <a:srgbClr val="009900"/>
                </a:solidFill>
              </a:rPr>
              <a:t> and </a:t>
            </a:r>
            <a:r>
              <a:rPr lang="en-US" i="1">
                <a:solidFill>
                  <a:srgbClr val="009900"/>
                </a:solidFill>
              </a:rPr>
              <a:t>v </a:t>
            </a:r>
            <a:r>
              <a:rPr lang="en-US">
                <a:solidFill>
                  <a:srgbClr val="009900"/>
                </a:solidFill>
              </a:rPr>
              <a:t>in</a:t>
            </a:r>
            <a:r>
              <a:rPr lang="en-US" i="1">
                <a:solidFill>
                  <a:srgbClr val="009900"/>
                </a:solidFill>
              </a:rPr>
              <a:t> G</a:t>
            </a:r>
            <a:r>
              <a:rPr lang="en-US">
                <a:solidFill>
                  <a:srgbClr val="009900"/>
                </a:solidFill>
              </a:rPr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Knight’s Tour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6354763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Knight's Tour</a:t>
            </a:r>
            <a:r>
              <a:rPr lang="en-US"/>
              <a:t> - A knight is placed on the empty chessboard and, moving according to the rules of chess, must visit each square exactly once (open or closed).</a:t>
            </a:r>
          </a:p>
          <a:p>
            <a:pPr>
              <a:buFontTx/>
              <a:buNone/>
            </a:pPr>
            <a:r>
              <a:rPr lang="en-US"/>
              <a:t>Construct an </a:t>
            </a:r>
            <a:r>
              <a:rPr lang="en-US">
                <a:solidFill>
                  <a:srgbClr val="00B050"/>
                </a:solidFill>
              </a:rPr>
              <a:t>access graph</a:t>
            </a:r>
            <a:r>
              <a:rPr lang="en-US"/>
              <a:t>:</a:t>
            </a:r>
            <a:br>
              <a:rPr lang="en-US"/>
            </a:br>
            <a:r>
              <a:rPr lang="en-US"/>
              <a:t>each position as a vertex and each possible move as an edge.</a:t>
            </a:r>
          </a:p>
          <a:p>
            <a:pPr>
              <a:buFontTx/>
              <a:buNone/>
            </a:pPr>
            <a:r>
              <a:rPr lang="en-US"/>
              <a:t>Does an </a:t>
            </a:r>
            <a:r>
              <a:rPr lang="en-US" i="1"/>
              <a:t>n </a:t>
            </a:r>
            <a:r>
              <a:rPr lang="en-US"/>
              <a:t>x </a:t>
            </a:r>
            <a:r>
              <a:rPr lang="en-US" i="1"/>
              <a:t>n</a:t>
            </a:r>
            <a:r>
              <a:rPr lang="en-US"/>
              <a:t> board has </a:t>
            </a:r>
            <a:br>
              <a:rPr lang="en-US"/>
            </a:br>
            <a:r>
              <a:rPr lang="en-US"/>
              <a:t>a knight’s tour?</a:t>
            </a:r>
          </a:p>
          <a:p>
            <a:pPr>
              <a:buFontTx/>
              <a:buNone/>
            </a:pPr>
            <a:r>
              <a:rPr lang="en-US"/>
              <a:t>A 5x5 board?</a:t>
            </a:r>
          </a:p>
          <a:p>
            <a:pPr>
              <a:buFontTx/>
              <a:buNone/>
            </a:pPr>
            <a:r>
              <a:rPr lang="en-US"/>
              <a:t>An open tour exists</a:t>
            </a:r>
          </a:p>
        </p:txBody>
      </p:sp>
      <p:pic>
        <p:nvPicPr>
          <p:cNvPr id="9226" name="Picture 2" descr="File:Knights-Tour-Animation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4116388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91" descr="Picture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1573213"/>
            <a:ext cx="21097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90" descr="Picture5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863" y="4113213"/>
            <a:ext cx="2109787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4618038" y="4283075"/>
            <a:ext cx="1752600" cy="1752600"/>
            <a:chOff x="2909" y="2698"/>
            <a:chExt cx="1104" cy="1104"/>
          </a:xfrm>
        </p:grpSpPr>
        <p:cxnSp>
          <p:nvCxnSpPr>
            <p:cNvPr id="19464" name="Straight Connector 92"/>
            <p:cNvCxnSpPr>
              <a:cxnSpLocks noChangeShapeType="1"/>
            </p:cNvCxnSpPr>
            <p:nvPr/>
          </p:nvCxnSpPr>
          <p:spPr bwMode="auto">
            <a:xfrm rot="10800000" flipV="1">
              <a:off x="3466" y="2976"/>
              <a:ext cx="499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5" name="Straight Connector 94"/>
            <p:cNvCxnSpPr>
              <a:cxnSpLocks noChangeShapeType="1"/>
            </p:cNvCxnSpPr>
            <p:nvPr/>
          </p:nvCxnSpPr>
          <p:spPr bwMode="auto">
            <a:xfrm rot="10800000">
              <a:off x="3466" y="2726"/>
              <a:ext cx="48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Straight Connector 97"/>
            <p:cNvCxnSpPr>
              <a:cxnSpLocks noChangeShapeType="1"/>
            </p:cNvCxnSpPr>
            <p:nvPr/>
          </p:nvCxnSpPr>
          <p:spPr bwMode="auto">
            <a:xfrm rot="10800000" flipV="1">
              <a:off x="2918" y="2746"/>
              <a:ext cx="557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Straight Connector 100"/>
            <p:cNvCxnSpPr>
              <a:cxnSpLocks noChangeShapeType="1"/>
            </p:cNvCxnSpPr>
            <p:nvPr/>
          </p:nvCxnSpPr>
          <p:spPr bwMode="auto">
            <a:xfrm rot="16200000" flipV="1">
              <a:off x="2794" y="3130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8" name="Straight Connector 103"/>
            <p:cNvCxnSpPr>
              <a:cxnSpLocks noChangeShapeType="1"/>
            </p:cNvCxnSpPr>
            <p:nvPr/>
          </p:nvCxnSpPr>
          <p:spPr bwMode="auto">
            <a:xfrm rot="10800000">
              <a:off x="3216" y="3533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9" name="Straight Connector 107"/>
            <p:cNvCxnSpPr>
              <a:cxnSpLocks noChangeShapeType="1"/>
            </p:cNvCxnSpPr>
            <p:nvPr/>
          </p:nvCxnSpPr>
          <p:spPr bwMode="auto">
            <a:xfrm rot="5400000" flipH="1" flipV="1">
              <a:off x="3590" y="3398"/>
              <a:ext cx="538" cy="2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Straight Connector 110"/>
            <p:cNvCxnSpPr>
              <a:cxnSpLocks noChangeShapeType="1"/>
            </p:cNvCxnSpPr>
            <p:nvPr/>
          </p:nvCxnSpPr>
          <p:spPr bwMode="auto">
            <a:xfrm rot="16200000" flipV="1">
              <a:off x="3586" y="2865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1" name="Straight Connector 113"/>
            <p:cNvCxnSpPr>
              <a:cxnSpLocks noChangeShapeType="1"/>
            </p:cNvCxnSpPr>
            <p:nvPr/>
          </p:nvCxnSpPr>
          <p:spPr bwMode="auto">
            <a:xfrm flipV="1">
              <a:off x="3187" y="2755"/>
              <a:ext cx="538" cy="231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2" name="Straight Connector 116"/>
            <p:cNvCxnSpPr>
              <a:cxnSpLocks noChangeShapeType="1"/>
            </p:cNvCxnSpPr>
            <p:nvPr/>
          </p:nvCxnSpPr>
          <p:spPr bwMode="auto">
            <a:xfrm rot="5400000" flipH="1" flipV="1">
              <a:off x="2798" y="3106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Straight Connector 119"/>
            <p:cNvCxnSpPr>
              <a:cxnSpLocks noChangeShapeType="1"/>
            </p:cNvCxnSpPr>
            <p:nvPr/>
          </p:nvCxnSpPr>
          <p:spPr bwMode="auto">
            <a:xfrm rot="10800000">
              <a:off x="2928" y="3523"/>
              <a:ext cx="528" cy="27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Straight Connector 120"/>
            <p:cNvCxnSpPr>
              <a:cxnSpLocks noChangeShapeType="1"/>
            </p:cNvCxnSpPr>
            <p:nvPr/>
          </p:nvCxnSpPr>
          <p:spPr bwMode="auto">
            <a:xfrm flipV="1">
              <a:off x="3446" y="353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Straight Connector 123"/>
            <p:cNvCxnSpPr>
              <a:cxnSpLocks noChangeShapeType="1"/>
            </p:cNvCxnSpPr>
            <p:nvPr/>
          </p:nvCxnSpPr>
          <p:spPr bwMode="auto">
            <a:xfrm rot="16200000" flipV="1">
              <a:off x="3586" y="3134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Straight Connector 124"/>
            <p:cNvCxnSpPr>
              <a:cxnSpLocks noChangeShapeType="1"/>
            </p:cNvCxnSpPr>
            <p:nvPr/>
          </p:nvCxnSpPr>
          <p:spPr bwMode="auto">
            <a:xfrm rot="10800000">
              <a:off x="3197" y="2746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Straight Connector 125"/>
            <p:cNvCxnSpPr>
              <a:cxnSpLocks noChangeShapeType="1"/>
            </p:cNvCxnSpPr>
            <p:nvPr/>
          </p:nvCxnSpPr>
          <p:spPr bwMode="auto">
            <a:xfrm rot="5400000" flipH="1" flipV="1">
              <a:off x="2798" y="2866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8" name="Straight Connector 126"/>
            <p:cNvCxnSpPr>
              <a:cxnSpLocks noChangeShapeType="1"/>
            </p:cNvCxnSpPr>
            <p:nvPr/>
          </p:nvCxnSpPr>
          <p:spPr bwMode="auto">
            <a:xfrm rot="16200000" flipV="1">
              <a:off x="2784" y="3389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9" name="Straight Connector 127"/>
            <p:cNvCxnSpPr>
              <a:cxnSpLocks noChangeShapeType="1"/>
            </p:cNvCxnSpPr>
            <p:nvPr/>
          </p:nvCxnSpPr>
          <p:spPr bwMode="auto">
            <a:xfrm flipV="1">
              <a:off x="3197" y="352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0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3327" y="3105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1" name="Straight Connector 129"/>
            <p:cNvCxnSpPr>
              <a:cxnSpLocks noChangeShapeType="1"/>
            </p:cNvCxnSpPr>
            <p:nvPr/>
          </p:nvCxnSpPr>
          <p:spPr bwMode="auto">
            <a:xfrm rot="10800000" flipV="1">
              <a:off x="3466" y="2707"/>
              <a:ext cx="547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2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3591" y="2851"/>
              <a:ext cx="537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3" name="Straight Connector 133"/>
            <p:cNvCxnSpPr>
              <a:cxnSpLocks noChangeShapeType="1"/>
            </p:cNvCxnSpPr>
            <p:nvPr/>
          </p:nvCxnSpPr>
          <p:spPr bwMode="auto">
            <a:xfrm rot="16200000" flipV="1">
              <a:off x="3596" y="3374"/>
              <a:ext cx="51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4" name="Straight Connector 134"/>
            <p:cNvCxnSpPr>
              <a:cxnSpLocks noChangeShapeType="1"/>
            </p:cNvCxnSpPr>
            <p:nvPr/>
          </p:nvCxnSpPr>
          <p:spPr bwMode="auto">
            <a:xfrm rot="10800000">
              <a:off x="3485" y="3533"/>
              <a:ext cx="499" cy="2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5" name="Straight Connector 135"/>
            <p:cNvCxnSpPr>
              <a:cxnSpLocks noChangeShapeType="1"/>
            </p:cNvCxnSpPr>
            <p:nvPr/>
          </p:nvCxnSpPr>
          <p:spPr bwMode="auto">
            <a:xfrm flipV="1">
              <a:off x="2938" y="3523"/>
              <a:ext cx="528" cy="25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6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2827" y="3365"/>
              <a:ext cx="509" cy="28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87" name="Straight Connector 137"/>
            <p:cNvCxnSpPr>
              <a:cxnSpLocks noChangeShapeType="1"/>
            </p:cNvCxnSpPr>
            <p:nvPr/>
          </p:nvCxnSpPr>
          <p:spPr bwMode="auto">
            <a:xfrm rot="16200000" flipV="1">
              <a:off x="2794" y="2851"/>
              <a:ext cx="576" cy="269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All 4 x n Chessboard (from </a:t>
            </a:r>
            <a:r>
              <a:rPr lang="en-US" dirty="0" err="1"/>
              <a:t>Posa</a:t>
            </a:r>
            <a:r>
              <a:rPr lang="en-US" dirty="0"/>
              <a:t>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88925" y="1371600"/>
            <a:ext cx="841375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B050"/>
                </a:solidFill>
              </a:rPr>
              <a:t>All 4 x n chessboards do not have </a:t>
            </a:r>
          </a:p>
          <a:p>
            <a:pPr>
              <a:buFontTx/>
              <a:buNone/>
            </a:pPr>
            <a:r>
              <a:rPr lang="en-US">
                <a:solidFill>
                  <a:srgbClr val="00B050"/>
                </a:solidFill>
              </a:rPr>
              <a:t>	any </a:t>
            </a:r>
            <a:r>
              <a:rPr lang="en-US" u="sng">
                <a:solidFill>
                  <a:srgbClr val="00B050"/>
                </a:solidFill>
              </a:rPr>
              <a:t>closed Knight’s tour</a:t>
            </a:r>
            <a:r>
              <a:rPr lang="en-US">
                <a:solidFill>
                  <a:srgbClr val="00B05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/>
              <a:t>Proof: Consider the board colored with </a:t>
            </a:r>
            <a:br>
              <a:rPr lang="en-US"/>
            </a:br>
            <a:r>
              <a:rPr lang="en-US"/>
              <a:t>black and white. All moves have to </a:t>
            </a:r>
            <a:br>
              <a:rPr lang="en-US"/>
            </a:br>
            <a:r>
              <a:rPr lang="en-US"/>
              <a:t>be alternate between black and white.</a:t>
            </a:r>
          </a:p>
          <a:p>
            <a:pPr>
              <a:buFontTx/>
              <a:buNone/>
            </a:pPr>
            <a:r>
              <a:rPr lang="en-US"/>
              <a:t>Consider another board coloring, top </a:t>
            </a:r>
            <a:br>
              <a:rPr lang="en-US"/>
            </a:br>
            <a:r>
              <a:rPr lang="en-US"/>
              <a:t>and bottom rows red and middle </a:t>
            </a:r>
            <a:br>
              <a:rPr lang="en-US"/>
            </a:br>
            <a:r>
              <a:rPr lang="en-US"/>
              <a:t>two rows blue.</a:t>
            </a:r>
          </a:p>
          <a:p>
            <a:pPr>
              <a:buFontTx/>
              <a:buNone/>
            </a:pPr>
            <a:r>
              <a:rPr lang="en-US"/>
              <a:t>When a knight is on a red square, its next square must be blue. The move after a blue square has to be red too. </a:t>
            </a:r>
            <a:br>
              <a:rPr lang="en-US"/>
            </a:br>
            <a:r>
              <a:rPr lang="en-US"/>
              <a:t>Otherwise there will be unvisited red squares, as the number of red and blue square are the same.</a:t>
            </a:r>
          </a:p>
          <a:p>
            <a:pPr>
              <a:buFontTx/>
              <a:buNone/>
            </a:pPr>
            <a:r>
              <a:rPr lang="en-US"/>
              <a:t>This is impossible as the knight have to follow two colorings.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65825" y="1341438"/>
          <a:ext cx="2797175" cy="1463676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51538" y="2971800"/>
          <a:ext cx="2797175" cy="1463676"/>
        </p:xfrm>
        <a:graphic>
          <a:graphicData uri="http://schemas.openxmlformats.org/drawingml/2006/table">
            <a:tbl>
              <a:tblPr/>
              <a:tblGrid>
                <a:gridCol w="311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95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Traveling Salesman Problem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358900"/>
            <a:ext cx="7518400" cy="8763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hlink"/>
                </a:solidFill>
              </a:rPr>
              <a:t>A Traveling salesman wants to visit each of </a:t>
            </a:r>
            <a:r>
              <a:rPr lang="en-US" i="1">
                <a:solidFill>
                  <a:schemeClr val="hlink"/>
                </a:solidFill>
              </a:rPr>
              <a:t>n</a:t>
            </a:r>
            <a:r>
              <a:rPr lang="en-US">
                <a:solidFill>
                  <a:schemeClr val="hlink"/>
                </a:solidFill>
              </a:rPr>
              <a:t> cities exactly once and return to his starting point.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54700" y="2227263"/>
            <a:ext cx="2963863" cy="2903537"/>
            <a:chOff x="3728" y="1947"/>
            <a:chExt cx="1867" cy="1829"/>
          </a:xfrm>
        </p:grpSpPr>
        <p:sp>
          <p:nvSpPr>
            <p:cNvPr id="21532" name="Oval 5"/>
            <p:cNvSpPr>
              <a:spLocks noChangeArrowheads="1"/>
            </p:cNvSpPr>
            <p:nvPr/>
          </p:nvSpPr>
          <p:spPr bwMode="auto">
            <a:xfrm>
              <a:off x="4575" y="2192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Oval 6"/>
            <p:cNvSpPr>
              <a:spLocks noChangeArrowheads="1"/>
            </p:cNvSpPr>
            <p:nvPr/>
          </p:nvSpPr>
          <p:spPr bwMode="auto">
            <a:xfrm>
              <a:off x="5391" y="2646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Line 7"/>
            <p:cNvSpPr>
              <a:spLocks noChangeShapeType="1"/>
            </p:cNvSpPr>
            <p:nvPr/>
          </p:nvSpPr>
          <p:spPr bwMode="auto">
            <a:xfrm flipH="1">
              <a:off x="3918" y="2208"/>
              <a:ext cx="672" cy="5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8"/>
            <p:cNvSpPr>
              <a:spLocks noChangeShapeType="1"/>
            </p:cNvSpPr>
            <p:nvPr/>
          </p:nvSpPr>
          <p:spPr bwMode="auto">
            <a:xfrm>
              <a:off x="4596" y="2208"/>
              <a:ext cx="820" cy="4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9"/>
            <p:cNvSpPr>
              <a:spLocks noChangeShapeType="1"/>
            </p:cNvSpPr>
            <p:nvPr/>
          </p:nvSpPr>
          <p:spPr bwMode="auto">
            <a:xfrm>
              <a:off x="3918" y="2727"/>
              <a:ext cx="286" cy="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10"/>
            <p:cNvSpPr>
              <a:spLocks noChangeShapeType="1"/>
            </p:cNvSpPr>
            <p:nvPr/>
          </p:nvSpPr>
          <p:spPr bwMode="auto">
            <a:xfrm flipV="1">
              <a:off x="3918" y="2663"/>
              <a:ext cx="1498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11"/>
            <p:cNvSpPr>
              <a:spLocks noChangeShapeType="1"/>
            </p:cNvSpPr>
            <p:nvPr/>
          </p:nvSpPr>
          <p:spPr bwMode="auto">
            <a:xfrm rot="19565915" flipV="1">
              <a:off x="4078" y="3061"/>
              <a:ext cx="1453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12"/>
            <p:cNvSpPr>
              <a:spLocks noChangeShapeType="1"/>
            </p:cNvSpPr>
            <p:nvPr/>
          </p:nvSpPr>
          <p:spPr bwMode="auto">
            <a:xfrm>
              <a:off x="4599" y="2202"/>
              <a:ext cx="318" cy="14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13"/>
            <p:cNvSpPr>
              <a:spLocks noChangeShapeType="1"/>
            </p:cNvSpPr>
            <p:nvPr/>
          </p:nvSpPr>
          <p:spPr bwMode="auto">
            <a:xfrm flipH="1">
              <a:off x="4198" y="2202"/>
              <a:ext cx="395" cy="1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14"/>
            <p:cNvSpPr>
              <a:spLocks noChangeShapeType="1"/>
            </p:cNvSpPr>
            <p:nvPr/>
          </p:nvSpPr>
          <p:spPr bwMode="auto">
            <a:xfrm flipH="1">
              <a:off x="4917" y="2663"/>
              <a:ext cx="499" cy="9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15"/>
            <p:cNvSpPr>
              <a:spLocks noChangeShapeType="1"/>
            </p:cNvSpPr>
            <p:nvPr/>
          </p:nvSpPr>
          <p:spPr bwMode="auto">
            <a:xfrm>
              <a:off x="4204" y="3493"/>
              <a:ext cx="713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Oval 16"/>
            <p:cNvSpPr>
              <a:spLocks noChangeArrowheads="1"/>
            </p:cNvSpPr>
            <p:nvPr/>
          </p:nvSpPr>
          <p:spPr bwMode="auto">
            <a:xfrm>
              <a:off x="3903" y="2707"/>
              <a:ext cx="38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Oval 17"/>
            <p:cNvSpPr>
              <a:spLocks noChangeArrowheads="1"/>
            </p:cNvSpPr>
            <p:nvPr/>
          </p:nvSpPr>
          <p:spPr bwMode="auto">
            <a:xfrm>
              <a:off x="4180" y="3468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Oval 18"/>
            <p:cNvSpPr>
              <a:spLocks noChangeArrowheads="1"/>
            </p:cNvSpPr>
            <p:nvPr/>
          </p:nvSpPr>
          <p:spPr bwMode="auto">
            <a:xfrm>
              <a:off x="4896" y="3601"/>
              <a:ext cx="37" cy="3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Text Box 19"/>
            <p:cNvSpPr txBox="1">
              <a:spLocks noChangeArrowheads="1"/>
            </p:cNvSpPr>
            <p:nvPr/>
          </p:nvSpPr>
          <p:spPr bwMode="auto">
            <a:xfrm>
              <a:off x="4111" y="225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1547" name="Text Box 20"/>
            <p:cNvSpPr txBox="1">
              <a:spLocks noChangeArrowheads="1"/>
            </p:cNvSpPr>
            <p:nvPr/>
          </p:nvSpPr>
          <p:spPr bwMode="auto">
            <a:xfrm>
              <a:off x="4337" y="271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548" name="Text Box 21"/>
            <p:cNvSpPr txBox="1">
              <a:spLocks noChangeArrowheads="1"/>
            </p:cNvSpPr>
            <p:nvPr/>
          </p:nvSpPr>
          <p:spPr bwMode="auto">
            <a:xfrm>
              <a:off x="4584" y="270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1549" name="Line 22"/>
            <p:cNvSpPr>
              <a:spLocks noChangeShapeType="1"/>
            </p:cNvSpPr>
            <p:nvPr/>
          </p:nvSpPr>
          <p:spPr bwMode="auto">
            <a:xfrm>
              <a:off x="3918" y="2727"/>
              <a:ext cx="999" cy="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Text Box 23"/>
            <p:cNvSpPr txBox="1">
              <a:spLocks noChangeArrowheads="1"/>
            </p:cNvSpPr>
            <p:nvPr/>
          </p:nvSpPr>
          <p:spPr bwMode="auto">
            <a:xfrm>
              <a:off x="4791" y="2507"/>
              <a:ext cx="27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1551" name="Text Box 24"/>
            <p:cNvSpPr txBox="1">
              <a:spLocks noChangeArrowheads="1"/>
            </p:cNvSpPr>
            <p:nvPr/>
          </p:nvSpPr>
          <p:spPr bwMode="auto">
            <a:xfrm>
              <a:off x="4917" y="218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1552" name="Text Box 25"/>
            <p:cNvSpPr txBox="1">
              <a:spLocks noChangeArrowheads="1"/>
            </p:cNvSpPr>
            <p:nvPr/>
          </p:nvSpPr>
          <p:spPr bwMode="auto">
            <a:xfrm>
              <a:off x="4899" y="289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1553" name="Text Box 26"/>
            <p:cNvSpPr txBox="1">
              <a:spLocks noChangeArrowheads="1"/>
            </p:cNvSpPr>
            <p:nvPr/>
          </p:nvSpPr>
          <p:spPr bwMode="auto">
            <a:xfrm>
              <a:off x="5131" y="3021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1554" name="Text Box 27"/>
            <p:cNvSpPr txBox="1">
              <a:spLocks noChangeArrowheads="1"/>
            </p:cNvSpPr>
            <p:nvPr/>
          </p:nvSpPr>
          <p:spPr bwMode="auto">
            <a:xfrm>
              <a:off x="4368" y="3008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1555" name="Text Box 28"/>
            <p:cNvSpPr txBox="1">
              <a:spLocks noChangeArrowheads="1"/>
            </p:cNvSpPr>
            <p:nvPr/>
          </p:nvSpPr>
          <p:spPr bwMode="auto">
            <a:xfrm>
              <a:off x="4441" y="335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1556" name="Text Box 29"/>
            <p:cNvSpPr txBox="1">
              <a:spLocks noChangeArrowheads="1"/>
            </p:cNvSpPr>
            <p:nvPr/>
          </p:nvSpPr>
          <p:spPr bwMode="auto">
            <a:xfrm>
              <a:off x="3897" y="2966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1557" name="Text Box 30"/>
            <p:cNvSpPr txBox="1">
              <a:spLocks noChangeArrowheads="1"/>
            </p:cNvSpPr>
            <p:nvPr/>
          </p:nvSpPr>
          <p:spPr bwMode="auto">
            <a:xfrm>
              <a:off x="3728" y="2530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1558" name="Text Box 31"/>
            <p:cNvSpPr txBox="1">
              <a:spLocks noChangeArrowheads="1"/>
            </p:cNvSpPr>
            <p:nvPr/>
          </p:nvSpPr>
          <p:spPr bwMode="auto">
            <a:xfrm>
              <a:off x="4477" y="194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559" name="Text Box 32"/>
            <p:cNvSpPr txBox="1">
              <a:spLocks noChangeArrowheads="1"/>
            </p:cNvSpPr>
            <p:nvPr/>
          </p:nvSpPr>
          <p:spPr bwMode="auto">
            <a:xfrm>
              <a:off x="5399" y="2477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560" name="Text Box 33"/>
            <p:cNvSpPr txBox="1">
              <a:spLocks noChangeArrowheads="1"/>
            </p:cNvSpPr>
            <p:nvPr/>
          </p:nvSpPr>
          <p:spPr bwMode="auto">
            <a:xfrm>
              <a:off x="4916" y="3526"/>
              <a:ext cx="1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1561" name="Text Box 34"/>
            <p:cNvSpPr txBox="1">
              <a:spLocks noChangeArrowheads="1"/>
            </p:cNvSpPr>
            <p:nvPr/>
          </p:nvSpPr>
          <p:spPr bwMode="auto">
            <a:xfrm>
              <a:off x="4007" y="34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56387" name="Rectangle 35"/>
          <p:cNvSpPr>
            <a:spLocks noChangeArrowheads="1"/>
          </p:cNvSpPr>
          <p:nvPr/>
        </p:nvSpPr>
        <p:spPr bwMode="auto">
          <a:xfrm>
            <a:off x="1308100" y="4102100"/>
            <a:ext cx="3543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a b c d e</a:t>
            </a:r>
            <a:r>
              <a:rPr lang="en-US" sz="2400"/>
              <a:t>) = 24</a:t>
            </a:r>
          </a:p>
        </p:txBody>
      </p:sp>
      <p:sp>
        <p:nvSpPr>
          <p:cNvPr id="356388" name="Rectangle 36"/>
          <p:cNvSpPr>
            <a:spLocks noChangeArrowheads="1"/>
          </p:cNvSpPr>
          <p:nvPr/>
        </p:nvSpPr>
        <p:spPr bwMode="auto">
          <a:xfrm>
            <a:off x="622300" y="2222500"/>
            <a:ext cx="5181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Traveling Salesman Problem (TSP):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Given a </a:t>
            </a:r>
            <a:r>
              <a:rPr lang="en-US" sz="2400">
                <a:solidFill>
                  <a:srgbClr val="A50021"/>
                </a:solidFill>
              </a:rPr>
              <a:t>weighted,</a:t>
            </a:r>
            <a:r>
              <a:rPr lang="en-US" sz="2400"/>
              <a:t> complete, undirected graph, find a circuit of minimum total weight, which visits each vertex exactly once.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6156325" y="2632075"/>
            <a:ext cx="2379663" cy="2252663"/>
            <a:chOff x="3878" y="2026"/>
            <a:chExt cx="1499" cy="1419"/>
          </a:xfrm>
        </p:grpSpPr>
        <p:cxnSp>
          <p:nvCxnSpPr>
            <p:cNvPr id="21527" name="AutoShape 38"/>
            <p:cNvCxnSpPr>
              <a:cxnSpLocks noChangeShapeType="1"/>
            </p:cNvCxnSpPr>
            <p:nvPr/>
          </p:nvCxnSpPr>
          <p:spPr bwMode="auto">
            <a:xfrm flipV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8" name="AutoShape 39"/>
            <p:cNvCxnSpPr>
              <a:cxnSpLocks noChangeShapeType="1"/>
              <a:stCxn id="21540" idx="0"/>
              <a:endCxn id="21541" idx="0"/>
            </p:cNvCxnSpPr>
            <p:nvPr/>
          </p:nvCxnSpPr>
          <p:spPr bwMode="auto">
            <a:xfrm>
              <a:off x="4554" y="2026"/>
              <a:ext cx="823" cy="461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9" name="AutoShape 40"/>
            <p:cNvCxnSpPr>
              <a:cxnSpLocks noChangeShapeType="1"/>
              <a:stCxn id="21541" idx="0"/>
              <a:endCxn id="21541" idx="1"/>
            </p:cNvCxnSpPr>
            <p:nvPr/>
          </p:nvCxnSpPr>
          <p:spPr bwMode="auto">
            <a:xfrm flipH="1">
              <a:off x="4878" y="2487"/>
              <a:ext cx="499" cy="957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0" name="AutoShape 41"/>
            <p:cNvCxnSpPr>
              <a:cxnSpLocks noChangeShapeType="1"/>
              <a:stCxn id="21549" idx="1"/>
              <a:endCxn id="21542" idx="0"/>
            </p:cNvCxnSpPr>
            <p:nvPr/>
          </p:nvCxnSpPr>
          <p:spPr bwMode="auto">
            <a:xfrm rot="16200000" flipV="1">
              <a:off x="4457" y="3024"/>
              <a:ext cx="128" cy="713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1" name="AutoShape 42"/>
            <p:cNvCxnSpPr>
              <a:cxnSpLocks noChangeShapeType="1"/>
              <a:stCxn id="21544" idx="6"/>
              <a:endCxn id="21549" idx="0"/>
            </p:cNvCxnSpPr>
            <p:nvPr/>
          </p:nvCxnSpPr>
          <p:spPr bwMode="auto">
            <a:xfrm flipH="1" flipV="1">
              <a:off x="3878" y="2551"/>
              <a:ext cx="299" cy="757"/>
            </a:xfrm>
            <a:prstGeom prst="straightConnector1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6156325" y="2632075"/>
            <a:ext cx="2379663" cy="2300288"/>
            <a:chOff x="3878" y="2026"/>
            <a:chExt cx="1499" cy="1449"/>
          </a:xfrm>
        </p:grpSpPr>
        <p:cxnSp>
          <p:nvCxnSpPr>
            <p:cNvPr id="21522" name="AutoShape 44"/>
            <p:cNvCxnSpPr>
              <a:cxnSpLocks noChangeShapeType="1"/>
              <a:stCxn id="21549" idx="1"/>
              <a:endCxn id="21542" idx="0"/>
            </p:cNvCxnSpPr>
            <p:nvPr/>
          </p:nvCxnSpPr>
          <p:spPr bwMode="auto">
            <a:xfrm rot="16200000" flipV="1">
              <a:off x="4457" y="3024"/>
              <a:ext cx="128" cy="713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AutoShape 45"/>
            <p:cNvCxnSpPr>
              <a:cxnSpLocks noChangeShapeType="1"/>
              <a:stCxn id="21540" idx="1"/>
              <a:endCxn id="21539" idx="0"/>
            </p:cNvCxnSpPr>
            <p:nvPr/>
          </p:nvCxnSpPr>
          <p:spPr bwMode="auto">
            <a:xfrm rot="5400000" flipH="1" flipV="1">
              <a:off x="3714" y="2470"/>
              <a:ext cx="1289" cy="401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4" name="AutoShape 46"/>
            <p:cNvCxnSpPr>
              <a:cxnSpLocks noChangeShapeType="1"/>
              <a:stCxn id="21540" idx="0"/>
              <a:endCxn id="21549" idx="0"/>
            </p:cNvCxnSpPr>
            <p:nvPr/>
          </p:nvCxnSpPr>
          <p:spPr bwMode="auto">
            <a:xfrm flipH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5" name="AutoShape 47"/>
            <p:cNvCxnSpPr>
              <a:cxnSpLocks noChangeShapeType="1"/>
              <a:stCxn id="21549" idx="0"/>
              <a:endCxn id="21541" idx="0"/>
            </p:cNvCxnSpPr>
            <p:nvPr/>
          </p:nvCxnSpPr>
          <p:spPr bwMode="auto">
            <a:xfrm flipV="1">
              <a:off x="3878" y="2487"/>
              <a:ext cx="1499" cy="64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6" name="AutoShape 48"/>
            <p:cNvCxnSpPr>
              <a:cxnSpLocks noChangeShapeType="1"/>
              <a:stCxn id="21541" idx="0"/>
              <a:endCxn id="21560" idx="1"/>
            </p:cNvCxnSpPr>
            <p:nvPr/>
          </p:nvCxnSpPr>
          <p:spPr bwMode="auto">
            <a:xfrm flipH="1">
              <a:off x="4876" y="2487"/>
              <a:ext cx="501" cy="988"/>
            </a:xfrm>
            <a:prstGeom prst="straightConnector1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6156325" y="2632075"/>
            <a:ext cx="2379663" cy="2251075"/>
            <a:chOff x="3878" y="2026"/>
            <a:chExt cx="1499" cy="1418"/>
          </a:xfrm>
        </p:grpSpPr>
        <p:cxnSp>
          <p:nvCxnSpPr>
            <p:cNvPr id="21517" name="AutoShape 50"/>
            <p:cNvCxnSpPr>
              <a:cxnSpLocks noChangeShapeType="1"/>
              <a:stCxn id="21544" idx="6"/>
              <a:endCxn id="21549" idx="0"/>
            </p:cNvCxnSpPr>
            <p:nvPr/>
          </p:nvCxnSpPr>
          <p:spPr bwMode="auto">
            <a:xfrm flipH="1" flipV="1">
              <a:off x="3878" y="2551"/>
              <a:ext cx="299" cy="757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AutoShape 51"/>
            <p:cNvCxnSpPr>
              <a:cxnSpLocks noChangeShapeType="1"/>
            </p:cNvCxnSpPr>
            <p:nvPr/>
          </p:nvCxnSpPr>
          <p:spPr bwMode="auto">
            <a:xfrm flipV="1">
              <a:off x="4878" y="2487"/>
              <a:ext cx="499" cy="957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AutoShape 52"/>
            <p:cNvCxnSpPr>
              <a:cxnSpLocks noChangeShapeType="1"/>
              <a:stCxn id="21538" idx="1"/>
              <a:endCxn id="21544" idx="6"/>
            </p:cNvCxnSpPr>
            <p:nvPr/>
          </p:nvCxnSpPr>
          <p:spPr bwMode="auto">
            <a:xfrm rot="5400000">
              <a:off x="4356" y="2304"/>
              <a:ext cx="826" cy="1183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AutoShape 53"/>
            <p:cNvCxnSpPr>
              <a:cxnSpLocks noChangeShapeType="1"/>
            </p:cNvCxnSpPr>
            <p:nvPr/>
          </p:nvCxnSpPr>
          <p:spPr bwMode="auto">
            <a:xfrm>
              <a:off x="4559" y="2026"/>
              <a:ext cx="319" cy="1418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1" name="AutoShape 54"/>
            <p:cNvCxnSpPr>
              <a:cxnSpLocks noChangeShapeType="1"/>
            </p:cNvCxnSpPr>
            <p:nvPr/>
          </p:nvCxnSpPr>
          <p:spPr bwMode="auto">
            <a:xfrm flipV="1">
              <a:off x="3878" y="2026"/>
              <a:ext cx="676" cy="525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6407" name="Rectangle 55"/>
          <p:cNvSpPr>
            <a:spLocks noChangeArrowheads="1"/>
          </p:cNvSpPr>
          <p:nvPr/>
        </p:nvSpPr>
        <p:spPr bwMode="auto">
          <a:xfrm>
            <a:off x="1308100" y="5041900"/>
            <a:ext cx="35433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a c b d e</a:t>
            </a:r>
            <a:r>
              <a:rPr lang="en-US" sz="2400"/>
              <a:t>) = 21</a:t>
            </a:r>
          </a:p>
        </p:txBody>
      </p:sp>
      <p:sp>
        <p:nvSpPr>
          <p:cNvPr id="356408" name="Rectangle 56"/>
          <p:cNvSpPr>
            <a:spLocks noChangeArrowheads="1"/>
          </p:cNvSpPr>
          <p:nvPr/>
        </p:nvSpPr>
        <p:spPr bwMode="auto">
          <a:xfrm>
            <a:off x="1308100" y="4559300"/>
            <a:ext cx="354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weight (</a:t>
            </a:r>
            <a:r>
              <a:rPr lang="en-US" sz="2400" i="1"/>
              <a:t>c d a e b</a:t>
            </a:r>
            <a:r>
              <a:rPr lang="en-US" sz="2400"/>
              <a:t>) = 23</a:t>
            </a:r>
          </a:p>
        </p:txBody>
      </p:sp>
      <p:sp>
        <p:nvSpPr>
          <p:cNvPr id="356409" name="Text Box 57"/>
          <p:cNvSpPr txBox="1">
            <a:spLocks noChangeArrowheads="1"/>
          </p:cNvSpPr>
          <p:nvPr/>
        </p:nvSpPr>
        <p:spPr bwMode="auto">
          <a:xfrm>
            <a:off x="568325" y="5538788"/>
            <a:ext cx="7727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sz="2400"/>
              <a:t>We can find the optimal TSP circuit by</a:t>
            </a:r>
            <a:r>
              <a:rPr lang="en-US" sz="2400">
                <a:solidFill>
                  <a:srgbClr val="A50021"/>
                </a:solidFill>
              </a:rPr>
              <a:t> exhaustion</a:t>
            </a:r>
            <a:r>
              <a:rPr lang="en-US" sz="2400"/>
              <a:t>, i.e., to find the weights of all the (</a:t>
            </a:r>
            <a:r>
              <a:rPr lang="en-US" sz="2400" i="1"/>
              <a:t>n</a:t>
            </a:r>
            <a:r>
              <a:rPr lang="en-US" sz="2400"/>
              <a:t>-1)! Hamiltonian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6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6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  <p:bldP spid="356387" grpId="0" build="p" autoUpdateAnimBg="0"/>
      <p:bldP spid="356388" grpId="0" build="p" autoUpdateAnimBg="0"/>
      <p:bldP spid="356407" grpId="0" build="p" autoUpdateAnimBg="0"/>
      <p:bldP spid="356408" grpId="0" build="p" autoUpdateAnimBg="0"/>
      <p:bldP spid="3564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Line 2"/>
          <p:cNvSpPr>
            <a:spLocks noChangeShapeType="1"/>
          </p:cNvSpPr>
          <p:nvPr/>
        </p:nvSpPr>
        <p:spPr bwMode="auto">
          <a:xfrm flipH="1">
            <a:off x="4987925" y="3905250"/>
            <a:ext cx="1384300" cy="90011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16500" y="4805363"/>
            <a:ext cx="2690813" cy="1489075"/>
            <a:chOff x="3160" y="3027"/>
            <a:chExt cx="1695" cy="938"/>
          </a:xfrm>
        </p:grpSpPr>
        <p:sp>
          <p:nvSpPr>
            <p:cNvPr id="7227" name="Line 4"/>
            <p:cNvSpPr>
              <a:spLocks noChangeShapeType="1"/>
            </p:cNvSpPr>
            <p:nvPr/>
          </p:nvSpPr>
          <p:spPr bwMode="auto">
            <a:xfrm>
              <a:off x="3160" y="3027"/>
              <a:ext cx="330" cy="9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5"/>
            <p:cNvSpPr>
              <a:spLocks noChangeShapeType="1"/>
            </p:cNvSpPr>
            <p:nvPr/>
          </p:nvSpPr>
          <p:spPr bwMode="auto">
            <a:xfrm flipH="1">
              <a:off x="3479" y="3744"/>
              <a:ext cx="173" cy="2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6"/>
            <p:cNvSpPr>
              <a:spLocks noChangeShapeType="1"/>
            </p:cNvSpPr>
            <p:nvPr/>
          </p:nvSpPr>
          <p:spPr bwMode="auto">
            <a:xfrm flipH="1" flipV="1">
              <a:off x="3644" y="3751"/>
              <a:ext cx="732" cy="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7"/>
            <p:cNvSpPr>
              <a:spLocks noChangeShapeType="1"/>
            </p:cNvSpPr>
            <p:nvPr/>
          </p:nvSpPr>
          <p:spPr bwMode="auto">
            <a:xfrm flipH="1" flipV="1">
              <a:off x="4367" y="3768"/>
              <a:ext cx="157" cy="1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8"/>
            <p:cNvSpPr>
              <a:spLocks noChangeShapeType="1"/>
            </p:cNvSpPr>
            <p:nvPr/>
          </p:nvSpPr>
          <p:spPr bwMode="auto">
            <a:xfrm flipH="1">
              <a:off x="4535" y="3035"/>
              <a:ext cx="320" cy="8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67350" y="4832350"/>
            <a:ext cx="2238375" cy="787400"/>
            <a:chOff x="3444" y="3044"/>
            <a:chExt cx="1410" cy="496"/>
          </a:xfrm>
        </p:grpSpPr>
        <p:sp>
          <p:nvSpPr>
            <p:cNvPr id="7220" name="Line 10"/>
            <p:cNvSpPr>
              <a:spLocks noChangeShapeType="1"/>
            </p:cNvSpPr>
            <p:nvPr/>
          </p:nvSpPr>
          <p:spPr bwMode="auto">
            <a:xfrm flipH="1">
              <a:off x="4598" y="3044"/>
              <a:ext cx="256" cy="8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1"/>
            <p:cNvSpPr>
              <a:spLocks noChangeShapeType="1"/>
            </p:cNvSpPr>
            <p:nvPr/>
          </p:nvSpPr>
          <p:spPr bwMode="auto">
            <a:xfrm flipH="1">
              <a:off x="4474" y="3126"/>
              <a:ext cx="132" cy="3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12"/>
            <p:cNvSpPr>
              <a:spLocks noChangeShapeType="1"/>
            </p:cNvSpPr>
            <p:nvPr/>
          </p:nvSpPr>
          <p:spPr bwMode="auto">
            <a:xfrm flipH="1" flipV="1">
              <a:off x="4260" y="3382"/>
              <a:ext cx="223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13"/>
            <p:cNvSpPr>
              <a:spLocks noChangeShapeType="1"/>
            </p:cNvSpPr>
            <p:nvPr/>
          </p:nvSpPr>
          <p:spPr bwMode="auto">
            <a:xfrm flipH="1">
              <a:off x="4038" y="3390"/>
              <a:ext cx="232" cy="13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14"/>
            <p:cNvSpPr>
              <a:spLocks noChangeShapeType="1"/>
            </p:cNvSpPr>
            <p:nvPr/>
          </p:nvSpPr>
          <p:spPr bwMode="auto">
            <a:xfrm flipH="1" flipV="1">
              <a:off x="3790" y="3390"/>
              <a:ext cx="248" cy="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15"/>
            <p:cNvSpPr>
              <a:spLocks noChangeShapeType="1"/>
            </p:cNvSpPr>
            <p:nvPr/>
          </p:nvSpPr>
          <p:spPr bwMode="auto">
            <a:xfrm flipH="1">
              <a:off x="3561" y="3398"/>
              <a:ext cx="2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16"/>
            <p:cNvSpPr>
              <a:spLocks noChangeShapeType="1"/>
            </p:cNvSpPr>
            <p:nvPr/>
          </p:nvSpPr>
          <p:spPr bwMode="auto">
            <a:xfrm flipH="1" flipV="1">
              <a:off x="3444" y="3151"/>
              <a:ext cx="116" cy="32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457825" y="4687888"/>
            <a:ext cx="1136650" cy="328612"/>
            <a:chOff x="3438" y="2953"/>
            <a:chExt cx="716" cy="207"/>
          </a:xfrm>
        </p:grpSpPr>
        <p:sp>
          <p:nvSpPr>
            <p:cNvPr id="7217" name="Line 18"/>
            <p:cNvSpPr>
              <a:spLocks noChangeShapeType="1"/>
            </p:cNvSpPr>
            <p:nvPr/>
          </p:nvSpPr>
          <p:spPr bwMode="auto">
            <a:xfrm flipH="1">
              <a:off x="3438" y="2953"/>
              <a:ext cx="282" cy="1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19"/>
            <p:cNvSpPr>
              <a:spLocks noChangeShapeType="1"/>
            </p:cNvSpPr>
            <p:nvPr/>
          </p:nvSpPr>
          <p:spPr bwMode="auto">
            <a:xfrm flipH="1" flipV="1">
              <a:off x="3717" y="2954"/>
              <a:ext cx="149" cy="20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20"/>
            <p:cNvSpPr>
              <a:spLocks noChangeShapeType="1"/>
            </p:cNvSpPr>
            <p:nvPr/>
          </p:nvSpPr>
          <p:spPr bwMode="auto">
            <a:xfrm flipH="1" flipV="1">
              <a:off x="3858" y="3150"/>
              <a:ext cx="29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372225" y="3906838"/>
            <a:ext cx="473075" cy="1108075"/>
            <a:chOff x="4014" y="2461"/>
            <a:chExt cx="298" cy="698"/>
          </a:xfrm>
        </p:grpSpPr>
        <p:sp>
          <p:nvSpPr>
            <p:cNvPr id="7214" name="Line 22"/>
            <p:cNvSpPr>
              <a:spLocks noChangeShapeType="1"/>
            </p:cNvSpPr>
            <p:nvPr/>
          </p:nvSpPr>
          <p:spPr bwMode="auto">
            <a:xfrm flipH="1">
              <a:off x="4146" y="2946"/>
              <a:ext cx="166" cy="2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23"/>
            <p:cNvSpPr>
              <a:spLocks noChangeShapeType="1"/>
            </p:cNvSpPr>
            <p:nvPr/>
          </p:nvSpPr>
          <p:spPr bwMode="auto">
            <a:xfrm flipH="1" flipV="1">
              <a:off x="4021" y="2765"/>
              <a:ext cx="289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24"/>
            <p:cNvSpPr>
              <a:spLocks noChangeShapeType="1"/>
            </p:cNvSpPr>
            <p:nvPr/>
          </p:nvSpPr>
          <p:spPr bwMode="auto">
            <a:xfrm flipV="1">
              <a:off x="4014" y="2461"/>
              <a:ext cx="0" cy="3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7161" name="Rectangle 2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54539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Hamiltonian Paths and Circuits [O1]</a:t>
            </a:r>
          </a:p>
        </p:txBody>
      </p:sp>
      <p:sp>
        <p:nvSpPr>
          <p:cNvPr id="347162" name="Rectangle 2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path</a:t>
            </a:r>
            <a:r>
              <a:rPr lang="en-US" dirty="0"/>
              <a:t> is a path containing every </a:t>
            </a:r>
            <a:r>
              <a:rPr lang="en-US" dirty="0">
                <a:solidFill>
                  <a:srgbClr val="0000FF"/>
                </a:solidFill>
              </a:rPr>
              <a:t>vertex</a:t>
            </a:r>
            <a:r>
              <a:rPr lang="en-US" dirty="0"/>
              <a:t> once and only once. (“Visit” all vertices exactly once)</a:t>
            </a:r>
          </a:p>
          <a:p>
            <a:pPr eaLnBrk="1" hangingPunct="1">
              <a:buFontTx/>
              <a:buNone/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</a:t>
            </a:r>
            <a:r>
              <a:rPr lang="en-US" i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cycle/circuit</a:t>
            </a:r>
            <a:r>
              <a:rPr lang="en-US" dirty="0" smtClean="0"/>
              <a:t> </a:t>
            </a:r>
            <a:r>
              <a:rPr lang="en-US" dirty="0"/>
              <a:t>is a circuit containing every vertex once and only once.</a:t>
            </a:r>
            <a:r>
              <a:rPr lang="en-US" sz="2000" dirty="0"/>
              <a:t>(“Visit” all vertices exactly once with a cycle)</a:t>
            </a: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(round-the-world puzzle)</a:t>
            </a:r>
          </a:p>
        </p:txBody>
      </p:sp>
      <p:pic>
        <p:nvPicPr>
          <p:cNvPr id="347163" name="Picture 27" descr="hamil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3985256"/>
            <a:ext cx="348932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959350" y="3868738"/>
            <a:ext cx="2820988" cy="2497137"/>
            <a:chOff x="3124" y="2421"/>
            <a:chExt cx="1777" cy="1573"/>
          </a:xfrm>
        </p:grpSpPr>
        <p:sp>
          <p:nvSpPr>
            <p:cNvPr id="7179" name="Line 29"/>
            <p:cNvSpPr>
              <a:spLocks noChangeShapeType="1"/>
            </p:cNvSpPr>
            <p:nvPr/>
          </p:nvSpPr>
          <p:spPr bwMode="auto">
            <a:xfrm flipH="1">
              <a:off x="4165" y="2938"/>
              <a:ext cx="139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30"/>
            <p:cNvSpPr>
              <a:spLocks noChangeShapeType="1"/>
            </p:cNvSpPr>
            <p:nvPr/>
          </p:nvSpPr>
          <p:spPr bwMode="auto">
            <a:xfrm flipH="1" flipV="1">
              <a:off x="3730" y="2973"/>
              <a:ext cx="129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31"/>
            <p:cNvSpPr>
              <a:spLocks noChangeShapeType="1"/>
            </p:cNvSpPr>
            <p:nvPr/>
          </p:nvSpPr>
          <p:spPr bwMode="auto">
            <a:xfrm>
              <a:off x="3167" y="3012"/>
              <a:ext cx="28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32"/>
            <p:cNvSpPr>
              <a:spLocks noChangeShapeType="1"/>
            </p:cNvSpPr>
            <p:nvPr/>
          </p:nvSpPr>
          <p:spPr bwMode="auto">
            <a:xfrm flipH="1">
              <a:off x="3566" y="3383"/>
              <a:ext cx="219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33"/>
            <p:cNvSpPr>
              <a:spLocks noChangeShapeType="1"/>
            </p:cNvSpPr>
            <p:nvPr/>
          </p:nvSpPr>
          <p:spPr bwMode="auto">
            <a:xfrm flipV="1">
              <a:off x="3495" y="3720"/>
              <a:ext cx="166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34"/>
            <p:cNvSpPr>
              <a:spLocks noChangeShapeType="1"/>
            </p:cNvSpPr>
            <p:nvPr/>
          </p:nvSpPr>
          <p:spPr bwMode="auto">
            <a:xfrm>
              <a:off x="4032" y="3539"/>
              <a:ext cx="2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35"/>
            <p:cNvSpPr>
              <a:spLocks noChangeShapeType="1"/>
            </p:cNvSpPr>
            <p:nvPr/>
          </p:nvSpPr>
          <p:spPr bwMode="auto">
            <a:xfrm flipH="1" flipV="1">
              <a:off x="4377" y="3762"/>
              <a:ext cx="155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36"/>
            <p:cNvSpPr>
              <a:spLocks noChangeShapeType="1"/>
            </p:cNvSpPr>
            <p:nvPr/>
          </p:nvSpPr>
          <p:spPr bwMode="auto">
            <a:xfrm flipH="1" flipV="1">
              <a:off x="4306" y="3384"/>
              <a:ext cx="171" cy="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37"/>
            <p:cNvSpPr>
              <a:spLocks noChangeShapeType="1"/>
            </p:cNvSpPr>
            <p:nvPr/>
          </p:nvSpPr>
          <p:spPr bwMode="auto">
            <a:xfrm flipH="1">
              <a:off x="4599" y="3028"/>
              <a:ext cx="26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38"/>
            <p:cNvSpPr>
              <a:spLocks noChangeShapeType="1"/>
            </p:cNvSpPr>
            <p:nvPr/>
          </p:nvSpPr>
          <p:spPr bwMode="auto">
            <a:xfrm>
              <a:off x="4015" y="2452"/>
              <a:ext cx="0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utoShape 39"/>
            <p:cNvSpPr>
              <a:spLocks noChangeArrowheads="1"/>
            </p:cNvSpPr>
            <p:nvPr/>
          </p:nvSpPr>
          <p:spPr bwMode="auto">
            <a:xfrm>
              <a:off x="3152" y="2435"/>
              <a:ext cx="1703" cy="150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40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41"/>
            <p:cNvSpPr>
              <a:spLocks noChangeArrowheads="1"/>
            </p:cNvSpPr>
            <p:nvPr/>
          </p:nvSpPr>
          <p:spPr bwMode="auto">
            <a:xfrm flipV="1">
              <a:off x="3778" y="3133"/>
              <a:ext cx="502" cy="388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42"/>
            <p:cNvSpPr>
              <a:spLocks noChangeArrowheads="1"/>
            </p:cNvSpPr>
            <p:nvPr/>
          </p:nvSpPr>
          <p:spPr bwMode="auto">
            <a:xfrm>
              <a:off x="3972" y="24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43"/>
            <p:cNvSpPr>
              <a:spLocks noChangeArrowheads="1"/>
            </p:cNvSpPr>
            <p:nvPr/>
          </p:nvSpPr>
          <p:spPr bwMode="auto">
            <a:xfrm>
              <a:off x="4819" y="2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44"/>
            <p:cNvSpPr>
              <a:spLocks noChangeArrowheads="1"/>
            </p:cNvSpPr>
            <p:nvPr/>
          </p:nvSpPr>
          <p:spPr bwMode="auto">
            <a:xfrm>
              <a:off x="4482" y="39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Oval 45"/>
            <p:cNvSpPr>
              <a:spLocks noChangeArrowheads="1"/>
            </p:cNvSpPr>
            <p:nvPr/>
          </p:nvSpPr>
          <p:spPr bwMode="auto">
            <a:xfrm>
              <a:off x="3453" y="39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46"/>
            <p:cNvSpPr>
              <a:spLocks noChangeArrowheads="1"/>
            </p:cNvSpPr>
            <p:nvPr/>
          </p:nvSpPr>
          <p:spPr bwMode="auto">
            <a:xfrm>
              <a:off x="3124" y="29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47"/>
            <p:cNvSpPr>
              <a:spLocks noChangeArrowheads="1"/>
            </p:cNvSpPr>
            <p:nvPr/>
          </p:nvSpPr>
          <p:spPr bwMode="auto">
            <a:xfrm>
              <a:off x="3972" y="271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Oval 48"/>
            <p:cNvSpPr>
              <a:spLocks noChangeArrowheads="1"/>
            </p:cNvSpPr>
            <p:nvPr/>
          </p:nvSpPr>
          <p:spPr bwMode="auto">
            <a:xfrm>
              <a:off x="4548" y="308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49"/>
            <p:cNvSpPr>
              <a:spLocks noChangeArrowheads="1"/>
            </p:cNvSpPr>
            <p:nvPr/>
          </p:nvSpPr>
          <p:spPr bwMode="auto">
            <a:xfrm>
              <a:off x="3404" y="31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50"/>
            <p:cNvSpPr>
              <a:spLocks noChangeArrowheads="1"/>
            </p:cNvSpPr>
            <p:nvPr/>
          </p:nvSpPr>
          <p:spPr bwMode="auto">
            <a:xfrm>
              <a:off x="3618" y="36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51"/>
            <p:cNvSpPr>
              <a:spLocks noChangeArrowheads="1"/>
            </p:cNvSpPr>
            <p:nvPr/>
          </p:nvSpPr>
          <p:spPr bwMode="auto">
            <a:xfrm>
              <a:off x="4334" y="37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52"/>
            <p:cNvSpPr>
              <a:spLocks noChangeArrowheads="1"/>
            </p:cNvSpPr>
            <p:nvPr/>
          </p:nvSpPr>
          <p:spPr bwMode="auto">
            <a:xfrm>
              <a:off x="3815" y="31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53"/>
            <p:cNvSpPr>
              <a:spLocks noChangeArrowheads="1"/>
            </p:cNvSpPr>
            <p:nvPr/>
          </p:nvSpPr>
          <p:spPr bwMode="auto">
            <a:xfrm>
              <a:off x="4119" y="31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54"/>
            <p:cNvSpPr>
              <a:spLocks noChangeArrowheads="1"/>
            </p:cNvSpPr>
            <p:nvPr/>
          </p:nvSpPr>
          <p:spPr bwMode="auto">
            <a:xfrm>
              <a:off x="4243" y="333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55"/>
            <p:cNvSpPr>
              <a:spLocks noChangeArrowheads="1"/>
            </p:cNvSpPr>
            <p:nvPr/>
          </p:nvSpPr>
          <p:spPr bwMode="auto">
            <a:xfrm>
              <a:off x="3988" y="34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Oval 56"/>
            <p:cNvSpPr>
              <a:spLocks noChangeArrowheads="1"/>
            </p:cNvSpPr>
            <p:nvPr/>
          </p:nvSpPr>
          <p:spPr bwMode="auto">
            <a:xfrm>
              <a:off x="3757" y="334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Oval 57"/>
            <p:cNvSpPr>
              <a:spLocks noChangeArrowheads="1"/>
            </p:cNvSpPr>
            <p:nvPr/>
          </p:nvSpPr>
          <p:spPr bwMode="auto">
            <a:xfrm>
              <a:off x="3517" y="34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Oval 58"/>
            <p:cNvSpPr>
              <a:spLocks noChangeArrowheads="1"/>
            </p:cNvSpPr>
            <p:nvPr/>
          </p:nvSpPr>
          <p:spPr bwMode="auto">
            <a:xfrm>
              <a:off x="3674" y="29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59"/>
            <p:cNvSpPr>
              <a:spLocks noChangeArrowheads="1"/>
            </p:cNvSpPr>
            <p:nvPr/>
          </p:nvSpPr>
          <p:spPr bwMode="auto">
            <a:xfrm>
              <a:off x="4250" y="29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60"/>
            <p:cNvSpPr>
              <a:spLocks noChangeArrowheads="1"/>
            </p:cNvSpPr>
            <p:nvPr/>
          </p:nvSpPr>
          <p:spPr bwMode="auto">
            <a:xfrm>
              <a:off x="4431" y="34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Oval 61"/>
            <p:cNvSpPr>
              <a:spLocks noChangeArrowheads="1"/>
            </p:cNvSpPr>
            <p:nvPr/>
          </p:nvSpPr>
          <p:spPr bwMode="auto">
            <a:xfrm>
              <a:off x="3987" y="37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62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AutoShape 63"/>
            <p:cNvSpPr>
              <a:spLocks noChangeArrowheads="1"/>
            </p:cNvSpPr>
            <p:nvPr/>
          </p:nvSpPr>
          <p:spPr bwMode="auto">
            <a:xfrm>
              <a:off x="3438" y="2756"/>
              <a:ext cx="1161" cy="996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7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7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7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8" grpId="0" animBg="1"/>
      <p:bldP spid="34716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73038"/>
            <a:ext cx="840422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Which is more difficult: TSP or HC?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35100"/>
            <a:ext cx="8229600" cy="3005138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>
                <a:solidFill>
                  <a:srgbClr val="0000FF"/>
                </a:solidFill>
                <a:latin typeface="Times New Roman" pitchFamily="18" charset="0"/>
              </a:rPr>
              <a:t>HC problem can be reduced to TSP</a:t>
            </a:r>
            <a:r>
              <a:rPr kumimoji="0" lang="en-US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The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 for the HC problem will be transformed to a </a:t>
            </a:r>
            <a:r>
              <a:rPr kumimoji="0" lang="en-US">
                <a:solidFill>
                  <a:schemeClr val="hlink"/>
                </a:solidFill>
                <a:latin typeface="Times New Roman" pitchFamily="18" charset="0"/>
              </a:rPr>
              <a:t>weighted </a:t>
            </a:r>
            <a:r>
              <a:rPr kumimoji="0" lang="en-US">
                <a:latin typeface="Times New Roman" pitchFamily="18" charset="0"/>
              </a:rPr>
              <a:t>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for the TSP.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We try to solve the HC problem by solving the TSP problem</a:t>
            </a:r>
            <a:r>
              <a:rPr kumimoji="0" lang="en-US"/>
              <a:t>.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	HC: 	Input</a:t>
            </a:r>
            <a:r>
              <a:rPr kumimoji="0" lang="en-US"/>
              <a:t> </a:t>
            </a:r>
            <a:r>
              <a:rPr kumimoji="0" lang="en-US">
                <a:latin typeface="Times New Roman" pitchFamily="18" charset="0"/>
              </a:rPr>
              <a:t>=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); Output = “yes” / “no”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	TSP:	Input = weighted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</a:t>
            </a:r>
            <a:br>
              <a:rPr kumimoji="0" lang="en-US">
                <a:latin typeface="Times New Roman" pitchFamily="18" charset="0"/>
              </a:rPr>
            </a:br>
            <a:r>
              <a:rPr kumimoji="0" lang="en-US">
                <a:latin typeface="Times New Roman" pitchFamily="18" charset="0"/>
              </a:rPr>
              <a:t>		Output = minimum-weighted circuit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808038" y="4778375"/>
            <a:ext cx="224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/>
              <a:t>Input for HC, G(V,E)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9588" y="4637088"/>
            <a:ext cx="2157412" cy="650875"/>
            <a:chOff x="1921" y="2921"/>
            <a:chExt cx="1359" cy="410"/>
          </a:xfrm>
        </p:grpSpPr>
        <p:sp>
          <p:nvSpPr>
            <p:cNvPr id="22549" name="Text Box 6"/>
            <p:cNvSpPr txBox="1">
              <a:spLocks noChangeArrowheads="1"/>
            </p:cNvSpPr>
            <p:nvPr/>
          </p:nvSpPr>
          <p:spPr bwMode="auto">
            <a:xfrm>
              <a:off x="2174" y="2921"/>
              <a:ext cx="1106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Transform to </a:t>
              </a:r>
            </a:p>
            <a:p>
              <a:pPr algn="ctr" eaLnBrk="1" hangingPunct="1"/>
              <a:r>
                <a:rPr lang="en-US"/>
                <a:t>weighted graph</a:t>
              </a:r>
            </a:p>
          </p:txBody>
        </p:sp>
        <p:cxnSp>
          <p:nvCxnSpPr>
            <p:cNvPr id="22550" name="AutoShape 7"/>
            <p:cNvCxnSpPr>
              <a:cxnSpLocks noChangeShapeType="1"/>
              <a:stCxn id="357380" idx="3"/>
              <a:endCxn id="22549" idx="1"/>
            </p:cNvCxnSpPr>
            <p:nvPr/>
          </p:nvCxnSpPr>
          <p:spPr bwMode="auto">
            <a:xfrm>
              <a:off x="1921" y="3126"/>
              <a:ext cx="25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81600" y="4638675"/>
            <a:ext cx="1622425" cy="650875"/>
            <a:chOff x="3264" y="2922"/>
            <a:chExt cx="1022" cy="410"/>
          </a:xfrm>
        </p:grpSpPr>
        <p:sp>
          <p:nvSpPr>
            <p:cNvPr id="22547" name="Text Box 9"/>
            <p:cNvSpPr txBox="1">
              <a:spLocks noChangeArrowheads="1"/>
            </p:cNvSpPr>
            <p:nvPr/>
          </p:nvSpPr>
          <p:spPr bwMode="auto">
            <a:xfrm>
              <a:off x="3516" y="2922"/>
              <a:ext cx="770" cy="410"/>
            </a:xfrm>
            <a:prstGeom prst="rect">
              <a:avLst/>
            </a:prstGeom>
            <a:solidFill>
              <a:srgbClr val="EBA3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Weighted </a:t>
              </a:r>
            </a:p>
            <a:p>
              <a:pPr algn="ctr" eaLnBrk="1" hangingPunct="1"/>
              <a:r>
                <a:rPr lang="en-US"/>
                <a:t>graph</a:t>
              </a:r>
            </a:p>
          </p:txBody>
        </p:sp>
        <p:cxnSp>
          <p:nvCxnSpPr>
            <p:cNvPr id="22548" name="AutoShape 10"/>
            <p:cNvCxnSpPr>
              <a:cxnSpLocks noChangeShapeType="1"/>
            </p:cNvCxnSpPr>
            <p:nvPr/>
          </p:nvCxnSpPr>
          <p:spPr bwMode="auto">
            <a:xfrm>
              <a:off x="3264" y="3134"/>
              <a:ext cx="253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07200" y="4708525"/>
            <a:ext cx="1776413" cy="1474788"/>
            <a:chOff x="4288" y="2966"/>
            <a:chExt cx="1119" cy="929"/>
          </a:xfrm>
        </p:grpSpPr>
        <p:sp>
          <p:nvSpPr>
            <p:cNvPr id="22545" name="Text Box 12"/>
            <p:cNvSpPr txBox="1">
              <a:spLocks noChangeArrowheads="1"/>
            </p:cNvSpPr>
            <p:nvPr/>
          </p:nvSpPr>
          <p:spPr bwMode="auto">
            <a:xfrm>
              <a:off x="4637" y="2966"/>
              <a:ext cx="770" cy="92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lang="en-US"/>
            </a:p>
            <a:p>
              <a:pPr algn="ctr" eaLnBrk="1" hangingPunct="1"/>
              <a:r>
                <a:rPr lang="en-US"/>
                <a:t>Algorithm </a:t>
              </a:r>
            </a:p>
            <a:p>
              <a:pPr algn="ctr" eaLnBrk="1" hangingPunct="1"/>
              <a:r>
                <a:rPr lang="en-US"/>
                <a:t>to solve</a:t>
              </a:r>
            </a:p>
            <a:p>
              <a:pPr algn="ctr" eaLnBrk="1" hangingPunct="1"/>
              <a:r>
                <a:rPr lang="en-US"/>
                <a:t>TSP</a:t>
              </a:r>
            </a:p>
            <a:p>
              <a:pPr algn="ctr" eaLnBrk="1" hangingPunct="1"/>
              <a:endParaRPr lang="en-US"/>
            </a:p>
          </p:txBody>
        </p:sp>
        <p:sp>
          <p:nvSpPr>
            <p:cNvPr id="22546" name="Line 13"/>
            <p:cNvSpPr>
              <a:spLocks noChangeShapeType="1"/>
            </p:cNvSpPr>
            <p:nvPr/>
          </p:nvSpPr>
          <p:spPr bwMode="auto">
            <a:xfrm flipV="1">
              <a:off x="4288" y="3136"/>
              <a:ext cx="338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522913" y="5610225"/>
            <a:ext cx="1849437" cy="650875"/>
            <a:chOff x="3479" y="3534"/>
            <a:chExt cx="1165" cy="410"/>
          </a:xfrm>
        </p:grpSpPr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479" y="3534"/>
              <a:ext cx="938" cy="410"/>
            </a:xfrm>
            <a:prstGeom prst="rect">
              <a:avLst/>
            </a:prstGeom>
            <a:solidFill>
              <a:srgbClr val="EBA3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Min-weighed</a:t>
              </a:r>
            </a:p>
            <a:p>
              <a:pPr algn="ctr" eaLnBrk="1" hangingPunct="1"/>
              <a:r>
                <a:rPr lang="en-US"/>
                <a:t>circuit</a:t>
              </a:r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4405" y="3684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557588" y="5624513"/>
            <a:ext cx="1958975" cy="650875"/>
            <a:chOff x="2241" y="3543"/>
            <a:chExt cx="1234" cy="410"/>
          </a:xfrm>
        </p:grpSpPr>
        <p:sp>
          <p:nvSpPr>
            <p:cNvPr id="22541" name="Text Box 18"/>
            <p:cNvSpPr txBox="1">
              <a:spLocks noChangeArrowheads="1"/>
            </p:cNvSpPr>
            <p:nvPr/>
          </p:nvSpPr>
          <p:spPr bwMode="auto">
            <a:xfrm>
              <a:off x="2241" y="3543"/>
              <a:ext cx="1010" cy="4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Transform to </a:t>
              </a:r>
            </a:p>
            <a:p>
              <a:pPr algn="ctr" eaLnBrk="1" hangingPunct="1"/>
              <a:r>
                <a:rPr lang="en-US"/>
                <a:t>Output for HC</a:t>
              </a:r>
            </a:p>
          </p:txBody>
        </p:sp>
        <p:sp>
          <p:nvSpPr>
            <p:cNvPr id="22542" name="Line 19"/>
            <p:cNvSpPr>
              <a:spLocks noChangeShapeType="1"/>
            </p:cNvSpPr>
            <p:nvPr/>
          </p:nvSpPr>
          <p:spPr bwMode="auto">
            <a:xfrm flipH="1">
              <a:off x="3236" y="3730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738188" y="5767388"/>
            <a:ext cx="2808287" cy="366712"/>
            <a:chOff x="465" y="3633"/>
            <a:chExt cx="1769" cy="231"/>
          </a:xfrm>
        </p:grpSpPr>
        <p:sp>
          <p:nvSpPr>
            <p:cNvPr id="22539" name="Text Box 21"/>
            <p:cNvSpPr txBox="1">
              <a:spLocks noChangeArrowheads="1"/>
            </p:cNvSpPr>
            <p:nvPr/>
          </p:nvSpPr>
          <p:spPr bwMode="auto">
            <a:xfrm>
              <a:off x="465" y="3633"/>
              <a:ext cx="1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Output for HC, Yes/no</a:t>
              </a:r>
            </a:p>
          </p:txBody>
        </p:sp>
        <p:sp>
          <p:nvSpPr>
            <p:cNvPr id="22540" name="Line 22"/>
            <p:cNvSpPr>
              <a:spLocks noChangeShapeType="1"/>
            </p:cNvSpPr>
            <p:nvPr/>
          </p:nvSpPr>
          <p:spPr bwMode="auto">
            <a:xfrm flipH="1">
              <a:off x="1995" y="3740"/>
              <a:ext cx="23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  <p:bldP spid="3573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Traveling Salesman Problem and Hamiltonian Circuit Problem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35100"/>
            <a:ext cx="8229600" cy="1262063"/>
          </a:xfrm>
        </p:spPr>
        <p:txBody>
          <a:bodyPr/>
          <a:lstStyle/>
          <a:p>
            <a:pPr>
              <a:buFontTx/>
              <a:buNone/>
            </a:pPr>
            <a:r>
              <a:rPr kumimoji="0" lang="en-US">
                <a:solidFill>
                  <a:srgbClr val="0000FF"/>
                </a:solidFill>
                <a:latin typeface="Times New Roman" pitchFamily="18" charset="0"/>
              </a:rPr>
              <a:t>HC problem can be reduced to TSP</a:t>
            </a:r>
            <a:r>
              <a:rPr kumimoji="0" lang="en-US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kumimoji="0" lang="en-US">
                <a:latin typeface="Times New Roman" pitchFamily="18" charset="0"/>
              </a:rPr>
              <a:t>The 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) for the HC problem will be transformed to a </a:t>
            </a:r>
            <a:r>
              <a:rPr kumimoji="0" lang="en-US">
                <a:solidFill>
                  <a:schemeClr val="hlink"/>
                </a:solidFill>
                <a:latin typeface="Times New Roman" pitchFamily="18" charset="0"/>
              </a:rPr>
              <a:t>weighted </a:t>
            </a:r>
            <a:r>
              <a:rPr kumimoji="0" lang="en-US">
                <a:latin typeface="Times New Roman" pitchFamily="18" charset="0"/>
              </a:rPr>
              <a:t>graph </a:t>
            </a:r>
            <a:r>
              <a:rPr kumimoji="0" lang="en-US" i="1">
                <a:latin typeface="Times New Roman" pitchFamily="18" charset="0"/>
              </a:rPr>
              <a:t>G</a:t>
            </a:r>
            <a:r>
              <a:rPr kumimoji="0" lang="en-US">
                <a:latin typeface="Times New Roman" pitchFamily="18" charset="0"/>
              </a:rPr>
              <a:t>’(</a:t>
            </a:r>
            <a:r>
              <a:rPr kumimoji="0" lang="en-US" i="1">
                <a:latin typeface="Times New Roman" pitchFamily="18" charset="0"/>
              </a:rPr>
              <a:t>V</a:t>
            </a:r>
            <a:r>
              <a:rPr kumimoji="0" lang="en-US">
                <a:latin typeface="Times New Roman" pitchFamily="18" charset="0"/>
              </a:rPr>
              <a:t>’, </a:t>
            </a:r>
            <a:r>
              <a:rPr kumimoji="0" lang="en-US" i="1">
                <a:latin typeface="Times New Roman" pitchFamily="18" charset="0"/>
              </a:rPr>
              <a:t>E</a:t>
            </a:r>
            <a:r>
              <a:rPr kumimoji="0" lang="en-US">
                <a:latin typeface="Times New Roman" pitchFamily="18" charset="0"/>
              </a:rPr>
              <a:t>’) for the TSP.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558800" y="4610100"/>
            <a:ext cx="5572125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 i="1">
                <a:latin typeface="Times New Roman" pitchFamily="18" charset="0"/>
              </a:rPr>
              <a:t>G</a:t>
            </a:r>
            <a:r>
              <a:rPr kumimoji="0" lang="en-US" sz="2400">
                <a:latin typeface="Times New Roman" pitchFamily="18" charset="0"/>
              </a:rPr>
              <a:t>’ has a TSP circuit of weight |</a:t>
            </a:r>
            <a:r>
              <a:rPr kumimoji="0" lang="en-US" sz="2400" i="1">
                <a:latin typeface="Times New Roman" pitchFamily="18" charset="0"/>
              </a:rPr>
              <a:t>V</a:t>
            </a:r>
            <a:r>
              <a:rPr kumimoji="0" lang="en-US" sz="2400">
                <a:latin typeface="Times New Roman" pitchFamily="18" charset="0"/>
              </a:rPr>
              <a:t>| iff HC exists in </a:t>
            </a:r>
            <a:r>
              <a:rPr kumimoji="0" lang="en-US" sz="2400" i="1">
                <a:latin typeface="Times New Roman" pitchFamily="18" charset="0"/>
              </a:rPr>
              <a:t>G</a:t>
            </a:r>
            <a:r>
              <a:rPr kumimoji="0" lang="en-US" sz="2400">
                <a:latin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kumimoji="0" lang="en-US" sz="2400">
                <a:latin typeface="Times New Roman" pitchFamily="18" charset="0"/>
              </a:rPr>
              <a:t>As we can solve the HC problem by solving the TSP problem. So </a:t>
            </a:r>
            <a:r>
              <a:rPr kumimoji="0" lang="en-US" sz="2400">
                <a:solidFill>
                  <a:srgbClr val="0000FF"/>
                </a:solidFill>
                <a:latin typeface="Times New Roman" pitchFamily="18" charset="0"/>
              </a:rPr>
              <a:t>TSP is at least as difficult as the HC problem, i.e., NP-hard.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91288" y="4592638"/>
            <a:ext cx="2120900" cy="1549400"/>
            <a:chOff x="4089" y="2893"/>
            <a:chExt cx="1336" cy="976"/>
          </a:xfrm>
        </p:grpSpPr>
        <p:sp>
          <p:nvSpPr>
            <p:cNvPr id="23596" name="Text Box 6"/>
            <p:cNvSpPr txBox="1">
              <a:spLocks noChangeArrowheads="1"/>
            </p:cNvSpPr>
            <p:nvPr/>
          </p:nvSpPr>
          <p:spPr bwMode="auto">
            <a:xfrm>
              <a:off x="4297" y="289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7" name="Text Box 7"/>
            <p:cNvSpPr txBox="1">
              <a:spLocks noChangeArrowheads="1"/>
            </p:cNvSpPr>
            <p:nvPr/>
          </p:nvSpPr>
          <p:spPr bwMode="auto">
            <a:xfrm>
              <a:off x="4089" y="3596"/>
              <a:ext cx="19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8" name="Text Box 8"/>
            <p:cNvSpPr txBox="1">
              <a:spLocks noChangeArrowheads="1"/>
            </p:cNvSpPr>
            <p:nvPr/>
          </p:nvSpPr>
          <p:spPr bwMode="auto">
            <a:xfrm>
              <a:off x="4457" y="33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599" name="Text Box 9"/>
            <p:cNvSpPr txBox="1">
              <a:spLocks noChangeArrowheads="1"/>
            </p:cNvSpPr>
            <p:nvPr/>
          </p:nvSpPr>
          <p:spPr bwMode="auto">
            <a:xfrm>
              <a:off x="5229" y="363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00" name="Text Box 10"/>
            <p:cNvSpPr txBox="1">
              <a:spLocks noChangeArrowheads="1"/>
            </p:cNvSpPr>
            <p:nvPr/>
          </p:nvSpPr>
          <p:spPr bwMode="auto">
            <a:xfrm>
              <a:off x="4674" y="315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  <p:sp>
          <p:nvSpPr>
            <p:cNvPr id="23601" name="Text Box 11"/>
            <p:cNvSpPr txBox="1">
              <a:spLocks noChangeArrowheads="1"/>
            </p:cNvSpPr>
            <p:nvPr/>
          </p:nvSpPr>
          <p:spPr bwMode="auto">
            <a:xfrm>
              <a:off x="4570" y="355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62838" y="4559300"/>
            <a:ext cx="1017587" cy="2065338"/>
            <a:chOff x="4701" y="2872"/>
            <a:chExt cx="641" cy="1301"/>
          </a:xfrm>
        </p:grpSpPr>
        <p:sp>
          <p:nvSpPr>
            <p:cNvPr id="23592" name="Text Box 13"/>
            <p:cNvSpPr txBox="1">
              <a:spLocks noChangeArrowheads="1"/>
            </p:cNvSpPr>
            <p:nvPr/>
          </p:nvSpPr>
          <p:spPr bwMode="auto">
            <a:xfrm>
              <a:off x="4945" y="3323"/>
              <a:ext cx="2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3" name="Text Box 14"/>
            <p:cNvSpPr txBox="1">
              <a:spLocks noChangeArrowheads="1"/>
            </p:cNvSpPr>
            <p:nvPr/>
          </p:nvSpPr>
          <p:spPr bwMode="auto">
            <a:xfrm>
              <a:off x="4767" y="3533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4" name="Text Box 15"/>
            <p:cNvSpPr txBox="1">
              <a:spLocks noChangeArrowheads="1"/>
            </p:cNvSpPr>
            <p:nvPr/>
          </p:nvSpPr>
          <p:spPr bwMode="auto">
            <a:xfrm>
              <a:off x="5106" y="287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  <p:sp>
          <p:nvSpPr>
            <p:cNvPr id="23595" name="Text Box 16"/>
            <p:cNvSpPr txBox="1">
              <a:spLocks noChangeArrowheads="1"/>
            </p:cNvSpPr>
            <p:nvPr/>
          </p:nvSpPr>
          <p:spPr bwMode="auto">
            <a:xfrm>
              <a:off x="4701" y="394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/>
                <a:t>M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318250" y="2336800"/>
            <a:ext cx="2444750" cy="1930400"/>
            <a:chOff x="3980" y="1472"/>
            <a:chExt cx="1540" cy="1216"/>
          </a:xfrm>
        </p:grpSpPr>
        <p:grpSp>
          <p:nvGrpSpPr>
            <p:cNvPr id="23579" name="Group 18"/>
            <p:cNvGrpSpPr>
              <a:grpSpLocks/>
            </p:cNvGrpSpPr>
            <p:nvPr/>
          </p:nvGrpSpPr>
          <p:grpSpPr bwMode="auto">
            <a:xfrm>
              <a:off x="4104" y="1472"/>
              <a:ext cx="1416" cy="1216"/>
              <a:chOff x="1056" y="2384"/>
              <a:chExt cx="1312" cy="944"/>
            </a:xfrm>
          </p:grpSpPr>
          <p:sp>
            <p:nvSpPr>
              <p:cNvPr id="23581" name="Oval 19"/>
              <p:cNvSpPr>
                <a:spLocks noChangeArrowheads="1"/>
              </p:cNvSpPr>
              <p:nvPr/>
            </p:nvSpPr>
            <p:spPr bwMode="auto">
              <a:xfrm>
                <a:off x="1696" y="2384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Oval 20"/>
              <p:cNvSpPr>
                <a:spLocks noChangeArrowheads="1"/>
              </p:cNvSpPr>
              <p:nvPr/>
            </p:nvSpPr>
            <p:spPr bwMode="auto">
              <a:xfrm>
                <a:off x="1056" y="279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Oval 21"/>
              <p:cNvSpPr>
                <a:spLocks noChangeArrowheads="1"/>
              </p:cNvSpPr>
              <p:nvPr/>
            </p:nvSpPr>
            <p:spPr bwMode="auto">
              <a:xfrm>
                <a:off x="2320" y="279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Oval 22"/>
              <p:cNvSpPr>
                <a:spLocks noChangeArrowheads="1"/>
              </p:cNvSpPr>
              <p:nvPr/>
            </p:nvSpPr>
            <p:spPr bwMode="auto">
              <a:xfrm>
                <a:off x="1416" y="3264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Oval 23"/>
              <p:cNvSpPr>
                <a:spLocks noChangeArrowheads="1"/>
              </p:cNvSpPr>
              <p:nvPr/>
            </p:nvSpPr>
            <p:spPr bwMode="auto">
              <a:xfrm>
                <a:off x="1992" y="3272"/>
                <a:ext cx="48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3586" name="AutoShape 24"/>
              <p:cNvCxnSpPr>
                <a:cxnSpLocks noChangeShapeType="1"/>
                <a:stCxn id="23582" idx="7"/>
                <a:endCxn id="23581" idx="5"/>
              </p:cNvCxnSpPr>
              <p:nvPr/>
            </p:nvCxnSpPr>
            <p:spPr bwMode="auto">
              <a:xfrm flipV="1">
                <a:off x="1097" y="2432"/>
                <a:ext cx="640" cy="3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7" name="AutoShape 25"/>
              <p:cNvCxnSpPr>
                <a:cxnSpLocks noChangeShapeType="1"/>
                <a:stCxn id="23582" idx="6"/>
                <a:endCxn id="23585" idx="5"/>
              </p:cNvCxnSpPr>
              <p:nvPr/>
            </p:nvCxnSpPr>
            <p:spPr bwMode="auto">
              <a:xfrm>
                <a:off x="1104" y="2820"/>
                <a:ext cx="929" cy="5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8" name="AutoShape 26"/>
              <p:cNvCxnSpPr>
                <a:cxnSpLocks noChangeShapeType="1"/>
                <a:stCxn id="23582" idx="1"/>
                <a:endCxn id="23583" idx="0"/>
              </p:cNvCxnSpPr>
              <p:nvPr/>
            </p:nvCxnSpPr>
            <p:spPr bwMode="auto">
              <a:xfrm flipV="1">
                <a:off x="1063" y="2792"/>
                <a:ext cx="1281" cy="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89" name="AutoShape 27"/>
              <p:cNvCxnSpPr>
                <a:cxnSpLocks noChangeShapeType="1"/>
                <a:stCxn id="23584" idx="3"/>
                <a:endCxn id="23582" idx="5"/>
              </p:cNvCxnSpPr>
              <p:nvPr/>
            </p:nvCxnSpPr>
            <p:spPr bwMode="auto">
              <a:xfrm flipH="1" flipV="1">
                <a:off x="1097" y="2840"/>
                <a:ext cx="326" cy="4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90" name="AutoShape 28"/>
              <p:cNvCxnSpPr>
                <a:cxnSpLocks noChangeShapeType="1"/>
                <a:stCxn id="23585" idx="2"/>
                <a:endCxn id="23583" idx="6"/>
              </p:cNvCxnSpPr>
              <p:nvPr/>
            </p:nvCxnSpPr>
            <p:spPr bwMode="auto">
              <a:xfrm flipV="1">
                <a:off x="1992" y="2820"/>
                <a:ext cx="376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91" name="AutoShape 29"/>
              <p:cNvCxnSpPr>
                <a:cxnSpLocks noChangeShapeType="1"/>
                <a:stCxn id="23584" idx="7"/>
                <a:endCxn id="23581" idx="5"/>
              </p:cNvCxnSpPr>
              <p:nvPr/>
            </p:nvCxnSpPr>
            <p:spPr bwMode="auto">
              <a:xfrm flipV="1">
                <a:off x="1457" y="2432"/>
                <a:ext cx="280" cy="8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580" name="Text Box 30"/>
            <p:cNvSpPr txBox="1">
              <a:spLocks noChangeArrowheads="1"/>
            </p:cNvSpPr>
            <p:nvPr/>
          </p:nvSpPr>
          <p:spPr bwMode="auto">
            <a:xfrm>
              <a:off x="3980" y="161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G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6350000" y="4357688"/>
            <a:ext cx="2451100" cy="2052637"/>
            <a:chOff x="4000" y="2745"/>
            <a:chExt cx="1544" cy="1293"/>
          </a:xfrm>
        </p:grpSpPr>
        <p:sp>
          <p:nvSpPr>
            <p:cNvPr id="23563" name="Oval 32"/>
            <p:cNvSpPr>
              <a:spLocks noChangeArrowheads="1"/>
            </p:cNvSpPr>
            <p:nvPr/>
          </p:nvSpPr>
          <p:spPr bwMode="auto">
            <a:xfrm>
              <a:off x="4753" y="2800"/>
              <a:ext cx="57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Oval 33"/>
            <p:cNvSpPr>
              <a:spLocks noChangeArrowheads="1"/>
            </p:cNvSpPr>
            <p:nvPr/>
          </p:nvSpPr>
          <p:spPr bwMode="auto">
            <a:xfrm>
              <a:off x="4000" y="3335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Oval 34"/>
            <p:cNvSpPr>
              <a:spLocks noChangeArrowheads="1"/>
            </p:cNvSpPr>
            <p:nvPr/>
          </p:nvSpPr>
          <p:spPr bwMode="auto">
            <a:xfrm>
              <a:off x="5488" y="3335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Oval 35"/>
            <p:cNvSpPr>
              <a:spLocks noChangeArrowheads="1"/>
            </p:cNvSpPr>
            <p:nvPr/>
          </p:nvSpPr>
          <p:spPr bwMode="auto">
            <a:xfrm>
              <a:off x="4424" y="3954"/>
              <a:ext cx="56" cy="7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Oval 36"/>
            <p:cNvSpPr>
              <a:spLocks noChangeArrowheads="1"/>
            </p:cNvSpPr>
            <p:nvPr/>
          </p:nvSpPr>
          <p:spPr bwMode="auto">
            <a:xfrm>
              <a:off x="5102" y="3964"/>
              <a:ext cx="56" cy="7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3568" name="AutoShape 37"/>
            <p:cNvCxnSpPr>
              <a:cxnSpLocks noChangeShapeType="1"/>
              <a:stCxn id="23564" idx="7"/>
              <a:endCxn id="23563" idx="5"/>
            </p:cNvCxnSpPr>
            <p:nvPr/>
          </p:nvCxnSpPr>
          <p:spPr bwMode="auto">
            <a:xfrm flipV="1">
              <a:off x="4048" y="2863"/>
              <a:ext cx="753" cy="4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9" name="AutoShape 38"/>
            <p:cNvCxnSpPr>
              <a:cxnSpLocks noChangeShapeType="1"/>
              <a:stCxn id="23564" idx="6"/>
              <a:endCxn id="23567" idx="5"/>
            </p:cNvCxnSpPr>
            <p:nvPr/>
          </p:nvCxnSpPr>
          <p:spPr bwMode="auto">
            <a:xfrm>
              <a:off x="4056" y="3372"/>
              <a:ext cx="1094" cy="6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0" name="AutoShape 39"/>
            <p:cNvCxnSpPr>
              <a:cxnSpLocks noChangeShapeType="1"/>
              <a:stCxn id="23564" idx="1"/>
              <a:endCxn id="23565" idx="0"/>
            </p:cNvCxnSpPr>
            <p:nvPr/>
          </p:nvCxnSpPr>
          <p:spPr bwMode="auto">
            <a:xfrm flipV="1">
              <a:off x="4008" y="3335"/>
              <a:ext cx="1508" cy="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1" name="AutoShape 40"/>
            <p:cNvCxnSpPr>
              <a:cxnSpLocks noChangeShapeType="1"/>
              <a:stCxn id="23566" idx="3"/>
              <a:endCxn id="23564" idx="5"/>
            </p:cNvCxnSpPr>
            <p:nvPr/>
          </p:nvCxnSpPr>
          <p:spPr bwMode="auto">
            <a:xfrm flipH="1" flipV="1">
              <a:off x="4048" y="3398"/>
              <a:ext cx="384" cy="6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2" name="AutoShape 41"/>
            <p:cNvCxnSpPr>
              <a:cxnSpLocks noChangeShapeType="1"/>
              <a:stCxn id="23567" idx="2"/>
              <a:endCxn id="23565" idx="6"/>
            </p:cNvCxnSpPr>
            <p:nvPr/>
          </p:nvCxnSpPr>
          <p:spPr bwMode="auto">
            <a:xfrm flipV="1">
              <a:off x="5102" y="3372"/>
              <a:ext cx="442" cy="6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42"/>
            <p:cNvCxnSpPr>
              <a:cxnSpLocks noChangeShapeType="1"/>
            </p:cNvCxnSpPr>
            <p:nvPr/>
          </p:nvCxnSpPr>
          <p:spPr bwMode="auto">
            <a:xfrm flipV="1">
              <a:off x="4462" y="2852"/>
              <a:ext cx="330" cy="11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43"/>
            <p:cNvCxnSpPr>
              <a:cxnSpLocks noChangeShapeType="1"/>
              <a:stCxn id="23563" idx="5"/>
              <a:endCxn id="23565" idx="7"/>
            </p:cNvCxnSpPr>
            <p:nvPr/>
          </p:nvCxnSpPr>
          <p:spPr bwMode="auto">
            <a:xfrm>
              <a:off x="4801" y="2863"/>
              <a:ext cx="735" cy="48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5" name="AutoShape 44"/>
            <p:cNvCxnSpPr>
              <a:cxnSpLocks noChangeShapeType="1"/>
              <a:stCxn id="23563" idx="4"/>
              <a:endCxn id="23567" idx="7"/>
            </p:cNvCxnSpPr>
            <p:nvPr/>
          </p:nvCxnSpPr>
          <p:spPr bwMode="auto">
            <a:xfrm>
              <a:off x="4781" y="2873"/>
              <a:ext cx="369" cy="110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6" name="AutoShape 45"/>
            <p:cNvCxnSpPr>
              <a:cxnSpLocks noChangeShapeType="1"/>
              <a:stCxn id="23565" idx="3"/>
              <a:endCxn id="23566" idx="6"/>
            </p:cNvCxnSpPr>
            <p:nvPr/>
          </p:nvCxnSpPr>
          <p:spPr bwMode="auto">
            <a:xfrm flipH="1">
              <a:off x="4480" y="3398"/>
              <a:ext cx="1016" cy="59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7" name="AutoShape 46"/>
            <p:cNvCxnSpPr>
              <a:cxnSpLocks noChangeShapeType="1"/>
              <a:stCxn id="23566" idx="6"/>
            </p:cNvCxnSpPr>
            <p:nvPr/>
          </p:nvCxnSpPr>
          <p:spPr bwMode="auto">
            <a:xfrm>
              <a:off x="4480" y="3991"/>
              <a:ext cx="640" cy="2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578" name="Text Box 47"/>
            <p:cNvSpPr txBox="1">
              <a:spLocks noChangeArrowheads="1"/>
            </p:cNvSpPr>
            <p:nvPr/>
          </p:nvSpPr>
          <p:spPr bwMode="auto">
            <a:xfrm>
              <a:off x="4007" y="27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G’</a:t>
              </a:r>
            </a:p>
          </p:txBody>
        </p:sp>
      </p:grpSp>
      <p:sp>
        <p:nvSpPr>
          <p:cNvPr id="358448" name="Rectangle 48"/>
          <p:cNvSpPr>
            <a:spLocks noChangeArrowheads="1"/>
          </p:cNvSpPr>
          <p:nvPr/>
        </p:nvSpPr>
        <p:spPr bwMode="auto">
          <a:xfrm>
            <a:off x="482600" y="2806700"/>
            <a:ext cx="5537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G</a:t>
            </a:r>
            <a:r>
              <a:rPr lang="en-US" sz="2400">
                <a:latin typeface="Times New Roman" pitchFamily="18" charset="0"/>
              </a:rPr>
              <a:t>’ is a complete graph with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’ = </a:t>
            </a:r>
            <a:r>
              <a:rPr lang="en-US" sz="2400" i="1"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  and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 i="1">
                <a:latin typeface="Times New Roman" pitchFamily="18" charset="0"/>
              </a:rPr>
              <a:t>w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) = 1 if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 is in </a:t>
            </a:r>
            <a:r>
              <a:rPr lang="en-US" sz="2400" i="1">
                <a:latin typeface="Times New Roman" pitchFamily="18" charset="0"/>
              </a:rPr>
              <a:t>E</a:t>
            </a:r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358449" name="Rectangle 49"/>
          <p:cNvSpPr>
            <a:spLocks noChangeArrowheads="1"/>
          </p:cNvSpPr>
          <p:nvPr/>
        </p:nvSpPr>
        <p:spPr bwMode="auto">
          <a:xfrm>
            <a:off x="482600" y="3606800"/>
            <a:ext cx="55372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en-US" sz="2400" dirty="0">
                <a:latin typeface="Times New Roman" pitchFamily="18" charset="0"/>
              </a:rPr>
              <a:t>	</a:t>
            </a:r>
            <a:r>
              <a:rPr kumimoji="0" lang="en-US" sz="2400" i="1" dirty="0">
                <a:latin typeface="Times New Roman" pitchFamily="18" charset="0"/>
              </a:rPr>
              <a:t>w</a:t>
            </a:r>
            <a:r>
              <a:rPr kumimoji="0" lang="en-US" sz="2400" dirty="0">
                <a:latin typeface="Times New Roman" pitchFamily="18" charset="0"/>
              </a:rPr>
              <a:t>(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) = M if 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 is not in </a:t>
            </a:r>
            <a:r>
              <a:rPr kumimoji="0" lang="en-US" sz="2400" i="1" dirty="0">
                <a:latin typeface="Times New Roman" pitchFamily="18" charset="0"/>
              </a:rPr>
              <a:t>E</a:t>
            </a:r>
            <a:r>
              <a:rPr kumimoji="0" lang="en-US" sz="2400" dirty="0">
                <a:latin typeface="Times New Roman" pitchFamily="18" charset="0"/>
              </a:rPr>
              <a:t>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en-US" sz="2400" dirty="0">
                <a:latin typeface="Times New Roman" pitchFamily="18" charset="0"/>
              </a:rPr>
              <a:t>		where M is a constant &gt; </a:t>
            </a:r>
            <a:r>
              <a:rPr kumimoji="0" lang="en-US" sz="2400" i="1" dirty="0">
                <a:latin typeface="Times New Roman" pitchFamily="18" charset="0"/>
              </a:rPr>
              <a:t>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  <p:bldP spid="358404" grpId="0" build="p" autoUpdateAnimBg="0"/>
      <p:bldP spid="358448" grpId="0" build="p" autoUpdateAnimBg="0"/>
      <p:bldP spid="35844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Summary on Hamiltonian Circuit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613"/>
            <a:ext cx="8099425" cy="49672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/>
              <a:t>A 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circuit</a:t>
            </a:r>
            <a:r>
              <a:rPr lang="en-US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/>
              <a:t>(or </a:t>
            </a:r>
            <a:r>
              <a:rPr lang="en-US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/>
              <a:t>) is a circuit (or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path</a:t>
            </a:r>
            <a:r>
              <a:rPr lang="en-US"/>
              <a:t>) containing every </a:t>
            </a:r>
            <a:r>
              <a:rPr lang="en-US">
                <a:solidFill>
                  <a:srgbClr val="0000FF"/>
                </a:solidFill>
              </a:rPr>
              <a:t>vertex</a:t>
            </a:r>
            <a:r>
              <a:rPr lang="en-US"/>
              <a:t> once and only once.</a:t>
            </a:r>
          </a:p>
          <a:p>
            <a:pPr lvl="1">
              <a:defRPr/>
            </a:pPr>
            <a:r>
              <a:rPr lang="en-US"/>
              <a:t>The problem checking whether a given graph has a Hamiltonian path/circuit is </a:t>
            </a:r>
            <a:r>
              <a:rPr lang="en-US">
                <a:solidFill>
                  <a:srgbClr val="0000FF"/>
                </a:solidFill>
              </a:rPr>
              <a:t>NP-hard</a:t>
            </a:r>
            <a:r>
              <a:rPr lang="en-US"/>
              <a:t>, i.e, in exponential time by exhaustion.</a:t>
            </a:r>
          </a:p>
          <a:p>
            <a:pPr>
              <a:lnSpc>
                <a:spcPct val="90000"/>
              </a:lnSpc>
              <a:defRPr/>
            </a:pPr>
            <a:endParaRPr lang="en-US">
              <a:solidFill>
                <a:srgbClr val="FF0066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>
                <a:solidFill>
                  <a:srgbClr val="FF0066"/>
                </a:solidFill>
              </a:rPr>
              <a:t>Traveling Salesman Problem (TSP):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Given a </a:t>
            </a:r>
            <a:r>
              <a:rPr lang="en-US">
                <a:solidFill>
                  <a:srgbClr val="A50021"/>
                </a:solidFill>
              </a:rPr>
              <a:t>weighted,</a:t>
            </a:r>
            <a:r>
              <a:rPr lang="en-US"/>
              <a:t> complete, undirected graph, find a circuit of minimum total weight, which visits each vertex exactly once.</a:t>
            </a:r>
          </a:p>
          <a:p>
            <a:pPr lvl="1">
              <a:lnSpc>
                <a:spcPct val="90000"/>
              </a:lnSpc>
              <a:defRPr/>
            </a:pPr>
            <a:r>
              <a:rPr kumimoji="0" lang="en-US"/>
              <a:t>HC problem can be reduced to TSP. </a:t>
            </a:r>
            <a:br>
              <a:rPr kumimoji="0" lang="en-US"/>
            </a:br>
            <a:r>
              <a:rPr kumimoji="0" lang="en-US"/>
              <a:t>So </a:t>
            </a:r>
            <a:r>
              <a:rPr kumimoji="0" lang="en-US">
                <a:solidFill>
                  <a:srgbClr val="0000FF"/>
                </a:solidFill>
              </a:rPr>
              <a:t>TSP is at least as difficult as the HC problem,</a:t>
            </a:r>
            <a:br>
              <a:rPr kumimoji="0" lang="en-US">
                <a:solidFill>
                  <a:srgbClr val="0000FF"/>
                </a:solidFill>
              </a:rPr>
            </a:br>
            <a:r>
              <a:rPr kumimoji="0" lang="en-US">
                <a:solidFill>
                  <a:srgbClr val="0000FF"/>
                </a:solidFill>
              </a:rPr>
              <a:t>i.e., NP-hard.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005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400" dirty="0"/>
              <a:t>Comparing Euler and Hamiltonian Circuit/Path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connected graph has an </a:t>
            </a:r>
            <a:r>
              <a:rPr lang="en-US" sz="2800" dirty="0">
                <a:solidFill>
                  <a:srgbClr val="0000FF"/>
                </a:solidFill>
              </a:rPr>
              <a:t>Euler circuit</a:t>
            </a:r>
            <a:r>
              <a:rPr lang="en-US" sz="2800" dirty="0"/>
              <a:t> </a:t>
            </a:r>
            <a:r>
              <a:rPr lang="en-US" sz="2800" dirty="0" err="1"/>
              <a:t>iff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all vertices have even degrees.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connected graph has an </a:t>
            </a:r>
            <a:r>
              <a:rPr lang="en-US" sz="2800" dirty="0">
                <a:solidFill>
                  <a:srgbClr val="0000FF"/>
                </a:solidFill>
              </a:rPr>
              <a:t>Euler path</a:t>
            </a:r>
            <a:r>
              <a:rPr lang="en-US" sz="2800" dirty="0"/>
              <a:t> (but not an Euler circuit) </a:t>
            </a:r>
            <a:r>
              <a:rPr lang="en-US" sz="2800" dirty="0" err="1"/>
              <a:t>iff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</a:rPr>
              <a:t>exactly two vertices have odd degrees.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Hamiltonian path/circuit</a:t>
            </a:r>
            <a:r>
              <a:rPr lang="en-US" sz="2800" dirty="0"/>
              <a:t> is a path/circuit containing every </a:t>
            </a:r>
            <a:r>
              <a:rPr lang="en-US" sz="2800" dirty="0">
                <a:solidFill>
                  <a:srgbClr val="0000FF"/>
                </a:solidFill>
              </a:rPr>
              <a:t>vertex</a:t>
            </a:r>
            <a:r>
              <a:rPr lang="en-US" sz="2800" dirty="0"/>
              <a:t> once and only once.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800" dirty="0"/>
              <a:t>Unlike Euler paths/circuits, there is </a:t>
            </a:r>
            <a:r>
              <a:rPr lang="en-US" sz="2800" b="1" dirty="0">
                <a:solidFill>
                  <a:srgbClr val="FF0000"/>
                </a:solidFill>
              </a:rPr>
              <a:t>NO</a:t>
            </a:r>
            <a:r>
              <a:rPr lang="en-US" sz="2800" dirty="0"/>
              <a:t> simple condition to check whether a graph has a Hamiltonian path/circuit.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Existence of Hamiltonian Paths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229600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Unlike Euler paths/circuits, there is </a:t>
            </a:r>
            <a:r>
              <a:rPr lang="en-US">
                <a:solidFill>
                  <a:srgbClr val="FF0000"/>
                </a:solidFill>
              </a:rPr>
              <a:t>no</a:t>
            </a:r>
            <a:r>
              <a:rPr lang="en-US"/>
              <a:t> simple condition to check whether a graph has a Hamiltonian path/circuit.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700463" y="2606675"/>
            <a:ext cx="1933575" cy="1166813"/>
            <a:chOff x="2331" y="1642"/>
            <a:chExt cx="1218" cy="735"/>
          </a:xfrm>
        </p:grpSpPr>
        <p:sp>
          <p:nvSpPr>
            <p:cNvPr id="9265" name="Text Box 5"/>
            <p:cNvSpPr txBox="1">
              <a:spLocks noChangeArrowheads="1"/>
            </p:cNvSpPr>
            <p:nvPr/>
          </p:nvSpPr>
          <p:spPr bwMode="auto">
            <a:xfrm>
              <a:off x="3154" y="2072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</a:t>
              </a:r>
              <a:r>
                <a:rPr lang="en-US" baseline="-25000"/>
                <a:t>6</a:t>
              </a:r>
            </a:p>
          </p:txBody>
        </p:sp>
        <p:grpSp>
          <p:nvGrpSpPr>
            <p:cNvPr id="9266" name="Group 6"/>
            <p:cNvGrpSpPr>
              <a:grpSpLocks/>
            </p:cNvGrpSpPr>
            <p:nvPr/>
          </p:nvGrpSpPr>
          <p:grpSpPr bwMode="auto">
            <a:xfrm>
              <a:off x="2331" y="1642"/>
              <a:ext cx="830" cy="735"/>
              <a:chOff x="2504" y="1717"/>
              <a:chExt cx="657" cy="602"/>
            </a:xfrm>
          </p:grpSpPr>
          <p:sp>
            <p:nvSpPr>
              <p:cNvPr id="9267" name="AutoShape 7"/>
              <p:cNvSpPr>
                <a:spLocks noChangeArrowheads="1"/>
              </p:cNvSpPr>
              <p:nvPr/>
            </p:nvSpPr>
            <p:spPr bwMode="auto">
              <a:xfrm>
                <a:off x="2525" y="1761"/>
                <a:ext cx="593" cy="519"/>
              </a:xfrm>
              <a:prstGeom prst="hexagon">
                <a:avLst>
                  <a:gd name="adj" fmla="val 30056"/>
                  <a:gd name="vf" fmla="val 115470"/>
                </a:avLst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Line 8"/>
              <p:cNvSpPr>
                <a:spLocks noChangeShapeType="1"/>
              </p:cNvSpPr>
              <p:nvPr/>
            </p:nvSpPr>
            <p:spPr bwMode="auto">
              <a:xfrm flipH="1">
                <a:off x="2545" y="1769"/>
                <a:ext cx="420" cy="2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9" name="Line 9"/>
              <p:cNvSpPr>
                <a:spLocks noChangeShapeType="1"/>
              </p:cNvSpPr>
              <p:nvPr/>
            </p:nvSpPr>
            <p:spPr bwMode="auto">
              <a:xfrm>
                <a:off x="2537" y="2015"/>
                <a:ext cx="412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10"/>
              <p:cNvSpPr>
                <a:spLocks noChangeShapeType="1"/>
              </p:cNvSpPr>
              <p:nvPr/>
            </p:nvSpPr>
            <p:spPr bwMode="auto">
              <a:xfrm>
                <a:off x="2957" y="1761"/>
                <a:ext cx="0" cy="5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1" name="Line 11"/>
              <p:cNvSpPr>
                <a:spLocks noChangeShapeType="1"/>
              </p:cNvSpPr>
              <p:nvPr/>
            </p:nvSpPr>
            <p:spPr bwMode="auto">
              <a:xfrm flipH="1">
                <a:off x="2678" y="2024"/>
                <a:ext cx="428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2" name="Line 12"/>
              <p:cNvSpPr>
                <a:spLocks noChangeShapeType="1"/>
              </p:cNvSpPr>
              <p:nvPr/>
            </p:nvSpPr>
            <p:spPr bwMode="auto">
              <a:xfrm>
                <a:off x="2670" y="1761"/>
                <a:ext cx="427" cy="2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3" name="Line 13"/>
              <p:cNvSpPr>
                <a:spLocks noChangeShapeType="1"/>
              </p:cNvSpPr>
              <p:nvPr/>
            </p:nvSpPr>
            <p:spPr bwMode="auto">
              <a:xfrm>
                <a:off x="2677" y="1770"/>
                <a:ext cx="0" cy="4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4" name="Line 14"/>
              <p:cNvSpPr>
                <a:spLocks noChangeShapeType="1"/>
              </p:cNvSpPr>
              <p:nvPr/>
            </p:nvSpPr>
            <p:spPr bwMode="auto">
              <a:xfrm>
                <a:off x="2554" y="2023"/>
                <a:ext cx="5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5" name="Line 15"/>
              <p:cNvSpPr>
                <a:spLocks noChangeShapeType="1"/>
              </p:cNvSpPr>
              <p:nvPr/>
            </p:nvSpPr>
            <p:spPr bwMode="auto">
              <a:xfrm>
                <a:off x="2677" y="1768"/>
                <a:ext cx="288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6" name="Line 16"/>
              <p:cNvSpPr>
                <a:spLocks noChangeShapeType="1"/>
              </p:cNvSpPr>
              <p:nvPr/>
            </p:nvSpPr>
            <p:spPr bwMode="auto">
              <a:xfrm flipH="1">
                <a:off x="2677" y="1760"/>
                <a:ext cx="280" cy="5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7" name="Oval 17"/>
              <p:cNvSpPr>
                <a:spLocks noChangeArrowheads="1"/>
              </p:cNvSpPr>
              <p:nvPr/>
            </p:nvSpPr>
            <p:spPr bwMode="auto">
              <a:xfrm>
                <a:off x="2635" y="22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Oval 18"/>
              <p:cNvSpPr>
                <a:spLocks noChangeArrowheads="1"/>
              </p:cNvSpPr>
              <p:nvPr/>
            </p:nvSpPr>
            <p:spPr bwMode="auto">
              <a:xfrm>
                <a:off x="2899" y="2236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Oval 19"/>
              <p:cNvSpPr>
                <a:spLocks noChangeArrowheads="1"/>
              </p:cNvSpPr>
              <p:nvPr/>
            </p:nvSpPr>
            <p:spPr bwMode="auto">
              <a:xfrm>
                <a:off x="3079" y="198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Oval 20"/>
              <p:cNvSpPr>
                <a:spLocks noChangeArrowheads="1"/>
              </p:cNvSpPr>
              <p:nvPr/>
            </p:nvSpPr>
            <p:spPr bwMode="auto">
              <a:xfrm>
                <a:off x="2923" y="172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Oval 21"/>
              <p:cNvSpPr>
                <a:spLocks noChangeArrowheads="1"/>
              </p:cNvSpPr>
              <p:nvPr/>
            </p:nvSpPr>
            <p:spPr bwMode="auto">
              <a:xfrm>
                <a:off x="2652" y="171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Oval 22"/>
              <p:cNvSpPr>
                <a:spLocks noChangeArrowheads="1"/>
              </p:cNvSpPr>
              <p:nvPr/>
            </p:nvSpPr>
            <p:spPr bwMode="auto">
              <a:xfrm>
                <a:off x="2504" y="1972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843588" y="2500313"/>
            <a:ext cx="2101850" cy="1281112"/>
            <a:chOff x="3681" y="1575"/>
            <a:chExt cx="1324" cy="807"/>
          </a:xfrm>
        </p:grpSpPr>
        <p:grpSp>
          <p:nvGrpSpPr>
            <p:cNvPr id="9234" name="Group 24"/>
            <p:cNvGrpSpPr>
              <a:grpSpLocks/>
            </p:cNvGrpSpPr>
            <p:nvPr/>
          </p:nvGrpSpPr>
          <p:grpSpPr bwMode="auto">
            <a:xfrm>
              <a:off x="3728" y="1613"/>
              <a:ext cx="815" cy="735"/>
              <a:chOff x="3752" y="2781"/>
              <a:chExt cx="815" cy="735"/>
            </a:xfrm>
          </p:grpSpPr>
          <p:sp>
            <p:nvSpPr>
              <p:cNvPr id="9257" name="Line 25"/>
              <p:cNvSpPr>
                <a:spLocks noChangeShapeType="1"/>
              </p:cNvSpPr>
              <p:nvPr/>
            </p:nvSpPr>
            <p:spPr bwMode="auto">
              <a:xfrm>
                <a:off x="3752" y="3020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8" name="Line 26"/>
              <p:cNvSpPr>
                <a:spLocks noChangeShapeType="1"/>
              </p:cNvSpPr>
              <p:nvPr/>
            </p:nvSpPr>
            <p:spPr bwMode="auto">
              <a:xfrm>
                <a:off x="4049" y="2789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9" name="Line 27"/>
              <p:cNvSpPr>
                <a:spLocks noChangeShapeType="1"/>
              </p:cNvSpPr>
              <p:nvPr/>
            </p:nvSpPr>
            <p:spPr bwMode="auto">
              <a:xfrm>
                <a:off x="4040" y="2790"/>
                <a:ext cx="0" cy="48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0" name="Line 28"/>
              <p:cNvSpPr>
                <a:spLocks noChangeShapeType="1"/>
              </p:cNvSpPr>
              <p:nvPr/>
            </p:nvSpPr>
            <p:spPr bwMode="auto">
              <a:xfrm>
                <a:off x="3760" y="3514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1" name="Line 29"/>
              <p:cNvSpPr>
                <a:spLocks noChangeShapeType="1"/>
              </p:cNvSpPr>
              <p:nvPr/>
            </p:nvSpPr>
            <p:spPr bwMode="auto">
              <a:xfrm>
                <a:off x="4040" y="3283"/>
                <a:ext cx="51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2" name="Line 30"/>
              <p:cNvSpPr>
                <a:spLocks noChangeShapeType="1"/>
              </p:cNvSpPr>
              <p:nvPr/>
            </p:nvSpPr>
            <p:spPr bwMode="auto">
              <a:xfrm>
                <a:off x="3752" y="3028"/>
                <a:ext cx="0" cy="48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3" name="Line 31"/>
              <p:cNvSpPr>
                <a:spLocks noChangeShapeType="1"/>
              </p:cNvSpPr>
              <p:nvPr/>
            </p:nvSpPr>
            <p:spPr bwMode="auto">
              <a:xfrm flipH="1">
                <a:off x="4246" y="2781"/>
                <a:ext cx="321" cy="23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4" name="Line 32"/>
              <p:cNvSpPr>
                <a:spLocks noChangeShapeType="1"/>
              </p:cNvSpPr>
              <p:nvPr/>
            </p:nvSpPr>
            <p:spPr bwMode="auto">
              <a:xfrm flipH="1">
                <a:off x="4264" y="3301"/>
                <a:ext cx="280" cy="215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5" name="Text Box 33"/>
            <p:cNvSpPr txBox="1">
              <a:spLocks noChangeArrowheads="1"/>
            </p:cNvSpPr>
            <p:nvPr/>
          </p:nvSpPr>
          <p:spPr bwMode="auto">
            <a:xfrm>
              <a:off x="4610" y="2076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Q</a:t>
              </a:r>
              <a:r>
                <a:rPr lang="en-US" baseline="-25000"/>
                <a:t>3</a:t>
              </a:r>
            </a:p>
          </p:txBody>
        </p:sp>
        <p:grpSp>
          <p:nvGrpSpPr>
            <p:cNvPr id="9236" name="Group 34"/>
            <p:cNvGrpSpPr>
              <a:grpSpLocks/>
            </p:cNvGrpSpPr>
            <p:nvPr/>
          </p:nvGrpSpPr>
          <p:grpSpPr bwMode="auto">
            <a:xfrm>
              <a:off x="3681" y="1575"/>
              <a:ext cx="896" cy="807"/>
              <a:chOff x="3689" y="1711"/>
              <a:chExt cx="896" cy="807"/>
            </a:xfrm>
          </p:grpSpPr>
          <p:sp>
            <p:nvSpPr>
              <p:cNvPr id="9237" name="Line 35"/>
              <p:cNvSpPr>
                <a:spLocks noChangeShapeType="1"/>
              </p:cNvSpPr>
              <p:nvPr/>
            </p:nvSpPr>
            <p:spPr bwMode="auto">
              <a:xfrm>
                <a:off x="4246" y="198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36"/>
              <p:cNvSpPr>
                <a:spLocks noChangeShapeType="1"/>
              </p:cNvSpPr>
              <p:nvPr/>
            </p:nvSpPr>
            <p:spPr bwMode="auto">
              <a:xfrm>
                <a:off x="3736" y="1983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37"/>
              <p:cNvSpPr>
                <a:spLocks noChangeShapeType="1"/>
              </p:cNvSpPr>
              <p:nvPr/>
            </p:nvSpPr>
            <p:spPr bwMode="auto">
              <a:xfrm>
                <a:off x="4542" y="175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38"/>
              <p:cNvSpPr>
                <a:spLocks noChangeShapeType="1"/>
              </p:cNvSpPr>
              <p:nvPr/>
            </p:nvSpPr>
            <p:spPr bwMode="auto">
              <a:xfrm>
                <a:off x="4033" y="1752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1" name="Line 39"/>
              <p:cNvSpPr>
                <a:spLocks noChangeShapeType="1"/>
              </p:cNvSpPr>
              <p:nvPr/>
            </p:nvSpPr>
            <p:spPr bwMode="auto">
              <a:xfrm flipH="1">
                <a:off x="3729" y="1735"/>
                <a:ext cx="295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Line 40"/>
              <p:cNvSpPr>
                <a:spLocks noChangeShapeType="1"/>
              </p:cNvSpPr>
              <p:nvPr/>
            </p:nvSpPr>
            <p:spPr bwMode="auto">
              <a:xfrm>
                <a:off x="4024" y="1753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41"/>
              <p:cNvSpPr>
                <a:spLocks noChangeShapeType="1"/>
              </p:cNvSpPr>
              <p:nvPr/>
            </p:nvSpPr>
            <p:spPr bwMode="auto">
              <a:xfrm>
                <a:off x="3744" y="2477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42"/>
              <p:cNvSpPr>
                <a:spLocks noChangeShapeType="1"/>
              </p:cNvSpPr>
              <p:nvPr/>
            </p:nvSpPr>
            <p:spPr bwMode="auto">
              <a:xfrm>
                <a:off x="4024" y="2246"/>
                <a:ext cx="5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5" name="Line 43"/>
              <p:cNvSpPr>
                <a:spLocks noChangeShapeType="1"/>
              </p:cNvSpPr>
              <p:nvPr/>
            </p:nvSpPr>
            <p:spPr bwMode="auto">
              <a:xfrm flipH="1">
                <a:off x="3730" y="2254"/>
                <a:ext cx="287" cy="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44"/>
              <p:cNvSpPr>
                <a:spLocks noChangeShapeType="1"/>
              </p:cNvSpPr>
              <p:nvPr/>
            </p:nvSpPr>
            <p:spPr bwMode="auto">
              <a:xfrm>
                <a:off x="3736" y="1991"/>
                <a:ext cx="0" cy="4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7" name="Line 45"/>
              <p:cNvSpPr>
                <a:spLocks noChangeShapeType="1"/>
              </p:cNvSpPr>
              <p:nvPr/>
            </p:nvSpPr>
            <p:spPr bwMode="auto">
              <a:xfrm flipH="1">
                <a:off x="4230" y="1744"/>
                <a:ext cx="321" cy="2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46"/>
              <p:cNvSpPr>
                <a:spLocks noChangeShapeType="1"/>
              </p:cNvSpPr>
              <p:nvPr/>
            </p:nvSpPr>
            <p:spPr bwMode="auto">
              <a:xfrm flipH="1">
                <a:off x="4248" y="2264"/>
                <a:ext cx="280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Oval 47"/>
              <p:cNvSpPr>
                <a:spLocks noChangeArrowheads="1"/>
              </p:cNvSpPr>
              <p:nvPr/>
            </p:nvSpPr>
            <p:spPr bwMode="auto">
              <a:xfrm>
                <a:off x="3689" y="2435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Oval 48"/>
              <p:cNvSpPr>
                <a:spLocks noChangeArrowheads="1"/>
              </p:cNvSpPr>
              <p:nvPr/>
            </p:nvSpPr>
            <p:spPr bwMode="auto">
              <a:xfrm>
                <a:off x="3697" y="194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Oval 49"/>
              <p:cNvSpPr>
                <a:spLocks noChangeArrowheads="1"/>
              </p:cNvSpPr>
              <p:nvPr/>
            </p:nvSpPr>
            <p:spPr bwMode="auto">
              <a:xfrm>
                <a:off x="3985" y="17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Oval 50"/>
              <p:cNvSpPr>
                <a:spLocks noChangeArrowheads="1"/>
              </p:cNvSpPr>
              <p:nvPr/>
            </p:nvSpPr>
            <p:spPr bwMode="auto">
              <a:xfrm>
                <a:off x="4503" y="171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Oval 51"/>
              <p:cNvSpPr>
                <a:spLocks noChangeArrowheads="1"/>
              </p:cNvSpPr>
              <p:nvPr/>
            </p:nvSpPr>
            <p:spPr bwMode="auto">
              <a:xfrm>
                <a:off x="4207" y="193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Oval 52"/>
              <p:cNvSpPr>
                <a:spLocks noChangeArrowheads="1"/>
              </p:cNvSpPr>
              <p:nvPr/>
            </p:nvSpPr>
            <p:spPr bwMode="auto">
              <a:xfrm>
                <a:off x="3985" y="2204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Oval 53"/>
              <p:cNvSpPr>
                <a:spLocks noChangeArrowheads="1"/>
              </p:cNvSpPr>
              <p:nvPr/>
            </p:nvSpPr>
            <p:spPr bwMode="auto">
              <a:xfrm>
                <a:off x="4487" y="221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Oval 54"/>
              <p:cNvSpPr>
                <a:spLocks noChangeArrowheads="1"/>
              </p:cNvSpPr>
              <p:nvPr/>
            </p:nvSpPr>
            <p:spPr bwMode="auto">
              <a:xfrm>
                <a:off x="4215" y="242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1479550" y="2686050"/>
            <a:ext cx="1489075" cy="1085850"/>
            <a:chOff x="932" y="1692"/>
            <a:chExt cx="938" cy="684"/>
          </a:xfrm>
        </p:grpSpPr>
        <p:sp>
          <p:nvSpPr>
            <p:cNvPr id="9225" name="Line 56"/>
            <p:cNvSpPr>
              <a:spLocks noChangeShapeType="1"/>
            </p:cNvSpPr>
            <p:nvPr/>
          </p:nvSpPr>
          <p:spPr bwMode="auto">
            <a:xfrm>
              <a:off x="979" y="1721"/>
              <a:ext cx="0" cy="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57"/>
            <p:cNvSpPr>
              <a:spLocks noChangeShapeType="1"/>
            </p:cNvSpPr>
            <p:nvPr/>
          </p:nvSpPr>
          <p:spPr bwMode="auto">
            <a:xfrm>
              <a:off x="1818" y="1746"/>
              <a:ext cx="0" cy="6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58"/>
            <p:cNvSpPr>
              <a:spLocks noChangeShapeType="1"/>
            </p:cNvSpPr>
            <p:nvPr/>
          </p:nvSpPr>
          <p:spPr bwMode="auto">
            <a:xfrm>
              <a:off x="971" y="1721"/>
              <a:ext cx="840" cy="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59"/>
            <p:cNvSpPr>
              <a:spLocks noChangeShapeType="1"/>
            </p:cNvSpPr>
            <p:nvPr/>
          </p:nvSpPr>
          <p:spPr bwMode="auto">
            <a:xfrm flipH="1">
              <a:off x="987" y="1745"/>
              <a:ext cx="840" cy="5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Oval 60"/>
            <p:cNvSpPr>
              <a:spLocks noChangeArrowheads="1"/>
            </p:cNvSpPr>
            <p:nvPr/>
          </p:nvSpPr>
          <p:spPr bwMode="auto">
            <a:xfrm>
              <a:off x="1788" y="17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Oval 61"/>
            <p:cNvSpPr>
              <a:spLocks noChangeArrowheads="1"/>
            </p:cNvSpPr>
            <p:nvPr/>
          </p:nvSpPr>
          <p:spPr bwMode="auto">
            <a:xfrm>
              <a:off x="1376" y="19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Oval 62"/>
            <p:cNvSpPr>
              <a:spLocks noChangeArrowheads="1"/>
            </p:cNvSpPr>
            <p:nvPr/>
          </p:nvSpPr>
          <p:spPr bwMode="auto">
            <a:xfrm>
              <a:off x="932" y="16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Oval 63"/>
            <p:cNvSpPr>
              <a:spLocks noChangeArrowheads="1"/>
            </p:cNvSpPr>
            <p:nvPr/>
          </p:nvSpPr>
          <p:spPr bwMode="auto">
            <a:xfrm>
              <a:off x="948" y="228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Oval 64"/>
            <p:cNvSpPr>
              <a:spLocks noChangeArrowheads="1"/>
            </p:cNvSpPr>
            <p:nvPr/>
          </p:nvSpPr>
          <p:spPr bwMode="auto">
            <a:xfrm>
              <a:off x="1771" y="22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25" name="Text Box 65"/>
          <p:cNvSpPr txBox="1">
            <a:spLocks noChangeArrowheads="1"/>
          </p:cNvSpPr>
          <p:nvPr/>
        </p:nvSpPr>
        <p:spPr bwMode="auto">
          <a:xfrm>
            <a:off x="2097088" y="2795588"/>
            <a:ext cx="365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6699"/>
                </a:solidFill>
              </a:rPr>
              <a:t>?</a:t>
            </a:r>
          </a:p>
        </p:txBody>
      </p:sp>
      <p:sp>
        <p:nvSpPr>
          <p:cNvPr id="348226" name="Rectangle 66"/>
          <p:cNvSpPr>
            <a:spLocks noChangeArrowheads="1"/>
          </p:cNvSpPr>
          <p:nvPr/>
        </p:nvSpPr>
        <p:spPr bwMode="auto">
          <a:xfrm>
            <a:off x="609600" y="4102100"/>
            <a:ext cx="8229600" cy="232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The problem checking whether a given graph has a Hamiltonian path/circuit is </a:t>
            </a:r>
            <a:r>
              <a:rPr lang="en-US" sz="2400">
                <a:solidFill>
                  <a:srgbClr val="0000FF"/>
                </a:solidFill>
              </a:rPr>
              <a:t>NP-hard</a:t>
            </a:r>
            <a:r>
              <a:rPr lang="en-US" sz="2400"/>
              <a:t>.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That is, the best method known required at least exponential time w.r.t. the size of the graph (number of vertices/edges), and it is unlikely that there exists a polynomial time algorithm for this problem.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  <p:bldP spid="348225" grpId="0" autoUpdateAnimBg="0"/>
      <p:bldP spid="3482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Special Case: </a:t>
            </a:r>
            <a:r>
              <a:rPr lang="en-US" dirty="0"/>
              <a:t>Tournament Graph</a:t>
            </a:r>
          </a:p>
        </p:txBody>
      </p:sp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609600" y="1382713"/>
            <a:ext cx="81756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A tournament graph on n vertices is a directed graph such that for all x </a:t>
            </a:r>
            <a:r>
              <a:rPr lang="en-US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>
                <a:solidFill>
                  <a:schemeClr val="hlink"/>
                </a:solidFill>
              </a:rPr>
              <a:t> y, exactly one of the edges (x, y), (y, x) is in the graph.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solidFill>
                <a:schemeClr val="hlin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hlink"/>
                </a:solidFill>
              </a:rPr>
              <a:t>Interpretation: In a round-robin tournament, each player plays with every other player exactly once.  </a:t>
            </a:r>
          </a:p>
          <a:p>
            <a:pPr marL="342900" indent="-342900">
              <a:spcBef>
                <a:spcPct val="20000"/>
              </a:spcBef>
            </a:pPr>
            <a:endParaRPr lang="en-US" sz="2400"/>
          </a:p>
          <a:p>
            <a:pPr marL="342900" indent="-342900">
              <a:spcBef>
                <a:spcPct val="20000"/>
              </a:spcBef>
            </a:pPr>
            <a:r>
              <a:rPr lang="en-US" sz="2200"/>
              <a:t>Each</a:t>
            </a:r>
            <a:r>
              <a:rPr lang="en-US" sz="2200">
                <a:solidFill>
                  <a:srgbClr val="A50021"/>
                </a:solidFill>
              </a:rPr>
              <a:t> vertex</a:t>
            </a:r>
            <a:r>
              <a:rPr lang="en-US" sz="2200"/>
              <a:t> stands for a player and each </a:t>
            </a:r>
            <a:r>
              <a:rPr lang="en-US" sz="2200">
                <a:solidFill>
                  <a:srgbClr val="A50021"/>
                </a:solidFill>
              </a:rPr>
              <a:t>edge</a:t>
            </a:r>
            <a:r>
              <a:rPr lang="en-US" sz="2200"/>
              <a:t> for a match. A </a:t>
            </a:r>
            <a:r>
              <a:rPr lang="en-US" sz="2200">
                <a:solidFill>
                  <a:srgbClr val="A50021"/>
                </a:solidFill>
              </a:rPr>
              <a:t>directed edge</a:t>
            </a:r>
            <a:r>
              <a:rPr lang="en-US" sz="2200"/>
              <a:t> (</a:t>
            </a:r>
            <a:r>
              <a:rPr lang="en-US" sz="2200" i="1"/>
              <a:t>x,y</a:t>
            </a:r>
            <a:r>
              <a:rPr lang="en-US" sz="2200"/>
              <a:t>) means that player</a:t>
            </a:r>
            <a:r>
              <a:rPr lang="en-US" sz="2200" i="1"/>
              <a:t> x</a:t>
            </a:r>
            <a:r>
              <a:rPr lang="en-US" sz="2200"/>
              <a:t> beats player </a:t>
            </a:r>
            <a:r>
              <a:rPr lang="en-US" sz="2200" i="1"/>
              <a:t>y</a:t>
            </a:r>
            <a:r>
              <a:rPr lang="en-US" sz="2200"/>
              <a:t>. There is no draw.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93700"/>
            <a:ext cx="9144000" cy="884238"/>
          </a:xfrm>
        </p:spPr>
        <p:txBody>
          <a:bodyPr/>
          <a:lstStyle/>
          <a:p>
            <a:pPr algn="ctr"/>
            <a:r>
              <a:rPr lang="en-US" sz="3800">
                <a:effectLst/>
              </a:rPr>
              <a:t>Hamiltonian Path for Tournament Graph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35150"/>
            <a:ext cx="8229600" cy="112553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/>
              <a:t>Theorem.</a:t>
            </a:r>
            <a:r>
              <a:rPr lang="en-US" sz="2000"/>
              <a:t> Every tournament graph has a Hamiltonian path.</a:t>
            </a:r>
          </a:p>
          <a:p>
            <a:pPr>
              <a:buFontTx/>
              <a:buNone/>
            </a:pPr>
            <a:r>
              <a:rPr lang="en-US" sz="2000"/>
              <a:t>For example, </a:t>
            </a:r>
            <a:r>
              <a:rPr lang="en-US" sz="2000" i="1"/>
              <a:t>n</a:t>
            </a:r>
            <a:r>
              <a:rPr lang="en-US" sz="2000"/>
              <a:t> = 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6438" y="3344863"/>
            <a:ext cx="1752600" cy="1611312"/>
            <a:chOff x="960" y="2688"/>
            <a:chExt cx="1104" cy="1015"/>
          </a:xfrm>
        </p:grpSpPr>
        <p:sp>
          <p:nvSpPr>
            <p:cNvPr id="11294" name="AutoShape 5"/>
            <p:cNvSpPr>
              <a:spLocks noChangeArrowheads="1"/>
            </p:cNvSpPr>
            <p:nvPr/>
          </p:nvSpPr>
          <p:spPr bwMode="auto">
            <a:xfrm>
              <a:off x="960" y="2688"/>
              <a:ext cx="1104" cy="1008"/>
            </a:xfrm>
            <a:prstGeom prst="pentagon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95" name="AutoShape 6"/>
            <p:cNvCxnSpPr>
              <a:cxnSpLocks noChangeShapeType="1"/>
              <a:stCxn id="11294" idx="0"/>
              <a:endCxn id="11294" idx="2"/>
            </p:cNvCxnSpPr>
            <p:nvPr/>
          </p:nvCxnSpPr>
          <p:spPr bwMode="auto">
            <a:xfrm flipH="1">
              <a:off x="1175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6" name="AutoShape 7"/>
            <p:cNvCxnSpPr>
              <a:cxnSpLocks noChangeShapeType="1"/>
              <a:stCxn id="11294" idx="0"/>
              <a:endCxn id="11294" idx="4"/>
            </p:cNvCxnSpPr>
            <p:nvPr/>
          </p:nvCxnSpPr>
          <p:spPr bwMode="auto">
            <a:xfrm>
              <a:off x="1512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7" name="AutoShape 8"/>
            <p:cNvCxnSpPr>
              <a:cxnSpLocks noChangeShapeType="1"/>
              <a:stCxn id="11294" idx="1"/>
              <a:endCxn id="11294" idx="4"/>
            </p:cNvCxnSpPr>
            <p:nvPr/>
          </p:nvCxnSpPr>
          <p:spPr bwMode="auto">
            <a:xfrm>
              <a:off x="960" y="3073"/>
              <a:ext cx="889" cy="6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8" name="AutoShape 9"/>
            <p:cNvCxnSpPr>
              <a:cxnSpLocks noChangeShapeType="1"/>
              <a:stCxn id="11294" idx="1"/>
              <a:endCxn id="11294" idx="5"/>
            </p:cNvCxnSpPr>
            <p:nvPr/>
          </p:nvCxnSpPr>
          <p:spPr bwMode="auto">
            <a:xfrm>
              <a:off x="960" y="3073"/>
              <a:ext cx="110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9" name="AutoShape 10"/>
            <p:cNvCxnSpPr>
              <a:cxnSpLocks noChangeShapeType="1"/>
              <a:stCxn id="11294" idx="5"/>
              <a:endCxn id="11294" idx="2"/>
            </p:cNvCxnSpPr>
            <p:nvPr/>
          </p:nvCxnSpPr>
          <p:spPr bwMode="auto">
            <a:xfrm flipH="1">
              <a:off x="1175" y="3073"/>
              <a:ext cx="889" cy="6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00" name="Line 11"/>
            <p:cNvSpPr>
              <a:spLocks noChangeShapeType="1"/>
            </p:cNvSpPr>
            <p:nvPr/>
          </p:nvSpPr>
          <p:spPr bwMode="auto">
            <a:xfrm rot="21355820" flipV="1">
              <a:off x="1157" y="2862"/>
              <a:ext cx="110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12"/>
            <p:cNvSpPr>
              <a:spLocks noChangeShapeType="1"/>
            </p:cNvSpPr>
            <p:nvPr/>
          </p:nvSpPr>
          <p:spPr bwMode="auto">
            <a:xfrm rot="-4793818">
              <a:off x="1604" y="3359"/>
              <a:ext cx="42" cy="4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13"/>
            <p:cNvSpPr>
              <a:spLocks noChangeShapeType="1"/>
            </p:cNvSpPr>
            <p:nvPr/>
          </p:nvSpPr>
          <p:spPr bwMode="auto">
            <a:xfrm rot="8844701" flipH="1" flipV="1">
              <a:off x="1482" y="3056"/>
              <a:ext cx="64" cy="3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14"/>
            <p:cNvSpPr>
              <a:spLocks noChangeShapeType="1"/>
            </p:cNvSpPr>
            <p:nvPr/>
          </p:nvSpPr>
          <p:spPr bwMode="auto">
            <a:xfrm rot="-7740462" flipH="1" flipV="1">
              <a:off x="1942" y="3333"/>
              <a:ext cx="42" cy="7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5"/>
            <p:cNvSpPr>
              <a:spLocks noChangeShapeType="1"/>
            </p:cNvSpPr>
            <p:nvPr/>
          </p:nvSpPr>
          <p:spPr bwMode="auto">
            <a:xfrm rot="9884640" flipH="1" flipV="1">
              <a:off x="1413" y="3383"/>
              <a:ext cx="28" cy="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16"/>
            <p:cNvSpPr>
              <a:spLocks noChangeShapeType="1"/>
            </p:cNvSpPr>
            <p:nvPr/>
          </p:nvSpPr>
          <p:spPr bwMode="auto">
            <a:xfrm rot="11566814" flipH="1">
              <a:off x="1481" y="3691"/>
              <a:ext cx="48" cy="1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17"/>
            <p:cNvSpPr>
              <a:spLocks noChangeShapeType="1"/>
            </p:cNvSpPr>
            <p:nvPr/>
          </p:nvSpPr>
          <p:spPr bwMode="auto">
            <a:xfrm rot="6183792" flipH="1">
              <a:off x="1645" y="3189"/>
              <a:ext cx="89" cy="5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18"/>
            <p:cNvSpPr>
              <a:spLocks noChangeShapeType="1"/>
            </p:cNvSpPr>
            <p:nvPr/>
          </p:nvSpPr>
          <p:spPr bwMode="auto">
            <a:xfrm rot="6693717" flipV="1">
              <a:off x="1301" y="3168"/>
              <a:ext cx="99" cy="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19"/>
            <p:cNvSpPr>
              <a:spLocks noChangeShapeType="1"/>
            </p:cNvSpPr>
            <p:nvPr/>
          </p:nvSpPr>
          <p:spPr bwMode="auto">
            <a:xfrm rot="15134417" flipV="1">
              <a:off x="1754" y="2850"/>
              <a:ext cx="72" cy="5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20"/>
            <p:cNvSpPr>
              <a:spLocks noChangeShapeType="1"/>
            </p:cNvSpPr>
            <p:nvPr/>
          </p:nvSpPr>
          <p:spPr bwMode="auto">
            <a:xfrm rot="6575333" flipH="1">
              <a:off x="1035" y="3351"/>
              <a:ext cx="60" cy="5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843463" y="3281363"/>
            <a:ext cx="1752600" cy="1611312"/>
            <a:chOff x="2688" y="2688"/>
            <a:chExt cx="1104" cy="1015"/>
          </a:xfrm>
        </p:grpSpPr>
        <p:sp>
          <p:nvSpPr>
            <p:cNvPr id="11278" name="AutoShape 22"/>
            <p:cNvSpPr>
              <a:spLocks noChangeArrowheads="1"/>
            </p:cNvSpPr>
            <p:nvPr/>
          </p:nvSpPr>
          <p:spPr bwMode="auto">
            <a:xfrm>
              <a:off x="2688" y="2688"/>
              <a:ext cx="1104" cy="1008"/>
            </a:xfrm>
            <a:prstGeom prst="pentagon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79" name="AutoShape 23"/>
            <p:cNvCxnSpPr>
              <a:cxnSpLocks noChangeShapeType="1"/>
              <a:stCxn id="11278" idx="0"/>
              <a:endCxn id="11278" idx="2"/>
            </p:cNvCxnSpPr>
            <p:nvPr/>
          </p:nvCxnSpPr>
          <p:spPr bwMode="auto">
            <a:xfrm flipH="1">
              <a:off x="2903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AutoShape 24"/>
            <p:cNvCxnSpPr>
              <a:cxnSpLocks noChangeShapeType="1"/>
              <a:stCxn id="11278" idx="0"/>
              <a:endCxn id="11278" idx="4"/>
            </p:cNvCxnSpPr>
            <p:nvPr/>
          </p:nvCxnSpPr>
          <p:spPr bwMode="auto">
            <a:xfrm>
              <a:off x="3240" y="2688"/>
              <a:ext cx="337" cy="1008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1" name="AutoShape 25"/>
            <p:cNvCxnSpPr>
              <a:cxnSpLocks noChangeShapeType="1"/>
              <a:stCxn id="11278" idx="1"/>
              <a:endCxn id="11278" idx="4"/>
            </p:cNvCxnSpPr>
            <p:nvPr/>
          </p:nvCxnSpPr>
          <p:spPr bwMode="auto">
            <a:xfrm>
              <a:off x="2688" y="3073"/>
              <a:ext cx="889" cy="623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2" name="AutoShape 26"/>
            <p:cNvCxnSpPr>
              <a:cxnSpLocks noChangeShapeType="1"/>
              <a:stCxn id="11278" idx="1"/>
              <a:endCxn id="11278" idx="5"/>
            </p:cNvCxnSpPr>
            <p:nvPr/>
          </p:nvCxnSpPr>
          <p:spPr bwMode="auto">
            <a:xfrm>
              <a:off x="2688" y="3073"/>
              <a:ext cx="1104" cy="0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AutoShape 27"/>
            <p:cNvCxnSpPr>
              <a:cxnSpLocks noChangeShapeType="1"/>
              <a:stCxn id="11278" idx="5"/>
              <a:endCxn id="11278" idx="2"/>
            </p:cNvCxnSpPr>
            <p:nvPr/>
          </p:nvCxnSpPr>
          <p:spPr bwMode="auto">
            <a:xfrm flipH="1">
              <a:off x="2903" y="3073"/>
              <a:ext cx="889" cy="623"/>
            </a:xfrm>
            <a:prstGeom prst="straightConnector1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 rot="10555820" flipV="1">
              <a:off x="2885" y="2862"/>
              <a:ext cx="110" cy="67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rot="-4793818">
              <a:off x="3332" y="3359"/>
              <a:ext cx="42" cy="43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30"/>
            <p:cNvSpPr>
              <a:spLocks noChangeShapeType="1"/>
            </p:cNvSpPr>
            <p:nvPr/>
          </p:nvSpPr>
          <p:spPr bwMode="auto">
            <a:xfrm rot="-1955299" flipH="1" flipV="1">
              <a:off x="3210" y="3056"/>
              <a:ext cx="64" cy="3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31"/>
            <p:cNvSpPr>
              <a:spLocks noChangeShapeType="1"/>
            </p:cNvSpPr>
            <p:nvPr/>
          </p:nvSpPr>
          <p:spPr bwMode="auto">
            <a:xfrm rot="-7740462" flipH="1" flipV="1">
              <a:off x="3670" y="3333"/>
              <a:ext cx="42" cy="7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32"/>
            <p:cNvSpPr>
              <a:spLocks noChangeShapeType="1"/>
            </p:cNvSpPr>
            <p:nvPr/>
          </p:nvSpPr>
          <p:spPr bwMode="auto">
            <a:xfrm rot="9884640" flipH="1" flipV="1">
              <a:off x="3141" y="3383"/>
              <a:ext cx="28" cy="28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33"/>
            <p:cNvSpPr>
              <a:spLocks noChangeShapeType="1"/>
            </p:cNvSpPr>
            <p:nvPr/>
          </p:nvSpPr>
          <p:spPr bwMode="auto">
            <a:xfrm rot="766814" flipH="1">
              <a:off x="3209" y="3691"/>
              <a:ext cx="48" cy="12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34"/>
            <p:cNvSpPr>
              <a:spLocks noChangeShapeType="1"/>
            </p:cNvSpPr>
            <p:nvPr/>
          </p:nvSpPr>
          <p:spPr bwMode="auto">
            <a:xfrm rot="6183792" flipH="1">
              <a:off x="3373" y="3189"/>
              <a:ext cx="89" cy="5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35"/>
            <p:cNvSpPr>
              <a:spLocks noChangeShapeType="1"/>
            </p:cNvSpPr>
            <p:nvPr/>
          </p:nvSpPr>
          <p:spPr bwMode="auto">
            <a:xfrm rot="6693717" flipV="1">
              <a:off x="3029" y="3168"/>
              <a:ext cx="99" cy="7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36"/>
            <p:cNvSpPr>
              <a:spLocks noChangeShapeType="1"/>
            </p:cNvSpPr>
            <p:nvPr/>
          </p:nvSpPr>
          <p:spPr bwMode="auto">
            <a:xfrm rot="15134417" flipV="1">
              <a:off x="3482" y="2850"/>
              <a:ext cx="72" cy="55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7"/>
            <p:cNvSpPr>
              <a:spLocks noChangeShapeType="1"/>
            </p:cNvSpPr>
            <p:nvPr/>
          </p:nvSpPr>
          <p:spPr bwMode="auto">
            <a:xfrm rot="6575333" flipH="1">
              <a:off x="2763" y="3351"/>
              <a:ext cx="60" cy="5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84038" name="AutoShape 38"/>
          <p:cNvCxnSpPr>
            <a:cxnSpLocks noChangeShapeType="1"/>
          </p:cNvCxnSpPr>
          <p:nvPr/>
        </p:nvCxnSpPr>
        <p:spPr bwMode="auto">
          <a:xfrm flipV="1">
            <a:off x="1976438" y="3344863"/>
            <a:ext cx="876300" cy="611187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39" name="AutoShape 39"/>
          <p:cNvCxnSpPr>
            <a:cxnSpLocks noChangeShapeType="1"/>
          </p:cNvCxnSpPr>
          <p:nvPr/>
        </p:nvCxnSpPr>
        <p:spPr bwMode="auto">
          <a:xfrm flipH="1">
            <a:off x="2317750" y="3344863"/>
            <a:ext cx="534988" cy="1600200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0" name="AutoShape 40"/>
          <p:cNvCxnSpPr>
            <a:cxnSpLocks noChangeShapeType="1"/>
          </p:cNvCxnSpPr>
          <p:nvPr/>
        </p:nvCxnSpPr>
        <p:spPr bwMode="auto">
          <a:xfrm flipV="1">
            <a:off x="2281238" y="3956050"/>
            <a:ext cx="1447800" cy="1016000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1" name="AutoShape 41"/>
          <p:cNvCxnSpPr>
            <a:cxnSpLocks noChangeShapeType="1"/>
          </p:cNvCxnSpPr>
          <p:nvPr/>
        </p:nvCxnSpPr>
        <p:spPr bwMode="auto">
          <a:xfrm flipH="1">
            <a:off x="3387725" y="3956050"/>
            <a:ext cx="341313" cy="989013"/>
          </a:xfrm>
          <a:prstGeom prst="straightConnector1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2" name="AutoShape 42"/>
          <p:cNvCxnSpPr>
            <a:cxnSpLocks noChangeShapeType="1"/>
          </p:cNvCxnSpPr>
          <p:nvPr/>
        </p:nvCxnSpPr>
        <p:spPr bwMode="auto">
          <a:xfrm flipH="1">
            <a:off x="4843463" y="3281363"/>
            <a:ext cx="876300" cy="611187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3" name="AutoShape 43"/>
          <p:cNvCxnSpPr>
            <a:cxnSpLocks noChangeShapeType="1"/>
          </p:cNvCxnSpPr>
          <p:nvPr/>
        </p:nvCxnSpPr>
        <p:spPr bwMode="auto">
          <a:xfrm>
            <a:off x="4843463" y="3892550"/>
            <a:ext cx="1411287" cy="989013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4" name="AutoShape 44"/>
          <p:cNvCxnSpPr>
            <a:cxnSpLocks noChangeShapeType="1"/>
          </p:cNvCxnSpPr>
          <p:nvPr/>
        </p:nvCxnSpPr>
        <p:spPr bwMode="auto">
          <a:xfrm flipH="1">
            <a:off x="5184775" y="4881563"/>
            <a:ext cx="1069975" cy="0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4045" name="AutoShape 45"/>
          <p:cNvCxnSpPr>
            <a:cxnSpLocks noChangeShapeType="1"/>
          </p:cNvCxnSpPr>
          <p:nvPr/>
        </p:nvCxnSpPr>
        <p:spPr bwMode="auto">
          <a:xfrm flipV="1">
            <a:off x="5184775" y="3892550"/>
            <a:ext cx="1411288" cy="989013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8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1984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Proof of the Existence of HP [O2]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522413"/>
            <a:ext cx="8035925" cy="51371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8000"/>
                </a:solidFill>
              </a:rPr>
              <a:t>Theorem</a:t>
            </a:r>
            <a:r>
              <a:rPr lang="en-US">
                <a:solidFill>
                  <a:srgbClr val="0033CC"/>
                </a:solidFill>
              </a:rPr>
              <a:t>: Every tournament graph has a Hamiltonian path.</a:t>
            </a:r>
          </a:p>
          <a:p>
            <a:pPr>
              <a:buFontTx/>
              <a:buNone/>
            </a:pPr>
            <a:r>
              <a:rPr lang="en-US">
                <a:solidFill>
                  <a:srgbClr val="008000"/>
                </a:solidFill>
              </a:rPr>
              <a:t>Proof:</a:t>
            </a:r>
            <a:r>
              <a:rPr lang="en-US"/>
              <a:t> By </a:t>
            </a:r>
            <a:r>
              <a:rPr lang="en-US">
                <a:solidFill>
                  <a:srgbClr val="A50021"/>
                </a:solidFill>
              </a:rPr>
              <a:t>induction</a:t>
            </a:r>
            <a:r>
              <a:rPr lang="en-US"/>
              <a:t> on the number of vertices, </a:t>
            </a:r>
            <a:r>
              <a:rPr lang="en-US" i="1"/>
              <a:t>n</a:t>
            </a:r>
            <a:r>
              <a:rPr lang="en-US"/>
              <a:t>.</a:t>
            </a:r>
          </a:p>
          <a:p>
            <a:pPr>
              <a:buFontTx/>
              <a:buNone/>
            </a:pPr>
            <a:r>
              <a:rPr lang="en-US">
                <a:solidFill>
                  <a:srgbClr val="A50021"/>
                </a:solidFill>
              </a:rPr>
              <a:t>Basis</a:t>
            </a:r>
            <a:r>
              <a:rPr lang="en-US"/>
              <a:t>:  </a:t>
            </a:r>
            <a:r>
              <a:rPr lang="en-US" i="1"/>
              <a:t>n</a:t>
            </a:r>
            <a:r>
              <a:rPr lang="en-US"/>
              <a:t> = 2, it is true trivially</a:t>
            </a:r>
          </a:p>
          <a:p>
            <a:pPr>
              <a:buFontTx/>
              <a:buNone/>
            </a:pPr>
            <a:r>
              <a:rPr lang="en-US">
                <a:solidFill>
                  <a:srgbClr val="A50021"/>
                </a:solidFill>
              </a:rPr>
              <a:t>Inductive Step</a:t>
            </a:r>
            <a:r>
              <a:rPr lang="en-US"/>
              <a:t>:  </a:t>
            </a:r>
          </a:p>
          <a:p>
            <a:pPr>
              <a:buFontTx/>
              <a:buNone/>
            </a:pPr>
            <a:r>
              <a:rPr lang="en-US"/>
              <a:t>Assume it is true for </a:t>
            </a:r>
            <a:r>
              <a:rPr lang="en-US" i="1"/>
              <a:t>n</a:t>
            </a:r>
            <a:r>
              <a:rPr lang="en-US"/>
              <a:t> – 1  </a:t>
            </a:r>
          </a:p>
          <a:p>
            <a:pPr>
              <a:buFontTx/>
              <a:buNone/>
            </a:pPr>
            <a:r>
              <a:rPr lang="en-US"/>
              <a:t>There exists a HP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, …, </a:t>
            </a: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 baseline="-25000">
                <a:latin typeface="Times New Roman" pitchFamily="18" charset="0"/>
              </a:rPr>
              <a:t>–</a:t>
            </a:r>
            <a:r>
              <a:rPr lang="en-US" baseline="-25000"/>
              <a:t>1</a:t>
            </a:r>
            <a:r>
              <a:rPr lang="en-US"/>
              <a:t>) </a:t>
            </a:r>
            <a:br>
              <a:rPr lang="en-US"/>
            </a:br>
            <a:r>
              <a:rPr lang="en-US"/>
              <a:t>for the directed complete graph </a:t>
            </a:r>
            <a:br>
              <a:rPr lang="en-US"/>
            </a:br>
            <a:r>
              <a:rPr lang="en-US"/>
              <a:t>of </a:t>
            </a:r>
            <a:r>
              <a:rPr lang="en-US" i="1"/>
              <a:t>n </a:t>
            </a:r>
            <a:r>
              <a:rPr lang="en-US"/>
              <a:t>– 1 vertices.</a:t>
            </a:r>
          </a:p>
          <a:p>
            <a:pPr>
              <a:buFontTx/>
              <a:buNone/>
            </a:pPr>
            <a:r>
              <a:rPr lang="en-US"/>
              <a:t>There are directed edges joining </a:t>
            </a:r>
            <a:br>
              <a:rPr lang="en-US"/>
            </a:b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/>
              <a:t> to {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, …, </a:t>
            </a:r>
            <a:r>
              <a:rPr lang="en-US" i="1"/>
              <a:t>v</a:t>
            </a:r>
            <a:r>
              <a:rPr lang="en-US" i="1" baseline="-25000"/>
              <a:t>n</a:t>
            </a:r>
            <a:r>
              <a:rPr lang="en-US" baseline="-25000">
                <a:latin typeface="Times New Roman" pitchFamily="18" charset="0"/>
              </a:rPr>
              <a:t>–</a:t>
            </a:r>
            <a:r>
              <a:rPr lang="en-US" baseline="-25000"/>
              <a:t>1</a:t>
            </a:r>
            <a:r>
              <a:rPr lang="en-US"/>
              <a:t>}</a:t>
            </a:r>
          </a:p>
          <a:p>
            <a:pPr>
              <a:buFontTx/>
              <a:buNone/>
            </a:pPr>
            <a:r>
              <a:rPr lang="en-US"/>
              <a:t>Want to prove that it is true for </a:t>
            </a:r>
            <a:r>
              <a:rPr lang="en-US" i="1"/>
              <a:t>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84838" y="3479800"/>
            <a:ext cx="3095625" cy="2949575"/>
            <a:chOff x="3581" y="1931"/>
            <a:chExt cx="1950" cy="1858"/>
          </a:xfrm>
        </p:grpSpPr>
        <p:sp>
          <p:nvSpPr>
            <p:cNvPr id="12318" name="Oval 5"/>
            <p:cNvSpPr>
              <a:spLocks noChangeArrowheads="1"/>
            </p:cNvSpPr>
            <p:nvPr/>
          </p:nvSpPr>
          <p:spPr bwMode="auto">
            <a:xfrm>
              <a:off x="3721" y="2329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Oval 6"/>
            <p:cNvSpPr>
              <a:spLocks noChangeArrowheads="1"/>
            </p:cNvSpPr>
            <p:nvPr/>
          </p:nvSpPr>
          <p:spPr bwMode="auto">
            <a:xfrm>
              <a:off x="4141" y="2231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Oval 7"/>
            <p:cNvSpPr>
              <a:spLocks noChangeArrowheads="1"/>
            </p:cNvSpPr>
            <p:nvPr/>
          </p:nvSpPr>
          <p:spPr bwMode="auto">
            <a:xfrm>
              <a:off x="4749" y="2467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Oval 8"/>
            <p:cNvSpPr>
              <a:spLocks noChangeArrowheads="1"/>
            </p:cNvSpPr>
            <p:nvPr/>
          </p:nvSpPr>
          <p:spPr bwMode="auto">
            <a:xfrm>
              <a:off x="4889" y="2124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Oval 9"/>
            <p:cNvSpPr>
              <a:spLocks noChangeArrowheads="1"/>
            </p:cNvSpPr>
            <p:nvPr/>
          </p:nvSpPr>
          <p:spPr bwMode="auto">
            <a:xfrm>
              <a:off x="4141" y="2707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Oval 10"/>
            <p:cNvSpPr>
              <a:spLocks noChangeArrowheads="1"/>
            </p:cNvSpPr>
            <p:nvPr/>
          </p:nvSpPr>
          <p:spPr bwMode="auto">
            <a:xfrm>
              <a:off x="5327" y="3199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Oval 11"/>
            <p:cNvSpPr>
              <a:spLocks noChangeArrowheads="1"/>
            </p:cNvSpPr>
            <p:nvPr/>
          </p:nvSpPr>
          <p:spPr bwMode="auto">
            <a:xfrm>
              <a:off x="5289" y="2185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Oval 12"/>
            <p:cNvSpPr>
              <a:spLocks noChangeArrowheads="1"/>
            </p:cNvSpPr>
            <p:nvPr/>
          </p:nvSpPr>
          <p:spPr bwMode="auto">
            <a:xfrm>
              <a:off x="5466" y="2711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Oval 13"/>
            <p:cNvSpPr>
              <a:spLocks noChangeArrowheads="1"/>
            </p:cNvSpPr>
            <p:nvPr/>
          </p:nvSpPr>
          <p:spPr bwMode="auto">
            <a:xfrm>
              <a:off x="5121" y="3654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327" name="AutoShape 14"/>
            <p:cNvCxnSpPr>
              <a:cxnSpLocks noChangeShapeType="1"/>
              <a:stCxn id="12318" idx="6"/>
              <a:endCxn id="12319" idx="2"/>
            </p:cNvCxnSpPr>
            <p:nvPr/>
          </p:nvCxnSpPr>
          <p:spPr bwMode="auto">
            <a:xfrm flipV="1">
              <a:off x="3786" y="2271"/>
              <a:ext cx="355" cy="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8" name="AutoShape 15"/>
            <p:cNvCxnSpPr>
              <a:cxnSpLocks noChangeShapeType="1"/>
              <a:stCxn id="12319" idx="4"/>
              <a:endCxn id="12322" idx="0"/>
            </p:cNvCxnSpPr>
            <p:nvPr/>
          </p:nvCxnSpPr>
          <p:spPr bwMode="auto">
            <a:xfrm>
              <a:off x="4173" y="2311"/>
              <a:ext cx="0" cy="39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9" name="AutoShape 16"/>
            <p:cNvCxnSpPr>
              <a:cxnSpLocks noChangeShapeType="1"/>
              <a:stCxn id="12341" idx="0"/>
              <a:endCxn id="12318" idx="5"/>
            </p:cNvCxnSpPr>
            <p:nvPr/>
          </p:nvCxnSpPr>
          <p:spPr bwMode="auto">
            <a:xfrm flipH="1" flipV="1">
              <a:off x="3776" y="2397"/>
              <a:ext cx="1" cy="47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0" name="AutoShape 17"/>
            <p:cNvCxnSpPr>
              <a:cxnSpLocks noChangeShapeType="1"/>
              <a:stCxn id="12322" idx="7"/>
              <a:endCxn id="12320" idx="3"/>
            </p:cNvCxnSpPr>
            <p:nvPr/>
          </p:nvCxnSpPr>
          <p:spPr bwMode="auto">
            <a:xfrm flipV="1">
              <a:off x="4196" y="2535"/>
              <a:ext cx="562" cy="1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1" name="AutoShape 18"/>
            <p:cNvCxnSpPr>
              <a:cxnSpLocks noChangeShapeType="1"/>
              <a:stCxn id="12320" idx="7"/>
              <a:endCxn id="12321" idx="3"/>
            </p:cNvCxnSpPr>
            <p:nvPr/>
          </p:nvCxnSpPr>
          <p:spPr bwMode="auto">
            <a:xfrm flipV="1">
              <a:off x="4804" y="2193"/>
              <a:ext cx="94" cy="28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2" name="AutoShape 19"/>
            <p:cNvCxnSpPr>
              <a:cxnSpLocks noChangeShapeType="1"/>
              <a:stCxn id="12321" idx="5"/>
              <a:endCxn id="12324" idx="2"/>
            </p:cNvCxnSpPr>
            <p:nvPr/>
          </p:nvCxnSpPr>
          <p:spPr bwMode="auto">
            <a:xfrm>
              <a:off x="4944" y="2193"/>
              <a:ext cx="345" cy="3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3" name="AutoShape 20"/>
            <p:cNvCxnSpPr>
              <a:cxnSpLocks noChangeShapeType="1"/>
              <a:stCxn id="12324" idx="4"/>
              <a:endCxn id="12325" idx="0"/>
            </p:cNvCxnSpPr>
            <p:nvPr/>
          </p:nvCxnSpPr>
          <p:spPr bwMode="auto">
            <a:xfrm>
              <a:off x="5322" y="2266"/>
              <a:ext cx="177" cy="44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4" name="AutoShape 21"/>
            <p:cNvCxnSpPr>
              <a:cxnSpLocks noChangeShapeType="1"/>
              <a:stCxn id="12325" idx="3"/>
              <a:endCxn id="12323" idx="0"/>
            </p:cNvCxnSpPr>
            <p:nvPr/>
          </p:nvCxnSpPr>
          <p:spPr bwMode="auto">
            <a:xfrm flipH="1">
              <a:off x="5360" y="2779"/>
              <a:ext cx="116" cy="42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5" name="AutoShape 22"/>
            <p:cNvCxnSpPr>
              <a:cxnSpLocks noChangeShapeType="1"/>
              <a:stCxn id="12323" idx="3"/>
              <a:endCxn id="12326" idx="7"/>
            </p:cNvCxnSpPr>
            <p:nvPr/>
          </p:nvCxnSpPr>
          <p:spPr bwMode="auto">
            <a:xfrm flipH="1">
              <a:off x="5176" y="3268"/>
              <a:ext cx="161" cy="39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AutoShape 23"/>
            <p:cNvCxnSpPr>
              <a:cxnSpLocks noChangeShapeType="1"/>
              <a:stCxn id="12326" idx="2"/>
              <a:endCxn id="12355" idx="6"/>
            </p:cNvCxnSpPr>
            <p:nvPr/>
          </p:nvCxnSpPr>
          <p:spPr bwMode="auto">
            <a:xfrm flipH="1">
              <a:off x="4865" y="3695"/>
              <a:ext cx="256" cy="5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7" name="AutoShape 24"/>
            <p:cNvCxnSpPr>
              <a:cxnSpLocks noChangeShapeType="1"/>
              <a:stCxn id="12355" idx="1"/>
              <a:endCxn id="12354" idx="4"/>
            </p:cNvCxnSpPr>
            <p:nvPr/>
          </p:nvCxnSpPr>
          <p:spPr bwMode="auto">
            <a:xfrm flipH="1" flipV="1">
              <a:off x="4759" y="3294"/>
              <a:ext cx="51" cy="42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8" name="AutoShape 25"/>
            <p:cNvCxnSpPr>
              <a:cxnSpLocks noChangeShapeType="1"/>
              <a:stCxn id="12354" idx="3"/>
              <a:endCxn id="12353" idx="6"/>
            </p:cNvCxnSpPr>
            <p:nvPr/>
          </p:nvCxnSpPr>
          <p:spPr bwMode="auto">
            <a:xfrm flipH="1">
              <a:off x="4319" y="3282"/>
              <a:ext cx="417" cy="26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9" name="AutoShape 26"/>
            <p:cNvCxnSpPr>
              <a:cxnSpLocks noChangeShapeType="1"/>
              <a:stCxn id="12353" idx="7"/>
              <a:endCxn id="12352" idx="3"/>
            </p:cNvCxnSpPr>
            <p:nvPr/>
          </p:nvCxnSpPr>
          <p:spPr bwMode="auto">
            <a:xfrm flipV="1">
              <a:off x="4310" y="3141"/>
              <a:ext cx="44" cy="37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40" name="Text Box 27"/>
            <p:cNvSpPr txBox="1">
              <a:spLocks noChangeArrowheads="1"/>
            </p:cNvSpPr>
            <p:nvPr/>
          </p:nvSpPr>
          <p:spPr bwMode="auto">
            <a:xfrm>
              <a:off x="3581" y="283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12341" name="Oval 28"/>
            <p:cNvSpPr>
              <a:spLocks noChangeArrowheads="1"/>
            </p:cNvSpPr>
            <p:nvPr/>
          </p:nvSpPr>
          <p:spPr bwMode="auto">
            <a:xfrm>
              <a:off x="3745" y="2872"/>
              <a:ext cx="64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Text Box 29"/>
            <p:cNvSpPr txBox="1">
              <a:spLocks noChangeArrowheads="1"/>
            </p:cNvSpPr>
            <p:nvPr/>
          </p:nvSpPr>
          <p:spPr bwMode="auto">
            <a:xfrm>
              <a:off x="5008" y="2810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</a:t>
              </a:r>
            </a:p>
          </p:txBody>
        </p:sp>
        <p:sp>
          <p:nvSpPr>
            <p:cNvPr id="12343" name="Text Box 30"/>
            <p:cNvSpPr txBox="1">
              <a:spLocks noChangeArrowheads="1"/>
            </p:cNvSpPr>
            <p:nvPr/>
          </p:nvSpPr>
          <p:spPr bwMode="auto">
            <a:xfrm>
              <a:off x="5289" y="2005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7</a:t>
              </a:r>
            </a:p>
          </p:txBody>
        </p:sp>
        <p:sp>
          <p:nvSpPr>
            <p:cNvPr id="12344" name="Text Box 31"/>
            <p:cNvSpPr txBox="1">
              <a:spLocks noChangeArrowheads="1"/>
            </p:cNvSpPr>
            <p:nvPr/>
          </p:nvSpPr>
          <p:spPr bwMode="auto">
            <a:xfrm>
              <a:off x="4840" y="1931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6</a:t>
              </a:r>
            </a:p>
          </p:txBody>
        </p:sp>
        <p:sp>
          <p:nvSpPr>
            <p:cNvPr id="12345" name="Text Box 32"/>
            <p:cNvSpPr txBox="1">
              <a:spLocks noChangeArrowheads="1"/>
            </p:cNvSpPr>
            <p:nvPr/>
          </p:nvSpPr>
          <p:spPr bwMode="auto">
            <a:xfrm>
              <a:off x="4573" y="2286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5</a:t>
              </a:r>
            </a:p>
          </p:txBody>
        </p:sp>
        <p:sp>
          <p:nvSpPr>
            <p:cNvPr id="12346" name="Text Box 33"/>
            <p:cNvSpPr txBox="1">
              <a:spLocks noChangeArrowheads="1"/>
            </p:cNvSpPr>
            <p:nvPr/>
          </p:nvSpPr>
          <p:spPr bwMode="auto">
            <a:xfrm>
              <a:off x="3932" y="2623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4</a:t>
              </a:r>
            </a:p>
          </p:txBody>
        </p:sp>
        <p:sp>
          <p:nvSpPr>
            <p:cNvPr id="12347" name="Text Box 34"/>
            <p:cNvSpPr txBox="1">
              <a:spLocks noChangeArrowheads="1"/>
            </p:cNvSpPr>
            <p:nvPr/>
          </p:nvSpPr>
          <p:spPr bwMode="auto">
            <a:xfrm>
              <a:off x="4105" y="2037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3</a:t>
              </a:r>
            </a:p>
          </p:txBody>
        </p:sp>
        <p:sp>
          <p:nvSpPr>
            <p:cNvPr id="12348" name="Text Box 35"/>
            <p:cNvSpPr txBox="1">
              <a:spLocks noChangeArrowheads="1"/>
            </p:cNvSpPr>
            <p:nvPr/>
          </p:nvSpPr>
          <p:spPr bwMode="auto">
            <a:xfrm>
              <a:off x="3673" y="2118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  <p:sp>
          <p:nvSpPr>
            <p:cNvPr id="12349" name="Text Box 36"/>
            <p:cNvSpPr txBox="1">
              <a:spLocks noChangeArrowheads="1"/>
            </p:cNvSpPr>
            <p:nvPr/>
          </p:nvSpPr>
          <p:spPr bwMode="auto">
            <a:xfrm>
              <a:off x="4057" y="2939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n-1</a:t>
              </a:r>
            </a:p>
          </p:txBody>
        </p:sp>
        <p:sp>
          <p:nvSpPr>
            <p:cNvPr id="12350" name="Text Box 37"/>
            <p:cNvSpPr txBox="1">
              <a:spLocks noChangeArrowheads="1"/>
            </p:cNvSpPr>
            <p:nvPr/>
          </p:nvSpPr>
          <p:spPr bwMode="auto">
            <a:xfrm>
              <a:off x="4064" y="3494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n-2</a:t>
              </a:r>
            </a:p>
          </p:txBody>
        </p:sp>
        <p:sp>
          <p:nvSpPr>
            <p:cNvPr id="12351" name="Text Box 38"/>
            <p:cNvSpPr txBox="1">
              <a:spLocks noChangeArrowheads="1"/>
            </p:cNvSpPr>
            <p:nvPr/>
          </p:nvSpPr>
          <p:spPr bwMode="auto">
            <a:xfrm>
              <a:off x="4778" y="3176"/>
              <a:ext cx="3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n-3</a:t>
              </a:r>
            </a:p>
          </p:txBody>
        </p:sp>
        <p:sp>
          <p:nvSpPr>
            <p:cNvPr id="12352" name="Oval 39"/>
            <p:cNvSpPr>
              <a:spLocks noChangeArrowheads="1"/>
            </p:cNvSpPr>
            <p:nvPr/>
          </p:nvSpPr>
          <p:spPr bwMode="auto">
            <a:xfrm>
              <a:off x="4344" y="3073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Oval 40"/>
            <p:cNvSpPr>
              <a:spLocks noChangeArrowheads="1"/>
            </p:cNvSpPr>
            <p:nvPr/>
          </p:nvSpPr>
          <p:spPr bwMode="auto">
            <a:xfrm>
              <a:off x="4255" y="3507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Oval 41"/>
            <p:cNvSpPr>
              <a:spLocks noChangeArrowheads="1"/>
            </p:cNvSpPr>
            <p:nvPr/>
          </p:nvSpPr>
          <p:spPr bwMode="auto">
            <a:xfrm>
              <a:off x="4726" y="3213"/>
              <a:ext cx="65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Oval 42"/>
            <p:cNvSpPr>
              <a:spLocks noChangeArrowheads="1"/>
            </p:cNvSpPr>
            <p:nvPr/>
          </p:nvSpPr>
          <p:spPr bwMode="auto">
            <a:xfrm>
              <a:off x="4801" y="3708"/>
              <a:ext cx="64" cy="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Oval 43"/>
            <p:cNvSpPr>
              <a:spLocks noChangeArrowheads="1"/>
            </p:cNvSpPr>
            <p:nvPr/>
          </p:nvSpPr>
          <p:spPr bwMode="auto">
            <a:xfrm>
              <a:off x="5010" y="2786"/>
              <a:ext cx="65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002338" y="2779713"/>
            <a:ext cx="2165350" cy="379412"/>
            <a:chOff x="3781" y="1751"/>
            <a:chExt cx="1364" cy="239"/>
          </a:xfrm>
        </p:grpSpPr>
        <p:grpSp>
          <p:nvGrpSpPr>
            <p:cNvPr id="12312" name="Group 45"/>
            <p:cNvGrpSpPr>
              <a:grpSpLocks/>
            </p:cNvGrpSpPr>
            <p:nvPr/>
          </p:nvGrpSpPr>
          <p:grpSpPr bwMode="auto">
            <a:xfrm>
              <a:off x="3978" y="1904"/>
              <a:ext cx="967" cy="85"/>
              <a:chOff x="3978" y="1643"/>
              <a:chExt cx="967" cy="85"/>
            </a:xfrm>
          </p:grpSpPr>
          <p:sp>
            <p:nvSpPr>
              <p:cNvPr id="12315" name="Oval 46"/>
              <p:cNvSpPr>
                <a:spLocks noChangeArrowheads="1"/>
              </p:cNvSpPr>
              <p:nvPr/>
            </p:nvSpPr>
            <p:spPr bwMode="auto">
              <a:xfrm>
                <a:off x="3978" y="1646"/>
                <a:ext cx="82" cy="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Oval 47"/>
              <p:cNvSpPr>
                <a:spLocks noChangeArrowheads="1"/>
              </p:cNvSpPr>
              <p:nvPr/>
            </p:nvSpPr>
            <p:spPr bwMode="auto">
              <a:xfrm>
                <a:off x="4863" y="1643"/>
                <a:ext cx="82" cy="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2317" name="AutoShape 48"/>
              <p:cNvCxnSpPr>
                <a:cxnSpLocks noChangeShapeType="1"/>
                <a:stCxn id="12315" idx="6"/>
                <a:endCxn id="12316" idx="2"/>
              </p:cNvCxnSpPr>
              <p:nvPr/>
            </p:nvCxnSpPr>
            <p:spPr bwMode="auto">
              <a:xfrm flipV="1">
                <a:off x="4060" y="1684"/>
                <a:ext cx="803" cy="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313" name="Text Box 49"/>
            <p:cNvSpPr txBox="1">
              <a:spLocks noChangeArrowheads="1"/>
            </p:cNvSpPr>
            <p:nvPr/>
          </p:nvSpPr>
          <p:spPr bwMode="auto">
            <a:xfrm>
              <a:off x="3781" y="1751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  <p:sp>
          <p:nvSpPr>
            <p:cNvPr id="12314" name="Text Box 50"/>
            <p:cNvSpPr txBox="1">
              <a:spLocks noChangeArrowheads="1"/>
            </p:cNvSpPr>
            <p:nvPr/>
          </p:nvSpPr>
          <p:spPr bwMode="auto">
            <a:xfrm>
              <a:off x="4904" y="1759"/>
              <a:ext cx="24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sp>
        <p:nvSpPr>
          <p:cNvPr id="12294" name="Line 51"/>
          <p:cNvSpPr>
            <a:spLocks noChangeShapeType="1"/>
          </p:cNvSpPr>
          <p:nvPr/>
        </p:nvSpPr>
        <p:spPr bwMode="auto">
          <a:xfrm>
            <a:off x="8012113" y="493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5983288" y="3884613"/>
            <a:ext cx="2682875" cy="2495550"/>
            <a:chOff x="3769" y="2447"/>
            <a:chExt cx="1690" cy="1572"/>
          </a:xfrm>
        </p:grpSpPr>
        <p:grpSp>
          <p:nvGrpSpPr>
            <p:cNvPr id="12296" name="Group 53"/>
            <p:cNvGrpSpPr>
              <a:grpSpLocks/>
            </p:cNvGrpSpPr>
            <p:nvPr/>
          </p:nvGrpSpPr>
          <p:grpSpPr bwMode="auto">
            <a:xfrm>
              <a:off x="3769" y="2447"/>
              <a:ext cx="1690" cy="1572"/>
              <a:chOff x="3776" y="2205"/>
              <a:chExt cx="1690" cy="1572"/>
            </a:xfrm>
          </p:grpSpPr>
          <p:cxnSp>
            <p:nvCxnSpPr>
              <p:cNvPr id="12300" name="AutoShape 54"/>
              <p:cNvCxnSpPr>
                <a:cxnSpLocks noChangeShapeType="1"/>
                <a:stCxn id="12341" idx="6"/>
                <a:endCxn id="12356" idx="2"/>
              </p:cNvCxnSpPr>
              <p:nvPr/>
            </p:nvCxnSpPr>
            <p:spPr bwMode="auto">
              <a:xfrm flipV="1">
                <a:off x="3809" y="2826"/>
                <a:ext cx="1201" cy="86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1" name="AutoShape 55"/>
              <p:cNvCxnSpPr>
                <a:cxnSpLocks noChangeShapeType="1"/>
                <a:stCxn id="12356" idx="1"/>
                <a:endCxn id="12322" idx="6"/>
              </p:cNvCxnSpPr>
              <p:nvPr/>
            </p:nvCxnSpPr>
            <p:spPr bwMode="auto">
              <a:xfrm flipH="1" flipV="1">
                <a:off x="4205" y="2748"/>
                <a:ext cx="815" cy="50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2" name="AutoShape 56"/>
              <p:cNvCxnSpPr>
                <a:cxnSpLocks noChangeShapeType="1"/>
                <a:stCxn id="12318" idx="5"/>
                <a:endCxn id="12356" idx="1"/>
              </p:cNvCxnSpPr>
              <p:nvPr/>
            </p:nvCxnSpPr>
            <p:spPr bwMode="auto">
              <a:xfrm>
                <a:off x="3776" y="2397"/>
                <a:ext cx="1244" cy="40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3" name="AutoShape 57"/>
              <p:cNvCxnSpPr>
                <a:cxnSpLocks noChangeShapeType="1"/>
                <a:stCxn id="12356" idx="1"/>
                <a:endCxn id="12319" idx="5"/>
              </p:cNvCxnSpPr>
              <p:nvPr/>
            </p:nvCxnSpPr>
            <p:spPr bwMode="auto">
              <a:xfrm flipH="1" flipV="1">
                <a:off x="4196" y="2299"/>
                <a:ext cx="824" cy="499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4" name="AutoShape 58"/>
              <p:cNvCxnSpPr>
                <a:cxnSpLocks noChangeShapeType="1"/>
                <a:stCxn id="12356" idx="5"/>
                <a:endCxn id="12320" idx="4"/>
              </p:cNvCxnSpPr>
              <p:nvPr/>
            </p:nvCxnSpPr>
            <p:spPr bwMode="auto">
              <a:xfrm flipH="1" flipV="1">
                <a:off x="4781" y="2547"/>
                <a:ext cx="284" cy="307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5" name="AutoShape 59"/>
              <p:cNvCxnSpPr>
                <a:cxnSpLocks noChangeShapeType="1"/>
                <a:stCxn id="12321" idx="4"/>
                <a:endCxn id="12356" idx="1"/>
              </p:cNvCxnSpPr>
              <p:nvPr/>
            </p:nvCxnSpPr>
            <p:spPr bwMode="auto">
              <a:xfrm>
                <a:off x="4921" y="2205"/>
                <a:ext cx="99" cy="593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6" name="AutoShape 60"/>
              <p:cNvCxnSpPr>
                <a:cxnSpLocks noChangeShapeType="1"/>
                <a:stCxn id="12356" idx="0"/>
                <a:endCxn id="12324" idx="3"/>
              </p:cNvCxnSpPr>
              <p:nvPr/>
            </p:nvCxnSpPr>
            <p:spPr bwMode="auto">
              <a:xfrm flipV="1">
                <a:off x="5043" y="2254"/>
                <a:ext cx="256" cy="532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7" name="AutoShape 61"/>
              <p:cNvCxnSpPr>
                <a:cxnSpLocks noChangeShapeType="1"/>
                <a:stCxn id="12325" idx="2"/>
                <a:endCxn id="12356" idx="0"/>
              </p:cNvCxnSpPr>
              <p:nvPr/>
            </p:nvCxnSpPr>
            <p:spPr bwMode="auto">
              <a:xfrm flipH="1">
                <a:off x="5043" y="2751"/>
                <a:ext cx="423" cy="35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8" name="AutoShape 62"/>
              <p:cNvCxnSpPr>
                <a:cxnSpLocks noChangeShapeType="1"/>
                <a:endCxn id="12352" idx="6"/>
              </p:cNvCxnSpPr>
              <p:nvPr/>
            </p:nvCxnSpPr>
            <p:spPr bwMode="auto">
              <a:xfrm flipH="1">
                <a:off x="4409" y="2845"/>
                <a:ext cx="584" cy="268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9" name="AutoShape 63"/>
              <p:cNvCxnSpPr>
                <a:cxnSpLocks noChangeShapeType="1"/>
                <a:stCxn id="12353" idx="7"/>
                <a:endCxn id="12356" idx="3"/>
              </p:cNvCxnSpPr>
              <p:nvPr/>
            </p:nvCxnSpPr>
            <p:spPr bwMode="auto">
              <a:xfrm flipV="1">
                <a:off x="4310" y="2854"/>
                <a:ext cx="710" cy="665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10" name="AutoShape 64"/>
              <p:cNvCxnSpPr>
                <a:cxnSpLocks noChangeShapeType="1"/>
                <a:stCxn id="12356" idx="3"/>
                <a:endCxn id="12354" idx="7"/>
              </p:cNvCxnSpPr>
              <p:nvPr/>
            </p:nvCxnSpPr>
            <p:spPr bwMode="auto">
              <a:xfrm flipH="1">
                <a:off x="4781" y="2854"/>
                <a:ext cx="239" cy="37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11" name="AutoShape 65"/>
              <p:cNvCxnSpPr>
                <a:cxnSpLocks noChangeShapeType="1"/>
                <a:stCxn id="12355" idx="5"/>
                <a:endCxn id="12356" idx="4"/>
              </p:cNvCxnSpPr>
              <p:nvPr/>
            </p:nvCxnSpPr>
            <p:spPr bwMode="auto">
              <a:xfrm flipV="1">
                <a:off x="4856" y="2866"/>
                <a:ext cx="187" cy="911"/>
              </a:xfrm>
              <a:prstGeom prst="straightConnector1">
                <a:avLst/>
              </a:prstGeom>
              <a:noFill/>
              <a:ln w="9525">
                <a:solidFill>
                  <a:srgbClr val="009900"/>
                </a:solidFill>
                <a:prstDash val="lg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2297" name="Line 66"/>
            <p:cNvSpPr>
              <a:spLocks noChangeShapeType="1"/>
            </p:cNvSpPr>
            <p:nvPr/>
          </p:nvSpPr>
          <p:spPr bwMode="auto">
            <a:xfrm>
              <a:off x="5038" y="3099"/>
              <a:ext cx="64" cy="512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67"/>
            <p:cNvSpPr>
              <a:spLocks noChangeShapeType="1"/>
            </p:cNvSpPr>
            <p:nvPr/>
          </p:nvSpPr>
          <p:spPr bwMode="auto">
            <a:xfrm flipH="1" flipV="1">
              <a:off x="5193" y="3273"/>
              <a:ext cx="101" cy="14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68"/>
            <p:cNvSpPr>
              <a:spLocks noChangeShapeType="1"/>
            </p:cNvSpPr>
            <p:nvPr/>
          </p:nvSpPr>
          <p:spPr bwMode="auto">
            <a:xfrm>
              <a:off x="5028" y="3052"/>
              <a:ext cx="374" cy="15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4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1984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/>
              <a:t>Induction Step on the Existence Proof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08100"/>
            <a:ext cx="5829300" cy="22479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>
                <a:solidFill>
                  <a:srgbClr val="A50021"/>
                </a:solidFill>
              </a:rPr>
              <a:t>Inductive Step</a:t>
            </a:r>
            <a:r>
              <a:rPr lang="en-US" sz="2200"/>
              <a:t>:  Assume it is true for </a:t>
            </a:r>
            <a:r>
              <a:rPr lang="en-US" sz="2200" i="1"/>
              <a:t>n</a:t>
            </a:r>
            <a:r>
              <a:rPr lang="en-US" sz="2200"/>
              <a:t> – 1  </a:t>
            </a:r>
          </a:p>
          <a:p>
            <a:pPr>
              <a:buFontTx/>
              <a:buNone/>
            </a:pPr>
            <a:r>
              <a:rPr lang="en-US" sz="2200"/>
              <a:t>There exists a HP (</a:t>
            </a:r>
            <a:r>
              <a:rPr lang="en-US" sz="2200" i="1"/>
              <a:t>v</a:t>
            </a:r>
            <a:r>
              <a:rPr lang="en-US" sz="2200" baseline="-25000"/>
              <a:t>1</a:t>
            </a:r>
            <a:r>
              <a:rPr lang="en-US" sz="2200"/>
              <a:t>, </a:t>
            </a:r>
            <a:r>
              <a:rPr lang="en-US" sz="2200" i="1"/>
              <a:t>v</a:t>
            </a:r>
            <a:r>
              <a:rPr lang="en-US" sz="2200" baseline="-25000"/>
              <a:t>2</a:t>
            </a:r>
            <a:r>
              <a:rPr lang="en-US" sz="2200"/>
              <a:t>, …,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 baseline="-25000">
                <a:latin typeface="Times New Roman" pitchFamily="18" charset="0"/>
              </a:rPr>
              <a:t>–</a:t>
            </a:r>
            <a:r>
              <a:rPr lang="en-US" sz="2200" baseline="-25000"/>
              <a:t>1</a:t>
            </a:r>
            <a:r>
              <a:rPr lang="en-US" sz="2200"/>
              <a:t>) </a:t>
            </a:r>
            <a:br>
              <a:rPr lang="en-US" sz="2200"/>
            </a:br>
            <a:r>
              <a:rPr lang="en-US" sz="2200"/>
              <a:t>for the directed complete graph </a:t>
            </a:r>
            <a:br>
              <a:rPr lang="en-US" sz="2200"/>
            </a:br>
            <a:r>
              <a:rPr lang="en-US" sz="2200"/>
              <a:t>of </a:t>
            </a:r>
            <a:r>
              <a:rPr lang="en-US" sz="2200" i="1"/>
              <a:t>n </a:t>
            </a:r>
            <a:r>
              <a:rPr lang="en-US" sz="2200"/>
              <a:t>– 1 vertices.</a:t>
            </a:r>
          </a:p>
          <a:p>
            <a:pPr>
              <a:buFontTx/>
              <a:buNone/>
            </a:pPr>
            <a:r>
              <a:rPr lang="en-US" sz="2200"/>
              <a:t>There are directed edges joining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/>
              <a:t> </a:t>
            </a:r>
            <a:br>
              <a:rPr lang="en-US" sz="2200"/>
            </a:br>
            <a:r>
              <a:rPr lang="en-US" sz="2200"/>
              <a:t>to {</a:t>
            </a:r>
            <a:r>
              <a:rPr lang="en-US" sz="2200" i="1"/>
              <a:t>v</a:t>
            </a:r>
            <a:r>
              <a:rPr lang="en-US" sz="2200" baseline="-25000"/>
              <a:t>1</a:t>
            </a:r>
            <a:r>
              <a:rPr lang="en-US" sz="2200"/>
              <a:t>, </a:t>
            </a:r>
            <a:r>
              <a:rPr lang="en-US" sz="2200" i="1"/>
              <a:t>v</a:t>
            </a:r>
            <a:r>
              <a:rPr lang="en-US" sz="2200" baseline="-25000"/>
              <a:t>2</a:t>
            </a:r>
            <a:r>
              <a:rPr lang="en-US" sz="2200"/>
              <a:t>, …, </a:t>
            </a:r>
            <a:r>
              <a:rPr lang="en-US" sz="2200" i="1"/>
              <a:t>v</a:t>
            </a:r>
            <a:r>
              <a:rPr lang="en-US" sz="2200" i="1" baseline="-25000"/>
              <a:t>n</a:t>
            </a:r>
            <a:r>
              <a:rPr lang="en-US" sz="2200" baseline="-25000">
                <a:latin typeface="Times New Roman" pitchFamily="18" charset="0"/>
              </a:rPr>
              <a:t>–</a:t>
            </a:r>
            <a:r>
              <a:rPr lang="en-US" sz="2200" baseline="-25000"/>
              <a:t>1</a:t>
            </a:r>
            <a:r>
              <a:rPr lang="en-US" sz="2200"/>
              <a:t>}</a:t>
            </a:r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700088" y="4017963"/>
            <a:ext cx="693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</a:t>
            </a:r>
            <a:r>
              <a:rPr kumimoji="0" lang="en-US" sz="2000" i="1"/>
              <a:t>v</a:t>
            </a:r>
            <a:r>
              <a:rPr kumimoji="0" lang="en-US" sz="2000" baseline="-25000"/>
              <a:t>1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700088" y="4414838"/>
            <a:ext cx="693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</a:t>
            </a:r>
            <a:r>
              <a:rPr kumimoji="0" lang="en-US" sz="2000" i="1"/>
              <a:t>v</a:t>
            </a:r>
            <a:r>
              <a:rPr kumimoji="0" lang="en-US" sz="2000" baseline="-25000"/>
              <a:t>1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  <a:endParaRPr kumimoji="0" lang="en-US" sz="1600"/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700088" y="4779963"/>
            <a:ext cx="7289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3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baseline="-25000"/>
              <a:t>4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 i="1"/>
              <a:t>v</a:t>
            </a:r>
            <a:r>
              <a:rPr kumimoji="0" lang="en-US" sz="2000" baseline="-25000"/>
              <a:t>3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4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708025" y="5319713"/>
            <a:ext cx="792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k </a:t>
            </a:r>
            <a:r>
              <a:rPr kumimoji="0" lang="en-US" sz="2000" baseline="-25000"/>
              <a:t>–1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k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k </a:t>
            </a:r>
            <a:r>
              <a:rPr kumimoji="0" lang="en-US" sz="2000" baseline="-25000"/>
              <a:t>–1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baseline="-25000"/>
              <a:t>k</a:t>
            </a:r>
            <a:r>
              <a:rPr kumimoji="0" lang="en-US" sz="2000"/>
              <a:t> …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 baseline="-25000"/>
              <a:t>–1</a:t>
            </a:r>
            <a:r>
              <a:rPr kumimoji="0" lang="en-US" sz="2000"/>
              <a:t> (done)</a:t>
            </a:r>
          </a:p>
        </p:txBody>
      </p:sp>
      <p:sp>
        <p:nvSpPr>
          <p:cNvPr id="425992" name="Text Box 8"/>
          <p:cNvSpPr txBox="1">
            <a:spLocks noChangeArrowheads="1"/>
          </p:cNvSpPr>
          <p:nvPr/>
        </p:nvSpPr>
        <p:spPr bwMode="auto">
          <a:xfrm>
            <a:off x="1050925" y="5046663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sz="2400">
                <a:latin typeface="Times New Roman" pitchFamily="18" charset="0"/>
              </a:rPr>
              <a:t>…</a:t>
            </a:r>
          </a:p>
        </p:txBody>
      </p:sp>
      <p:sp>
        <p:nvSpPr>
          <p:cNvPr id="425993" name="Text Box 9"/>
          <p:cNvSpPr txBox="1">
            <a:spLocks noChangeArrowheads="1"/>
          </p:cNvSpPr>
          <p:nvPr/>
        </p:nvSpPr>
        <p:spPr bwMode="auto">
          <a:xfrm>
            <a:off x="1042988" y="5653088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sz="2400">
                <a:latin typeface="Times New Roman" pitchFamily="18" charset="0"/>
              </a:rPr>
              <a:t>…</a:t>
            </a:r>
          </a:p>
        </p:txBody>
      </p: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717550" y="5805488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–2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and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n-1</a:t>
            </a:r>
            <a:r>
              <a:rPr kumimoji="0" lang="en-US" sz="2000"/>
              <a:t>,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–2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n-1</a:t>
            </a:r>
            <a:r>
              <a:rPr kumimoji="0" lang="en-US" sz="2000"/>
              <a:t>(done)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603875" y="1338263"/>
            <a:ext cx="3603625" cy="3044825"/>
            <a:chOff x="506" y="123"/>
            <a:chExt cx="2270" cy="1918"/>
          </a:xfrm>
        </p:grpSpPr>
        <p:sp>
          <p:nvSpPr>
            <p:cNvPr id="13339" name="Text Box 12"/>
            <p:cNvSpPr txBox="1">
              <a:spLocks noChangeArrowheads="1"/>
            </p:cNvSpPr>
            <p:nvPr/>
          </p:nvSpPr>
          <p:spPr bwMode="auto">
            <a:xfrm>
              <a:off x="834" y="452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340" name="Text Box 13"/>
            <p:cNvSpPr txBox="1">
              <a:spLocks noChangeArrowheads="1"/>
            </p:cNvSpPr>
            <p:nvPr/>
          </p:nvSpPr>
          <p:spPr bwMode="auto">
            <a:xfrm>
              <a:off x="506" y="993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341" name="Text Box 14"/>
            <p:cNvSpPr txBox="1">
              <a:spLocks noChangeArrowheads="1"/>
            </p:cNvSpPr>
            <p:nvPr/>
          </p:nvSpPr>
          <p:spPr bwMode="auto">
            <a:xfrm>
              <a:off x="850" y="1410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342" name="Text Box 15"/>
            <p:cNvSpPr txBox="1">
              <a:spLocks noChangeArrowheads="1"/>
            </p:cNvSpPr>
            <p:nvPr/>
          </p:nvSpPr>
          <p:spPr bwMode="auto">
            <a:xfrm>
              <a:off x="1288" y="1290"/>
              <a:ext cx="2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343" name="Text Box 16"/>
            <p:cNvSpPr txBox="1">
              <a:spLocks noChangeArrowheads="1"/>
            </p:cNvSpPr>
            <p:nvPr/>
          </p:nvSpPr>
          <p:spPr bwMode="auto">
            <a:xfrm>
              <a:off x="1449" y="1526"/>
              <a:ext cx="3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k </a:t>
              </a:r>
              <a:r>
                <a:rPr kumimoji="0" lang="en-US" sz="2000" b="1" baseline="-25000">
                  <a:latin typeface="Times New Roman" pitchFamily="18" charset="0"/>
                </a:rPr>
                <a:t>–1</a:t>
              </a:r>
            </a:p>
          </p:txBody>
        </p:sp>
        <p:sp>
          <p:nvSpPr>
            <p:cNvPr id="13344" name="Text Box 17"/>
            <p:cNvSpPr txBox="1">
              <a:spLocks noChangeArrowheads="1"/>
            </p:cNvSpPr>
            <p:nvPr/>
          </p:nvSpPr>
          <p:spPr bwMode="auto">
            <a:xfrm>
              <a:off x="1885" y="1791"/>
              <a:ext cx="2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k </a:t>
              </a:r>
              <a:endParaRPr kumimoji="0"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13345" name="Text Box 18"/>
            <p:cNvSpPr txBox="1">
              <a:spLocks noChangeArrowheads="1"/>
            </p:cNvSpPr>
            <p:nvPr/>
          </p:nvSpPr>
          <p:spPr bwMode="auto">
            <a:xfrm>
              <a:off x="2401" y="1548"/>
              <a:ext cx="3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n </a:t>
              </a:r>
              <a:r>
                <a:rPr kumimoji="0" lang="en-US" sz="2000" b="1" baseline="-25000">
                  <a:latin typeface="Times New Roman" pitchFamily="18" charset="0"/>
                </a:rPr>
                <a:t>–1</a:t>
              </a:r>
            </a:p>
          </p:txBody>
        </p:sp>
        <p:sp>
          <p:nvSpPr>
            <p:cNvPr id="13346" name="Text Box 19"/>
            <p:cNvSpPr txBox="1">
              <a:spLocks noChangeArrowheads="1"/>
            </p:cNvSpPr>
            <p:nvPr/>
          </p:nvSpPr>
          <p:spPr bwMode="auto">
            <a:xfrm>
              <a:off x="2244" y="123"/>
              <a:ext cx="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2000" b="1" i="1">
                  <a:latin typeface="Times New Roman" pitchFamily="18" charset="0"/>
                </a:rPr>
                <a:t>v</a:t>
              </a:r>
              <a:r>
                <a:rPr kumimoji="0" lang="en-US" sz="2000" b="1" i="1" baseline="-25000">
                  <a:latin typeface="Times New Roman" pitchFamily="18" charset="0"/>
                </a:rPr>
                <a:t>n</a:t>
              </a:r>
              <a:endParaRPr kumimoji="0" lang="en-US" sz="2000" b="1" baseline="-25000">
                <a:latin typeface="Times New Roman" pitchFamily="18" charset="0"/>
              </a:endParaRPr>
            </a:p>
          </p:txBody>
        </p:sp>
        <p:sp>
          <p:nvSpPr>
            <p:cNvPr id="13347" name="Line 20"/>
            <p:cNvSpPr>
              <a:spLocks noChangeShapeType="1"/>
            </p:cNvSpPr>
            <p:nvPr/>
          </p:nvSpPr>
          <p:spPr bwMode="auto">
            <a:xfrm flipH="1">
              <a:off x="1006" y="333"/>
              <a:ext cx="1329" cy="3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1"/>
            <p:cNvSpPr>
              <a:spLocks noChangeShapeType="1"/>
            </p:cNvSpPr>
            <p:nvPr/>
          </p:nvSpPr>
          <p:spPr bwMode="auto">
            <a:xfrm rot="21493545" flipH="1">
              <a:off x="728" y="896"/>
              <a:ext cx="178" cy="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2"/>
            <p:cNvSpPr>
              <a:spLocks noChangeShapeType="1"/>
            </p:cNvSpPr>
            <p:nvPr/>
          </p:nvSpPr>
          <p:spPr bwMode="auto">
            <a:xfrm rot="-362020">
              <a:off x="858" y="1282"/>
              <a:ext cx="136" cy="1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23"/>
            <p:cNvSpPr>
              <a:spLocks noChangeShapeType="1"/>
            </p:cNvSpPr>
            <p:nvPr/>
          </p:nvSpPr>
          <p:spPr bwMode="auto">
            <a:xfrm rot="21465188" flipV="1">
              <a:off x="1206" y="1320"/>
              <a:ext cx="199" cy="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24"/>
            <p:cNvSpPr>
              <a:spLocks noChangeShapeType="1"/>
            </p:cNvSpPr>
            <p:nvPr/>
          </p:nvSpPr>
          <p:spPr bwMode="auto">
            <a:xfrm rot="-423756">
              <a:off x="1540" y="1342"/>
              <a:ext cx="129" cy="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25"/>
            <p:cNvSpPr>
              <a:spLocks noChangeShapeType="1"/>
            </p:cNvSpPr>
            <p:nvPr/>
          </p:nvSpPr>
          <p:spPr bwMode="auto">
            <a:xfrm rot="-428225">
              <a:off x="1878" y="1722"/>
              <a:ext cx="125" cy="1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26"/>
            <p:cNvSpPr>
              <a:spLocks noChangeShapeType="1"/>
            </p:cNvSpPr>
            <p:nvPr/>
          </p:nvSpPr>
          <p:spPr bwMode="auto">
            <a:xfrm flipH="1">
              <a:off x="740" y="333"/>
              <a:ext cx="1595" cy="8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27"/>
            <p:cNvSpPr>
              <a:spLocks noChangeShapeType="1"/>
            </p:cNvSpPr>
            <p:nvPr/>
          </p:nvSpPr>
          <p:spPr bwMode="auto">
            <a:xfrm flipV="1">
              <a:off x="1405" y="333"/>
              <a:ext cx="930" cy="9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28"/>
            <p:cNvSpPr>
              <a:spLocks noChangeShapeType="1"/>
            </p:cNvSpPr>
            <p:nvPr/>
          </p:nvSpPr>
          <p:spPr bwMode="auto">
            <a:xfrm flipH="1">
              <a:off x="2003" y="333"/>
              <a:ext cx="332" cy="15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29"/>
            <p:cNvSpPr>
              <a:spLocks noChangeShapeType="1"/>
            </p:cNvSpPr>
            <p:nvPr/>
          </p:nvSpPr>
          <p:spPr bwMode="auto">
            <a:xfrm flipH="1">
              <a:off x="1737" y="333"/>
              <a:ext cx="601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30"/>
            <p:cNvSpPr>
              <a:spLocks noChangeShapeType="1"/>
            </p:cNvSpPr>
            <p:nvPr/>
          </p:nvSpPr>
          <p:spPr bwMode="auto">
            <a:xfrm flipH="1">
              <a:off x="1671" y="333"/>
              <a:ext cx="664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31"/>
            <p:cNvSpPr>
              <a:spLocks noChangeShapeType="1"/>
            </p:cNvSpPr>
            <p:nvPr/>
          </p:nvSpPr>
          <p:spPr bwMode="auto">
            <a:xfrm flipH="1">
              <a:off x="1006" y="333"/>
              <a:ext cx="1329" cy="1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AutoShape 32"/>
            <p:cNvSpPr>
              <a:spLocks noChangeArrowheads="1"/>
            </p:cNvSpPr>
            <p:nvPr/>
          </p:nvSpPr>
          <p:spPr bwMode="auto">
            <a:xfrm>
              <a:off x="2313" y="320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AutoShape 33"/>
            <p:cNvSpPr>
              <a:spLocks noChangeArrowheads="1"/>
            </p:cNvSpPr>
            <p:nvPr/>
          </p:nvSpPr>
          <p:spPr bwMode="auto">
            <a:xfrm>
              <a:off x="2416" y="1672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AutoShape 34"/>
            <p:cNvSpPr>
              <a:spLocks noChangeArrowheads="1"/>
            </p:cNvSpPr>
            <p:nvPr/>
          </p:nvSpPr>
          <p:spPr bwMode="auto">
            <a:xfrm>
              <a:off x="1989" y="1820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AutoShape 35"/>
            <p:cNvSpPr>
              <a:spLocks noChangeArrowheads="1"/>
            </p:cNvSpPr>
            <p:nvPr/>
          </p:nvSpPr>
          <p:spPr bwMode="auto">
            <a:xfrm>
              <a:off x="1723" y="1593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AutoShape 36"/>
            <p:cNvSpPr>
              <a:spLocks noChangeArrowheads="1"/>
            </p:cNvSpPr>
            <p:nvPr/>
          </p:nvSpPr>
          <p:spPr bwMode="auto">
            <a:xfrm>
              <a:off x="1651" y="1376"/>
              <a:ext cx="32" cy="37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4" name="AutoShape 37"/>
            <p:cNvSpPr>
              <a:spLocks noChangeArrowheads="1"/>
            </p:cNvSpPr>
            <p:nvPr/>
          </p:nvSpPr>
          <p:spPr bwMode="auto">
            <a:xfrm>
              <a:off x="1391" y="1298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AutoShape 38"/>
            <p:cNvSpPr>
              <a:spLocks noChangeArrowheads="1"/>
            </p:cNvSpPr>
            <p:nvPr/>
          </p:nvSpPr>
          <p:spPr bwMode="auto">
            <a:xfrm>
              <a:off x="997" y="1446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AutoShape 39"/>
            <p:cNvSpPr>
              <a:spLocks noChangeArrowheads="1"/>
            </p:cNvSpPr>
            <p:nvPr/>
          </p:nvSpPr>
          <p:spPr bwMode="auto">
            <a:xfrm>
              <a:off x="726" y="1144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7" name="AutoShape 40"/>
            <p:cNvSpPr>
              <a:spLocks noChangeArrowheads="1"/>
            </p:cNvSpPr>
            <p:nvPr/>
          </p:nvSpPr>
          <p:spPr bwMode="auto">
            <a:xfrm>
              <a:off x="995" y="688"/>
              <a:ext cx="32" cy="36"/>
            </a:xfrm>
            <a:prstGeom prst="flowChartConnector">
              <a:avLst/>
            </a:prstGeom>
            <a:solidFill>
              <a:srgbClr val="00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Line 41"/>
            <p:cNvSpPr>
              <a:spLocks noChangeShapeType="1"/>
            </p:cNvSpPr>
            <p:nvPr/>
          </p:nvSpPr>
          <p:spPr bwMode="auto">
            <a:xfrm rot="-1557455">
              <a:off x="2247" y="1712"/>
              <a:ext cx="177" cy="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42"/>
            <p:cNvSpPr>
              <a:spLocks noChangeShapeType="1"/>
            </p:cNvSpPr>
            <p:nvPr/>
          </p:nvSpPr>
          <p:spPr bwMode="auto">
            <a:xfrm rot="-1288760">
              <a:off x="2005" y="1795"/>
              <a:ext cx="25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43"/>
            <p:cNvSpPr>
              <a:spLocks noChangeShapeType="1"/>
            </p:cNvSpPr>
            <p:nvPr/>
          </p:nvSpPr>
          <p:spPr bwMode="auto">
            <a:xfrm>
              <a:off x="2334" y="341"/>
              <a:ext cx="96" cy="13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Line 44"/>
            <p:cNvSpPr>
              <a:spLocks noChangeShapeType="1"/>
            </p:cNvSpPr>
            <p:nvPr/>
          </p:nvSpPr>
          <p:spPr bwMode="auto">
            <a:xfrm rot="-266794">
              <a:off x="1736" y="1606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Line 45"/>
            <p:cNvSpPr>
              <a:spLocks noChangeShapeType="1"/>
            </p:cNvSpPr>
            <p:nvPr/>
          </p:nvSpPr>
          <p:spPr bwMode="auto">
            <a:xfrm>
              <a:off x="1666" y="1382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46"/>
            <p:cNvSpPr>
              <a:spLocks noChangeShapeType="1"/>
            </p:cNvSpPr>
            <p:nvPr/>
          </p:nvSpPr>
          <p:spPr bwMode="auto">
            <a:xfrm>
              <a:off x="1696" y="1472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47"/>
            <p:cNvSpPr>
              <a:spLocks noChangeShapeType="1"/>
            </p:cNvSpPr>
            <p:nvPr/>
          </p:nvSpPr>
          <p:spPr bwMode="auto">
            <a:xfrm rot="-845857">
              <a:off x="1429" y="1306"/>
              <a:ext cx="114" cy="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48"/>
            <p:cNvSpPr>
              <a:spLocks noChangeShapeType="1"/>
            </p:cNvSpPr>
            <p:nvPr/>
          </p:nvSpPr>
          <p:spPr bwMode="auto">
            <a:xfrm flipV="1">
              <a:off x="1004" y="1372"/>
              <a:ext cx="24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49"/>
            <p:cNvSpPr>
              <a:spLocks noChangeShapeType="1"/>
            </p:cNvSpPr>
            <p:nvPr/>
          </p:nvSpPr>
          <p:spPr bwMode="auto">
            <a:xfrm rot="212916">
              <a:off x="734" y="116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50"/>
            <p:cNvSpPr>
              <a:spLocks noChangeShapeType="1"/>
            </p:cNvSpPr>
            <p:nvPr/>
          </p:nvSpPr>
          <p:spPr bwMode="auto">
            <a:xfrm flipH="1">
              <a:off x="872" y="698"/>
              <a:ext cx="14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6035" name="AutoShape 51"/>
          <p:cNvSpPr>
            <a:spLocks noChangeArrowheads="1"/>
          </p:cNvSpPr>
          <p:nvPr/>
        </p:nvSpPr>
        <p:spPr bwMode="auto">
          <a:xfrm rot="-929429">
            <a:off x="7086600" y="1955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6" name="AutoShape 52"/>
          <p:cNvSpPr>
            <a:spLocks noChangeArrowheads="1"/>
          </p:cNvSpPr>
          <p:nvPr/>
        </p:nvSpPr>
        <p:spPr bwMode="auto">
          <a:xfrm rot="-1816407">
            <a:off x="7239000" y="21082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7" name="AutoShape 53"/>
          <p:cNvSpPr>
            <a:spLocks noChangeArrowheads="1"/>
          </p:cNvSpPr>
          <p:nvPr/>
        </p:nvSpPr>
        <p:spPr bwMode="auto">
          <a:xfrm rot="-2350955">
            <a:off x="7226300" y="24765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8" name="AutoShape 54"/>
          <p:cNvSpPr>
            <a:spLocks noChangeArrowheads="1"/>
          </p:cNvSpPr>
          <p:nvPr/>
        </p:nvSpPr>
        <p:spPr bwMode="auto">
          <a:xfrm rot="-2802817">
            <a:off x="7303295" y="26281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39" name="AutoShape 55"/>
          <p:cNvSpPr>
            <a:spLocks noChangeArrowheads="1"/>
          </p:cNvSpPr>
          <p:nvPr/>
        </p:nvSpPr>
        <p:spPr bwMode="auto">
          <a:xfrm rot="-4830457">
            <a:off x="7887495" y="30726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0" name="AutoShape 56"/>
          <p:cNvSpPr>
            <a:spLocks noChangeArrowheads="1"/>
          </p:cNvSpPr>
          <p:nvPr/>
        </p:nvSpPr>
        <p:spPr bwMode="auto">
          <a:xfrm rot="-5503483">
            <a:off x="8300244" y="2761457"/>
            <a:ext cx="542925" cy="141287"/>
          </a:xfrm>
          <a:prstGeom prst="leftArrow">
            <a:avLst>
              <a:gd name="adj1" fmla="val 50000"/>
              <a:gd name="adj2" fmla="val 960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1" name="Text Box 57"/>
          <p:cNvSpPr txBox="1">
            <a:spLocks noChangeArrowheads="1"/>
          </p:cNvSpPr>
          <p:nvPr/>
        </p:nvSpPr>
        <p:spPr bwMode="auto">
          <a:xfrm>
            <a:off x="704850" y="6173788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0" lang="en-US" sz="2000"/>
              <a:t>If {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, </a:t>
            </a:r>
            <a:r>
              <a:rPr kumimoji="0" lang="en-US" sz="2000" i="1"/>
              <a:t>v</a:t>
            </a:r>
            <a:r>
              <a:rPr kumimoji="0" lang="en-US" sz="2000" baseline="-25000"/>
              <a:t>2 </a:t>
            </a:r>
            <a:r>
              <a:rPr kumimoji="0" lang="en-US" sz="2000"/>
              <a:t>, …,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–1</a:t>
            </a:r>
            <a:r>
              <a:rPr kumimoji="0" lang="en-US" sz="2000"/>
              <a:t>} </a:t>
            </a:r>
            <a:r>
              <a:rPr kumimoji="0" lang="en-US" sz="2000">
                <a:sym typeface="Symbol" pitchFamily="18" charset="2"/>
              </a:rPr>
              <a:t>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 then </a:t>
            </a:r>
            <a:r>
              <a:rPr kumimoji="0" lang="en-US" sz="2000" i="1"/>
              <a:t>v</a:t>
            </a:r>
            <a:r>
              <a:rPr kumimoji="0" lang="en-US" sz="2000" baseline="-25000"/>
              <a:t>1 </a:t>
            </a:r>
            <a:r>
              <a:rPr kumimoji="0" lang="en-US" sz="2000"/>
              <a:t>…</a:t>
            </a:r>
            <a:r>
              <a:rPr kumimoji="0" lang="en-US" sz="2000" baseline="-25000"/>
              <a:t> </a:t>
            </a:r>
            <a:r>
              <a:rPr kumimoji="0" lang="en-US" sz="2000" i="1"/>
              <a:t>v</a:t>
            </a:r>
            <a:r>
              <a:rPr kumimoji="0" lang="en-US" sz="2000" i="1" baseline="-25000"/>
              <a:t>n </a:t>
            </a:r>
            <a:r>
              <a:rPr kumimoji="0" lang="en-US" sz="2000" baseline="-25000"/>
              <a:t>–1 </a:t>
            </a:r>
            <a:r>
              <a:rPr kumimoji="0" lang="en-US" sz="2000" i="1"/>
              <a:t>v</a:t>
            </a:r>
            <a:r>
              <a:rPr kumimoji="0" lang="en-US" sz="2000" i="1" baseline="-25000"/>
              <a:t>n</a:t>
            </a:r>
            <a:r>
              <a:rPr kumimoji="0" lang="en-US" sz="2000"/>
              <a:t> (done)</a:t>
            </a:r>
          </a:p>
        </p:txBody>
      </p:sp>
      <p:sp>
        <p:nvSpPr>
          <p:cNvPr id="426042" name="AutoShape 58"/>
          <p:cNvSpPr>
            <a:spLocks noChangeArrowheads="1"/>
          </p:cNvSpPr>
          <p:nvPr/>
        </p:nvSpPr>
        <p:spPr bwMode="auto">
          <a:xfrm rot="9902053">
            <a:off x="6832600" y="20193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3" name="AutoShape 59"/>
          <p:cNvSpPr>
            <a:spLocks noChangeArrowheads="1"/>
          </p:cNvSpPr>
          <p:nvPr/>
        </p:nvSpPr>
        <p:spPr bwMode="auto">
          <a:xfrm rot="9286514">
            <a:off x="6819900" y="2336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4" name="AutoShape 60"/>
          <p:cNvSpPr>
            <a:spLocks noChangeArrowheads="1"/>
          </p:cNvSpPr>
          <p:nvPr/>
        </p:nvSpPr>
        <p:spPr bwMode="auto">
          <a:xfrm rot="8517449">
            <a:off x="6972300" y="26797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5" name="AutoShape 61"/>
          <p:cNvSpPr>
            <a:spLocks noChangeArrowheads="1"/>
          </p:cNvSpPr>
          <p:nvPr/>
        </p:nvSpPr>
        <p:spPr bwMode="auto">
          <a:xfrm rot="8215654">
            <a:off x="7213600" y="2717800"/>
            <a:ext cx="544513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6" name="AutoShape 62"/>
          <p:cNvSpPr>
            <a:spLocks noChangeArrowheads="1"/>
          </p:cNvSpPr>
          <p:nvPr/>
        </p:nvSpPr>
        <p:spPr bwMode="auto">
          <a:xfrm rot="6987534">
            <a:off x="7544595" y="31107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7" name="AutoShape 63"/>
          <p:cNvSpPr>
            <a:spLocks noChangeArrowheads="1"/>
          </p:cNvSpPr>
          <p:nvPr/>
        </p:nvSpPr>
        <p:spPr bwMode="auto">
          <a:xfrm rot="6113391">
            <a:off x="7862095" y="32631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8" name="AutoShape 64"/>
          <p:cNvSpPr>
            <a:spLocks noChangeArrowheads="1"/>
          </p:cNvSpPr>
          <p:nvPr/>
        </p:nvSpPr>
        <p:spPr bwMode="auto">
          <a:xfrm rot="5105814">
            <a:off x="8331995" y="3059906"/>
            <a:ext cx="544512" cy="130175"/>
          </a:xfrm>
          <a:prstGeom prst="leftArrow">
            <a:avLst>
              <a:gd name="adj1" fmla="val 50000"/>
              <a:gd name="adj2" fmla="val 10457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6049" name="Rectangle 65"/>
          <p:cNvSpPr>
            <a:spLocks noChangeArrowheads="1"/>
          </p:cNvSpPr>
          <p:nvPr/>
        </p:nvSpPr>
        <p:spPr bwMode="auto">
          <a:xfrm>
            <a:off x="625475" y="3576638"/>
            <a:ext cx="5829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If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, then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/>
              <a:t> 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, </a:t>
            </a:r>
            <a:r>
              <a:rPr lang="en-US" sz="2000" i="1"/>
              <a:t>v</a:t>
            </a:r>
            <a:r>
              <a:rPr lang="en-US" sz="2000" baseline="-25000"/>
              <a:t>2</a:t>
            </a:r>
            <a:r>
              <a:rPr lang="en-US" sz="2000"/>
              <a:t>, …, </a:t>
            </a:r>
            <a:r>
              <a:rPr lang="en-US" sz="2000" i="1"/>
              <a:t>v</a:t>
            </a:r>
            <a:r>
              <a:rPr lang="en-US" sz="2000" i="1" baseline="-25000"/>
              <a:t>n</a:t>
            </a:r>
            <a:r>
              <a:rPr lang="en-US" sz="2000" baseline="-25000">
                <a:latin typeface="Times New Roman" pitchFamily="18" charset="0"/>
              </a:rPr>
              <a:t>–</a:t>
            </a:r>
            <a:r>
              <a:rPr lang="en-US" sz="2000" baseline="-25000"/>
              <a:t>1</a:t>
            </a:r>
            <a:r>
              <a:rPr lang="en-US" sz="2000"/>
              <a:t> (done)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6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26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6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26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60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26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2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60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260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2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2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 autoUpdateAnimBg="0"/>
      <p:bldP spid="425988" grpId="0" autoUpdateAnimBg="0"/>
      <p:bldP spid="425989" grpId="0" autoUpdateAnimBg="0"/>
      <p:bldP spid="425990" grpId="0" autoUpdateAnimBg="0"/>
      <p:bldP spid="425991" grpId="0" autoUpdateAnimBg="0"/>
      <p:bldP spid="425992" grpId="0" autoUpdateAnimBg="0"/>
      <p:bldP spid="425993" grpId="0" autoUpdateAnimBg="0"/>
      <p:bldP spid="425994" grpId="0" autoUpdateAnimBg="0"/>
      <p:bldP spid="426035" grpId="0" animBg="1"/>
      <p:bldP spid="426036" grpId="0" animBg="1"/>
      <p:bldP spid="426037" grpId="0" animBg="1"/>
      <p:bldP spid="426038" grpId="0" animBg="1"/>
      <p:bldP spid="426039" grpId="0" animBg="1"/>
      <p:bldP spid="426040" grpId="0" animBg="1"/>
      <p:bldP spid="426041" grpId="0" autoUpdateAnimBg="0"/>
      <p:bldP spid="426042" grpId="0" animBg="1"/>
      <p:bldP spid="426043" grpId="0" animBg="1"/>
      <p:bldP spid="426044" grpId="0" animBg="1"/>
      <p:bldP spid="426045" grpId="0" animBg="1"/>
      <p:bldP spid="426046" grpId="0" animBg="1"/>
      <p:bldP spid="426047" grpId="0" animBg="1"/>
      <p:bldP spid="426048" grpId="0" animBg="1"/>
      <p:bldP spid="42604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4500" y="261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Proof of non-existence of HC [O3]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178300"/>
            <a:ext cx="6327775" cy="2163763"/>
          </a:xfrm>
        </p:spPr>
        <p:txBody>
          <a:bodyPr/>
          <a:lstStyle/>
          <a:p>
            <a:pPr eaLnBrk="1" hangingPunct="1"/>
            <a:r>
              <a:rPr lang="en-US" sz="2000"/>
              <a:t>If </a:t>
            </a:r>
            <a:r>
              <a:rPr lang="en-US" sz="2000" i="1"/>
              <a:t>G</a:t>
            </a:r>
            <a:r>
              <a:rPr lang="en-US" sz="2000"/>
              <a:t> is to have a HC/HP, it must be an alternating sequence of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 and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 vertices.</a:t>
            </a:r>
          </a:p>
          <a:p>
            <a:pPr eaLnBrk="1" hangingPunct="1"/>
            <a:r>
              <a:rPr lang="en-US" sz="2000"/>
              <a:t>The numbers of 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 and 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 vertices in HC/HP should not differ more than 1.</a:t>
            </a:r>
          </a:p>
          <a:p>
            <a:pPr eaLnBrk="1" hangingPunct="1"/>
            <a:r>
              <a:rPr lang="en-US" sz="2000"/>
              <a:t>Since the difference of |</a:t>
            </a:r>
            <a:r>
              <a:rPr lang="en-US" sz="2000" i="1"/>
              <a:t>V</a:t>
            </a:r>
            <a:r>
              <a:rPr lang="en-US" sz="2000" baseline="-25000"/>
              <a:t>0</a:t>
            </a:r>
            <a:r>
              <a:rPr lang="en-US" sz="2000"/>
              <a:t>| and |</a:t>
            </a:r>
            <a:r>
              <a:rPr lang="en-US" sz="2000" i="1"/>
              <a:t>V</a:t>
            </a:r>
            <a:r>
              <a:rPr lang="en-US" sz="2000" baseline="-25000"/>
              <a:t>1</a:t>
            </a:r>
            <a:r>
              <a:rPr lang="en-US" sz="2000"/>
              <a:t>| is 2,  </a:t>
            </a:r>
            <a:r>
              <a:rPr lang="en-US" sz="2000" i="1"/>
              <a:t>G</a:t>
            </a:r>
            <a:r>
              <a:rPr lang="en-US" sz="2000"/>
              <a:t> cannot have a HC/HP.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556375" y="1468438"/>
            <a:ext cx="2165350" cy="2349500"/>
            <a:chOff x="3946" y="925"/>
            <a:chExt cx="1364" cy="1480"/>
          </a:xfrm>
        </p:grpSpPr>
        <p:sp>
          <p:nvSpPr>
            <p:cNvPr id="14386" name="Text Box 5"/>
            <p:cNvSpPr txBox="1">
              <a:spLocks noChangeArrowheads="1"/>
            </p:cNvSpPr>
            <p:nvPr/>
          </p:nvSpPr>
          <p:spPr bwMode="auto">
            <a:xfrm>
              <a:off x="4550" y="925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4387" name="AutoShape 6"/>
            <p:cNvSpPr>
              <a:spLocks noChangeArrowheads="1"/>
            </p:cNvSpPr>
            <p:nvPr/>
          </p:nvSpPr>
          <p:spPr bwMode="auto">
            <a:xfrm>
              <a:off x="4046" y="1129"/>
              <a:ext cx="1178" cy="1117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AutoShape 7"/>
            <p:cNvSpPr>
              <a:spLocks noChangeArrowheads="1"/>
            </p:cNvSpPr>
            <p:nvPr/>
          </p:nvSpPr>
          <p:spPr bwMode="auto">
            <a:xfrm>
              <a:off x="4152" y="1138"/>
              <a:ext cx="969" cy="85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AutoShape 8"/>
            <p:cNvSpPr>
              <a:spLocks noChangeArrowheads="1"/>
            </p:cNvSpPr>
            <p:nvPr/>
          </p:nvSpPr>
          <p:spPr bwMode="auto">
            <a:xfrm>
              <a:off x="4129" y="1974"/>
              <a:ext cx="30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AutoShape 9"/>
            <p:cNvSpPr>
              <a:spLocks noChangeArrowheads="1"/>
            </p:cNvSpPr>
            <p:nvPr/>
          </p:nvSpPr>
          <p:spPr bwMode="auto">
            <a:xfrm>
              <a:off x="5113" y="197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AutoShape 10"/>
            <p:cNvSpPr>
              <a:spLocks noChangeArrowheads="1"/>
            </p:cNvSpPr>
            <p:nvPr/>
          </p:nvSpPr>
          <p:spPr bwMode="auto">
            <a:xfrm>
              <a:off x="4621" y="1117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AutoShape 11"/>
            <p:cNvSpPr>
              <a:spLocks noChangeArrowheads="1"/>
            </p:cNvSpPr>
            <p:nvPr/>
          </p:nvSpPr>
          <p:spPr bwMode="auto">
            <a:xfrm>
              <a:off x="4621" y="1661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12"/>
            <p:cNvSpPr>
              <a:spLocks noChangeShapeType="1"/>
            </p:cNvSpPr>
            <p:nvPr/>
          </p:nvSpPr>
          <p:spPr bwMode="auto">
            <a:xfrm>
              <a:off x="4392" y="1566"/>
              <a:ext cx="238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13"/>
            <p:cNvSpPr>
              <a:spLocks noChangeShapeType="1"/>
            </p:cNvSpPr>
            <p:nvPr/>
          </p:nvSpPr>
          <p:spPr bwMode="auto">
            <a:xfrm flipH="1">
              <a:off x="4640" y="1566"/>
              <a:ext cx="238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14"/>
            <p:cNvSpPr>
              <a:spLocks noChangeShapeType="1"/>
            </p:cNvSpPr>
            <p:nvPr/>
          </p:nvSpPr>
          <p:spPr bwMode="auto">
            <a:xfrm>
              <a:off x="4635" y="1672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AutoShape 15"/>
            <p:cNvSpPr>
              <a:spLocks noChangeArrowheads="1"/>
            </p:cNvSpPr>
            <p:nvPr/>
          </p:nvSpPr>
          <p:spPr bwMode="auto">
            <a:xfrm>
              <a:off x="4865" y="155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AutoShape 16"/>
            <p:cNvSpPr>
              <a:spLocks noChangeArrowheads="1"/>
            </p:cNvSpPr>
            <p:nvPr/>
          </p:nvSpPr>
          <p:spPr bwMode="auto">
            <a:xfrm>
              <a:off x="4620" y="1975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8" name="AutoShape 17"/>
            <p:cNvSpPr>
              <a:spLocks noChangeArrowheads="1"/>
            </p:cNvSpPr>
            <p:nvPr/>
          </p:nvSpPr>
          <p:spPr bwMode="auto">
            <a:xfrm>
              <a:off x="4378" y="1553"/>
              <a:ext cx="29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9" name="Text Box 18"/>
            <p:cNvSpPr txBox="1">
              <a:spLocks noChangeArrowheads="1"/>
            </p:cNvSpPr>
            <p:nvPr/>
          </p:nvSpPr>
          <p:spPr bwMode="auto">
            <a:xfrm>
              <a:off x="4857" y="1422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400" name="Text Box 19"/>
            <p:cNvSpPr txBox="1">
              <a:spLocks noChangeArrowheads="1"/>
            </p:cNvSpPr>
            <p:nvPr/>
          </p:nvSpPr>
          <p:spPr bwMode="auto">
            <a:xfrm>
              <a:off x="5109" y="1865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4401" name="Text Box 20"/>
            <p:cNvSpPr txBox="1">
              <a:spLocks noChangeArrowheads="1"/>
            </p:cNvSpPr>
            <p:nvPr/>
          </p:nvSpPr>
          <p:spPr bwMode="auto">
            <a:xfrm>
              <a:off x="4532" y="1947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4402" name="Text Box 21"/>
            <p:cNvSpPr txBox="1">
              <a:spLocks noChangeArrowheads="1"/>
            </p:cNvSpPr>
            <p:nvPr/>
          </p:nvSpPr>
          <p:spPr bwMode="auto">
            <a:xfrm>
              <a:off x="4532" y="2213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4403" name="AutoShape 22"/>
            <p:cNvSpPr>
              <a:spLocks noChangeArrowheads="1"/>
            </p:cNvSpPr>
            <p:nvPr/>
          </p:nvSpPr>
          <p:spPr bwMode="auto">
            <a:xfrm>
              <a:off x="4621" y="2232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AutoShape 23"/>
            <p:cNvSpPr>
              <a:spLocks noChangeArrowheads="1"/>
            </p:cNvSpPr>
            <p:nvPr/>
          </p:nvSpPr>
          <p:spPr bwMode="auto">
            <a:xfrm>
              <a:off x="5150" y="1425"/>
              <a:ext cx="29" cy="28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AutoShape 24"/>
            <p:cNvSpPr>
              <a:spLocks noChangeArrowheads="1"/>
            </p:cNvSpPr>
            <p:nvPr/>
          </p:nvSpPr>
          <p:spPr bwMode="auto">
            <a:xfrm>
              <a:off x="4102" y="1411"/>
              <a:ext cx="30" cy="27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Text Box 25"/>
            <p:cNvSpPr txBox="1">
              <a:spLocks noChangeArrowheads="1"/>
            </p:cNvSpPr>
            <p:nvPr/>
          </p:nvSpPr>
          <p:spPr bwMode="auto">
            <a:xfrm>
              <a:off x="3988" y="1883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4407" name="Text Box 26"/>
            <p:cNvSpPr txBox="1">
              <a:spLocks noChangeArrowheads="1"/>
            </p:cNvSpPr>
            <p:nvPr/>
          </p:nvSpPr>
          <p:spPr bwMode="auto">
            <a:xfrm>
              <a:off x="3946" y="1295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j</a:t>
              </a:r>
            </a:p>
          </p:txBody>
        </p:sp>
        <p:sp>
          <p:nvSpPr>
            <p:cNvPr id="14408" name="Text Box 27"/>
            <p:cNvSpPr txBox="1">
              <a:spLocks noChangeArrowheads="1"/>
            </p:cNvSpPr>
            <p:nvPr/>
          </p:nvSpPr>
          <p:spPr bwMode="auto">
            <a:xfrm>
              <a:off x="5163" y="1320"/>
              <a:ext cx="1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4409" name="Text Box 28"/>
            <p:cNvSpPr txBox="1">
              <a:spLocks noChangeArrowheads="1"/>
            </p:cNvSpPr>
            <p:nvPr/>
          </p:nvSpPr>
          <p:spPr bwMode="auto">
            <a:xfrm>
              <a:off x="4206" y="1453"/>
              <a:ext cx="1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4410" name="Text Box 29"/>
            <p:cNvSpPr txBox="1">
              <a:spLocks noChangeArrowheads="1"/>
            </p:cNvSpPr>
            <p:nvPr/>
          </p:nvSpPr>
          <p:spPr bwMode="auto">
            <a:xfrm>
              <a:off x="4532" y="147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sz="1400" i="1"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349214" name="Oval 30"/>
          <p:cNvSpPr>
            <a:spLocks noChangeArrowheads="1"/>
          </p:cNvSpPr>
          <p:nvPr/>
        </p:nvSpPr>
        <p:spPr bwMode="auto">
          <a:xfrm>
            <a:off x="8280400" y="29718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5" name="Oval 31"/>
          <p:cNvSpPr>
            <a:spLocks noChangeArrowheads="1"/>
          </p:cNvSpPr>
          <p:nvPr/>
        </p:nvSpPr>
        <p:spPr bwMode="auto">
          <a:xfrm>
            <a:off x="6604000" y="29718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6" name="Oval 32"/>
          <p:cNvSpPr>
            <a:spLocks noChangeArrowheads="1"/>
          </p:cNvSpPr>
          <p:nvPr/>
        </p:nvSpPr>
        <p:spPr bwMode="auto">
          <a:xfrm>
            <a:off x="7442200" y="14986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7" name="Oval 33"/>
          <p:cNvSpPr>
            <a:spLocks noChangeArrowheads="1"/>
          </p:cNvSpPr>
          <p:nvPr/>
        </p:nvSpPr>
        <p:spPr bwMode="auto">
          <a:xfrm>
            <a:off x="7429500" y="2349500"/>
            <a:ext cx="406400" cy="406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769100" y="4000500"/>
            <a:ext cx="1939925" cy="2490788"/>
            <a:chOff x="4264" y="2520"/>
            <a:chExt cx="1222" cy="1569"/>
          </a:xfrm>
        </p:grpSpPr>
        <p:grpSp>
          <p:nvGrpSpPr>
            <p:cNvPr id="14347" name="Group 35"/>
            <p:cNvGrpSpPr>
              <a:grpSpLocks/>
            </p:cNvGrpSpPr>
            <p:nvPr/>
          </p:nvGrpSpPr>
          <p:grpSpPr bwMode="auto">
            <a:xfrm>
              <a:off x="4264" y="2520"/>
              <a:ext cx="1196" cy="1277"/>
              <a:chOff x="3968" y="2664"/>
              <a:chExt cx="1196" cy="1277"/>
            </a:xfrm>
          </p:grpSpPr>
          <p:sp>
            <p:nvSpPr>
              <p:cNvPr id="14350" name="AutoShape 36"/>
              <p:cNvSpPr>
                <a:spLocks noChangeArrowheads="1"/>
              </p:cNvSpPr>
              <p:nvPr/>
            </p:nvSpPr>
            <p:spPr bwMode="auto">
              <a:xfrm>
                <a:off x="4960" y="2752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AutoShape 37"/>
              <p:cNvSpPr>
                <a:spLocks noChangeArrowheads="1"/>
              </p:cNvSpPr>
              <p:nvPr/>
            </p:nvSpPr>
            <p:spPr bwMode="auto">
              <a:xfrm>
                <a:off x="4222" y="2874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2" name="AutoShape 38"/>
              <p:cNvSpPr>
                <a:spLocks noChangeArrowheads="1"/>
              </p:cNvSpPr>
              <p:nvPr/>
            </p:nvSpPr>
            <p:spPr bwMode="auto">
              <a:xfrm>
                <a:off x="4960" y="2995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3" name="AutoShape 39"/>
              <p:cNvSpPr>
                <a:spLocks noChangeArrowheads="1"/>
              </p:cNvSpPr>
              <p:nvPr/>
            </p:nvSpPr>
            <p:spPr bwMode="auto">
              <a:xfrm>
                <a:off x="4222" y="3116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4" name="AutoShape 40"/>
              <p:cNvSpPr>
                <a:spLocks noChangeArrowheads="1"/>
              </p:cNvSpPr>
              <p:nvPr/>
            </p:nvSpPr>
            <p:spPr bwMode="auto">
              <a:xfrm>
                <a:off x="4960" y="3236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5" name="AutoShape 41"/>
              <p:cNvSpPr>
                <a:spLocks noChangeArrowheads="1"/>
              </p:cNvSpPr>
              <p:nvPr/>
            </p:nvSpPr>
            <p:spPr bwMode="auto">
              <a:xfrm>
                <a:off x="4222" y="3358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6" name="AutoShape 42"/>
              <p:cNvSpPr>
                <a:spLocks noChangeArrowheads="1"/>
              </p:cNvSpPr>
              <p:nvPr/>
            </p:nvSpPr>
            <p:spPr bwMode="auto">
              <a:xfrm>
                <a:off x="4960" y="3600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7" name="AutoShape 43"/>
              <p:cNvSpPr>
                <a:spLocks noChangeArrowheads="1"/>
              </p:cNvSpPr>
              <p:nvPr/>
            </p:nvSpPr>
            <p:spPr bwMode="auto">
              <a:xfrm>
                <a:off x="4222" y="3600"/>
                <a:ext cx="39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8" name="AutoShape 44"/>
              <p:cNvSpPr>
                <a:spLocks noChangeArrowheads="1"/>
              </p:cNvSpPr>
              <p:nvPr/>
            </p:nvSpPr>
            <p:spPr bwMode="auto">
              <a:xfrm>
                <a:off x="4961" y="3358"/>
                <a:ext cx="38" cy="24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AutoShape 45"/>
              <p:cNvSpPr>
                <a:spLocks noChangeArrowheads="1"/>
              </p:cNvSpPr>
              <p:nvPr/>
            </p:nvSpPr>
            <p:spPr bwMode="auto">
              <a:xfrm>
                <a:off x="4960" y="3842"/>
                <a:ext cx="38" cy="25"/>
              </a:xfrm>
              <a:prstGeom prst="flowChartConnector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" name="Text Box 46"/>
              <p:cNvSpPr txBox="1">
                <a:spLocks noChangeArrowheads="1"/>
              </p:cNvSpPr>
              <p:nvPr/>
            </p:nvSpPr>
            <p:spPr bwMode="auto">
              <a:xfrm>
                <a:off x="3974" y="2793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4361" name="Text Box 47"/>
              <p:cNvSpPr txBox="1">
                <a:spLocks noChangeArrowheads="1"/>
              </p:cNvSpPr>
              <p:nvPr/>
            </p:nvSpPr>
            <p:spPr bwMode="auto">
              <a:xfrm>
                <a:off x="4989" y="2664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4362" name="Text Box 48"/>
              <p:cNvSpPr txBox="1">
                <a:spLocks noChangeArrowheads="1"/>
              </p:cNvSpPr>
              <p:nvPr/>
            </p:nvSpPr>
            <p:spPr bwMode="auto">
              <a:xfrm>
                <a:off x="4992" y="2914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4363" name="Text Box 49"/>
              <p:cNvSpPr txBox="1">
                <a:spLocks noChangeArrowheads="1"/>
              </p:cNvSpPr>
              <p:nvPr/>
            </p:nvSpPr>
            <p:spPr bwMode="auto">
              <a:xfrm>
                <a:off x="4992" y="3154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4364" name="Text Box 50"/>
              <p:cNvSpPr txBox="1">
                <a:spLocks noChangeArrowheads="1"/>
              </p:cNvSpPr>
              <p:nvPr/>
            </p:nvSpPr>
            <p:spPr bwMode="auto">
              <a:xfrm>
                <a:off x="4992" y="3277"/>
                <a:ext cx="14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f</a:t>
                </a:r>
              </a:p>
            </p:txBody>
          </p:sp>
          <p:sp>
            <p:nvSpPr>
              <p:cNvPr id="14365" name="Text Box 51"/>
              <p:cNvSpPr txBox="1">
                <a:spLocks noChangeArrowheads="1"/>
              </p:cNvSpPr>
              <p:nvPr/>
            </p:nvSpPr>
            <p:spPr bwMode="auto">
              <a:xfrm>
                <a:off x="4992" y="3519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14366" name="Text Box 52"/>
              <p:cNvSpPr txBox="1">
                <a:spLocks noChangeArrowheads="1"/>
              </p:cNvSpPr>
              <p:nvPr/>
            </p:nvSpPr>
            <p:spPr bwMode="auto">
              <a:xfrm>
                <a:off x="4967" y="3749"/>
                <a:ext cx="1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j</a:t>
                </a:r>
              </a:p>
            </p:txBody>
          </p:sp>
          <p:sp>
            <p:nvSpPr>
              <p:cNvPr id="14367" name="Text Box 53"/>
              <p:cNvSpPr txBox="1">
                <a:spLocks noChangeArrowheads="1"/>
              </p:cNvSpPr>
              <p:nvPr/>
            </p:nvSpPr>
            <p:spPr bwMode="auto">
              <a:xfrm>
                <a:off x="3980" y="3033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14368" name="Text Box 54"/>
              <p:cNvSpPr txBox="1">
                <a:spLocks noChangeArrowheads="1"/>
              </p:cNvSpPr>
              <p:nvPr/>
            </p:nvSpPr>
            <p:spPr bwMode="auto">
              <a:xfrm>
                <a:off x="3968" y="3277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14369" name="Text Box 55"/>
              <p:cNvSpPr txBox="1">
                <a:spLocks noChangeArrowheads="1"/>
              </p:cNvSpPr>
              <p:nvPr/>
            </p:nvSpPr>
            <p:spPr bwMode="auto">
              <a:xfrm>
                <a:off x="4005" y="3520"/>
                <a:ext cx="14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kumimoji="0" lang="en-US" sz="1400" i="1">
                    <a:latin typeface="Times New Roman" pitchFamily="18" charset="0"/>
                  </a:rPr>
                  <a:t>i</a:t>
                </a:r>
              </a:p>
            </p:txBody>
          </p:sp>
          <p:cxnSp>
            <p:nvCxnSpPr>
              <p:cNvPr id="14370" name="AutoShape 56"/>
              <p:cNvCxnSpPr>
                <a:cxnSpLocks noChangeShapeType="1"/>
                <a:stCxn id="14361" idx="1"/>
                <a:endCxn id="14357" idx="5"/>
              </p:cNvCxnSpPr>
              <p:nvPr/>
            </p:nvCxnSpPr>
            <p:spPr bwMode="auto">
              <a:xfrm flipH="1">
                <a:off x="4254" y="2758"/>
                <a:ext cx="735" cy="8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1" name="AutoShape 57"/>
              <p:cNvCxnSpPr>
                <a:cxnSpLocks noChangeShapeType="1"/>
                <a:stCxn id="14361" idx="1"/>
                <a:endCxn id="14367" idx="3"/>
              </p:cNvCxnSpPr>
              <p:nvPr/>
            </p:nvCxnSpPr>
            <p:spPr bwMode="auto">
              <a:xfrm flipH="1">
                <a:off x="4233" y="2758"/>
                <a:ext cx="756" cy="36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2" name="AutoShape 58"/>
              <p:cNvCxnSpPr>
                <a:cxnSpLocks noChangeShapeType="1"/>
                <a:stCxn id="14361" idx="1"/>
                <a:endCxn id="14360" idx="3"/>
              </p:cNvCxnSpPr>
              <p:nvPr/>
            </p:nvCxnSpPr>
            <p:spPr bwMode="auto">
              <a:xfrm flipH="1">
                <a:off x="4236" y="2758"/>
                <a:ext cx="753" cy="12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3" name="AutoShape 59"/>
              <p:cNvCxnSpPr>
                <a:cxnSpLocks noChangeShapeType="1"/>
                <a:stCxn id="14360" idx="3"/>
                <a:endCxn id="14362" idx="1"/>
              </p:cNvCxnSpPr>
              <p:nvPr/>
            </p:nvCxnSpPr>
            <p:spPr bwMode="auto">
              <a:xfrm>
                <a:off x="4236" y="2886"/>
                <a:ext cx="756" cy="1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4" name="AutoShape 60"/>
              <p:cNvCxnSpPr>
                <a:cxnSpLocks noChangeShapeType="1"/>
                <a:stCxn id="14360" idx="3"/>
                <a:endCxn id="14363" idx="1"/>
              </p:cNvCxnSpPr>
              <p:nvPr/>
            </p:nvCxnSpPr>
            <p:spPr bwMode="auto">
              <a:xfrm>
                <a:off x="4236" y="2886"/>
                <a:ext cx="756" cy="36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5" name="AutoShape 61"/>
              <p:cNvCxnSpPr>
                <a:cxnSpLocks noChangeShapeType="1"/>
                <a:stCxn id="14367" idx="3"/>
                <a:endCxn id="14362" idx="1"/>
              </p:cNvCxnSpPr>
              <p:nvPr/>
            </p:nvCxnSpPr>
            <p:spPr bwMode="auto">
              <a:xfrm flipV="1">
                <a:off x="4233" y="3007"/>
                <a:ext cx="759" cy="1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6" name="AutoShape 62"/>
              <p:cNvCxnSpPr>
                <a:cxnSpLocks noChangeShapeType="1"/>
                <a:stCxn id="14367" idx="3"/>
                <a:endCxn id="14364" idx="1"/>
              </p:cNvCxnSpPr>
              <p:nvPr/>
            </p:nvCxnSpPr>
            <p:spPr bwMode="auto">
              <a:xfrm>
                <a:off x="4233" y="3126"/>
                <a:ext cx="759" cy="2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7" name="AutoShape 63"/>
              <p:cNvCxnSpPr>
                <a:cxnSpLocks noChangeShapeType="1"/>
                <a:stCxn id="14362" idx="1"/>
                <a:endCxn id="14368" idx="3"/>
              </p:cNvCxnSpPr>
              <p:nvPr/>
            </p:nvCxnSpPr>
            <p:spPr bwMode="auto">
              <a:xfrm flipH="1">
                <a:off x="4230" y="3007"/>
                <a:ext cx="762" cy="3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8" name="AutoShape 64"/>
              <p:cNvCxnSpPr>
                <a:cxnSpLocks noChangeShapeType="1"/>
                <a:stCxn id="14363" idx="1"/>
                <a:endCxn id="14368" idx="3"/>
              </p:cNvCxnSpPr>
              <p:nvPr/>
            </p:nvCxnSpPr>
            <p:spPr bwMode="auto">
              <a:xfrm flipH="1">
                <a:off x="4230" y="3247"/>
                <a:ext cx="762" cy="12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9" name="AutoShape 65"/>
              <p:cNvCxnSpPr>
                <a:cxnSpLocks noChangeShapeType="1"/>
                <a:stCxn id="14363" idx="1"/>
                <a:endCxn id="14357" idx="4"/>
              </p:cNvCxnSpPr>
              <p:nvPr/>
            </p:nvCxnSpPr>
            <p:spPr bwMode="auto">
              <a:xfrm flipH="1">
                <a:off x="4242" y="3247"/>
                <a:ext cx="750" cy="3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0" name="AutoShape 66"/>
              <p:cNvCxnSpPr>
                <a:cxnSpLocks noChangeShapeType="1"/>
                <a:stCxn id="14368" idx="3"/>
                <a:endCxn id="14368" idx="3"/>
              </p:cNvCxnSpPr>
              <p:nvPr/>
            </p:nvCxnSpPr>
            <p:spPr bwMode="auto">
              <a:xfrm>
                <a:off x="4230" y="3370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1" name="AutoShape 67"/>
              <p:cNvCxnSpPr>
                <a:cxnSpLocks noChangeShapeType="1"/>
                <a:endCxn id="14364" idx="1"/>
              </p:cNvCxnSpPr>
              <p:nvPr/>
            </p:nvCxnSpPr>
            <p:spPr bwMode="auto">
              <a:xfrm>
                <a:off x="4230" y="3370"/>
                <a:ext cx="762" cy="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2" name="AutoShape 68"/>
              <p:cNvCxnSpPr>
                <a:cxnSpLocks noChangeShapeType="1"/>
                <a:stCxn id="14369" idx="3"/>
                <a:endCxn id="14366" idx="1"/>
              </p:cNvCxnSpPr>
              <p:nvPr/>
            </p:nvCxnSpPr>
            <p:spPr bwMode="auto">
              <a:xfrm>
                <a:off x="4229" y="3612"/>
                <a:ext cx="738" cy="23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3" name="AutoShape 69"/>
              <p:cNvCxnSpPr>
                <a:cxnSpLocks noChangeShapeType="1"/>
                <a:stCxn id="14369" idx="3"/>
                <a:endCxn id="14365" idx="1"/>
              </p:cNvCxnSpPr>
              <p:nvPr/>
            </p:nvCxnSpPr>
            <p:spPr bwMode="auto">
              <a:xfrm>
                <a:off x="4229" y="3612"/>
                <a:ext cx="763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4" name="AutoShape 70"/>
              <p:cNvCxnSpPr>
                <a:cxnSpLocks noChangeShapeType="1"/>
                <a:stCxn id="14368" idx="3"/>
                <a:endCxn id="14365" idx="1"/>
              </p:cNvCxnSpPr>
              <p:nvPr/>
            </p:nvCxnSpPr>
            <p:spPr bwMode="auto">
              <a:xfrm>
                <a:off x="4230" y="3370"/>
                <a:ext cx="762" cy="24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85" name="AutoShape 71"/>
              <p:cNvCxnSpPr>
                <a:cxnSpLocks noChangeShapeType="1"/>
                <a:stCxn id="14367" idx="3"/>
                <a:endCxn id="14366" idx="1"/>
              </p:cNvCxnSpPr>
              <p:nvPr/>
            </p:nvCxnSpPr>
            <p:spPr bwMode="auto">
              <a:xfrm>
                <a:off x="4233" y="3126"/>
                <a:ext cx="734" cy="71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348" name="Text Box 72"/>
            <p:cNvSpPr txBox="1">
              <a:spLocks noChangeArrowheads="1"/>
            </p:cNvSpPr>
            <p:nvPr/>
          </p:nvSpPr>
          <p:spPr bwMode="auto">
            <a:xfrm>
              <a:off x="4275" y="3745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V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14349" name="Text Box 73"/>
            <p:cNvSpPr txBox="1">
              <a:spLocks noChangeArrowheads="1"/>
            </p:cNvSpPr>
            <p:nvPr/>
          </p:nvSpPr>
          <p:spPr bwMode="auto">
            <a:xfrm>
              <a:off x="5171" y="3801"/>
              <a:ext cx="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sz="2400" i="1"/>
                <a:t>V</a:t>
              </a:r>
              <a:r>
                <a:rPr lang="en-US" sz="2400" baseline="-25000"/>
                <a:t>1</a:t>
              </a:r>
            </a:p>
          </p:txBody>
        </p:sp>
      </p:grpSp>
      <p:sp>
        <p:nvSpPr>
          <p:cNvPr id="349258" name="Rectangle 74"/>
          <p:cNvSpPr>
            <a:spLocks noChangeArrowheads="1"/>
          </p:cNvSpPr>
          <p:nvPr/>
        </p:nvSpPr>
        <p:spPr bwMode="auto">
          <a:xfrm>
            <a:off x="431800" y="1371600"/>
            <a:ext cx="63277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</a:rPr>
              <a:t>Does there exist a Hamiltonian Circuit or Path for the graph on the right?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A50021"/>
                </a:solidFill>
              </a:rPr>
              <a:t>Observations: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There is no 3-cycles (cycle of 3 vertices)      in </a:t>
            </a:r>
            <a:r>
              <a:rPr lang="en-US" sz="2400" i="1"/>
              <a:t>G</a:t>
            </a:r>
            <a:r>
              <a:rPr lang="en-US" sz="24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i="1"/>
              <a:t>G</a:t>
            </a:r>
            <a:r>
              <a:rPr lang="en-US" sz="2400"/>
              <a:t> is a </a:t>
            </a:r>
            <a:r>
              <a:rPr lang="en-US" sz="2400">
                <a:solidFill>
                  <a:srgbClr val="0000FF"/>
                </a:solidFill>
              </a:rPr>
              <a:t>bipartite graph</a:t>
            </a:r>
            <a:r>
              <a:rPr lang="en-US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9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49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  <p:bldP spid="349214" grpId="0" animBg="1"/>
      <p:bldP spid="349215" grpId="0" animBg="1"/>
      <p:bldP spid="349216" grpId="0" animBg="1"/>
      <p:bldP spid="349217" grpId="0" animBg="1"/>
      <p:bldP spid="34925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UBERT@ELLCIITPUVWYY57I" val="3664"/>
</p:tagLst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5422</TotalTime>
  <Words>1826</Words>
  <Application>Microsoft Office PowerPoint</Application>
  <PresentationFormat>On-screen Show (4:3)</PresentationFormat>
  <Paragraphs>244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cmsy10</vt:lpstr>
      <vt:lpstr>Wingdings</vt:lpstr>
      <vt:lpstr>新細明體</vt:lpstr>
      <vt:lpstr>Symbol</vt:lpstr>
      <vt:lpstr>Times New Roman</vt:lpstr>
      <vt:lpstr>template</vt:lpstr>
      <vt:lpstr>Micrografx Windows Draw 6.0 Drawing</vt:lpstr>
      <vt:lpstr>PowerPoint Presentation</vt:lpstr>
      <vt:lpstr>Hamiltonian Paths and Circuits [O1]</vt:lpstr>
      <vt:lpstr>Comparing Euler and Hamiltonian Circuit/Path</vt:lpstr>
      <vt:lpstr>Existence of Hamiltonian Paths</vt:lpstr>
      <vt:lpstr>Special Case: Tournament Graph</vt:lpstr>
      <vt:lpstr>Hamiltonian Path for Tournament Graph</vt:lpstr>
      <vt:lpstr>Proof of the Existence of HP [O2]</vt:lpstr>
      <vt:lpstr>Induction Step on the Existence Proof</vt:lpstr>
      <vt:lpstr>Proof of non-existence of HC [O3]</vt:lpstr>
      <vt:lpstr>Extension of the non-existence proof</vt:lpstr>
      <vt:lpstr>Hamiltonian Graphs: Some simple criteria</vt:lpstr>
      <vt:lpstr>Example</vt:lpstr>
      <vt:lpstr>A sufficiency theorem for Hamiltonian graphs</vt:lpstr>
      <vt:lpstr>Proving Dirac's Theorem</vt:lpstr>
      <vt:lpstr>Finishing proof of Dirac's Theorem</vt:lpstr>
      <vt:lpstr>Sufficient Conditions for Hamiltonian Circuit/Path</vt:lpstr>
      <vt:lpstr>Knight’s Tour</vt:lpstr>
      <vt:lpstr>All 4 x n Chessboard (from Posa)</vt:lpstr>
      <vt:lpstr>Traveling Salesman Problem</vt:lpstr>
      <vt:lpstr>Which is more difficult: TSP or HC?</vt:lpstr>
      <vt:lpstr>Traveling Salesman Problem and Hamiltonian Circuit Problem</vt:lpstr>
      <vt:lpstr>Summary on Hamiltonian Circuit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579</cp:revision>
  <dcterms:created xsi:type="dcterms:W3CDTF">2003-08-29T13:25:09Z</dcterms:created>
  <dcterms:modified xsi:type="dcterms:W3CDTF">2016-11-15T09:11:29Z</dcterms:modified>
</cp:coreProperties>
</file>