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7"/>
  </p:notesMasterIdLst>
  <p:handoutMasterIdLst>
    <p:handoutMasterId r:id="rId28"/>
  </p:handoutMasterIdLst>
  <p:sldIdLst>
    <p:sldId id="256" r:id="rId2"/>
    <p:sldId id="257" r:id="rId3"/>
    <p:sldId id="258" r:id="rId4"/>
    <p:sldId id="283" r:id="rId5"/>
    <p:sldId id="282"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5" r:id="rId20"/>
    <p:sldId id="276" r:id="rId21"/>
    <p:sldId id="277" r:id="rId22"/>
    <p:sldId id="278" r:id="rId23"/>
    <p:sldId id="279" r:id="rId24"/>
    <p:sldId id="280" r:id="rId25"/>
    <p:sldId id="281" r:id="rId26"/>
  </p:sldIdLst>
  <p:sldSz cx="9144000" cy="6858000" type="screen4x3"/>
  <p:notesSz cx="7099300" cy="10234613"/>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FF"/>
    <a:srgbClr val="CFF7A7"/>
    <a:srgbClr val="FF0066"/>
    <a:srgbClr val="9933FF"/>
    <a:srgbClr val="C0C0C0"/>
    <a:srgbClr val="3366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52" autoAdjust="0"/>
    <p:restoredTop sz="94660"/>
  </p:normalViewPr>
  <p:slideViewPr>
    <p:cSldViewPr snapToGrid="0">
      <p:cViewPr varScale="1">
        <p:scale>
          <a:sx n="126" d="100"/>
          <a:sy n="126" d="100"/>
        </p:scale>
        <p:origin x="984"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61" d="100"/>
          <a:sy n="61" d="100"/>
        </p:scale>
        <p:origin x="-3250" y="-77"/>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2B359696-50C7-40D4-BBA2-119B8CA85107}" type="datetimeFigureOut">
              <a:rPr lang="en-US"/>
              <a:pPr>
                <a:defRPr/>
              </a:pPr>
              <a:t>9/2/2018</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BCC45C42-DBF0-4423-AE54-57772950D05D}" type="slidenum">
              <a:rPr lang="en-US"/>
              <a:pPr>
                <a:defRPr/>
              </a:pPr>
              <a:t>‹#›</a:t>
            </a:fld>
            <a:endParaRPr lang="en-US"/>
          </a:p>
        </p:txBody>
      </p:sp>
    </p:spTree>
    <p:extLst>
      <p:ext uri="{BB962C8B-B14F-4D97-AF65-F5344CB8AC3E}">
        <p14:creationId xmlns:p14="http://schemas.microsoft.com/office/powerpoint/2010/main" val="677364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3"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ea typeface="新細明體" pitchFamily="18" charset="-120"/>
              </a:defRPr>
            </a:lvl1pPr>
          </a:lstStyle>
          <a:p>
            <a:pPr>
              <a:defRPr/>
            </a:pPr>
            <a:endParaRPr lang="en-US" altLang="zh-TW"/>
          </a:p>
        </p:txBody>
      </p:sp>
      <p:sp>
        <p:nvSpPr>
          <p:cNvPr id="7680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7680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ea typeface="新細明體" pitchFamily="18" charset="-120"/>
              </a:defRPr>
            </a:lvl1pPr>
          </a:lstStyle>
          <a:p>
            <a:pPr>
              <a:defRPr/>
            </a:pPr>
            <a:fld id="{C6571110-89E0-4DA6-B88F-0A1C02118D85}" type="slidenum">
              <a:rPr lang="en-US" altLang="zh-TW"/>
              <a:pPr>
                <a:defRPr/>
              </a:pPr>
              <a:t>‹#›</a:t>
            </a:fld>
            <a:endParaRPr lang="en-US" altLang="zh-TW"/>
          </a:p>
        </p:txBody>
      </p:sp>
      <p:pic>
        <p:nvPicPr>
          <p:cNvPr id="43015" name="Picture 8"/>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950" y="849313"/>
            <a:ext cx="473392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205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8316A3FE-A7B7-45B3-B544-365869288689}" type="slidenum">
              <a:rPr lang="en-US" altLang="zh-TW" sz="1400"/>
              <a:pPr algn="r">
                <a:defRPr/>
              </a:pPr>
              <a:t>‹#›</a:t>
            </a:fld>
            <a:endParaRPr lang="en-US" altLang="zh-TW" sz="1400"/>
          </a:p>
        </p:txBody>
      </p:sp>
      <p:pic>
        <p:nvPicPr>
          <p:cNvPr id="4" name="Picture 6" descr="s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725" y="2268538"/>
            <a:ext cx="6197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userDrawn="1"/>
        </p:nvSpPr>
        <p:spPr bwMode="auto">
          <a:xfrm>
            <a:off x="1112838" y="1237584"/>
            <a:ext cx="6565900" cy="954107"/>
          </a:xfrm>
          <a:prstGeom prst="rect">
            <a:avLst/>
          </a:prstGeom>
          <a:noFill/>
          <a:ln w="9525">
            <a:noFill/>
            <a:miter lim="800000"/>
            <a:headEnd/>
            <a:tailEnd/>
          </a:ln>
        </p:spPr>
        <p:txBody>
          <a:bodyPr>
            <a:spAutoFit/>
          </a:bodyPr>
          <a:lstStyle/>
          <a:p>
            <a:pPr>
              <a:defRPr/>
            </a:pPr>
            <a:r>
              <a:rPr lang="en-US" altLang="zh-CN" sz="2800" dirty="0">
                <a:solidFill>
                  <a:schemeClr val="bg2"/>
                </a:solidFill>
              </a:rPr>
              <a:t>COMP2121</a:t>
            </a:r>
            <a:r>
              <a:rPr lang="en-US" altLang="zh-CN" sz="2800" baseline="0" dirty="0">
                <a:solidFill>
                  <a:schemeClr val="bg2"/>
                </a:solidFill>
              </a:rPr>
              <a:t> </a:t>
            </a:r>
          </a:p>
          <a:p>
            <a:pPr>
              <a:defRPr/>
            </a:pPr>
            <a:r>
              <a:rPr lang="en-US" sz="2800" dirty="0">
                <a:solidFill>
                  <a:schemeClr val="bg2"/>
                </a:solidFill>
              </a:rPr>
              <a:t>Discrete Mathematics</a:t>
            </a:r>
          </a:p>
        </p:txBody>
      </p:sp>
      <p:sp>
        <p:nvSpPr>
          <p:cNvPr id="129026" name="Rectangle 2"/>
          <p:cNvSpPr>
            <a:spLocks noGrp="1" noChangeArrowheads="1"/>
          </p:cNvSpPr>
          <p:nvPr>
            <p:ph type="subTitle" idx="1"/>
          </p:nvPr>
        </p:nvSpPr>
        <p:spPr>
          <a:xfrm>
            <a:off x="1371600" y="5029200"/>
            <a:ext cx="6400800" cy="609600"/>
          </a:xfrm>
        </p:spPr>
        <p:txBody>
          <a:bodyPr/>
          <a:lstStyle>
            <a:lvl1pPr marL="0" indent="0" algn="ctr">
              <a:defRPr/>
            </a:lvl1pPr>
          </a:lstStyle>
          <a:p>
            <a:r>
              <a:rPr lang="en-US" altLang="zh-TW"/>
              <a:t>Click to edit Master subtitle style</a:t>
            </a:r>
          </a:p>
        </p:txBody>
      </p:sp>
    </p:spTree>
    <p:extLst>
      <p:ext uri="{BB962C8B-B14F-4D97-AF65-F5344CB8AC3E}">
        <p14:creationId xmlns:p14="http://schemas.microsoft.com/office/powerpoint/2010/main" val="19438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1287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343545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46204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71652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08690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07682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2012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3082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812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410941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716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21592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280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新細明體" pitchFamily="18" charset="-120"/>
              </a:defRPr>
            </a:lvl1pPr>
          </a:lstStyle>
          <a:p>
            <a:pPr>
              <a:defRPr/>
            </a:pPr>
            <a:endParaRPr lang="en-US" altLang="zh-TW"/>
          </a:p>
        </p:txBody>
      </p:sp>
      <p:sp>
        <p:nvSpPr>
          <p:cNvPr id="1280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新細明體" pitchFamily="18" charset="-120"/>
              </a:defRPr>
            </a:lvl1pPr>
          </a:lstStyle>
          <a:p>
            <a:pPr>
              <a:defRPr/>
            </a:pPr>
            <a:endParaRPr lang="en-US" altLang="zh-TW"/>
          </a:p>
        </p:txBody>
      </p:sp>
      <p:sp>
        <p:nvSpPr>
          <p:cNvPr id="1030" name="Rectangle 7"/>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14BFD24C-E7B5-4C09-930D-ED8CE1EF8175}" type="slidenum">
              <a:rPr lang="en-US" altLang="zh-TW" sz="1400"/>
              <a:pPr algn="r">
                <a:defRPr/>
              </a:pPr>
              <a:t>‹#›</a:t>
            </a:fld>
            <a:endParaRPr lang="en-US" altLang="zh-TW" sz="1400"/>
          </a:p>
        </p:txBody>
      </p:sp>
    </p:spTree>
  </p:cSld>
  <p:clrMap bg1="lt1" tx1="dk1" bg2="lt2" tx2="dk2" accent1="accent1" accent2="accent2" accent3="accent3" accent4="accent4" accent5="accent5" accent6="accent6" hlink="hlink" folHlink="folHlink"/>
  <p:sldLayoutIdLst>
    <p:sldLayoutId id="2147484237"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5" r:id="rId12"/>
    <p:sldLayoutId id="2147484236" r:id="rId13"/>
  </p:sldLayoutIdLst>
  <p:txStyles>
    <p:titleStyle>
      <a:lvl1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2pPr>
      <a:lvl3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3pPr>
      <a:lvl4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4pPr>
      <a:lvl5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5pPr>
      <a:lvl6pPr marL="4572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6pPr>
      <a:lvl7pPr marL="9144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7pPr>
      <a:lvl8pPr marL="13716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8pPr>
      <a:lvl9pPr marL="18288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www.swiftchart.com/barlinemix_ex3.png&amp;imgrefurl=http://www.swiftchart.com/example_3.htm&amp;h=300&amp;w=400&amp;sz=11&amp;hl=en&amp;start=6&amp;tbnid=EAggKBq_wC7psM:&amp;tbnh=93&amp;tbnw=124&amp;prev=/images?q=bar+and+line+chart&amp;gbv=2&amp;svnum=10&amp;hl=en&amp;sa=G"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highered.mcgraw-hill.com/sites/0072880082"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ctrTitle" idx="4294967295"/>
          </p:nvPr>
        </p:nvSpPr>
        <p:spPr>
          <a:xfrm>
            <a:off x="723900" y="2930525"/>
            <a:ext cx="7772400" cy="1470025"/>
          </a:xfrm>
          <a:solidFill>
            <a:srgbClr val="FFFFFF"/>
          </a:solidFill>
        </p:spPr>
        <p:txBody>
          <a:bodyPr/>
          <a:lstStyle/>
          <a:p>
            <a:pPr algn="ctr" eaLnBrk="1" hangingPunct="1">
              <a:defRPr/>
            </a:pPr>
            <a:r>
              <a:rPr lang="en-US" altLang="zh-TW" sz="6000" dirty="0"/>
              <a:t>Introduction</a:t>
            </a:r>
            <a:endParaRPr lang="en-US" sz="6000" dirty="0"/>
          </a:p>
        </p:txBody>
      </p:sp>
      <p:sp>
        <p:nvSpPr>
          <p:cNvPr id="3075" name="Rectangle 5"/>
          <p:cNvSpPr>
            <a:spLocks noGrp="1" noChangeArrowheads="1"/>
          </p:cNvSpPr>
          <p:nvPr>
            <p:ph type="subTitle" idx="1"/>
          </p:nvPr>
        </p:nvSpPr>
        <p:spPr>
          <a:xfrm>
            <a:off x="1371600" y="4386263"/>
            <a:ext cx="6400800" cy="1052512"/>
          </a:xfrm>
          <a:noFill/>
        </p:spPr>
        <p:txBody>
          <a:bodyPr/>
          <a:lstStyle/>
          <a:p>
            <a:pPr eaLnBrk="1" hangingPunct="1">
              <a:lnSpc>
                <a:spcPct val="90000"/>
              </a:lnSpc>
              <a:buFontTx/>
              <a:buNone/>
            </a:pPr>
            <a:r>
              <a:rPr lang="en-US" altLang="zh-TW" dirty="0"/>
              <a:t>Hubert Chan</a:t>
            </a:r>
          </a:p>
          <a:p>
            <a:pPr eaLnBrk="1" hangingPunct="1">
              <a:lnSpc>
                <a:spcPct val="90000"/>
              </a:lnSpc>
              <a:buFontTx/>
              <a:buNone/>
            </a:pPr>
            <a:endParaRPr lang="en-US" altLang="zh-TW" dirty="0"/>
          </a:p>
        </p:txBody>
      </p:sp>
      <p:sp>
        <p:nvSpPr>
          <p:cNvPr id="4" name="Content Placeholder 2"/>
          <p:cNvSpPr txBox="1">
            <a:spLocks/>
          </p:cNvSpPr>
          <p:nvPr/>
        </p:nvSpPr>
        <p:spPr bwMode="auto">
          <a:xfrm>
            <a:off x="723900" y="4987935"/>
            <a:ext cx="8229600" cy="149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a:lstStyle>
          <a:p>
            <a:pPr marL="457200" indent="-457200" algn="l">
              <a:buFontTx/>
              <a:buNone/>
            </a:pPr>
            <a:r>
              <a:rPr lang="en-US" kern="0" dirty="0"/>
              <a:t>[O1 Abstract Concepts] </a:t>
            </a:r>
          </a:p>
          <a:p>
            <a:pPr marL="457200" indent="-457200" algn="l">
              <a:buFontTx/>
              <a:buNone/>
            </a:pPr>
            <a:r>
              <a:rPr lang="en-US" kern="0" dirty="0"/>
              <a:t>[O2 Proof Techniques] </a:t>
            </a:r>
          </a:p>
          <a:p>
            <a:pPr marL="457200" indent="-457200" algn="l">
              <a:buFontTx/>
              <a:buNone/>
            </a:pPr>
            <a:r>
              <a:rPr lang="en-US" kern="0" dirty="0"/>
              <a:t>[O3 Basic Analysis Techniques]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en-US" altLang="zh-TW">
                <a:effectLst/>
              </a:rPr>
              <a:t>Assessment</a:t>
            </a:r>
          </a:p>
        </p:txBody>
      </p:sp>
      <p:sp>
        <p:nvSpPr>
          <p:cNvPr id="10243" name="Rectangle 3"/>
          <p:cNvSpPr>
            <a:spLocks noGrp="1" noChangeArrowheads="1"/>
          </p:cNvSpPr>
          <p:nvPr>
            <p:ph type="body" idx="1"/>
          </p:nvPr>
        </p:nvSpPr>
        <p:spPr/>
        <p:txBody>
          <a:bodyPr/>
          <a:lstStyle/>
          <a:p>
            <a:pPr>
              <a:buFontTx/>
              <a:buNone/>
            </a:pPr>
            <a:r>
              <a:rPr lang="en-US" altLang="zh-TW" sz="2800" dirty="0"/>
              <a:t>3-hour final examination + continuous assessment</a:t>
            </a:r>
          </a:p>
          <a:p>
            <a:pPr>
              <a:buFontTx/>
              <a:buNone/>
            </a:pPr>
            <a:endParaRPr lang="en-US" altLang="zh-TW" sz="2800" dirty="0"/>
          </a:p>
          <a:p>
            <a:pPr>
              <a:buFontTx/>
              <a:buNone/>
            </a:pPr>
            <a:r>
              <a:rPr lang="en-US" altLang="zh-TW" sz="2800" dirty="0"/>
              <a:t>Examination: 50%</a:t>
            </a:r>
          </a:p>
          <a:p>
            <a:pPr>
              <a:buFontTx/>
              <a:buNone/>
            </a:pPr>
            <a:r>
              <a:rPr lang="en-US" altLang="zh-TW" sz="2800" dirty="0"/>
              <a:t>Continuous assessment: 50%</a:t>
            </a:r>
          </a:p>
          <a:p>
            <a:pPr lvl="1"/>
            <a:r>
              <a:rPr lang="en-US" altLang="zh-TW" sz="2600" dirty="0"/>
              <a:t>3 </a:t>
            </a:r>
            <a:r>
              <a:rPr lang="en-US" altLang="zh-TW" sz="2600" dirty="0" err="1"/>
              <a:t>homeworks</a:t>
            </a:r>
            <a:r>
              <a:rPr lang="en-US" altLang="zh-TW" sz="2600" dirty="0"/>
              <a:t>: 28% </a:t>
            </a:r>
          </a:p>
          <a:p>
            <a:pPr lvl="1"/>
            <a:r>
              <a:rPr lang="en-US" sz="2800" dirty="0"/>
              <a:t>3 quizzes</a:t>
            </a:r>
            <a:r>
              <a:rPr lang="en-US" altLang="zh-TW" sz="2800" dirty="0"/>
              <a:t>: 22%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en-US" altLang="zh-TW">
                <a:effectLst/>
              </a:rPr>
              <a:t>Homeworks</a:t>
            </a:r>
          </a:p>
        </p:txBody>
      </p:sp>
      <p:sp>
        <p:nvSpPr>
          <p:cNvPr id="11267" name="Rectangle 3"/>
          <p:cNvSpPr>
            <a:spLocks noGrp="1" noChangeArrowheads="1"/>
          </p:cNvSpPr>
          <p:nvPr>
            <p:ph type="body" idx="1"/>
          </p:nvPr>
        </p:nvSpPr>
        <p:spPr>
          <a:xfrm>
            <a:off x="457200" y="1349375"/>
            <a:ext cx="8229600" cy="5081588"/>
          </a:xfrm>
        </p:spPr>
        <p:txBody>
          <a:bodyPr/>
          <a:lstStyle/>
          <a:p>
            <a:pPr>
              <a:buFontTx/>
              <a:buNone/>
            </a:pPr>
            <a:r>
              <a:rPr lang="en-US" altLang="zh-TW" sz="2800" dirty="0"/>
              <a:t>Class A: Submission through </a:t>
            </a:r>
            <a:r>
              <a:rPr lang="en-US" altLang="zh-TW" sz="2800" b="1" dirty="0"/>
              <a:t>assignment box.</a:t>
            </a:r>
          </a:p>
          <a:p>
            <a:pPr>
              <a:buFontTx/>
              <a:buNone/>
            </a:pPr>
            <a:r>
              <a:rPr lang="en-US" altLang="zh-TW" sz="2800" b="1" dirty="0">
                <a:solidFill>
                  <a:srgbClr val="FF0000"/>
                </a:solidFill>
              </a:rPr>
              <a:t>You are advised to take pictures or make photocopies of answers before submission.</a:t>
            </a:r>
          </a:p>
          <a:p>
            <a:pPr>
              <a:buFontTx/>
              <a:buNone/>
            </a:pPr>
            <a:r>
              <a:rPr lang="en-US" altLang="zh-TW" sz="2800" dirty="0"/>
              <a:t>Late Policy:</a:t>
            </a:r>
          </a:p>
          <a:p>
            <a:pPr>
              <a:buFontTx/>
              <a:buNone/>
            </a:pPr>
            <a:r>
              <a:rPr lang="en-US" altLang="zh-TW" sz="2800" dirty="0"/>
              <a:t>1 day late:	 50% penalty</a:t>
            </a:r>
          </a:p>
          <a:p>
            <a:pPr>
              <a:buFontTx/>
              <a:buNone/>
            </a:pPr>
            <a:r>
              <a:rPr lang="en-US" altLang="zh-TW" sz="2800" dirty="0"/>
              <a:t>2 days late:	 no marks will be given</a:t>
            </a:r>
          </a:p>
          <a:p>
            <a:r>
              <a:rPr lang="en-US" altLang="zh-TW" sz="2800" dirty="0"/>
              <a:t>Assignments should be submitted </a:t>
            </a:r>
            <a:r>
              <a:rPr lang="en-US" altLang="zh-TW" sz="2800" b="1" u="sng" dirty="0">
                <a:solidFill>
                  <a:srgbClr val="0000FF"/>
                </a:solidFill>
              </a:rPr>
              <a:t>before 7 pm</a:t>
            </a:r>
            <a:r>
              <a:rPr lang="en-US" altLang="zh-TW" sz="2800" dirty="0"/>
              <a:t> on the due date.</a:t>
            </a:r>
          </a:p>
          <a:p>
            <a:r>
              <a:rPr lang="en-US" altLang="zh-TW" sz="2800" dirty="0"/>
              <a:t>Scheduled assignments (deadlines):</a:t>
            </a:r>
          </a:p>
          <a:p>
            <a:pPr lvl="1"/>
            <a:r>
              <a:rPr lang="en-US" altLang="zh-TW" sz="2800" dirty="0"/>
              <a:t>(Oct 5, Nov 2, Nov 30)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n-US" altLang="zh-TW" sz="4400">
                <a:effectLst/>
              </a:rPr>
              <a:t>Plagiarism</a:t>
            </a:r>
            <a:endParaRPr lang="en-US" altLang="zh-TW">
              <a:effectLst/>
            </a:endParaRPr>
          </a:p>
        </p:txBody>
      </p:sp>
      <p:sp>
        <p:nvSpPr>
          <p:cNvPr id="40963" name="Rectangle 3"/>
          <p:cNvSpPr>
            <a:spLocks noGrp="1" noChangeArrowheads="1"/>
          </p:cNvSpPr>
          <p:nvPr>
            <p:ph type="body" idx="1"/>
          </p:nvPr>
        </p:nvSpPr>
        <p:spPr>
          <a:xfrm>
            <a:off x="457200" y="1600200"/>
            <a:ext cx="8229600" cy="4957763"/>
          </a:xfrm>
        </p:spPr>
        <p:txBody>
          <a:bodyPr/>
          <a:lstStyle/>
          <a:p>
            <a:pPr>
              <a:lnSpc>
                <a:spcPct val="80000"/>
              </a:lnSpc>
              <a:buFontTx/>
              <a:buNone/>
            </a:pPr>
            <a:r>
              <a:rPr lang="en-US" altLang="zh-TW" sz="2000"/>
              <a:t>Plagiarism is the action of using or copying someone else's idea or work and pretending that you thought of it or created it.</a:t>
            </a:r>
          </a:p>
          <a:p>
            <a:pPr>
              <a:lnSpc>
                <a:spcPct val="80000"/>
              </a:lnSpc>
              <a:buFontTx/>
              <a:buNone/>
            </a:pPr>
            <a:endParaRPr lang="en-US" altLang="zh-TW" sz="2000" b="1"/>
          </a:p>
          <a:p>
            <a:pPr>
              <a:lnSpc>
                <a:spcPct val="80000"/>
              </a:lnSpc>
              <a:buFontTx/>
              <a:buNone/>
            </a:pPr>
            <a:r>
              <a:rPr lang="en-US" altLang="zh-TW" sz="2000" b="1"/>
              <a:t>First Attempt:</a:t>
            </a:r>
          </a:p>
          <a:p>
            <a:pPr>
              <a:lnSpc>
                <a:spcPct val="80000"/>
              </a:lnSpc>
              <a:buFontTx/>
              <a:buNone/>
            </a:pPr>
            <a:r>
              <a:rPr lang="en-US" altLang="zh-TW" sz="2000"/>
              <a:t>	</a:t>
            </a:r>
            <a:r>
              <a:rPr lang="en-US" sz="2000"/>
              <a:t>Students who admit committing plagiarism for the first time shall be warned in writing and receive a</a:t>
            </a:r>
            <a:r>
              <a:rPr lang="en-US" sz="2000">
                <a:solidFill>
                  <a:srgbClr val="FF0000"/>
                </a:solidFill>
              </a:rPr>
              <a:t> zero mark for the component concerned</a:t>
            </a:r>
            <a:r>
              <a:rPr lang="en-US" sz="2000"/>
              <a:t>. For those who do not confess, the case would be referred to the Programme Director for consideration.</a:t>
            </a:r>
            <a:endParaRPr lang="en-US" altLang="zh-TW" sz="2000" b="1"/>
          </a:p>
          <a:p>
            <a:pPr>
              <a:lnSpc>
                <a:spcPct val="80000"/>
              </a:lnSpc>
              <a:buFontTx/>
              <a:buNone/>
            </a:pPr>
            <a:r>
              <a:rPr lang="en-US" altLang="zh-TW" sz="2000" b="1"/>
              <a:t>Subsequent Attempt:</a:t>
            </a:r>
          </a:p>
          <a:p>
            <a:pPr>
              <a:lnSpc>
                <a:spcPct val="80000"/>
              </a:lnSpc>
              <a:buFontTx/>
              <a:buNone/>
            </a:pPr>
            <a:r>
              <a:rPr lang="en-US" altLang="zh-TW" sz="2000"/>
              <a:t>	</a:t>
            </a:r>
            <a:r>
              <a:rPr lang="en-US" sz="2000"/>
              <a:t>If students commit plagiarism more than once during the course of studies, the case shall be referred to the Programme Director for consideration. The Programme Director will investigate the case and consider referring it to the University Disciplinary Committee, which may impose any of the following penalties: </a:t>
            </a:r>
            <a:r>
              <a:rPr lang="en-US" sz="2000">
                <a:solidFill>
                  <a:srgbClr val="FF0000"/>
                </a:solidFill>
              </a:rPr>
              <a:t>a published reprimand, suspension of study for a period of time, fine, or expulsion from the University</a:t>
            </a:r>
            <a:r>
              <a:rPr lang="en-US" sz="2000"/>
              <a:t>.</a:t>
            </a:r>
            <a:endParaRPr lang="en-US" altLang="zh-TW" sz="2000"/>
          </a:p>
          <a:p>
            <a:pPr>
              <a:lnSpc>
                <a:spcPct val="80000"/>
              </a:lnSpc>
              <a:buFontTx/>
              <a:buNone/>
            </a:pPr>
            <a:r>
              <a:rPr lang="en-US" altLang="zh-TW" sz="2800" b="1"/>
              <a:t>But discussing with classmates is encouraged!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Outcome Based Learning: Objectives</a:t>
            </a:r>
          </a:p>
        </p:txBody>
      </p:sp>
      <p:sp>
        <p:nvSpPr>
          <p:cNvPr id="14339" name="Content Placeholder 2"/>
          <p:cNvSpPr>
            <a:spLocks noGrp="1"/>
          </p:cNvSpPr>
          <p:nvPr>
            <p:ph idx="1"/>
          </p:nvPr>
        </p:nvSpPr>
        <p:spPr/>
        <p:txBody>
          <a:bodyPr/>
          <a:lstStyle/>
          <a:p>
            <a:pPr marL="457200" indent="-457200">
              <a:buFontTx/>
              <a:buNone/>
            </a:pPr>
            <a:r>
              <a:rPr lang="en-US" dirty="0"/>
              <a:t>[O1 Abstract Concepts] Understand abstract mathematical concepts which are fundamental to computer science, e.g., logic, sets, functions,  basic probability, graph theory.</a:t>
            </a:r>
          </a:p>
          <a:p>
            <a:pPr marL="457200" indent="-457200">
              <a:buFontTx/>
              <a:buNone/>
            </a:pPr>
            <a:r>
              <a:rPr lang="en-US" dirty="0"/>
              <a:t>[O2 Proof Techniques] Be able to perform abstract thinking and present logical argument using techniques such as mathematical induction, proof by contradiction.</a:t>
            </a:r>
          </a:p>
          <a:p>
            <a:pPr marL="457200" indent="-457200">
              <a:buFontTx/>
              <a:buNone/>
            </a:pPr>
            <a:r>
              <a:rPr lang="en-US" dirty="0"/>
              <a:t>[O3 Basic Analysis Techniques] Be able to apply formal reasoning to analyze and enumerate the possible outcomes of a computational problem e.g. model and compute the number of operations using recursion, counting and combinatorics.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n-US" sz="4400"/>
              <a:t>Topics</a:t>
            </a:r>
            <a:r>
              <a:rPr lang="en-US"/>
              <a:t> </a:t>
            </a:r>
          </a:p>
        </p:txBody>
      </p:sp>
      <p:sp>
        <p:nvSpPr>
          <p:cNvPr id="15363" name="Rectangle 3"/>
          <p:cNvSpPr>
            <a:spLocks noGrp="1" noChangeArrowheads="1"/>
          </p:cNvSpPr>
          <p:nvPr>
            <p:ph type="body" idx="1"/>
          </p:nvPr>
        </p:nvSpPr>
        <p:spPr>
          <a:xfrm>
            <a:off x="457200" y="1417638"/>
            <a:ext cx="8229600" cy="4525963"/>
          </a:xfrm>
        </p:spPr>
        <p:txBody>
          <a:bodyPr/>
          <a:lstStyle/>
          <a:p>
            <a:pPr eaLnBrk="1" hangingPunct="1"/>
            <a:r>
              <a:rPr lang="en-US" altLang="zh-TW" sz="3200" dirty="0"/>
              <a:t>Logic</a:t>
            </a:r>
          </a:p>
          <a:p>
            <a:pPr eaLnBrk="1" hangingPunct="1"/>
            <a:r>
              <a:rPr lang="en-US" altLang="zh-TW" sz="3200" dirty="0"/>
              <a:t>Sets and relations</a:t>
            </a:r>
          </a:p>
          <a:p>
            <a:pPr eaLnBrk="1" hangingPunct="1"/>
            <a:endParaRPr lang="en-US" altLang="zh-TW" sz="3200" dirty="0"/>
          </a:p>
          <a:p>
            <a:pPr eaLnBrk="1" hangingPunct="1"/>
            <a:r>
              <a:rPr lang="en-US" altLang="zh-TW" sz="3200" dirty="0"/>
              <a:t>Counting</a:t>
            </a:r>
          </a:p>
          <a:p>
            <a:pPr eaLnBrk="1" hangingPunct="1"/>
            <a:r>
              <a:rPr lang="en-US" altLang="zh-TW" sz="3200" dirty="0"/>
              <a:t>Probability</a:t>
            </a:r>
          </a:p>
          <a:p>
            <a:pPr eaLnBrk="1" hangingPunct="1"/>
            <a:endParaRPr lang="en-US" altLang="zh-TW" sz="3200" dirty="0"/>
          </a:p>
          <a:p>
            <a:pPr eaLnBrk="1" hangingPunct="1"/>
            <a:r>
              <a:rPr lang="en-US" altLang="zh-TW" sz="3200" dirty="0"/>
              <a:t>Graphs</a:t>
            </a:r>
          </a:p>
          <a:p>
            <a:pPr eaLnBrk="1" hangingPunct="1"/>
            <a:endParaRPr lang="en-US" altLang="zh-TW" sz="3200" dirty="0"/>
          </a:p>
          <a:p>
            <a:pPr eaLnBrk="1" hangingPunct="1"/>
            <a:r>
              <a:rPr lang="en-US" altLang="zh-TW" sz="3200" dirty="0"/>
              <a:t>Advanced Topics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z="4800" dirty="0"/>
              <a:t>Counting problem</a:t>
            </a:r>
          </a:p>
        </p:txBody>
      </p:sp>
      <p:sp>
        <p:nvSpPr>
          <p:cNvPr id="98307" name="Rectangle 3"/>
          <p:cNvSpPr>
            <a:spLocks noGrp="1" noChangeArrowheads="1"/>
          </p:cNvSpPr>
          <p:nvPr>
            <p:ph type="body" sz="half" idx="1"/>
          </p:nvPr>
        </p:nvSpPr>
        <p:spPr>
          <a:xfrm>
            <a:off x="457200" y="1600200"/>
            <a:ext cx="7956550" cy="4525963"/>
          </a:xfrm>
        </p:spPr>
        <p:txBody>
          <a:bodyPr/>
          <a:lstStyle/>
          <a:p>
            <a:pPr marL="0" indent="0" eaLnBrk="1" hangingPunct="1">
              <a:lnSpc>
                <a:spcPct val="90000"/>
              </a:lnSpc>
              <a:buFontTx/>
              <a:buNone/>
            </a:pPr>
            <a:r>
              <a:rPr lang="en-US" altLang="zh-TW" sz="2800"/>
              <a:t>People in a party shake hands with each other. </a:t>
            </a:r>
          </a:p>
          <a:p>
            <a:pPr marL="0" indent="0" eaLnBrk="1" hangingPunct="1">
              <a:lnSpc>
                <a:spcPct val="90000"/>
              </a:lnSpc>
              <a:buFontTx/>
              <a:buNone/>
            </a:pPr>
            <a:r>
              <a:rPr lang="en-US" altLang="zh-TW" sz="2800"/>
              <a:t>How many handshakes have been made?</a:t>
            </a:r>
          </a:p>
          <a:p>
            <a:pPr marL="0" indent="0" eaLnBrk="1" hangingPunct="1">
              <a:lnSpc>
                <a:spcPct val="90000"/>
              </a:lnSpc>
              <a:buFontTx/>
              <a:buNone/>
            </a:pPr>
            <a:r>
              <a:rPr lang="en-US" altLang="zh-TW" sz="2800"/>
              <a:t>Assume </a:t>
            </a:r>
            <a:r>
              <a:rPr lang="en-US" altLang="zh-TW" sz="2800" i="1"/>
              <a:t>n</a:t>
            </a:r>
            <a:r>
              <a:rPr lang="en-US" altLang="zh-TW" sz="2800"/>
              <a:t> = number of people, (p</a:t>
            </a:r>
            <a:r>
              <a:rPr lang="en-US" altLang="zh-TW" sz="2800" baseline="-25000"/>
              <a:t>1</a:t>
            </a:r>
            <a:r>
              <a:rPr lang="en-US" altLang="zh-TW" sz="2800"/>
              <a:t>, p</a:t>
            </a:r>
            <a:r>
              <a:rPr lang="en-US" altLang="zh-TW" sz="2800" baseline="-25000"/>
              <a:t>2</a:t>
            </a:r>
            <a:r>
              <a:rPr lang="en-US" altLang="zh-TW" sz="2800"/>
              <a:t>,…p</a:t>
            </a:r>
            <a:r>
              <a:rPr lang="en-US" altLang="zh-TW" sz="2800" i="1" baseline="-25000"/>
              <a:t>n</a:t>
            </a:r>
            <a:r>
              <a:rPr lang="en-US" altLang="zh-TW" sz="2800"/>
              <a:t>)</a:t>
            </a:r>
            <a:endParaRPr lang="en-US" altLang="zh-TW" sz="2800" i="1" baseline="-25000"/>
          </a:p>
          <a:p>
            <a:pPr marL="0" indent="0" eaLnBrk="1" hangingPunct="1">
              <a:lnSpc>
                <a:spcPct val="90000"/>
              </a:lnSpc>
              <a:buFontTx/>
              <a:buNone/>
            </a:pPr>
            <a:r>
              <a:rPr lang="en-US" altLang="zh-TW" sz="2800" i="1"/>
              <a:t>n</a:t>
            </a:r>
            <a:r>
              <a:rPr lang="en-US" altLang="zh-TW" sz="2800"/>
              <a:t> = 1, 0 handshake</a:t>
            </a:r>
          </a:p>
          <a:p>
            <a:pPr marL="0" indent="0" eaLnBrk="1" hangingPunct="1">
              <a:lnSpc>
                <a:spcPct val="90000"/>
              </a:lnSpc>
              <a:buFontTx/>
              <a:buNone/>
            </a:pPr>
            <a:r>
              <a:rPr lang="en-US" altLang="zh-TW" sz="2800" i="1"/>
              <a:t>n </a:t>
            </a:r>
            <a:r>
              <a:rPr lang="en-US" altLang="zh-TW" sz="2800"/>
              <a:t>= 2, 1 handshake, (p</a:t>
            </a:r>
            <a:r>
              <a:rPr lang="en-US" altLang="zh-TW" sz="2800" baseline="-25000"/>
              <a:t>1</a:t>
            </a:r>
            <a:r>
              <a:rPr lang="en-US" altLang="zh-TW" sz="2800"/>
              <a:t> and p</a:t>
            </a:r>
            <a:r>
              <a:rPr lang="en-US" altLang="zh-TW" sz="2800" baseline="-25000"/>
              <a:t>2</a:t>
            </a:r>
            <a:r>
              <a:rPr lang="en-US" altLang="zh-TW" sz="2800"/>
              <a:t>)</a:t>
            </a:r>
          </a:p>
          <a:p>
            <a:pPr marL="0" indent="0" eaLnBrk="1" hangingPunct="1">
              <a:lnSpc>
                <a:spcPct val="90000"/>
              </a:lnSpc>
              <a:buFontTx/>
              <a:buNone/>
            </a:pPr>
            <a:r>
              <a:rPr lang="en-US" altLang="zh-TW" sz="2800" i="1"/>
              <a:t>n</a:t>
            </a:r>
            <a:r>
              <a:rPr lang="en-US" altLang="zh-TW" sz="2800"/>
              <a:t> = 3, 3 handshakes</a:t>
            </a:r>
          </a:p>
          <a:p>
            <a:pPr marL="0" indent="0" eaLnBrk="1" hangingPunct="1">
              <a:lnSpc>
                <a:spcPct val="90000"/>
              </a:lnSpc>
              <a:buFontTx/>
              <a:buNone/>
            </a:pPr>
            <a:r>
              <a:rPr lang="en-US" altLang="zh-TW" sz="2800"/>
              <a:t>	(p</a:t>
            </a:r>
            <a:r>
              <a:rPr lang="en-US" altLang="zh-TW" sz="2800" baseline="-25000"/>
              <a:t>1</a:t>
            </a:r>
            <a:r>
              <a:rPr lang="en-US" altLang="zh-TW" sz="2800"/>
              <a:t> and p</a:t>
            </a:r>
            <a:r>
              <a:rPr lang="en-US" altLang="zh-TW" sz="2800" baseline="-25000"/>
              <a:t>2</a:t>
            </a:r>
            <a:r>
              <a:rPr lang="en-US" altLang="zh-TW" sz="2800"/>
              <a:t>), (p</a:t>
            </a:r>
            <a:r>
              <a:rPr lang="en-US" altLang="zh-TW" sz="2800" baseline="-25000"/>
              <a:t>1</a:t>
            </a:r>
            <a:r>
              <a:rPr lang="en-US" altLang="zh-TW" sz="2800"/>
              <a:t> and p</a:t>
            </a:r>
            <a:r>
              <a:rPr lang="en-US" altLang="zh-TW" sz="2800" baseline="-25000"/>
              <a:t>3</a:t>
            </a:r>
            <a:r>
              <a:rPr lang="en-US" altLang="zh-TW" sz="2800"/>
              <a:t>), (p</a:t>
            </a:r>
            <a:r>
              <a:rPr lang="en-US" altLang="zh-TW" sz="2800" baseline="-25000"/>
              <a:t>2</a:t>
            </a:r>
            <a:r>
              <a:rPr lang="en-US" altLang="zh-TW" sz="2800"/>
              <a:t> and p</a:t>
            </a:r>
            <a:r>
              <a:rPr lang="en-US" altLang="zh-TW" sz="2800" baseline="-25000"/>
              <a:t>3</a:t>
            </a:r>
            <a:r>
              <a:rPr lang="en-US" altLang="zh-TW" sz="2800"/>
              <a:t>)</a:t>
            </a:r>
          </a:p>
          <a:p>
            <a:pPr marL="0" indent="0" eaLnBrk="1" hangingPunct="1">
              <a:lnSpc>
                <a:spcPct val="90000"/>
              </a:lnSpc>
              <a:buFontTx/>
              <a:buNone/>
            </a:pPr>
            <a:r>
              <a:rPr lang="en-US" altLang="zh-TW" sz="2800"/>
              <a:t>…</a:t>
            </a:r>
          </a:p>
          <a:p>
            <a:pPr marL="0" indent="0" eaLnBrk="1" hangingPunct="1">
              <a:lnSpc>
                <a:spcPct val="90000"/>
              </a:lnSpc>
              <a:buFontTx/>
              <a:buNone/>
            </a:pPr>
            <a:r>
              <a:rPr lang="en-US" altLang="zh-TW" sz="2800" i="1"/>
              <a:t>n</a:t>
            </a:r>
            <a:r>
              <a:rPr lang="en-US" altLang="zh-TW" sz="2800"/>
              <a:t> = k, ? handshakes</a:t>
            </a:r>
          </a:p>
        </p:txBody>
      </p:sp>
      <p:cxnSp>
        <p:nvCxnSpPr>
          <p:cNvPr id="16388" name="AutoShape 4"/>
          <p:cNvCxnSpPr>
            <a:cxnSpLocks noChangeShapeType="1"/>
            <a:stCxn id="98307" idx="1"/>
            <a:endCxn id="98307" idx="1"/>
          </p:cNvCxnSpPr>
          <p:nvPr/>
        </p:nvCxnSpPr>
        <p:spPr bwMode="auto">
          <a:xfrm>
            <a:off x="457200" y="3863975"/>
            <a:ext cx="0" cy="0"/>
          </a:xfrm>
          <a:prstGeom prst="straightConnector1">
            <a:avLst/>
          </a:prstGeom>
          <a:noFill/>
          <a:ln w="9525">
            <a:solidFill>
              <a:schemeClr val="tx1"/>
            </a:solidFill>
            <a:round/>
            <a:headEnd/>
            <a:tailEnd/>
          </a:ln>
        </p:spPr>
      </p:cxnSp>
      <p:cxnSp>
        <p:nvCxnSpPr>
          <p:cNvPr id="16389" name="AutoShape 5"/>
          <p:cNvCxnSpPr>
            <a:cxnSpLocks noChangeShapeType="1"/>
            <a:stCxn id="98307" idx="1"/>
            <a:endCxn id="98307" idx="1"/>
          </p:cNvCxnSpPr>
          <p:nvPr/>
        </p:nvCxnSpPr>
        <p:spPr bwMode="auto">
          <a:xfrm>
            <a:off x="457200" y="3863975"/>
            <a:ext cx="0" cy="0"/>
          </a:xfrm>
          <a:prstGeom prst="straightConnector1">
            <a:avLst/>
          </a:prstGeom>
          <a:noFill/>
          <a:ln w="9525">
            <a:solidFill>
              <a:schemeClr val="tx1"/>
            </a:solidFill>
            <a:round/>
            <a:headEnd/>
            <a:tailEnd/>
          </a:ln>
        </p:spPr>
      </p:cxnSp>
      <p:pic>
        <p:nvPicPr>
          <p:cNvPr id="98330" name="Picture 26" descr="BD05584_"/>
          <p:cNvPicPr>
            <a:picLocks noGrp="1" noChangeAspect="1" noChangeArrowheads="1"/>
          </p:cNvPicPr>
          <p:nvPr>
            <p:ph sz="half" idx="2"/>
          </p:nvPr>
        </p:nvPicPr>
        <p:blipFill>
          <a:blip r:embed="rId2"/>
          <a:srcRect/>
          <a:stretch>
            <a:fillRect/>
          </a:stretch>
        </p:blipFill>
        <p:spPr>
          <a:xfrm>
            <a:off x="7127875" y="3281363"/>
            <a:ext cx="1516063" cy="202406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dissolve">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dissolve">
                                      <p:cBhvr>
                                        <p:cTn id="12" dur="500"/>
                                        <p:tgtEl>
                                          <p:spTgt spid="98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dissolve">
                                      <p:cBhvr>
                                        <p:cTn id="17" dur="500"/>
                                        <p:tgtEl>
                                          <p:spTgt spid="983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dissolve">
                                      <p:cBhvr>
                                        <p:cTn id="22" dur="500"/>
                                        <p:tgtEl>
                                          <p:spTgt spid="983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8307">
                                            <p:txEl>
                                              <p:pRg st="4" end="4"/>
                                            </p:txEl>
                                          </p:spTgt>
                                        </p:tgtEl>
                                        <p:attrNameLst>
                                          <p:attrName>style.visibility</p:attrName>
                                        </p:attrNameLst>
                                      </p:cBhvr>
                                      <p:to>
                                        <p:strVal val="visible"/>
                                      </p:to>
                                    </p:set>
                                    <p:animEffect transition="in" filter="dissolve">
                                      <p:cBhvr>
                                        <p:cTn id="27" dur="500"/>
                                        <p:tgtEl>
                                          <p:spTgt spid="98307">
                                            <p:txEl>
                                              <p:pRg st="4" end="4"/>
                                            </p:txEl>
                                          </p:spTgt>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98330"/>
                                        </p:tgtEl>
                                        <p:attrNameLst>
                                          <p:attrName>style.visibility</p:attrName>
                                        </p:attrNameLst>
                                      </p:cBhvr>
                                      <p:to>
                                        <p:strVal val="visible"/>
                                      </p:to>
                                    </p:set>
                                    <p:animEffect transition="in" filter="dissolve">
                                      <p:cBhvr>
                                        <p:cTn id="31" dur="500"/>
                                        <p:tgtEl>
                                          <p:spTgt spid="98330"/>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8307">
                                            <p:txEl>
                                              <p:pRg st="5" end="5"/>
                                            </p:txEl>
                                          </p:spTgt>
                                        </p:tgtEl>
                                        <p:attrNameLst>
                                          <p:attrName>style.visibility</p:attrName>
                                        </p:attrNameLst>
                                      </p:cBhvr>
                                      <p:to>
                                        <p:strVal val="visible"/>
                                      </p:to>
                                    </p:set>
                                    <p:animEffect transition="in" filter="dissolve">
                                      <p:cBhvr>
                                        <p:cTn id="36" dur="500"/>
                                        <p:tgtEl>
                                          <p:spTgt spid="98307">
                                            <p:txEl>
                                              <p:pRg st="5" end="5"/>
                                            </p:txEl>
                                          </p:spTgt>
                                        </p:tgtEl>
                                      </p:cBhvr>
                                    </p:animEffect>
                                  </p:childTnLst>
                                </p:cTn>
                              </p:par>
                            </p:childTnLst>
                          </p:cTn>
                        </p:par>
                        <p:par>
                          <p:cTn id="37" fill="hold">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98307">
                                            <p:txEl>
                                              <p:pRg st="6" end="6"/>
                                            </p:txEl>
                                          </p:spTgt>
                                        </p:tgtEl>
                                        <p:attrNameLst>
                                          <p:attrName>style.visibility</p:attrName>
                                        </p:attrNameLst>
                                      </p:cBhvr>
                                      <p:to>
                                        <p:strVal val="visible"/>
                                      </p:to>
                                    </p:set>
                                    <p:animEffect transition="in" filter="dissolve">
                                      <p:cBhvr>
                                        <p:cTn id="40" dur="500"/>
                                        <p:tgtEl>
                                          <p:spTgt spid="9830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98307">
                                            <p:txEl>
                                              <p:pRg st="7" end="7"/>
                                            </p:txEl>
                                          </p:spTgt>
                                        </p:tgtEl>
                                        <p:attrNameLst>
                                          <p:attrName>style.visibility</p:attrName>
                                        </p:attrNameLst>
                                      </p:cBhvr>
                                      <p:to>
                                        <p:strVal val="visible"/>
                                      </p:to>
                                    </p:set>
                                    <p:animEffect transition="in" filter="dissolve">
                                      <p:cBhvr>
                                        <p:cTn id="45" dur="500"/>
                                        <p:tgtEl>
                                          <p:spTgt spid="98307">
                                            <p:txEl>
                                              <p:pRg st="7" end="7"/>
                                            </p:txEl>
                                          </p:spTgt>
                                        </p:tgtEl>
                                      </p:cBhvr>
                                    </p:animEffect>
                                  </p:childTnLst>
                                </p:cTn>
                              </p:par>
                            </p:childTnLst>
                          </p:cTn>
                        </p:par>
                        <p:par>
                          <p:cTn id="46" fill="hold">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98307">
                                            <p:txEl>
                                              <p:pRg st="8" end="8"/>
                                            </p:txEl>
                                          </p:spTgt>
                                        </p:tgtEl>
                                        <p:attrNameLst>
                                          <p:attrName>style.visibility</p:attrName>
                                        </p:attrNameLst>
                                      </p:cBhvr>
                                      <p:to>
                                        <p:strVal val="visible"/>
                                      </p:to>
                                    </p:set>
                                    <p:animEffect transition="in" filter="dissolve">
                                      <p:cBhvr>
                                        <p:cTn id="49" dur="500"/>
                                        <p:tgtEl>
                                          <p:spTgt spid="983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dirty="0"/>
              <a:t>Problem Modeling [O1]</a:t>
            </a:r>
          </a:p>
        </p:txBody>
      </p:sp>
      <p:sp>
        <p:nvSpPr>
          <p:cNvPr id="106499" name="Rectangle 3"/>
          <p:cNvSpPr>
            <a:spLocks noGrp="1" noChangeArrowheads="1"/>
          </p:cNvSpPr>
          <p:nvPr>
            <p:ph type="body" sz="half" idx="1"/>
          </p:nvPr>
        </p:nvSpPr>
        <p:spPr>
          <a:xfrm>
            <a:off x="457200" y="1524000"/>
            <a:ext cx="8245475" cy="5073650"/>
          </a:xfrm>
          <a:solidFill>
            <a:schemeClr val="bg1"/>
          </a:solidFill>
        </p:spPr>
        <p:txBody>
          <a:bodyPr/>
          <a:lstStyle/>
          <a:p>
            <a:pPr marL="0" indent="0" eaLnBrk="1" hangingPunct="1">
              <a:buFontTx/>
              <a:buNone/>
            </a:pPr>
            <a:r>
              <a:rPr lang="en-US" altLang="zh-TW"/>
              <a:t>How can the problem be represented and studied? </a:t>
            </a:r>
          </a:p>
          <a:p>
            <a:pPr marL="0" indent="0" eaLnBrk="1" hangingPunct="1">
              <a:buFontTx/>
              <a:buNone/>
            </a:pPr>
            <a:r>
              <a:rPr lang="en-US" altLang="zh-TW"/>
              <a:t>	</a:t>
            </a:r>
            <a:r>
              <a:rPr lang="en-US" altLang="zh-TW">
                <a:solidFill>
                  <a:srgbClr val="0000FF"/>
                </a:solidFill>
              </a:rPr>
              <a:t>How people are represented?</a:t>
            </a:r>
          </a:p>
          <a:p>
            <a:pPr marL="0" indent="0" eaLnBrk="1" hangingPunct="1">
              <a:buFontTx/>
              <a:buNone/>
            </a:pPr>
            <a:r>
              <a:rPr lang="en-US" altLang="zh-TW">
                <a:solidFill>
                  <a:srgbClr val="0000FF"/>
                </a:solidFill>
              </a:rPr>
              <a:t>	How handshakes are represented?</a:t>
            </a:r>
            <a:endParaRPr lang="en-US" altLang="zh-TW"/>
          </a:p>
          <a:p>
            <a:pPr marL="0" indent="0" eaLnBrk="1" hangingPunct="1">
              <a:buFontTx/>
              <a:buNone/>
            </a:pPr>
            <a:r>
              <a:rPr lang="en-US" altLang="zh-TW"/>
              <a:t>Person by a </a:t>
            </a:r>
            <a:r>
              <a:rPr lang="en-US" altLang="zh-TW">
                <a:solidFill>
                  <a:srgbClr val="0000FF"/>
                </a:solidFill>
              </a:rPr>
              <a:t>dot</a:t>
            </a:r>
            <a:r>
              <a:rPr lang="en-US" altLang="zh-TW"/>
              <a:t> </a:t>
            </a:r>
            <a:r>
              <a:rPr lang="en-US" altLang="zh-TW">
                <a:solidFill>
                  <a:schemeClr val="hlink"/>
                </a:solidFill>
              </a:rPr>
              <a:t>(vertex, node) </a:t>
            </a:r>
          </a:p>
          <a:p>
            <a:pPr marL="0" indent="0" eaLnBrk="1" hangingPunct="1">
              <a:buFontTx/>
              <a:buNone/>
            </a:pPr>
            <a:r>
              <a:rPr lang="en-US" altLang="zh-TW"/>
              <a:t>Handshake between A and B by a </a:t>
            </a:r>
            <a:br>
              <a:rPr lang="en-US" altLang="zh-TW"/>
            </a:br>
            <a:r>
              <a:rPr lang="en-US" altLang="zh-TW">
                <a:solidFill>
                  <a:srgbClr val="0000FF"/>
                </a:solidFill>
              </a:rPr>
              <a:t>line</a:t>
            </a:r>
            <a:r>
              <a:rPr lang="en-US" altLang="zh-TW">
                <a:solidFill>
                  <a:schemeClr val="hlink"/>
                </a:solidFill>
              </a:rPr>
              <a:t> (edge) </a:t>
            </a:r>
            <a:r>
              <a:rPr lang="en-US" altLang="zh-TW"/>
              <a:t>joining vertices A and B</a:t>
            </a:r>
            <a:endParaRPr lang="en-US" altLang="zh-TW">
              <a:solidFill>
                <a:schemeClr val="hlink"/>
              </a:solidFill>
            </a:endParaRPr>
          </a:p>
          <a:p>
            <a:pPr marL="0" indent="0" eaLnBrk="1" hangingPunct="1">
              <a:buFontTx/>
              <a:buNone/>
            </a:pPr>
            <a:r>
              <a:rPr lang="en-US" altLang="zh-TW"/>
              <a:t>		</a:t>
            </a:r>
            <a:r>
              <a:rPr lang="en-US" altLang="zh-TW">
                <a:solidFill>
                  <a:srgbClr val="FF0066"/>
                </a:solidFill>
              </a:rPr>
              <a:t>“GRAPH” REPRESENTATION</a:t>
            </a:r>
          </a:p>
          <a:p>
            <a:pPr marL="0" indent="0" eaLnBrk="1" hangingPunct="1">
              <a:buFontTx/>
              <a:buNone/>
            </a:pPr>
            <a:r>
              <a:rPr lang="en-US" altLang="zh-TW">
                <a:solidFill>
                  <a:srgbClr val="0000FF"/>
                </a:solidFill>
              </a:rPr>
              <a:t>“Graph” consists of vertices and edges (not charts).</a:t>
            </a:r>
          </a:p>
          <a:p>
            <a:pPr marL="0" indent="0" eaLnBrk="1" hangingPunct="1">
              <a:buFontTx/>
              <a:buNone/>
            </a:pPr>
            <a:r>
              <a:rPr lang="en-US" altLang="zh-TW"/>
              <a:t>For example: A, B, C are in the party</a:t>
            </a:r>
          </a:p>
          <a:p>
            <a:pPr marL="0" indent="0" eaLnBrk="1" hangingPunct="1">
              <a:buFontTx/>
              <a:buNone/>
            </a:pPr>
            <a:r>
              <a:rPr lang="en-US" altLang="zh-TW"/>
              <a:t>	A </a:t>
            </a:r>
            <a:r>
              <a:rPr lang="en-US" altLang="zh-TW">
                <a:cs typeface="Arial" charset="0"/>
              </a:rPr>
              <a:t>shakes hands with B, and </a:t>
            </a:r>
            <a:r>
              <a:rPr lang="en-US" altLang="zh-TW"/>
              <a:t>B </a:t>
            </a:r>
            <a:r>
              <a:rPr lang="en-US" altLang="zh-TW">
                <a:cs typeface="Arial" charset="0"/>
              </a:rPr>
              <a:t>with C</a:t>
            </a:r>
          </a:p>
        </p:txBody>
      </p:sp>
      <p:cxnSp>
        <p:nvCxnSpPr>
          <p:cNvPr id="17412" name="AutoShape 4"/>
          <p:cNvCxnSpPr>
            <a:cxnSpLocks noChangeShapeType="1"/>
            <a:stCxn id="106499" idx="1"/>
            <a:endCxn id="106499" idx="1"/>
          </p:cNvCxnSpPr>
          <p:nvPr/>
        </p:nvCxnSpPr>
        <p:spPr bwMode="auto">
          <a:xfrm>
            <a:off x="457200" y="4060825"/>
            <a:ext cx="0" cy="0"/>
          </a:xfrm>
          <a:prstGeom prst="straightConnector1">
            <a:avLst/>
          </a:prstGeom>
          <a:noFill/>
          <a:ln w="9525">
            <a:solidFill>
              <a:schemeClr val="tx1"/>
            </a:solidFill>
            <a:round/>
            <a:headEnd/>
            <a:tailEnd/>
          </a:ln>
        </p:spPr>
      </p:cxnSp>
      <p:cxnSp>
        <p:nvCxnSpPr>
          <p:cNvPr id="17413" name="AutoShape 5"/>
          <p:cNvCxnSpPr>
            <a:cxnSpLocks noChangeShapeType="1"/>
            <a:stCxn id="106499" idx="1"/>
            <a:endCxn id="106499" idx="1"/>
          </p:cNvCxnSpPr>
          <p:nvPr/>
        </p:nvCxnSpPr>
        <p:spPr bwMode="auto">
          <a:xfrm>
            <a:off x="457200" y="4060825"/>
            <a:ext cx="0" cy="0"/>
          </a:xfrm>
          <a:prstGeom prst="straightConnector1">
            <a:avLst/>
          </a:prstGeom>
          <a:noFill/>
          <a:ln w="9525">
            <a:solidFill>
              <a:schemeClr val="tx1"/>
            </a:solidFill>
            <a:round/>
            <a:headEnd/>
            <a:tailEnd/>
          </a:ln>
        </p:spPr>
      </p:cxnSp>
      <p:sp>
        <p:nvSpPr>
          <p:cNvPr id="106502" name="Oval 6"/>
          <p:cNvSpPr>
            <a:spLocks noChangeArrowheads="1"/>
          </p:cNvSpPr>
          <p:nvPr/>
        </p:nvSpPr>
        <p:spPr bwMode="auto">
          <a:xfrm flipV="1">
            <a:off x="7050088" y="2813050"/>
            <a:ext cx="77787"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6503" name="Oval 7"/>
          <p:cNvSpPr>
            <a:spLocks noChangeArrowheads="1"/>
          </p:cNvSpPr>
          <p:nvPr/>
        </p:nvSpPr>
        <p:spPr bwMode="auto">
          <a:xfrm flipV="1">
            <a:off x="7075488" y="3960813"/>
            <a:ext cx="77787" cy="9048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6504" name="Oval 8"/>
          <p:cNvSpPr>
            <a:spLocks noChangeArrowheads="1"/>
          </p:cNvSpPr>
          <p:nvPr/>
        </p:nvSpPr>
        <p:spPr bwMode="auto">
          <a:xfrm flipV="1">
            <a:off x="8247063" y="2808288"/>
            <a:ext cx="77787" cy="9048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6506" name="Text Box 10"/>
          <p:cNvSpPr txBox="1">
            <a:spLocks noChangeArrowheads="1"/>
          </p:cNvSpPr>
          <p:nvPr/>
        </p:nvSpPr>
        <p:spPr bwMode="auto">
          <a:xfrm>
            <a:off x="6662738" y="2441575"/>
            <a:ext cx="336550" cy="366713"/>
          </a:xfrm>
          <a:prstGeom prst="rect">
            <a:avLst/>
          </a:prstGeom>
          <a:noFill/>
          <a:ln w="9525">
            <a:noFill/>
            <a:miter lim="800000"/>
            <a:headEnd/>
            <a:tailEnd/>
          </a:ln>
        </p:spPr>
        <p:txBody>
          <a:bodyPr wrap="none">
            <a:spAutoFit/>
          </a:bodyPr>
          <a:lstStyle/>
          <a:p>
            <a:r>
              <a:rPr lang="en-US" altLang="zh-TW"/>
              <a:t>A</a:t>
            </a:r>
          </a:p>
        </p:txBody>
      </p:sp>
      <p:sp>
        <p:nvSpPr>
          <p:cNvPr id="106507" name="Text Box 11"/>
          <p:cNvSpPr txBox="1">
            <a:spLocks noChangeArrowheads="1"/>
          </p:cNvSpPr>
          <p:nvPr/>
        </p:nvSpPr>
        <p:spPr bwMode="auto">
          <a:xfrm>
            <a:off x="8428038" y="2455863"/>
            <a:ext cx="336550" cy="366712"/>
          </a:xfrm>
          <a:prstGeom prst="rect">
            <a:avLst/>
          </a:prstGeom>
          <a:noFill/>
          <a:ln w="9525">
            <a:noFill/>
            <a:miter lim="800000"/>
            <a:headEnd/>
            <a:tailEnd/>
          </a:ln>
        </p:spPr>
        <p:txBody>
          <a:bodyPr wrap="none">
            <a:spAutoFit/>
          </a:bodyPr>
          <a:lstStyle/>
          <a:p>
            <a:r>
              <a:rPr lang="en-US" altLang="zh-TW"/>
              <a:t>B</a:t>
            </a:r>
          </a:p>
        </p:txBody>
      </p:sp>
      <p:sp>
        <p:nvSpPr>
          <p:cNvPr id="106508" name="Text Box 12"/>
          <p:cNvSpPr txBox="1">
            <a:spLocks noChangeArrowheads="1"/>
          </p:cNvSpPr>
          <p:nvPr/>
        </p:nvSpPr>
        <p:spPr bwMode="auto">
          <a:xfrm>
            <a:off x="6707188" y="3983038"/>
            <a:ext cx="349250" cy="366712"/>
          </a:xfrm>
          <a:prstGeom prst="rect">
            <a:avLst/>
          </a:prstGeom>
          <a:noFill/>
          <a:ln w="9525">
            <a:noFill/>
            <a:miter lim="800000"/>
            <a:headEnd/>
            <a:tailEnd/>
          </a:ln>
        </p:spPr>
        <p:txBody>
          <a:bodyPr wrap="none">
            <a:spAutoFit/>
          </a:bodyPr>
          <a:lstStyle/>
          <a:p>
            <a:r>
              <a:rPr lang="en-US" altLang="zh-TW"/>
              <a:t>C</a:t>
            </a:r>
          </a:p>
        </p:txBody>
      </p:sp>
      <p:cxnSp>
        <p:nvCxnSpPr>
          <p:cNvPr id="106510" name="AutoShape 14"/>
          <p:cNvCxnSpPr>
            <a:cxnSpLocks noChangeShapeType="1"/>
            <a:stCxn id="106502" idx="6"/>
            <a:endCxn id="106504" idx="2"/>
          </p:cNvCxnSpPr>
          <p:nvPr/>
        </p:nvCxnSpPr>
        <p:spPr bwMode="auto">
          <a:xfrm flipV="1">
            <a:off x="7127875" y="2854325"/>
            <a:ext cx="1119188" cy="4763"/>
          </a:xfrm>
          <a:prstGeom prst="straightConnector1">
            <a:avLst/>
          </a:prstGeom>
          <a:noFill/>
          <a:ln w="9525">
            <a:solidFill>
              <a:schemeClr val="tx1"/>
            </a:solidFill>
            <a:round/>
            <a:headEnd/>
            <a:tailEnd/>
          </a:ln>
        </p:spPr>
      </p:cxnSp>
      <p:cxnSp>
        <p:nvCxnSpPr>
          <p:cNvPr id="106513" name="AutoShape 17"/>
          <p:cNvCxnSpPr>
            <a:cxnSpLocks noChangeShapeType="1"/>
            <a:stCxn id="106503" idx="5"/>
            <a:endCxn id="106504" idx="1"/>
          </p:cNvCxnSpPr>
          <p:nvPr/>
        </p:nvCxnSpPr>
        <p:spPr bwMode="auto">
          <a:xfrm flipV="1">
            <a:off x="7140575" y="2886075"/>
            <a:ext cx="1117600" cy="1089025"/>
          </a:xfrm>
          <a:prstGeom prst="straightConnector1">
            <a:avLst/>
          </a:prstGeom>
          <a:noFill/>
          <a:ln w="9525">
            <a:solidFill>
              <a:schemeClr val="tx1"/>
            </a:solidFill>
            <a:round/>
            <a:headEnd/>
            <a:tailEnd/>
          </a:ln>
        </p:spPr>
      </p:cxnSp>
      <p:pic>
        <p:nvPicPr>
          <p:cNvPr id="106523" name="Picture 27" descr="barlinemix_ex3">
            <a:hlinkClick r:id="rId2"/>
          </p:cNvPr>
          <p:cNvPicPr>
            <a:picLocks noGrp="1" noChangeAspect="1" noChangeArrowheads="1"/>
          </p:cNvPicPr>
          <p:nvPr>
            <p:ph sz="half" idx="2"/>
          </p:nvPr>
        </p:nvPicPr>
        <p:blipFill>
          <a:blip r:embed="rId3"/>
          <a:srcRect/>
          <a:stretch>
            <a:fillRect/>
          </a:stretch>
        </p:blipFill>
        <p:spPr>
          <a:xfrm>
            <a:off x="7067550" y="5011738"/>
            <a:ext cx="1271588" cy="954087"/>
          </a:xfrm>
        </p:spPr>
      </p:pic>
      <p:sp>
        <p:nvSpPr>
          <p:cNvPr id="106525" name="Text Box 29"/>
          <p:cNvSpPr txBox="1">
            <a:spLocks noChangeArrowheads="1"/>
          </p:cNvSpPr>
          <p:nvPr/>
        </p:nvSpPr>
        <p:spPr bwMode="auto">
          <a:xfrm>
            <a:off x="7451725" y="5260975"/>
            <a:ext cx="590550" cy="823913"/>
          </a:xfrm>
          <a:prstGeom prst="rect">
            <a:avLst/>
          </a:prstGeom>
          <a:noFill/>
          <a:ln w="9525">
            <a:noFill/>
            <a:miter lim="800000"/>
            <a:headEnd/>
            <a:tailEnd/>
          </a:ln>
        </p:spPr>
        <p:txBody>
          <a:bodyPr wrap="none">
            <a:spAutoFit/>
          </a:bodyPr>
          <a:lstStyle/>
          <a:p>
            <a:r>
              <a:rPr lang="en-US" altLang="zh-TW" sz="4800">
                <a:solidFill>
                  <a:srgbClr val="FF6699"/>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dissolve">
                                      <p:cBhvr>
                                        <p:cTn id="7" dur="500"/>
                                        <p:tgtEl>
                                          <p:spTgt spid="10649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animEffect transition="in" filter="dissolve">
                                      <p:cBhvr>
                                        <p:cTn id="11" dur="500"/>
                                        <p:tgtEl>
                                          <p:spTgt spid="106499">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animEffect transition="in" filter="dissolve">
                                      <p:cBhvr>
                                        <p:cTn id="15" dur="500"/>
                                        <p:tgtEl>
                                          <p:spTgt spid="1064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6499">
                                            <p:txEl>
                                              <p:pRg st="3" end="3"/>
                                            </p:txEl>
                                          </p:spTgt>
                                        </p:tgtEl>
                                        <p:attrNameLst>
                                          <p:attrName>style.visibility</p:attrName>
                                        </p:attrNameLst>
                                      </p:cBhvr>
                                      <p:to>
                                        <p:strVal val="visible"/>
                                      </p:to>
                                    </p:set>
                                    <p:animEffect transition="in" filter="dissolve">
                                      <p:cBhvr>
                                        <p:cTn id="20" dur="500"/>
                                        <p:tgtEl>
                                          <p:spTgt spid="106499">
                                            <p:txEl>
                                              <p:pRg st="3" end="3"/>
                                            </p:txEl>
                                          </p:spTgt>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06506"/>
                                        </p:tgtEl>
                                        <p:attrNameLst>
                                          <p:attrName>style.visibility</p:attrName>
                                        </p:attrNameLst>
                                      </p:cBhvr>
                                      <p:to>
                                        <p:strVal val="visible"/>
                                      </p:to>
                                    </p:set>
                                    <p:animEffect transition="in" filter="dissolve">
                                      <p:cBhvr>
                                        <p:cTn id="24" dur="500"/>
                                        <p:tgtEl>
                                          <p:spTgt spid="106506"/>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6502"/>
                                        </p:tgtEl>
                                        <p:attrNameLst>
                                          <p:attrName>style.visibility</p:attrName>
                                        </p:attrNameLst>
                                      </p:cBhvr>
                                      <p:to>
                                        <p:strVal val="visible"/>
                                      </p:to>
                                    </p:set>
                                    <p:animEffect transition="in" filter="dissolve">
                                      <p:cBhvr>
                                        <p:cTn id="27" dur="500"/>
                                        <p:tgtEl>
                                          <p:spTgt spid="10650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6504"/>
                                        </p:tgtEl>
                                        <p:attrNameLst>
                                          <p:attrName>style.visibility</p:attrName>
                                        </p:attrNameLst>
                                      </p:cBhvr>
                                      <p:to>
                                        <p:strVal val="visible"/>
                                      </p:to>
                                    </p:set>
                                    <p:animEffect transition="in" filter="dissolve">
                                      <p:cBhvr>
                                        <p:cTn id="30" dur="500"/>
                                        <p:tgtEl>
                                          <p:spTgt spid="10650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6507"/>
                                        </p:tgtEl>
                                        <p:attrNameLst>
                                          <p:attrName>style.visibility</p:attrName>
                                        </p:attrNameLst>
                                      </p:cBhvr>
                                      <p:to>
                                        <p:strVal val="visible"/>
                                      </p:to>
                                    </p:set>
                                    <p:animEffect transition="in" filter="dissolve">
                                      <p:cBhvr>
                                        <p:cTn id="33" dur="500"/>
                                        <p:tgtEl>
                                          <p:spTgt spid="106507"/>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6499">
                                            <p:txEl>
                                              <p:pRg st="4" end="4"/>
                                            </p:txEl>
                                          </p:spTgt>
                                        </p:tgtEl>
                                        <p:attrNameLst>
                                          <p:attrName>style.visibility</p:attrName>
                                        </p:attrNameLst>
                                      </p:cBhvr>
                                      <p:to>
                                        <p:strVal val="visible"/>
                                      </p:to>
                                    </p:set>
                                    <p:animEffect transition="in" filter="dissolve">
                                      <p:cBhvr>
                                        <p:cTn id="38" dur="500"/>
                                        <p:tgtEl>
                                          <p:spTgt spid="106499">
                                            <p:txEl>
                                              <p:pRg st="4" end="4"/>
                                            </p:txEl>
                                          </p:spTgt>
                                        </p:tgtEl>
                                      </p:cBhvr>
                                    </p:animEffect>
                                  </p:childTnLst>
                                </p:cTn>
                              </p:par>
                            </p:childTnLst>
                          </p:cTn>
                        </p:par>
                        <p:par>
                          <p:cTn id="39" fill="hold">
                            <p:stCondLst>
                              <p:cond delay="500"/>
                            </p:stCondLst>
                            <p:childTnLst>
                              <p:par>
                                <p:cTn id="40" presetID="22" presetClass="entr" presetSubtype="4" fill="hold" nodeType="afterEffect">
                                  <p:stCondLst>
                                    <p:cond delay="0"/>
                                  </p:stCondLst>
                                  <p:childTnLst>
                                    <p:set>
                                      <p:cBhvr>
                                        <p:cTn id="41" dur="1" fill="hold">
                                          <p:stCondLst>
                                            <p:cond delay="0"/>
                                          </p:stCondLst>
                                        </p:cTn>
                                        <p:tgtEl>
                                          <p:spTgt spid="106510"/>
                                        </p:tgtEl>
                                        <p:attrNameLst>
                                          <p:attrName>style.visibility</p:attrName>
                                        </p:attrNameLst>
                                      </p:cBhvr>
                                      <p:to>
                                        <p:strVal val="visible"/>
                                      </p:to>
                                    </p:set>
                                    <p:animEffect transition="in" filter="wipe(down)">
                                      <p:cBhvr>
                                        <p:cTn id="42" dur="5000"/>
                                        <p:tgtEl>
                                          <p:spTgt spid="10651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6499">
                                            <p:txEl>
                                              <p:pRg st="5" end="5"/>
                                            </p:txEl>
                                          </p:spTgt>
                                        </p:tgtEl>
                                        <p:attrNameLst>
                                          <p:attrName>style.visibility</p:attrName>
                                        </p:attrNameLst>
                                      </p:cBhvr>
                                      <p:to>
                                        <p:strVal val="visible"/>
                                      </p:to>
                                    </p:set>
                                    <p:animEffect transition="in" filter="dissolve">
                                      <p:cBhvr>
                                        <p:cTn id="47" dur="500"/>
                                        <p:tgtEl>
                                          <p:spTgt spid="106499">
                                            <p:txEl>
                                              <p:pRg st="5" end="5"/>
                                            </p:txEl>
                                          </p:spTgt>
                                        </p:tgtEl>
                                      </p:cBhvr>
                                    </p:animEffect>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106499">
                                            <p:txEl>
                                              <p:pRg st="6" end="6"/>
                                            </p:txEl>
                                          </p:spTgt>
                                        </p:tgtEl>
                                        <p:attrNameLst>
                                          <p:attrName>style.visibility</p:attrName>
                                        </p:attrNameLst>
                                      </p:cBhvr>
                                      <p:to>
                                        <p:strVal val="visible"/>
                                      </p:to>
                                    </p:set>
                                    <p:animEffect transition="in" filter="dissolve">
                                      <p:cBhvr>
                                        <p:cTn id="51" dur="500"/>
                                        <p:tgtEl>
                                          <p:spTgt spid="106499">
                                            <p:txEl>
                                              <p:pRg st="6" end="6"/>
                                            </p:txEl>
                                          </p:spTgt>
                                        </p:tgtEl>
                                      </p:cBhvr>
                                    </p:animEffect>
                                  </p:childTnLst>
                                </p:cTn>
                              </p:par>
                            </p:childTnLst>
                          </p:cTn>
                        </p:par>
                        <p:par>
                          <p:cTn id="52" fill="hold">
                            <p:stCondLst>
                              <p:cond delay="1000"/>
                            </p:stCondLst>
                            <p:childTnLst>
                              <p:par>
                                <p:cTn id="53" presetID="9" presetClass="entr" presetSubtype="0" fill="hold" nodeType="afterEffect">
                                  <p:stCondLst>
                                    <p:cond delay="0"/>
                                  </p:stCondLst>
                                  <p:childTnLst>
                                    <p:set>
                                      <p:cBhvr>
                                        <p:cTn id="54" dur="1" fill="hold">
                                          <p:stCondLst>
                                            <p:cond delay="0"/>
                                          </p:stCondLst>
                                        </p:cTn>
                                        <p:tgtEl>
                                          <p:spTgt spid="106523"/>
                                        </p:tgtEl>
                                        <p:attrNameLst>
                                          <p:attrName>style.visibility</p:attrName>
                                        </p:attrNameLst>
                                      </p:cBhvr>
                                      <p:to>
                                        <p:strVal val="visible"/>
                                      </p:to>
                                    </p:set>
                                    <p:animEffect transition="in" filter="dissolve">
                                      <p:cBhvr>
                                        <p:cTn id="55" dur="500"/>
                                        <p:tgtEl>
                                          <p:spTgt spid="106523"/>
                                        </p:tgtEl>
                                      </p:cBhvr>
                                    </p:animEffect>
                                  </p:childTnLst>
                                </p:cTn>
                              </p:par>
                            </p:childTnLst>
                          </p:cTn>
                        </p:par>
                        <p:par>
                          <p:cTn id="56" fill="hold">
                            <p:stCondLst>
                              <p:cond delay="1500"/>
                            </p:stCondLst>
                            <p:childTnLst>
                              <p:par>
                                <p:cTn id="57" presetID="9" presetClass="entr" presetSubtype="0" fill="hold" grpId="0" nodeType="afterEffect">
                                  <p:stCondLst>
                                    <p:cond delay="0"/>
                                  </p:stCondLst>
                                  <p:childTnLst>
                                    <p:set>
                                      <p:cBhvr>
                                        <p:cTn id="58" dur="1" fill="hold">
                                          <p:stCondLst>
                                            <p:cond delay="0"/>
                                          </p:stCondLst>
                                        </p:cTn>
                                        <p:tgtEl>
                                          <p:spTgt spid="106525"/>
                                        </p:tgtEl>
                                        <p:attrNameLst>
                                          <p:attrName>style.visibility</p:attrName>
                                        </p:attrNameLst>
                                      </p:cBhvr>
                                      <p:to>
                                        <p:strVal val="visible"/>
                                      </p:to>
                                    </p:set>
                                    <p:animEffect transition="in" filter="dissolve">
                                      <p:cBhvr>
                                        <p:cTn id="59" dur="500"/>
                                        <p:tgtEl>
                                          <p:spTgt spid="106525"/>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06499">
                                            <p:txEl>
                                              <p:pRg st="7" end="7"/>
                                            </p:txEl>
                                          </p:spTgt>
                                        </p:tgtEl>
                                        <p:attrNameLst>
                                          <p:attrName>style.visibility</p:attrName>
                                        </p:attrNameLst>
                                      </p:cBhvr>
                                      <p:to>
                                        <p:strVal val="visible"/>
                                      </p:to>
                                    </p:set>
                                    <p:animEffect transition="in" filter="dissolve">
                                      <p:cBhvr>
                                        <p:cTn id="64" dur="500"/>
                                        <p:tgtEl>
                                          <p:spTgt spid="106499">
                                            <p:txEl>
                                              <p:pRg st="7" end="7"/>
                                            </p:txEl>
                                          </p:spTgt>
                                        </p:tgtEl>
                                      </p:cBhvr>
                                    </p:animEffect>
                                  </p:childTnLst>
                                </p:cTn>
                              </p:par>
                            </p:childTnLst>
                          </p:cTn>
                        </p:par>
                        <p:par>
                          <p:cTn id="65" fill="hold">
                            <p:stCondLst>
                              <p:cond delay="500"/>
                            </p:stCondLst>
                            <p:childTnLst>
                              <p:par>
                                <p:cTn id="66" presetID="9" presetClass="entr" presetSubtype="0" fill="hold" grpId="0" nodeType="afterEffect">
                                  <p:stCondLst>
                                    <p:cond delay="0"/>
                                  </p:stCondLst>
                                  <p:childTnLst>
                                    <p:set>
                                      <p:cBhvr>
                                        <p:cTn id="67" dur="1" fill="hold">
                                          <p:stCondLst>
                                            <p:cond delay="0"/>
                                          </p:stCondLst>
                                        </p:cTn>
                                        <p:tgtEl>
                                          <p:spTgt spid="106499">
                                            <p:txEl>
                                              <p:pRg st="8" end="8"/>
                                            </p:txEl>
                                          </p:spTgt>
                                        </p:tgtEl>
                                        <p:attrNameLst>
                                          <p:attrName>style.visibility</p:attrName>
                                        </p:attrNameLst>
                                      </p:cBhvr>
                                      <p:to>
                                        <p:strVal val="visible"/>
                                      </p:to>
                                    </p:set>
                                    <p:animEffect transition="in" filter="dissolve">
                                      <p:cBhvr>
                                        <p:cTn id="68" dur="500"/>
                                        <p:tgtEl>
                                          <p:spTgt spid="106499">
                                            <p:txEl>
                                              <p:pRg st="8" end="8"/>
                                            </p:txEl>
                                          </p:spTgt>
                                        </p:tgtEl>
                                      </p:cBhvr>
                                    </p:animEffect>
                                  </p:childTnLst>
                                </p:cTn>
                              </p:par>
                            </p:childTnLst>
                          </p:cTn>
                        </p:par>
                        <p:par>
                          <p:cTn id="69" fill="hold">
                            <p:stCondLst>
                              <p:cond delay="1000"/>
                            </p:stCondLst>
                            <p:childTnLst>
                              <p:par>
                                <p:cTn id="70" presetID="9" presetClass="entr" presetSubtype="0" fill="hold" grpId="0" nodeType="afterEffect">
                                  <p:stCondLst>
                                    <p:cond delay="0"/>
                                  </p:stCondLst>
                                  <p:childTnLst>
                                    <p:set>
                                      <p:cBhvr>
                                        <p:cTn id="71" dur="1" fill="hold">
                                          <p:stCondLst>
                                            <p:cond delay="0"/>
                                          </p:stCondLst>
                                        </p:cTn>
                                        <p:tgtEl>
                                          <p:spTgt spid="106503"/>
                                        </p:tgtEl>
                                        <p:attrNameLst>
                                          <p:attrName>style.visibility</p:attrName>
                                        </p:attrNameLst>
                                      </p:cBhvr>
                                      <p:to>
                                        <p:strVal val="visible"/>
                                      </p:to>
                                    </p:set>
                                    <p:animEffect transition="in" filter="dissolve">
                                      <p:cBhvr>
                                        <p:cTn id="72" dur="500"/>
                                        <p:tgtEl>
                                          <p:spTgt spid="106503"/>
                                        </p:tgtEl>
                                      </p:cBhvr>
                                    </p:animEffect>
                                  </p:childTnLst>
                                </p:cTn>
                              </p:par>
                              <p:par>
                                <p:cTn id="73" presetID="9" presetClass="entr" presetSubtype="0" fill="hold" nodeType="withEffect">
                                  <p:stCondLst>
                                    <p:cond delay="0"/>
                                  </p:stCondLst>
                                  <p:childTnLst>
                                    <p:set>
                                      <p:cBhvr>
                                        <p:cTn id="74" dur="1" fill="hold">
                                          <p:stCondLst>
                                            <p:cond delay="0"/>
                                          </p:stCondLst>
                                        </p:cTn>
                                        <p:tgtEl>
                                          <p:spTgt spid="106513"/>
                                        </p:tgtEl>
                                        <p:attrNameLst>
                                          <p:attrName>style.visibility</p:attrName>
                                        </p:attrNameLst>
                                      </p:cBhvr>
                                      <p:to>
                                        <p:strVal val="visible"/>
                                      </p:to>
                                    </p:set>
                                    <p:animEffect transition="in" filter="dissolve">
                                      <p:cBhvr>
                                        <p:cTn id="75" dur="500"/>
                                        <p:tgtEl>
                                          <p:spTgt spid="106513"/>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06508"/>
                                        </p:tgtEl>
                                        <p:attrNameLst>
                                          <p:attrName>style.visibility</p:attrName>
                                        </p:attrNameLst>
                                      </p:cBhvr>
                                      <p:to>
                                        <p:strVal val="visible"/>
                                      </p:to>
                                    </p:set>
                                    <p:animEffect transition="in" filter="dissolve">
                                      <p:cBhvr>
                                        <p:cTn id="78" dur="500"/>
                                        <p:tgtEl>
                                          <p:spTgt spid="106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p:bldP spid="106502" grpId="0" animBg="1"/>
      <p:bldP spid="106503" grpId="0" animBg="1"/>
      <p:bldP spid="106504" grpId="0" animBg="1"/>
      <p:bldP spid="106506" grpId="0"/>
      <p:bldP spid="106507" grpId="0"/>
      <p:bldP spid="106508" grpId="0"/>
      <p:bldP spid="1065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n-US" dirty="0"/>
              <a:t>Counting Handshakes [O3]</a:t>
            </a:r>
          </a:p>
        </p:txBody>
      </p:sp>
      <p:sp>
        <p:nvSpPr>
          <p:cNvPr id="137219" name="Rectangle 3"/>
          <p:cNvSpPr>
            <a:spLocks noGrp="1" noChangeArrowheads="1"/>
          </p:cNvSpPr>
          <p:nvPr>
            <p:ph type="body" idx="1"/>
          </p:nvPr>
        </p:nvSpPr>
        <p:spPr>
          <a:xfrm>
            <a:off x="457200" y="1390650"/>
            <a:ext cx="8229600" cy="5364163"/>
          </a:xfrm>
        </p:spPr>
        <p:txBody>
          <a:bodyPr/>
          <a:lstStyle/>
          <a:p>
            <a:pPr eaLnBrk="1" hangingPunct="1">
              <a:lnSpc>
                <a:spcPct val="90000"/>
              </a:lnSpc>
              <a:buFontTx/>
              <a:buNone/>
            </a:pPr>
            <a:r>
              <a:rPr lang="en-US" altLang="zh-TW" i="1"/>
              <a:t>n</a:t>
            </a:r>
            <a:r>
              <a:rPr lang="en-US" altLang="zh-TW"/>
              <a:t> = 1, no handshake</a:t>
            </a:r>
          </a:p>
          <a:p>
            <a:pPr lvl="1" eaLnBrk="1" hangingPunct="1">
              <a:lnSpc>
                <a:spcPct val="90000"/>
              </a:lnSpc>
            </a:pPr>
            <a:r>
              <a:rPr lang="en-US" altLang="zh-TW"/>
              <a:t>A single vertex</a:t>
            </a:r>
          </a:p>
          <a:p>
            <a:pPr eaLnBrk="1" hangingPunct="1">
              <a:lnSpc>
                <a:spcPct val="90000"/>
              </a:lnSpc>
              <a:buFontTx/>
              <a:buNone/>
            </a:pPr>
            <a:r>
              <a:rPr lang="en-US" altLang="zh-TW" i="1"/>
              <a:t>n</a:t>
            </a:r>
            <a:r>
              <a:rPr lang="en-US" altLang="zh-TW"/>
              <a:t> = 2, one handshake</a:t>
            </a:r>
          </a:p>
          <a:p>
            <a:pPr lvl="1" eaLnBrk="1" hangingPunct="1">
              <a:lnSpc>
                <a:spcPct val="90000"/>
              </a:lnSpc>
            </a:pPr>
            <a:r>
              <a:rPr lang="en-US" altLang="zh-TW"/>
              <a:t>A graph with 2 vertices and an edge</a:t>
            </a:r>
          </a:p>
          <a:p>
            <a:pPr eaLnBrk="1" hangingPunct="1">
              <a:lnSpc>
                <a:spcPct val="90000"/>
              </a:lnSpc>
              <a:buFontTx/>
              <a:buNone/>
            </a:pPr>
            <a:r>
              <a:rPr lang="en-US" altLang="zh-TW" i="1"/>
              <a:t>n</a:t>
            </a:r>
            <a:r>
              <a:rPr lang="en-US" altLang="zh-TW"/>
              <a:t> = 3, three handshakes</a:t>
            </a:r>
          </a:p>
          <a:p>
            <a:pPr lvl="1" eaLnBrk="1" hangingPunct="1">
              <a:lnSpc>
                <a:spcPct val="90000"/>
              </a:lnSpc>
            </a:pPr>
            <a:r>
              <a:rPr lang="en-US" altLang="zh-TW"/>
              <a:t>A graph with 3 vertices and 3 edges</a:t>
            </a:r>
          </a:p>
          <a:p>
            <a:pPr eaLnBrk="1" hangingPunct="1">
              <a:lnSpc>
                <a:spcPct val="90000"/>
              </a:lnSpc>
              <a:buFontTx/>
              <a:buNone/>
            </a:pPr>
            <a:r>
              <a:rPr lang="en-US" altLang="zh-TW" i="1"/>
              <a:t>n</a:t>
            </a:r>
            <a:r>
              <a:rPr lang="en-US" altLang="zh-TW"/>
              <a:t> = 4, …</a:t>
            </a:r>
          </a:p>
          <a:p>
            <a:pPr lvl="1" eaLnBrk="1" hangingPunct="1">
              <a:lnSpc>
                <a:spcPct val="90000"/>
              </a:lnSpc>
            </a:pPr>
            <a:r>
              <a:rPr lang="en-US" altLang="zh-TW"/>
              <a:t>A graph with 4 vertices and 6 edges</a:t>
            </a:r>
          </a:p>
          <a:p>
            <a:pPr eaLnBrk="1" hangingPunct="1">
              <a:lnSpc>
                <a:spcPct val="90000"/>
              </a:lnSpc>
              <a:buFontTx/>
              <a:buNone/>
            </a:pPr>
            <a:r>
              <a:rPr lang="en-US" altLang="zh-TW"/>
              <a:t>…</a:t>
            </a:r>
          </a:p>
          <a:p>
            <a:pPr eaLnBrk="1" hangingPunct="1">
              <a:lnSpc>
                <a:spcPct val="90000"/>
              </a:lnSpc>
              <a:buFontTx/>
              <a:buNone/>
            </a:pPr>
            <a:r>
              <a:rPr lang="en-US" altLang="zh-TW" sz="2800">
                <a:solidFill>
                  <a:srgbClr val="0000FF"/>
                </a:solidFill>
              </a:rPr>
              <a:t>Number of handshakes = Number of edges</a:t>
            </a:r>
          </a:p>
          <a:p>
            <a:pPr eaLnBrk="1" hangingPunct="1">
              <a:lnSpc>
                <a:spcPct val="90000"/>
              </a:lnSpc>
              <a:buFontTx/>
              <a:buNone/>
            </a:pPr>
            <a:r>
              <a:rPr lang="en-US" altLang="zh-TW">
                <a:cs typeface="Arial" charset="0"/>
              </a:rPr>
              <a:t>Number of handshakes made by </a:t>
            </a:r>
            <a:r>
              <a:rPr lang="en-US" altLang="zh-TW">
                <a:solidFill>
                  <a:srgbClr val="0070C0"/>
                </a:solidFill>
                <a:cs typeface="Arial" charset="0"/>
              </a:rPr>
              <a:t>a particular person</a:t>
            </a:r>
            <a:r>
              <a:rPr lang="en-US" altLang="zh-TW">
                <a:cs typeface="Arial" charset="0"/>
              </a:rPr>
              <a:t>?</a:t>
            </a:r>
          </a:p>
          <a:p>
            <a:pPr eaLnBrk="1" hangingPunct="1">
              <a:lnSpc>
                <a:spcPct val="90000"/>
              </a:lnSpc>
              <a:buFontTx/>
              <a:buNone/>
            </a:pPr>
            <a:r>
              <a:rPr lang="en-US" altLang="zh-TW">
                <a:cs typeface="Arial" charset="0"/>
              </a:rPr>
              <a:t>Degree of a vertex = number of edges </a:t>
            </a:r>
            <a:r>
              <a:rPr lang="en-US" altLang="zh-TW">
                <a:solidFill>
                  <a:schemeClr val="folHlink"/>
                </a:solidFill>
                <a:cs typeface="Arial" charset="0"/>
              </a:rPr>
              <a:t>(handshakes)</a:t>
            </a:r>
            <a:r>
              <a:rPr lang="en-US" altLang="zh-TW">
                <a:cs typeface="Arial" charset="0"/>
              </a:rPr>
              <a:t> adjacent to that vertex </a:t>
            </a:r>
            <a:r>
              <a:rPr lang="en-US" altLang="zh-TW">
                <a:solidFill>
                  <a:schemeClr val="folHlink"/>
                </a:solidFill>
                <a:cs typeface="Arial" charset="0"/>
              </a:rPr>
              <a:t>(made by that person)</a:t>
            </a:r>
            <a:endParaRPr lang="en-US" altLang="zh-TW">
              <a:solidFill>
                <a:schemeClr val="folHlink"/>
              </a:solidFill>
            </a:endParaRPr>
          </a:p>
        </p:txBody>
      </p:sp>
      <p:sp>
        <p:nvSpPr>
          <p:cNvPr id="137220" name="Oval 4"/>
          <p:cNvSpPr>
            <a:spLocks noChangeArrowheads="1"/>
          </p:cNvSpPr>
          <p:nvPr/>
        </p:nvSpPr>
        <p:spPr bwMode="auto">
          <a:xfrm>
            <a:off x="4540250" y="1589088"/>
            <a:ext cx="92075" cy="106362"/>
          </a:xfrm>
          <a:prstGeom prst="ellipse">
            <a:avLst/>
          </a:prstGeom>
          <a:solidFill>
            <a:schemeClr val="accent1"/>
          </a:solidFill>
          <a:ln w="9525">
            <a:solidFill>
              <a:schemeClr val="tx1"/>
            </a:solidFill>
            <a:round/>
            <a:headEnd/>
            <a:tailEnd/>
          </a:ln>
        </p:spPr>
        <p:txBody>
          <a:bodyPr wrap="none" anchor="ctr"/>
          <a:lstStyle/>
          <a:p>
            <a:endParaRPr lang="en-US" altLang="zh-TW"/>
          </a:p>
        </p:txBody>
      </p:sp>
      <p:grpSp>
        <p:nvGrpSpPr>
          <p:cNvPr id="2" name="Group 9"/>
          <p:cNvGrpSpPr>
            <a:grpSpLocks/>
          </p:cNvGrpSpPr>
          <p:nvPr/>
        </p:nvGrpSpPr>
        <p:grpSpPr bwMode="auto">
          <a:xfrm>
            <a:off x="5513388" y="2376488"/>
            <a:ext cx="1274762" cy="95250"/>
            <a:chOff x="4441" y="2085"/>
            <a:chExt cx="803" cy="60"/>
          </a:xfrm>
        </p:grpSpPr>
        <p:sp>
          <p:nvSpPr>
            <p:cNvPr id="18460" name="Oval 6"/>
            <p:cNvSpPr>
              <a:spLocks noChangeArrowheads="1"/>
            </p:cNvSpPr>
            <p:nvPr/>
          </p:nvSpPr>
          <p:spPr bwMode="auto">
            <a:xfrm flipV="1">
              <a:off x="4441" y="208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61" name="Oval 7"/>
            <p:cNvSpPr>
              <a:spLocks noChangeArrowheads="1"/>
            </p:cNvSpPr>
            <p:nvPr/>
          </p:nvSpPr>
          <p:spPr bwMode="auto">
            <a:xfrm flipV="1">
              <a:off x="5195" y="208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18462" name="AutoShape 8"/>
            <p:cNvCxnSpPr>
              <a:cxnSpLocks noChangeShapeType="1"/>
              <a:stCxn id="18460" idx="6"/>
              <a:endCxn id="18461" idx="2"/>
            </p:cNvCxnSpPr>
            <p:nvPr/>
          </p:nvCxnSpPr>
          <p:spPr bwMode="auto">
            <a:xfrm flipV="1">
              <a:off x="4490" y="2114"/>
              <a:ext cx="705" cy="3"/>
            </a:xfrm>
            <a:prstGeom prst="straightConnector1">
              <a:avLst/>
            </a:prstGeom>
            <a:noFill/>
            <a:ln w="9525">
              <a:solidFill>
                <a:schemeClr val="tx1"/>
              </a:solidFill>
              <a:round/>
              <a:headEnd/>
              <a:tailEnd/>
            </a:ln>
          </p:spPr>
        </p:cxnSp>
      </p:grpSp>
      <p:grpSp>
        <p:nvGrpSpPr>
          <p:cNvPr id="3" name="Group 18"/>
          <p:cNvGrpSpPr>
            <a:grpSpLocks/>
          </p:cNvGrpSpPr>
          <p:nvPr/>
        </p:nvGrpSpPr>
        <p:grpSpPr bwMode="auto">
          <a:xfrm>
            <a:off x="6524625" y="3014663"/>
            <a:ext cx="968375" cy="774700"/>
            <a:chOff x="4430" y="2219"/>
            <a:chExt cx="610" cy="488"/>
          </a:xfrm>
        </p:grpSpPr>
        <p:sp>
          <p:nvSpPr>
            <p:cNvPr id="18454" name="Oval 11"/>
            <p:cNvSpPr>
              <a:spLocks noChangeArrowheads="1"/>
            </p:cNvSpPr>
            <p:nvPr/>
          </p:nvSpPr>
          <p:spPr bwMode="auto">
            <a:xfrm flipV="1">
              <a:off x="4430" y="263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55" name="Oval 12"/>
            <p:cNvSpPr>
              <a:spLocks noChangeArrowheads="1"/>
            </p:cNvSpPr>
            <p:nvPr/>
          </p:nvSpPr>
          <p:spPr bwMode="auto">
            <a:xfrm flipV="1">
              <a:off x="4707" y="221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56" name="Oval 13"/>
            <p:cNvSpPr>
              <a:spLocks noChangeArrowheads="1"/>
            </p:cNvSpPr>
            <p:nvPr/>
          </p:nvSpPr>
          <p:spPr bwMode="auto">
            <a:xfrm flipV="1">
              <a:off x="4991" y="265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18457" name="AutoShape 15"/>
            <p:cNvCxnSpPr>
              <a:cxnSpLocks noChangeShapeType="1"/>
              <a:stCxn id="18455" idx="0"/>
              <a:endCxn id="18456" idx="3"/>
            </p:cNvCxnSpPr>
            <p:nvPr/>
          </p:nvCxnSpPr>
          <p:spPr bwMode="auto">
            <a:xfrm>
              <a:off x="4731" y="2277"/>
              <a:ext cx="267" cy="382"/>
            </a:xfrm>
            <a:prstGeom prst="straightConnector1">
              <a:avLst/>
            </a:prstGeom>
            <a:noFill/>
            <a:ln w="9525">
              <a:solidFill>
                <a:schemeClr val="tx1"/>
              </a:solidFill>
              <a:round/>
              <a:headEnd/>
              <a:tailEnd/>
            </a:ln>
          </p:spPr>
        </p:cxnSp>
        <p:cxnSp>
          <p:nvCxnSpPr>
            <p:cNvPr id="18458" name="AutoShape 16"/>
            <p:cNvCxnSpPr>
              <a:cxnSpLocks noChangeShapeType="1"/>
              <a:stCxn id="18454" idx="2"/>
              <a:endCxn id="18456" idx="3"/>
            </p:cNvCxnSpPr>
            <p:nvPr/>
          </p:nvCxnSpPr>
          <p:spPr bwMode="auto">
            <a:xfrm flipV="1">
              <a:off x="4430" y="2659"/>
              <a:ext cx="568" cy="8"/>
            </a:xfrm>
            <a:prstGeom prst="straightConnector1">
              <a:avLst/>
            </a:prstGeom>
            <a:noFill/>
            <a:ln w="9525">
              <a:solidFill>
                <a:schemeClr val="tx1"/>
              </a:solidFill>
              <a:round/>
              <a:headEnd/>
              <a:tailEnd/>
            </a:ln>
          </p:spPr>
        </p:cxnSp>
        <p:cxnSp>
          <p:nvCxnSpPr>
            <p:cNvPr id="18459" name="AutoShape 17"/>
            <p:cNvCxnSpPr>
              <a:cxnSpLocks noChangeShapeType="1"/>
              <a:stCxn id="18454" idx="5"/>
              <a:endCxn id="18455" idx="1"/>
            </p:cNvCxnSpPr>
            <p:nvPr/>
          </p:nvCxnSpPr>
          <p:spPr bwMode="auto">
            <a:xfrm flipV="1">
              <a:off x="4471" y="2268"/>
              <a:ext cx="243" cy="379"/>
            </a:xfrm>
            <a:prstGeom prst="straightConnector1">
              <a:avLst/>
            </a:prstGeom>
            <a:noFill/>
            <a:ln w="9525">
              <a:solidFill>
                <a:schemeClr val="tx1"/>
              </a:solidFill>
              <a:round/>
              <a:headEnd/>
              <a:tailEnd/>
            </a:ln>
          </p:spPr>
        </p:cxnSp>
      </p:grpSp>
      <p:grpSp>
        <p:nvGrpSpPr>
          <p:cNvPr id="4" name="Group 29"/>
          <p:cNvGrpSpPr>
            <a:grpSpLocks/>
          </p:cNvGrpSpPr>
          <p:nvPr/>
        </p:nvGrpSpPr>
        <p:grpSpPr bwMode="auto">
          <a:xfrm>
            <a:off x="6578600" y="4035425"/>
            <a:ext cx="809625" cy="835025"/>
            <a:chOff x="4414" y="2742"/>
            <a:chExt cx="808" cy="805"/>
          </a:xfrm>
        </p:grpSpPr>
        <p:sp>
          <p:nvSpPr>
            <p:cNvPr id="18444" name="Oval 19"/>
            <p:cNvSpPr>
              <a:spLocks noChangeArrowheads="1"/>
            </p:cNvSpPr>
            <p:nvPr/>
          </p:nvSpPr>
          <p:spPr bwMode="auto">
            <a:xfrm flipV="1">
              <a:off x="4414" y="274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45" name="Oval 20"/>
            <p:cNvSpPr>
              <a:spLocks noChangeArrowheads="1"/>
            </p:cNvSpPr>
            <p:nvPr/>
          </p:nvSpPr>
          <p:spPr bwMode="auto">
            <a:xfrm flipV="1">
              <a:off x="4430" y="346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46" name="Oval 21"/>
            <p:cNvSpPr>
              <a:spLocks noChangeArrowheads="1"/>
            </p:cNvSpPr>
            <p:nvPr/>
          </p:nvSpPr>
          <p:spPr bwMode="auto">
            <a:xfrm flipV="1">
              <a:off x="5168" y="274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8447" name="Oval 22"/>
            <p:cNvSpPr>
              <a:spLocks noChangeArrowheads="1"/>
            </p:cNvSpPr>
            <p:nvPr/>
          </p:nvSpPr>
          <p:spPr bwMode="auto">
            <a:xfrm flipV="1">
              <a:off x="5173" y="349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18448" name="AutoShape 23"/>
            <p:cNvCxnSpPr>
              <a:cxnSpLocks noChangeShapeType="1"/>
              <a:stCxn id="18444" idx="6"/>
              <a:endCxn id="18446" idx="2"/>
            </p:cNvCxnSpPr>
            <p:nvPr/>
          </p:nvCxnSpPr>
          <p:spPr bwMode="auto">
            <a:xfrm flipV="1">
              <a:off x="4463" y="2771"/>
              <a:ext cx="705" cy="3"/>
            </a:xfrm>
            <a:prstGeom prst="straightConnector1">
              <a:avLst/>
            </a:prstGeom>
            <a:noFill/>
            <a:ln w="9525">
              <a:solidFill>
                <a:schemeClr val="tx1"/>
              </a:solidFill>
              <a:round/>
              <a:headEnd/>
              <a:tailEnd/>
            </a:ln>
          </p:spPr>
        </p:cxnSp>
        <p:cxnSp>
          <p:nvCxnSpPr>
            <p:cNvPr id="18449" name="AutoShape 24"/>
            <p:cNvCxnSpPr>
              <a:cxnSpLocks noChangeShapeType="1"/>
              <a:stCxn id="18446" idx="0"/>
              <a:endCxn id="18447" idx="3"/>
            </p:cNvCxnSpPr>
            <p:nvPr/>
          </p:nvCxnSpPr>
          <p:spPr bwMode="auto">
            <a:xfrm flipH="1">
              <a:off x="5180" y="2800"/>
              <a:ext cx="12" cy="699"/>
            </a:xfrm>
            <a:prstGeom prst="straightConnector1">
              <a:avLst/>
            </a:prstGeom>
            <a:noFill/>
            <a:ln w="9525">
              <a:solidFill>
                <a:schemeClr val="tx1"/>
              </a:solidFill>
              <a:round/>
              <a:headEnd/>
              <a:tailEnd/>
            </a:ln>
          </p:spPr>
        </p:cxnSp>
        <p:cxnSp>
          <p:nvCxnSpPr>
            <p:cNvPr id="18450" name="AutoShape 25"/>
            <p:cNvCxnSpPr>
              <a:cxnSpLocks noChangeShapeType="1"/>
              <a:stCxn id="18445" idx="2"/>
              <a:endCxn id="18447" idx="3"/>
            </p:cNvCxnSpPr>
            <p:nvPr/>
          </p:nvCxnSpPr>
          <p:spPr bwMode="auto">
            <a:xfrm>
              <a:off x="4430" y="3497"/>
              <a:ext cx="750" cy="2"/>
            </a:xfrm>
            <a:prstGeom prst="straightConnector1">
              <a:avLst/>
            </a:prstGeom>
            <a:noFill/>
            <a:ln w="9525">
              <a:solidFill>
                <a:schemeClr val="tx1"/>
              </a:solidFill>
              <a:round/>
              <a:headEnd/>
              <a:tailEnd/>
            </a:ln>
          </p:spPr>
        </p:cxnSp>
        <p:cxnSp>
          <p:nvCxnSpPr>
            <p:cNvPr id="18451" name="AutoShape 26"/>
            <p:cNvCxnSpPr>
              <a:cxnSpLocks noChangeShapeType="1"/>
              <a:stCxn id="18445" idx="5"/>
              <a:endCxn id="18446" idx="1"/>
            </p:cNvCxnSpPr>
            <p:nvPr/>
          </p:nvCxnSpPr>
          <p:spPr bwMode="auto">
            <a:xfrm flipV="1">
              <a:off x="4471" y="2791"/>
              <a:ext cx="704" cy="686"/>
            </a:xfrm>
            <a:prstGeom prst="straightConnector1">
              <a:avLst/>
            </a:prstGeom>
            <a:noFill/>
            <a:ln w="9525">
              <a:solidFill>
                <a:schemeClr val="tx1"/>
              </a:solidFill>
              <a:round/>
              <a:headEnd/>
              <a:tailEnd/>
            </a:ln>
          </p:spPr>
        </p:cxnSp>
        <p:cxnSp>
          <p:nvCxnSpPr>
            <p:cNvPr id="18452" name="AutoShape 27"/>
            <p:cNvCxnSpPr>
              <a:cxnSpLocks noChangeShapeType="1"/>
              <a:stCxn id="18444" idx="7"/>
              <a:endCxn id="18445" idx="4"/>
            </p:cNvCxnSpPr>
            <p:nvPr/>
          </p:nvCxnSpPr>
          <p:spPr bwMode="auto">
            <a:xfrm flipH="1">
              <a:off x="4454" y="2794"/>
              <a:ext cx="1" cy="675"/>
            </a:xfrm>
            <a:prstGeom prst="straightConnector1">
              <a:avLst/>
            </a:prstGeom>
            <a:noFill/>
            <a:ln w="9525">
              <a:solidFill>
                <a:schemeClr val="tx1"/>
              </a:solidFill>
              <a:round/>
              <a:headEnd/>
              <a:tailEnd/>
            </a:ln>
          </p:spPr>
        </p:cxnSp>
        <p:cxnSp>
          <p:nvCxnSpPr>
            <p:cNvPr id="18453" name="AutoShape 28"/>
            <p:cNvCxnSpPr>
              <a:cxnSpLocks noChangeShapeType="1"/>
              <a:stCxn id="18444" idx="7"/>
              <a:endCxn id="18447" idx="3"/>
            </p:cNvCxnSpPr>
            <p:nvPr/>
          </p:nvCxnSpPr>
          <p:spPr bwMode="auto">
            <a:xfrm>
              <a:off x="4455" y="2794"/>
              <a:ext cx="725" cy="705"/>
            </a:xfrm>
            <a:prstGeom prst="straightConnector1">
              <a:avLst/>
            </a:prstGeom>
            <a:noFill/>
            <a:ln w="9525">
              <a:solidFill>
                <a:schemeClr val="tx1"/>
              </a:solidFill>
              <a:round/>
              <a:headEnd/>
              <a:tailEnd/>
            </a:ln>
          </p:spPr>
        </p:cxnSp>
      </p:grpSp>
      <p:sp>
        <p:nvSpPr>
          <p:cNvPr id="137246" name="Text Box 30"/>
          <p:cNvSpPr txBox="1">
            <a:spLocks noChangeArrowheads="1"/>
          </p:cNvSpPr>
          <p:nvPr/>
        </p:nvSpPr>
        <p:spPr bwMode="auto">
          <a:xfrm>
            <a:off x="5291138" y="1379538"/>
            <a:ext cx="1320800" cy="366712"/>
          </a:xfrm>
          <a:prstGeom prst="rect">
            <a:avLst/>
          </a:prstGeom>
          <a:noFill/>
          <a:ln w="9525">
            <a:noFill/>
            <a:miter lim="800000"/>
            <a:headEnd/>
            <a:tailEnd/>
          </a:ln>
        </p:spPr>
        <p:txBody>
          <a:bodyPr wrap="none">
            <a:spAutoFit/>
          </a:bodyPr>
          <a:lstStyle/>
          <a:p>
            <a:r>
              <a:rPr lang="en-US" altLang="zh-TW" b="1">
                <a:solidFill>
                  <a:srgbClr val="0000FF"/>
                </a:solidFill>
              </a:rPr>
              <a:t>degree = 0</a:t>
            </a:r>
          </a:p>
        </p:txBody>
      </p:sp>
      <p:sp>
        <p:nvSpPr>
          <p:cNvPr id="137247" name="Text Box 31"/>
          <p:cNvSpPr txBox="1">
            <a:spLocks noChangeArrowheads="1"/>
          </p:cNvSpPr>
          <p:nvPr/>
        </p:nvSpPr>
        <p:spPr bwMode="auto">
          <a:xfrm>
            <a:off x="7408863" y="2189163"/>
            <a:ext cx="1320800" cy="366712"/>
          </a:xfrm>
          <a:prstGeom prst="rect">
            <a:avLst/>
          </a:prstGeom>
          <a:noFill/>
          <a:ln w="9525">
            <a:noFill/>
            <a:miter lim="800000"/>
            <a:headEnd/>
            <a:tailEnd/>
          </a:ln>
        </p:spPr>
        <p:txBody>
          <a:bodyPr wrap="none">
            <a:spAutoFit/>
          </a:bodyPr>
          <a:lstStyle/>
          <a:p>
            <a:r>
              <a:rPr lang="en-US" altLang="zh-TW" b="1">
                <a:solidFill>
                  <a:srgbClr val="0000FF"/>
                </a:solidFill>
              </a:rPr>
              <a:t>degree = 1</a:t>
            </a:r>
          </a:p>
        </p:txBody>
      </p:sp>
      <p:sp>
        <p:nvSpPr>
          <p:cNvPr id="137248" name="Text Box 32"/>
          <p:cNvSpPr txBox="1">
            <a:spLocks noChangeArrowheads="1"/>
          </p:cNvSpPr>
          <p:nvPr/>
        </p:nvSpPr>
        <p:spPr bwMode="auto">
          <a:xfrm>
            <a:off x="7624763" y="2984500"/>
            <a:ext cx="1320800" cy="366713"/>
          </a:xfrm>
          <a:prstGeom prst="rect">
            <a:avLst/>
          </a:prstGeom>
          <a:noFill/>
          <a:ln w="9525">
            <a:noFill/>
            <a:miter lim="800000"/>
            <a:headEnd/>
            <a:tailEnd/>
          </a:ln>
        </p:spPr>
        <p:txBody>
          <a:bodyPr wrap="none">
            <a:spAutoFit/>
          </a:bodyPr>
          <a:lstStyle/>
          <a:p>
            <a:r>
              <a:rPr lang="en-US" altLang="zh-TW" b="1">
                <a:solidFill>
                  <a:srgbClr val="0000FF"/>
                </a:solidFill>
              </a:rPr>
              <a:t>degree = 2</a:t>
            </a:r>
          </a:p>
        </p:txBody>
      </p:sp>
      <p:sp>
        <p:nvSpPr>
          <p:cNvPr id="137249" name="Text Box 33"/>
          <p:cNvSpPr txBox="1">
            <a:spLocks noChangeArrowheads="1"/>
          </p:cNvSpPr>
          <p:nvPr/>
        </p:nvSpPr>
        <p:spPr bwMode="auto">
          <a:xfrm>
            <a:off x="7542213" y="4122738"/>
            <a:ext cx="1320800" cy="366712"/>
          </a:xfrm>
          <a:prstGeom prst="rect">
            <a:avLst/>
          </a:prstGeom>
          <a:noFill/>
          <a:ln w="9525">
            <a:noFill/>
            <a:miter lim="800000"/>
            <a:headEnd/>
            <a:tailEnd/>
          </a:ln>
        </p:spPr>
        <p:txBody>
          <a:bodyPr wrap="none">
            <a:spAutoFit/>
          </a:bodyPr>
          <a:lstStyle/>
          <a:p>
            <a:r>
              <a:rPr lang="en-US" altLang="zh-TW" b="1">
                <a:solidFill>
                  <a:srgbClr val="0000FF"/>
                </a:solidFill>
              </a:rPr>
              <a:t>degree =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dissolve">
                                      <p:cBhvr>
                                        <p:cTn id="7" dur="500"/>
                                        <p:tgtEl>
                                          <p:spTgt spid="13721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animEffect transition="in" filter="dissolve">
                                      <p:cBhvr>
                                        <p:cTn id="11" dur="500"/>
                                        <p:tgtEl>
                                          <p:spTgt spid="137219">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37220"/>
                                        </p:tgtEl>
                                        <p:attrNameLst>
                                          <p:attrName>style.visibility</p:attrName>
                                        </p:attrNameLst>
                                      </p:cBhvr>
                                      <p:to>
                                        <p:strVal val="visible"/>
                                      </p:to>
                                    </p:set>
                                    <p:animEffect transition="in" filter="dissolve">
                                      <p:cBhvr>
                                        <p:cTn id="15" dur="500"/>
                                        <p:tgtEl>
                                          <p:spTgt spid="13722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7219">
                                            <p:txEl>
                                              <p:pRg st="2" end="2"/>
                                            </p:txEl>
                                          </p:spTgt>
                                        </p:tgtEl>
                                        <p:attrNameLst>
                                          <p:attrName>style.visibility</p:attrName>
                                        </p:attrNameLst>
                                      </p:cBhvr>
                                      <p:to>
                                        <p:strVal val="visible"/>
                                      </p:to>
                                    </p:set>
                                    <p:animEffect transition="in" filter="dissolve">
                                      <p:cBhvr>
                                        <p:cTn id="20" dur="500"/>
                                        <p:tgtEl>
                                          <p:spTgt spid="137219">
                                            <p:txEl>
                                              <p:pRg st="2" end="2"/>
                                            </p:txEl>
                                          </p:spTgt>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37219">
                                            <p:txEl>
                                              <p:pRg st="3" end="3"/>
                                            </p:txEl>
                                          </p:spTgt>
                                        </p:tgtEl>
                                        <p:attrNameLst>
                                          <p:attrName>style.visibility</p:attrName>
                                        </p:attrNameLst>
                                      </p:cBhvr>
                                      <p:to>
                                        <p:strVal val="visible"/>
                                      </p:to>
                                    </p:set>
                                    <p:animEffect transition="in" filter="dissolve">
                                      <p:cBhvr>
                                        <p:cTn id="24" dur="500"/>
                                        <p:tgtEl>
                                          <p:spTgt spid="137219">
                                            <p:txEl>
                                              <p:pRg st="3" end="3"/>
                                            </p:txEl>
                                          </p:spTgt>
                                        </p:tgtEl>
                                      </p:cBhvr>
                                    </p:animEffect>
                                  </p:childTnLst>
                                </p:cTn>
                              </p:par>
                            </p:childTnLst>
                          </p:cTn>
                        </p:par>
                        <p:par>
                          <p:cTn id="25" fill="hold">
                            <p:stCondLst>
                              <p:cond delay="1000"/>
                            </p:stCondLst>
                            <p:childTnLst>
                              <p:par>
                                <p:cTn id="26" presetID="9" presetClass="entr" presetSubtype="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ssolv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37219">
                                            <p:txEl>
                                              <p:pRg st="4" end="4"/>
                                            </p:txEl>
                                          </p:spTgt>
                                        </p:tgtEl>
                                        <p:attrNameLst>
                                          <p:attrName>style.visibility</p:attrName>
                                        </p:attrNameLst>
                                      </p:cBhvr>
                                      <p:to>
                                        <p:strVal val="visible"/>
                                      </p:to>
                                    </p:set>
                                    <p:animEffect transition="in" filter="dissolve">
                                      <p:cBhvr>
                                        <p:cTn id="33" dur="500"/>
                                        <p:tgtEl>
                                          <p:spTgt spid="137219">
                                            <p:txEl>
                                              <p:pRg st="4" end="4"/>
                                            </p:txEl>
                                          </p:spTgt>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137219">
                                            <p:txEl>
                                              <p:pRg st="5" end="5"/>
                                            </p:txEl>
                                          </p:spTgt>
                                        </p:tgtEl>
                                        <p:attrNameLst>
                                          <p:attrName>style.visibility</p:attrName>
                                        </p:attrNameLst>
                                      </p:cBhvr>
                                      <p:to>
                                        <p:strVal val="visible"/>
                                      </p:to>
                                    </p:set>
                                    <p:animEffect transition="in" filter="dissolve">
                                      <p:cBhvr>
                                        <p:cTn id="37" dur="500"/>
                                        <p:tgtEl>
                                          <p:spTgt spid="137219">
                                            <p:txEl>
                                              <p:pRg st="5" end="5"/>
                                            </p:txEl>
                                          </p:spTgt>
                                        </p:tgtEl>
                                      </p:cBhvr>
                                    </p:animEffect>
                                  </p:childTnLst>
                                </p:cTn>
                              </p:par>
                            </p:childTnLst>
                          </p:cTn>
                        </p:par>
                        <p:par>
                          <p:cTn id="38" fill="hold">
                            <p:stCondLst>
                              <p:cond delay="1000"/>
                            </p:stCondLst>
                            <p:childTnLst>
                              <p:par>
                                <p:cTn id="39" presetID="9" presetClass="entr" presetSubtype="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dissolve">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37219">
                                            <p:txEl>
                                              <p:pRg st="6" end="6"/>
                                            </p:txEl>
                                          </p:spTgt>
                                        </p:tgtEl>
                                        <p:attrNameLst>
                                          <p:attrName>style.visibility</p:attrName>
                                        </p:attrNameLst>
                                      </p:cBhvr>
                                      <p:to>
                                        <p:strVal val="visible"/>
                                      </p:to>
                                    </p:set>
                                    <p:animEffect transition="in" filter="dissolve">
                                      <p:cBhvr>
                                        <p:cTn id="46" dur="500"/>
                                        <p:tgtEl>
                                          <p:spTgt spid="13721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37219">
                                            <p:txEl>
                                              <p:pRg st="7" end="7"/>
                                            </p:txEl>
                                          </p:spTgt>
                                        </p:tgtEl>
                                        <p:attrNameLst>
                                          <p:attrName>style.visibility</p:attrName>
                                        </p:attrNameLst>
                                      </p:cBhvr>
                                      <p:to>
                                        <p:strVal val="visible"/>
                                      </p:to>
                                    </p:set>
                                    <p:animEffect transition="in" filter="dissolve">
                                      <p:cBhvr>
                                        <p:cTn id="51" dur="500"/>
                                        <p:tgtEl>
                                          <p:spTgt spid="137219">
                                            <p:txEl>
                                              <p:pRg st="7" end="7"/>
                                            </p:txEl>
                                          </p:spTgt>
                                        </p:tgtEl>
                                      </p:cBhvr>
                                    </p:animEffect>
                                  </p:childTnLst>
                                </p:cTn>
                              </p:par>
                            </p:childTnLst>
                          </p:cTn>
                        </p:par>
                        <p:par>
                          <p:cTn id="52" fill="hold">
                            <p:stCondLst>
                              <p:cond delay="500"/>
                            </p:stCondLst>
                            <p:childTnLst>
                              <p:par>
                                <p:cTn id="53" presetID="9" presetClass="entr" presetSubtype="0"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dissolve">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37219">
                                            <p:txEl>
                                              <p:pRg st="8" end="8"/>
                                            </p:txEl>
                                          </p:spTgt>
                                        </p:tgtEl>
                                        <p:attrNameLst>
                                          <p:attrName>style.visibility</p:attrName>
                                        </p:attrNameLst>
                                      </p:cBhvr>
                                      <p:to>
                                        <p:strVal val="visible"/>
                                      </p:to>
                                    </p:set>
                                    <p:animEffect transition="in" filter="dissolve">
                                      <p:cBhvr>
                                        <p:cTn id="60" dur="500"/>
                                        <p:tgtEl>
                                          <p:spTgt spid="137219">
                                            <p:txEl>
                                              <p:pRg st="8" end="8"/>
                                            </p:txEl>
                                          </p:spTgt>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37219">
                                            <p:txEl>
                                              <p:pRg st="9" end="9"/>
                                            </p:txEl>
                                          </p:spTgt>
                                        </p:tgtEl>
                                        <p:attrNameLst>
                                          <p:attrName>style.visibility</p:attrName>
                                        </p:attrNameLst>
                                      </p:cBhvr>
                                      <p:to>
                                        <p:strVal val="visible"/>
                                      </p:to>
                                    </p:set>
                                    <p:animEffect transition="in" filter="dissolve">
                                      <p:cBhvr>
                                        <p:cTn id="64" dur="500"/>
                                        <p:tgtEl>
                                          <p:spTgt spid="137219">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137219">
                                            <p:txEl>
                                              <p:pRg st="10" end="10"/>
                                            </p:txEl>
                                          </p:spTgt>
                                        </p:tgtEl>
                                        <p:attrNameLst>
                                          <p:attrName>style.visibility</p:attrName>
                                        </p:attrNameLst>
                                      </p:cBhvr>
                                      <p:to>
                                        <p:strVal val="visible"/>
                                      </p:to>
                                    </p:set>
                                    <p:animEffect transition="in" filter="dissolve">
                                      <p:cBhvr>
                                        <p:cTn id="69" dur="500"/>
                                        <p:tgtEl>
                                          <p:spTgt spid="137219">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37219">
                                            <p:txEl>
                                              <p:pRg st="11" end="11"/>
                                            </p:txEl>
                                          </p:spTgt>
                                        </p:tgtEl>
                                        <p:attrNameLst>
                                          <p:attrName>style.visibility</p:attrName>
                                        </p:attrNameLst>
                                      </p:cBhvr>
                                      <p:to>
                                        <p:strVal val="visible"/>
                                      </p:to>
                                    </p:set>
                                    <p:animEffect transition="in" filter="dissolve">
                                      <p:cBhvr>
                                        <p:cTn id="74" dur="500"/>
                                        <p:tgtEl>
                                          <p:spTgt spid="137219">
                                            <p:txEl>
                                              <p:pRg st="11" end="1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137246"/>
                                        </p:tgtEl>
                                        <p:attrNameLst>
                                          <p:attrName>style.visibility</p:attrName>
                                        </p:attrNameLst>
                                      </p:cBhvr>
                                      <p:to>
                                        <p:strVal val="visible"/>
                                      </p:to>
                                    </p:set>
                                    <p:animEffect transition="in" filter="dissolve">
                                      <p:cBhvr>
                                        <p:cTn id="79" dur="500"/>
                                        <p:tgtEl>
                                          <p:spTgt spid="137246"/>
                                        </p:tgtEl>
                                      </p:cBhvr>
                                    </p:animEffect>
                                  </p:childTnLst>
                                </p:cTn>
                              </p:par>
                            </p:childTnLst>
                          </p:cTn>
                        </p:par>
                        <p:par>
                          <p:cTn id="80" fill="hold">
                            <p:stCondLst>
                              <p:cond delay="500"/>
                            </p:stCondLst>
                            <p:childTnLst>
                              <p:par>
                                <p:cTn id="81" presetID="9" presetClass="entr" presetSubtype="0" fill="hold" grpId="0" nodeType="afterEffect">
                                  <p:stCondLst>
                                    <p:cond delay="0"/>
                                  </p:stCondLst>
                                  <p:childTnLst>
                                    <p:set>
                                      <p:cBhvr>
                                        <p:cTn id="82" dur="1" fill="hold">
                                          <p:stCondLst>
                                            <p:cond delay="0"/>
                                          </p:stCondLst>
                                        </p:cTn>
                                        <p:tgtEl>
                                          <p:spTgt spid="137247"/>
                                        </p:tgtEl>
                                        <p:attrNameLst>
                                          <p:attrName>style.visibility</p:attrName>
                                        </p:attrNameLst>
                                      </p:cBhvr>
                                      <p:to>
                                        <p:strVal val="visible"/>
                                      </p:to>
                                    </p:set>
                                    <p:animEffect transition="in" filter="dissolve">
                                      <p:cBhvr>
                                        <p:cTn id="83" dur="500"/>
                                        <p:tgtEl>
                                          <p:spTgt spid="137247"/>
                                        </p:tgtEl>
                                      </p:cBhvr>
                                    </p:animEffect>
                                  </p:childTnLst>
                                </p:cTn>
                              </p:par>
                            </p:childTnLst>
                          </p:cTn>
                        </p:par>
                        <p:par>
                          <p:cTn id="84" fill="hold">
                            <p:stCondLst>
                              <p:cond delay="1000"/>
                            </p:stCondLst>
                            <p:childTnLst>
                              <p:par>
                                <p:cTn id="85" presetID="9" presetClass="entr" presetSubtype="0" fill="hold" grpId="0" nodeType="afterEffect">
                                  <p:stCondLst>
                                    <p:cond delay="0"/>
                                  </p:stCondLst>
                                  <p:childTnLst>
                                    <p:set>
                                      <p:cBhvr>
                                        <p:cTn id="86" dur="1" fill="hold">
                                          <p:stCondLst>
                                            <p:cond delay="0"/>
                                          </p:stCondLst>
                                        </p:cTn>
                                        <p:tgtEl>
                                          <p:spTgt spid="137248"/>
                                        </p:tgtEl>
                                        <p:attrNameLst>
                                          <p:attrName>style.visibility</p:attrName>
                                        </p:attrNameLst>
                                      </p:cBhvr>
                                      <p:to>
                                        <p:strVal val="visible"/>
                                      </p:to>
                                    </p:set>
                                    <p:animEffect transition="in" filter="dissolve">
                                      <p:cBhvr>
                                        <p:cTn id="87" dur="500"/>
                                        <p:tgtEl>
                                          <p:spTgt spid="137248"/>
                                        </p:tgtEl>
                                      </p:cBhvr>
                                    </p:animEffect>
                                  </p:childTnLst>
                                </p:cTn>
                              </p:par>
                            </p:childTnLst>
                          </p:cTn>
                        </p:par>
                        <p:par>
                          <p:cTn id="88" fill="hold">
                            <p:stCondLst>
                              <p:cond delay="1500"/>
                            </p:stCondLst>
                            <p:childTnLst>
                              <p:par>
                                <p:cTn id="89" presetID="9" presetClass="entr" presetSubtype="0" fill="hold" grpId="0" nodeType="afterEffect">
                                  <p:stCondLst>
                                    <p:cond delay="0"/>
                                  </p:stCondLst>
                                  <p:childTnLst>
                                    <p:set>
                                      <p:cBhvr>
                                        <p:cTn id="90" dur="1" fill="hold">
                                          <p:stCondLst>
                                            <p:cond delay="0"/>
                                          </p:stCondLst>
                                        </p:cTn>
                                        <p:tgtEl>
                                          <p:spTgt spid="137249"/>
                                        </p:tgtEl>
                                        <p:attrNameLst>
                                          <p:attrName>style.visibility</p:attrName>
                                        </p:attrNameLst>
                                      </p:cBhvr>
                                      <p:to>
                                        <p:strVal val="visible"/>
                                      </p:to>
                                    </p:set>
                                    <p:animEffect transition="in" filter="dissolve">
                                      <p:cBhvr>
                                        <p:cTn id="91" dur="500"/>
                                        <p:tgtEl>
                                          <p:spTgt spid="137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2"/>
      <p:bldP spid="137220" grpId="0" animBg="1"/>
      <p:bldP spid="137246" grpId="0"/>
      <p:bldP spid="137247" grpId="0"/>
      <p:bldP spid="137248" grpId="0"/>
      <p:bldP spid="1372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n-US" sz="3600"/>
              <a:t>Maximum Number of Edges in a Graph</a:t>
            </a:r>
          </a:p>
        </p:txBody>
      </p:sp>
      <p:sp>
        <p:nvSpPr>
          <p:cNvPr id="139267" name="Rectangle 3"/>
          <p:cNvSpPr>
            <a:spLocks noGrp="1" noChangeArrowheads="1"/>
          </p:cNvSpPr>
          <p:nvPr>
            <p:ph type="body" idx="1"/>
          </p:nvPr>
        </p:nvSpPr>
        <p:spPr>
          <a:xfrm>
            <a:off x="381000" y="1397000"/>
            <a:ext cx="8229600" cy="5318125"/>
          </a:xfrm>
        </p:spPr>
        <p:txBody>
          <a:bodyPr/>
          <a:lstStyle/>
          <a:p>
            <a:pPr eaLnBrk="1" hangingPunct="1">
              <a:buFontTx/>
              <a:buNone/>
            </a:pPr>
            <a:r>
              <a:rPr lang="en-US" altLang="zh-TW" i="1" dirty="0"/>
              <a:t>n</a:t>
            </a:r>
            <a:r>
              <a:rPr lang="en-US" altLang="zh-TW" dirty="0"/>
              <a:t> = </a:t>
            </a:r>
            <a:r>
              <a:rPr lang="en-US" altLang="zh-TW" i="1" dirty="0"/>
              <a:t>k</a:t>
            </a:r>
            <a:r>
              <a:rPr lang="en-US" altLang="zh-TW" dirty="0"/>
              <a:t>,</a:t>
            </a:r>
          </a:p>
          <a:p>
            <a:pPr lvl="1" eaLnBrk="1" hangingPunct="1"/>
            <a:r>
              <a:rPr lang="en-US" altLang="zh-TW" dirty="0"/>
              <a:t>A graph with </a:t>
            </a:r>
            <a:r>
              <a:rPr lang="en-US" altLang="zh-TW" i="1" dirty="0"/>
              <a:t>k</a:t>
            </a:r>
            <a:r>
              <a:rPr lang="en-US" altLang="zh-TW" dirty="0"/>
              <a:t> vertices and ? edges</a:t>
            </a:r>
          </a:p>
          <a:p>
            <a:pPr eaLnBrk="1" hangingPunct="1">
              <a:buFontTx/>
              <a:buNone/>
            </a:pPr>
            <a:endParaRPr lang="en-US" altLang="zh-TW" dirty="0">
              <a:cs typeface="Arial" charset="0"/>
            </a:endParaRPr>
          </a:p>
          <a:p>
            <a:pPr eaLnBrk="1" hangingPunct="1">
              <a:buFontTx/>
              <a:buNone/>
            </a:pPr>
            <a:r>
              <a:rPr lang="en-US" altLang="zh-TW" dirty="0">
                <a:cs typeface="Arial" charset="0"/>
              </a:rPr>
              <a:t>Degree of every vertex = </a:t>
            </a:r>
            <a:r>
              <a:rPr lang="en-US" altLang="zh-TW" i="1" dirty="0">
                <a:cs typeface="Arial" charset="0"/>
              </a:rPr>
              <a:t>k</a:t>
            </a:r>
            <a:r>
              <a:rPr lang="en-US" altLang="zh-TW" dirty="0">
                <a:cs typeface="Arial" charset="0"/>
              </a:rPr>
              <a:t> -1 </a:t>
            </a:r>
            <a:br>
              <a:rPr lang="en-US" altLang="zh-TW" dirty="0">
                <a:cs typeface="Arial" charset="0"/>
              </a:rPr>
            </a:br>
            <a:r>
              <a:rPr lang="en-US" altLang="zh-TW" dirty="0">
                <a:solidFill>
                  <a:srgbClr val="0000FF"/>
                </a:solidFill>
                <a:cs typeface="Arial" charset="0"/>
              </a:rPr>
              <a:t>(connected to every other vertices, </a:t>
            </a:r>
            <a:br>
              <a:rPr lang="en-US" altLang="zh-TW" dirty="0">
                <a:solidFill>
                  <a:srgbClr val="0000FF"/>
                </a:solidFill>
                <a:cs typeface="Arial" charset="0"/>
              </a:rPr>
            </a:br>
            <a:r>
              <a:rPr lang="en-US" altLang="zh-TW" dirty="0">
                <a:solidFill>
                  <a:srgbClr val="0000FF"/>
                </a:solidFill>
                <a:cs typeface="Arial" charset="0"/>
              </a:rPr>
              <a:t>number of handshakes each person has made)</a:t>
            </a:r>
          </a:p>
          <a:p>
            <a:pPr eaLnBrk="1" hangingPunct="1">
              <a:buFontTx/>
              <a:buNone/>
            </a:pPr>
            <a:r>
              <a:rPr lang="en-US" altLang="zh-TW" dirty="0">
                <a:cs typeface="Arial" charset="0"/>
              </a:rPr>
              <a:t>Total number of degrees = </a:t>
            </a:r>
            <a:r>
              <a:rPr lang="en-US" altLang="zh-TW" i="1" dirty="0">
                <a:cs typeface="Arial" charset="0"/>
              </a:rPr>
              <a:t>k</a:t>
            </a:r>
            <a:r>
              <a:rPr lang="en-US" altLang="zh-TW" dirty="0">
                <a:cs typeface="Arial" charset="0"/>
              </a:rPr>
              <a:t> (</a:t>
            </a:r>
            <a:r>
              <a:rPr lang="en-US" altLang="zh-TW" i="1" dirty="0">
                <a:cs typeface="Arial" charset="0"/>
              </a:rPr>
              <a:t>k</a:t>
            </a:r>
            <a:r>
              <a:rPr lang="en-US" altLang="zh-TW" dirty="0">
                <a:cs typeface="Arial" charset="0"/>
              </a:rPr>
              <a:t> -1)</a:t>
            </a:r>
          </a:p>
          <a:p>
            <a:pPr eaLnBrk="1" hangingPunct="1">
              <a:buFontTx/>
              <a:buNone/>
            </a:pPr>
            <a:r>
              <a:rPr lang="en-US" altLang="zh-TW" dirty="0">
                <a:cs typeface="Arial" charset="0"/>
              </a:rPr>
              <a:t>However there are DOUBLE-COUNTING, because each handshake is done by two persons, </a:t>
            </a:r>
            <a:br>
              <a:rPr lang="en-US" altLang="zh-TW" dirty="0">
                <a:cs typeface="Arial" charset="0"/>
              </a:rPr>
            </a:br>
            <a:r>
              <a:rPr lang="en-US" altLang="zh-TW" dirty="0" err="1">
                <a:cs typeface="Arial" charset="0"/>
              </a:rPr>
              <a:t>i.e</a:t>
            </a:r>
            <a:r>
              <a:rPr lang="en-US" altLang="zh-TW" dirty="0">
                <a:cs typeface="Arial" charset="0"/>
              </a:rPr>
              <a:t>, each handshake is counted</a:t>
            </a:r>
            <a:r>
              <a:rPr lang="en-US" altLang="zh-TW" dirty="0">
                <a:solidFill>
                  <a:srgbClr val="0000FF"/>
                </a:solidFill>
                <a:cs typeface="Arial" charset="0"/>
              </a:rPr>
              <a:t> twice</a:t>
            </a:r>
          </a:p>
          <a:p>
            <a:pPr eaLnBrk="1" hangingPunct="1">
              <a:buFontTx/>
              <a:buNone/>
            </a:pPr>
            <a:endParaRPr lang="en-US" altLang="zh-TW" dirty="0">
              <a:solidFill>
                <a:srgbClr val="0000FF"/>
              </a:solidFill>
              <a:cs typeface="Arial" charset="0"/>
            </a:endParaRPr>
          </a:p>
          <a:p>
            <a:pPr eaLnBrk="1" hangingPunct="1">
              <a:buFontTx/>
              <a:buNone/>
            </a:pPr>
            <a:r>
              <a:rPr lang="en-US" altLang="zh-TW" sz="2800" dirty="0">
                <a:solidFill>
                  <a:srgbClr val="0000FF"/>
                </a:solidFill>
                <a:cs typeface="Arial" charset="0"/>
              </a:rPr>
              <a:t>Number of handshakes = </a:t>
            </a:r>
            <a:r>
              <a:rPr lang="en-US" altLang="zh-TW" sz="2800" i="1" dirty="0">
                <a:solidFill>
                  <a:srgbClr val="0000FF"/>
                </a:solidFill>
                <a:cs typeface="Arial" charset="0"/>
              </a:rPr>
              <a:t>k</a:t>
            </a:r>
            <a:r>
              <a:rPr lang="en-US" altLang="zh-TW" sz="2800" dirty="0">
                <a:solidFill>
                  <a:srgbClr val="0000FF"/>
                </a:solidFill>
                <a:cs typeface="Arial" charset="0"/>
              </a:rPr>
              <a:t>(</a:t>
            </a:r>
            <a:r>
              <a:rPr lang="en-US" altLang="zh-TW" sz="2800" i="1" dirty="0">
                <a:solidFill>
                  <a:srgbClr val="0000FF"/>
                </a:solidFill>
                <a:cs typeface="Arial" charset="0"/>
              </a:rPr>
              <a:t>k</a:t>
            </a:r>
            <a:r>
              <a:rPr lang="en-US" altLang="zh-TW" sz="2800" dirty="0">
                <a:solidFill>
                  <a:srgbClr val="0000FF"/>
                </a:solidFill>
                <a:cs typeface="Arial" charset="0"/>
              </a:rPr>
              <a:t> -1) /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dissolve">
                                      <p:cBhvr>
                                        <p:cTn id="7" dur="500"/>
                                        <p:tgtEl>
                                          <p:spTgt spid="13926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9267">
                                            <p:txEl>
                                              <p:pRg st="1" end="1"/>
                                            </p:txEl>
                                          </p:spTgt>
                                        </p:tgtEl>
                                        <p:attrNameLst>
                                          <p:attrName>style.visibility</p:attrName>
                                        </p:attrNameLst>
                                      </p:cBhvr>
                                      <p:to>
                                        <p:strVal val="visible"/>
                                      </p:to>
                                    </p:set>
                                    <p:animEffect transition="in" filter="dissolve">
                                      <p:cBhvr>
                                        <p:cTn id="10" dur="500"/>
                                        <p:tgtEl>
                                          <p:spTgt spid="1392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9267">
                                            <p:txEl>
                                              <p:pRg st="3" end="3"/>
                                            </p:txEl>
                                          </p:spTgt>
                                        </p:tgtEl>
                                        <p:attrNameLst>
                                          <p:attrName>style.visibility</p:attrName>
                                        </p:attrNameLst>
                                      </p:cBhvr>
                                      <p:to>
                                        <p:strVal val="visible"/>
                                      </p:to>
                                    </p:set>
                                    <p:animEffect transition="in" filter="dissolve">
                                      <p:cBhvr>
                                        <p:cTn id="15" dur="500"/>
                                        <p:tgtEl>
                                          <p:spTgt spid="13926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9267">
                                            <p:txEl>
                                              <p:pRg st="4" end="4"/>
                                            </p:txEl>
                                          </p:spTgt>
                                        </p:tgtEl>
                                        <p:attrNameLst>
                                          <p:attrName>style.visibility</p:attrName>
                                        </p:attrNameLst>
                                      </p:cBhvr>
                                      <p:to>
                                        <p:strVal val="visible"/>
                                      </p:to>
                                    </p:set>
                                    <p:animEffect transition="in" filter="dissolve">
                                      <p:cBhvr>
                                        <p:cTn id="20" dur="500"/>
                                        <p:tgtEl>
                                          <p:spTgt spid="13926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39267">
                                            <p:txEl>
                                              <p:pRg st="5" end="5"/>
                                            </p:txEl>
                                          </p:spTgt>
                                        </p:tgtEl>
                                        <p:attrNameLst>
                                          <p:attrName>style.visibility</p:attrName>
                                        </p:attrNameLst>
                                      </p:cBhvr>
                                      <p:to>
                                        <p:strVal val="visible"/>
                                      </p:to>
                                    </p:set>
                                    <p:animEffect transition="in" filter="dissolve">
                                      <p:cBhvr>
                                        <p:cTn id="25" dur="500"/>
                                        <p:tgtEl>
                                          <p:spTgt spid="13926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39267">
                                            <p:txEl>
                                              <p:pRg st="7" end="7"/>
                                            </p:txEl>
                                          </p:spTgt>
                                        </p:tgtEl>
                                        <p:attrNameLst>
                                          <p:attrName>style.visibility</p:attrName>
                                        </p:attrNameLst>
                                      </p:cBhvr>
                                      <p:to>
                                        <p:strVal val="visible"/>
                                      </p:to>
                                    </p:set>
                                    <p:animEffect transition="in" filter="dissolve">
                                      <p:cBhvr>
                                        <p:cTn id="30" dur="500"/>
                                        <p:tgtEl>
                                          <p:spTgt spid="139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sz="4400"/>
              <a:t>Another Handshaking Problem</a:t>
            </a:r>
          </a:p>
        </p:txBody>
      </p:sp>
      <p:sp>
        <p:nvSpPr>
          <p:cNvPr id="136195" name="Rectangle 3"/>
          <p:cNvSpPr>
            <a:spLocks noGrp="1" noChangeArrowheads="1"/>
          </p:cNvSpPr>
          <p:nvPr>
            <p:ph type="body" idx="1"/>
          </p:nvPr>
        </p:nvSpPr>
        <p:spPr>
          <a:xfrm>
            <a:off x="457200" y="1724025"/>
            <a:ext cx="8229600" cy="4057650"/>
          </a:xfrm>
        </p:spPr>
        <p:txBody>
          <a:bodyPr/>
          <a:lstStyle/>
          <a:p>
            <a:pPr eaLnBrk="1" hangingPunct="1">
              <a:buFontTx/>
              <a:buNone/>
            </a:pPr>
            <a:r>
              <a:rPr lang="en-US" altLang="zh-TW" sz="2800"/>
              <a:t>People in a party may not shake hand with everyone. </a:t>
            </a:r>
          </a:p>
          <a:p>
            <a:pPr eaLnBrk="1" hangingPunct="1">
              <a:buFontTx/>
              <a:buNone/>
            </a:pPr>
            <a:endParaRPr lang="en-US" altLang="zh-TW" sz="2800">
              <a:solidFill>
                <a:srgbClr val="0000FF"/>
              </a:solidFill>
            </a:endParaRPr>
          </a:p>
          <a:p>
            <a:pPr eaLnBrk="1" hangingPunct="1">
              <a:buFontTx/>
              <a:buNone/>
            </a:pPr>
            <a:r>
              <a:rPr lang="en-US" altLang="zh-TW" sz="2800">
                <a:solidFill>
                  <a:srgbClr val="0000FF"/>
                </a:solidFill>
              </a:rPr>
              <a:t>ANOTHER PROBLEM [O2]:</a:t>
            </a:r>
          </a:p>
          <a:p>
            <a:pPr eaLnBrk="1" hangingPunct="1">
              <a:buFontTx/>
              <a:buNone/>
            </a:pPr>
            <a:r>
              <a:rPr lang="en-US" altLang="zh-TW" sz="2800">
                <a:solidFill>
                  <a:srgbClr val="0000FF"/>
                </a:solidFill>
              </a:rPr>
              <a:t>Show that there are at least 2 persons who have shaken hands with the same number of people.</a:t>
            </a:r>
          </a:p>
        </p:txBody>
      </p:sp>
      <p:cxnSp>
        <p:nvCxnSpPr>
          <p:cNvPr id="22532" name="AutoShape 4"/>
          <p:cNvCxnSpPr>
            <a:cxnSpLocks noChangeShapeType="1"/>
            <a:stCxn id="136195" idx="1"/>
            <a:endCxn id="136195" idx="1"/>
          </p:cNvCxnSpPr>
          <p:nvPr/>
        </p:nvCxnSpPr>
        <p:spPr bwMode="auto">
          <a:xfrm>
            <a:off x="457200" y="3752850"/>
            <a:ext cx="0" cy="0"/>
          </a:xfrm>
          <a:prstGeom prst="straightConnector1">
            <a:avLst/>
          </a:prstGeom>
          <a:noFill/>
          <a:ln w="9525">
            <a:solidFill>
              <a:schemeClr val="tx1"/>
            </a:solidFill>
            <a:round/>
            <a:headEnd/>
            <a:tailEnd/>
          </a:ln>
        </p:spPr>
      </p:cxnSp>
      <p:cxnSp>
        <p:nvCxnSpPr>
          <p:cNvPr id="22533" name="AutoShape 5"/>
          <p:cNvCxnSpPr>
            <a:cxnSpLocks noChangeShapeType="1"/>
            <a:stCxn id="136195" idx="1"/>
            <a:endCxn id="136195" idx="1"/>
          </p:cNvCxnSpPr>
          <p:nvPr/>
        </p:nvCxnSpPr>
        <p:spPr bwMode="auto">
          <a:xfrm>
            <a:off x="457200" y="3752850"/>
            <a:ext cx="0" cy="0"/>
          </a:xfrm>
          <a:prstGeom prst="straightConnector1">
            <a:avLst/>
          </a:prstGeom>
          <a:noFill/>
          <a:ln w="9525">
            <a:solidFill>
              <a:schemeClr val="tx1"/>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dissolve">
                                      <p:cBhvr>
                                        <p:cTn id="7" dur="500"/>
                                        <p:tgtEl>
                                          <p:spTgt spid="136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6195">
                                            <p:txEl>
                                              <p:pRg st="2" end="2"/>
                                            </p:txEl>
                                          </p:spTgt>
                                        </p:tgtEl>
                                        <p:attrNameLst>
                                          <p:attrName>style.visibility</p:attrName>
                                        </p:attrNameLst>
                                      </p:cBhvr>
                                      <p:to>
                                        <p:strVal val="visible"/>
                                      </p:to>
                                    </p:set>
                                    <p:animEffect transition="in" filter="dissolve">
                                      <p:cBhvr>
                                        <p:cTn id="12" dur="500"/>
                                        <p:tgtEl>
                                          <p:spTgt spid="136195">
                                            <p:txEl>
                                              <p:pRg st="2" end="2"/>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36195">
                                            <p:txEl>
                                              <p:pRg st="3" end="3"/>
                                            </p:txEl>
                                          </p:spTgt>
                                        </p:tgtEl>
                                        <p:attrNameLst>
                                          <p:attrName>style.visibility</p:attrName>
                                        </p:attrNameLst>
                                      </p:cBhvr>
                                      <p:to>
                                        <p:strVal val="visible"/>
                                      </p:to>
                                    </p:set>
                                    <p:animEffect transition="in" filter="dissolve">
                                      <p:cBhvr>
                                        <p:cTn id="16" dur="500"/>
                                        <p:tgtEl>
                                          <p:spTgt spid="136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44500" y="247650"/>
            <a:ext cx="8229600" cy="1143000"/>
          </a:xfrm>
        </p:spPr>
        <p:txBody>
          <a:bodyPr/>
          <a:lstStyle/>
          <a:p>
            <a:pPr eaLnBrk="1" hangingPunct="1">
              <a:defRPr/>
            </a:pPr>
            <a:r>
              <a:rPr lang="en-US" dirty="0"/>
              <a:t>Teaching Team</a:t>
            </a:r>
          </a:p>
        </p:txBody>
      </p:sp>
      <p:sp>
        <p:nvSpPr>
          <p:cNvPr id="4099" name="Rectangle 3"/>
          <p:cNvSpPr>
            <a:spLocks noGrp="1" noChangeArrowheads="1"/>
          </p:cNvSpPr>
          <p:nvPr>
            <p:ph type="body" idx="1"/>
          </p:nvPr>
        </p:nvSpPr>
        <p:spPr>
          <a:xfrm>
            <a:off x="457200" y="1422400"/>
            <a:ext cx="8229600" cy="5095875"/>
          </a:xfrm>
        </p:spPr>
        <p:txBody>
          <a:bodyPr/>
          <a:lstStyle/>
          <a:p>
            <a:pPr eaLnBrk="1" hangingPunct="1">
              <a:buFontTx/>
              <a:buNone/>
            </a:pPr>
            <a:r>
              <a:rPr lang="en-US" altLang="zh-TW" sz="2200" dirty="0"/>
              <a:t>Hubert Chan</a:t>
            </a:r>
          </a:p>
          <a:p>
            <a:pPr eaLnBrk="1" hangingPunct="1">
              <a:buFontTx/>
              <a:buNone/>
            </a:pPr>
            <a:r>
              <a:rPr lang="en-US" altLang="zh-TW" sz="2200" dirty="0"/>
              <a:t>	Office: CB429</a:t>
            </a:r>
          </a:p>
          <a:p>
            <a:pPr eaLnBrk="1" hangingPunct="1">
              <a:buFontTx/>
              <a:buNone/>
            </a:pPr>
            <a:r>
              <a:rPr lang="en-US" altLang="zh-TW" sz="2200" dirty="0"/>
              <a:t>	Email: </a:t>
            </a:r>
            <a:r>
              <a:rPr lang="en-US" altLang="zh-TW" sz="2200" dirty="0" err="1"/>
              <a:t>hubert</a:t>
            </a:r>
            <a:r>
              <a:rPr lang="en-US" altLang="zh-TW" sz="2200" dirty="0"/>
              <a:t> at cs.hku.hk</a:t>
            </a:r>
          </a:p>
          <a:p>
            <a:pPr eaLnBrk="1" hangingPunct="1">
              <a:buFontTx/>
              <a:buNone/>
            </a:pPr>
            <a:r>
              <a:rPr lang="en-US" altLang="zh-TW" sz="2200" dirty="0"/>
              <a:t>	I check my email frequently!</a:t>
            </a:r>
          </a:p>
          <a:p>
            <a:pPr eaLnBrk="1" hangingPunct="1">
              <a:buFontTx/>
              <a:buNone/>
            </a:pPr>
            <a:endParaRPr lang="en-US" altLang="zh-TW" sz="2200" dirty="0"/>
          </a:p>
          <a:p>
            <a:pPr eaLnBrk="1" hangingPunct="1">
              <a:buFontTx/>
              <a:buNone/>
            </a:pPr>
            <a:r>
              <a:rPr lang="en-US" altLang="zh-TW" sz="2200" dirty="0"/>
              <a:t>Teaching Assistants</a:t>
            </a:r>
          </a:p>
          <a:p>
            <a:pPr lvl="1" eaLnBrk="1" hangingPunct="1"/>
            <a:r>
              <a:rPr lang="en-US" altLang="zh-TW" sz="2200" dirty="0" err="1"/>
              <a:t>Zhihao</a:t>
            </a:r>
            <a:r>
              <a:rPr lang="en-US" altLang="zh-TW" sz="2200" dirty="0"/>
              <a:t> Tang (CB-LG101, </a:t>
            </a:r>
            <a:r>
              <a:rPr lang="en-US" altLang="zh-TW" sz="2200" dirty="0" err="1"/>
              <a:t>zhtang</a:t>
            </a:r>
            <a:r>
              <a:rPr lang="en-US" altLang="zh-TW" sz="2200" dirty="0"/>
              <a:t> at cs.hku.hk)</a:t>
            </a:r>
          </a:p>
          <a:p>
            <a:pPr lvl="1" eaLnBrk="1" hangingPunct="1"/>
            <a:r>
              <a:rPr lang="en-US" altLang="zh-TW" sz="2200" dirty="0" err="1"/>
              <a:t>Zhibin</a:t>
            </a:r>
            <a:r>
              <a:rPr lang="en-US" altLang="zh-TW" sz="2200" dirty="0"/>
              <a:t> Liang (CB-LG101,</a:t>
            </a:r>
            <a:r>
              <a:rPr lang="zh-CN" altLang="en-US" sz="2200" dirty="0"/>
              <a:t> </a:t>
            </a:r>
            <a:r>
              <a:rPr lang="en-US" altLang="zh-CN" sz="2200" dirty="0" err="1"/>
              <a:t>zbliang</a:t>
            </a:r>
            <a:r>
              <a:rPr lang="zh-CN" altLang="en-US" sz="2200" dirty="0"/>
              <a:t> </a:t>
            </a:r>
            <a:r>
              <a:rPr lang="en-US" altLang="zh-CN" sz="2200" dirty="0"/>
              <a:t>at</a:t>
            </a:r>
            <a:r>
              <a:rPr lang="zh-CN" altLang="en-US" sz="2200" dirty="0"/>
              <a:t> </a:t>
            </a:r>
            <a:r>
              <a:rPr lang="en-US" altLang="zh-CN" sz="2200" dirty="0"/>
              <a:t>cs.hku.hk</a:t>
            </a:r>
            <a:r>
              <a:rPr lang="en-US" altLang="zh-TW" sz="2200" dirty="0"/>
              <a:t>)</a:t>
            </a:r>
          </a:p>
          <a:p>
            <a:pPr lvl="1" eaLnBrk="1" hangingPunct="1">
              <a:buFont typeface="Wingdings" pitchFamily="2" charset="2"/>
              <a:buNone/>
            </a:pPr>
            <a:endParaRPr lang="en-US" altLang="zh-TW" sz="2200" dirty="0"/>
          </a:p>
          <a:p>
            <a:pPr lvl="1" eaLnBrk="1" hangingPunct="1">
              <a:buFont typeface="Wingdings" pitchFamily="2" charset="2"/>
              <a:buNone/>
            </a:pPr>
            <a:r>
              <a:rPr lang="en-US" altLang="zh-TW" sz="2200" dirty="0"/>
              <a:t>Please email with </a:t>
            </a:r>
            <a:r>
              <a:rPr lang="en-US" altLang="zh-TW" sz="2200" b="1" dirty="0"/>
              <a:t>COMP2121:</a:t>
            </a:r>
            <a:r>
              <a:rPr lang="en-US" altLang="zh-TW" sz="2200" dirty="0"/>
              <a:t> in subject.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a:t>An Example</a:t>
            </a:r>
          </a:p>
        </p:txBody>
      </p:sp>
      <p:sp>
        <p:nvSpPr>
          <p:cNvPr id="107523" name="Rectangle 3"/>
          <p:cNvSpPr>
            <a:spLocks noGrp="1" noChangeArrowheads="1"/>
          </p:cNvSpPr>
          <p:nvPr>
            <p:ph type="body" idx="1"/>
          </p:nvPr>
        </p:nvSpPr>
        <p:spPr>
          <a:xfrm>
            <a:off x="457200" y="1584325"/>
            <a:ext cx="8229600" cy="4872038"/>
          </a:xfrm>
        </p:spPr>
        <p:txBody>
          <a:bodyPr/>
          <a:lstStyle/>
          <a:p>
            <a:pPr eaLnBrk="1" hangingPunct="1">
              <a:buFontTx/>
              <a:buNone/>
            </a:pPr>
            <a:r>
              <a:rPr lang="en-US" altLang="zh-TW"/>
              <a:t>A, B, C and D are in the party</a:t>
            </a:r>
          </a:p>
          <a:p>
            <a:pPr lvl="1" eaLnBrk="1" hangingPunct="1">
              <a:lnSpc>
                <a:spcPct val="90000"/>
              </a:lnSpc>
              <a:buFont typeface="Wingdings" pitchFamily="2" charset="2"/>
              <a:buNone/>
            </a:pPr>
            <a:r>
              <a:rPr lang="en-US" altLang="zh-TW"/>
              <a:t>A </a:t>
            </a:r>
            <a:r>
              <a:rPr lang="en-US" altLang="zh-TW">
                <a:cs typeface="Arial" charset="0"/>
              </a:rPr>
              <a:t>shakes hands with B  </a:t>
            </a:r>
          </a:p>
          <a:p>
            <a:pPr lvl="1" eaLnBrk="1" hangingPunct="1">
              <a:lnSpc>
                <a:spcPct val="90000"/>
              </a:lnSpc>
              <a:buFont typeface="Wingdings" pitchFamily="2" charset="2"/>
              <a:buNone/>
            </a:pPr>
            <a:r>
              <a:rPr lang="en-US" altLang="zh-TW"/>
              <a:t>B </a:t>
            </a:r>
            <a:r>
              <a:rPr lang="en-US" altLang="zh-TW">
                <a:cs typeface="Arial" charset="0"/>
              </a:rPr>
              <a:t>shakes hands with D  </a:t>
            </a:r>
          </a:p>
          <a:p>
            <a:pPr lvl="1" eaLnBrk="1" hangingPunct="1">
              <a:lnSpc>
                <a:spcPct val="90000"/>
              </a:lnSpc>
              <a:buFont typeface="Wingdings" pitchFamily="2" charset="2"/>
              <a:buNone/>
            </a:pPr>
            <a:r>
              <a:rPr lang="en-US" altLang="zh-TW"/>
              <a:t>D </a:t>
            </a:r>
            <a:r>
              <a:rPr lang="en-US" altLang="zh-TW">
                <a:cs typeface="Arial" charset="0"/>
              </a:rPr>
              <a:t>shakes hands with C  </a:t>
            </a:r>
          </a:p>
          <a:p>
            <a:pPr lvl="1" eaLnBrk="1" hangingPunct="1">
              <a:lnSpc>
                <a:spcPct val="90000"/>
              </a:lnSpc>
              <a:buFont typeface="Wingdings" pitchFamily="2" charset="2"/>
              <a:buNone/>
            </a:pPr>
            <a:r>
              <a:rPr lang="en-US" altLang="zh-TW"/>
              <a:t>B </a:t>
            </a:r>
            <a:r>
              <a:rPr lang="en-US" altLang="zh-TW">
                <a:cs typeface="Arial" charset="0"/>
              </a:rPr>
              <a:t>shakes hands with C</a:t>
            </a:r>
          </a:p>
          <a:p>
            <a:pPr eaLnBrk="1" hangingPunct="1">
              <a:buFontTx/>
              <a:buNone/>
            </a:pPr>
            <a:r>
              <a:rPr lang="en-US" altLang="zh-TW"/>
              <a:t>C and D have made the same number of handshakes</a:t>
            </a:r>
            <a:br>
              <a:rPr lang="en-US" altLang="zh-TW"/>
            </a:br>
            <a:r>
              <a:rPr lang="en-US" altLang="zh-TW"/>
              <a:t>or the same degree (degree-2 vertices), </a:t>
            </a:r>
            <a:br>
              <a:rPr lang="en-US" altLang="zh-TW"/>
            </a:br>
            <a:r>
              <a:rPr lang="en-US" altLang="zh-TW"/>
              <a:t>i.e, C and D shake hand with exactly 2 persons.</a:t>
            </a:r>
            <a:endParaRPr lang="en-US" altLang="zh-TW" sz="3200"/>
          </a:p>
          <a:p>
            <a:pPr algn="ctr" eaLnBrk="1" hangingPunct="1">
              <a:buFontTx/>
              <a:buNone/>
            </a:pPr>
            <a:r>
              <a:rPr lang="en-US" altLang="zh-TW" sz="3200">
                <a:solidFill>
                  <a:srgbClr val="0000FF"/>
                </a:solidFill>
              </a:rPr>
              <a:t>Every graph (with at least 2 vertices) must have two vertices of equal degree.</a:t>
            </a:r>
            <a:endParaRPr lang="en-US" altLang="zh-TW" sz="3200">
              <a:solidFill>
                <a:srgbClr val="0000FF"/>
              </a:solidFill>
              <a:cs typeface="Arial" charset="0"/>
            </a:endParaRPr>
          </a:p>
        </p:txBody>
      </p:sp>
      <p:cxnSp>
        <p:nvCxnSpPr>
          <p:cNvPr id="23556" name="AutoShape 4"/>
          <p:cNvCxnSpPr>
            <a:cxnSpLocks noChangeShapeType="1"/>
            <a:stCxn id="107523" idx="1"/>
            <a:endCxn id="107523" idx="1"/>
          </p:cNvCxnSpPr>
          <p:nvPr/>
        </p:nvCxnSpPr>
        <p:spPr bwMode="auto">
          <a:xfrm>
            <a:off x="457200" y="4021138"/>
            <a:ext cx="0" cy="0"/>
          </a:xfrm>
          <a:prstGeom prst="straightConnector1">
            <a:avLst/>
          </a:prstGeom>
          <a:noFill/>
          <a:ln w="9525">
            <a:solidFill>
              <a:schemeClr val="tx1"/>
            </a:solidFill>
            <a:round/>
            <a:headEnd/>
            <a:tailEnd/>
          </a:ln>
        </p:spPr>
      </p:cxnSp>
      <p:cxnSp>
        <p:nvCxnSpPr>
          <p:cNvPr id="23557" name="AutoShape 5"/>
          <p:cNvCxnSpPr>
            <a:cxnSpLocks noChangeShapeType="1"/>
            <a:stCxn id="107523" idx="1"/>
            <a:endCxn id="107523" idx="1"/>
          </p:cNvCxnSpPr>
          <p:nvPr/>
        </p:nvCxnSpPr>
        <p:spPr bwMode="auto">
          <a:xfrm>
            <a:off x="457200" y="4021138"/>
            <a:ext cx="0" cy="0"/>
          </a:xfrm>
          <a:prstGeom prst="straightConnector1">
            <a:avLst/>
          </a:prstGeom>
          <a:noFill/>
          <a:ln w="9525">
            <a:solidFill>
              <a:schemeClr val="tx1"/>
            </a:solidFill>
            <a:round/>
            <a:headEnd/>
            <a:tailEnd/>
          </a:ln>
        </p:spPr>
      </p:cxnSp>
      <p:sp>
        <p:nvSpPr>
          <p:cNvPr id="107526" name="Oval 6"/>
          <p:cNvSpPr>
            <a:spLocks noChangeArrowheads="1"/>
          </p:cNvSpPr>
          <p:nvPr/>
        </p:nvSpPr>
        <p:spPr bwMode="auto">
          <a:xfrm flipV="1">
            <a:off x="7007225" y="1801813"/>
            <a:ext cx="77788" cy="9048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27" name="Oval 7"/>
          <p:cNvSpPr>
            <a:spLocks noChangeArrowheads="1"/>
          </p:cNvSpPr>
          <p:nvPr/>
        </p:nvSpPr>
        <p:spPr bwMode="auto">
          <a:xfrm flipV="1">
            <a:off x="7032625" y="2949575"/>
            <a:ext cx="77788"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28" name="Oval 8"/>
          <p:cNvSpPr>
            <a:spLocks noChangeArrowheads="1"/>
          </p:cNvSpPr>
          <p:nvPr/>
        </p:nvSpPr>
        <p:spPr bwMode="auto">
          <a:xfrm flipV="1">
            <a:off x="8204200" y="1797050"/>
            <a:ext cx="77788"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29" name="Oval 9"/>
          <p:cNvSpPr>
            <a:spLocks noChangeArrowheads="1"/>
          </p:cNvSpPr>
          <p:nvPr/>
        </p:nvSpPr>
        <p:spPr bwMode="auto">
          <a:xfrm flipV="1">
            <a:off x="8212138" y="2984500"/>
            <a:ext cx="77787" cy="90488"/>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107530" name="Text Box 10"/>
          <p:cNvSpPr txBox="1">
            <a:spLocks noChangeArrowheads="1"/>
          </p:cNvSpPr>
          <p:nvPr/>
        </p:nvSpPr>
        <p:spPr bwMode="auto">
          <a:xfrm>
            <a:off x="6619875" y="1563688"/>
            <a:ext cx="336550" cy="366712"/>
          </a:xfrm>
          <a:prstGeom prst="rect">
            <a:avLst/>
          </a:prstGeom>
          <a:noFill/>
          <a:ln w="9525">
            <a:noFill/>
            <a:miter lim="800000"/>
            <a:headEnd/>
            <a:tailEnd/>
          </a:ln>
        </p:spPr>
        <p:txBody>
          <a:bodyPr wrap="none">
            <a:spAutoFit/>
          </a:bodyPr>
          <a:lstStyle/>
          <a:p>
            <a:r>
              <a:rPr lang="en-US" altLang="zh-TW"/>
              <a:t>A</a:t>
            </a:r>
          </a:p>
        </p:txBody>
      </p:sp>
      <p:sp>
        <p:nvSpPr>
          <p:cNvPr id="107531" name="Text Box 11"/>
          <p:cNvSpPr txBox="1">
            <a:spLocks noChangeArrowheads="1"/>
          </p:cNvSpPr>
          <p:nvPr/>
        </p:nvSpPr>
        <p:spPr bwMode="auto">
          <a:xfrm>
            <a:off x="8385175" y="1577975"/>
            <a:ext cx="336550" cy="366713"/>
          </a:xfrm>
          <a:prstGeom prst="rect">
            <a:avLst/>
          </a:prstGeom>
          <a:noFill/>
          <a:ln w="9525">
            <a:noFill/>
            <a:miter lim="800000"/>
            <a:headEnd/>
            <a:tailEnd/>
          </a:ln>
        </p:spPr>
        <p:txBody>
          <a:bodyPr wrap="none">
            <a:spAutoFit/>
          </a:bodyPr>
          <a:lstStyle/>
          <a:p>
            <a:r>
              <a:rPr lang="en-US" altLang="zh-TW"/>
              <a:t>B</a:t>
            </a:r>
          </a:p>
        </p:txBody>
      </p:sp>
      <p:sp>
        <p:nvSpPr>
          <p:cNvPr id="107532" name="Text Box 12"/>
          <p:cNvSpPr txBox="1">
            <a:spLocks noChangeArrowheads="1"/>
          </p:cNvSpPr>
          <p:nvPr/>
        </p:nvSpPr>
        <p:spPr bwMode="auto">
          <a:xfrm>
            <a:off x="6664325" y="2971800"/>
            <a:ext cx="349250" cy="366713"/>
          </a:xfrm>
          <a:prstGeom prst="rect">
            <a:avLst/>
          </a:prstGeom>
          <a:noFill/>
          <a:ln w="9525">
            <a:noFill/>
            <a:miter lim="800000"/>
            <a:headEnd/>
            <a:tailEnd/>
          </a:ln>
        </p:spPr>
        <p:txBody>
          <a:bodyPr wrap="none">
            <a:spAutoFit/>
          </a:bodyPr>
          <a:lstStyle/>
          <a:p>
            <a:r>
              <a:rPr lang="en-US" altLang="zh-TW"/>
              <a:t>C</a:t>
            </a:r>
          </a:p>
        </p:txBody>
      </p:sp>
      <p:sp>
        <p:nvSpPr>
          <p:cNvPr id="107533" name="Text Box 13"/>
          <p:cNvSpPr txBox="1">
            <a:spLocks noChangeArrowheads="1"/>
          </p:cNvSpPr>
          <p:nvPr/>
        </p:nvSpPr>
        <p:spPr bwMode="auto">
          <a:xfrm>
            <a:off x="8353425" y="2989263"/>
            <a:ext cx="349250" cy="366712"/>
          </a:xfrm>
          <a:prstGeom prst="rect">
            <a:avLst/>
          </a:prstGeom>
          <a:noFill/>
          <a:ln w="9525">
            <a:noFill/>
            <a:miter lim="800000"/>
            <a:headEnd/>
            <a:tailEnd/>
          </a:ln>
        </p:spPr>
        <p:txBody>
          <a:bodyPr wrap="none">
            <a:spAutoFit/>
          </a:bodyPr>
          <a:lstStyle/>
          <a:p>
            <a:r>
              <a:rPr lang="en-US" altLang="zh-TW"/>
              <a:t>D</a:t>
            </a:r>
          </a:p>
        </p:txBody>
      </p:sp>
      <p:cxnSp>
        <p:nvCxnSpPr>
          <p:cNvPr id="107534" name="AutoShape 14"/>
          <p:cNvCxnSpPr>
            <a:cxnSpLocks noChangeShapeType="1"/>
            <a:stCxn id="107526" idx="6"/>
            <a:endCxn id="107528" idx="2"/>
          </p:cNvCxnSpPr>
          <p:nvPr/>
        </p:nvCxnSpPr>
        <p:spPr bwMode="auto">
          <a:xfrm flipV="1">
            <a:off x="7085013" y="1843088"/>
            <a:ext cx="1119187" cy="4762"/>
          </a:xfrm>
          <a:prstGeom prst="straightConnector1">
            <a:avLst/>
          </a:prstGeom>
          <a:noFill/>
          <a:ln w="9525">
            <a:solidFill>
              <a:schemeClr val="tx1"/>
            </a:solidFill>
            <a:round/>
            <a:headEnd/>
            <a:tailEnd/>
          </a:ln>
        </p:spPr>
      </p:cxnSp>
      <p:cxnSp>
        <p:nvCxnSpPr>
          <p:cNvPr id="107535" name="AutoShape 15"/>
          <p:cNvCxnSpPr>
            <a:cxnSpLocks noChangeShapeType="1"/>
            <a:stCxn id="107528" idx="0"/>
            <a:endCxn id="107529" idx="3"/>
          </p:cNvCxnSpPr>
          <p:nvPr/>
        </p:nvCxnSpPr>
        <p:spPr bwMode="auto">
          <a:xfrm flipH="1">
            <a:off x="8223250" y="1889125"/>
            <a:ext cx="19050" cy="1109663"/>
          </a:xfrm>
          <a:prstGeom prst="straightConnector1">
            <a:avLst/>
          </a:prstGeom>
          <a:noFill/>
          <a:ln w="9525">
            <a:solidFill>
              <a:schemeClr val="tx1"/>
            </a:solidFill>
            <a:round/>
            <a:headEnd/>
            <a:tailEnd/>
          </a:ln>
        </p:spPr>
      </p:cxnSp>
      <p:cxnSp>
        <p:nvCxnSpPr>
          <p:cNvPr id="107536" name="AutoShape 16"/>
          <p:cNvCxnSpPr>
            <a:cxnSpLocks noChangeShapeType="1"/>
            <a:stCxn id="107527" idx="2"/>
            <a:endCxn id="107529" idx="3"/>
          </p:cNvCxnSpPr>
          <p:nvPr/>
        </p:nvCxnSpPr>
        <p:spPr bwMode="auto">
          <a:xfrm>
            <a:off x="7032625" y="2995613"/>
            <a:ext cx="1190625" cy="3175"/>
          </a:xfrm>
          <a:prstGeom prst="straightConnector1">
            <a:avLst/>
          </a:prstGeom>
          <a:noFill/>
          <a:ln w="9525">
            <a:solidFill>
              <a:schemeClr val="tx1"/>
            </a:solidFill>
            <a:round/>
            <a:headEnd/>
            <a:tailEnd/>
          </a:ln>
        </p:spPr>
      </p:cxnSp>
      <p:cxnSp>
        <p:nvCxnSpPr>
          <p:cNvPr id="107537" name="AutoShape 17"/>
          <p:cNvCxnSpPr>
            <a:cxnSpLocks noChangeShapeType="1"/>
            <a:stCxn id="107527" idx="5"/>
            <a:endCxn id="107528" idx="1"/>
          </p:cNvCxnSpPr>
          <p:nvPr/>
        </p:nvCxnSpPr>
        <p:spPr bwMode="auto">
          <a:xfrm flipV="1">
            <a:off x="7097713" y="1874838"/>
            <a:ext cx="1117600" cy="1089025"/>
          </a:xfrm>
          <a:prstGeom prst="straightConnector1">
            <a:avLst/>
          </a:prstGeom>
          <a:noFill/>
          <a:ln w="9525">
            <a:solidFill>
              <a:schemeClr val="tx1"/>
            </a:solidFill>
            <a:round/>
            <a:headEnd/>
            <a:tailEnd/>
          </a:ln>
        </p:spPr>
      </p:cxnSp>
      <p:sp>
        <p:nvSpPr>
          <p:cNvPr id="107539" name="Text Box 19"/>
          <p:cNvSpPr txBox="1">
            <a:spLocks noChangeArrowheads="1"/>
          </p:cNvSpPr>
          <p:nvPr/>
        </p:nvSpPr>
        <p:spPr bwMode="auto">
          <a:xfrm>
            <a:off x="5335588" y="2393950"/>
            <a:ext cx="1268412" cy="457200"/>
          </a:xfrm>
          <a:prstGeom prst="rect">
            <a:avLst/>
          </a:prstGeom>
          <a:solidFill>
            <a:srgbClr val="CFF7A7"/>
          </a:solidFill>
          <a:ln w="9525">
            <a:noFill/>
            <a:miter lim="800000"/>
            <a:headEnd/>
            <a:tailEnd/>
          </a:ln>
        </p:spPr>
        <p:txBody>
          <a:bodyPr wrap="none">
            <a:spAutoFit/>
          </a:bodyPr>
          <a:lstStyle/>
          <a:p>
            <a:r>
              <a:rPr lang="en-US" altLang="zh-TW" sz="2400"/>
              <a:t>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dissolve">
                                      <p:cBhvr>
                                        <p:cTn id="7" dur="500"/>
                                        <p:tgtEl>
                                          <p:spTgt spid="10752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animEffect transition="in" filter="dissolve">
                                      <p:cBhvr>
                                        <p:cTn id="11" dur="500"/>
                                        <p:tgtEl>
                                          <p:spTgt spid="10752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animEffect transition="in" filter="dissolve">
                                      <p:cBhvr>
                                        <p:cTn id="15" dur="500"/>
                                        <p:tgtEl>
                                          <p:spTgt spid="10752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animEffect transition="in" filter="dissolve">
                                      <p:cBhvr>
                                        <p:cTn id="19" dur="500"/>
                                        <p:tgtEl>
                                          <p:spTgt spid="10752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7523">
                                            <p:txEl>
                                              <p:pRg st="4" end="4"/>
                                            </p:txEl>
                                          </p:spTgt>
                                        </p:tgtEl>
                                        <p:attrNameLst>
                                          <p:attrName>style.visibility</p:attrName>
                                        </p:attrNameLst>
                                      </p:cBhvr>
                                      <p:to>
                                        <p:strVal val="visible"/>
                                      </p:to>
                                    </p:set>
                                    <p:animEffect transition="in" filter="dissolve">
                                      <p:cBhvr>
                                        <p:cTn id="23" dur="500"/>
                                        <p:tgtEl>
                                          <p:spTgt spid="10752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7539"/>
                                        </p:tgtEl>
                                        <p:attrNameLst>
                                          <p:attrName>style.visibility</p:attrName>
                                        </p:attrNameLst>
                                      </p:cBhvr>
                                      <p:to>
                                        <p:strVal val="visible"/>
                                      </p:to>
                                    </p:set>
                                    <p:animEffect transition="in" filter="dissolve">
                                      <p:cBhvr>
                                        <p:cTn id="28" dur="500"/>
                                        <p:tgtEl>
                                          <p:spTgt spid="107539"/>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107526"/>
                                        </p:tgtEl>
                                        <p:attrNameLst>
                                          <p:attrName>style.visibility</p:attrName>
                                        </p:attrNameLst>
                                      </p:cBhvr>
                                      <p:to>
                                        <p:strVal val="visible"/>
                                      </p:to>
                                    </p:set>
                                    <p:animEffect transition="in" filter="dissolve">
                                      <p:cBhvr>
                                        <p:cTn id="32" dur="500"/>
                                        <p:tgtEl>
                                          <p:spTgt spid="10752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07530"/>
                                        </p:tgtEl>
                                        <p:attrNameLst>
                                          <p:attrName>style.visibility</p:attrName>
                                        </p:attrNameLst>
                                      </p:cBhvr>
                                      <p:to>
                                        <p:strVal val="visible"/>
                                      </p:to>
                                    </p:set>
                                    <p:animEffect transition="in" filter="dissolve">
                                      <p:cBhvr>
                                        <p:cTn id="35" dur="500"/>
                                        <p:tgtEl>
                                          <p:spTgt spid="107530"/>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07528"/>
                                        </p:tgtEl>
                                        <p:attrNameLst>
                                          <p:attrName>style.visibility</p:attrName>
                                        </p:attrNameLst>
                                      </p:cBhvr>
                                      <p:to>
                                        <p:strVal val="visible"/>
                                      </p:to>
                                    </p:set>
                                    <p:animEffect transition="in" filter="dissolve">
                                      <p:cBhvr>
                                        <p:cTn id="38" dur="500"/>
                                        <p:tgtEl>
                                          <p:spTgt spid="10752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07531"/>
                                        </p:tgtEl>
                                        <p:attrNameLst>
                                          <p:attrName>style.visibility</p:attrName>
                                        </p:attrNameLst>
                                      </p:cBhvr>
                                      <p:to>
                                        <p:strVal val="visible"/>
                                      </p:to>
                                    </p:set>
                                    <p:animEffect transition="in" filter="dissolve">
                                      <p:cBhvr>
                                        <p:cTn id="41" dur="500"/>
                                        <p:tgtEl>
                                          <p:spTgt spid="107531"/>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07527"/>
                                        </p:tgtEl>
                                        <p:attrNameLst>
                                          <p:attrName>style.visibility</p:attrName>
                                        </p:attrNameLst>
                                      </p:cBhvr>
                                      <p:to>
                                        <p:strVal val="visible"/>
                                      </p:to>
                                    </p:set>
                                    <p:animEffect transition="in" filter="dissolve">
                                      <p:cBhvr>
                                        <p:cTn id="44" dur="500"/>
                                        <p:tgtEl>
                                          <p:spTgt spid="107527"/>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07532"/>
                                        </p:tgtEl>
                                        <p:attrNameLst>
                                          <p:attrName>style.visibility</p:attrName>
                                        </p:attrNameLst>
                                      </p:cBhvr>
                                      <p:to>
                                        <p:strVal val="visible"/>
                                      </p:to>
                                    </p:set>
                                    <p:animEffect transition="in" filter="dissolve">
                                      <p:cBhvr>
                                        <p:cTn id="47" dur="500"/>
                                        <p:tgtEl>
                                          <p:spTgt spid="107532"/>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07529"/>
                                        </p:tgtEl>
                                        <p:attrNameLst>
                                          <p:attrName>style.visibility</p:attrName>
                                        </p:attrNameLst>
                                      </p:cBhvr>
                                      <p:to>
                                        <p:strVal val="visible"/>
                                      </p:to>
                                    </p:set>
                                    <p:animEffect transition="in" filter="dissolve">
                                      <p:cBhvr>
                                        <p:cTn id="50" dur="500"/>
                                        <p:tgtEl>
                                          <p:spTgt spid="107529"/>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07533"/>
                                        </p:tgtEl>
                                        <p:attrNameLst>
                                          <p:attrName>style.visibility</p:attrName>
                                        </p:attrNameLst>
                                      </p:cBhvr>
                                      <p:to>
                                        <p:strVal val="visible"/>
                                      </p:to>
                                    </p:set>
                                    <p:animEffect transition="in" filter="dissolve">
                                      <p:cBhvr>
                                        <p:cTn id="53" dur="500"/>
                                        <p:tgtEl>
                                          <p:spTgt spid="107533"/>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107534"/>
                                        </p:tgtEl>
                                        <p:attrNameLst>
                                          <p:attrName>style.visibility</p:attrName>
                                        </p:attrNameLst>
                                      </p:cBhvr>
                                      <p:to>
                                        <p:strVal val="visible"/>
                                      </p:to>
                                    </p:set>
                                    <p:animEffect transition="in" filter="dissolve">
                                      <p:cBhvr>
                                        <p:cTn id="58" dur="500"/>
                                        <p:tgtEl>
                                          <p:spTgt spid="107534"/>
                                        </p:tgtEl>
                                      </p:cBhvr>
                                    </p:animEffect>
                                  </p:childTnLst>
                                </p:cTn>
                              </p:par>
                              <p:par>
                                <p:cTn id="59" presetID="9" presetClass="entr" presetSubtype="0" fill="hold" nodeType="withEffect">
                                  <p:stCondLst>
                                    <p:cond delay="1000"/>
                                  </p:stCondLst>
                                  <p:childTnLst>
                                    <p:set>
                                      <p:cBhvr>
                                        <p:cTn id="60" dur="1" fill="hold">
                                          <p:stCondLst>
                                            <p:cond delay="0"/>
                                          </p:stCondLst>
                                        </p:cTn>
                                        <p:tgtEl>
                                          <p:spTgt spid="107535"/>
                                        </p:tgtEl>
                                        <p:attrNameLst>
                                          <p:attrName>style.visibility</p:attrName>
                                        </p:attrNameLst>
                                      </p:cBhvr>
                                      <p:to>
                                        <p:strVal val="visible"/>
                                      </p:to>
                                    </p:set>
                                    <p:animEffect transition="in" filter="dissolve">
                                      <p:cBhvr>
                                        <p:cTn id="61" dur="2000"/>
                                        <p:tgtEl>
                                          <p:spTgt spid="107535"/>
                                        </p:tgtEl>
                                      </p:cBhvr>
                                    </p:animEffect>
                                  </p:childTnLst>
                                </p:cTn>
                              </p:par>
                              <p:par>
                                <p:cTn id="62" presetID="9" presetClass="entr" presetSubtype="0" fill="hold" nodeType="withEffect">
                                  <p:stCondLst>
                                    <p:cond delay="1000"/>
                                  </p:stCondLst>
                                  <p:childTnLst>
                                    <p:set>
                                      <p:cBhvr>
                                        <p:cTn id="63" dur="1" fill="hold">
                                          <p:stCondLst>
                                            <p:cond delay="0"/>
                                          </p:stCondLst>
                                        </p:cTn>
                                        <p:tgtEl>
                                          <p:spTgt spid="107536"/>
                                        </p:tgtEl>
                                        <p:attrNameLst>
                                          <p:attrName>style.visibility</p:attrName>
                                        </p:attrNameLst>
                                      </p:cBhvr>
                                      <p:to>
                                        <p:strVal val="visible"/>
                                      </p:to>
                                    </p:set>
                                    <p:animEffect transition="in" filter="dissolve">
                                      <p:cBhvr>
                                        <p:cTn id="64" dur="2000"/>
                                        <p:tgtEl>
                                          <p:spTgt spid="107536"/>
                                        </p:tgtEl>
                                      </p:cBhvr>
                                    </p:animEffect>
                                  </p:childTnLst>
                                </p:cTn>
                              </p:par>
                              <p:par>
                                <p:cTn id="65" presetID="9" presetClass="entr" presetSubtype="0" fill="hold" nodeType="withEffect">
                                  <p:stCondLst>
                                    <p:cond delay="1000"/>
                                  </p:stCondLst>
                                  <p:childTnLst>
                                    <p:set>
                                      <p:cBhvr>
                                        <p:cTn id="66" dur="1" fill="hold">
                                          <p:stCondLst>
                                            <p:cond delay="0"/>
                                          </p:stCondLst>
                                        </p:cTn>
                                        <p:tgtEl>
                                          <p:spTgt spid="107537"/>
                                        </p:tgtEl>
                                        <p:attrNameLst>
                                          <p:attrName>style.visibility</p:attrName>
                                        </p:attrNameLst>
                                      </p:cBhvr>
                                      <p:to>
                                        <p:strVal val="visible"/>
                                      </p:to>
                                    </p:set>
                                    <p:animEffect transition="in" filter="dissolve">
                                      <p:cBhvr>
                                        <p:cTn id="67" dur="2000"/>
                                        <p:tgtEl>
                                          <p:spTgt spid="107537"/>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07523">
                                            <p:txEl>
                                              <p:pRg st="5" end="5"/>
                                            </p:txEl>
                                          </p:spTgt>
                                        </p:tgtEl>
                                        <p:attrNameLst>
                                          <p:attrName>style.visibility</p:attrName>
                                        </p:attrNameLst>
                                      </p:cBhvr>
                                      <p:to>
                                        <p:strVal val="visible"/>
                                      </p:to>
                                    </p:set>
                                    <p:animEffect transition="in" filter="dissolve">
                                      <p:cBhvr>
                                        <p:cTn id="72" dur="500"/>
                                        <p:tgtEl>
                                          <p:spTgt spid="10752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07523">
                                            <p:txEl>
                                              <p:pRg st="6" end="6"/>
                                            </p:txEl>
                                          </p:spTgt>
                                        </p:tgtEl>
                                        <p:attrNameLst>
                                          <p:attrName>style.visibility</p:attrName>
                                        </p:attrNameLst>
                                      </p:cBhvr>
                                      <p:to>
                                        <p:strVal val="visible"/>
                                      </p:to>
                                    </p:set>
                                    <p:animEffect transition="in" filter="dissolve">
                                      <p:cBhvr>
                                        <p:cTn id="77" dur="500"/>
                                        <p:tgtEl>
                                          <p:spTgt spid="107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2"/>
      <p:bldP spid="107526" grpId="0" animBg="1"/>
      <p:bldP spid="107527" grpId="0" animBg="1"/>
      <p:bldP spid="107528" grpId="0" animBg="1"/>
      <p:bldP spid="107529" grpId="0" animBg="1"/>
      <p:bldP spid="107530" grpId="0"/>
      <p:bldP spid="107531" grpId="0"/>
      <p:bldP spid="107532" grpId="0"/>
      <p:bldP spid="107533" grpId="0"/>
      <p:bldP spid="107539"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a:t>Handshaking problem (case study)</a:t>
            </a:r>
          </a:p>
        </p:txBody>
      </p:sp>
      <p:sp>
        <p:nvSpPr>
          <p:cNvPr id="101379" name="Rectangle 3"/>
          <p:cNvSpPr>
            <a:spLocks noGrp="1" noChangeArrowheads="1"/>
          </p:cNvSpPr>
          <p:nvPr>
            <p:ph type="body" sz="half" idx="1"/>
          </p:nvPr>
        </p:nvSpPr>
        <p:spPr>
          <a:xfrm>
            <a:off x="457200" y="1463675"/>
            <a:ext cx="8269288" cy="5195888"/>
          </a:xfrm>
        </p:spPr>
        <p:txBody>
          <a:bodyPr/>
          <a:lstStyle/>
          <a:p>
            <a:pPr marL="0" indent="0" eaLnBrk="1" hangingPunct="1">
              <a:lnSpc>
                <a:spcPct val="90000"/>
              </a:lnSpc>
              <a:buFontTx/>
              <a:buNone/>
            </a:pPr>
            <a:r>
              <a:rPr lang="en-US" altLang="zh-TW"/>
              <a:t>Easy to prove for 2 persons</a:t>
            </a:r>
          </a:p>
          <a:p>
            <a:pPr marL="0" indent="0" eaLnBrk="1" hangingPunct="1">
              <a:lnSpc>
                <a:spcPct val="90000"/>
              </a:lnSpc>
              <a:buFontTx/>
              <a:buNone/>
            </a:pPr>
            <a:r>
              <a:rPr lang="en-US" altLang="zh-TW"/>
              <a:t>For 3 persons, how many cases are there?</a:t>
            </a:r>
          </a:p>
          <a:p>
            <a:pPr marL="0" indent="0" eaLnBrk="1" hangingPunct="1">
              <a:lnSpc>
                <a:spcPct val="90000"/>
              </a:lnSpc>
              <a:buFontTx/>
              <a:buNone/>
            </a:pPr>
            <a:endParaRPr lang="en-US" altLang="zh-TW"/>
          </a:p>
          <a:p>
            <a:pPr marL="0" indent="0" eaLnBrk="1" hangingPunct="1">
              <a:lnSpc>
                <a:spcPct val="90000"/>
              </a:lnSpc>
              <a:buFontTx/>
              <a:buNone/>
            </a:pPr>
            <a:endParaRPr lang="en-US" altLang="zh-TW">
              <a:solidFill>
                <a:schemeClr val="hlink"/>
              </a:solidFill>
            </a:endParaRPr>
          </a:p>
          <a:p>
            <a:pPr marL="0" indent="0" eaLnBrk="1" hangingPunct="1">
              <a:lnSpc>
                <a:spcPct val="90000"/>
              </a:lnSpc>
              <a:buFontTx/>
              <a:buNone/>
            </a:pPr>
            <a:endParaRPr lang="en-US" altLang="zh-TW">
              <a:solidFill>
                <a:schemeClr val="hlink"/>
              </a:solidFill>
            </a:endParaRPr>
          </a:p>
          <a:p>
            <a:pPr marL="0" indent="0" eaLnBrk="1" hangingPunct="1">
              <a:lnSpc>
                <a:spcPct val="90000"/>
              </a:lnSpc>
              <a:buFontTx/>
              <a:buNone/>
            </a:pPr>
            <a:endParaRPr lang="en-US" altLang="zh-TW">
              <a:solidFill>
                <a:schemeClr val="hlink"/>
              </a:solidFill>
            </a:endParaRPr>
          </a:p>
          <a:p>
            <a:pPr marL="0" indent="0" eaLnBrk="1" hangingPunct="1">
              <a:lnSpc>
                <a:spcPct val="90000"/>
              </a:lnSpc>
              <a:buFontTx/>
              <a:buNone/>
            </a:pPr>
            <a:r>
              <a:rPr lang="en-US" altLang="zh-TW"/>
              <a:t>There are 4 </a:t>
            </a:r>
            <a:r>
              <a:rPr lang="en-US" altLang="zh-TW" b="1">
                <a:solidFill>
                  <a:schemeClr val="hlink"/>
                </a:solidFill>
              </a:rPr>
              <a:t>distinct</a:t>
            </a:r>
            <a:r>
              <a:rPr lang="en-US" altLang="zh-TW"/>
              <a:t> cases</a:t>
            </a:r>
          </a:p>
          <a:p>
            <a:pPr marL="0" indent="0" eaLnBrk="1" hangingPunct="1">
              <a:lnSpc>
                <a:spcPct val="90000"/>
              </a:lnSpc>
              <a:buFontTx/>
              <a:buNone/>
            </a:pPr>
            <a:r>
              <a:rPr lang="en-US" altLang="zh-TW">
                <a:solidFill>
                  <a:schemeClr val="hlink"/>
                </a:solidFill>
              </a:rPr>
              <a:t>Proof by exhaustion (try all cases)  </a:t>
            </a:r>
          </a:p>
          <a:p>
            <a:pPr marL="0" indent="0" eaLnBrk="1" hangingPunct="1">
              <a:lnSpc>
                <a:spcPct val="90000"/>
              </a:lnSpc>
              <a:buFontTx/>
              <a:buNone/>
            </a:pPr>
            <a:endParaRPr lang="en-US" altLang="zh-TW"/>
          </a:p>
          <a:p>
            <a:pPr marL="0" indent="0" eaLnBrk="1" hangingPunct="1">
              <a:lnSpc>
                <a:spcPct val="90000"/>
              </a:lnSpc>
              <a:buFontTx/>
              <a:buNone/>
            </a:pPr>
            <a:r>
              <a:rPr lang="en-US" altLang="zh-TW"/>
              <a:t>For 4 persons, how many distinct cases are there?</a:t>
            </a:r>
          </a:p>
          <a:p>
            <a:pPr marL="0" indent="0" eaLnBrk="1" hangingPunct="1">
              <a:lnSpc>
                <a:spcPct val="90000"/>
              </a:lnSpc>
              <a:buFontTx/>
              <a:buNone/>
            </a:pPr>
            <a:endParaRPr lang="en-US" altLang="zh-TW">
              <a:solidFill>
                <a:srgbClr val="FF0066"/>
              </a:solidFill>
            </a:endParaRPr>
          </a:p>
          <a:p>
            <a:pPr marL="0" indent="0" eaLnBrk="1" hangingPunct="1">
              <a:lnSpc>
                <a:spcPct val="90000"/>
              </a:lnSpc>
              <a:buFontTx/>
              <a:buNone/>
            </a:pPr>
            <a:r>
              <a:rPr lang="en-US" altLang="zh-TW">
                <a:solidFill>
                  <a:srgbClr val="0000FF"/>
                </a:solidFill>
              </a:rPr>
              <a:t>How can we ensure that we have exhausted all cases? 	</a:t>
            </a:r>
            <a:r>
              <a:rPr lang="en-US" altLang="zh-TW">
                <a:solidFill>
                  <a:srgbClr val="FF6699"/>
                </a:solidFill>
              </a:rPr>
              <a:t>COUNTING</a:t>
            </a:r>
            <a:r>
              <a:rPr lang="en-US" altLang="zh-TW">
                <a:solidFill>
                  <a:srgbClr val="0000FF"/>
                </a:solidFill>
              </a:rPr>
              <a:t> is needed.</a:t>
            </a:r>
          </a:p>
          <a:p>
            <a:pPr marL="0" indent="0" eaLnBrk="1" hangingPunct="1">
              <a:lnSpc>
                <a:spcPct val="90000"/>
              </a:lnSpc>
              <a:buFontTx/>
              <a:buNone/>
            </a:pPr>
            <a:endParaRPr lang="en-US" altLang="zh-TW"/>
          </a:p>
        </p:txBody>
      </p:sp>
      <p:grpSp>
        <p:nvGrpSpPr>
          <p:cNvPr id="2" name="Group 32"/>
          <p:cNvGrpSpPr>
            <a:grpSpLocks/>
          </p:cNvGrpSpPr>
          <p:nvPr/>
        </p:nvGrpSpPr>
        <p:grpSpPr bwMode="auto">
          <a:xfrm>
            <a:off x="1019175" y="2744788"/>
            <a:ext cx="1120775" cy="725487"/>
            <a:chOff x="642" y="1779"/>
            <a:chExt cx="706" cy="457"/>
          </a:xfrm>
        </p:grpSpPr>
        <p:sp>
          <p:nvSpPr>
            <p:cNvPr id="24599" name="Oval 4"/>
            <p:cNvSpPr>
              <a:spLocks noChangeArrowheads="1"/>
            </p:cNvSpPr>
            <p:nvPr/>
          </p:nvSpPr>
          <p:spPr bwMode="auto">
            <a:xfrm flipV="1">
              <a:off x="977" y="177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600" name="Oval 5"/>
            <p:cNvSpPr>
              <a:spLocks noChangeArrowheads="1"/>
            </p:cNvSpPr>
            <p:nvPr/>
          </p:nvSpPr>
          <p:spPr bwMode="auto">
            <a:xfrm flipV="1">
              <a:off x="642" y="217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601" name="Oval 6"/>
            <p:cNvSpPr>
              <a:spLocks noChangeArrowheads="1"/>
            </p:cNvSpPr>
            <p:nvPr/>
          </p:nvSpPr>
          <p:spPr bwMode="auto">
            <a:xfrm flipV="1">
              <a:off x="1299" y="2176"/>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grpSp>
      <p:grpSp>
        <p:nvGrpSpPr>
          <p:cNvPr id="3" name="Group 33"/>
          <p:cNvGrpSpPr>
            <a:grpSpLocks/>
          </p:cNvGrpSpPr>
          <p:nvPr/>
        </p:nvGrpSpPr>
        <p:grpSpPr bwMode="auto">
          <a:xfrm>
            <a:off x="2949575" y="2674938"/>
            <a:ext cx="1247775" cy="741362"/>
            <a:chOff x="1788" y="1735"/>
            <a:chExt cx="786" cy="467"/>
          </a:xfrm>
        </p:grpSpPr>
        <p:sp>
          <p:nvSpPr>
            <p:cNvPr id="24595" name="Oval 16"/>
            <p:cNvSpPr>
              <a:spLocks noChangeArrowheads="1"/>
            </p:cNvSpPr>
            <p:nvPr/>
          </p:nvSpPr>
          <p:spPr bwMode="auto">
            <a:xfrm flipV="1">
              <a:off x="2123" y="173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6" name="Oval 17"/>
            <p:cNvSpPr>
              <a:spLocks noChangeArrowheads="1"/>
            </p:cNvSpPr>
            <p:nvPr/>
          </p:nvSpPr>
          <p:spPr bwMode="auto">
            <a:xfrm flipV="1">
              <a:off x="1788" y="214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7" name="Oval 18"/>
            <p:cNvSpPr>
              <a:spLocks noChangeArrowheads="1"/>
            </p:cNvSpPr>
            <p:nvPr/>
          </p:nvSpPr>
          <p:spPr bwMode="auto">
            <a:xfrm flipV="1">
              <a:off x="2525" y="213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4598" name="AutoShape 20"/>
            <p:cNvCxnSpPr>
              <a:cxnSpLocks noChangeShapeType="1"/>
              <a:stCxn id="24596" idx="6"/>
              <a:endCxn id="24597" idx="2"/>
            </p:cNvCxnSpPr>
            <p:nvPr/>
          </p:nvCxnSpPr>
          <p:spPr bwMode="auto">
            <a:xfrm flipV="1">
              <a:off x="1837" y="2161"/>
              <a:ext cx="688" cy="13"/>
            </a:xfrm>
            <a:prstGeom prst="straightConnector1">
              <a:avLst/>
            </a:prstGeom>
            <a:noFill/>
            <a:ln w="9525">
              <a:solidFill>
                <a:schemeClr val="tx1"/>
              </a:solidFill>
              <a:round/>
              <a:headEnd/>
              <a:tailEnd/>
            </a:ln>
          </p:spPr>
        </p:cxnSp>
      </p:grpSp>
      <p:grpSp>
        <p:nvGrpSpPr>
          <p:cNvPr id="4" name="Group 34"/>
          <p:cNvGrpSpPr>
            <a:grpSpLocks/>
          </p:cNvGrpSpPr>
          <p:nvPr/>
        </p:nvGrpSpPr>
        <p:grpSpPr bwMode="auto">
          <a:xfrm>
            <a:off x="5013325" y="2674938"/>
            <a:ext cx="1247775" cy="757237"/>
            <a:chOff x="2848" y="1695"/>
            <a:chExt cx="786" cy="477"/>
          </a:xfrm>
        </p:grpSpPr>
        <p:sp>
          <p:nvSpPr>
            <p:cNvPr id="24590" name="Oval 21"/>
            <p:cNvSpPr>
              <a:spLocks noChangeArrowheads="1"/>
            </p:cNvSpPr>
            <p:nvPr/>
          </p:nvSpPr>
          <p:spPr bwMode="auto">
            <a:xfrm flipV="1">
              <a:off x="3183" y="169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1" name="Oval 22"/>
            <p:cNvSpPr>
              <a:spLocks noChangeArrowheads="1"/>
            </p:cNvSpPr>
            <p:nvPr/>
          </p:nvSpPr>
          <p:spPr bwMode="auto">
            <a:xfrm flipV="1">
              <a:off x="2848" y="211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92" name="Oval 23"/>
            <p:cNvSpPr>
              <a:spLocks noChangeArrowheads="1"/>
            </p:cNvSpPr>
            <p:nvPr/>
          </p:nvSpPr>
          <p:spPr bwMode="auto">
            <a:xfrm flipV="1">
              <a:off x="3585" y="209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4593" name="AutoShape 24"/>
            <p:cNvCxnSpPr>
              <a:cxnSpLocks noChangeShapeType="1"/>
              <a:stCxn id="24590" idx="6"/>
              <a:endCxn id="24592" idx="2"/>
            </p:cNvCxnSpPr>
            <p:nvPr/>
          </p:nvCxnSpPr>
          <p:spPr bwMode="auto">
            <a:xfrm>
              <a:off x="3232" y="1724"/>
              <a:ext cx="353" cy="397"/>
            </a:xfrm>
            <a:prstGeom prst="straightConnector1">
              <a:avLst/>
            </a:prstGeom>
            <a:noFill/>
            <a:ln w="9525">
              <a:solidFill>
                <a:schemeClr val="tx1"/>
              </a:solidFill>
              <a:round/>
              <a:headEnd/>
              <a:tailEnd/>
            </a:ln>
          </p:spPr>
        </p:cxnSp>
        <p:cxnSp>
          <p:nvCxnSpPr>
            <p:cNvPr id="24594" name="AutoShape 25"/>
            <p:cNvCxnSpPr>
              <a:cxnSpLocks noChangeShapeType="1"/>
              <a:stCxn id="24591" idx="5"/>
              <a:endCxn id="24592" idx="2"/>
            </p:cNvCxnSpPr>
            <p:nvPr/>
          </p:nvCxnSpPr>
          <p:spPr bwMode="auto">
            <a:xfrm flipV="1">
              <a:off x="2889" y="2121"/>
              <a:ext cx="696" cy="3"/>
            </a:xfrm>
            <a:prstGeom prst="straightConnector1">
              <a:avLst/>
            </a:prstGeom>
            <a:noFill/>
            <a:ln w="9525">
              <a:solidFill>
                <a:schemeClr val="tx1"/>
              </a:solidFill>
              <a:round/>
              <a:headEnd/>
              <a:tailEnd/>
            </a:ln>
          </p:spPr>
        </p:cxnSp>
      </p:grpSp>
      <p:grpSp>
        <p:nvGrpSpPr>
          <p:cNvPr id="5" name="Group 35"/>
          <p:cNvGrpSpPr>
            <a:grpSpLocks/>
          </p:cNvGrpSpPr>
          <p:nvPr/>
        </p:nvGrpSpPr>
        <p:grpSpPr bwMode="auto">
          <a:xfrm>
            <a:off x="7038975" y="2620963"/>
            <a:ext cx="1216025" cy="804862"/>
            <a:chOff x="3964" y="1681"/>
            <a:chExt cx="766" cy="507"/>
          </a:xfrm>
        </p:grpSpPr>
        <p:sp>
          <p:nvSpPr>
            <p:cNvPr id="24584" name="Oval 26"/>
            <p:cNvSpPr>
              <a:spLocks noChangeArrowheads="1"/>
            </p:cNvSpPr>
            <p:nvPr/>
          </p:nvSpPr>
          <p:spPr bwMode="auto">
            <a:xfrm flipV="1">
              <a:off x="4299" y="168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85" name="Oval 27"/>
            <p:cNvSpPr>
              <a:spLocks noChangeArrowheads="1"/>
            </p:cNvSpPr>
            <p:nvPr/>
          </p:nvSpPr>
          <p:spPr bwMode="auto">
            <a:xfrm flipV="1">
              <a:off x="3964" y="213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4586" name="Oval 28"/>
            <p:cNvSpPr>
              <a:spLocks noChangeArrowheads="1"/>
            </p:cNvSpPr>
            <p:nvPr/>
          </p:nvSpPr>
          <p:spPr bwMode="auto">
            <a:xfrm flipV="1">
              <a:off x="4681" y="208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4587" name="AutoShape 29"/>
            <p:cNvCxnSpPr>
              <a:cxnSpLocks noChangeShapeType="1"/>
              <a:stCxn id="24584" idx="6"/>
              <a:endCxn id="24586" idx="2"/>
            </p:cNvCxnSpPr>
            <p:nvPr/>
          </p:nvCxnSpPr>
          <p:spPr bwMode="auto">
            <a:xfrm>
              <a:off x="4348" y="1710"/>
              <a:ext cx="333" cy="407"/>
            </a:xfrm>
            <a:prstGeom prst="straightConnector1">
              <a:avLst/>
            </a:prstGeom>
            <a:noFill/>
            <a:ln w="9525">
              <a:solidFill>
                <a:schemeClr val="tx1"/>
              </a:solidFill>
              <a:round/>
              <a:headEnd/>
              <a:tailEnd/>
            </a:ln>
          </p:spPr>
        </p:cxnSp>
        <p:cxnSp>
          <p:nvCxnSpPr>
            <p:cNvPr id="24588" name="AutoShape 30"/>
            <p:cNvCxnSpPr>
              <a:cxnSpLocks noChangeShapeType="1"/>
              <a:stCxn id="24585" idx="5"/>
              <a:endCxn id="24586" idx="1"/>
            </p:cNvCxnSpPr>
            <p:nvPr/>
          </p:nvCxnSpPr>
          <p:spPr bwMode="auto">
            <a:xfrm flipV="1">
              <a:off x="4005" y="2137"/>
              <a:ext cx="683" cy="3"/>
            </a:xfrm>
            <a:prstGeom prst="straightConnector1">
              <a:avLst/>
            </a:prstGeom>
            <a:noFill/>
            <a:ln w="9525">
              <a:solidFill>
                <a:schemeClr val="tx1"/>
              </a:solidFill>
              <a:round/>
              <a:headEnd/>
              <a:tailEnd/>
            </a:ln>
          </p:spPr>
        </p:cxnSp>
        <p:cxnSp>
          <p:nvCxnSpPr>
            <p:cNvPr id="24589" name="AutoShape 31"/>
            <p:cNvCxnSpPr>
              <a:cxnSpLocks noChangeShapeType="1"/>
              <a:stCxn id="24585" idx="5"/>
              <a:endCxn id="24584" idx="2"/>
            </p:cNvCxnSpPr>
            <p:nvPr/>
          </p:nvCxnSpPr>
          <p:spPr bwMode="auto">
            <a:xfrm flipV="1">
              <a:off x="4005" y="1710"/>
              <a:ext cx="294" cy="430"/>
            </a:xfrm>
            <a:prstGeom prst="straightConnector1">
              <a:avLst/>
            </a:prstGeom>
            <a:noFill/>
            <a:ln w="9525">
              <a:solidFill>
                <a:schemeClr val="tx1"/>
              </a:solidFill>
              <a:round/>
              <a:headEnd/>
              <a:tailEn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dissolve">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dissolve">
                                      <p:cBhvr>
                                        <p:cTn id="12" dur="500"/>
                                        <p:tgtEl>
                                          <p:spTgt spid="101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par>
                          <p:cTn id="26" fill="hold">
                            <p:stCondLst>
                              <p:cond delay="1500"/>
                            </p:stCondLst>
                            <p:childTnLst>
                              <p:par>
                                <p:cTn id="27" presetID="9"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dissolve">
                                      <p:cBhvr>
                                        <p:cTn id="29" dur="500"/>
                                        <p:tgtEl>
                                          <p:spTgt spid="5"/>
                                        </p:tgtEl>
                                      </p:cBhvr>
                                    </p:animEffect>
                                  </p:childTnLst>
                                </p:cTn>
                              </p:par>
                            </p:childTnLst>
                          </p:cTn>
                        </p:par>
                        <p:par>
                          <p:cTn id="30" fill="hold">
                            <p:stCondLst>
                              <p:cond delay="2000"/>
                            </p:stCondLst>
                            <p:childTnLst>
                              <p:par>
                                <p:cTn id="31" presetID="9" presetClass="entr" presetSubtype="0" fill="hold" grpId="0" nodeType="afterEffect">
                                  <p:stCondLst>
                                    <p:cond delay="0"/>
                                  </p:stCondLst>
                                  <p:childTnLst>
                                    <p:set>
                                      <p:cBhvr>
                                        <p:cTn id="32" dur="1" fill="hold">
                                          <p:stCondLst>
                                            <p:cond delay="0"/>
                                          </p:stCondLst>
                                        </p:cTn>
                                        <p:tgtEl>
                                          <p:spTgt spid="101379">
                                            <p:txEl>
                                              <p:pRg st="6" end="6"/>
                                            </p:txEl>
                                          </p:spTgt>
                                        </p:tgtEl>
                                        <p:attrNameLst>
                                          <p:attrName>style.visibility</p:attrName>
                                        </p:attrNameLst>
                                      </p:cBhvr>
                                      <p:to>
                                        <p:strVal val="visible"/>
                                      </p:to>
                                    </p:set>
                                    <p:animEffect transition="in" filter="dissolve">
                                      <p:cBhvr>
                                        <p:cTn id="33" dur="500"/>
                                        <p:tgtEl>
                                          <p:spTgt spid="101379">
                                            <p:txEl>
                                              <p:pRg st="6" end="6"/>
                                            </p:txEl>
                                          </p:spTgt>
                                        </p:tgtEl>
                                      </p:cBhvr>
                                    </p:animEffect>
                                  </p:childTnLst>
                                </p:cTn>
                              </p:par>
                            </p:childTnLst>
                          </p:cTn>
                        </p:par>
                        <p:par>
                          <p:cTn id="34" fill="hold">
                            <p:stCondLst>
                              <p:cond delay="2500"/>
                            </p:stCondLst>
                            <p:childTnLst>
                              <p:par>
                                <p:cTn id="35" presetID="9" presetClass="entr" presetSubtype="0" fill="hold" grpId="0" nodeType="afterEffect">
                                  <p:stCondLst>
                                    <p:cond delay="0"/>
                                  </p:stCondLst>
                                  <p:childTnLst>
                                    <p:set>
                                      <p:cBhvr>
                                        <p:cTn id="36" dur="1" fill="hold">
                                          <p:stCondLst>
                                            <p:cond delay="0"/>
                                          </p:stCondLst>
                                        </p:cTn>
                                        <p:tgtEl>
                                          <p:spTgt spid="101379">
                                            <p:txEl>
                                              <p:pRg st="7" end="7"/>
                                            </p:txEl>
                                          </p:spTgt>
                                        </p:tgtEl>
                                        <p:attrNameLst>
                                          <p:attrName>style.visibility</p:attrName>
                                        </p:attrNameLst>
                                      </p:cBhvr>
                                      <p:to>
                                        <p:strVal val="visible"/>
                                      </p:to>
                                    </p:set>
                                    <p:animEffect transition="in" filter="dissolve">
                                      <p:cBhvr>
                                        <p:cTn id="37" dur="500"/>
                                        <p:tgtEl>
                                          <p:spTgt spid="101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1379">
                                            <p:txEl>
                                              <p:pRg st="9" end="9"/>
                                            </p:txEl>
                                          </p:spTgt>
                                        </p:tgtEl>
                                        <p:attrNameLst>
                                          <p:attrName>style.visibility</p:attrName>
                                        </p:attrNameLst>
                                      </p:cBhvr>
                                      <p:to>
                                        <p:strVal val="visible"/>
                                      </p:to>
                                    </p:set>
                                    <p:animEffect transition="in" filter="dissolve">
                                      <p:cBhvr>
                                        <p:cTn id="42" dur="500"/>
                                        <p:tgtEl>
                                          <p:spTgt spid="101379">
                                            <p:txEl>
                                              <p:pRg st="9" end="9"/>
                                            </p:txEl>
                                          </p:spTgt>
                                        </p:tgtEl>
                                      </p:cBhvr>
                                    </p:animEffec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101379">
                                            <p:txEl>
                                              <p:pRg st="11" end="11"/>
                                            </p:txEl>
                                          </p:spTgt>
                                        </p:tgtEl>
                                        <p:attrNameLst>
                                          <p:attrName>style.visibility</p:attrName>
                                        </p:attrNameLst>
                                      </p:cBhvr>
                                      <p:to>
                                        <p:strVal val="visible"/>
                                      </p:to>
                                    </p:set>
                                    <p:animEffect transition="in" filter="dissolve">
                                      <p:cBhvr>
                                        <p:cTn id="46" dur="500"/>
                                        <p:tgtEl>
                                          <p:spTgt spid="101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3" name="Rectangle 33"/>
          <p:cNvSpPr>
            <a:spLocks noGrp="1" noChangeArrowheads="1"/>
          </p:cNvSpPr>
          <p:nvPr>
            <p:ph type="title"/>
          </p:nvPr>
        </p:nvSpPr>
        <p:spPr/>
        <p:txBody>
          <a:bodyPr/>
          <a:lstStyle/>
          <a:p>
            <a:pPr eaLnBrk="1" hangingPunct="1">
              <a:defRPr/>
            </a:pPr>
            <a:r>
              <a:rPr lang="en-US"/>
              <a:t>Exhaustion for </a:t>
            </a:r>
            <a:r>
              <a:rPr lang="en-US" i="1"/>
              <a:t>n</a:t>
            </a:r>
            <a:r>
              <a:rPr lang="en-US"/>
              <a:t> = 4 persons</a:t>
            </a:r>
          </a:p>
        </p:txBody>
      </p:sp>
      <p:graphicFrame>
        <p:nvGraphicFramePr>
          <p:cNvPr id="153604" name="Group 4"/>
          <p:cNvGraphicFramePr>
            <a:graphicFrameLocks noGrp="1"/>
          </p:cNvGraphicFramePr>
          <p:nvPr>
            <p:ph idx="1"/>
          </p:nvPr>
        </p:nvGraphicFramePr>
        <p:xfrm>
          <a:off x="457200" y="5592763"/>
          <a:ext cx="8229600" cy="930276"/>
        </p:xfrm>
        <a:graphic>
          <a:graphicData uri="http://schemas.openxmlformats.org/drawingml/2006/table">
            <a:tbl>
              <a:tblPr/>
              <a:tblGrid>
                <a:gridCol w="2714625">
                  <a:extLst>
                    <a:ext uri="{9D8B030D-6E8A-4147-A177-3AD203B41FA5}">
                      <a16:colId xmlns:a16="http://schemas.microsoft.com/office/drawing/2014/main" val="20000"/>
                    </a:ext>
                  </a:extLst>
                </a:gridCol>
                <a:gridCol w="773113">
                  <a:extLst>
                    <a:ext uri="{9D8B030D-6E8A-4147-A177-3AD203B41FA5}">
                      <a16:colId xmlns:a16="http://schemas.microsoft.com/office/drawing/2014/main" val="20001"/>
                    </a:ext>
                  </a:extLst>
                </a:gridCol>
                <a:gridCol w="725487">
                  <a:extLst>
                    <a:ext uri="{9D8B030D-6E8A-4147-A177-3AD203B41FA5}">
                      <a16:colId xmlns:a16="http://schemas.microsoft.com/office/drawing/2014/main" val="20002"/>
                    </a:ext>
                  </a:extLst>
                </a:gridCol>
                <a:gridCol w="758825">
                  <a:extLst>
                    <a:ext uri="{9D8B030D-6E8A-4147-A177-3AD203B41FA5}">
                      <a16:colId xmlns:a16="http://schemas.microsoft.com/office/drawing/2014/main" val="20003"/>
                    </a:ext>
                  </a:extLst>
                </a:gridCol>
                <a:gridCol w="835025">
                  <a:extLst>
                    <a:ext uri="{9D8B030D-6E8A-4147-A177-3AD203B41FA5}">
                      <a16:colId xmlns:a16="http://schemas.microsoft.com/office/drawing/2014/main" val="20004"/>
                    </a:ext>
                  </a:extLst>
                </a:gridCol>
                <a:gridCol w="804863">
                  <a:extLst>
                    <a:ext uri="{9D8B030D-6E8A-4147-A177-3AD203B41FA5}">
                      <a16:colId xmlns:a16="http://schemas.microsoft.com/office/drawing/2014/main" val="20005"/>
                    </a:ext>
                  </a:extLst>
                </a:gridCol>
                <a:gridCol w="804862">
                  <a:extLst>
                    <a:ext uri="{9D8B030D-6E8A-4147-A177-3AD203B41FA5}">
                      <a16:colId xmlns:a16="http://schemas.microsoft.com/office/drawing/2014/main" val="20006"/>
                    </a:ext>
                  </a:extLst>
                </a:gridCol>
                <a:gridCol w="812800">
                  <a:extLst>
                    <a:ext uri="{9D8B030D-6E8A-4147-A177-3AD203B41FA5}">
                      <a16:colId xmlns:a16="http://schemas.microsoft.com/office/drawing/2014/main" val="20007"/>
                    </a:ext>
                  </a:extLst>
                </a:gridCol>
              </a:tblGrid>
              <a:tr h="493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No of handshakes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No of cases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a:ln>
                            <a:noFill/>
                          </a:ln>
                          <a:solidFill>
                            <a:schemeClr val="tx1"/>
                          </a:solidFill>
                          <a:effectLst/>
                          <a:latin typeface="Arial" pitchFamily="34"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3657" name="Rectangle 57"/>
          <p:cNvSpPr>
            <a:spLocks noChangeArrowheads="1"/>
          </p:cNvSpPr>
          <p:nvPr/>
        </p:nvSpPr>
        <p:spPr bwMode="auto">
          <a:xfrm>
            <a:off x="600075" y="1314450"/>
            <a:ext cx="8056563" cy="4525963"/>
          </a:xfrm>
          <a:prstGeom prst="rect">
            <a:avLst/>
          </a:prstGeom>
          <a:noFill/>
          <a:ln w="9525">
            <a:noFill/>
            <a:miter lim="800000"/>
            <a:headEnd/>
            <a:tailEnd/>
          </a:ln>
        </p:spPr>
        <p:txBody>
          <a:bodyPr/>
          <a:lstStyle/>
          <a:p>
            <a:pPr marL="342900" indent="-342900">
              <a:spcBef>
                <a:spcPct val="20000"/>
              </a:spcBef>
            </a:pPr>
            <a:r>
              <a:rPr lang="en-US" altLang="zh-TW" sz="2400"/>
              <a:t>Easy to prove when the number of handshakes is 0 or 1. </a:t>
            </a:r>
          </a:p>
          <a:p>
            <a:pPr marL="342900" indent="-342900">
              <a:spcBef>
                <a:spcPct val="20000"/>
              </a:spcBef>
            </a:pPr>
            <a:endParaRPr lang="en-US" altLang="zh-TW" sz="2400"/>
          </a:p>
          <a:p>
            <a:pPr marL="342900" indent="-342900">
              <a:spcBef>
                <a:spcPct val="20000"/>
              </a:spcBef>
            </a:pPr>
            <a:r>
              <a:rPr lang="en-US" altLang="zh-TW" sz="2400"/>
              <a:t>2 handshakes:</a:t>
            </a:r>
          </a:p>
          <a:p>
            <a:pPr marL="342900" indent="-342900">
              <a:spcBef>
                <a:spcPct val="20000"/>
              </a:spcBef>
            </a:pPr>
            <a:endParaRPr lang="en-US" altLang="zh-TW" sz="2400"/>
          </a:p>
          <a:p>
            <a:pPr marL="342900" indent="-342900">
              <a:spcBef>
                <a:spcPct val="20000"/>
              </a:spcBef>
            </a:pPr>
            <a:r>
              <a:rPr lang="en-US" altLang="zh-TW" sz="2400"/>
              <a:t>3 handshakes:</a:t>
            </a:r>
          </a:p>
          <a:p>
            <a:pPr marL="342900" indent="-342900">
              <a:spcBef>
                <a:spcPct val="20000"/>
              </a:spcBef>
            </a:pPr>
            <a:endParaRPr lang="en-US" altLang="zh-TW" sz="2400"/>
          </a:p>
          <a:p>
            <a:pPr marL="342900" indent="-342900">
              <a:spcBef>
                <a:spcPct val="20000"/>
              </a:spcBef>
            </a:pPr>
            <a:r>
              <a:rPr lang="en-US" altLang="zh-TW" sz="2400"/>
              <a:t>4 handshakes:</a:t>
            </a:r>
          </a:p>
          <a:p>
            <a:pPr marL="342900" indent="-342900">
              <a:spcBef>
                <a:spcPct val="20000"/>
              </a:spcBef>
            </a:pPr>
            <a:endParaRPr lang="en-US" altLang="zh-TW" sz="2400"/>
          </a:p>
          <a:p>
            <a:pPr marL="342900" indent="-342900">
              <a:spcBef>
                <a:spcPct val="20000"/>
              </a:spcBef>
            </a:pPr>
            <a:r>
              <a:rPr lang="en-US" altLang="zh-TW" sz="2400"/>
              <a:t>5 handshakes: </a:t>
            </a:r>
          </a:p>
        </p:txBody>
      </p:sp>
      <p:grpSp>
        <p:nvGrpSpPr>
          <p:cNvPr id="2" name="Group 120"/>
          <p:cNvGrpSpPr>
            <a:grpSpLocks/>
          </p:cNvGrpSpPr>
          <p:nvPr/>
        </p:nvGrpSpPr>
        <p:grpSpPr bwMode="auto">
          <a:xfrm>
            <a:off x="3052763" y="2128838"/>
            <a:ext cx="2662237" cy="679450"/>
            <a:chOff x="1923" y="1341"/>
            <a:chExt cx="1677" cy="428"/>
          </a:xfrm>
        </p:grpSpPr>
        <p:sp>
          <p:nvSpPr>
            <p:cNvPr id="25683" name="Oval 59"/>
            <p:cNvSpPr>
              <a:spLocks noChangeArrowheads="1"/>
            </p:cNvSpPr>
            <p:nvPr/>
          </p:nvSpPr>
          <p:spPr bwMode="auto">
            <a:xfrm flipV="1">
              <a:off x="1923" y="134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84" name="Oval 60"/>
            <p:cNvSpPr>
              <a:spLocks noChangeArrowheads="1"/>
            </p:cNvSpPr>
            <p:nvPr/>
          </p:nvSpPr>
          <p:spPr bwMode="auto">
            <a:xfrm flipV="1">
              <a:off x="1938" y="1705"/>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85" name="Oval 61"/>
            <p:cNvSpPr>
              <a:spLocks noChangeArrowheads="1"/>
            </p:cNvSpPr>
            <p:nvPr/>
          </p:nvSpPr>
          <p:spPr bwMode="auto">
            <a:xfrm flipV="1">
              <a:off x="2405" y="1712"/>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86" name="Oval 63"/>
            <p:cNvSpPr>
              <a:spLocks noChangeArrowheads="1"/>
            </p:cNvSpPr>
            <p:nvPr/>
          </p:nvSpPr>
          <p:spPr bwMode="auto">
            <a:xfrm flipV="1">
              <a:off x="2389" y="135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87" name="AutoShape 66"/>
            <p:cNvCxnSpPr>
              <a:cxnSpLocks noChangeShapeType="1"/>
              <a:endCxn id="25685" idx="2"/>
            </p:cNvCxnSpPr>
            <p:nvPr/>
          </p:nvCxnSpPr>
          <p:spPr bwMode="auto">
            <a:xfrm>
              <a:off x="1963" y="1740"/>
              <a:ext cx="442" cy="1"/>
            </a:xfrm>
            <a:prstGeom prst="straightConnector1">
              <a:avLst/>
            </a:prstGeom>
            <a:noFill/>
            <a:ln w="9525">
              <a:solidFill>
                <a:schemeClr val="tx1"/>
              </a:solidFill>
              <a:round/>
              <a:headEnd/>
              <a:tailEnd/>
            </a:ln>
          </p:spPr>
        </p:cxnSp>
        <p:cxnSp>
          <p:nvCxnSpPr>
            <p:cNvPr id="25688" name="AutoShape 67"/>
            <p:cNvCxnSpPr>
              <a:cxnSpLocks noChangeShapeType="1"/>
            </p:cNvCxnSpPr>
            <p:nvPr/>
          </p:nvCxnSpPr>
          <p:spPr bwMode="auto">
            <a:xfrm flipH="1" flipV="1">
              <a:off x="1940" y="1374"/>
              <a:ext cx="466" cy="6"/>
            </a:xfrm>
            <a:prstGeom prst="straightConnector1">
              <a:avLst/>
            </a:prstGeom>
            <a:noFill/>
            <a:ln w="9525">
              <a:solidFill>
                <a:schemeClr val="tx1"/>
              </a:solidFill>
              <a:round/>
              <a:headEnd/>
              <a:tailEnd/>
            </a:ln>
          </p:spPr>
        </p:cxnSp>
        <p:sp>
          <p:nvSpPr>
            <p:cNvPr id="25689" name="Oval 68"/>
            <p:cNvSpPr>
              <a:spLocks noChangeArrowheads="1"/>
            </p:cNvSpPr>
            <p:nvPr/>
          </p:nvSpPr>
          <p:spPr bwMode="auto">
            <a:xfrm flipV="1">
              <a:off x="3069" y="134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90" name="Oval 69"/>
            <p:cNvSpPr>
              <a:spLocks noChangeArrowheads="1"/>
            </p:cNvSpPr>
            <p:nvPr/>
          </p:nvSpPr>
          <p:spPr bwMode="auto">
            <a:xfrm flipV="1">
              <a:off x="3084" y="170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91" name="Oval 70"/>
            <p:cNvSpPr>
              <a:spLocks noChangeArrowheads="1"/>
            </p:cNvSpPr>
            <p:nvPr/>
          </p:nvSpPr>
          <p:spPr bwMode="auto">
            <a:xfrm flipV="1">
              <a:off x="3551" y="170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92" name="Oval 71"/>
            <p:cNvSpPr>
              <a:spLocks noChangeArrowheads="1"/>
            </p:cNvSpPr>
            <p:nvPr/>
          </p:nvSpPr>
          <p:spPr bwMode="auto">
            <a:xfrm flipV="1">
              <a:off x="3545" y="134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93" name="AutoShape 72"/>
            <p:cNvCxnSpPr>
              <a:cxnSpLocks noChangeShapeType="1"/>
              <a:endCxn id="25691" idx="2"/>
            </p:cNvCxnSpPr>
            <p:nvPr/>
          </p:nvCxnSpPr>
          <p:spPr bwMode="auto">
            <a:xfrm>
              <a:off x="3109" y="1736"/>
              <a:ext cx="442" cy="1"/>
            </a:xfrm>
            <a:prstGeom prst="straightConnector1">
              <a:avLst/>
            </a:prstGeom>
            <a:noFill/>
            <a:ln w="9525">
              <a:solidFill>
                <a:schemeClr val="tx1"/>
              </a:solidFill>
              <a:round/>
              <a:headEnd/>
              <a:tailEnd/>
            </a:ln>
          </p:spPr>
        </p:cxnSp>
        <p:cxnSp>
          <p:nvCxnSpPr>
            <p:cNvPr id="25694" name="AutoShape 73"/>
            <p:cNvCxnSpPr>
              <a:cxnSpLocks noChangeShapeType="1"/>
              <a:stCxn id="25692" idx="0"/>
              <a:endCxn id="25691" idx="4"/>
            </p:cNvCxnSpPr>
            <p:nvPr/>
          </p:nvCxnSpPr>
          <p:spPr bwMode="auto">
            <a:xfrm>
              <a:off x="3569" y="1405"/>
              <a:ext cx="6" cy="304"/>
            </a:xfrm>
            <a:prstGeom prst="straightConnector1">
              <a:avLst/>
            </a:prstGeom>
            <a:noFill/>
            <a:ln w="9525">
              <a:solidFill>
                <a:schemeClr val="tx1"/>
              </a:solidFill>
              <a:round/>
              <a:headEnd/>
              <a:tailEnd/>
            </a:ln>
          </p:spPr>
        </p:cxnSp>
      </p:grpSp>
      <p:grpSp>
        <p:nvGrpSpPr>
          <p:cNvPr id="3" name="Group 121"/>
          <p:cNvGrpSpPr>
            <a:grpSpLocks/>
          </p:cNvGrpSpPr>
          <p:nvPr/>
        </p:nvGrpSpPr>
        <p:grpSpPr bwMode="auto">
          <a:xfrm>
            <a:off x="3062288" y="3027363"/>
            <a:ext cx="4440237" cy="679450"/>
            <a:chOff x="1929" y="1907"/>
            <a:chExt cx="2797" cy="428"/>
          </a:xfrm>
        </p:grpSpPr>
        <p:sp>
          <p:nvSpPr>
            <p:cNvPr id="25662" name="Oval 74"/>
            <p:cNvSpPr>
              <a:spLocks noChangeArrowheads="1"/>
            </p:cNvSpPr>
            <p:nvPr/>
          </p:nvSpPr>
          <p:spPr bwMode="auto">
            <a:xfrm flipV="1">
              <a:off x="1929" y="191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3" name="Oval 75"/>
            <p:cNvSpPr>
              <a:spLocks noChangeArrowheads="1"/>
            </p:cNvSpPr>
            <p:nvPr/>
          </p:nvSpPr>
          <p:spPr bwMode="auto">
            <a:xfrm flipV="1">
              <a:off x="1944" y="2271"/>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4" name="Oval 76"/>
            <p:cNvSpPr>
              <a:spLocks noChangeArrowheads="1"/>
            </p:cNvSpPr>
            <p:nvPr/>
          </p:nvSpPr>
          <p:spPr bwMode="auto">
            <a:xfrm flipV="1">
              <a:off x="2411" y="2278"/>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5" name="Oval 77"/>
            <p:cNvSpPr>
              <a:spLocks noChangeArrowheads="1"/>
            </p:cNvSpPr>
            <p:nvPr/>
          </p:nvSpPr>
          <p:spPr bwMode="auto">
            <a:xfrm flipV="1">
              <a:off x="2395" y="191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66" name="AutoShape 78"/>
            <p:cNvCxnSpPr>
              <a:cxnSpLocks noChangeShapeType="1"/>
              <a:endCxn id="25664" idx="2"/>
            </p:cNvCxnSpPr>
            <p:nvPr/>
          </p:nvCxnSpPr>
          <p:spPr bwMode="auto">
            <a:xfrm>
              <a:off x="1969" y="2306"/>
              <a:ext cx="442" cy="1"/>
            </a:xfrm>
            <a:prstGeom prst="straightConnector1">
              <a:avLst/>
            </a:prstGeom>
            <a:noFill/>
            <a:ln w="9525">
              <a:solidFill>
                <a:schemeClr val="tx1"/>
              </a:solidFill>
              <a:round/>
              <a:headEnd/>
              <a:tailEnd/>
            </a:ln>
          </p:spPr>
        </p:cxnSp>
        <p:cxnSp>
          <p:nvCxnSpPr>
            <p:cNvPr id="25667" name="AutoShape 79"/>
            <p:cNvCxnSpPr>
              <a:cxnSpLocks noChangeShapeType="1"/>
            </p:cNvCxnSpPr>
            <p:nvPr/>
          </p:nvCxnSpPr>
          <p:spPr bwMode="auto">
            <a:xfrm flipH="1" flipV="1">
              <a:off x="1946" y="1940"/>
              <a:ext cx="466" cy="6"/>
            </a:xfrm>
            <a:prstGeom prst="straightConnector1">
              <a:avLst/>
            </a:prstGeom>
            <a:noFill/>
            <a:ln w="9525">
              <a:solidFill>
                <a:schemeClr val="tx1"/>
              </a:solidFill>
              <a:round/>
              <a:headEnd/>
              <a:tailEnd/>
            </a:ln>
          </p:spPr>
        </p:cxnSp>
        <p:sp>
          <p:nvSpPr>
            <p:cNvPr id="25668" name="Oval 80"/>
            <p:cNvSpPr>
              <a:spLocks noChangeArrowheads="1"/>
            </p:cNvSpPr>
            <p:nvPr/>
          </p:nvSpPr>
          <p:spPr bwMode="auto">
            <a:xfrm flipV="1">
              <a:off x="3075" y="190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69" name="Oval 81"/>
            <p:cNvSpPr>
              <a:spLocks noChangeArrowheads="1"/>
            </p:cNvSpPr>
            <p:nvPr/>
          </p:nvSpPr>
          <p:spPr bwMode="auto">
            <a:xfrm flipV="1">
              <a:off x="3090" y="226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0" name="Oval 82"/>
            <p:cNvSpPr>
              <a:spLocks noChangeArrowheads="1"/>
            </p:cNvSpPr>
            <p:nvPr/>
          </p:nvSpPr>
          <p:spPr bwMode="auto">
            <a:xfrm flipV="1">
              <a:off x="3557" y="2274"/>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1" name="Oval 83"/>
            <p:cNvSpPr>
              <a:spLocks noChangeArrowheads="1"/>
            </p:cNvSpPr>
            <p:nvPr/>
          </p:nvSpPr>
          <p:spPr bwMode="auto">
            <a:xfrm flipV="1">
              <a:off x="3551" y="191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72" name="AutoShape 84"/>
            <p:cNvCxnSpPr>
              <a:cxnSpLocks noChangeShapeType="1"/>
              <a:endCxn id="25670" idx="2"/>
            </p:cNvCxnSpPr>
            <p:nvPr/>
          </p:nvCxnSpPr>
          <p:spPr bwMode="auto">
            <a:xfrm>
              <a:off x="3115" y="2302"/>
              <a:ext cx="442" cy="1"/>
            </a:xfrm>
            <a:prstGeom prst="straightConnector1">
              <a:avLst/>
            </a:prstGeom>
            <a:noFill/>
            <a:ln w="9525">
              <a:solidFill>
                <a:schemeClr val="tx1"/>
              </a:solidFill>
              <a:round/>
              <a:headEnd/>
              <a:tailEnd/>
            </a:ln>
          </p:spPr>
        </p:cxnSp>
        <p:cxnSp>
          <p:nvCxnSpPr>
            <p:cNvPr id="25673" name="AutoShape 85"/>
            <p:cNvCxnSpPr>
              <a:cxnSpLocks noChangeShapeType="1"/>
              <a:stCxn id="25671" idx="0"/>
              <a:endCxn id="25670" idx="4"/>
            </p:cNvCxnSpPr>
            <p:nvPr/>
          </p:nvCxnSpPr>
          <p:spPr bwMode="auto">
            <a:xfrm>
              <a:off x="3575" y="1971"/>
              <a:ext cx="6" cy="304"/>
            </a:xfrm>
            <a:prstGeom prst="straightConnector1">
              <a:avLst/>
            </a:prstGeom>
            <a:noFill/>
            <a:ln w="9525">
              <a:solidFill>
                <a:schemeClr val="tx1"/>
              </a:solidFill>
              <a:round/>
              <a:headEnd/>
              <a:tailEnd/>
            </a:ln>
          </p:spPr>
        </p:cxnSp>
        <p:cxnSp>
          <p:nvCxnSpPr>
            <p:cNvPr id="25674" name="AutoShape 86"/>
            <p:cNvCxnSpPr>
              <a:cxnSpLocks noChangeShapeType="1"/>
            </p:cNvCxnSpPr>
            <p:nvPr/>
          </p:nvCxnSpPr>
          <p:spPr bwMode="auto">
            <a:xfrm flipV="1">
              <a:off x="1951" y="1949"/>
              <a:ext cx="2" cy="351"/>
            </a:xfrm>
            <a:prstGeom prst="straightConnector1">
              <a:avLst/>
            </a:prstGeom>
            <a:noFill/>
            <a:ln w="9525">
              <a:solidFill>
                <a:schemeClr val="tx1"/>
              </a:solidFill>
              <a:round/>
              <a:headEnd/>
              <a:tailEnd/>
            </a:ln>
          </p:spPr>
        </p:cxnSp>
        <p:cxnSp>
          <p:nvCxnSpPr>
            <p:cNvPr id="25675" name="AutoShape 87"/>
            <p:cNvCxnSpPr>
              <a:cxnSpLocks noChangeShapeType="1"/>
              <a:stCxn id="25671" idx="2"/>
              <a:endCxn id="25669" idx="6"/>
            </p:cNvCxnSpPr>
            <p:nvPr/>
          </p:nvCxnSpPr>
          <p:spPr bwMode="auto">
            <a:xfrm flipH="1">
              <a:off x="3139" y="1942"/>
              <a:ext cx="412" cy="354"/>
            </a:xfrm>
            <a:prstGeom prst="straightConnector1">
              <a:avLst/>
            </a:prstGeom>
            <a:noFill/>
            <a:ln w="9525">
              <a:solidFill>
                <a:schemeClr val="tx1"/>
              </a:solidFill>
              <a:round/>
              <a:headEnd/>
              <a:tailEnd/>
            </a:ln>
          </p:spPr>
        </p:cxnSp>
        <p:sp>
          <p:nvSpPr>
            <p:cNvPr id="25676" name="Oval 88"/>
            <p:cNvSpPr>
              <a:spLocks noChangeArrowheads="1"/>
            </p:cNvSpPr>
            <p:nvPr/>
          </p:nvSpPr>
          <p:spPr bwMode="auto">
            <a:xfrm flipV="1">
              <a:off x="4195" y="190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7" name="Oval 89"/>
            <p:cNvSpPr>
              <a:spLocks noChangeArrowheads="1"/>
            </p:cNvSpPr>
            <p:nvPr/>
          </p:nvSpPr>
          <p:spPr bwMode="auto">
            <a:xfrm flipV="1">
              <a:off x="4210" y="226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8" name="Oval 90"/>
            <p:cNvSpPr>
              <a:spLocks noChangeArrowheads="1"/>
            </p:cNvSpPr>
            <p:nvPr/>
          </p:nvSpPr>
          <p:spPr bwMode="auto">
            <a:xfrm flipV="1">
              <a:off x="4677" y="2274"/>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79" name="Oval 91"/>
            <p:cNvSpPr>
              <a:spLocks noChangeArrowheads="1"/>
            </p:cNvSpPr>
            <p:nvPr/>
          </p:nvSpPr>
          <p:spPr bwMode="auto">
            <a:xfrm flipV="1">
              <a:off x="4671" y="191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80" name="AutoShape 92"/>
            <p:cNvCxnSpPr>
              <a:cxnSpLocks noChangeShapeType="1"/>
              <a:endCxn id="25678" idx="2"/>
            </p:cNvCxnSpPr>
            <p:nvPr/>
          </p:nvCxnSpPr>
          <p:spPr bwMode="auto">
            <a:xfrm>
              <a:off x="4235" y="2302"/>
              <a:ext cx="442" cy="1"/>
            </a:xfrm>
            <a:prstGeom prst="straightConnector1">
              <a:avLst/>
            </a:prstGeom>
            <a:noFill/>
            <a:ln w="9525">
              <a:solidFill>
                <a:schemeClr val="tx1"/>
              </a:solidFill>
              <a:round/>
              <a:headEnd/>
              <a:tailEnd/>
            </a:ln>
          </p:spPr>
        </p:cxnSp>
        <p:cxnSp>
          <p:nvCxnSpPr>
            <p:cNvPr id="25681" name="AutoShape 93"/>
            <p:cNvCxnSpPr>
              <a:cxnSpLocks noChangeShapeType="1"/>
              <a:stCxn id="25679" idx="0"/>
              <a:endCxn id="25678" idx="4"/>
            </p:cNvCxnSpPr>
            <p:nvPr/>
          </p:nvCxnSpPr>
          <p:spPr bwMode="auto">
            <a:xfrm>
              <a:off x="4695" y="1971"/>
              <a:ext cx="6" cy="304"/>
            </a:xfrm>
            <a:prstGeom prst="straightConnector1">
              <a:avLst/>
            </a:prstGeom>
            <a:noFill/>
            <a:ln w="9525">
              <a:solidFill>
                <a:schemeClr val="tx1"/>
              </a:solidFill>
              <a:round/>
              <a:headEnd/>
              <a:tailEnd/>
            </a:ln>
          </p:spPr>
        </p:cxnSp>
        <p:cxnSp>
          <p:nvCxnSpPr>
            <p:cNvPr id="25682" name="AutoShape 94"/>
            <p:cNvCxnSpPr>
              <a:cxnSpLocks noChangeShapeType="1"/>
              <a:stCxn id="25676" idx="6"/>
            </p:cNvCxnSpPr>
            <p:nvPr/>
          </p:nvCxnSpPr>
          <p:spPr bwMode="auto">
            <a:xfrm>
              <a:off x="4244" y="1936"/>
              <a:ext cx="440" cy="357"/>
            </a:xfrm>
            <a:prstGeom prst="straightConnector1">
              <a:avLst/>
            </a:prstGeom>
            <a:noFill/>
            <a:ln w="9525">
              <a:solidFill>
                <a:schemeClr val="tx1"/>
              </a:solidFill>
              <a:round/>
              <a:headEnd/>
              <a:tailEnd/>
            </a:ln>
          </p:spPr>
        </p:cxnSp>
      </p:grpSp>
      <p:grpSp>
        <p:nvGrpSpPr>
          <p:cNvPr id="4" name="Group 122"/>
          <p:cNvGrpSpPr>
            <a:grpSpLocks/>
          </p:cNvGrpSpPr>
          <p:nvPr/>
        </p:nvGrpSpPr>
        <p:grpSpPr bwMode="auto">
          <a:xfrm>
            <a:off x="3055938" y="3862388"/>
            <a:ext cx="2662237" cy="679450"/>
            <a:chOff x="1925" y="2433"/>
            <a:chExt cx="1677" cy="428"/>
          </a:xfrm>
        </p:grpSpPr>
        <p:sp>
          <p:nvSpPr>
            <p:cNvPr id="25646" name="Oval 95"/>
            <p:cNvSpPr>
              <a:spLocks noChangeArrowheads="1"/>
            </p:cNvSpPr>
            <p:nvPr/>
          </p:nvSpPr>
          <p:spPr bwMode="auto">
            <a:xfrm flipV="1">
              <a:off x="1925" y="243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7" name="Oval 96"/>
            <p:cNvSpPr>
              <a:spLocks noChangeArrowheads="1"/>
            </p:cNvSpPr>
            <p:nvPr/>
          </p:nvSpPr>
          <p:spPr bwMode="auto">
            <a:xfrm flipV="1">
              <a:off x="1940" y="2797"/>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8" name="Oval 97"/>
            <p:cNvSpPr>
              <a:spLocks noChangeArrowheads="1"/>
            </p:cNvSpPr>
            <p:nvPr/>
          </p:nvSpPr>
          <p:spPr bwMode="auto">
            <a:xfrm flipV="1">
              <a:off x="2407" y="2804"/>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9" name="Oval 98"/>
            <p:cNvSpPr>
              <a:spLocks noChangeArrowheads="1"/>
            </p:cNvSpPr>
            <p:nvPr/>
          </p:nvSpPr>
          <p:spPr bwMode="auto">
            <a:xfrm flipV="1">
              <a:off x="2391" y="244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50" name="AutoShape 99"/>
            <p:cNvCxnSpPr>
              <a:cxnSpLocks noChangeShapeType="1"/>
              <a:endCxn id="25648" idx="2"/>
            </p:cNvCxnSpPr>
            <p:nvPr/>
          </p:nvCxnSpPr>
          <p:spPr bwMode="auto">
            <a:xfrm>
              <a:off x="1965" y="2832"/>
              <a:ext cx="442" cy="1"/>
            </a:xfrm>
            <a:prstGeom prst="straightConnector1">
              <a:avLst/>
            </a:prstGeom>
            <a:noFill/>
            <a:ln w="9525">
              <a:solidFill>
                <a:schemeClr val="tx1"/>
              </a:solidFill>
              <a:round/>
              <a:headEnd/>
              <a:tailEnd/>
            </a:ln>
          </p:spPr>
        </p:cxnSp>
        <p:cxnSp>
          <p:nvCxnSpPr>
            <p:cNvPr id="25651" name="AutoShape 100"/>
            <p:cNvCxnSpPr>
              <a:cxnSpLocks noChangeShapeType="1"/>
            </p:cNvCxnSpPr>
            <p:nvPr/>
          </p:nvCxnSpPr>
          <p:spPr bwMode="auto">
            <a:xfrm flipH="1" flipV="1">
              <a:off x="1942" y="2466"/>
              <a:ext cx="466" cy="6"/>
            </a:xfrm>
            <a:prstGeom prst="straightConnector1">
              <a:avLst/>
            </a:prstGeom>
            <a:noFill/>
            <a:ln w="9525">
              <a:solidFill>
                <a:schemeClr val="tx1"/>
              </a:solidFill>
              <a:round/>
              <a:headEnd/>
              <a:tailEnd/>
            </a:ln>
          </p:spPr>
        </p:cxnSp>
        <p:sp>
          <p:nvSpPr>
            <p:cNvPr id="25652" name="Oval 101"/>
            <p:cNvSpPr>
              <a:spLocks noChangeArrowheads="1"/>
            </p:cNvSpPr>
            <p:nvPr/>
          </p:nvSpPr>
          <p:spPr bwMode="auto">
            <a:xfrm flipV="1">
              <a:off x="3071" y="243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53" name="Oval 102"/>
            <p:cNvSpPr>
              <a:spLocks noChangeArrowheads="1"/>
            </p:cNvSpPr>
            <p:nvPr/>
          </p:nvSpPr>
          <p:spPr bwMode="auto">
            <a:xfrm flipV="1">
              <a:off x="3086" y="279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54" name="Oval 103"/>
            <p:cNvSpPr>
              <a:spLocks noChangeArrowheads="1"/>
            </p:cNvSpPr>
            <p:nvPr/>
          </p:nvSpPr>
          <p:spPr bwMode="auto">
            <a:xfrm flipV="1">
              <a:off x="3553" y="280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55" name="Oval 104"/>
            <p:cNvSpPr>
              <a:spLocks noChangeArrowheads="1"/>
            </p:cNvSpPr>
            <p:nvPr/>
          </p:nvSpPr>
          <p:spPr bwMode="auto">
            <a:xfrm flipV="1">
              <a:off x="3547" y="243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56" name="AutoShape 105"/>
            <p:cNvCxnSpPr>
              <a:cxnSpLocks noChangeShapeType="1"/>
              <a:endCxn id="25654" idx="2"/>
            </p:cNvCxnSpPr>
            <p:nvPr/>
          </p:nvCxnSpPr>
          <p:spPr bwMode="auto">
            <a:xfrm>
              <a:off x="3111" y="2828"/>
              <a:ext cx="442" cy="1"/>
            </a:xfrm>
            <a:prstGeom prst="straightConnector1">
              <a:avLst/>
            </a:prstGeom>
            <a:noFill/>
            <a:ln w="9525">
              <a:solidFill>
                <a:schemeClr val="tx1"/>
              </a:solidFill>
              <a:round/>
              <a:headEnd/>
              <a:tailEnd/>
            </a:ln>
          </p:spPr>
        </p:cxnSp>
        <p:cxnSp>
          <p:nvCxnSpPr>
            <p:cNvPr id="25657" name="AutoShape 106"/>
            <p:cNvCxnSpPr>
              <a:cxnSpLocks noChangeShapeType="1"/>
            </p:cNvCxnSpPr>
            <p:nvPr/>
          </p:nvCxnSpPr>
          <p:spPr bwMode="auto">
            <a:xfrm flipH="1">
              <a:off x="3092" y="2458"/>
              <a:ext cx="462" cy="14"/>
            </a:xfrm>
            <a:prstGeom prst="straightConnector1">
              <a:avLst/>
            </a:prstGeom>
            <a:noFill/>
            <a:ln w="9525">
              <a:solidFill>
                <a:schemeClr val="tx1"/>
              </a:solidFill>
              <a:round/>
              <a:headEnd/>
              <a:tailEnd/>
            </a:ln>
          </p:spPr>
        </p:cxnSp>
        <p:cxnSp>
          <p:nvCxnSpPr>
            <p:cNvPr id="25658" name="AutoShape 107"/>
            <p:cNvCxnSpPr>
              <a:cxnSpLocks noChangeShapeType="1"/>
            </p:cNvCxnSpPr>
            <p:nvPr/>
          </p:nvCxnSpPr>
          <p:spPr bwMode="auto">
            <a:xfrm flipV="1">
              <a:off x="1947" y="2475"/>
              <a:ext cx="2" cy="351"/>
            </a:xfrm>
            <a:prstGeom prst="straightConnector1">
              <a:avLst/>
            </a:prstGeom>
            <a:noFill/>
            <a:ln w="9525">
              <a:solidFill>
                <a:schemeClr val="tx1"/>
              </a:solidFill>
              <a:round/>
              <a:headEnd/>
              <a:tailEnd/>
            </a:ln>
          </p:spPr>
        </p:cxnSp>
        <p:cxnSp>
          <p:nvCxnSpPr>
            <p:cNvPr id="25659" name="AutoShape 108"/>
            <p:cNvCxnSpPr>
              <a:cxnSpLocks noChangeShapeType="1"/>
              <a:stCxn id="25655" idx="2"/>
              <a:endCxn id="25653" idx="6"/>
            </p:cNvCxnSpPr>
            <p:nvPr/>
          </p:nvCxnSpPr>
          <p:spPr bwMode="auto">
            <a:xfrm flipH="1">
              <a:off x="3135" y="2468"/>
              <a:ext cx="412" cy="354"/>
            </a:xfrm>
            <a:prstGeom prst="straightConnector1">
              <a:avLst/>
            </a:prstGeom>
            <a:noFill/>
            <a:ln w="9525">
              <a:solidFill>
                <a:schemeClr val="tx1"/>
              </a:solidFill>
              <a:round/>
              <a:headEnd/>
              <a:tailEnd/>
            </a:ln>
          </p:spPr>
        </p:cxnSp>
        <p:cxnSp>
          <p:nvCxnSpPr>
            <p:cNvPr id="25660" name="AutoShape 109"/>
            <p:cNvCxnSpPr>
              <a:cxnSpLocks noChangeShapeType="1"/>
              <a:stCxn id="25648" idx="3"/>
              <a:endCxn id="25646" idx="7"/>
            </p:cNvCxnSpPr>
            <p:nvPr/>
          </p:nvCxnSpPr>
          <p:spPr bwMode="auto">
            <a:xfrm flipH="1" flipV="1">
              <a:off x="1966" y="2486"/>
              <a:ext cx="448" cy="327"/>
            </a:xfrm>
            <a:prstGeom prst="straightConnector1">
              <a:avLst/>
            </a:prstGeom>
            <a:noFill/>
            <a:ln w="9525">
              <a:solidFill>
                <a:schemeClr val="tx1"/>
              </a:solidFill>
              <a:round/>
              <a:headEnd/>
              <a:tailEnd/>
            </a:ln>
          </p:spPr>
        </p:cxnSp>
        <p:cxnSp>
          <p:nvCxnSpPr>
            <p:cNvPr id="25661" name="AutoShape 110"/>
            <p:cNvCxnSpPr>
              <a:cxnSpLocks noChangeShapeType="1"/>
            </p:cNvCxnSpPr>
            <p:nvPr/>
          </p:nvCxnSpPr>
          <p:spPr bwMode="auto">
            <a:xfrm flipH="1" flipV="1">
              <a:off x="3092" y="2482"/>
              <a:ext cx="490" cy="347"/>
            </a:xfrm>
            <a:prstGeom prst="straightConnector1">
              <a:avLst/>
            </a:prstGeom>
            <a:noFill/>
            <a:ln w="9525">
              <a:solidFill>
                <a:schemeClr val="tx1"/>
              </a:solidFill>
              <a:round/>
              <a:headEnd/>
              <a:tailEnd/>
            </a:ln>
          </p:spPr>
        </p:cxnSp>
      </p:grpSp>
      <p:grpSp>
        <p:nvGrpSpPr>
          <p:cNvPr id="5" name="Group 123"/>
          <p:cNvGrpSpPr>
            <a:grpSpLocks/>
          </p:cNvGrpSpPr>
          <p:nvPr/>
        </p:nvGrpSpPr>
        <p:grpSpPr bwMode="auto">
          <a:xfrm>
            <a:off x="3065463" y="4719638"/>
            <a:ext cx="842962" cy="673100"/>
            <a:chOff x="1931" y="2973"/>
            <a:chExt cx="531" cy="424"/>
          </a:xfrm>
        </p:grpSpPr>
        <p:sp>
          <p:nvSpPr>
            <p:cNvPr id="25637" name="Oval 111"/>
            <p:cNvSpPr>
              <a:spLocks noChangeArrowheads="1"/>
            </p:cNvSpPr>
            <p:nvPr/>
          </p:nvSpPr>
          <p:spPr bwMode="auto">
            <a:xfrm flipV="1">
              <a:off x="1931" y="297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38" name="Oval 112"/>
            <p:cNvSpPr>
              <a:spLocks noChangeArrowheads="1"/>
            </p:cNvSpPr>
            <p:nvPr/>
          </p:nvSpPr>
          <p:spPr bwMode="auto">
            <a:xfrm flipV="1">
              <a:off x="1946" y="3333"/>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39" name="Oval 113"/>
            <p:cNvSpPr>
              <a:spLocks noChangeArrowheads="1"/>
            </p:cNvSpPr>
            <p:nvPr/>
          </p:nvSpPr>
          <p:spPr bwMode="auto">
            <a:xfrm flipV="1">
              <a:off x="2413" y="3340"/>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sp>
          <p:nvSpPr>
            <p:cNvPr id="25640" name="Oval 114"/>
            <p:cNvSpPr>
              <a:spLocks noChangeArrowheads="1"/>
            </p:cNvSpPr>
            <p:nvPr/>
          </p:nvSpPr>
          <p:spPr bwMode="auto">
            <a:xfrm flipV="1">
              <a:off x="2397" y="2979"/>
              <a:ext cx="49" cy="57"/>
            </a:xfrm>
            <a:prstGeom prst="ellipse">
              <a:avLst/>
            </a:prstGeom>
            <a:solidFill>
              <a:schemeClr val="accent1"/>
            </a:solidFill>
            <a:ln w="9525">
              <a:solidFill>
                <a:schemeClr val="tx1"/>
              </a:solidFill>
              <a:round/>
              <a:headEnd/>
              <a:tailEnd/>
            </a:ln>
          </p:spPr>
          <p:txBody>
            <a:bodyPr wrap="none" anchor="ctr"/>
            <a:lstStyle/>
            <a:p>
              <a:endParaRPr lang="en-US" altLang="zh-TW"/>
            </a:p>
          </p:txBody>
        </p:sp>
        <p:cxnSp>
          <p:nvCxnSpPr>
            <p:cNvPr id="25641" name="AutoShape 115"/>
            <p:cNvCxnSpPr>
              <a:cxnSpLocks noChangeShapeType="1"/>
              <a:endCxn id="25639" idx="2"/>
            </p:cNvCxnSpPr>
            <p:nvPr/>
          </p:nvCxnSpPr>
          <p:spPr bwMode="auto">
            <a:xfrm>
              <a:off x="1971" y="3368"/>
              <a:ext cx="442" cy="1"/>
            </a:xfrm>
            <a:prstGeom prst="straightConnector1">
              <a:avLst/>
            </a:prstGeom>
            <a:noFill/>
            <a:ln w="9525">
              <a:solidFill>
                <a:schemeClr val="tx1"/>
              </a:solidFill>
              <a:round/>
              <a:headEnd/>
              <a:tailEnd/>
            </a:ln>
          </p:spPr>
        </p:cxnSp>
        <p:cxnSp>
          <p:nvCxnSpPr>
            <p:cNvPr id="25642" name="AutoShape 116"/>
            <p:cNvCxnSpPr>
              <a:cxnSpLocks noChangeShapeType="1"/>
            </p:cNvCxnSpPr>
            <p:nvPr/>
          </p:nvCxnSpPr>
          <p:spPr bwMode="auto">
            <a:xfrm flipH="1" flipV="1">
              <a:off x="1948" y="3002"/>
              <a:ext cx="466" cy="6"/>
            </a:xfrm>
            <a:prstGeom prst="straightConnector1">
              <a:avLst/>
            </a:prstGeom>
            <a:noFill/>
            <a:ln w="9525">
              <a:solidFill>
                <a:schemeClr val="tx1"/>
              </a:solidFill>
              <a:round/>
              <a:headEnd/>
              <a:tailEnd/>
            </a:ln>
          </p:spPr>
        </p:cxnSp>
        <p:cxnSp>
          <p:nvCxnSpPr>
            <p:cNvPr id="25643" name="AutoShape 117"/>
            <p:cNvCxnSpPr>
              <a:cxnSpLocks noChangeShapeType="1"/>
            </p:cNvCxnSpPr>
            <p:nvPr/>
          </p:nvCxnSpPr>
          <p:spPr bwMode="auto">
            <a:xfrm flipV="1">
              <a:off x="1953" y="3011"/>
              <a:ext cx="2" cy="351"/>
            </a:xfrm>
            <a:prstGeom prst="straightConnector1">
              <a:avLst/>
            </a:prstGeom>
            <a:noFill/>
            <a:ln w="9525">
              <a:solidFill>
                <a:schemeClr val="tx1"/>
              </a:solidFill>
              <a:round/>
              <a:headEnd/>
              <a:tailEnd/>
            </a:ln>
          </p:spPr>
        </p:cxnSp>
        <p:cxnSp>
          <p:nvCxnSpPr>
            <p:cNvPr id="25644" name="AutoShape 118"/>
            <p:cNvCxnSpPr>
              <a:cxnSpLocks noChangeShapeType="1"/>
            </p:cNvCxnSpPr>
            <p:nvPr/>
          </p:nvCxnSpPr>
          <p:spPr bwMode="auto">
            <a:xfrm flipH="1" flipV="1">
              <a:off x="1972" y="3012"/>
              <a:ext cx="448" cy="327"/>
            </a:xfrm>
            <a:prstGeom prst="straightConnector1">
              <a:avLst/>
            </a:prstGeom>
            <a:noFill/>
            <a:ln w="9525">
              <a:solidFill>
                <a:schemeClr val="tx1"/>
              </a:solidFill>
              <a:round/>
              <a:headEnd/>
              <a:tailEnd/>
            </a:ln>
          </p:spPr>
        </p:cxnSp>
        <p:cxnSp>
          <p:nvCxnSpPr>
            <p:cNvPr id="25645" name="AutoShape 119"/>
            <p:cNvCxnSpPr>
              <a:cxnSpLocks noChangeShapeType="1"/>
            </p:cNvCxnSpPr>
            <p:nvPr/>
          </p:nvCxnSpPr>
          <p:spPr bwMode="auto">
            <a:xfrm flipH="1" flipV="1">
              <a:off x="2424" y="3008"/>
              <a:ext cx="9" cy="341"/>
            </a:xfrm>
            <a:prstGeom prst="straightConnector1">
              <a:avLst/>
            </a:prstGeom>
            <a:noFill/>
            <a:ln w="9525">
              <a:solidFill>
                <a:schemeClr val="tx1"/>
              </a:solidFill>
              <a:round/>
              <a:headEnd/>
              <a:tailEn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57">
                                            <p:txEl>
                                              <p:pRg st="0" end="0"/>
                                            </p:txEl>
                                          </p:spTgt>
                                        </p:tgtEl>
                                        <p:attrNameLst>
                                          <p:attrName>style.visibility</p:attrName>
                                        </p:attrNameLst>
                                      </p:cBhvr>
                                      <p:to>
                                        <p:strVal val="visible"/>
                                      </p:to>
                                    </p:set>
                                    <p:animEffect transition="in" filter="dissolve">
                                      <p:cBhvr>
                                        <p:cTn id="7" dur="500"/>
                                        <p:tgtEl>
                                          <p:spTgt spid="1536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57">
                                            <p:txEl>
                                              <p:pRg st="2" end="2"/>
                                            </p:txEl>
                                          </p:spTgt>
                                        </p:tgtEl>
                                        <p:attrNameLst>
                                          <p:attrName>style.visibility</p:attrName>
                                        </p:attrNameLst>
                                      </p:cBhvr>
                                      <p:to>
                                        <p:strVal val="visible"/>
                                      </p:to>
                                    </p:set>
                                    <p:animEffect transition="in" filter="dissolve">
                                      <p:cBhvr>
                                        <p:cTn id="12" dur="500"/>
                                        <p:tgtEl>
                                          <p:spTgt spid="15365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57">
                                            <p:txEl>
                                              <p:pRg st="4" end="4"/>
                                            </p:txEl>
                                          </p:spTgt>
                                        </p:tgtEl>
                                        <p:attrNameLst>
                                          <p:attrName>style.visibility</p:attrName>
                                        </p:attrNameLst>
                                      </p:cBhvr>
                                      <p:to>
                                        <p:strVal val="visible"/>
                                      </p:to>
                                    </p:set>
                                    <p:animEffect transition="in" filter="dissolve">
                                      <p:cBhvr>
                                        <p:cTn id="22" dur="500"/>
                                        <p:tgtEl>
                                          <p:spTgt spid="15365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57">
                                            <p:txEl>
                                              <p:pRg st="6" end="6"/>
                                            </p:txEl>
                                          </p:spTgt>
                                        </p:tgtEl>
                                        <p:attrNameLst>
                                          <p:attrName>style.visibility</p:attrName>
                                        </p:attrNameLst>
                                      </p:cBhvr>
                                      <p:to>
                                        <p:strVal val="visible"/>
                                      </p:to>
                                    </p:set>
                                    <p:animEffect transition="in" filter="dissolve">
                                      <p:cBhvr>
                                        <p:cTn id="32" dur="500"/>
                                        <p:tgtEl>
                                          <p:spTgt spid="15365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57">
                                            <p:txEl>
                                              <p:pRg st="8" end="8"/>
                                            </p:txEl>
                                          </p:spTgt>
                                        </p:tgtEl>
                                        <p:attrNameLst>
                                          <p:attrName>style.visibility</p:attrName>
                                        </p:attrNameLst>
                                      </p:cBhvr>
                                      <p:to>
                                        <p:strVal val="visible"/>
                                      </p:to>
                                    </p:set>
                                    <p:animEffect transition="in" filter="dissolve">
                                      <p:cBhvr>
                                        <p:cTn id="42" dur="500"/>
                                        <p:tgtEl>
                                          <p:spTgt spid="153657">
                                            <p:txEl>
                                              <p:pRg st="8" end="8"/>
                                            </p:txEl>
                                          </p:spTgt>
                                        </p:tgtEl>
                                      </p:cBhvr>
                                    </p:animEffect>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dissolve">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153604"/>
                                        </p:tgtEl>
                                        <p:attrNameLst>
                                          <p:attrName>style.visibility</p:attrName>
                                        </p:attrNameLst>
                                      </p:cBhvr>
                                      <p:to>
                                        <p:strVal val="visible"/>
                                      </p:to>
                                    </p:set>
                                    <p:animEffect transition="in" filter="dissolve">
                                      <p:cBhvr>
                                        <p:cTn id="51" dur="500"/>
                                        <p:tgtEl>
                                          <p:spTgt spid="153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a:t>Handshaking Problem</a:t>
            </a:r>
          </a:p>
        </p:txBody>
      </p:sp>
      <p:sp>
        <p:nvSpPr>
          <p:cNvPr id="100355" name="Rectangle 3"/>
          <p:cNvSpPr>
            <a:spLocks noGrp="1" noChangeArrowheads="1"/>
          </p:cNvSpPr>
          <p:nvPr>
            <p:ph type="body" idx="1"/>
          </p:nvPr>
        </p:nvSpPr>
        <p:spPr>
          <a:xfrm>
            <a:off x="457200" y="1552575"/>
            <a:ext cx="8229600" cy="5033963"/>
          </a:xfrm>
        </p:spPr>
        <p:txBody>
          <a:bodyPr/>
          <a:lstStyle/>
          <a:p>
            <a:pPr eaLnBrk="1" hangingPunct="1">
              <a:buFontTx/>
              <a:buNone/>
            </a:pPr>
            <a:r>
              <a:rPr lang="en-US" altLang="zh-TW" sz="2800"/>
              <a:t>This claim is true</a:t>
            </a:r>
          </a:p>
          <a:p>
            <a:pPr eaLnBrk="1" hangingPunct="1"/>
            <a:r>
              <a:rPr lang="en-US" altLang="zh-TW" sz="2800"/>
              <a:t>for any number of persons</a:t>
            </a:r>
          </a:p>
          <a:p>
            <a:pPr eaLnBrk="1" hangingPunct="1"/>
            <a:r>
              <a:rPr lang="en-US" altLang="zh-TW" sz="2800"/>
              <a:t>for any number of handshakes</a:t>
            </a:r>
          </a:p>
          <a:p>
            <a:pPr eaLnBrk="1" hangingPunct="1"/>
            <a:r>
              <a:rPr lang="en-US" altLang="zh-TW" sz="2800"/>
              <a:t>even some people do not shake hands with anyone</a:t>
            </a:r>
          </a:p>
          <a:p>
            <a:pPr eaLnBrk="1" hangingPunct="1">
              <a:buFontTx/>
              <a:buNone/>
            </a:pPr>
            <a:r>
              <a:rPr lang="en-US" altLang="zh-TW" sz="2800">
                <a:solidFill>
                  <a:schemeClr val="hlink"/>
                </a:solidFill>
              </a:rPr>
              <a:t>Graph</a:t>
            </a:r>
            <a:r>
              <a:rPr lang="en-US" altLang="zh-TW" sz="2800"/>
              <a:t> problem: given </a:t>
            </a:r>
            <a:r>
              <a:rPr lang="en-US" altLang="zh-TW" sz="2800" i="1"/>
              <a:t>n</a:t>
            </a:r>
            <a:r>
              <a:rPr lang="en-US" altLang="zh-TW" sz="2800"/>
              <a:t> </a:t>
            </a:r>
            <a:r>
              <a:rPr lang="en-US" altLang="zh-TW" sz="2800">
                <a:solidFill>
                  <a:schemeClr val="hlink"/>
                </a:solidFill>
              </a:rPr>
              <a:t>vertices</a:t>
            </a:r>
            <a:r>
              <a:rPr lang="en-US" altLang="zh-TW" sz="2800"/>
              <a:t>, no matter how the lines (</a:t>
            </a:r>
            <a:r>
              <a:rPr lang="en-US" altLang="zh-TW" sz="2800">
                <a:solidFill>
                  <a:schemeClr val="hlink"/>
                </a:solidFill>
              </a:rPr>
              <a:t>edges</a:t>
            </a:r>
            <a:r>
              <a:rPr lang="en-US" altLang="zh-TW" sz="2800"/>
              <a:t>) are drawn, there are at least two vertices with the same number of </a:t>
            </a:r>
            <a:r>
              <a:rPr lang="en-US" altLang="zh-TW" sz="2800">
                <a:solidFill>
                  <a:schemeClr val="hlink"/>
                </a:solidFill>
              </a:rPr>
              <a:t>degrees.</a:t>
            </a:r>
          </a:p>
          <a:p>
            <a:pPr eaLnBrk="1" hangingPunct="1">
              <a:buFontTx/>
              <a:buNone/>
            </a:pPr>
            <a:endParaRPr lang="en-US" altLang="zh-TW" sz="2800">
              <a:solidFill>
                <a:schemeClr val="hlink"/>
              </a:solidFill>
            </a:endParaRPr>
          </a:p>
          <a:p>
            <a:pPr eaLnBrk="1" hangingPunct="1">
              <a:buFontTx/>
              <a:buNone/>
            </a:pPr>
            <a:r>
              <a:rPr lang="en-US" altLang="zh-TW" sz="2800">
                <a:solidFill>
                  <a:schemeClr val="hlink"/>
                </a:solidFill>
              </a:rPr>
              <a:t>Proof?</a:t>
            </a:r>
            <a:endParaRPr lang="en-US" altLang="zh-TW" sz="2800">
              <a:solidFill>
                <a:srgbClr val="0000FF"/>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dissolve">
                                      <p:cBhvr>
                                        <p:cTn id="7" dur="500"/>
                                        <p:tgtEl>
                                          <p:spTgt spid="10035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animEffect transition="in" filter="dissolve">
                                      <p:cBhvr>
                                        <p:cTn id="11" dur="500"/>
                                        <p:tgtEl>
                                          <p:spTgt spid="100355">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animEffect transition="in" filter="dissolve">
                                      <p:cBhvr>
                                        <p:cTn id="15" dur="500"/>
                                        <p:tgtEl>
                                          <p:spTgt spid="100355">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Effect transition="in" filter="dissolve">
                                      <p:cBhvr>
                                        <p:cTn id="19" dur="500"/>
                                        <p:tgtEl>
                                          <p:spTgt spid="10035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0355">
                                            <p:txEl>
                                              <p:pRg st="4" end="4"/>
                                            </p:txEl>
                                          </p:spTgt>
                                        </p:tgtEl>
                                        <p:attrNameLst>
                                          <p:attrName>style.visibility</p:attrName>
                                        </p:attrNameLst>
                                      </p:cBhvr>
                                      <p:to>
                                        <p:strVal val="visible"/>
                                      </p:to>
                                    </p:set>
                                    <p:animEffect transition="in" filter="dissolve">
                                      <p:cBhvr>
                                        <p:cTn id="24" dur="500"/>
                                        <p:tgtEl>
                                          <p:spTgt spid="100355">
                                            <p:txEl>
                                              <p:pRg st="4" end="4"/>
                                            </p:txEl>
                                          </p:spTgt>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0355">
                                            <p:txEl>
                                              <p:pRg st="6" end="6"/>
                                            </p:txEl>
                                          </p:spTgt>
                                        </p:tgtEl>
                                        <p:attrNameLst>
                                          <p:attrName>style.visibility</p:attrName>
                                        </p:attrNameLst>
                                      </p:cBhvr>
                                      <p:to>
                                        <p:strVal val="visible"/>
                                      </p:to>
                                    </p:set>
                                    <p:animEffect transition="in" filter="dissolve">
                                      <p:cBhvr>
                                        <p:cTn id="28" dur="500"/>
                                        <p:tgtEl>
                                          <p:spTgt spid="1003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dirty="0"/>
              <a:t>Revision</a:t>
            </a:r>
          </a:p>
        </p:txBody>
      </p:sp>
      <p:sp>
        <p:nvSpPr>
          <p:cNvPr id="27651" name="Rectangle 3"/>
          <p:cNvSpPr>
            <a:spLocks noGrp="1" noChangeArrowheads="1"/>
          </p:cNvSpPr>
          <p:nvPr>
            <p:ph type="body" idx="1"/>
          </p:nvPr>
        </p:nvSpPr>
        <p:spPr>
          <a:xfrm>
            <a:off x="457200" y="1609725"/>
            <a:ext cx="8358188" cy="4191000"/>
          </a:xfrm>
        </p:spPr>
        <p:txBody>
          <a:bodyPr/>
          <a:lstStyle/>
          <a:p>
            <a:pPr eaLnBrk="1" hangingPunct="1">
              <a:buFontTx/>
              <a:buNone/>
            </a:pPr>
            <a:r>
              <a:rPr lang="en-US" altLang="zh-TW"/>
              <a:t>Handshaking problem</a:t>
            </a:r>
          </a:p>
          <a:p>
            <a:pPr lvl="1" eaLnBrk="1" hangingPunct="1"/>
            <a:r>
              <a:rPr lang="en-US" altLang="zh-TW"/>
              <a:t>counting</a:t>
            </a:r>
          </a:p>
          <a:p>
            <a:pPr lvl="1" eaLnBrk="1" hangingPunct="1"/>
            <a:r>
              <a:rPr lang="en-US" altLang="zh-TW"/>
              <a:t>Solving by exhaustion</a:t>
            </a:r>
          </a:p>
          <a:p>
            <a:pPr eaLnBrk="1" hangingPunct="1">
              <a:buFontTx/>
              <a:buNone/>
            </a:pPr>
            <a:endParaRPr lang="en-US" altLang="zh-TW"/>
          </a:p>
          <a:p>
            <a:pPr eaLnBrk="1" hangingPunct="1">
              <a:buFontTx/>
              <a:buNone/>
            </a:pPr>
            <a:r>
              <a:rPr lang="en-US" altLang="zh-TW"/>
              <a:t>What did we learn? Why this?</a:t>
            </a:r>
          </a:p>
          <a:p>
            <a:pPr eaLnBrk="1" hangingPunct="1">
              <a:buFontTx/>
              <a:buNone/>
            </a:pPr>
            <a:r>
              <a:rPr lang="en-US" altLang="zh-TW"/>
              <a:t>To know that </a:t>
            </a:r>
          </a:p>
          <a:p>
            <a:pPr lvl="1" eaLnBrk="1" hangingPunct="1"/>
            <a:r>
              <a:rPr lang="en-US" altLang="zh-TW"/>
              <a:t>there always exist two people with the same number of handshakes? Any graph must have two equal degree vertices?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US"/>
              <a:t>Revision</a:t>
            </a:r>
          </a:p>
        </p:txBody>
      </p:sp>
      <p:sp>
        <p:nvSpPr>
          <p:cNvPr id="28675" name="Rectangle 3"/>
          <p:cNvSpPr>
            <a:spLocks noGrp="1" noChangeArrowheads="1"/>
          </p:cNvSpPr>
          <p:nvPr>
            <p:ph type="body" idx="1"/>
          </p:nvPr>
        </p:nvSpPr>
        <p:spPr>
          <a:xfrm>
            <a:off x="457200" y="1500188"/>
            <a:ext cx="8229600" cy="4840287"/>
          </a:xfrm>
        </p:spPr>
        <p:txBody>
          <a:bodyPr/>
          <a:lstStyle/>
          <a:p>
            <a:pPr eaLnBrk="1" hangingPunct="1">
              <a:lnSpc>
                <a:spcPct val="90000"/>
              </a:lnSpc>
              <a:buFontTx/>
              <a:buNone/>
            </a:pPr>
            <a:r>
              <a:rPr lang="en-US" altLang="zh-TW"/>
              <a:t>Knowing that </a:t>
            </a:r>
            <a:br>
              <a:rPr lang="en-US" altLang="zh-TW"/>
            </a:br>
            <a:r>
              <a:rPr lang="en-US" altLang="zh-TW"/>
              <a:t>how to count the number of handshakes, </a:t>
            </a:r>
            <a:br>
              <a:rPr lang="en-US" altLang="zh-TW"/>
            </a:br>
            <a:r>
              <a:rPr lang="en-US" altLang="zh-TW"/>
              <a:t>every graph has two equal-degree vertices, … </a:t>
            </a:r>
          </a:p>
          <a:p>
            <a:pPr eaLnBrk="1" hangingPunct="1">
              <a:lnSpc>
                <a:spcPct val="90000"/>
              </a:lnSpc>
              <a:buFontTx/>
              <a:buNone/>
            </a:pPr>
            <a:r>
              <a:rPr lang="en-US" altLang="zh-TW"/>
              <a:t>is important. </a:t>
            </a:r>
          </a:p>
          <a:p>
            <a:pPr eaLnBrk="1" hangingPunct="1">
              <a:lnSpc>
                <a:spcPct val="90000"/>
              </a:lnSpc>
              <a:buFontTx/>
              <a:buNone/>
            </a:pPr>
            <a:r>
              <a:rPr lang="en-US" altLang="zh-TW"/>
              <a:t>However, the most important is to learn …</a:t>
            </a:r>
          </a:p>
          <a:p>
            <a:pPr eaLnBrk="1" hangingPunct="1">
              <a:lnSpc>
                <a:spcPct val="90000"/>
              </a:lnSpc>
              <a:buFontTx/>
              <a:buNone/>
            </a:pPr>
            <a:r>
              <a:rPr lang="en-US" altLang="zh-TW">
                <a:solidFill>
                  <a:srgbClr val="0000FF"/>
                </a:solidFill>
              </a:rPr>
              <a:t>Problem-solving techniques</a:t>
            </a:r>
            <a:r>
              <a:rPr lang="en-US" altLang="zh-TW"/>
              <a:t> </a:t>
            </a:r>
          </a:p>
          <a:p>
            <a:pPr eaLnBrk="1" hangingPunct="1">
              <a:lnSpc>
                <a:spcPct val="90000"/>
              </a:lnSpc>
              <a:buFontTx/>
              <a:buNone/>
            </a:pPr>
            <a:r>
              <a:rPr lang="en-US" altLang="zh-TW"/>
              <a:t>e.g., in programming, to ensure all cases are covered without redundancy</a:t>
            </a:r>
          </a:p>
          <a:p>
            <a:pPr eaLnBrk="1" hangingPunct="1">
              <a:lnSpc>
                <a:spcPct val="90000"/>
              </a:lnSpc>
              <a:buFontTx/>
              <a:buNone/>
            </a:pPr>
            <a:r>
              <a:rPr lang="en-US" altLang="zh-TW">
                <a:solidFill>
                  <a:srgbClr val="0000FF"/>
                </a:solidFill>
              </a:rPr>
              <a:t>Abstraction and problem analysis</a:t>
            </a:r>
          </a:p>
          <a:p>
            <a:pPr eaLnBrk="1" hangingPunct="1">
              <a:lnSpc>
                <a:spcPct val="90000"/>
              </a:lnSpc>
              <a:buFontTx/>
              <a:buNone/>
            </a:pPr>
            <a:r>
              <a:rPr lang="en-US" altLang="zh-TW"/>
              <a:t>e.g., problem reduction and how many cases needed to be studied (time complexity)</a:t>
            </a:r>
            <a:endParaRPr lang="en-US" altLang="zh-TW">
              <a:solidFill>
                <a:srgbClr val="0000FF"/>
              </a:solidFill>
            </a:endParaRPr>
          </a:p>
          <a:p>
            <a:pPr eaLnBrk="1" hangingPunct="1">
              <a:lnSpc>
                <a:spcPct val="90000"/>
              </a:lnSpc>
              <a:buFontTx/>
              <a:buNone/>
            </a:pPr>
            <a:r>
              <a:rPr lang="en-US" altLang="zh-TW">
                <a:solidFill>
                  <a:srgbClr val="0000FF"/>
                </a:solidFill>
              </a:rPr>
              <a:t>Ability to deduce and prove some facts from observations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r>
              <a:rPr lang="en-US" altLang="zh-TW" dirty="0">
                <a:effectLst/>
              </a:rPr>
              <a:t>Meeting Times</a:t>
            </a:r>
          </a:p>
        </p:txBody>
      </p:sp>
      <p:sp>
        <p:nvSpPr>
          <p:cNvPr id="5123" name="Rectangle 3"/>
          <p:cNvSpPr>
            <a:spLocks noGrp="1" noChangeArrowheads="1"/>
          </p:cNvSpPr>
          <p:nvPr>
            <p:ph type="body" idx="1"/>
          </p:nvPr>
        </p:nvSpPr>
        <p:spPr/>
        <p:txBody>
          <a:bodyPr/>
          <a:lstStyle/>
          <a:p>
            <a:pPr>
              <a:buFont typeface="Wingdings" pitchFamily="2" charset="2"/>
              <a:buChar char="Ø"/>
            </a:pPr>
            <a:r>
              <a:rPr lang="en-US" sz="2800" dirty="0"/>
              <a:t>Time</a:t>
            </a:r>
          </a:p>
          <a:p>
            <a:pPr marL="0" indent="0">
              <a:buNone/>
            </a:pPr>
            <a:r>
              <a:rPr lang="en-US" sz="2800" dirty="0"/>
              <a:t>     Tue: 9:30</a:t>
            </a:r>
            <a:r>
              <a:rPr lang="en-US" altLang="zh-CN" sz="2800" dirty="0"/>
              <a:t>AM</a:t>
            </a:r>
            <a:r>
              <a:rPr lang="en-US" sz="2800" dirty="0"/>
              <a:t>-10:20AM</a:t>
            </a:r>
          </a:p>
          <a:p>
            <a:pPr lvl="1">
              <a:buNone/>
            </a:pPr>
            <a:r>
              <a:rPr lang="en-US" sz="2800" dirty="0"/>
              <a:t> Fri:  9:30AM-11:20AM</a:t>
            </a:r>
          </a:p>
          <a:p>
            <a:pPr lvl="1">
              <a:buNone/>
            </a:pPr>
            <a:endParaRPr lang="en-US" sz="2800" dirty="0"/>
          </a:p>
          <a:p>
            <a:pPr>
              <a:buFont typeface="Wingdings" pitchFamily="2" charset="2"/>
              <a:buChar char="Ø"/>
            </a:pPr>
            <a:r>
              <a:rPr lang="en-US" altLang="zh-TW" sz="2800" dirty="0"/>
              <a:t>Location</a:t>
            </a:r>
          </a:p>
          <a:p>
            <a:pPr>
              <a:buNone/>
            </a:pPr>
            <a:r>
              <a:rPr lang="en-US" dirty="0"/>
              <a:t>	</a:t>
            </a:r>
            <a:r>
              <a:rPr lang="pt-BR" altLang="zh-CN" dirty="0"/>
              <a:t>Central Podium, Centennial CPD-LG.08</a:t>
            </a:r>
          </a:p>
          <a:p>
            <a:pPr>
              <a:buNone/>
            </a:pPr>
            <a:r>
              <a:rPr lang="pt-BR" altLang="zh-TW" dirty="0"/>
              <a:t>    </a:t>
            </a:r>
            <a:r>
              <a:rPr lang="en-US" altLang="zh-CN" dirty="0">
                <a:solidFill>
                  <a:srgbClr val="FF0000"/>
                </a:solidFill>
              </a:rPr>
              <a:t>*On Nov 27: CPD-3.04</a:t>
            </a:r>
            <a:endParaRPr lang="zh-TW" alt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148C2-51C0-4591-AF07-254B6EB77BB4}"/>
              </a:ext>
            </a:extLst>
          </p:cNvPr>
          <p:cNvSpPr>
            <a:spLocks noGrp="1"/>
          </p:cNvSpPr>
          <p:nvPr>
            <p:ph type="title"/>
          </p:nvPr>
        </p:nvSpPr>
        <p:spPr/>
        <p:txBody>
          <a:bodyPr/>
          <a:lstStyle/>
          <a:p>
            <a:r>
              <a:rPr lang="en-US" dirty="0"/>
              <a:t>Class A vs Class B</a:t>
            </a:r>
          </a:p>
        </p:txBody>
      </p:sp>
      <p:sp>
        <p:nvSpPr>
          <p:cNvPr id="3" name="Content Placeholder 2">
            <a:extLst>
              <a:ext uri="{FF2B5EF4-FFF2-40B4-BE49-F238E27FC236}">
                <a16:creationId xmlns:a16="http://schemas.microsoft.com/office/drawing/2014/main" id="{D7B8A68E-A00B-4CC9-8D06-67DA27B41845}"/>
              </a:ext>
            </a:extLst>
          </p:cNvPr>
          <p:cNvSpPr>
            <a:spLocks noGrp="1"/>
          </p:cNvSpPr>
          <p:nvPr>
            <p:ph idx="1"/>
          </p:nvPr>
        </p:nvSpPr>
        <p:spPr/>
        <p:txBody>
          <a:bodyPr/>
          <a:lstStyle/>
          <a:p>
            <a:r>
              <a:rPr lang="en-US" dirty="0"/>
              <a:t>Class A (Hubert Chan; </a:t>
            </a:r>
            <a:r>
              <a:rPr lang="pt-BR" altLang="zh-CN" dirty="0"/>
              <a:t>CPD-LG.08) </a:t>
            </a:r>
          </a:p>
          <a:p>
            <a:r>
              <a:rPr lang="pt-BR" dirty="0"/>
              <a:t>Class B (Loretta Choi; Library Extension 5)</a:t>
            </a:r>
          </a:p>
          <a:p>
            <a:endParaRPr lang="pt-BR" dirty="0"/>
          </a:p>
          <a:p>
            <a:pPr marL="0" indent="0">
              <a:buNone/>
            </a:pPr>
            <a:r>
              <a:rPr lang="pt-BR" dirty="0"/>
              <a:t>Both classes have exactly the same homeworks, quizzes and final exam.  You have to </a:t>
            </a:r>
            <a:r>
              <a:rPr lang="pt-BR" dirty="0">
                <a:solidFill>
                  <a:srgbClr val="FF0000"/>
                </a:solidFill>
              </a:rPr>
              <a:t>submit homeworks and attend quizzes</a:t>
            </a:r>
            <a:r>
              <a:rPr lang="pt-BR" dirty="0"/>
              <a:t> according to the officially registered class.</a:t>
            </a:r>
          </a:p>
          <a:p>
            <a:pPr marL="0" indent="0">
              <a:buNone/>
            </a:pPr>
            <a:endParaRPr lang="pt-BR" dirty="0"/>
          </a:p>
          <a:p>
            <a:pPr marL="0" indent="0">
              <a:buNone/>
            </a:pPr>
            <a:r>
              <a:rPr lang="pt-BR" dirty="0"/>
              <a:t>The difference is in the lecturer’s teaching style.  We do not keep track of which location you choose to listen to the lectures.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25043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Problem Solving Sessions and Quizzes</a:t>
            </a:r>
          </a:p>
        </p:txBody>
      </p:sp>
      <p:sp>
        <p:nvSpPr>
          <p:cNvPr id="8195" name="Content Placeholder 2"/>
          <p:cNvSpPr>
            <a:spLocks noGrp="1"/>
          </p:cNvSpPr>
          <p:nvPr>
            <p:ph idx="1"/>
          </p:nvPr>
        </p:nvSpPr>
        <p:spPr>
          <a:xfrm>
            <a:off x="457200" y="1600200"/>
            <a:ext cx="8315325" cy="4525963"/>
          </a:xfrm>
        </p:spPr>
        <p:txBody>
          <a:bodyPr/>
          <a:lstStyle/>
          <a:p>
            <a:r>
              <a:rPr lang="en-US" dirty="0"/>
              <a:t>Tuesday:</a:t>
            </a:r>
          </a:p>
          <a:p>
            <a:pPr lvl="0">
              <a:buNone/>
            </a:pPr>
            <a:r>
              <a:rPr lang="en-US" dirty="0"/>
              <a:t>	</a:t>
            </a:r>
            <a:r>
              <a:rPr lang="en-US" kern="1200" dirty="0"/>
              <a:t>9:30AM-10:20AM</a:t>
            </a:r>
          </a:p>
          <a:p>
            <a:pPr lvl="0">
              <a:buNone/>
            </a:pPr>
            <a:r>
              <a:rPr lang="en-US" kern="1200" dirty="0"/>
              <a:t>	</a:t>
            </a:r>
            <a:endParaRPr lang="en-US" dirty="0"/>
          </a:p>
          <a:p>
            <a:r>
              <a:rPr lang="en-US" dirty="0"/>
              <a:t>There will be </a:t>
            </a:r>
            <a:r>
              <a:rPr lang="en-US" dirty="0">
                <a:solidFill>
                  <a:srgbClr val="FF0000"/>
                </a:solidFill>
              </a:rPr>
              <a:t>3 quizzes; the tentative dates are on class homepage.</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Consultation (Optional)</a:t>
            </a:r>
          </a:p>
        </p:txBody>
      </p:sp>
      <p:sp>
        <p:nvSpPr>
          <p:cNvPr id="6147" name="Content Placeholder 2"/>
          <p:cNvSpPr>
            <a:spLocks noGrp="1"/>
          </p:cNvSpPr>
          <p:nvPr>
            <p:ph idx="1"/>
          </p:nvPr>
        </p:nvSpPr>
        <p:spPr/>
        <p:txBody>
          <a:bodyPr/>
          <a:lstStyle/>
          <a:p>
            <a:r>
              <a:rPr lang="en-US" dirty="0"/>
              <a:t>Instructor Office Hours</a:t>
            </a:r>
          </a:p>
          <a:p>
            <a:pPr>
              <a:buFontTx/>
              <a:buNone/>
            </a:pPr>
            <a:r>
              <a:rPr lang="en-US" dirty="0"/>
              <a:t>	Friday: 11:30AM-12:30PM</a:t>
            </a:r>
          </a:p>
          <a:p>
            <a:pPr>
              <a:buFontTx/>
              <a:buNone/>
            </a:pPr>
            <a:r>
              <a:rPr lang="en-US" dirty="0"/>
              <a:t>	Please let the instructor know </a:t>
            </a:r>
            <a:r>
              <a:rPr lang="en-US" b="1" dirty="0"/>
              <a:t>immediately after class</a:t>
            </a:r>
            <a:r>
              <a:rPr lang="en-US" dirty="0"/>
              <a:t> if you need to use the consultation hours.</a:t>
            </a:r>
          </a:p>
          <a:p>
            <a:r>
              <a:rPr lang="en-US" dirty="0"/>
              <a:t>TA Office Hours</a:t>
            </a:r>
          </a:p>
          <a:p>
            <a:pPr>
              <a:buFontTx/>
              <a:buNone/>
            </a:pPr>
            <a:r>
              <a:rPr lang="en-US" dirty="0"/>
              <a:t>	Tuesday: 10:30AM-11:30AM CYC LG101</a:t>
            </a:r>
          </a:p>
          <a:p>
            <a:pPr>
              <a:buFontTx/>
              <a:buNone/>
            </a:pPr>
            <a:r>
              <a:rPr lang="en-US" dirty="0"/>
              <a:t>	</a:t>
            </a:r>
          </a:p>
          <a:p>
            <a:pPr>
              <a:buFontTx/>
              <a:buNone/>
            </a:pPr>
            <a:r>
              <a:rPr lang="en-US" dirty="0"/>
              <a:t>You can also send us emails to arrange appointments.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en-US" altLang="zh-TW">
                <a:effectLst/>
              </a:rPr>
              <a:t>Timetable</a:t>
            </a:r>
          </a:p>
        </p:txBody>
      </p:sp>
      <p:graphicFrame>
        <p:nvGraphicFramePr>
          <p:cNvPr id="5145" name="Group 25"/>
          <p:cNvGraphicFramePr>
            <a:graphicFrameLocks noGrp="1"/>
          </p:cNvGraphicFramePr>
          <p:nvPr>
            <p:extLst>
              <p:ext uri="{D42A27DB-BD31-4B8C-83A1-F6EECF244321}">
                <p14:modId xmlns:p14="http://schemas.microsoft.com/office/powerpoint/2010/main" val="2093543698"/>
              </p:ext>
            </p:extLst>
          </p:nvPr>
        </p:nvGraphicFramePr>
        <p:xfrm>
          <a:off x="225425" y="1471613"/>
          <a:ext cx="8740775" cy="3965711"/>
        </p:xfrm>
        <a:graphic>
          <a:graphicData uri="http://schemas.openxmlformats.org/drawingml/2006/table">
            <a:tbl>
              <a:tblPr/>
              <a:tblGrid>
                <a:gridCol w="1801813">
                  <a:extLst>
                    <a:ext uri="{9D8B030D-6E8A-4147-A177-3AD203B41FA5}">
                      <a16:colId xmlns:a16="http://schemas.microsoft.com/office/drawing/2014/main" val="20000"/>
                    </a:ext>
                  </a:extLst>
                </a:gridCol>
                <a:gridCol w="1838180">
                  <a:extLst>
                    <a:ext uri="{9D8B030D-6E8A-4147-A177-3AD203B41FA5}">
                      <a16:colId xmlns:a16="http://schemas.microsoft.com/office/drawing/2014/main" val="20001"/>
                    </a:ext>
                  </a:extLst>
                </a:gridCol>
                <a:gridCol w="1473345">
                  <a:extLst>
                    <a:ext uri="{9D8B030D-6E8A-4147-A177-3AD203B41FA5}">
                      <a16:colId xmlns:a16="http://schemas.microsoft.com/office/drawing/2014/main" val="20002"/>
                    </a:ext>
                  </a:extLst>
                </a:gridCol>
                <a:gridCol w="1830387">
                  <a:extLst>
                    <a:ext uri="{9D8B030D-6E8A-4147-A177-3AD203B41FA5}">
                      <a16:colId xmlns:a16="http://schemas.microsoft.com/office/drawing/2014/main" val="20003"/>
                    </a:ext>
                  </a:extLst>
                </a:gridCol>
                <a:gridCol w="1797050">
                  <a:extLst>
                    <a:ext uri="{9D8B030D-6E8A-4147-A177-3AD203B41FA5}">
                      <a16:colId xmlns:a16="http://schemas.microsoft.com/office/drawing/2014/main" val="20004"/>
                    </a:ext>
                  </a:extLst>
                </a:gridCol>
              </a:tblGrid>
              <a:tr h="5824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dirty="0">
                          <a:ln>
                            <a:noFill/>
                          </a:ln>
                          <a:solidFill>
                            <a:schemeClr val="tx1"/>
                          </a:solidFill>
                          <a:effectLst/>
                          <a:latin typeface="Arial" charset="0"/>
                          <a:ea typeface="新細明體" charset="-120"/>
                          <a:cs typeface="Times New Roman" pitchFamily="18" charset="0"/>
                        </a:rPr>
                        <a:t>Mon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a:ln>
                            <a:noFill/>
                          </a:ln>
                          <a:solidFill>
                            <a:schemeClr val="tx1"/>
                          </a:solidFill>
                          <a:effectLst/>
                          <a:latin typeface="Arial" charset="0"/>
                          <a:ea typeface="新細明體" charset="-120"/>
                          <a:cs typeface="Times New Roman" pitchFamily="18" charset="0"/>
                        </a:rPr>
                        <a:t>Tue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dirty="0">
                          <a:ln>
                            <a:noFill/>
                          </a:ln>
                          <a:solidFill>
                            <a:schemeClr val="tx1"/>
                          </a:solidFill>
                          <a:effectLst/>
                          <a:latin typeface="Arial" charset="0"/>
                          <a:ea typeface="新細明體" charset="-120"/>
                          <a:cs typeface="Times New Roman" pitchFamily="18" charset="0"/>
                        </a:rPr>
                        <a:t>Wed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a:ln>
                            <a:noFill/>
                          </a:ln>
                          <a:solidFill>
                            <a:schemeClr val="tx1"/>
                          </a:solidFill>
                          <a:effectLst/>
                          <a:latin typeface="Arial" charset="0"/>
                          <a:ea typeface="新細明體" charset="-120"/>
                          <a:cs typeface="Times New Roman" pitchFamily="18" charset="0"/>
                        </a:rPr>
                        <a:t>Thu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2100" b="0" i="0" u="none" strike="noStrike" cap="none" normalizeH="0" baseline="0" dirty="0">
                          <a:ln>
                            <a:noFill/>
                          </a:ln>
                          <a:solidFill>
                            <a:schemeClr val="tx1"/>
                          </a:solidFill>
                          <a:effectLst/>
                          <a:latin typeface="Arial" charset="0"/>
                          <a:ea typeface="新細明體" charset="-120"/>
                          <a:cs typeface="Times New Roman" pitchFamily="18" charset="0"/>
                        </a:rPr>
                        <a:t>Fri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56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800" b="0" i="0" kern="1200" dirty="0">
                          <a:solidFill>
                            <a:schemeClr val="tx1"/>
                          </a:solidFill>
                          <a:latin typeface="+mn-lt"/>
                          <a:ea typeface="+mn-ea"/>
                          <a:cs typeface="+mn-cs"/>
                        </a:rPr>
                        <a:t>09:30AM-10:20AM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kern="1200" cap="none" normalizeH="0" baseline="0" dirty="0">
                          <a:ln>
                            <a:noFill/>
                          </a:ln>
                          <a:solidFill>
                            <a:schemeClr val="tx1"/>
                          </a:solidFill>
                          <a:effectLst/>
                          <a:latin typeface="+mn-lt"/>
                          <a:ea typeface="+mn-ea"/>
                          <a:cs typeface="+mn-cs"/>
                        </a:rPr>
                        <a:t>[Problem Solving Sessions and Quizzes]</a:t>
                      </a:r>
                      <a:endParaRPr kumimoji="0" lang="en-US" altLang="zh-TW" sz="1800" b="0" i="0" u="none" strike="noStrike" cap="none" normalizeH="0" baseline="0" dirty="0">
                        <a:ln>
                          <a:noFill/>
                        </a:ln>
                        <a:solidFill>
                          <a:srgbClr val="00660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10:30AM-11:30AM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[Consultation,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TAs]</a:t>
                      </a: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7030A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0000FF"/>
                        </a:solidFill>
                        <a:effectLst/>
                        <a:latin typeface="Arial" charset="0"/>
                        <a:ea typeface="新細明體"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800" b="0" i="0" kern="1200" dirty="0">
                          <a:solidFill>
                            <a:schemeClr val="tx1"/>
                          </a:solidFill>
                          <a:latin typeface="+mn-lt"/>
                          <a:ea typeface="+mn-ea"/>
                          <a:cs typeface="+mn-cs"/>
                        </a:rPr>
                        <a:t>09:30AM-11:20AM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kern="1200" cap="none" normalizeH="0" baseline="0" dirty="0">
                          <a:ln>
                            <a:noFill/>
                          </a:ln>
                          <a:solidFill>
                            <a:schemeClr val="tx1"/>
                          </a:solidFill>
                          <a:effectLst/>
                          <a:latin typeface="+mn-lt"/>
                          <a:ea typeface="+mn-ea"/>
                          <a:cs typeface="+mn-cs"/>
                        </a:rPr>
                        <a:t>[Lecture, Hubert]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1800" b="0" i="0" u="none" strike="noStrike" cap="none" normalizeH="0" baseline="0" dirty="0">
                        <a:ln>
                          <a:noFill/>
                        </a:ln>
                        <a:solidFill>
                          <a:srgbClr val="C00000"/>
                        </a:solidFill>
                        <a:effectLst/>
                        <a:latin typeface="Arial" charset="0"/>
                        <a:ea typeface="新細明體"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11:30AM-12:30PM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TW" sz="1800" b="0" i="0" u="none" strike="noStrike" cap="none" normalizeH="0" baseline="0" dirty="0">
                          <a:ln>
                            <a:noFill/>
                          </a:ln>
                          <a:solidFill>
                            <a:schemeClr val="tx1"/>
                          </a:solidFill>
                          <a:effectLst/>
                          <a:latin typeface="Arial" charset="0"/>
                          <a:ea typeface="新細明體" charset="-120"/>
                          <a:cs typeface="Times New Roman" pitchFamily="18" charset="0"/>
                        </a:rPr>
                        <a:t>[Consultation, Hubert]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191" name="矩形 5"/>
          <p:cNvSpPr>
            <a:spLocks noChangeArrowheads="1"/>
          </p:cNvSpPr>
          <p:nvPr/>
        </p:nvSpPr>
        <p:spPr bwMode="auto">
          <a:xfrm>
            <a:off x="630238" y="5967413"/>
            <a:ext cx="7883525" cy="369887"/>
          </a:xfrm>
          <a:prstGeom prst="rect">
            <a:avLst/>
          </a:prstGeom>
          <a:noFill/>
          <a:ln w="9525">
            <a:noFill/>
            <a:miter lim="800000"/>
            <a:headEnd/>
            <a:tailEnd/>
          </a:ln>
        </p:spPr>
        <p:txBody>
          <a:bodyPr>
            <a:spAutoFit/>
          </a:bodyPr>
          <a:lstStyle/>
          <a:p>
            <a:pPr>
              <a:buFont typeface="Wingdings" pitchFamily="2" charset="2"/>
              <a:buChar char="u"/>
            </a:pPr>
            <a:r>
              <a:rPr lang="en-US" altLang="zh-TW"/>
              <a:t> Outside consultation hours: by appointments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US" altLang="zh-TW" dirty="0">
                <a:effectLst/>
              </a:rPr>
              <a:t>Homepage (Moodle)</a:t>
            </a:r>
          </a:p>
        </p:txBody>
      </p:sp>
      <p:sp>
        <p:nvSpPr>
          <p:cNvPr id="8195" name="Rectangle 3"/>
          <p:cNvSpPr>
            <a:spLocks noGrp="1" noChangeArrowheads="1"/>
          </p:cNvSpPr>
          <p:nvPr>
            <p:ph type="body" idx="1"/>
          </p:nvPr>
        </p:nvSpPr>
        <p:spPr>
          <a:xfrm>
            <a:off x="457200" y="1357313"/>
            <a:ext cx="8229600" cy="5173662"/>
          </a:xfrm>
        </p:spPr>
        <p:txBody>
          <a:bodyPr/>
          <a:lstStyle/>
          <a:p>
            <a:pPr>
              <a:lnSpc>
                <a:spcPct val="90000"/>
              </a:lnSpc>
            </a:pPr>
            <a:r>
              <a:rPr lang="en-US" altLang="zh-TW" sz="2800" dirty="0"/>
              <a:t>We publish all course materials using </a:t>
            </a:r>
            <a:r>
              <a:rPr lang="en-US" altLang="zh-TW" sz="2800" dirty="0" err="1"/>
              <a:t>moodle</a:t>
            </a:r>
            <a:r>
              <a:rPr lang="en-US" altLang="zh-TW" sz="2800" dirty="0"/>
              <a:t>.</a:t>
            </a:r>
          </a:p>
          <a:p>
            <a:pPr>
              <a:lnSpc>
                <a:spcPct val="90000"/>
              </a:lnSpc>
            </a:pPr>
            <a:r>
              <a:rPr lang="en-US" altLang="zh-TW" sz="2800" dirty="0"/>
              <a:t>We announce news through </a:t>
            </a:r>
            <a:r>
              <a:rPr lang="en-US" altLang="zh-TW" sz="2800" dirty="0" err="1"/>
              <a:t>moodle</a:t>
            </a:r>
            <a:r>
              <a:rPr lang="en-US" altLang="zh-TW" sz="2800" dirty="0"/>
              <a:t>. It sends email to your </a:t>
            </a:r>
            <a:r>
              <a:rPr lang="en-US" altLang="zh-TW" sz="2800" dirty="0" err="1"/>
              <a:t>hku</a:t>
            </a:r>
            <a:r>
              <a:rPr lang="en-US" altLang="zh-TW" sz="2800" dirty="0"/>
              <a:t> email address.</a:t>
            </a:r>
          </a:p>
          <a:p>
            <a:pPr>
              <a:lnSpc>
                <a:spcPct val="90000"/>
              </a:lnSpc>
            </a:pPr>
            <a:r>
              <a:rPr lang="en-US" altLang="zh-TW" sz="2800" dirty="0"/>
              <a:t>You are encouraged to discuss in the discussion forum.</a:t>
            </a:r>
          </a:p>
          <a:p>
            <a:pPr>
              <a:lnSpc>
                <a:spcPct val="90000"/>
              </a:lnSpc>
            </a:pPr>
            <a:r>
              <a:rPr lang="en-US" altLang="zh-TW" sz="2800" dirty="0"/>
              <a:t>Students are suggested to visit </a:t>
            </a:r>
            <a:r>
              <a:rPr lang="en-US" altLang="zh-TW" sz="2800" dirty="0" err="1"/>
              <a:t>moodle</a:t>
            </a:r>
            <a:r>
              <a:rPr lang="en-US" altLang="zh-TW" sz="2800" dirty="0"/>
              <a:t> and check their emails </a:t>
            </a:r>
            <a:r>
              <a:rPr lang="en-US" altLang="zh-TW" sz="2800" dirty="0">
                <a:solidFill>
                  <a:srgbClr val="FF0066"/>
                </a:solidFill>
              </a:rPr>
              <a:t>regularly</a:t>
            </a:r>
            <a:r>
              <a:rPr lang="en-US" altLang="zh-TW" sz="2800" dirty="0"/>
              <a:t>.</a:t>
            </a:r>
          </a:p>
          <a:p>
            <a:pPr>
              <a:lnSpc>
                <a:spcPct val="90000"/>
              </a:lnSpc>
            </a:pPr>
            <a:r>
              <a:rPr lang="en-US" altLang="zh-TW" sz="2800" dirty="0"/>
              <a:t>Please send us email for a prompt response.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en-US" altLang="zh-TW" dirty="0">
                <a:effectLst/>
              </a:rPr>
              <a:t>Textbook(Optional)</a:t>
            </a:r>
          </a:p>
        </p:txBody>
      </p:sp>
      <p:sp>
        <p:nvSpPr>
          <p:cNvPr id="9219" name="Rectangle 3"/>
          <p:cNvSpPr>
            <a:spLocks noGrp="1" noChangeArrowheads="1"/>
          </p:cNvSpPr>
          <p:nvPr>
            <p:ph type="body" sz="half" idx="1"/>
          </p:nvPr>
        </p:nvSpPr>
        <p:spPr>
          <a:xfrm>
            <a:off x="457200" y="1600200"/>
            <a:ext cx="5437188" cy="4632325"/>
          </a:xfrm>
        </p:spPr>
        <p:txBody>
          <a:bodyPr/>
          <a:lstStyle/>
          <a:p>
            <a:pPr marL="0" indent="0">
              <a:buFontTx/>
              <a:buNone/>
            </a:pPr>
            <a:r>
              <a:rPr lang="en-US" altLang="zh-TW" b="1" dirty="0"/>
              <a:t>Discrete Mathematics and Its Applications (</a:t>
            </a:r>
            <a:r>
              <a:rPr lang="en-US" altLang="zh-TW" b="1" i="1" dirty="0"/>
              <a:t>6th Edition</a:t>
            </a:r>
            <a:r>
              <a:rPr lang="en-US" altLang="zh-TW" b="1" dirty="0"/>
              <a:t>)</a:t>
            </a:r>
          </a:p>
          <a:p>
            <a:pPr marL="0" indent="0">
              <a:buFontTx/>
              <a:buNone/>
            </a:pPr>
            <a:r>
              <a:rPr lang="en-US" altLang="zh-TW" b="1" dirty="0"/>
              <a:t>(earlier editions also OK)</a:t>
            </a:r>
          </a:p>
          <a:p>
            <a:pPr marL="0" indent="0">
              <a:buFontTx/>
              <a:buNone/>
            </a:pPr>
            <a:r>
              <a:rPr lang="en-US" altLang="zh-TW" dirty="0"/>
              <a:t>Kenneth H. Rosen,</a:t>
            </a:r>
          </a:p>
          <a:p>
            <a:pPr marL="0" indent="0">
              <a:buFontTx/>
              <a:buNone/>
            </a:pPr>
            <a:r>
              <a:rPr lang="en-US" altLang="zh-TW" dirty="0"/>
              <a:t>McGraw-Hill International Editions.</a:t>
            </a:r>
          </a:p>
        </p:txBody>
      </p:sp>
      <p:pic>
        <p:nvPicPr>
          <p:cNvPr id="9220" name="Picture 5" descr="Rosen 6e Cover">
            <a:hlinkClick r:id="rId2"/>
          </p:cNvPr>
          <p:cNvPicPr>
            <a:picLocks noChangeAspect="1" noChangeArrowheads="1"/>
          </p:cNvPicPr>
          <p:nvPr/>
        </p:nvPicPr>
        <p:blipFill>
          <a:blip r:embed="rId3"/>
          <a:srcRect/>
          <a:stretch>
            <a:fillRect/>
          </a:stretch>
        </p:blipFill>
        <p:spPr bwMode="auto">
          <a:xfrm>
            <a:off x="5553075" y="1460500"/>
            <a:ext cx="2066925" cy="2428875"/>
          </a:xfrm>
          <a:prstGeom prst="rect">
            <a:avLst/>
          </a:prstGeom>
          <a:noFill/>
          <a:ln w="9525">
            <a:noFill/>
            <a:miter lim="800000"/>
            <a:headEnd/>
            <a:tailEnd/>
          </a:ln>
        </p:spPr>
      </p:pic>
      <p:sp>
        <p:nvSpPr>
          <p:cNvPr id="9221" name="TextBox 4"/>
          <p:cNvSpPr txBox="1">
            <a:spLocks noChangeArrowheads="1"/>
          </p:cNvSpPr>
          <p:nvPr/>
        </p:nvSpPr>
        <p:spPr bwMode="auto">
          <a:xfrm>
            <a:off x="484188" y="4613275"/>
            <a:ext cx="7840608" cy="369332"/>
          </a:xfrm>
          <a:prstGeom prst="rect">
            <a:avLst/>
          </a:prstGeom>
          <a:noFill/>
          <a:ln w="9525">
            <a:noFill/>
            <a:miter lim="800000"/>
            <a:headEnd/>
            <a:tailEnd/>
          </a:ln>
        </p:spPr>
        <p:txBody>
          <a:bodyPr wrap="none">
            <a:spAutoFit/>
          </a:bodyPr>
          <a:lstStyle/>
          <a:p>
            <a:r>
              <a:rPr lang="en-US" b="1" dirty="0"/>
              <a:t>Exercise questions from the book might appear in Quizzes and Exam!</a:t>
            </a:r>
          </a:p>
        </p:txBody>
      </p:sp>
    </p:spTree>
  </p:cSld>
  <p:clrMapOvr>
    <a:masterClrMapping/>
  </p:clrMapOvr>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890</Words>
  <Application>Microsoft Office PowerPoint</Application>
  <PresentationFormat>On-screen Show (4:3)</PresentationFormat>
  <Paragraphs>247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新細明體</vt:lpstr>
      <vt:lpstr>Arial</vt:lpstr>
      <vt:lpstr>Symbol</vt:lpstr>
      <vt:lpstr>Times New Roman</vt:lpstr>
      <vt:lpstr>Wingdings</vt:lpstr>
      <vt:lpstr>template</vt:lpstr>
      <vt:lpstr>Introduction</vt:lpstr>
      <vt:lpstr>Teaching Team</vt:lpstr>
      <vt:lpstr>Meeting Times</vt:lpstr>
      <vt:lpstr>Class A vs Class B</vt:lpstr>
      <vt:lpstr>Problem Solving Sessions and Quizzes</vt:lpstr>
      <vt:lpstr>Consultation (Optional)</vt:lpstr>
      <vt:lpstr>Timetable</vt:lpstr>
      <vt:lpstr>Homepage (Moodle)</vt:lpstr>
      <vt:lpstr>Textbook(Optional)</vt:lpstr>
      <vt:lpstr>Assessment</vt:lpstr>
      <vt:lpstr>Homeworks</vt:lpstr>
      <vt:lpstr>Plagiarism</vt:lpstr>
      <vt:lpstr>Outcome Based Learning: Objectives</vt:lpstr>
      <vt:lpstr>Topics </vt:lpstr>
      <vt:lpstr>Counting problem</vt:lpstr>
      <vt:lpstr>Problem Modeling [O1]</vt:lpstr>
      <vt:lpstr>Counting Handshakes [O3]</vt:lpstr>
      <vt:lpstr>Maximum Number of Edges in a Graph</vt:lpstr>
      <vt:lpstr>Another Handshaking Problem</vt:lpstr>
      <vt:lpstr>An Example</vt:lpstr>
      <vt:lpstr>Handshaking problem (case study)</vt:lpstr>
      <vt:lpstr>Exhaustion for n = 4 persons</vt:lpstr>
      <vt:lpstr>Handshaking Problem</vt:lpstr>
      <vt:lpstr>Revision</vt:lpstr>
      <vt:lpstr>Revision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CSIS1118 Foundations of Computer Science</dc:title>
  <dc:creator>Hubert Chan</dc:creator>
  <cp:lastModifiedBy>Hubert Tsz Hong Chan</cp:lastModifiedBy>
  <cp:revision>831</cp:revision>
  <dcterms:created xsi:type="dcterms:W3CDTF">2003-08-29T13:25:09Z</dcterms:created>
  <dcterms:modified xsi:type="dcterms:W3CDTF">2018-09-02T04:39:34Z</dcterms:modified>
</cp:coreProperties>
</file>