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50" r:id="rId1"/>
  </p:sldMasterIdLst>
  <p:notesMasterIdLst>
    <p:notesMasterId r:id="rId31"/>
  </p:notesMasterIdLst>
  <p:handoutMasterIdLst>
    <p:handoutMasterId r:id="rId32"/>
  </p:handoutMasterIdLst>
  <p:sldIdLst>
    <p:sldId id="341" r:id="rId2"/>
    <p:sldId id="366" r:id="rId3"/>
    <p:sldId id="390" r:id="rId4"/>
    <p:sldId id="369" r:id="rId5"/>
    <p:sldId id="370" r:id="rId6"/>
    <p:sldId id="371" r:id="rId7"/>
    <p:sldId id="372" r:id="rId8"/>
    <p:sldId id="374" r:id="rId9"/>
    <p:sldId id="375" r:id="rId10"/>
    <p:sldId id="376" r:id="rId11"/>
    <p:sldId id="377" r:id="rId12"/>
    <p:sldId id="379" r:id="rId13"/>
    <p:sldId id="380" r:id="rId14"/>
    <p:sldId id="381" r:id="rId15"/>
    <p:sldId id="407" r:id="rId16"/>
    <p:sldId id="408" r:id="rId17"/>
    <p:sldId id="391" r:id="rId18"/>
    <p:sldId id="405" r:id="rId19"/>
    <p:sldId id="392" r:id="rId20"/>
    <p:sldId id="393" r:id="rId21"/>
    <p:sldId id="394" r:id="rId22"/>
    <p:sldId id="406" r:id="rId23"/>
    <p:sldId id="395" r:id="rId24"/>
    <p:sldId id="396" r:id="rId25"/>
    <p:sldId id="397" r:id="rId26"/>
    <p:sldId id="398" r:id="rId27"/>
    <p:sldId id="409" r:id="rId28"/>
    <p:sldId id="403" r:id="rId29"/>
    <p:sldId id="404" r:id="rId30"/>
  </p:sldIdLst>
  <p:sldSz cx="9144000" cy="6858000" type="screen4x3"/>
  <p:notesSz cx="7099300" cy="10234613"/>
  <p:embeddedFontLst>
    <p:embeddedFont>
      <p:font typeface="宋体" panose="02010600030101010101" pitchFamily="2" charset="-122"/>
      <p:regular r:id="rId33"/>
    </p:embeddedFont>
    <p:embeddedFont>
      <p:font typeface="Tempus Sans ITC" panose="04020404030D07020202" pitchFamily="82" charset="0"/>
      <p:regular r:id="rId34"/>
    </p:embeddedFont>
    <p:embeddedFont>
      <p:font typeface="新細明體" panose="02020500000000000000" pitchFamily="18" charset="-120"/>
      <p:regular r:id="rId35"/>
    </p:embeddedFont>
    <p:embeddedFont>
      <p:font typeface="cmsy10" panose="020B0604020202020204"/>
      <p:regular r:id="rId36"/>
    </p:embeddedFont>
  </p:embeddedFontLst>
  <p:custDataLst>
    <p:tags r:id="rId37"/>
  </p:custDataLst>
  <p:defaultTextStyle>
    <a:defPPr>
      <a:defRPr lang="zh-TW"/>
    </a:defPPr>
    <a:lvl1pPr algn="l" rtl="0" fontAlgn="base">
      <a:spcBef>
        <a:spcPct val="0"/>
      </a:spcBef>
      <a:spcAft>
        <a:spcPct val="0"/>
      </a:spcAft>
      <a:defRPr kumimoji="1" kern="1200">
        <a:solidFill>
          <a:schemeClr val="tx1"/>
        </a:solidFill>
        <a:latin typeface="Arial"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pitchFamily="34" charset="0"/>
        <a:ea typeface="新細明體" pitchFamily="18" charset="-120"/>
        <a:cs typeface="+mn-cs"/>
      </a:defRPr>
    </a:lvl5pPr>
    <a:lvl6pPr marL="2286000" algn="l" defTabSz="914400" rtl="0" eaLnBrk="1" latinLnBrk="0" hangingPunct="1">
      <a:defRPr kumimoji="1" kern="1200">
        <a:solidFill>
          <a:schemeClr val="tx1"/>
        </a:solidFill>
        <a:latin typeface="Arial" pitchFamily="34" charset="0"/>
        <a:ea typeface="新細明體" pitchFamily="18" charset="-120"/>
        <a:cs typeface="+mn-cs"/>
      </a:defRPr>
    </a:lvl6pPr>
    <a:lvl7pPr marL="2743200" algn="l" defTabSz="914400" rtl="0" eaLnBrk="1" latinLnBrk="0" hangingPunct="1">
      <a:defRPr kumimoji="1" kern="1200">
        <a:solidFill>
          <a:schemeClr val="tx1"/>
        </a:solidFill>
        <a:latin typeface="Arial" pitchFamily="34" charset="0"/>
        <a:ea typeface="新細明體" pitchFamily="18" charset="-120"/>
        <a:cs typeface="+mn-cs"/>
      </a:defRPr>
    </a:lvl7pPr>
    <a:lvl8pPr marL="3200400" algn="l" defTabSz="914400" rtl="0" eaLnBrk="1" latinLnBrk="0" hangingPunct="1">
      <a:defRPr kumimoji="1" kern="1200">
        <a:solidFill>
          <a:schemeClr val="tx1"/>
        </a:solidFill>
        <a:latin typeface="Arial" pitchFamily="34" charset="0"/>
        <a:ea typeface="新細明體" pitchFamily="18" charset="-120"/>
        <a:cs typeface="+mn-cs"/>
      </a:defRPr>
    </a:lvl8pPr>
    <a:lvl9pPr marL="3657600" algn="l" defTabSz="914400" rtl="0" eaLnBrk="1" latinLnBrk="0" hangingPunct="1">
      <a:defRPr kumimoji="1" kern="1200">
        <a:solidFill>
          <a:schemeClr val="tx1"/>
        </a:solidFill>
        <a:latin typeface="Arial" pitchFamily="34"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FF"/>
    <a:srgbClr val="CFF7A7"/>
    <a:srgbClr val="FF0066"/>
    <a:srgbClr val="9933FF"/>
    <a:srgbClr val="C0C0C0"/>
    <a:srgbClr val="3366CC"/>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52" autoAdjust="0"/>
    <p:restoredTop sz="94660"/>
  </p:normalViewPr>
  <p:slideViewPr>
    <p:cSldViewPr snapToGrid="0">
      <p:cViewPr varScale="1">
        <p:scale>
          <a:sx n="91" d="100"/>
          <a:sy n="91" d="100"/>
        </p:scale>
        <p:origin x="272" y="53"/>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p:cViewPr varScale="1">
        <p:scale>
          <a:sx n="61" d="100"/>
          <a:sy n="61" d="100"/>
        </p:scale>
        <p:origin x="-3250" y="-77"/>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font" Target="fonts/font2.fntdata"/><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atin typeface="Arial" charset="0"/>
                <a:ea typeface="新細明體" charset="-120"/>
              </a:defRPr>
            </a:lvl1pPr>
          </a:lstStyle>
          <a:p>
            <a:pPr>
              <a:defRPr/>
            </a:pPr>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atin typeface="Arial" charset="0"/>
                <a:ea typeface="新細明體" charset="-120"/>
              </a:defRPr>
            </a:lvl1pPr>
          </a:lstStyle>
          <a:p>
            <a:pPr>
              <a:defRPr/>
            </a:pPr>
            <a:fld id="{2B359696-50C7-40D4-BBA2-119B8CA85107}" type="datetimeFigureOut">
              <a:rPr lang="en-US"/>
              <a:pPr>
                <a:defRPr/>
              </a:pPr>
              <a:t>9/1/2017</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atin typeface="Arial" charset="0"/>
                <a:ea typeface="新細明體" charset="-120"/>
              </a:defRPr>
            </a:lvl1pPr>
          </a:lstStyle>
          <a:p>
            <a:pPr>
              <a:defRPr/>
            </a:pPr>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atin typeface="Arial" charset="0"/>
                <a:ea typeface="新細明體" charset="-120"/>
              </a:defRPr>
            </a:lvl1pPr>
          </a:lstStyle>
          <a:p>
            <a:pPr>
              <a:defRPr/>
            </a:pPr>
            <a:fld id="{BCC45C42-DBF0-4423-AE54-57772950D05D}" type="slidenum">
              <a:rPr lang="en-US"/>
              <a:pPr>
                <a:defRPr/>
              </a:pPr>
              <a:t>‹#›</a:t>
            </a:fld>
            <a:endParaRPr lang="en-US"/>
          </a:p>
        </p:txBody>
      </p:sp>
    </p:spTree>
    <p:extLst>
      <p:ext uri="{BB962C8B-B14F-4D97-AF65-F5344CB8AC3E}">
        <p14:creationId xmlns:p14="http://schemas.microsoft.com/office/powerpoint/2010/main" val="677364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Arial" charset="0"/>
                <a:ea typeface="新細明體" pitchFamily="18" charset="-120"/>
              </a:defRPr>
            </a:lvl1pPr>
          </a:lstStyle>
          <a:p>
            <a:pPr>
              <a:defRPr/>
            </a:pPr>
            <a:endParaRPr lang="en-US" altLang="zh-TW"/>
          </a:p>
        </p:txBody>
      </p:sp>
      <p:sp>
        <p:nvSpPr>
          <p:cNvPr id="76803" name="Rectangle 3"/>
          <p:cNvSpPr>
            <a:spLocks noGrp="1" noChangeArrowheads="1"/>
          </p:cNvSpPr>
          <p:nvPr>
            <p:ph type="dt" idx="1"/>
          </p:nvPr>
        </p:nvSpPr>
        <p:spPr bwMode="auto">
          <a:xfrm>
            <a:off x="4022725"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Arial" charset="0"/>
                <a:ea typeface="新細明體" pitchFamily="18" charset="-120"/>
              </a:defRPr>
            </a:lvl1pPr>
          </a:lstStyle>
          <a:p>
            <a:pPr>
              <a:defRPr/>
            </a:pPr>
            <a:endParaRPr lang="en-US" altLang="zh-TW"/>
          </a:p>
        </p:txBody>
      </p:sp>
      <p:sp>
        <p:nvSpPr>
          <p:cNvPr id="76805"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76806"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Arial" charset="0"/>
                <a:ea typeface="新細明體" pitchFamily="18" charset="-120"/>
              </a:defRPr>
            </a:lvl1pPr>
          </a:lstStyle>
          <a:p>
            <a:pPr>
              <a:defRPr/>
            </a:pPr>
            <a:endParaRPr lang="en-US" altLang="zh-TW"/>
          </a:p>
        </p:txBody>
      </p:sp>
      <p:sp>
        <p:nvSpPr>
          <p:cNvPr id="76807"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Arial" charset="0"/>
                <a:ea typeface="新細明體" pitchFamily="18" charset="-120"/>
              </a:defRPr>
            </a:lvl1pPr>
          </a:lstStyle>
          <a:p>
            <a:pPr>
              <a:defRPr/>
            </a:pPr>
            <a:fld id="{C6571110-89E0-4DA6-B88F-0A1C02118D85}" type="slidenum">
              <a:rPr lang="en-US" altLang="zh-TW"/>
              <a:pPr>
                <a:defRPr/>
              </a:pPr>
              <a:t>‹#›</a:t>
            </a:fld>
            <a:endParaRPr lang="en-US" altLang="zh-TW"/>
          </a:p>
        </p:txBody>
      </p:sp>
      <p:pic>
        <p:nvPicPr>
          <p:cNvPr id="43015" name="Picture 8"/>
          <p:cNvPicPr>
            <a:picLocks noRot="1"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950" y="849313"/>
            <a:ext cx="4733925"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62055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投影片圖像版面配置區 1"/>
          <p:cNvSpPr>
            <a:spLocks noGrp="1" noRot="1" noChangeAspect="1"/>
          </p:cNvSpPr>
          <p:nvPr>
            <p:ph type="sldImg"/>
          </p:nvPr>
        </p:nvSpPr>
        <p:spPr bwMode="auto">
          <a:xfrm>
            <a:off x="992188" y="768350"/>
            <a:ext cx="5114925" cy="3836988"/>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r>
              <a:rPr lang="en-US" altLang="zh-TW">
                <a:latin typeface="Arial" pitchFamily="34" charset="0"/>
              </a:rPr>
              <a:t>Note that the main differences in the example is that</a:t>
            </a:r>
          </a:p>
          <a:p>
            <a:pPr marL="228600" indent="-228600"/>
            <a:r>
              <a:rPr lang="en-US" altLang="zh-TW">
                <a:latin typeface="Arial" pitchFamily="34" charset="0"/>
              </a:rPr>
              <a:t>S1=“there exists x, for all y M(x,y)” refers to the same x that can make M(x,y) true for all y.</a:t>
            </a:r>
          </a:p>
          <a:p>
            <a:pPr marL="228600" indent="-228600"/>
            <a:r>
              <a:rPr lang="en-US" altLang="zh-TW">
                <a:latin typeface="Arial" pitchFamily="34" charset="0"/>
              </a:rPr>
              <a:t>But S2=“for all y, there exists x, M(x, y)” can have different x for different y.</a:t>
            </a:r>
          </a:p>
          <a:p>
            <a:pPr marL="228600" indent="-228600">
              <a:buFontTx/>
              <a:buAutoNum type="arabicParenR"/>
            </a:pPr>
            <a:endParaRPr lang="en-US" altLang="zh-TW">
              <a:latin typeface="Arial" pitchFamily="34" charset="0"/>
            </a:endParaRPr>
          </a:p>
          <a:p>
            <a:pPr marL="228600" indent="-228600">
              <a:buFontTx/>
              <a:buAutoNum type="arabicParenR"/>
            </a:pPr>
            <a:r>
              <a:rPr lang="en-US" altLang="zh-TW">
                <a:latin typeface="Arial" pitchFamily="34" charset="0"/>
              </a:rPr>
              <a:t>is correct:   If “there exist x, for all y M(x, y)” is true, then let c in U (universe of discourse) such that M(c, y) is true for all y. Then, for any y, set x = c, M(x, y) must be true, then “for all y, there exists x, M(x,y)” is true.</a:t>
            </a:r>
          </a:p>
          <a:p>
            <a:pPr marL="228600" indent="-228600">
              <a:buFontTx/>
              <a:buAutoNum type="arabicParenR"/>
            </a:pPr>
            <a:r>
              <a:rPr lang="en-US" altLang="zh-TW">
                <a:latin typeface="Arial" pitchFamily="34" charset="0"/>
              </a:rPr>
              <a:t>is not correct: </a:t>
            </a:r>
          </a:p>
          <a:p>
            <a:pPr marL="228600" indent="-228600"/>
            <a:r>
              <a:rPr lang="en-US" altLang="zh-TW">
                <a:latin typeface="Arial" pitchFamily="34" charset="0"/>
              </a:rPr>
              <a:t>	The counterexample can be M(x, y) = x likes y</a:t>
            </a:r>
          </a:p>
          <a:p>
            <a:pPr marL="228600" indent="-228600"/>
            <a:r>
              <a:rPr lang="en-US" altLang="zh-TW">
                <a:latin typeface="Arial" pitchFamily="34" charset="0"/>
              </a:rPr>
              <a:t>	U = {A, B, C} and A likes B; B likes C; C likes A, the other M(x, y) are all false.</a:t>
            </a:r>
          </a:p>
          <a:p>
            <a:pPr marL="228600" indent="-228600"/>
            <a:r>
              <a:rPr lang="en-US" altLang="zh-TW">
                <a:latin typeface="Arial" pitchFamily="34" charset="0"/>
              </a:rPr>
              <a:t>	So, S1 is not true, but S2 is true.</a:t>
            </a:r>
          </a:p>
        </p:txBody>
      </p:sp>
      <p:sp>
        <p:nvSpPr>
          <p:cNvPr id="45060"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eaLnBrk="0" hangingPunct="0">
              <a:defRPr kumimoji="1">
                <a:solidFill>
                  <a:schemeClr val="tx1"/>
                </a:solidFill>
                <a:latin typeface="Arial" pitchFamily="34" charset="0"/>
                <a:ea typeface="新細明體" pitchFamily="18" charset="-120"/>
              </a:defRPr>
            </a:lvl1pPr>
            <a:lvl2pPr marL="742950" indent="-285750" defTabSz="990600" eaLnBrk="0" hangingPunct="0">
              <a:defRPr kumimoji="1">
                <a:solidFill>
                  <a:schemeClr val="tx1"/>
                </a:solidFill>
                <a:latin typeface="Arial" pitchFamily="34" charset="0"/>
                <a:ea typeface="新細明體" pitchFamily="18" charset="-120"/>
              </a:defRPr>
            </a:lvl2pPr>
            <a:lvl3pPr marL="1143000" indent="-228600" defTabSz="990600" eaLnBrk="0" hangingPunct="0">
              <a:defRPr kumimoji="1">
                <a:solidFill>
                  <a:schemeClr val="tx1"/>
                </a:solidFill>
                <a:latin typeface="Arial" pitchFamily="34" charset="0"/>
                <a:ea typeface="新細明體" pitchFamily="18" charset="-120"/>
              </a:defRPr>
            </a:lvl3pPr>
            <a:lvl4pPr marL="1600200" indent="-228600" defTabSz="990600" eaLnBrk="0" hangingPunct="0">
              <a:defRPr kumimoji="1">
                <a:solidFill>
                  <a:schemeClr val="tx1"/>
                </a:solidFill>
                <a:latin typeface="Arial" pitchFamily="34" charset="0"/>
                <a:ea typeface="新細明體" pitchFamily="18" charset="-120"/>
              </a:defRPr>
            </a:lvl4pPr>
            <a:lvl5pPr marL="2057400" indent="-228600" defTabSz="990600" eaLnBrk="0" hangingPunct="0">
              <a:defRPr kumimoji="1">
                <a:solidFill>
                  <a:schemeClr val="tx1"/>
                </a:solidFill>
                <a:latin typeface="Arial" pitchFamily="34" charset="0"/>
                <a:ea typeface="新細明體" pitchFamily="18" charset="-120"/>
              </a:defRPr>
            </a:lvl5pPr>
            <a:lvl6pPr marL="2514600" indent="-228600" defTabSz="990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defTabSz="990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defTabSz="990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defTabSz="990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fld id="{8DCFDCF1-BFAB-45D8-99E0-D98359BD87A1}" type="slidenum">
              <a:rPr lang="en-US" altLang="zh-TW" smtClean="0"/>
              <a:pPr eaLnBrk="1" hangingPunct="1"/>
              <a:t>28</a:t>
            </a:fld>
            <a:endParaRPr lang="en-US" altLang="zh-TW"/>
          </a:p>
        </p:txBody>
      </p:sp>
    </p:spTree>
    <p:extLst>
      <p:ext uri="{BB962C8B-B14F-4D97-AF65-F5344CB8AC3E}">
        <p14:creationId xmlns:p14="http://schemas.microsoft.com/office/powerpoint/2010/main" val="14042302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3"/>
          <p:cNvSpPr>
            <a:spLocks noChangeArrowheads="1"/>
          </p:cNvSpPr>
          <p:nvPr/>
        </p:nvSpPr>
        <p:spPr bwMode="auto">
          <a:xfrm>
            <a:off x="6921500" y="6486525"/>
            <a:ext cx="2133600" cy="285750"/>
          </a:xfrm>
          <a:prstGeom prst="rect">
            <a:avLst/>
          </a:prstGeom>
          <a:noFill/>
          <a:ln w="9525">
            <a:noFill/>
            <a:miter lim="800000"/>
            <a:headEnd/>
            <a:tailEnd/>
          </a:ln>
        </p:spPr>
        <p:txBody>
          <a:bodyPr/>
          <a:lstStyle/>
          <a:p>
            <a:pPr algn="r">
              <a:defRPr/>
            </a:pPr>
            <a:fld id="{8316A3FE-A7B7-45B3-B544-365869288689}" type="slidenum">
              <a:rPr lang="en-US" altLang="zh-TW" sz="1400"/>
              <a:pPr algn="r">
                <a:defRPr/>
              </a:pPr>
              <a:t>‹#›</a:t>
            </a:fld>
            <a:endParaRPr lang="en-US" altLang="zh-TW" sz="1400"/>
          </a:p>
        </p:txBody>
      </p:sp>
      <p:pic>
        <p:nvPicPr>
          <p:cNvPr id="4" name="Picture 6" descr="se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2725" y="2268538"/>
            <a:ext cx="6197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26" name="Rectangle 2"/>
          <p:cNvSpPr>
            <a:spLocks noGrp="1" noChangeArrowheads="1"/>
          </p:cNvSpPr>
          <p:nvPr>
            <p:ph type="subTitle" idx="1"/>
          </p:nvPr>
        </p:nvSpPr>
        <p:spPr>
          <a:xfrm>
            <a:off x="1371600" y="5029200"/>
            <a:ext cx="6400800" cy="609600"/>
          </a:xfrm>
        </p:spPr>
        <p:txBody>
          <a:bodyPr/>
          <a:lstStyle>
            <a:lvl1pPr marL="0" indent="0" algn="ctr">
              <a:defRPr/>
            </a:lvl1pPr>
          </a:lstStyle>
          <a:p>
            <a:r>
              <a:rPr lang="en-US" altLang="zh-TW"/>
              <a:t>Click to edit Master subtitle style</a:t>
            </a:r>
          </a:p>
        </p:txBody>
      </p:sp>
      <p:sp>
        <p:nvSpPr>
          <p:cNvPr id="6" name="Rectangle 7"/>
          <p:cNvSpPr>
            <a:spLocks noChangeArrowheads="1"/>
          </p:cNvSpPr>
          <p:nvPr userDrawn="1"/>
        </p:nvSpPr>
        <p:spPr bwMode="auto">
          <a:xfrm>
            <a:off x="1112838" y="1237584"/>
            <a:ext cx="6565900" cy="954107"/>
          </a:xfrm>
          <a:prstGeom prst="rect">
            <a:avLst/>
          </a:prstGeom>
          <a:noFill/>
          <a:ln w="9525">
            <a:noFill/>
            <a:miter lim="800000"/>
            <a:headEnd/>
            <a:tailEnd/>
          </a:ln>
        </p:spPr>
        <p:txBody>
          <a:bodyPr>
            <a:spAutoFit/>
          </a:bodyPr>
          <a:lstStyle/>
          <a:p>
            <a:pPr>
              <a:defRPr/>
            </a:pPr>
            <a:r>
              <a:rPr lang="en-US" altLang="zh-CN" sz="2800" dirty="0">
                <a:solidFill>
                  <a:schemeClr val="bg2"/>
                </a:solidFill>
              </a:rPr>
              <a:t>COMP2121</a:t>
            </a:r>
            <a:r>
              <a:rPr lang="en-US" altLang="zh-CN" sz="2800" baseline="0" dirty="0">
                <a:solidFill>
                  <a:schemeClr val="bg2"/>
                </a:solidFill>
              </a:rPr>
              <a:t> </a:t>
            </a:r>
          </a:p>
          <a:p>
            <a:pPr>
              <a:defRPr/>
            </a:pPr>
            <a:r>
              <a:rPr lang="en-US" sz="2800" dirty="0">
                <a:solidFill>
                  <a:schemeClr val="bg2"/>
                </a:solidFill>
              </a:rPr>
              <a:t>Discrete Mathematics</a:t>
            </a:r>
          </a:p>
        </p:txBody>
      </p:sp>
    </p:spTree>
    <p:extLst>
      <p:ext uri="{BB962C8B-B14F-4D97-AF65-F5344CB8AC3E}">
        <p14:creationId xmlns:p14="http://schemas.microsoft.com/office/powerpoint/2010/main" val="194385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812871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1343545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546204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1716523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2086904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3076824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82012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2930826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58128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4109410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297169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Tree>
    <p:extLst>
      <p:ext uri="{BB962C8B-B14F-4D97-AF65-F5344CB8AC3E}">
        <p14:creationId xmlns:p14="http://schemas.microsoft.com/office/powerpoint/2010/main" val="1215928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1280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新細明體" pitchFamily="18" charset="-120"/>
              </a:defRPr>
            </a:lvl1pPr>
          </a:lstStyle>
          <a:p>
            <a:pPr>
              <a:defRPr/>
            </a:pPr>
            <a:endParaRPr lang="en-US" altLang="zh-TW"/>
          </a:p>
        </p:txBody>
      </p:sp>
      <p:sp>
        <p:nvSpPr>
          <p:cNvPr id="1280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新細明體" pitchFamily="18" charset="-120"/>
              </a:defRPr>
            </a:lvl1pPr>
          </a:lstStyle>
          <a:p>
            <a:pPr>
              <a:defRPr/>
            </a:pPr>
            <a:endParaRPr lang="en-US" altLang="zh-TW"/>
          </a:p>
        </p:txBody>
      </p:sp>
      <p:sp>
        <p:nvSpPr>
          <p:cNvPr id="1030" name="Rectangle 7"/>
          <p:cNvSpPr>
            <a:spLocks noChangeArrowheads="1"/>
          </p:cNvSpPr>
          <p:nvPr/>
        </p:nvSpPr>
        <p:spPr bwMode="auto">
          <a:xfrm>
            <a:off x="6921500" y="6486525"/>
            <a:ext cx="2133600" cy="285750"/>
          </a:xfrm>
          <a:prstGeom prst="rect">
            <a:avLst/>
          </a:prstGeom>
          <a:noFill/>
          <a:ln w="9525">
            <a:noFill/>
            <a:miter lim="800000"/>
            <a:headEnd/>
            <a:tailEnd/>
          </a:ln>
        </p:spPr>
        <p:txBody>
          <a:bodyPr/>
          <a:lstStyle/>
          <a:p>
            <a:pPr algn="r">
              <a:defRPr/>
            </a:pPr>
            <a:fld id="{14BFD24C-E7B5-4C09-930D-ED8CE1EF8175}" type="slidenum">
              <a:rPr lang="en-US" altLang="zh-TW" sz="1400"/>
              <a:pPr algn="r">
                <a:defRPr/>
              </a:pPr>
              <a:t>‹#›</a:t>
            </a:fld>
            <a:endParaRPr lang="en-US" altLang="zh-TW" sz="1400"/>
          </a:p>
        </p:txBody>
      </p:sp>
    </p:spTree>
  </p:cSld>
  <p:clrMap bg1="lt1" tx1="dk1" bg2="lt2" tx2="dk2" accent1="accent1" accent2="accent2" accent3="accent3" accent4="accent4" accent5="accent5" accent6="accent6" hlink="hlink" folHlink="folHlink"/>
  <p:sldLayoutIdLst>
    <p:sldLayoutId id="2147484237" r:id="rId1"/>
    <p:sldLayoutId id="2147484225" r:id="rId2"/>
    <p:sldLayoutId id="2147484226" r:id="rId3"/>
    <p:sldLayoutId id="2147484227" r:id="rId4"/>
    <p:sldLayoutId id="2147484228" r:id="rId5"/>
    <p:sldLayoutId id="2147484229" r:id="rId6"/>
    <p:sldLayoutId id="2147484230" r:id="rId7"/>
    <p:sldLayoutId id="2147484231" r:id="rId8"/>
    <p:sldLayoutId id="2147484232" r:id="rId9"/>
    <p:sldLayoutId id="2147484233" r:id="rId10"/>
    <p:sldLayoutId id="2147484234" r:id="rId11"/>
    <p:sldLayoutId id="2147484235" r:id="rId12"/>
    <p:sldLayoutId id="2147484236" r:id="rId13"/>
  </p:sldLayoutIdLst>
  <p:txStyles>
    <p:titleStyle>
      <a:lvl1pPr algn="l" rtl="0" eaLnBrk="0" fontAlgn="base" hangingPunct="0">
        <a:spcBef>
          <a:spcPct val="0"/>
        </a:spcBef>
        <a:spcAft>
          <a:spcPct val="0"/>
        </a:spcAft>
        <a:defRPr kumimoji="1" sz="4000">
          <a:solidFill>
            <a:srgbClr val="3366CC"/>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2pPr>
      <a:lvl3pPr algn="l" rtl="0" eaLnBrk="0" fontAlgn="base" hangingPunct="0">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3pPr>
      <a:lvl4pPr algn="l" rtl="0" eaLnBrk="0" fontAlgn="base" hangingPunct="0">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4pPr>
      <a:lvl5pPr algn="l" rtl="0" eaLnBrk="0" fontAlgn="base" hangingPunct="0">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5pPr>
      <a:lvl6pPr marL="457200" algn="l" rtl="0" fontAlgn="base">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6pPr>
      <a:lvl7pPr marL="914400" algn="l" rtl="0" fontAlgn="base">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7pPr>
      <a:lvl8pPr marL="1371600" algn="l" rtl="0" fontAlgn="base">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8pPr>
      <a:lvl9pPr marL="1828800" algn="l" rtl="0" fontAlgn="base">
        <a:spcBef>
          <a:spcPct val="0"/>
        </a:spcBef>
        <a:spcAft>
          <a:spcPct val="0"/>
        </a:spcAft>
        <a:defRPr kumimoji="1" sz="4000">
          <a:solidFill>
            <a:srgbClr val="3366CC"/>
          </a:solidFill>
          <a:effectLst>
            <a:outerShdw blurRad="38100" dist="38100" dir="2700000" algn="tl">
              <a:srgbClr val="C0C0C0"/>
            </a:outerShdw>
          </a:effectLst>
          <a:latin typeface="Arial" charset="0"/>
          <a:ea typeface="新細明體" pitchFamily="18" charset="-120"/>
        </a:defRPr>
      </a:lvl9pPr>
    </p:titleStyle>
    <p:bodyStyle>
      <a:lvl1pPr marL="342900" indent="-342900" algn="l" rtl="0" eaLnBrk="0" fontAlgn="base" hangingPunct="0">
        <a:spcBef>
          <a:spcPct val="20000"/>
        </a:spcBef>
        <a:spcAft>
          <a:spcPct val="0"/>
        </a:spcAft>
        <a:buChar char="•"/>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SzPct val="80000"/>
        <a:buFont typeface="Wingdings" pitchFamily="2" charset="2"/>
        <a:buChar char="Ø"/>
        <a:defRPr kumimoji="1" sz="2400">
          <a:solidFill>
            <a:schemeClr val="tx1"/>
          </a:solidFill>
          <a:latin typeface="+mn-lt"/>
          <a:ea typeface="+mn-ea"/>
        </a:defRPr>
      </a:lvl2pPr>
      <a:lvl3pPr marL="1143000" indent="-228600" algn="l" rtl="0" eaLnBrk="0" fontAlgn="base" hangingPunct="0">
        <a:spcBef>
          <a:spcPct val="20000"/>
        </a:spcBef>
        <a:spcAft>
          <a:spcPct val="0"/>
        </a:spcAft>
        <a:buSzPct val="80000"/>
        <a:buFont typeface="Wingdings" pitchFamily="2" charset="2"/>
        <a:buChar char="F"/>
        <a:defRPr kumimoji="1" sz="2000">
          <a:solidFill>
            <a:schemeClr val="tx1"/>
          </a:solidFill>
          <a:latin typeface="+mn-lt"/>
          <a:ea typeface="+mn-ea"/>
        </a:defRPr>
      </a:lvl3pPr>
      <a:lvl4pPr marL="1600200" indent="-228600" algn="l" rtl="0" eaLnBrk="0" fontAlgn="base" hangingPunct="0">
        <a:spcBef>
          <a:spcPct val="20000"/>
        </a:spcBef>
        <a:spcAft>
          <a:spcPct val="0"/>
        </a:spcAft>
        <a:buChar char="–"/>
        <a:defRPr kumimoji="1" sz="2400">
          <a:solidFill>
            <a:schemeClr val="tx1"/>
          </a:solidFill>
          <a:latin typeface="+mn-lt"/>
          <a:ea typeface="+mn-ea"/>
        </a:defRPr>
      </a:lvl4pPr>
      <a:lvl5pPr marL="2057400" indent="-228600" algn="l" rtl="0" eaLnBrk="0" fontAlgn="base" hangingPunct="0">
        <a:spcBef>
          <a:spcPct val="20000"/>
        </a:spcBef>
        <a:spcAft>
          <a:spcPct val="0"/>
        </a:spcAft>
        <a:buChar char="»"/>
        <a:defRPr kumimoji="1" sz="2400">
          <a:solidFill>
            <a:schemeClr val="tx1"/>
          </a:solidFill>
          <a:latin typeface="+mn-lt"/>
          <a:ea typeface="+mn-ea"/>
        </a:defRPr>
      </a:lvl5pPr>
      <a:lvl6pPr marL="2514600" indent="-228600" algn="l" rtl="0" fontAlgn="base">
        <a:spcBef>
          <a:spcPct val="20000"/>
        </a:spcBef>
        <a:spcAft>
          <a:spcPct val="0"/>
        </a:spcAft>
        <a:buChar char="»"/>
        <a:defRPr kumimoji="1" sz="2400">
          <a:solidFill>
            <a:schemeClr val="tx1"/>
          </a:solidFill>
          <a:latin typeface="+mn-lt"/>
          <a:ea typeface="+mn-ea"/>
        </a:defRPr>
      </a:lvl6pPr>
      <a:lvl7pPr marL="2971800" indent="-228600" algn="l" rtl="0" fontAlgn="base">
        <a:spcBef>
          <a:spcPct val="20000"/>
        </a:spcBef>
        <a:spcAft>
          <a:spcPct val="0"/>
        </a:spcAft>
        <a:buChar char="»"/>
        <a:defRPr kumimoji="1" sz="2400">
          <a:solidFill>
            <a:schemeClr val="tx1"/>
          </a:solidFill>
          <a:latin typeface="+mn-lt"/>
          <a:ea typeface="+mn-ea"/>
        </a:defRPr>
      </a:lvl7pPr>
      <a:lvl8pPr marL="3429000" indent="-228600" algn="l" rtl="0" fontAlgn="base">
        <a:spcBef>
          <a:spcPct val="20000"/>
        </a:spcBef>
        <a:spcAft>
          <a:spcPct val="0"/>
        </a:spcAft>
        <a:buChar char="»"/>
        <a:defRPr kumimoji="1" sz="2400">
          <a:solidFill>
            <a:schemeClr val="tx1"/>
          </a:solidFill>
          <a:latin typeface="+mn-lt"/>
          <a:ea typeface="+mn-ea"/>
        </a:defRPr>
      </a:lvl8pPr>
      <a:lvl9pPr marL="3886200" indent="-228600" algn="l" rtl="0" fontAlgn="base">
        <a:spcBef>
          <a:spcPct val="20000"/>
        </a:spcBef>
        <a:spcAft>
          <a:spcPct val="0"/>
        </a:spcAft>
        <a:buChar char="»"/>
        <a:defRPr kumimoji="1"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oleObject" Target="../embeddings/oleObject1.bin"/><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10" Type="http://schemas.openxmlformats.org/officeDocument/2006/relationships/oleObject" Target="../embeddings/oleObject6.bin"/><Relationship Id="rId4" Type="http://schemas.openxmlformats.org/officeDocument/2006/relationships/image" Target="../media/image3.wmf"/><Relationship Id="rId9"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subTitle" idx="1"/>
          </p:nvPr>
        </p:nvSpPr>
        <p:spPr>
          <a:xfrm>
            <a:off x="1371600" y="4386263"/>
            <a:ext cx="6400800" cy="1052512"/>
          </a:xfrm>
          <a:noFill/>
        </p:spPr>
        <p:txBody>
          <a:bodyPr/>
          <a:lstStyle/>
          <a:p>
            <a:pPr algn="l" eaLnBrk="1" hangingPunct="1">
              <a:lnSpc>
                <a:spcPct val="90000"/>
              </a:lnSpc>
              <a:buFontTx/>
              <a:buNone/>
            </a:pPr>
            <a:r>
              <a:rPr lang="en-US" altLang="zh-TW" dirty="0"/>
              <a:t>Hubert Chan  </a:t>
            </a:r>
          </a:p>
          <a:p>
            <a:pPr eaLnBrk="1" hangingPunct="1">
              <a:lnSpc>
                <a:spcPct val="90000"/>
              </a:lnSpc>
              <a:buFontTx/>
              <a:buNone/>
            </a:pPr>
            <a:endParaRPr lang="en-US" altLang="zh-TW" dirty="0"/>
          </a:p>
        </p:txBody>
      </p:sp>
      <p:sp>
        <p:nvSpPr>
          <p:cNvPr id="131074" name="Rectangle 2"/>
          <p:cNvSpPr>
            <a:spLocks noGrp="1" noChangeArrowheads="1"/>
          </p:cNvSpPr>
          <p:nvPr>
            <p:ph type="ctrTitle" idx="4294967295"/>
          </p:nvPr>
        </p:nvSpPr>
        <p:spPr>
          <a:xfrm>
            <a:off x="0" y="2930525"/>
            <a:ext cx="9144000" cy="1470025"/>
          </a:xfrm>
          <a:solidFill>
            <a:srgbClr val="FFFFFF"/>
          </a:solidFill>
        </p:spPr>
        <p:txBody>
          <a:bodyPr/>
          <a:lstStyle/>
          <a:p>
            <a:pPr algn="ctr" eaLnBrk="1" hangingPunct="1">
              <a:defRPr/>
            </a:pPr>
            <a:r>
              <a:rPr lang="en-US" altLang="zh-TW" sz="6000" dirty="0"/>
              <a:t>Logic</a:t>
            </a:r>
            <a:endParaRPr lang="en-US" sz="6000" dirty="0"/>
          </a:p>
        </p:txBody>
      </p:sp>
      <p:sp>
        <p:nvSpPr>
          <p:cNvPr id="4" name="Content Placeholder 2"/>
          <p:cNvSpPr txBox="1">
            <a:spLocks/>
          </p:cNvSpPr>
          <p:nvPr/>
        </p:nvSpPr>
        <p:spPr bwMode="auto">
          <a:xfrm>
            <a:off x="1371600" y="5204750"/>
            <a:ext cx="8229600" cy="1491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SzPct val="80000"/>
              <a:buFont typeface="Wingdings" pitchFamily="2" charset="2"/>
              <a:buChar char="Ø"/>
              <a:defRPr kumimoji="1" sz="2400">
                <a:solidFill>
                  <a:schemeClr val="tx1"/>
                </a:solidFill>
                <a:latin typeface="+mn-lt"/>
                <a:ea typeface="+mn-ea"/>
              </a:defRPr>
            </a:lvl2pPr>
            <a:lvl3pPr marL="1143000" indent="-228600" algn="l" rtl="0" eaLnBrk="0" fontAlgn="base" hangingPunct="0">
              <a:spcBef>
                <a:spcPct val="20000"/>
              </a:spcBef>
              <a:spcAft>
                <a:spcPct val="0"/>
              </a:spcAft>
              <a:buSzPct val="80000"/>
              <a:buFont typeface="Wingdings" pitchFamily="2" charset="2"/>
              <a:buChar char="F"/>
              <a:defRPr kumimoji="1" sz="2000">
                <a:solidFill>
                  <a:schemeClr val="tx1"/>
                </a:solidFill>
                <a:latin typeface="+mn-lt"/>
                <a:ea typeface="+mn-ea"/>
              </a:defRPr>
            </a:lvl3pPr>
            <a:lvl4pPr marL="1600200" indent="-228600" algn="l" rtl="0" eaLnBrk="0" fontAlgn="base" hangingPunct="0">
              <a:spcBef>
                <a:spcPct val="20000"/>
              </a:spcBef>
              <a:spcAft>
                <a:spcPct val="0"/>
              </a:spcAft>
              <a:buChar char="–"/>
              <a:defRPr kumimoji="1" sz="2400">
                <a:solidFill>
                  <a:schemeClr val="tx1"/>
                </a:solidFill>
                <a:latin typeface="+mn-lt"/>
                <a:ea typeface="+mn-ea"/>
              </a:defRPr>
            </a:lvl4pPr>
            <a:lvl5pPr marL="2057400" indent="-228600" algn="l" rtl="0" eaLnBrk="0" fontAlgn="base" hangingPunct="0">
              <a:spcBef>
                <a:spcPct val="20000"/>
              </a:spcBef>
              <a:spcAft>
                <a:spcPct val="0"/>
              </a:spcAft>
              <a:buChar char="»"/>
              <a:defRPr kumimoji="1" sz="2400">
                <a:solidFill>
                  <a:schemeClr val="tx1"/>
                </a:solidFill>
                <a:latin typeface="+mn-lt"/>
                <a:ea typeface="+mn-ea"/>
              </a:defRPr>
            </a:lvl5pPr>
            <a:lvl6pPr marL="2514600" indent="-228600" algn="l" rtl="0" fontAlgn="base">
              <a:spcBef>
                <a:spcPct val="20000"/>
              </a:spcBef>
              <a:spcAft>
                <a:spcPct val="0"/>
              </a:spcAft>
              <a:buChar char="»"/>
              <a:defRPr kumimoji="1" sz="2400">
                <a:solidFill>
                  <a:schemeClr val="tx1"/>
                </a:solidFill>
                <a:latin typeface="+mn-lt"/>
                <a:ea typeface="+mn-ea"/>
              </a:defRPr>
            </a:lvl6pPr>
            <a:lvl7pPr marL="2971800" indent="-228600" algn="l" rtl="0" fontAlgn="base">
              <a:spcBef>
                <a:spcPct val="20000"/>
              </a:spcBef>
              <a:spcAft>
                <a:spcPct val="0"/>
              </a:spcAft>
              <a:buChar char="»"/>
              <a:defRPr kumimoji="1" sz="2400">
                <a:solidFill>
                  <a:schemeClr val="tx1"/>
                </a:solidFill>
                <a:latin typeface="+mn-lt"/>
                <a:ea typeface="+mn-ea"/>
              </a:defRPr>
            </a:lvl7pPr>
            <a:lvl8pPr marL="3429000" indent="-228600" algn="l" rtl="0" fontAlgn="base">
              <a:spcBef>
                <a:spcPct val="20000"/>
              </a:spcBef>
              <a:spcAft>
                <a:spcPct val="0"/>
              </a:spcAft>
              <a:buChar char="»"/>
              <a:defRPr kumimoji="1" sz="2400">
                <a:solidFill>
                  <a:schemeClr val="tx1"/>
                </a:solidFill>
                <a:latin typeface="+mn-lt"/>
                <a:ea typeface="+mn-ea"/>
              </a:defRPr>
            </a:lvl8pPr>
            <a:lvl9pPr marL="3886200" indent="-228600" algn="l" rtl="0" fontAlgn="base">
              <a:spcBef>
                <a:spcPct val="20000"/>
              </a:spcBef>
              <a:spcAft>
                <a:spcPct val="0"/>
              </a:spcAft>
              <a:buChar char="»"/>
              <a:defRPr kumimoji="1" sz="2400">
                <a:solidFill>
                  <a:schemeClr val="tx1"/>
                </a:solidFill>
                <a:latin typeface="+mn-lt"/>
                <a:ea typeface="+mn-ea"/>
              </a:defRPr>
            </a:lvl9pPr>
          </a:lstStyle>
          <a:p>
            <a:pPr marL="457200" indent="-457200" algn="l">
              <a:buFontTx/>
              <a:buNone/>
            </a:pPr>
            <a:r>
              <a:rPr lang="en-US" kern="0" dirty="0"/>
              <a:t>[O1 Abstract Concepts] </a:t>
            </a:r>
          </a:p>
          <a:p>
            <a:pPr marL="457200" indent="-457200" algn="l">
              <a:buFontTx/>
              <a:buNone/>
            </a:pPr>
            <a:r>
              <a:rPr lang="en-US" kern="0" dirty="0"/>
              <a:t>[O2 Proof Techniques]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4"/>
          <p:cNvSpPr txBox="1">
            <a:spLocks noChangeArrowheads="1"/>
          </p:cNvSpPr>
          <p:nvPr/>
        </p:nvSpPr>
        <p:spPr bwMode="auto">
          <a:xfrm>
            <a:off x="365125" y="228600"/>
            <a:ext cx="7712075"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t>The bicondition</a:t>
            </a:r>
            <a:r>
              <a:rPr lang="en-US" altLang="zh-TW" sz="2400">
                <a:solidFill>
                  <a:schemeClr val="accent2"/>
                </a:solidFill>
              </a:rPr>
              <a:t> p</a:t>
            </a:r>
            <a:r>
              <a:rPr lang="en-US" altLang="zh-TW" sz="2400">
                <a:solidFill>
                  <a:schemeClr val="accent2"/>
                </a:solidFill>
                <a:sym typeface="Symbol" pitchFamily="18" charset="2"/>
              </a:rPr>
              <a:t>q</a:t>
            </a:r>
            <a:r>
              <a:rPr lang="en-US" altLang="zh-TW" sz="2400">
                <a:sym typeface="Symbol" pitchFamily="18" charset="2"/>
              </a:rPr>
              <a:t> is the proposition that is true both p and q have the same truth values and is false otherwise.</a:t>
            </a:r>
            <a:endParaRPr lang="en-US" altLang="zh-TW" sz="2400"/>
          </a:p>
        </p:txBody>
      </p:sp>
      <p:graphicFrame>
        <p:nvGraphicFramePr>
          <p:cNvPr id="101414" name="Group 38"/>
          <p:cNvGraphicFramePr>
            <a:graphicFrameLocks noGrp="1"/>
          </p:cNvGraphicFramePr>
          <p:nvPr/>
        </p:nvGraphicFramePr>
        <p:xfrm>
          <a:off x="533400" y="1682750"/>
          <a:ext cx="2286000" cy="2845435"/>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q</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p</a:t>
                      </a:r>
                      <a:r>
                        <a:rPr kumimoji="0" lang="en-US" altLang="zh-TW" sz="2800" b="0" i="0" u="none" strike="noStrike" cap="none" normalizeH="0" baseline="0">
                          <a:ln>
                            <a:noFill/>
                          </a:ln>
                          <a:solidFill>
                            <a:schemeClr val="tx1"/>
                          </a:solidFill>
                          <a:effectLst/>
                          <a:latin typeface="Times New Roman" pitchFamily="18" charset="0"/>
                          <a:ea typeface="新細明體" pitchFamily="18" charset="-120"/>
                          <a:sym typeface="Symbol" pitchFamily="18" charset="2"/>
                        </a:rPr>
                        <a:t>q</a:t>
                      </a:r>
                      <a:endParaRPr kumimoji="0" lang="en-US" altLang="zh-TW" sz="2800" b="0" i="0" u="none" strike="noStrike" cap="none" normalizeH="0" baseline="0">
                        <a:ln>
                          <a:noFill/>
                        </a:ln>
                        <a:solidFill>
                          <a:schemeClr val="tx1"/>
                        </a:solidFill>
                        <a:effectLst/>
                        <a:latin typeface="Times New Roman" pitchFamily="18" charset="0"/>
                        <a:ea typeface="新細明體" pitchFamily="18" charset="-12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2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4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4605" name="Text Box 35"/>
          <p:cNvSpPr txBox="1">
            <a:spLocks noChangeArrowheads="1"/>
          </p:cNvSpPr>
          <p:nvPr/>
        </p:nvSpPr>
        <p:spPr bwMode="auto">
          <a:xfrm>
            <a:off x="3159125" y="1611313"/>
            <a:ext cx="5257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t>p</a:t>
            </a:r>
            <a:r>
              <a:rPr lang="en-US" altLang="zh-TW" sz="2400">
                <a:sym typeface="Symbol" pitchFamily="18" charset="2"/>
              </a:rPr>
              <a:t>q is often read as “p if and only if q” or “p is necessary and sufficient for q”</a:t>
            </a:r>
            <a:endParaRPr lang="en-US" altLang="zh-TW" sz="2400"/>
          </a:p>
        </p:txBody>
      </p:sp>
      <p:sp>
        <p:nvSpPr>
          <p:cNvPr id="101412" name="Text Box 36"/>
          <p:cNvSpPr txBox="1">
            <a:spLocks noChangeArrowheads="1"/>
          </p:cNvSpPr>
          <p:nvPr/>
        </p:nvSpPr>
        <p:spPr bwMode="auto">
          <a:xfrm>
            <a:off x="533400" y="4800600"/>
            <a:ext cx="63849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u="sng"/>
              <a:t>Example:</a:t>
            </a:r>
          </a:p>
          <a:p>
            <a:pPr eaLnBrk="1" hangingPunct="1"/>
            <a:r>
              <a:rPr lang="en-US" altLang="zh-TW" sz="2400"/>
              <a:t>(X is an even number) </a:t>
            </a:r>
            <a:r>
              <a:rPr lang="en-US" altLang="zh-TW" sz="2400">
                <a:sym typeface="Symbol" pitchFamily="18" charset="2"/>
              </a:rPr>
              <a:t> (X+1 is an odd number)</a:t>
            </a:r>
            <a:r>
              <a:rPr lang="en-US" altLang="zh-TW" sz="2400"/>
              <a:t> </a:t>
            </a:r>
            <a:endParaRPr lang="en-US" altLang="zh-TW" sz="2400">
              <a:sym typeface="Symbol" pitchFamily="18" charset="2"/>
            </a:endParaRPr>
          </a:p>
        </p:txBody>
      </p:sp>
      <p:sp>
        <p:nvSpPr>
          <p:cNvPr id="101415" name="Text Box 39"/>
          <p:cNvSpPr txBox="1">
            <a:spLocks noChangeArrowheads="1"/>
          </p:cNvSpPr>
          <p:nvPr/>
        </p:nvSpPr>
        <p:spPr bwMode="auto">
          <a:xfrm>
            <a:off x="3159125" y="3327400"/>
            <a:ext cx="5257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t>Remark:</a:t>
            </a:r>
          </a:p>
          <a:p>
            <a:pPr eaLnBrk="1" hangingPunct="1"/>
            <a:r>
              <a:rPr lang="en-US" altLang="zh-TW" sz="2400"/>
              <a:t>p</a:t>
            </a:r>
            <a:r>
              <a:rPr lang="en-US" altLang="zh-TW" sz="2400">
                <a:sym typeface="Symbol" pitchFamily="18" charset="2"/>
              </a:rPr>
              <a:t>q is true when both pq and qp are true.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014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14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14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412" grpId="0" autoUpdateAnimBg="0"/>
      <p:bldP spid="101415"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212725" y="147638"/>
            <a:ext cx="7940675" cy="2124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Exercise:</a:t>
            </a:r>
          </a:p>
          <a:p>
            <a:pPr eaLnBrk="1" hangingPunct="1"/>
            <a:r>
              <a:rPr lang="en-US" altLang="zh-TW" sz="2200"/>
              <a:t>Let p and q be the propositions.</a:t>
            </a:r>
          </a:p>
          <a:p>
            <a:pPr eaLnBrk="1" hangingPunct="1"/>
            <a:r>
              <a:rPr lang="en-US" altLang="zh-TW" sz="2200"/>
              <a:t>	p: It is below freezing</a:t>
            </a:r>
          </a:p>
          <a:p>
            <a:pPr eaLnBrk="1" hangingPunct="1"/>
            <a:r>
              <a:rPr lang="en-US" altLang="zh-TW" sz="2200"/>
              <a:t>	q: It is snowing</a:t>
            </a:r>
          </a:p>
          <a:p>
            <a:pPr eaLnBrk="1" hangingPunct="1"/>
            <a:r>
              <a:rPr lang="en-US" altLang="zh-TW" sz="2200"/>
              <a:t>Write the following propositions using p and q and logical </a:t>
            </a:r>
            <a:r>
              <a:rPr lang="en-US" altLang="zh-TW" sz="2200" i="1"/>
              <a:t>connectives </a:t>
            </a:r>
            <a:r>
              <a:rPr lang="en-US" altLang="zh-TW" sz="2200"/>
              <a:t>(operators).</a:t>
            </a:r>
          </a:p>
        </p:txBody>
      </p:sp>
      <p:sp>
        <p:nvSpPr>
          <p:cNvPr id="102403" name="Text Box 3"/>
          <p:cNvSpPr txBox="1">
            <a:spLocks noChangeArrowheads="1"/>
          </p:cNvSpPr>
          <p:nvPr/>
        </p:nvSpPr>
        <p:spPr bwMode="auto">
          <a:xfrm>
            <a:off x="212725" y="2479675"/>
            <a:ext cx="50831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olidFill>
                  <a:schemeClr val="accent2"/>
                </a:solidFill>
              </a:rPr>
              <a:t>(a) It is below freezing but not snowing.</a:t>
            </a:r>
          </a:p>
        </p:txBody>
      </p:sp>
      <p:sp>
        <p:nvSpPr>
          <p:cNvPr id="102404" name="Text Box 4"/>
          <p:cNvSpPr txBox="1">
            <a:spLocks noChangeArrowheads="1"/>
          </p:cNvSpPr>
          <p:nvPr/>
        </p:nvSpPr>
        <p:spPr bwMode="auto">
          <a:xfrm>
            <a:off x="5546725" y="2473325"/>
            <a:ext cx="10429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t>p </a:t>
            </a:r>
            <a:r>
              <a:rPr lang="en-US" altLang="zh-TW" sz="2400">
                <a:sym typeface="Symbol" pitchFamily="18" charset="2"/>
              </a:rPr>
              <a:t> q</a:t>
            </a:r>
            <a:endParaRPr lang="en-US" altLang="zh-TW" sz="2400"/>
          </a:p>
        </p:txBody>
      </p:sp>
      <p:sp>
        <p:nvSpPr>
          <p:cNvPr id="102405" name="Text Box 5"/>
          <p:cNvSpPr txBox="1">
            <a:spLocks noChangeArrowheads="1"/>
          </p:cNvSpPr>
          <p:nvPr/>
        </p:nvSpPr>
        <p:spPr bwMode="auto">
          <a:xfrm>
            <a:off x="228600" y="3216275"/>
            <a:ext cx="49530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olidFill>
                  <a:schemeClr val="accent2"/>
                </a:solidFill>
              </a:rPr>
              <a:t>(b) It is either below freezing or it is snowing, but it is not snowing if it is below freezing.</a:t>
            </a:r>
          </a:p>
        </p:txBody>
      </p:sp>
      <p:sp>
        <p:nvSpPr>
          <p:cNvPr id="102406" name="Text Box 6"/>
          <p:cNvSpPr txBox="1">
            <a:spLocks noChangeArrowheads="1"/>
          </p:cNvSpPr>
          <p:nvPr/>
        </p:nvSpPr>
        <p:spPr bwMode="auto">
          <a:xfrm>
            <a:off x="5105400" y="3597275"/>
            <a:ext cx="2543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t>(p </a:t>
            </a:r>
            <a:r>
              <a:rPr lang="en-US" altLang="zh-TW" sz="2400">
                <a:sym typeface="Symbol" pitchFamily="18" charset="2"/>
              </a:rPr>
              <a:t> q)  (p  q)</a:t>
            </a:r>
            <a:endParaRPr lang="en-US" altLang="zh-TW" sz="2400"/>
          </a:p>
        </p:txBody>
      </p:sp>
      <p:sp>
        <p:nvSpPr>
          <p:cNvPr id="102407" name="Text Box 7"/>
          <p:cNvSpPr txBox="1">
            <a:spLocks noChangeArrowheads="1"/>
          </p:cNvSpPr>
          <p:nvPr/>
        </p:nvSpPr>
        <p:spPr bwMode="auto">
          <a:xfrm>
            <a:off x="228600" y="4618038"/>
            <a:ext cx="49530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olidFill>
                  <a:schemeClr val="accent2"/>
                </a:solidFill>
              </a:rPr>
              <a:t>(c) It is either below freezing or snowing, but not both.</a:t>
            </a:r>
          </a:p>
        </p:txBody>
      </p:sp>
      <p:sp>
        <p:nvSpPr>
          <p:cNvPr id="102408" name="Text Box 8"/>
          <p:cNvSpPr txBox="1">
            <a:spLocks noChangeArrowheads="1"/>
          </p:cNvSpPr>
          <p:nvPr/>
        </p:nvSpPr>
        <p:spPr bwMode="auto">
          <a:xfrm>
            <a:off x="5715000" y="4846638"/>
            <a:ext cx="874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t>p </a:t>
            </a:r>
            <a:r>
              <a:rPr lang="en-US" altLang="zh-TW" sz="2400">
                <a:sym typeface="Symbol" pitchFamily="18" charset="2"/>
              </a:rPr>
              <a:t> q</a:t>
            </a:r>
            <a:endParaRPr lang="en-US" altLang="zh-TW"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0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0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0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40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240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24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autoUpdateAnimBg="0"/>
      <p:bldP spid="102404" grpId="0" autoUpdateAnimBg="0"/>
      <p:bldP spid="102405" grpId="0" autoUpdateAnimBg="0"/>
      <p:bldP spid="102406" grpId="0" autoUpdateAnimBg="0"/>
      <p:bldP spid="102407" grpId="0" autoUpdateAnimBg="0"/>
      <p:bldP spid="10240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274638" y="274638"/>
            <a:ext cx="8229600" cy="1143000"/>
          </a:xfrm>
          <a:prstGeom prst="rect">
            <a:avLst/>
          </a:prstGeom>
        </p:spPr>
        <p:txBody>
          <a:bodyPr/>
          <a:lstStyle/>
          <a:p>
            <a:pPr eaLnBrk="0" hangingPunct="0">
              <a:defRPr/>
            </a:pPr>
            <a:r>
              <a:rPr lang="en-US" sz="4000" kern="0" dirty="0">
                <a:solidFill>
                  <a:srgbClr val="3366CC"/>
                </a:solidFill>
                <a:effectLst>
                  <a:outerShdw blurRad="38100" dist="38100" dir="2700000" algn="tl">
                    <a:srgbClr val="C0C0C0"/>
                  </a:outerShdw>
                </a:effectLst>
                <a:latin typeface="+mj-lt"/>
                <a:ea typeface="+mj-ea"/>
                <a:cs typeface="+mj-cs"/>
              </a:rPr>
              <a:t>Logically equivalence</a:t>
            </a:r>
          </a:p>
        </p:txBody>
      </p:sp>
      <p:sp>
        <p:nvSpPr>
          <p:cNvPr id="26627" name="Text Box 2"/>
          <p:cNvSpPr txBox="1">
            <a:spLocks noChangeArrowheads="1"/>
          </p:cNvSpPr>
          <p:nvPr/>
        </p:nvSpPr>
        <p:spPr bwMode="auto">
          <a:xfrm>
            <a:off x="258763" y="1630363"/>
            <a:ext cx="8456612" cy="7699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We say that the two propositions p and q are </a:t>
            </a:r>
            <a:r>
              <a:rPr lang="en-US" altLang="zh-TW" sz="2200">
                <a:solidFill>
                  <a:schemeClr val="accent2"/>
                </a:solidFill>
              </a:rPr>
              <a:t>logically equivalent</a:t>
            </a:r>
            <a:r>
              <a:rPr lang="en-US" altLang="zh-TW" sz="2200"/>
              <a:t> if p</a:t>
            </a:r>
            <a:r>
              <a:rPr lang="en-US" altLang="zh-TW" sz="2200">
                <a:sym typeface="Symbol" pitchFamily="18" charset="2"/>
              </a:rPr>
              <a:t>q is always true. We denote this relationship by pq  (or p ≡ q).</a:t>
            </a:r>
            <a:endParaRPr lang="en-US" altLang="zh-TW" sz="2200"/>
          </a:p>
        </p:txBody>
      </p:sp>
      <p:sp>
        <p:nvSpPr>
          <p:cNvPr id="26628" name="Rounded Rectangular Callout 24"/>
          <p:cNvSpPr>
            <a:spLocks noChangeArrowheads="1"/>
          </p:cNvSpPr>
          <p:nvPr/>
        </p:nvSpPr>
        <p:spPr bwMode="auto">
          <a:xfrm>
            <a:off x="609600" y="2789238"/>
            <a:ext cx="3108325" cy="852487"/>
          </a:xfrm>
          <a:prstGeom prst="wedgeRoundRectCallout">
            <a:avLst>
              <a:gd name="adj1" fmla="val -14458"/>
              <a:gd name="adj2" fmla="val -105356"/>
              <a:gd name="adj3" fmla="val 16667"/>
            </a:avLst>
          </a:prstGeom>
          <a:solidFill>
            <a:schemeClr val="accent1"/>
          </a:solidFill>
          <a:ln w="9525" algn="ctr">
            <a:solidFill>
              <a:schemeClr val="tx1"/>
            </a:solidFill>
            <a:round/>
            <a:headEnd/>
            <a:tailEnd/>
          </a:ln>
        </p:spPr>
        <p:txBody>
          <a:bodyPr/>
          <a:lstStyle/>
          <a:p>
            <a:r>
              <a:rPr lang="en-US" altLang="zh-TW" sz="2200">
                <a:solidFill>
                  <a:schemeClr val="accent2"/>
                </a:solidFill>
              </a:rPr>
              <a:t>That is, either both are true or both are false.</a:t>
            </a:r>
          </a:p>
        </p:txBody>
      </p:sp>
      <p:sp>
        <p:nvSpPr>
          <p:cNvPr id="26" name="Text Box 3"/>
          <p:cNvSpPr txBox="1">
            <a:spLocks noChangeArrowheads="1"/>
          </p:cNvSpPr>
          <p:nvPr/>
        </p:nvSpPr>
        <p:spPr bwMode="auto">
          <a:xfrm>
            <a:off x="457200" y="3978275"/>
            <a:ext cx="37750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olidFill>
                  <a:schemeClr val="accent2"/>
                </a:solidFill>
              </a:rPr>
              <a:t>Claim: </a:t>
            </a:r>
            <a:r>
              <a:rPr lang="en-US" altLang="zh-TW" sz="2200">
                <a:solidFill>
                  <a:schemeClr val="accent2"/>
                </a:solidFill>
                <a:sym typeface="Symbol" pitchFamily="18" charset="2"/>
              </a:rPr>
              <a:t>(p  q)  (p  q)</a:t>
            </a:r>
            <a:endParaRPr lang="en-US" altLang="zh-TW" sz="2200">
              <a:solidFill>
                <a:schemeClr val="accent2"/>
              </a:solidFill>
            </a:endParaRPr>
          </a:p>
        </p:txBody>
      </p:sp>
      <p:sp>
        <p:nvSpPr>
          <p:cNvPr id="27" name="Text Box 4"/>
          <p:cNvSpPr txBox="1">
            <a:spLocks noChangeArrowheads="1"/>
          </p:cNvSpPr>
          <p:nvPr/>
        </p:nvSpPr>
        <p:spPr bwMode="auto">
          <a:xfrm>
            <a:off x="457200" y="4465638"/>
            <a:ext cx="512921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Again, we can prove it using truth table!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utoUpdateAnimBg="0"/>
      <p:bldP spid="27"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74638" y="274638"/>
            <a:ext cx="8229600" cy="1143000"/>
          </a:xfrm>
          <a:prstGeom prst="rect">
            <a:avLst/>
          </a:prstGeom>
        </p:spPr>
        <p:txBody>
          <a:bodyPr/>
          <a:lstStyle/>
          <a:p>
            <a:pPr eaLnBrk="0" hangingPunct="0">
              <a:defRPr/>
            </a:pPr>
            <a:r>
              <a:rPr lang="en-US" sz="4000" kern="0" dirty="0">
                <a:solidFill>
                  <a:srgbClr val="3366CC"/>
                </a:solidFill>
                <a:effectLst>
                  <a:outerShdw blurRad="38100" dist="38100" dir="2700000" algn="tl">
                    <a:srgbClr val="C0C0C0"/>
                  </a:outerShdw>
                </a:effectLst>
                <a:latin typeface="+mj-lt"/>
                <a:ea typeface="+mj-ea"/>
                <a:cs typeface="+mj-cs"/>
              </a:rPr>
              <a:t>Some important equivalences</a:t>
            </a:r>
          </a:p>
        </p:txBody>
      </p:sp>
      <p:sp>
        <p:nvSpPr>
          <p:cNvPr id="27651" name="Text Box 5"/>
          <p:cNvSpPr txBox="1">
            <a:spLocks noChangeArrowheads="1"/>
          </p:cNvSpPr>
          <p:nvPr/>
        </p:nvSpPr>
        <p:spPr bwMode="auto">
          <a:xfrm>
            <a:off x="487363" y="1752600"/>
            <a:ext cx="1449387" cy="769938"/>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2200"/>
              <a:t>p </a:t>
            </a:r>
            <a:r>
              <a:rPr lang="en-US" sz="2200">
                <a:sym typeface="Symbol" pitchFamily="18" charset="2"/>
              </a:rPr>
              <a:t> T  p</a:t>
            </a:r>
          </a:p>
          <a:p>
            <a:pPr>
              <a:defRPr/>
            </a:pPr>
            <a:r>
              <a:rPr lang="en-US" sz="2200">
                <a:sym typeface="Symbol" pitchFamily="18" charset="2"/>
              </a:rPr>
              <a:t>p  F  p</a:t>
            </a:r>
            <a:endParaRPr lang="en-US" sz="2200"/>
          </a:p>
        </p:txBody>
      </p:sp>
      <p:sp>
        <p:nvSpPr>
          <p:cNvPr id="27652" name="Text Box 7"/>
          <p:cNvSpPr txBox="1">
            <a:spLocks noChangeArrowheads="1"/>
          </p:cNvSpPr>
          <p:nvPr/>
        </p:nvSpPr>
        <p:spPr bwMode="auto">
          <a:xfrm>
            <a:off x="2408238" y="1736725"/>
            <a:ext cx="1465262" cy="769938"/>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2200"/>
              <a:t>p </a:t>
            </a:r>
            <a:r>
              <a:rPr lang="en-US" sz="2200">
                <a:sym typeface="Symbol" pitchFamily="18" charset="2"/>
              </a:rPr>
              <a:t> T  T</a:t>
            </a:r>
          </a:p>
          <a:p>
            <a:pPr>
              <a:defRPr/>
            </a:pPr>
            <a:r>
              <a:rPr lang="en-US" sz="2200">
                <a:sym typeface="Symbol" pitchFamily="18" charset="2"/>
              </a:rPr>
              <a:t>p  F  F</a:t>
            </a:r>
            <a:endParaRPr lang="en-US" sz="2200"/>
          </a:p>
        </p:txBody>
      </p:sp>
      <p:sp>
        <p:nvSpPr>
          <p:cNvPr id="27653" name="Text Box 8"/>
          <p:cNvSpPr txBox="1">
            <a:spLocks noChangeArrowheads="1"/>
          </p:cNvSpPr>
          <p:nvPr/>
        </p:nvSpPr>
        <p:spPr bwMode="auto">
          <a:xfrm>
            <a:off x="4362450" y="1736725"/>
            <a:ext cx="1433513" cy="769938"/>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2200"/>
              <a:t>p </a:t>
            </a:r>
            <a:r>
              <a:rPr lang="en-US" sz="2200">
                <a:sym typeface="Symbol" pitchFamily="18" charset="2"/>
              </a:rPr>
              <a:t> p  p</a:t>
            </a:r>
          </a:p>
          <a:p>
            <a:pPr>
              <a:defRPr/>
            </a:pPr>
            <a:r>
              <a:rPr lang="en-US" sz="2200">
                <a:sym typeface="Symbol" pitchFamily="18" charset="2"/>
              </a:rPr>
              <a:t>p  p  p</a:t>
            </a:r>
            <a:endParaRPr lang="en-US" sz="2200"/>
          </a:p>
        </p:txBody>
      </p:sp>
      <p:sp>
        <p:nvSpPr>
          <p:cNvPr id="27654" name="Text Box 9"/>
          <p:cNvSpPr txBox="1">
            <a:spLocks noChangeArrowheads="1"/>
          </p:cNvSpPr>
          <p:nvPr/>
        </p:nvSpPr>
        <p:spPr bwMode="auto">
          <a:xfrm>
            <a:off x="6218238" y="1736725"/>
            <a:ext cx="1539875" cy="431800"/>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2200">
                <a:sym typeface="Symbol" pitchFamily="18" charset="2"/>
              </a:rPr>
              <a:t>(</a:t>
            </a:r>
            <a:r>
              <a:rPr lang="en-US" sz="2200"/>
              <a:t>p) </a:t>
            </a:r>
            <a:r>
              <a:rPr lang="en-US" sz="2200">
                <a:sym typeface="Symbol" pitchFamily="18" charset="2"/>
              </a:rPr>
              <a:t> p</a:t>
            </a:r>
          </a:p>
        </p:txBody>
      </p:sp>
      <p:grpSp>
        <p:nvGrpSpPr>
          <p:cNvPr id="2" name="Group 9"/>
          <p:cNvGrpSpPr>
            <a:grpSpLocks/>
          </p:cNvGrpSpPr>
          <p:nvPr/>
        </p:nvGrpSpPr>
        <p:grpSpPr bwMode="auto">
          <a:xfrm>
            <a:off x="290513" y="2895600"/>
            <a:ext cx="1995487" cy="1233488"/>
            <a:chOff x="290195" y="2895600"/>
            <a:chExt cx="1996059" cy="1232991"/>
          </a:xfrm>
        </p:grpSpPr>
        <p:sp>
          <p:nvSpPr>
            <p:cNvPr id="27664" name="Text Box 10"/>
            <p:cNvSpPr txBox="1">
              <a:spLocks noChangeArrowheads="1"/>
            </p:cNvSpPr>
            <p:nvPr/>
          </p:nvSpPr>
          <p:spPr bwMode="auto">
            <a:xfrm>
              <a:off x="290195" y="3358963"/>
              <a:ext cx="1996059" cy="769628"/>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2200"/>
                <a:t>p </a:t>
              </a:r>
              <a:r>
                <a:rPr lang="en-US" sz="2200">
                  <a:sym typeface="Symbol" pitchFamily="18" charset="2"/>
                </a:rPr>
                <a:t> q  </a:t>
              </a:r>
              <a:r>
                <a:rPr lang="en-US" sz="2200"/>
                <a:t>q </a:t>
              </a:r>
              <a:r>
                <a:rPr lang="en-US" sz="2200">
                  <a:sym typeface="Symbol" pitchFamily="18" charset="2"/>
                </a:rPr>
                <a:t> p</a:t>
              </a:r>
            </a:p>
            <a:p>
              <a:pPr>
                <a:defRPr/>
              </a:pPr>
              <a:r>
                <a:rPr lang="en-US" sz="2200">
                  <a:sym typeface="Symbol" pitchFamily="18" charset="2"/>
                </a:rPr>
                <a:t>p  q  q  p </a:t>
              </a:r>
            </a:p>
          </p:txBody>
        </p:sp>
        <p:sp>
          <p:nvSpPr>
            <p:cNvPr id="27665" name="TextBox 8"/>
            <p:cNvSpPr txBox="1">
              <a:spLocks noChangeArrowheads="1"/>
            </p:cNvSpPr>
            <p:nvPr/>
          </p:nvSpPr>
          <p:spPr bwMode="auto">
            <a:xfrm>
              <a:off x="335280" y="2895600"/>
              <a:ext cx="184858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Commutative</a:t>
              </a:r>
            </a:p>
          </p:txBody>
        </p:sp>
      </p:grpSp>
      <p:sp>
        <p:nvSpPr>
          <p:cNvPr id="11" name="TextBox 10"/>
          <p:cNvSpPr txBox="1">
            <a:spLocks noChangeArrowheads="1"/>
          </p:cNvSpPr>
          <p:nvPr/>
        </p:nvSpPr>
        <p:spPr bwMode="auto">
          <a:xfrm>
            <a:off x="2514600" y="3368675"/>
            <a:ext cx="6081713"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olidFill>
                  <a:srgbClr val="FF0000"/>
                </a:solidFill>
              </a:rPr>
              <a:t>Q</a:t>
            </a:r>
            <a:r>
              <a:rPr lang="en-US" altLang="zh-TW" sz="2200"/>
              <a:t>: Is addition commutative? (p + q = q + p ?)</a:t>
            </a:r>
          </a:p>
          <a:p>
            <a:pPr eaLnBrk="1" hangingPunct="1"/>
            <a:r>
              <a:rPr lang="en-US" altLang="zh-TW" sz="2200">
                <a:solidFill>
                  <a:srgbClr val="FF0000"/>
                </a:solidFill>
              </a:rPr>
              <a:t>Q</a:t>
            </a:r>
            <a:r>
              <a:rPr lang="en-US" altLang="zh-TW" sz="2200"/>
              <a:t>: Is subtraction commutative? (p – q = q – p?)</a:t>
            </a:r>
          </a:p>
        </p:txBody>
      </p:sp>
      <p:grpSp>
        <p:nvGrpSpPr>
          <p:cNvPr id="4" name="Group 13"/>
          <p:cNvGrpSpPr>
            <a:grpSpLocks/>
          </p:cNvGrpSpPr>
          <p:nvPr/>
        </p:nvGrpSpPr>
        <p:grpSpPr bwMode="auto">
          <a:xfrm>
            <a:off x="288925" y="4327525"/>
            <a:ext cx="3217863" cy="1166813"/>
            <a:chOff x="289560" y="4328160"/>
            <a:chExt cx="3217547" cy="1165681"/>
          </a:xfrm>
        </p:grpSpPr>
        <p:sp>
          <p:nvSpPr>
            <p:cNvPr id="27662" name="Text Box 11"/>
            <p:cNvSpPr txBox="1">
              <a:spLocks noChangeArrowheads="1"/>
            </p:cNvSpPr>
            <p:nvPr/>
          </p:nvSpPr>
          <p:spPr bwMode="auto">
            <a:xfrm>
              <a:off x="289560" y="4724650"/>
              <a:ext cx="3217547" cy="769191"/>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2200"/>
                <a:t>(p </a:t>
              </a:r>
              <a:r>
                <a:rPr lang="en-US" sz="2200">
                  <a:sym typeface="Symbol" pitchFamily="18" charset="2"/>
                </a:rPr>
                <a:t> q)  r  p</a:t>
              </a:r>
              <a:r>
                <a:rPr lang="en-US" sz="2200"/>
                <a:t> </a:t>
              </a:r>
              <a:r>
                <a:rPr lang="en-US" sz="2200">
                  <a:sym typeface="Symbol" pitchFamily="18" charset="2"/>
                </a:rPr>
                <a:t> (q  r) </a:t>
              </a:r>
            </a:p>
            <a:p>
              <a:pPr>
                <a:defRPr/>
              </a:pPr>
              <a:r>
                <a:rPr lang="en-US" sz="2200">
                  <a:sym typeface="Symbol" pitchFamily="18" charset="2"/>
                </a:rPr>
                <a:t>(p  q)  r  p  (q  r)</a:t>
              </a:r>
            </a:p>
          </p:txBody>
        </p:sp>
        <p:sp>
          <p:nvSpPr>
            <p:cNvPr id="27663" name="TextBox 12"/>
            <p:cNvSpPr txBox="1">
              <a:spLocks noChangeArrowheads="1"/>
            </p:cNvSpPr>
            <p:nvPr/>
          </p:nvSpPr>
          <p:spPr bwMode="auto">
            <a:xfrm>
              <a:off x="441960" y="4328160"/>
              <a:ext cx="161133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Associative</a:t>
              </a:r>
            </a:p>
          </p:txBody>
        </p:sp>
      </p:grpSp>
      <p:sp>
        <p:nvSpPr>
          <p:cNvPr id="15" name="TextBox 14"/>
          <p:cNvSpPr txBox="1">
            <a:spLocks noChangeArrowheads="1"/>
          </p:cNvSpPr>
          <p:nvPr/>
        </p:nvSpPr>
        <p:spPr bwMode="auto">
          <a:xfrm>
            <a:off x="3717925" y="4784725"/>
            <a:ext cx="41243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olidFill>
                  <a:srgbClr val="FF0000"/>
                </a:solidFill>
              </a:rPr>
              <a:t>Q</a:t>
            </a:r>
            <a:r>
              <a:rPr lang="en-US" altLang="zh-TW" sz="2200"/>
              <a:t>: Is multiplication associative?</a:t>
            </a:r>
          </a:p>
          <a:p>
            <a:pPr eaLnBrk="1" hangingPunct="1"/>
            <a:r>
              <a:rPr lang="en-US" altLang="zh-TW" sz="2200">
                <a:solidFill>
                  <a:srgbClr val="FF0000"/>
                </a:solidFill>
              </a:rPr>
              <a:t>Q</a:t>
            </a:r>
            <a:r>
              <a:rPr lang="en-US" altLang="zh-TW" sz="2200"/>
              <a:t>: Is division associative? </a:t>
            </a:r>
          </a:p>
        </p:txBody>
      </p:sp>
      <p:sp>
        <p:nvSpPr>
          <p:cNvPr id="16" name="Text Box 12"/>
          <p:cNvSpPr txBox="1">
            <a:spLocks noChangeArrowheads="1"/>
          </p:cNvSpPr>
          <p:nvPr/>
        </p:nvSpPr>
        <p:spPr bwMode="auto">
          <a:xfrm>
            <a:off x="2220913" y="5684838"/>
            <a:ext cx="39084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olidFill>
                  <a:srgbClr val="FF0000"/>
                </a:solidFill>
              </a:rPr>
              <a:t>Q</a:t>
            </a:r>
            <a:r>
              <a:rPr lang="en-US" altLang="zh-TW" sz="2200"/>
              <a:t>: (p </a:t>
            </a:r>
            <a:r>
              <a:rPr lang="en-US" altLang="zh-TW" sz="2200">
                <a:solidFill>
                  <a:srgbClr val="FF0000"/>
                </a:solidFill>
                <a:sym typeface="Symbol" pitchFamily="18" charset="2"/>
              </a:rPr>
              <a:t></a:t>
            </a:r>
            <a:r>
              <a:rPr lang="en-US" altLang="zh-TW" sz="2200">
                <a:sym typeface="Symbol" pitchFamily="18" charset="2"/>
              </a:rPr>
              <a:t> q) </a:t>
            </a:r>
            <a:r>
              <a:rPr lang="en-US" altLang="zh-TW" sz="2200">
                <a:solidFill>
                  <a:srgbClr val="FF0000"/>
                </a:solidFill>
                <a:sym typeface="Symbol" pitchFamily="18" charset="2"/>
              </a:rPr>
              <a:t></a:t>
            </a:r>
            <a:r>
              <a:rPr lang="en-US" altLang="zh-TW" sz="2200">
                <a:sym typeface="Symbol" pitchFamily="18" charset="2"/>
              </a:rPr>
              <a:t> r  </a:t>
            </a:r>
            <a:r>
              <a:rPr lang="en-US" altLang="zh-TW" sz="2200"/>
              <a:t>p </a:t>
            </a:r>
            <a:r>
              <a:rPr lang="en-US" altLang="zh-TW" sz="2200">
                <a:solidFill>
                  <a:srgbClr val="FF0000"/>
                </a:solidFill>
                <a:sym typeface="Symbol" pitchFamily="18" charset="2"/>
              </a:rPr>
              <a:t></a:t>
            </a:r>
            <a:r>
              <a:rPr lang="en-US" altLang="zh-TW" sz="2200">
                <a:sym typeface="Symbol" pitchFamily="18" charset="2"/>
              </a:rPr>
              <a:t> (q </a:t>
            </a:r>
            <a:r>
              <a:rPr lang="en-US" altLang="zh-TW" sz="2200">
                <a:solidFill>
                  <a:srgbClr val="FF0000"/>
                </a:solidFill>
                <a:sym typeface="Symbol" pitchFamily="18" charset="2"/>
              </a:rPr>
              <a:t></a:t>
            </a:r>
            <a:r>
              <a:rPr lang="en-US" altLang="zh-TW" sz="2200">
                <a:sym typeface="Symbol" pitchFamily="18" charset="2"/>
              </a:rPr>
              <a:t> r) ??</a:t>
            </a:r>
          </a:p>
        </p:txBody>
      </p:sp>
      <p:sp>
        <p:nvSpPr>
          <p:cNvPr id="17" name="TextBox 16"/>
          <p:cNvSpPr txBox="1">
            <a:spLocks noChangeArrowheads="1"/>
          </p:cNvSpPr>
          <p:nvPr/>
        </p:nvSpPr>
        <p:spPr bwMode="auto">
          <a:xfrm>
            <a:off x="1554163" y="6188075"/>
            <a:ext cx="6456362"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To show that it is not correct: Let p = F, q = F, r = T</a:t>
            </a:r>
          </a:p>
        </p:txBody>
      </p:sp>
      <p:sp>
        <p:nvSpPr>
          <p:cNvPr id="27661" name="TextBox 8"/>
          <p:cNvSpPr txBox="1">
            <a:spLocks noChangeArrowheads="1"/>
          </p:cNvSpPr>
          <p:nvPr/>
        </p:nvSpPr>
        <p:spPr bwMode="auto">
          <a:xfrm>
            <a:off x="322263" y="1228725"/>
            <a:ext cx="2020887"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Obvious Rules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3"/>
          <p:cNvGrpSpPr>
            <a:grpSpLocks/>
          </p:cNvGrpSpPr>
          <p:nvPr/>
        </p:nvGrpSpPr>
        <p:grpSpPr bwMode="auto">
          <a:xfrm>
            <a:off x="5033963" y="1644650"/>
            <a:ext cx="2786062" cy="1284288"/>
            <a:chOff x="2902" y="2896"/>
            <a:chExt cx="1755" cy="809"/>
          </a:xfrm>
        </p:grpSpPr>
        <p:sp>
          <p:nvSpPr>
            <p:cNvPr id="28685" name="Text Box 19"/>
            <p:cNvSpPr txBox="1">
              <a:spLocks noChangeArrowheads="1"/>
            </p:cNvSpPr>
            <p:nvPr/>
          </p:nvSpPr>
          <p:spPr bwMode="auto">
            <a:xfrm>
              <a:off x="2902" y="3220"/>
              <a:ext cx="1755" cy="485"/>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2200">
                  <a:sym typeface="Symbol" pitchFamily="18" charset="2"/>
                </a:rPr>
                <a:t>(</a:t>
              </a:r>
              <a:r>
                <a:rPr lang="en-US" sz="2200"/>
                <a:t>p </a:t>
              </a:r>
              <a:r>
                <a:rPr lang="en-US" sz="2200">
                  <a:solidFill>
                    <a:srgbClr val="FF0000"/>
                  </a:solidFill>
                  <a:sym typeface="Symbol" pitchFamily="18" charset="2"/>
                </a:rPr>
                <a:t></a:t>
              </a:r>
              <a:r>
                <a:rPr lang="en-US" sz="2200">
                  <a:sym typeface="Symbol" pitchFamily="18" charset="2"/>
                </a:rPr>
                <a:t> q)  p</a:t>
              </a:r>
              <a:r>
                <a:rPr lang="en-US" sz="2200"/>
                <a:t> </a:t>
              </a:r>
              <a:r>
                <a:rPr lang="en-US" sz="2200">
                  <a:solidFill>
                    <a:srgbClr val="FF0000"/>
                  </a:solidFill>
                  <a:sym typeface="Symbol" pitchFamily="18" charset="2"/>
                </a:rPr>
                <a:t></a:t>
              </a:r>
              <a:r>
                <a:rPr lang="en-US" sz="2200">
                  <a:sym typeface="Symbol" pitchFamily="18" charset="2"/>
                </a:rPr>
                <a:t> q</a:t>
              </a:r>
            </a:p>
            <a:p>
              <a:pPr>
                <a:defRPr/>
              </a:pPr>
              <a:r>
                <a:rPr lang="en-US" sz="2200">
                  <a:sym typeface="Symbol" pitchFamily="18" charset="2"/>
                </a:rPr>
                <a:t>(p </a:t>
              </a:r>
              <a:r>
                <a:rPr lang="en-US" sz="2200">
                  <a:solidFill>
                    <a:srgbClr val="FF0000"/>
                  </a:solidFill>
                  <a:sym typeface="Symbol" pitchFamily="18" charset="2"/>
                </a:rPr>
                <a:t></a:t>
              </a:r>
              <a:r>
                <a:rPr lang="en-US" sz="2200">
                  <a:sym typeface="Symbol" pitchFamily="18" charset="2"/>
                </a:rPr>
                <a:t> q)  p </a:t>
              </a:r>
              <a:r>
                <a:rPr lang="en-US" sz="2200">
                  <a:solidFill>
                    <a:srgbClr val="FF0000"/>
                  </a:solidFill>
                  <a:sym typeface="Symbol" pitchFamily="18" charset="2"/>
                </a:rPr>
                <a:t></a:t>
              </a:r>
              <a:r>
                <a:rPr lang="en-US" sz="2200">
                  <a:sym typeface="Symbol" pitchFamily="18" charset="2"/>
                </a:rPr>
                <a:t> q </a:t>
              </a:r>
            </a:p>
          </p:txBody>
        </p:sp>
        <p:sp>
          <p:nvSpPr>
            <p:cNvPr id="28686" name="Text Box 20"/>
            <p:cNvSpPr txBox="1">
              <a:spLocks noChangeArrowheads="1"/>
            </p:cNvSpPr>
            <p:nvPr/>
          </p:nvSpPr>
          <p:spPr bwMode="auto">
            <a:xfrm>
              <a:off x="2937" y="2896"/>
              <a:ext cx="1617"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(De Morgan’s Law)</a:t>
              </a:r>
            </a:p>
          </p:txBody>
        </p:sp>
      </p:grpSp>
      <p:grpSp>
        <p:nvGrpSpPr>
          <p:cNvPr id="3" name="Group 22"/>
          <p:cNvGrpSpPr>
            <a:grpSpLocks/>
          </p:cNvGrpSpPr>
          <p:nvPr/>
        </p:nvGrpSpPr>
        <p:grpSpPr bwMode="auto">
          <a:xfrm>
            <a:off x="550863" y="1604963"/>
            <a:ext cx="3890962" cy="1323975"/>
            <a:chOff x="78" y="2871"/>
            <a:chExt cx="2451" cy="834"/>
          </a:xfrm>
        </p:grpSpPr>
        <p:sp>
          <p:nvSpPr>
            <p:cNvPr id="28683" name="Text Box 18"/>
            <p:cNvSpPr txBox="1">
              <a:spLocks noChangeArrowheads="1"/>
            </p:cNvSpPr>
            <p:nvPr/>
          </p:nvSpPr>
          <p:spPr bwMode="auto">
            <a:xfrm>
              <a:off x="78" y="3220"/>
              <a:ext cx="2451" cy="485"/>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2200"/>
                <a:t>p </a:t>
              </a:r>
              <a:r>
                <a:rPr lang="en-US" sz="2200">
                  <a:sym typeface="Symbol" pitchFamily="18" charset="2"/>
                </a:rPr>
                <a:t> (q  r)  (</a:t>
              </a:r>
              <a:r>
                <a:rPr lang="en-US" sz="2200"/>
                <a:t>p </a:t>
              </a:r>
              <a:r>
                <a:rPr lang="en-US" sz="2200">
                  <a:sym typeface="Symbol" pitchFamily="18" charset="2"/>
                </a:rPr>
                <a:t> q)  (p  r) </a:t>
              </a:r>
            </a:p>
            <a:p>
              <a:pPr>
                <a:defRPr/>
              </a:pPr>
              <a:r>
                <a:rPr lang="en-US" sz="2200">
                  <a:sym typeface="Symbol" pitchFamily="18" charset="2"/>
                </a:rPr>
                <a:t>p  (q  r)  (p  q)  (p  r)</a:t>
              </a:r>
            </a:p>
          </p:txBody>
        </p:sp>
        <p:sp>
          <p:nvSpPr>
            <p:cNvPr id="28684" name="Text Box 21"/>
            <p:cNvSpPr txBox="1">
              <a:spLocks noChangeArrowheads="1"/>
            </p:cNvSpPr>
            <p:nvPr/>
          </p:nvSpPr>
          <p:spPr bwMode="auto">
            <a:xfrm>
              <a:off x="422" y="2871"/>
              <a:ext cx="1491"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(Distributive Law)</a:t>
              </a:r>
            </a:p>
          </p:txBody>
        </p:sp>
      </p:grpSp>
      <p:sp>
        <p:nvSpPr>
          <p:cNvPr id="9" name="Title 1"/>
          <p:cNvSpPr txBox="1">
            <a:spLocks/>
          </p:cNvSpPr>
          <p:nvPr/>
        </p:nvSpPr>
        <p:spPr>
          <a:xfrm>
            <a:off x="274638" y="274638"/>
            <a:ext cx="8229600" cy="1143000"/>
          </a:xfrm>
          <a:prstGeom prst="rect">
            <a:avLst/>
          </a:prstGeom>
        </p:spPr>
        <p:txBody>
          <a:bodyPr/>
          <a:lstStyle/>
          <a:p>
            <a:pPr eaLnBrk="0" hangingPunct="0">
              <a:defRPr/>
            </a:pPr>
            <a:r>
              <a:rPr lang="en-US" sz="4000" kern="0" dirty="0">
                <a:solidFill>
                  <a:srgbClr val="3366CC"/>
                </a:solidFill>
                <a:effectLst>
                  <a:outerShdw blurRad="38100" dist="38100" dir="2700000" algn="tl">
                    <a:srgbClr val="C0C0C0"/>
                  </a:outerShdw>
                </a:effectLst>
                <a:latin typeface="+mj-lt"/>
                <a:ea typeface="+mj-ea"/>
                <a:cs typeface="+mj-cs"/>
              </a:rPr>
              <a:t>More….</a:t>
            </a:r>
          </a:p>
        </p:txBody>
      </p:sp>
      <p:grpSp>
        <p:nvGrpSpPr>
          <p:cNvPr id="4" name="Group 12"/>
          <p:cNvGrpSpPr>
            <a:grpSpLocks/>
          </p:cNvGrpSpPr>
          <p:nvPr/>
        </p:nvGrpSpPr>
        <p:grpSpPr bwMode="auto">
          <a:xfrm>
            <a:off x="5021263" y="3427413"/>
            <a:ext cx="2670175" cy="990600"/>
            <a:chOff x="561975" y="4657725"/>
            <a:chExt cx="2670175" cy="990600"/>
          </a:xfrm>
        </p:grpSpPr>
        <p:sp>
          <p:nvSpPr>
            <p:cNvPr id="28681" name="Text Box 24"/>
            <p:cNvSpPr txBox="1">
              <a:spLocks noChangeArrowheads="1"/>
            </p:cNvSpPr>
            <p:nvPr/>
          </p:nvSpPr>
          <p:spPr bwMode="auto">
            <a:xfrm>
              <a:off x="561975" y="5218112"/>
              <a:ext cx="2670175" cy="430213"/>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2200">
                  <a:solidFill>
                    <a:schemeClr val="bg1"/>
                  </a:solidFill>
                  <a:sym typeface="Symbol" pitchFamily="18" charset="2"/>
                </a:rPr>
                <a:t>(p  q)  (p  q)</a:t>
              </a:r>
            </a:p>
          </p:txBody>
        </p:sp>
        <p:sp>
          <p:nvSpPr>
            <p:cNvPr id="28682" name="Text Box 21"/>
            <p:cNvSpPr txBox="1">
              <a:spLocks noChangeArrowheads="1"/>
            </p:cNvSpPr>
            <p:nvPr/>
          </p:nvSpPr>
          <p:spPr bwMode="auto">
            <a:xfrm>
              <a:off x="763588" y="4657725"/>
              <a:ext cx="2319337"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(Implication Law)</a:t>
              </a:r>
            </a:p>
          </p:txBody>
        </p:sp>
      </p:grpSp>
      <p:grpSp>
        <p:nvGrpSpPr>
          <p:cNvPr id="5" name="Group 13"/>
          <p:cNvGrpSpPr>
            <a:grpSpLocks/>
          </p:cNvGrpSpPr>
          <p:nvPr/>
        </p:nvGrpSpPr>
        <p:grpSpPr bwMode="auto">
          <a:xfrm>
            <a:off x="763588" y="3281363"/>
            <a:ext cx="3575050" cy="1085850"/>
            <a:chOff x="538163" y="3281363"/>
            <a:chExt cx="3575050" cy="1085850"/>
          </a:xfrm>
        </p:grpSpPr>
        <p:sp>
          <p:nvSpPr>
            <p:cNvPr id="28679" name="Text Box 24"/>
            <p:cNvSpPr txBox="1">
              <a:spLocks noChangeArrowheads="1"/>
            </p:cNvSpPr>
            <p:nvPr/>
          </p:nvSpPr>
          <p:spPr bwMode="auto">
            <a:xfrm>
              <a:off x="538163" y="3937000"/>
              <a:ext cx="3575050" cy="430213"/>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sz="2200">
                  <a:sym typeface="Symbol" pitchFamily="18" charset="2"/>
                </a:rPr>
                <a:t>p  p  T	p  p  F </a:t>
              </a:r>
              <a:endParaRPr lang="en-US" sz="2200">
                <a:solidFill>
                  <a:srgbClr val="FF0000"/>
                </a:solidFill>
                <a:sym typeface="Symbol" pitchFamily="18" charset="2"/>
              </a:endParaRPr>
            </a:p>
          </p:txBody>
        </p:sp>
        <p:sp>
          <p:nvSpPr>
            <p:cNvPr id="28680" name="Text Box 21"/>
            <p:cNvSpPr txBox="1">
              <a:spLocks noChangeArrowheads="1"/>
            </p:cNvSpPr>
            <p:nvPr/>
          </p:nvSpPr>
          <p:spPr bwMode="auto">
            <a:xfrm>
              <a:off x="1116013" y="3281363"/>
              <a:ext cx="210026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(Negation Law)</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 Law &amp; Unless</a:t>
            </a:r>
          </a:p>
        </p:txBody>
      </p:sp>
      <p:sp>
        <p:nvSpPr>
          <p:cNvPr id="3" name="Content Placeholder 2"/>
          <p:cNvSpPr>
            <a:spLocks noGrp="1"/>
          </p:cNvSpPr>
          <p:nvPr>
            <p:ph idx="1"/>
          </p:nvPr>
        </p:nvSpPr>
        <p:spPr/>
        <p:txBody>
          <a:bodyPr/>
          <a:lstStyle/>
          <a:p>
            <a:r>
              <a:rPr lang="en-US" dirty="0"/>
              <a:t>Let p, q be the propositions:</a:t>
            </a:r>
          </a:p>
          <a:p>
            <a:pPr lvl="1"/>
            <a:r>
              <a:rPr lang="en-US" dirty="0"/>
              <a:t>p: You do not finish your homework.</a:t>
            </a:r>
          </a:p>
          <a:p>
            <a:pPr lvl="1"/>
            <a:r>
              <a:rPr lang="en-US" dirty="0"/>
              <a:t>q: You get punished.</a:t>
            </a:r>
          </a:p>
          <a:p>
            <a:pPr lvl="1">
              <a:buNone/>
            </a:pPr>
            <a:endParaRPr lang="en-US" dirty="0"/>
          </a:p>
          <a:p>
            <a:r>
              <a:rPr lang="en-US" dirty="0"/>
              <a:t>The meaning of </a:t>
            </a:r>
            <a:r>
              <a:rPr lang="en-US" dirty="0" err="1"/>
              <a:t>p</a:t>
            </a:r>
            <a:r>
              <a:rPr lang="en-US" dirty="0" err="1">
                <a:latin typeface="Symbol"/>
                <a:sym typeface="Symbol"/>
              </a:rPr>
              <a:t></a:t>
            </a:r>
            <a:r>
              <a:rPr lang="en-US" dirty="0" err="1"/>
              <a:t>q</a:t>
            </a:r>
            <a:r>
              <a:rPr lang="en-US" dirty="0"/>
              <a:t>:</a:t>
            </a:r>
          </a:p>
          <a:p>
            <a:pPr lvl="1"/>
            <a:r>
              <a:rPr lang="en-US" dirty="0"/>
              <a:t>If you do not finish your homework, you get punished.</a:t>
            </a:r>
          </a:p>
          <a:p>
            <a:pPr lvl="1"/>
            <a:endParaRPr lang="en-US" dirty="0"/>
          </a:p>
          <a:p>
            <a:r>
              <a:rPr lang="en-US" dirty="0"/>
              <a:t>The meaning of </a:t>
            </a:r>
            <a:r>
              <a:rPr lang="en-US" dirty="0">
                <a:latin typeface="cmsy10"/>
              </a:rPr>
              <a:t>:</a:t>
            </a:r>
            <a:r>
              <a:rPr lang="en-US" dirty="0" err="1"/>
              <a:t>p</a:t>
            </a:r>
            <a:r>
              <a:rPr lang="en-US" dirty="0" err="1">
                <a:latin typeface="cmsy10"/>
              </a:rPr>
              <a:t>Ç</a:t>
            </a:r>
            <a:r>
              <a:rPr lang="en-US" dirty="0" err="1"/>
              <a:t>q</a:t>
            </a:r>
            <a:r>
              <a:rPr lang="en-US" dirty="0"/>
              <a:t>:</a:t>
            </a:r>
          </a:p>
          <a:p>
            <a:pPr lvl="1"/>
            <a:r>
              <a:rPr lang="en-US" dirty="0"/>
              <a:t>You finish your homework </a:t>
            </a:r>
            <a:r>
              <a:rPr lang="en-US" dirty="0">
                <a:solidFill>
                  <a:srgbClr val="FF0000"/>
                </a:solidFill>
              </a:rPr>
              <a:t>or</a:t>
            </a:r>
            <a:r>
              <a:rPr lang="en-US" dirty="0"/>
              <a:t> you will get punished.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Implication Law &amp; Unless</a:t>
            </a:r>
          </a:p>
        </p:txBody>
      </p:sp>
      <p:sp>
        <p:nvSpPr>
          <p:cNvPr id="5" name="Content Placeholder 4"/>
          <p:cNvSpPr>
            <a:spLocks noGrp="1"/>
          </p:cNvSpPr>
          <p:nvPr>
            <p:ph idx="1"/>
          </p:nvPr>
        </p:nvSpPr>
        <p:spPr/>
        <p:txBody>
          <a:bodyPr/>
          <a:lstStyle/>
          <a:p>
            <a:pPr marL="342900" lvl="1" indent="-342900">
              <a:buSzTx/>
              <a:buFontTx/>
              <a:buChar char="•"/>
            </a:pPr>
            <a:r>
              <a:rPr lang="en-US" dirty="0"/>
              <a:t>Another way of saying ‘You finish your homework or you get punished.’:</a:t>
            </a:r>
          </a:p>
          <a:p>
            <a:pPr marL="342900" lvl="1" indent="-342900">
              <a:buSzTx/>
              <a:buNone/>
            </a:pPr>
            <a:r>
              <a:rPr lang="en-US" dirty="0"/>
              <a:t>	You get punished, </a:t>
            </a:r>
            <a:r>
              <a:rPr lang="en-US" dirty="0">
                <a:solidFill>
                  <a:srgbClr val="FF0000"/>
                </a:solidFill>
              </a:rPr>
              <a:t>unless </a:t>
            </a:r>
            <a:r>
              <a:rPr lang="en-US" dirty="0"/>
              <a:t>you finish you homework.</a:t>
            </a:r>
          </a:p>
          <a:p>
            <a:pPr marL="342900" lvl="1" indent="-342900">
              <a:buSzTx/>
              <a:buNone/>
            </a:pPr>
            <a:endParaRPr lang="en-US" dirty="0">
              <a:solidFill>
                <a:srgbClr val="FF0000"/>
              </a:solidFill>
            </a:endParaRPr>
          </a:p>
          <a:p>
            <a:pPr marL="342900" lvl="1" indent="-342900">
              <a:buSzTx/>
              <a:buFont typeface="Arial" pitchFamily="34" charset="0"/>
              <a:buChar char="•"/>
            </a:pPr>
            <a:r>
              <a:rPr lang="en-US" dirty="0"/>
              <a:t>What do we mean by saying ‘p unless q’:</a:t>
            </a:r>
          </a:p>
          <a:p>
            <a:pPr marL="342900" lvl="1" indent="-342900">
              <a:buSzTx/>
              <a:buNone/>
            </a:pPr>
            <a:r>
              <a:rPr lang="en-US" dirty="0"/>
              <a:t>	It means p </a:t>
            </a:r>
            <a:r>
              <a:rPr lang="en-US" dirty="0">
                <a:solidFill>
                  <a:srgbClr val="FF0000"/>
                </a:solidFill>
              </a:rPr>
              <a:t>or</a:t>
            </a:r>
            <a:r>
              <a:rPr lang="en-US" dirty="0"/>
              <a:t> q.</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2" name="Rectangle 2"/>
          <p:cNvSpPr>
            <a:spLocks noGrp="1" noChangeArrowheads="1"/>
          </p:cNvSpPr>
          <p:nvPr>
            <p:ph type="body" idx="1"/>
          </p:nvPr>
        </p:nvSpPr>
        <p:spPr>
          <a:xfrm>
            <a:off x="414338" y="558800"/>
            <a:ext cx="8201025" cy="5216525"/>
          </a:xfrm>
        </p:spPr>
        <p:txBody>
          <a:bodyPr/>
          <a:lstStyle/>
          <a:p>
            <a:pPr>
              <a:lnSpc>
                <a:spcPct val="90000"/>
              </a:lnSpc>
            </a:pPr>
            <a:r>
              <a:rPr lang="en-US" altLang="zh-TW" dirty="0"/>
              <a:t>Question to be asked: </a:t>
            </a:r>
            <a:r>
              <a:rPr lang="en-US" altLang="zh-TW" dirty="0">
                <a:solidFill>
                  <a:srgbClr val="0000FF"/>
                </a:solidFill>
              </a:rPr>
              <a:t>If I were to ask you whether East is the way to heaven, would you answer “yes”? [O2]</a:t>
            </a:r>
          </a:p>
          <a:p>
            <a:pPr>
              <a:lnSpc>
                <a:spcPct val="90000"/>
              </a:lnSpc>
              <a:buFontTx/>
              <a:buNone/>
            </a:pPr>
            <a:r>
              <a:rPr lang="en-US" altLang="zh-TW" dirty="0"/>
              <a:t>	</a:t>
            </a:r>
          </a:p>
          <a:p>
            <a:pPr>
              <a:lnSpc>
                <a:spcPct val="90000"/>
              </a:lnSpc>
            </a:pPr>
            <a:r>
              <a:rPr lang="en-US" altLang="zh-TW" dirty="0"/>
              <a:t>If the correct answer is East:</a:t>
            </a:r>
          </a:p>
          <a:p>
            <a:pPr lvl="1">
              <a:lnSpc>
                <a:spcPct val="90000"/>
              </a:lnSpc>
            </a:pPr>
            <a:r>
              <a:rPr lang="en-US" altLang="zh-TW" dirty="0">
                <a:solidFill>
                  <a:srgbClr val="FF0000"/>
                </a:solidFill>
              </a:rPr>
              <a:t>The honest answer is “Yes”</a:t>
            </a:r>
            <a:r>
              <a:rPr lang="en-US" altLang="zh-TW" dirty="0"/>
              <a:t>.</a:t>
            </a:r>
          </a:p>
          <a:p>
            <a:pPr lvl="1">
              <a:lnSpc>
                <a:spcPct val="90000"/>
              </a:lnSpc>
            </a:pPr>
            <a:r>
              <a:rPr lang="en-US" altLang="zh-TW" dirty="0">
                <a:solidFill>
                  <a:srgbClr val="FF0000"/>
                </a:solidFill>
              </a:rPr>
              <a:t>For the dishonest villager, </a:t>
            </a:r>
          </a:p>
          <a:p>
            <a:pPr lvl="2">
              <a:lnSpc>
                <a:spcPct val="90000"/>
              </a:lnSpc>
            </a:pPr>
            <a:r>
              <a:rPr lang="en-US" altLang="zh-TW" dirty="0"/>
              <a:t>If he is asked “whether East is the way to heaven?” (Q1)</a:t>
            </a:r>
          </a:p>
          <a:p>
            <a:pPr lvl="2">
              <a:lnSpc>
                <a:spcPct val="90000"/>
              </a:lnSpc>
            </a:pPr>
            <a:r>
              <a:rPr lang="en-US" altLang="zh-TW" dirty="0"/>
              <a:t>What would be his answer?</a:t>
            </a:r>
          </a:p>
          <a:p>
            <a:pPr lvl="2">
              <a:lnSpc>
                <a:spcPct val="90000"/>
              </a:lnSpc>
            </a:pPr>
            <a:r>
              <a:rPr lang="en-US" altLang="zh-TW" dirty="0"/>
              <a:t>“No”</a:t>
            </a:r>
          </a:p>
          <a:p>
            <a:pPr lvl="2">
              <a:lnSpc>
                <a:spcPct val="90000"/>
              </a:lnSpc>
            </a:pPr>
            <a:r>
              <a:rPr lang="en-US" altLang="zh-TW" dirty="0"/>
              <a:t>So, if we ask him “If I were to ask you whether East is the way to heaven, would you answer “yes”?</a:t>
            </a:r>
          </a:p>
          <a:p>
            <a:pPr lvl="2">
              <a:lnSpc>
                <a:spcPct val="90000"/>
              </a:lnSpc>
            </a:pPr>
            <a:r>
              <a:rPr lang="en-US" altLang="zh-TW" dirty="0"/>
              <a:t>Since his own answer to Q1 is “No”, so he lies, and would answer “Yes” to this question.</a:t>
            </a:r>
          </a:p>
          <a:p>
            <a:pPr>
              <a:lnSpc>
                <a:spcPct val="90000"/>
              </a:lnSpc>
            </a:pPr>
            <a:r>
              <a:rPr lang="en-US" altLang="zh-TW" dirty="0"/>
              <a:t>Similarly for the incorrect answer, both will answer “No”.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22">
                                            <p:txEl>
                                              <p:pRg st="0" end="0"/>
                                            </p:txEl>
                                          </p:spTgt>
                                        </p:tgtEl>
                                        <p:attrNameLst>
                                          <p:attrName>style.visibility</p:attrName>
                                        </p:attrNameLst>
                                      </p:cBhvr>
                                      <p:to>
                                        <p:strVal val="visible"/>
                                      </p:to>
                                    </p:set>
                                    <p:animEffect transition="in" filter="dissolve">
                                      <p:cBhvr>
                                        <p:cTn id="7" dur="500"/>
                                        <p:tgtEl>
                                          <p:spTgt spid="184322">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84322">
                                            <p:txEl>
                                              <p:pRg st="1" end="1"/>
                                            </p:txEl>
                                          </p:spTgt>
                                        </p:tgtEl>
                                        <p:attrNameLst>
                                          <p:attrName>style.visibility</p:attrName>
                                        </p:attrNameLst>
                                      </p:cBhvr>
                                      <p:to>
                                        <p:strVal val="visible"/>
                                      </p:to>
                                    </p:set>
                                    <p:animEffect transition="in" filter="dissolve">
                                      <p:cBhvr>
                                        <p:cTn id="10" dur="500"/>
                                        <p:tgtEl>
                                          <p:spTgt spid="184322">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84322">
                                            <p:txEl>
                                              <p:pRg st="2" end="2"/>
                                            </p:txEl>
                                          </p:spTgt>
                                        </p:tgtEl>
                                        <p:attrNameLst>
                                          <p:attrName>style.visibility</p:attrName>
                                        </p:attrNameLst>
                                      </p:cBhvr>
                                      <p:to>
                                        <p:strVal val="visible"/>
                                      </p:to>
                                    </p:set>
                                    <p:animEffect transition="in" filter="dissolve">
                                      <p:cBhvr>
                                        <p:cTn id="15" dur="500"/>
                                        <p:tgtEl>
                                          <p:spTgt spid="184322">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84322">
                                            <p:txEl>
                                              <p:pRg st="3" end="3"/>
                                            </p:txEl>
                                          </p:spTgt>
                                        </p:tgtEl>
                                        <p:attrNameLst>
                                          <p:attrName>style.visibility</p:attrName>
                                        </p:attrNameLst>
                                      </p:cBhvr>
                                      <p:to>
                                        <p:strVal val="visible"/>
                                      </p:to>
                                    </p:set>
                                    <p:animEffect transition="in" filter="dissolve">
                                      <p:cBhvr>
                                        <p:cTn id="18" dur="500"/>
                                        <p:tgtEl>
                                          <p:spTgt spid="184322">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84322">
                                            <p:txEl>
                                              <p:pRg st="4" end="4"/>
                                            </p:txEl>
                                          </p:spTgt>
                                        </p:tgtEl>
                                        <p:attrNameLst>
                                          <p:attrName>style.visibility</p:attrName>
                                        </p:attrNameLst>
                                      </p:cBhvr>
                                      <p:to>
                                        <p:strVal val="visible"/>
                                      </p:to>
                                    </p:set>
                                    <p:animEffect transition="in" filter="dissolve">
                                      <p:cBhvr>
                                        <p:cTn id="21" dur="500"/>
                                        <p:tgtEl>
                                          <p:spTgt spid="184322">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84322">
                                            <p:txEl>
                                              <p:pRg st="5" end="5"/>
                                            </p:txEl>
                                          </p:spTgt>
                                        </p:tgtEl>
                                        <p:attrNameLst>
                                          <p:attrName>style.visibility</p:attrName>
                                        </p:attrNameLst>
                                      </p:cBhvr>
                                      <p:to>
                                        <p:strVal val="visible"/>
                                      </p:to>
                                    </p:set>
                                    <p:animEffect transition="in" filter="dissolve">
                                      <p:cBhvr>
                                        <p:cTn id="24" dur="500"/>
                                        <p:tgtEl>
                                          <p:spTgt spid="184322">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84322">
                                            <p:txEl>
                                              <p:pRg st="6" end="6"/>
                                            </p:txEl>
                                          </p:spTgt>
                                        </p:tgtEl>
                                        <p:attrNameLst>
                                          <p:attrName>style.visibility</p:attrName>
                                        </p:attrNameLst>
                                      </p:cBhvr>
                                      <p:to>
                                        <p:strVal val="visible"/>
                                      </p:to>
                                    </p:set>
                                    <p:animEffect transition="in" filter="dissolve">
                                      <p:cBhvr>
                                        <p:cTn id="27" dur="500"/>
                                        <p:tgtEl>
                                          <p:spTgt spid="184322">
                                            <p:txEl>
                                              <p:pRg st="6" end="6"/>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84322">
                                            <p:txEl>
                                              <p:pRg st="7" end="7"/>
                                            </p:txEl>
                                          </p:spTgt>
                                        </p:tgtEl>
                                        <p:attrNameLst>
                                          <p:attrName>style.visibility</p:attrName>
                                        </p:attrNameLst>
                                      </p:cBhvr>
                                      <p:to>
                                        <p:strVal val="visible"/>
                                      </p:to>
                                    </p:set>
                                    <p:animEffect transition="in" filter="dissolve">
                                      <p:cBhvr>
                                        <p:cTn id="30" dur="500"/>
                                        <p:tgtEl>
                                          <p:spTgt spid="184322">
                                            <p:txEl>
                                              <p:pRg st="7" end="7"/>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84322">
                                            <p:txEl>
                                              <p:pRg st="8" end="8"/>
                                            </p:txEl>
                                          </p:spTgt>
                                        </p:tgtEl>
                                        <p:attrNameLst>
                                          <p:attrName>style.visibility</p:attrName>
                                        </p:attrNameLst>
                                      </p:cBhvr>
                                      <p:to>
                                        <p:strVal val="visible"/>
                                      </p:to>
                                    </p:set>
                                    <p:animEffect transition="in" filter="dissolve">
                                      <p:cBhvr>
                                        <p:cTn id="33" dur="500"/>
                                        <p:tgtEl>
                                          <p:spTgt spid="184322">
                                            <p:txEl>
                                              <p:pRg st="8" end="8"/>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184322">
                                            <p:txEl>
                                              <p:pRg st="9" end="9"/>
                                            </p:txEl>
                                          </p:spTgt>
                                        </p:tgtEl>
                                        <p:attrNameLst>
                                          <p:attrName>style.visibility</p:attrName>
                                        </p:attrNameLst>
                                      </p:cBhvr>
                                      <p:to>
                                        <p:strVal val="visible"/>
                                      </p:to>
                                    </p:set>
                                    <p:animEffect transition="in" filter="dissolve">
                                      <p:cBhvr>
                                        <p:cTn id="36" dur="500"/>
                                        <p:tgtEl>
                                          <p:spTgt spid="184322">
                                            <p:txEl>
                                              <p:pRg st="9" end="9"/>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184322">
                                            <p:txEl>
                                              <p:pRg st="10" end="10"/>
                                            </p:txEl>
                                          </p:spTgt>
                                        </p:tgtEl>
                                        <p:attrNameLst>
                                          <p:attrName>style.visibility</p:attrName>
                                        </p:attrNameLst>
                                      </p:cBhvr>
                                      <p:to>
                                        <p:strVal val="visible"/>
                                      </p:to>
                                    </p:set>
                                    <p:animEffect transition="in" filter="dissolve">
                                      <p:cBhvr>
                                        <p:cTn id="41" dur="500"/>
                                        <p:tgtEl>
                                          <p:spTgt spid="18432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2"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021013"/>
            <a:ext cx="9144000" cy="1143000"/>
          </a:xfrm>
        </p:spPr>
        <p:txBody>
          <a:bodyPr/>
          <a:lstStyle/>
          <a:p>
            <a:pPr algn="ctr">
              <a:defRPr/>
            </a:pPr>
            <a:r>
              <a:rPr lang="en-US" altLang="zh-CN" dirty="0"/>
              <a:t>Predicates and Quantifiers</a:t>
            </a:r>
            <a:endParaRPr lang="en-US" dirty="0"/>
          </a:p>
        </p:txBody>
      </p:sp>
      <p:sp>
        <p:nvSpPr>
          <p:cNvPr id="30723" name="Rectangle 4"/>
          <p:cNvSpPr>
            <a:spLocks noChangeArrowheads="1"/>
          </p:cNvSpPr>
          <p:nvPr/>
        </p:nvSpPr>
        <p:spPr bwMode="auto">
          <a:xfrm>
            <a:off x="1677971" y="4281488"/>
            <a:ext cx="490221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TW" sz="2400" dirty="0"/>
              <a:t>(chapters 1.3, 1.4)</a:t>
            </a:r>
            <a:endParaRPr lang="en-US" sz="2400" dirty="0"/>
          </a:p>
        </p:txBody>
      </p:sp>
      <p:sp>
        <p:nvSpPr>
          <p:cNvPr id="4" name="Content Placeholder 2"/>
          <p:cNvSpPr txBox="1">
            <a:spLocks/>
          </p:cNvSpPr>
          <p:nvPr/>
        </p:nvSpPr>
        <p:spPr bwMode="auto">
          <a:xfrm>
            <a:off x="1677971" y="5157616"/>
            <a:ext cx="8229600" cy="1491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SzPct val="80000"/>
              <a:buFont typeface="Wingdings" pitchFamily="2" charset="2"/>
              <a:buChar char="Ø"/>
              <a:defRPr kumimoji="1" sz="2400">
                <a:solidFill>
                  <a:schemeClr val="tx1"/>
                </a:solidFill>
                <a:latin typeface="+mn-lt"/>
                <a:ea typeface="+mn-ea"/>
              </a:defRPr>
            </a:lvl2pPr>
            <a:lvl3pPr marL="1143000" indent="-228600" algn="l" rtl="0" eaLnBrk="0" fontAlgn="base" hangingPunct="0">
              <a:spcBef>
                <a:spcPct val="20000"/>
              </a:spcBef>
              <a:spcAft>
                <a:spcPct val="0"/>
              </a:spcAft>
              <a:buSzPct val="80000"/>
              <a:buFont typeface="Wingdings" pitchFamily="2" charset="2"/>
              <a:buChar char="F"/>
              <a:defRPr kumimoji="1" sz="2000">
                <a:solidFill>
                  <a:schemeClr val="tx1"/>
                </a:solidFill>
                <a:latin typeface="+mn-lt"/>
                <a:ea typeface="+mn-ea"/>
              </a:defRPr>
            </a:lvl3pPr>
            <a:lvl4pPr marL="1600200" indent="-228600" algn="l" rtl="0" eaLnBrk="0" fontAlgn="base" hangingPunct="0">
              <a:spcBef>
                <a:spcPct val="20000"/>
              </a:spcBef>
              <a:spcAft>
                <a:spcPct val="0"/>
              </a:spcAft>
              <a:buChar char="–"/>
              <a:defRPr kumimoji="1" sz="2400">
                <a:solidFill>
                  <a:schemeClr val="tx1"/>
                </a:solidFill>
                <a:latin typeface="+mn-lt"/>
                <a:ea typeface="+mn-ea"/>
              </a:defRPr>
            </a:lvl4pPr>
            <a:lvl5pPr marL="2057400" indent="-228600" algn="l" rtl="0" eaLnBrk="0" fontAlgn="base" hangingPunct="0">
              <a:spcBef>
                <a:spcPct val="20000"/>
              </a:spcBef>
              <a:spcAft>
                <a:spcPct val="0"/>
              </a:spcAft>
              <a:buChar char="»"/>
              <a:defRPr kumimoji="1" sz="2400">
                <a:solidFill>
                  <a:schemeClr val="tx1"/>
                </a:solidFill>
                <a:latin typeface="+mn-lt"/>
                <a:ea typeface="+mn-ea"/>
              </a:defRPr>
            </a:lvl5pPr>
            <a:lvl6pPr marL="2514600" indent="-228600" algn="l" rtl="0" fontAlgn="base">
              <a:spcBef>
                <a:spcPct val="20000"/>
              </a:spcBef>
              <a:spcAft>
                <a:spcPct val="0"/>
              </a:spcAft>
              <a:buChar char="»"/>
              <a:defRPr kumimoji="1" sz="2400">
                <a:solidFill>
                  <a:schemeClr val="tx1"/>
                </a:solidFill>
                <a:latin typeface="+mn-lt"/>
                <a:ea typeface="+mn-ea"/>
              </a:defRPr>
            </a:lvl6pPr>
            <a:lvl7pPr marL="2971800" indent="-228600" algn="l" rtl="0" fontAlgn="base">
              <a:spcBef>
                <a:spcPct val="20000"/>
              </a:spcBef>
              <a:spcAft>
                <a:spcPct val="0"/>
              </a:spcAft>
              <a:buChar char="»"/>
              <a:defRPr kumimoji="1" sz="2400">
                <a:solidFill>
                  <a:schemeClr val="tx1"/>
                </a:solidFill>
                <a:latin typeface="+mn-lt"/>
                <a:ea typeface="+mn-ea"/>
              </a:defRPr>
            </a:lvl7pPr>
            <a:lvl8pPr marL="3429000" indent="-228600" algn="l" rtl="0" fontAlgn="base">
              <a:spcBef>
                <a:spcPct val="20000"/>
              </a:spcBef>
              <a:spcAft>
                <a:spcPct val="0"/>
              </a:spcAft>
              <a:buChar char="»"/>
              <a:defRPr kumimoji="1" sz="2400">
                <a:solidFill>
                  <a:schemeClr val="tx1"/>
                </a:solidFill>
                <a:latin typeface="+mn-lt"/>
                <a:ea typeface="+mn-ea"/>
              </a:defRPr>
            </a:lvl8pPr>
            <a:lvl9pPr marL="3886200" indent="-228600" algn="l" rtl="0" fontAlgn="base">
              <a:spcBef>
                <a:spcPct val="20000"/>
              </a:spcBef>
              <a:spcAft>
                <a:spcPct val="0"/>
              </a:spcAft>
              <a:buChar char="»"/>
              <a:defRPr kumimoji="1" sz="2400">
                <a:solidFill>
                  <a:schemeClr val="tx1"/>
                </a:solidFill>
                <a:latin typeface="+mn-lt"/>
                <a:ea typeface="+mn-ea"/>
              </a:defRPr>
            </a:lvl9pPr>
          </a:lstStyle>
          <a:p>
            <a:pPr marL="457200" indent="-457200" algn="l">
              <a:buFontTx/>
              <a:buNone/>
            </a:pPr>
            <a:r>
              <a:rPr lang="en-US" kern="0" dirty="0"/>
              <a:t>[O1 Abstract Concepts]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p>
            <a:pPr>
              <a:defRPr/>
            </a:pPr>
            <a:r>
              <a:rPr lang="en-US" altLang="zh-TW" sz="4000" kern="0">
                <a:solidFill>
                  <a:srgbClr val="3366CC"/>
                </a:solidFill>
                <a:effectLst>
                  <a:outerShdw blurRad="38100" dist="38100" dir="2700000" algn="tl">
                    <a:srgbClr val="C0C0C0"/>
                  </a:outerShdw>
                </a:effectLst>
                <a:latin typeface="+mj-lt"/>
                <a:ea typeface="+mj-ea"/>
                <a:cs typeface="+mj-cs"/>
              </a:rPr>
              <a:t>Predicates [O1]</a:t>
            </a:r>
            <a:endParaRPr lang="en-US" altLang="zh-TW" sz="4000" kern="0" dirty="0">
              <a:solidFill>
                <a:srgbClr val="3366CC"/>
              </a:solidFill>
              <a:effectLst>
                <a:outerShdw blurRad="38100" dist="38100" dir="2700000" algn="tl">
                  <a:srgbClr val="C0C0C0"/>
                </a:outerShdw>
              </a:effectLst>
              <a:latin typeface="+mj-lt"/>
              <a:ea typeface="+mj-ea"/>
              <a:cs typeface="+mj-cs"/>
            </a:endParaRPr>
          </a:p>
        </p:txBody>
      </p:sp>
      <p:sp>
        <p:nvSpPr>
          <p:cNvPr id="3" name="Text Box 3"/>
          <p:cNvSpPr txBox="1">
            <a:spLocks noChangeArrowheads="1"/>
          </p:cNvSpPr>
          <p:nvPr/>
        </p:nvSpPr>
        <p:spPr bwMode="auto">
          <a:xfrm>
            <a:off x="365125" y="1044575"/>
            <a:ext cx="6789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000"/>
              <a:t>Is “x &gt; 3” a proposition?</a:t>
            </a:r>
          </a:p>
        </p:txBody>
      </p:sp>
      <p:sp>
        <p:nvSpPr>
          <p:cNvPr id="4" name="Text Box 4"/>
          <p:cNvSpPr txBox="1">
            <a:spLocks noChangeArrowheads="1"/>
          </p:cNvSpPr>
          <p:nvPr/>
        </p:nvSpPr>
        <p:spPr bwMode="auto">
          <a:xfrm>
            <a:off x="365125" y="1778000"/>
            <a:ext cx="3929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000"/>
              <a:t>No, unless the value of x is fixed.</a:t>
            </a:r>
          </a:p>
        </p:txBody>
      </p:sp>
      <p:sp>
        <p:nvSpPr>
          <p:cNvPr id="5" name="Text Box 5"/>
          <p:cNvSpPr txBox="1">
            <a:spLocks noChangeArrowheads="1"/>
          </p:cNvSpPr>
          <p:nvPr/>
        </p:nvSpPr>
        <p:spPr bwMode="auto">
          <a:xfrm>
            <a:off x="365125" y="2314575"/>
            <a:ext cx="7559675" cy="708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000"/>
              <a:t>Let P(x) denote the statement “x &gt; 3” where P(x) is called a </a:t>
            </a:r>
            <a:r>
              <a:rPr lang="en-US" altLang="zh-TW" sz="2000" i="1">
                <a:solidFill>
                  <a:schemeClr val="accent2"/>
                </a:solidFill>
              </a:rPr>
              <a:t>propositional function</a:t>
            </a:r>
            <a:r>
              <a:rPr lang="en-US" altLang="zh-TW" sz="2000">
                <a:solidFill>
                  <a:schemeClr val="accent2"/>
                </a:solidFill>
              </a:rPr>
              <a:t>.</a:t>
            </a:r>
            <a:endParaRPr lang="en-US" altLang="zh-TW" sz="2000" i="1">
              <a:solidFill>
                <a:schemeClr val="accent2"/>
              </a:solidFill>
            </a:endParaRPr>
          </a:p>
        </p:txBody>
      </p:sp>
      <p:sp>
        <p:nvSpPr>
          <p:cNvPr id="6" name="Text Box 6"/>
          <p:cNvSpPr txBox="1">
            <a:spLocks noChangeArrowheads="1"/>
          </p:cNvSpPr>
          <p:nvPr/>
        </p:nvSpPr>
        <p:spPr bwMode="auto">
          <a:xfrm>
            <a:off x="288925" y="3181350"/>
            <a:ext cx="57769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000"/>
              <a:t>P(x) has a truth value once the value of x is fixed.</a:t>
            </a:r>
          </a:p>
          <a:p>
            <a:pPr eaLnBrk="1" hangingPunct="1"/>
            <a:r>
              <a:rPr lang="en-US" altLang="zh-TW" sz="2000"/>
              <a:t>E.g. P(5) is true; P(1) is false.</a:t>
            </a:r>
          </a:p>
        </p:txBody>
      </p:sp>
      <p:sp>
        <p:nvSpPr>
          <p:cNvPr id="7" name="Text Box 7"/>
          <p:cNvSpPr txBox="1">
            <a:spLocks noChangeArrowheads="1"/>
          </p:cNvSpPr>
          <p:nvPr/>
        </p:nvSpPr>
        <p:spPr bwMode="auto">
          <a:xfrm>
            <a:off x="296863" y="3998913"/>
            <a:ext cx="7788275" cy="708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000"/>
              <a:t>P actually refers to the property “is greater than 3” and is called the </a:t>
            </a:r>
            <a:r>
              <a:rPr lang="en-US" altLang="zh-TW" sz="2000" i="1">
                <a:solidFill>
                  <a:schemeClr val="accent2"/>
                </a:solidFill>
              </a:rPr>
              <a:t>predicate</a:t>
            </a:r>
            <a:r>
              <a:rPr lang="en-US" altLang="zh-TW" sz="2000"/>
              <a:t>. Note that x is a variable (the subject).</a:t>
            </a:r>
          </a:p>
        </p:txBody>
      </p:sp>
      <p:sp>
        <p:nvSpPr>
          <p:cNvPr id="8" name="Text Box 8"/>
          <p:cNvSpPr txBox="1">
            <a:spLocks noChangeArrowheads="1"/>
          </p:cNvSpPr>
          <p:nvPr/>
        </p:nvSpPr>
        <p:spPr bwMode="auto">
          <a:xfrm>
            <a:off x="242888" y="4910138"/>
            <a:ext cx="78835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000"/>
              <a:t>A propositional function can have more than one variable (multi-value predicates).</a:t>
            </a:r>
          </a:p>
          <a:p>
            <a:pPr eaLnBrk="1" hangingPunct="1"/>
            <a:r>
              <a:rPr lang="en-US" altLang="zh-TW" sz="2000"/>
              <a:t>E.g. Let Q(x, y) denote “x + y &gt; 10”.</a:t>
            </a:r>
          </a:p>
          <a:p>
            <a:pPr eaLnBrk="1" hangingPunct="1"/>
            <a:r>
              <a:rPr lang="en-US" altLang="zh-TW" sz="2000"/>
              <a:t>Then, Q(4, 5) is false; Q(5, 6) is true.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nimBg="1" autoUpdateAnimBg="0"/>
      <p:bldP spid="6" grpId="0" autoUpdateAnimBg="0"/>
      <p:bldP spid="7" grpId="0" animBg="1" autoUpdateAnimBg="0"/>
      <p:bldP spid="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457200" y="355600"/>
            <a:ext cx="8229600" cy="1143000"/>
          </a:xfrm>
        </p:spPr>
        <p:txBody>
          <a:bodyPr/>
          <a:lstStyle/>
          <a:p>
            <a:pPr eaLnBrk="1" hangingPunct="1">
              <a:defRPr/>
            </a:pPr>
            <a:r>
              <a:rPr lang="en-US" altLang="zh-TW" sz="4400" dirty="0"/>
              <a:t>Logic (Chapter 1)</a:t>
            </a:r>
          </a:p>
        </p:txBody>
      </p:sp>
      <p:sp>
        <p:nvSpPr>
          <p:cNvPr id="18435" name="Rectangle 3"/>
          <p:cNvSpPr>
            <a:spLocks noGrp="1" noChangeArrowheads="1"/>
          </p:cNvSpPr>
          <p:nvPr>
            <p:ph idx="1"/>
          </p:nvPr>
        </p:nvSpPr>
        <p:spPr>
          <a:xfrm>
            <a:off x="457200" y="2403475"/>
            <a:ext cx="8229600" cy="3722688"/>
          </a:xfrm>
        </p:spPr>
        <p:txBody>
          <a:bodyPr/>
          <a:lstStyle/>
          <a:p>
            <a:pPr eaLnBrk="1" hangingPunct="1"/>
            <a:r>
              <a:rPr lang="en-US" altLang="zh-TW">
                <a:solidFill>
                  <a:srgbClr val="FF6699"/>
                </a:solidFill>
              </a:rPr>
              <a:t>Propositional Logic</a:t>
            </a:r>
            <a:endParaRPr lang="en-US" altLang="zh-TW"/>
          </a:p>
          <a:p>
            <a:pPr lvl="1" eaLnBrk="1" hangingPunct="1"/>
            <a:r>
              <a:rPr lang="en-US" altLang="zh-TW"/>
              <a:t>Basic Definitions</a:t>
            </a:r>
          </a:p>
          <a:p>
            <a:pPr lvl="1" eaLnBrk="1" hangingPunct="1"/>
            <a:r>
              <a:rPr lang="en-US" altLang="zh-TW"/>
              <a:t>Logical operators</a:t>
            </a:r>
          </a:p>
          <a:p>
            <a:pPr lvl="1" eaLnBrk="1" hangingPunct="1"/>
            <a:endParaRPr lang="en-US" altLang="zh-TW"/>
          </a:p>
          <a:p>
            <a:pPr eaLnBrk="1" hangingPunct="1"/>
            <a:r>
              <a:rPr lang="en-US" altLang="zh-TW">
                <a:solidFill>
                  <a:srgbClr val="FF6699"/>
                </a:solidFill>
              </a:rPr>
              <a:t>Predicate Logic</a:t>
            </a:r>
          </a:p>
          <a:p>
            <a:pPr lvl="1" eaLnBrk="1" hangingPunct="1"/>
            <a:r>
              <a:rPr lang="en-US" altLang="zh-TW"/>
              <a:t>Predicates</a:t>
            </a:r>
          </a:p>
          <a:p>
            <a:pPr lvl="1" eaLnBrk="1" hangingPunct="1"/>
            <a:r>
              <a:rPr lang="en-US" altLang="zh-TW"/>
              <a:t>Quantified expressions</a:t>
            </a:r>
          </a:p>
          <a:p>
            <a:pPr lvl="1" eaLnBrk="1" hangingPunct="1"/>
            <a:endParaRPr lang="en-US" altLang="zh-TW"/>
          </a:p>
        </p:txBody>
      </p:sp>
      <p:sp>
        <p:nvSpPr>
          <p:cNvPr id="18436" name="Rectangle 4"/>
          <p:cNvSpPr>
            <a:spLocks noChangeArrowheads="1"/>
          </p:cNvSpPr>
          <p:nvPr/>
        </p:nvSpPr>
        <p:spPr bwMode="auto">
          <a:xfrm>
            <a:off x="687388" y="1481138"/>
            <a:ext cx="4111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TW" sz="2400" dirty="0"/>
              <a:t>(chapters 1.1, 1.2)</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pPr eaLnBrk="1" hangingPunct="1">
              <a:defRPr/>
            </a:pPr>
            <a:r>
              <a:rPr lang="en-US" altLang="zh-TW"/>
              <a:t>Universe of Discourse</a:t>
            </a:r>
          </a:p>
        </p:txBody>
      </p:sp>
      <p:sp>
        <p:nvSpPr>
          <p:cNvPr id="206851" name="Rectangle 3"/>
          <p:cNvSpPr>
            <a:spLocks noGrp="1" noChangeArrowheads="1"/>
          </p:cNvSpPr>
          <p:nvPr>
            <p:ph type="body" idx="1"/>
          </p:nvPr>
        </p:nvSpPr>
        <p:spPr>
          <a:xfrm>
            <a:off x="457200" y="1600200"/>
            <a:ext cx="8229600" cy="4830763"/>
          </a:xfrm>
        </p:spPr>
        <p:txBody>
          <a:bodyPr/>
          <a:lstStyle/>
          <a:p>
            <a:pPr eaLnBrk="1" hangingPunct="1">
              <a:lnSpc>
                <a:spcPct val="90000"/>
              </a:lnSpc>
            </a:pPr>
            <a:r>
              <a:rPr lang="en-US" altLang="zh-TW"/>
              <a:t>The collection of values that a variable </a:t>
            </a:r>
            <a:r>
              <a:rPr lang="en-US" altLang="zh-TW" i="1"/>
              <a:t>x</a:t>
            </a:r>
            <a:r>
              <a:rPr lang="en-US" altLang="zh-TW"/>
              <a:t> may take is called the </a:t>
            </a:r>
            <a:r>
              <a:rPr lang="en-US" altLang="zh-TW" i="1">
                <a:solidFill>
                  <a:srgbClr val="FF6699"/>
                </a:solidFill>
              </a:rPr>
              <a:t>universe of discourse</a:t>
            </a:r>
            <a:r>
              <a:rPr lang="en-US" altLang="zh-TW"/>
              <a:t> or </a:t>
            </a:r>
            <a:r>
              <a:rPr lang="en-US" altLang="zh-TW" i="1">
                <a:solidFill>
                  <a:srgbClr val="FF6699"/>
                </a:solidFill>
              </a:rPr>
              <a:t>domain</a:t>
            </a:r>
            <a:r>
              <a:rPr lang="en-US" altLang="zh-TW"/>
              <a:t>.</a:t>
            </a:r>
          </a:p>
          <a:p>
            <a:pPr eaLnBrk="1" hangingPunct="1">
              <a:lnSpc>
                <a:spcPct val="90000"/>
              </a:lnSpc>
            </a:pPr>
            <a:endParaRPr lang="en-US" altLang="zh-TW" i="1">
              <a:solidFill>
                <a:srgbClr val="0000FF"/>
              </a:solidFill>
            </a:endParaRPr>
          </a:p>
          <a:p>
            <a:pPr eaLnBrk="1" hangingPunct="1">
              <a:lnSpc>
                <a:spcPct val="90000"/>
              </a:lnSpc>
            </a:pPr>
            <a:r>
              <a:rPr lang="en-US" altLang="zh-TW" i="1">
                <a:solidFill>
                  <a:srgbClr val="0000FF"/>
                </a:solidFill>
              </a:rPr>
              <a:t>Example</a:t>
            </a:r>
            <a:r>
              <a:rPr lang="en-US" altLang="zh-TW"/>
              <a:t>:   </a:t>
            </a:r>
          </a:p>
          <a:p>
            <a:pPr lvl="1" eaLnBrk="1" hangingPunct="1">
              <a:lnSpc>
                <a:spcPct val="90000"/>
              </a:lnSpc>
            </a:pPr>
            <a:r>
              <a:rPr lang="en-US" altLang="zh-TW" i="1"/>
              <a:t>“x</a:t>
            </a:r>
            <a:r>
              <a:rPr lang="en-US" altLang="zh-TW"/>
              <a:t> is rich”, </a:t>
            </a:r>
            <a:r>
              <a:rPr lang="en-US" altLang="zh-TW" i="1"/>
              <a:t>x </a:t>
            </a:r>
            <a:r>
              <a:rPr lang="en-US" altLang="zh-TW"/>
              <a:t>can refer to people in HK, the world, movies stars, IT people, …</a:t>
            </a:r>
          </a:p>
          <a:p>
            <a:pPr lvl="1" eaLnBrk="1" hangingPunct="1">
              <a:lnSpc>
                <a:spcPct val="90000"/>
              </a:lnSpc>
            </a:pPr>
            <a:r>
              <a:rPr lang="en-US" altLang="zh-TW"/>
              <a:t>For the statement </a:t>
            </a:r>
            <a:r>
              <a:rPr lang="en-US" altLang="zh-TW" i="1"/>
              <a:t>“x </a:t>
            </a:r>
            <a:r>
              <a:rPr lang="en-US" altLang="zh-TW"/>
              <a:t>is prime</a:t>
            </a:r>
            <a:r>
              <a:rPr lang="en-US" altLang="zh-TW" i="1"/>
              <a:t>”, </a:t>
            </a:r>
            <a:r>
              <a:rPr lang="en-US" altLang="zh-TW"/>
              <a:t>the universe of discourse of </a:t>
            </a:r>
            <a:r>
              <a:rPr lang="en-US" altLang="zh-TW" i="1"/>
              <a:t>x</a:t>
            </a:r>
            <a:r>
              <a:rPr lang="en-US" altLang="zh-TW"/>
              <a:t> is the set of all positive integers.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06851">
                                            <p:txEl>
                                              <p:pRg st="0" end="0"/>
                                            </p:txEl>
                                          </p:spTgt>
                                        </p:tgtEl>
                                        <p:attrNameLst>
                                          <p:attrName>style.visibility</p:attrName>
                                        </p:attrNameLst>
                                      </p:cBhvr>
                                      <p:to>
                                        <p:strVal val="visible"/>
                                      </p:to>
                                    </p:set>
                                    <p:animEffect transition="in" filter="dissolve">
                                      <p:cBhvr>
                                        <p:cTn id="7" dur="500"/>
                                        <p:tgtEl>
                                          <p:spTgt spid="2068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6851">
                                            <p:txEl>
                                              <p:pRg st="2" end="2"/>
                                            </p:txEl>
                                          </p:spTgt>
                                        </p:tgtEl>
                                        <p:attrNameLst>
                                          <p:attrName>style.visibility</p:attrName>
                                        </p:attrNameLst>
                                      </p:cBhvr>
                                      <p:to>
                                        <p:strVal val="visible"/>
                                      </p:to>
                                    </p:set>
                                    <p:animEffect transition="in" filter="dissolve">
                                      <p:cBhvr>
                                        <p:cTn id="12" dur="500"/>
                                        <p:tgtEl>
                                          <p:spTgt spid="206851">
                                            <p:txEl>
                                              <p:pRg st="2" end="2"/>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06851">
                                            <p:txEl>
                                              <p:pRg st="3" end="3"/>
                                            </p:txEl>
                                          </p:spTgt>
                                        </p:tgtEl>
                                        <p:attrNameLst>
                                          <p:attrName>style.visibility</p:attrName>
                                        </p:attrNameLst>
                                      </p:cBhvr>
                                      <p:to>
                                        <p:strVal val="visible"/>
                                      </p:to>
                                    </p:set>
                                    <p:animEffect transition="in" filter="dissolve">
                                      <p:cBhvr>
                                        <p:cTn id="15" dur="500"/>
                                        <p:tgtEl>
                                          <p:spTgt spid="206851">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06851">
                                            <p:txEl>
                                              <p:pRg st="4" end="4"/>
                                            </p:txEl>
                                          </p:spTgt>
                                        </p:tgtEl>
                                        <p:attrNameLst>
                                          <p:attrName>style.visibility</p:attrName>
                                        </p:attrNameLst>
                                      </p:cBhvr>
                                      <p:to>
                                        <p:strVal val="visible"/>
                                      </p:to>
                                    </p:set>
                                    <p:animEffect transition="in" filter="dissolve">
                                      <p:cBhvr>
                                        <p:cTn id="20" dur="500"/>
                                        <p:tgtEl>
                                          <p:spTgt spid="2068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en-US" altLang="zh-TW" dirty="0"/>
              <a:t>Quantification (Quantifiers)</a:t>
            </a:r>
            <a:endParaRPr lang="zh-TW" altLang="en-US" dirty="0"/>
          </a:p>
        </p:txBody>
      </p:sp>
      <p:sp>
        <p:nvSpPr>
          <p:cNvPr id="33795" name="Text Box 3"/>
          <p:cNvSpPr txBox="1">
            <a:spLocks noChangeArrowheads="1"/>
          </p:cNvSpPr>
          <p:nvPr/>
        </p:nvSpPr>
        <p:spPr bwMode="auto">
          <a:xfrm>
            <a:off x="201613" y="1338263"/>
            <a:ext cx="8778875" cy="24622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pitchFamily="34" charset="0"/>
                <a:ea typeface="新細明體" pitchFamily="18" charset="-120"/>
              </a:defRPr>
            </a:lvl1pPr>
            <a:lvl2pPr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Two ways to convert a propositional function, say P(x), into a proposition.</a:t>
            </a:r>
          </a:p>
          <a:p>
            <a:pPr eaLnBrk="1" hangingPunct="1">
              <a:buFontTx/>
              <a:buChar char="•"/>
            </a:pPr>
            <a:r>
              <a:rPr lang="en-US" altLang="zh-TW" sz="2200"/>
              <a:t> Assign value(s) to variable(s).</a:t>
            </a:r>
          </a:p>
          <a:p>
            <a:pPr eaLnBrk="1" hangingPunct="1">
              <a:buFontTx/>
              <a:buChar char="•"/>
            </a:pPr>
            <a:r>
              <a:rPr lang="en-US" altLang="zh-TW" sz="2200"/>
              <a:t> Quantify variable(s):</a:t>
            </a:r>
          </a:p>
          <a:p>
            <a:pPr lvl="1" eaLnBrk="1" hangingPunct="1">
              <a:buFont typeface="Wingdings" pitchFamily="2" charset="2"/>
              <a:buChar char="§"/>
            </a:pPr>
            <a:r>
              <a:rPr lang="en-US" altLang="zh-TW" sz="2200"/>
              <a:t> P(x) is true for all possible values of x </a:t>
            </a:r>
            <a:r>
              <a:rPr lang="en-US" altLang="zh-TW" sz="2200">
                <a:solidFill>
                  <a:schemeClr val="accent2"/>
                </a:solidFill>
              </a:rPr>
              <a:t>(Universal Quantification)</a:t>
            </a:r>
          </a:p>
          <a:p>
            <a:pPr lvl="1" eaLnBrk="1" hangingPunct="1">
              <a:buFont typeface="Wingdings" pitchFamily="2" charset="2"/>
              <a:buChar char="§"/>
            </a:pPr>
            <a:r>
              <a:rPr lang="en-US" altLang="zh-TW" sz="2200"/>
              <a:t> These exists at least one value of x such that P(x) is true </a:t>
            </a:r>
            <a:r>
              <a:rPr lang="en-US" altLang="zh-TW" sz="2200">
                <a:solidFill>
                  <a:schemeClr val="accent2"/>
                </a:solidFill>
              </a:rPr>
              <a:t>(Existential Quantification)</a:t>
            </a:r>
          </a:p>
        </p:txBody>
      </p:sp>
      <p:sp>
        <p:nvSpPr>
          <p:cNvPr id="6" name="Text Box 4"/>
          <p:cNvSpPr txBox="1">
            <a:spLocks noChangeArrowheads="1"/>
          </p:cNvSpPr>
          <p:nvPr/>
        </p:nvSpPr>
        <p:spPr bwMode="auto">
          <a:xfrm>
            <a:off x="190500" y="3813175"/>
            <a:ext cx="63198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000" u="sng"/>
              <a:t>Example:</a:t>
            </a:r>
          </a:p>
          <a:p>
            <a:pPr eaLnBrk="1" hangingPunct="1"/>
            <a:r>
              <a:rPr lang="en-US" altLang="zh-TW" sz="2000"/>
              <a:t>Let P(x) denote the statement “x has a million dollars”.</a:t>
            </a:r>
          </a:p>
        </p:txBody>
      </p:sp>
      <p:sp>
        <p:nvSpPr>
          <p:cNvPr id="7" name="Text Box 5"/>
          <p:cNvSpPr txBox="1">
            <a:spLocks noChangeArrowheads="1"/>
          </p:cNvSpPr>
          <p:nvPr/>
        </p:nvSpPr>
        <p:spPr bwMode="auto">
          <a:xfrm>
            <a:off x="212725" y="4537075"/>
            <a:ext cx="7170738"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olidFill>
                  <a:schemeClr val="accent2"/>
                </a:solidFill>
              </a:rPr>
              <a:t>P(x) has no truth value and is not a proposition.</a:t>
            </a:r>
          </a:p>
          <a:p>
            <a:pPr eaLnBrk="1" hangingPunct="1"/>
            <a:r>
              <a:rPr lang="en-US" altLang="zh-TW" sz="2200">
                <a:solidFill>
                  <a:schemeClr val="accent2"/>
                </a:solidFill>
              </a:rPr>
              <a:t>P(John) is a proposition</a:t>
            </a:r>
            <a:r>
              <a:rPr lang="en-US" altLang="zh-TW" sz="2200"/>
              <a:t>.</a:t>
            </a:r>
          </a:p>
        </p:txBody>
      </p:sp>
      <p:sp>
        <p:nvSpPr>
          <p:cNvPr id="8" name="Text Box 6"/>
          <p:cNvSpPr txBox="1">
            <a:spLocks noChangeArrowheads="1"/>
          </p:cNvSpPr>
          <p:nvPr/>
        </p:nvSpPr>
        <p:spPr bwMode="auto">
          <a:xfrm>
            <a:off x="185738" y="5334000"/>
            <a:ext cx="853916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ym typeface="Symbol" pitchFamily="18" charset="2"/>
              </a:rPr>
              <a:t>x P(x) is a proposition.</a:t>
            </a:r>
          </a:p>
          <a:p>
            <a:pPr eaLnBrk="1" hangingPunct="1"/>
            <a:r>
              <a:rPr lang="en-US" altLang="zh-TW" sz="2200">
                <a:sym typeface="Symbol" pitchFamily="18" charset="2"/>
              </a:rPr>
              <a:t>      “for all possible values of x (universe of discourse), P(x) is true”</a:t>
            </a:r>
            <a:endParaRPr lang="en-US" altLang="zh-TW" sz="2200"/>
          </a:p>
        </p:txBody>
      </p:sp>
      <p:sp>
        <p:nvSpPr>
          <p:cNvPr id="9" name="Text Box 7"/>
          <p:cNvSpPr txBox="1">
            <a:spLocks noChangeArrowheads="1"/>
          </p:cNvSpPr>
          <p:nvPr/>
        </p:nvSpPr>
        <p:spPr bwMode="auto">
          <a:xfrm>
            <a:off x="269875" y="6130925"/>
            <a:ext cx="749776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e.g. </a:t>
            </a:r>
            <a:r>
              <a:rPr lang="en-US" altLang="zh-TW" sz="2200">
                <a:solidFill>
                  <a:schemeClr val="accent2"/>
                </a:solidFill>
              </a:rPr>
              <a:t>“</a:t>
            </a:r>
            <a:r>
              <a:rPr lang="en-US" altLang="zh-TW" sz="2200">
                <a:solidFill>
                  <a:schemeClr val="accent2"/>
                </a:solidFill>
                <a:sym typeface="Symbol" pitchFamily="18" charset="2"/>
              </a:rPr>
              <a:t>x P(x)” is false</a:t>
            </a:r>
            <a:r>
              <a:rPr lang="en-US" altLang="zh-TW" sz="2200">
                <a:sym typeface="Symbol" pitchFamily="18" charset="2"/>
              </a:rPr>
              <a:t> where domain is people in this room.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autoUpdateAnimBg="0"/>
      <p:bldP spid="8" grpId="0" autoUpdateAnimBg="0"/>
      <p:bldP spid="9"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t>Universal and Existential Quantification</a:t>
            </a:r>
          </a:p>
        </p:txBody>
      </p:sp>
      <p:sp>
        <p:nvSpPr>
          <p:cNvPr id="34819" name="Content Placeholder 2"/>
          <p:cNvSpPr>
            <a:spLocks noGrp="1"/>
          </p:cNvSpPr>
          <p:nvPr>
            <p:ph idx="1"/>
          </p:nvPr>
        </p:nvSpPr>
        <p:spPr/>
        <p:txBody>
          <a:bodyPr/>
          <a:lstStyle/>
          <a:p>
            <a:pPr eaLnBrk="1" hangingPunct="1">
              <a:lnSpc>
                <a:spcPct val="90000"/>
              </a:lnSpc>
            </a:pPr>
            <a:r>
              <a:rPr lang="en-US" altLang="zh-TW">
                <a:sym typeface="Symbol" pitchFamily="18" charset="2"/>
              </a:rPr>
              <a:t>Suppose the universe of discourse (domain) of P(x) is </a:t>
            </a:r>
          </a:p>
          <a:p>
            <a:pPr lvl="1" eaLnBrk="1" hangingPunct="1">
              <a:lnSpc>
                <a:spcPct val="90000"/>
              </a:lnSpc>
            </a:pPr>
            <a:r>
              <a:rPr lang="en-US" altLang="zh-TW">
                <a:sym typeface="Symbol" pitchFamily="18" charset="2"/>
              </a:rPr>
              <a:t>{x</a:t>
            </a:r>
            <a:r>
              <a:rPr lang="en-US" altLang="zh-TW" baseline="-25000">
                <a:sym typeface="Symbol" pitchFamily="18" charset="2"/>
              </a:rPr>
              <a:t>1</a:t>
            </a:r>
            <a:r>
              <a:rPr lang="en-US" altLang="zh-TW">
                <a:sym typeface="Symbol" pitchFamily="18" charset="2"/>
              </a:rPr>
              <a:t>, x</a:t>
            </a:r>
            <a:r>
              <a:rPr lang="en-US" altLang="zh-TW" baseline="-25000">
                <a:sym typeface="Symbol" pitchFamily="18" charset="2"/>
              </a:rPr>
              <a:t>2</a:t>
            </a:r>
            <a:r>
              <a:rPr lang="en-US" altLang="zh-TW">
                <a:sym typeface="Symbol" pitchFamily="18" charset="2"/>
              </a:rPr>
              <a:t>, x</a:t>
            </a:r>
            <a:r>
              <a:rPr lang="en-US" altLang="zh-TW" baseline="-25000">
                <a:sym typeface="Symbol" pitchFamily="18" charset="2"/>
              </a:rPr>
              <a:t>3</a:t>
            </a:r>
            <a:r>
              <a:rPr lang="en-US" altLang="zh-TW">
                <a:sym typeface="Symbol" pitchFamily="18" charset="2"/>
              </a:rPr>
              <a:t> …}</a:t>
            </a:r>
          </a:p>
          <a:p>
            <a:pPr lvl="1" eaLnBrk="1" hangingPunct="1">
              <a:lnSpc>
                <a:spcPct val="90000"/>
              </a:lnSpc>
            </a:pPr>
            <a:endParaRPr lang="en-US" altLang="zh-TW">
              <a:sym typeface="Symbol" pitchFamily="18" charset="2"/>
            </a:endParaRPr>
          </a:p>
          <a:p>
            <a:pPr eaLnBrk="1" hangingPunct="1">
              <a:lnSpc>
                <a:spcPct val="90000"/>
              </a:lnSpc>
            </a:pPr>
            <a:r>
              <a:rPr lang="en-US" altLang="zh-TW">
                <a:sym typeface="Symbol" pitchFamily="18" charset="2"/>
              </a:rPr>
              <a:t>The universal quantification</a:t>
            </a:r>
          </a:p>
          <a:p>
            <a:pPr lvl="1" eaLnBrk="1" hangingPunct="1">
              <a:lnSpc>
                <a:spcPct val="90000"/>
              </a:lnSpc>
            </a:pPr>
            <a:r>
              <a:rPr lang="en-US" altLang="zh-TW">
                <a:solidFill>
                  <a:srgbClr val="0000FF"/>
                </a:solidFill>
                <a:sym typeface="Symbol" pitchFamily="18" charset="2"/>
              </a:rPr>
              <a:t></a:t>
            </a:r>
            <a:r>
              <a:rPr lang="en-US" altLang="zh-TW" i="1">
                <a:solidFill>
                  <a:srgbClr val="0000FF"/>
                </a:solidFill>
                <a:sym typeface="Symbol" pitchFamily="18" charset="2"/>
              </a:rPr>
              <a:t>x P</a:t>
            </a:r>
            <a:r>
              <a:rPr lang="en-US" altLang="zh-TW">
                <a:solidFill>
                  <a:srgbClr val="0000FF"/>
                </a:solidFill>
                <a:sym typeface="Symbol" pitchFamily="18" charset="2"/>
              </a:rPr>
              <a:t>(</a:t>
            </a:r>
            <a:r>
              <a:rPr lang="en-US" altLang="zh-TW" i="1">
                <a:solidFill>
                  <a:srgbClr val="0000FF"/>
                </a:solidFill>
                <a:sym typeface="Symbol" pitchFamily="18" charset="2"/>
              </a:rPr>
              <a:t>x</a:t>
            </a:r>
            <a:r>
              <a:rPr lang="en-US" altLang="zh-TW">
                <a:solidFill>
                  <a:srgbClr val="0000FF"/>
                </a:solidFill>
                <a:sym typeface="Symbol" pitchFamily="18" charset="2"/>
              </a:rPr>
              <a:t>)  </a:t>
            </a:r>
            <a:r>
              <a:rPr lang="en-US" altLang="zh-TW" i="1">
                <a:solidFill>
                  <a:srgbClr val="0000FF"/>
                </a:solidFill>
                <a:sym typeface="Symbol" pitchFamily="18" charset="2"/>
              </a:rPr>
              <a:t>P</a:t>
            </a:r>
            <a:r>
              <a:rPr lang="en-US" altLang="zh-TW">
                <a:solidFill>
                  <a:srgbClr val="0000FF"/>
                </a:solidFill>
                <a:sym typeface="Symbol" pitchFamily="18" charset="2"/>
              </a:rPr>
              <a:t>(</a:t>
            </a:r>
            <a:r>
              <a:rPr lang="en-US" altLang="zh-TW" i="1">
                <a:solidFill>
                  <a:srgbClr val="0000FF"/>
                </a:solidFill>
              </a:rPr>
              <a:t>x</a:t>
            </a:r>
            <a:r>
              <a:rPr lang="en-US" altLang="zh-TW" i="1" baseline="-25000">
                <a:solidFill>
                  <a:srgbClr val="0000FF"/>
                </a:solidFill>
              </a:rPr>
              <a:t>1</a:t>
            </a:r>
            <a:r>
              <a:rPr lang="en-US" altLang="zh-TW">
                <a:solidFill>
                  <a:srgbClr val="0000FF"/>
                </a:solidFill>
                <a:sym typeface="Symbol" pitchFamily="18" charset="2"/>
              </a:rPr>
              <a:t>)  </a:t>
            </a:r>
            <a:r>
              <a:rPr lang="en-US" altLang="zh-TW" i="1">
                <a:solidFill>
                  <a:srgbClr val="0000FF"/>
                </a:solidFill>
                <a:sym typeface="Symbol" pitchFamily="18" charset="2"/>
              </a:rPr>
              <a:t>P</a:t>
            </a:r>
            <a:r>
              <a:rPr lang="en-US" altLang="zh-TW">
                <a:solidFill>
                  <a:srgbClr val="0000FF"/>
                </a:solidFill>
                <a:sym typeface="Symbol" pitchFamily="18" charset="2"/>
              </a:rPr>
              <a:t>(</a:t>
            </a:r>
            <a:r>
              <a:rPr lang="en-US" altLang="zh-TW" i="1">
                <a:solidFill>
                  <a:srgbClr val="0000FF"/>
                </a:solidFill>
              </a:rPr>
              <a:t>x</a:t>
            </a:r>
            <a:r>
              <a:rPr lang="en-US" altLang="zh-TW" i="1" baseline="-25000">
                <a:solidFill>
                  <a:srgbClr val="0000FF"/>
                </a:solidFill>
              </a:rPr>
              <a:t>2</a:t>
            </a:r>
            <a:r>
              <a:rPr lang="en-US" altLang="zh-TW">
                <a:solidFill>
                  <a:srgbClr val="0000FF"/>
                </a:solidFill>
                <a:sym typeface="Symbol" pitchFamily="18" charset="2"/>
              </a:rPr>
              <a:t>)  </a:t>
            </a:r>
            <a:r>
              <a:rPr lang="en-US" altLang="zh-TW" i="1">
                <a:solidFill>
                  <a:srgbClr val="0000FF"/>
                </a:solidFill>
                <a:sym typeface="Symbol" pitchFamily="18" charset="2"/>
              </a:rPr>
              <a:t>P</a:t>
            </a:r>
            <a:r>
              <a:rPr lang="en-US" altLang="zh-TW">
                <a:solidFill>
                  <a:srgbClr val="0000FF"/>
                </a:solidFill>
                <a:sym typeface="Symbol" pitchFamily="18" charset="2"/>
              </a:rPr>
              <a:t>(</a:t>
            </a:r>
            <a:r>
              <a:rPr lang="en-US" altLang="zh-TW" i="1">
                <a:solidFill>
                  <a:srgbClr val="0000FF"/>
                </a:solidFill>
              </a:rPr>
              <a:t>x</a:t>
            </a:r>
            <a:r>
              <a:rPr lang="en-US" altLang="zh-TW" i="1" baseline="-25000">
                <a:solidFill>
                  <a:srgbClr val="0000FF"/>
                </a:solidFill>
              </a:rPr>
              <a:t>3</a:t>
            </a:r>
            <a:r>
              <a:rPr lang="en-US" altLang="zh-TW">
                <a:solidFill>
                  <a:srgbClr val="0000FF"/>
                </a:solidFill>
                <a:sym typeface="Symbol" pitchFamily="18" charset="2"/>
              </a:rPr>
              <a:t>)  </a:t>
            </a:r>
            <a:r>
              <a:rPr lang="en-US" altLang="zh-TW">
                <a:solidFill>
                  <a:srgbClr val="0000FF"/>
                </a:solidFill>
                <a:latin typeface="Times New Roman" pitchFamily="18" charset="0"/>
                <a:sym typeface="Symbol" pitchFamily="18" charset="2"/>
              </a:rPr>
              <a:t>…</a:t>
            </a:r>
            <a:r>
              <a:rPr lang="en-US" altLang="zh-TW">
                <a:solidFill>
                  <a:srgbClr val="0000FF"/>
                </a:solidFill>
                <a:sym typeface="Symbol" pitchFamily="18" charset="2"/>
              </a:rPr>
              <a:t> </a:t>
            </a:r>
          </a:p>
          <a:p>
            <a:pPr lvl="1" eaLnBrk="1" hangingPunct="1">
              <a:lnSpc>
                <a:spcPct val="90000"/>
              </a:lnSpc>
            </a:pPr>
            <a:r>
              <a:rPr lang="en-US" altLang="zh-TW">
                <a:sym typeface="Symbol" pitchFamily="18" charset="2"/>
              </a:rPr>
              <a:t>P(x) is true </a:t>
            </a:r>
            <a:r>
              <a:rPr lang="en-US" altLang="zh-TW" u="sng">
                <a:sym typeface="Symbol" pitchFamily="18" charset="2"/>
              </a:rPr>
              <a:t>for all</a:t>
            </a:r>
            <a:r>
              <a:rPr lang="en-US" altLang="zh-TW">
                <a:sym typeface="Symbol" pitchFamily="18" charset="2"/>
              </a:rPr>
              <a:t> possible values of x</a:t>
            </a:r>
          </a:p>
          <a:p>
            <a:pPr lvl="1" eaLnBrk="1" hangingPunct="1">
              <a:lnSpc>
                <a:spcPct val="90000"/>
              </a:lnSpc>
            </a:pPr>
            <a:endParaRPr lang="en-US" altLang="zh-TW">
              <a:sym typeface="Symbol" pitchFamily="18" charset="2"/>
            </a:endParaRPr>
          </a:p>
          <a:p>
            <a:pPr eaLnBrk="1" hangingPunct="1">
              <a:lnSpc>
                <a:spcPct val="90000"/>
              </a:lnSpc>
            </a:pPr>
            <a:r>
              <a:rPr lang="en-US" altLang="zh-TW">
                <a:sym typeface="Symbol" pitchFamily="18" charset="2"/>
              </a:rPr>
              <a:t>The existential quantification</a:t>
            </a:r>
          </a:p>
          <a:p>
            <a:pPr lvl="1" eaLnBrk="1" hangingPunct="1">
              <a:lnSpc>
                <a:spcPct val="90000"/>
              </a:lnSpc>
            </a:pPr>
            <a:r>
              <a:rPr lang="en-US" altLang="zh-TW">
                <a:solidFill>
                  <a:srgbClr val="0000FF"/>
                </a:solidFill>
                <a:sym typeface="Symbol" pitchFamily="18" charset="2"/>
              </a:rPr>
              <a:t></a:t>
            </a:r>
            <a:r>
              <a:rPr lang="en-US" altLang="zh-TW" i="1">
                <a:solidFill>
                  <a:srgbClr val="0000FF"/>
                </a:solidFill>
                <a:sym typeface="Symbol" pitchFamily="18" charset="2"/>
              </a:rPr>
              <a:t>x P</a:t>
            </a:r>
            <a:r>
              <a:rPr lang="en-US" altLang="zh-TW">
                <a:solidFill>
                  <a:srgbClr val="0000FF"/>
                </a:solidFill>
                <a:sym typeface="Symbol" pitchFamily="18" charset="2"/>
              </a:rPr>
              <a:t>(</a:t>
            </a:r>
            <a:r>
              <a:rPr lang="en-US" altLang="zh-TW" i="1">
                <a:solidFill>
                  <a:srgbClr val="0000FF"/>
                </a:solidFill>
                <a:sym typeface="Symbol" pitchFamily="18" charset="2"/>
              </a:rPr>
              <a:t>x</a:t>
            </a:r>
            <a:r>
              <a:rPr lang="en-US" altLang="zh-TW">
                <a:solidFill>
                  <a:srgbClr val="0000FF"/>
                </a:solidFill>
                <a:sym typeface="Symbol" pitchFamily="18" charset="2"/>
              </a:rPr>
              <a:t>)  </a:t>
            </a:r>
            <a:r>
              <a:rPr lang="en-US" altLang="zh-TW" i="1">
                <a:solidFill>
                  <a:srgbClr val="0000FF"/>
                </a:solidFill>
                <a:sym typeface="Symbol" pitchFamily="18" charset="2"/>
              </a:rPr>
              <a:t>P</a:t>
            </a:r>
            <a:r>
              <a:rPr lang="en-US" altLang="zh-TW">
                <a:solidFill>
                  <a:srgbClr val="0000FF"/>
                </a:solidFill>
                <a:sym typeface="Symbol" pitchFamily="18" charset="2"/>
              </a:rPr>
              <a:t>(</a:t>
            </a:r>
            <a:r>
              <a:rPr lang="en-US" altLang="zh-TW" i="1">
                <a:solidFill>
                  <a:srgbClr val="0000FF"/>
                </a:solidFill>
              </a:rPr>
              <a:t>x</a:t>
            </a:r>
            <a:r>
              <a:rPr lang="en-US" altLang="zh-TW" i="1" baseline="-25000">
                <a:solidFill>
                  <a:srgbClr val="0000FF"/>
                </a:solidFill>
              </a:rPr>
              <a:t>1</a:t>
            </a:r>
            <a:r>
              <a:rPr lang="en-US" altLang="zh-TW">
                <a:solidFill>
                  <a:srgbClr val="0000FF"/>
                </a:solidFill>
                <a:sym typeface="Symbol" pitchFamily="18" charset="2"/>
              </a:rPr>
              <a:t>)  </a:t>
            </a:r>
            <a:r>
              <a:rPr lang="en-US" altLang="zh-TW" i="1">
                <a:solidFill>
                  <a:srgbClr val="0000FF"/>
                </a:solidFill>
                <a:sym typeface="Symbol" pitchFamily="18" charset="2"/>
              </a:rPr>
              <a:t>P</a:t>
            </a:r>
            <a:r>
              <a:rPr lang="en-US" altLang="zh-TW">
                <a:solidFill>
                  <a:srgbClr val="0000FF"/>
                </a:solidFill>
                <a:sym typeface="Symbol" pitchFamily="18" charset="2"/>
              </a:rPr>
              <a:t>(</a:t>
            </a:r>
            <a:r>
              <a:rPr lang="en-US" altLang="zh-TW" i="1">
                <a:solidFill>
                  <a:srgbClr val="0000FF"/>
                </a:solidFill>
              </a:rPr>
              <a:t>x</a:t>
            </a:r>
            <a:r>
              <a:rPr lang="en-US" altLang="zh-TW" i="1" baseline="-25000">
                <a:solidFill>
                  <a:srgbClr val="0000FF"/>
                </a:solidFill>
              </a:rPr>
              <a:t>2</a:t>
            </a:r>
            <a:r>
              <a:rPr lang="en-US" altLang="zh-TW">
                <a:solidFill>
                  <a:srgbClr val="0000FF"/>
                </a:solidFill>
                <a:sym typeface="Symbol" pitchFamily="18" charset="2"/>
              </a:rPr>
              <a:t>)  </a:t>
            </a:r>
            <a:r>
              <a:rPr lang="en-US" altLang="zh-TW" i="1">
                <a:solidFill>
                  <a:srgbClr val="0000FF"/>
                </a:solidFill>
                <a:sym typeface="Symbol" pitchFamily="18" charset="2"/>
              </a:rPr>
              <a:t>P</a:t>
            </a:r>
            <a:r>
              <a:rPr lang="en-US" altLang="zh-TW">
                <a:solidFill>
                  <a:srgbClr val="0000FF"/>
                </a:solidFill>
                <a:sym typeface="Symbol" pitchFamily="18" charset="2"/>
              </a:rPr>
              <a:t>(</a:t>
            </a:r>
            <a:r>
              <a:rPr lang="en-US" altLang="zh-TW" i="1">
                <a:solidFill>
                  <a:srgbClr val="0000FF"/>
                </a:solidFill>
              </a:rPr>
              <a:t>x</a:t>
            </a:r>
            <a:r>
              <a:rPr lang="en-US" altLang="zh-TW" i="1" baseline="-25000">
                <a:solidFill>
                  <a:srgbClr val="0000FF"/>
                </a:solidFill>
              </a:rPr>
              <a:t>3</a:t>
            </a:r>
            <a:r>
              <a:rPr lang="en-US" altLang="zh-TW">
                <a:solidFill>
                  <a:srgbClr val="0000FF"/>
                </a:solidFill>
                <a:sym typeface="Symbol" pitchFamily="18" charset="2"/>
              </a:rPr>
              <a:t>)  </a:t>
            </a:r>
            <a:r>
              <a:rPr lang="en-US" altLang="zh-TW">
                <a:solidFill>
                  <a:srgbClr val="0000FF"/>
                </a:solidFill>
                <a:latin typeface="Times New Roman" pitchFamily="18" charset="0"/>
                <a:sym typeface="Symbol" pitchFamily="18" charset="2"/>
              </a:rPr>
              <a:t>…</a:t>
            </a:r>
            <a:endParaRPr lang="en-US" altLang="zh-TW">
              <a:solidFill>
                <a:srgbClr val="0000FF"/>
              </a:solidFill>
            </a:endParaRPr>
          </a:p>
          <a:p>
            <a:pPr lvl="1"/>
            <a:r>
              <a:rPr lang="en-US"/>
              <a:t>P(x) is true </a:t>
            </a:r>
            <a:r>
              <a:rPr lang="en-US" u="sng"/>
              <a:t>for at least one</a:t>
            </a:r>
            <a:r>
              <a:rPr lang="en-US"/>
              <a:t> value of x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212725" y="228600"/>
            <a:ext cx="5713413"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u="sng"/>
              <a:t>Example:</a:t>
            </a:r>
          </a:p>
          <a:p>
            <a:pPr eaLnBrk="1" hangingPunct="1"/>
            <a:r>
              <a:rPr lang="en-US" altLang="zh-TW" sz="2200"/>
              <a:t>Let P(x) denote the statement “x is married”.</a:t>
            </a:r>
          </a:p>
        </p:txBody>
      </p:sp>
      <p:sp>
        <p:nvSpPr>
          <p:cNvPr id="108547" name="Text Box 3"/>
          <p:cNvSpPr txBox="1">
            <a:spLocks noChangeArrowheads="1"/>
          </p:cNvSpPr>
          <p:nvPr/>
        </p:nvSpPr>
        <p:spPr bwMode="auto">
          <a:xfrm>
            <a:off x="212725" y="1066800"/>
            <a:ext cx="6103938"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olidFill>
                  <a:schemeClr val="accent2"/>
                </a:solidFill>
              </a:rPr>
              <a:t>P(x) has no truth value and is not a proposition.</a:t>
            </a:r>
          </a:p>
          <a:p>
            <a:pPr eaLnBrk="1" hangingPunct="1"/>
            <a:r>
              <a:rPr lang="en-US" altLang="zh-TW" sz="2200">
                <a:solidFill>
                  <a:schemeClr val="accent2"/>
                </a:solidFill>
              </a:rPr>
              <a:t>P(Peter) is a proposition</a:t>
            </a:r>
            <a:r>
              <a:rPr lang="en-US" altLang="zh-TW" sz="2200"/>
              <a:t>.</a:t>
            </a:r>
          </a:p>
        </p:txBody>
      </p:sp>
      <p:sp>
        <p:nvSpPr>
          <p:cNvPr id="108548" name="Text Box 4"/>
          <p:cNvSpPr txBox="1">
            <a:spLocks noChangeArrowheads="1"/>
          </p:cNvSpPr>
          <p:nvPr/>
        </p:nvSpPr>
        <p:spPr bwMode="auto">
          <a:xfrm>
            <a:off x="163513" y="1863725"/>
            <a:ext cx="785971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ym typeface="Symbol" pitchFamily="18" charset="2"/>
              </a:rPr>
              <a:t>x P(x) is a proposition.</a:t>
            </a:r>
          </a:p>
          <a:p>
            <a:pPr eaLnBrk="1" hangingPunct="1"/>
            <a:r>
              <a:rPr lang="en-US" altLang="zh-TW" sz="2200">
                <a:sym typeface="Symbol" pitchFamily="18" charset="2"/>
              </a:rPr>
              <a:t>	“there exist an x from the possible values, P(x) is true”</a:t>
            </a:r>
            <a:endParaRPr lang="en-US" altLang="zh-TW" sz="2200"/>
          </a:p>
        </p:txBody>
      </p:sp>
      <p:sp>
        <p:nvSpPr>
          <p:cNvPr id="108549" name="Text Box 5"/>
          <p:cNvSpPr txBox="1">
            <a:spLocks noChangeArrowheads="1"/>
          </p:cNvSpPr>
          <p:nvPr/>
        </p:nvSpPr>
        <p:spPr bwMode="auto">
          <a:xfrm>
            <a:off x="212725" y="2660650"/>
            <a:ext cx="88677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e.g. </a:t>
            </a:r>
            <a:r>
              <a:rPr lang="en-US" altLang="zh-TW" sz="2200">
                <a:solidFill>
                  <a:schemeClr val="accent2"/>
                </a:solidFill>
              </a:rPr>
              <a:t>“</a:t>
            </a:r>
            <a:r>
              <a:rPr lang="en-US" altLang="zh-TW" sz="2200">
                <a:solidFill>
                  <a:schemeClr val="accent2"/>
                </a:solidFill>
                <a:sym typeface="Symbol" pitchFamily="18" charset="2"/>
              </a:rPr>
              <a:t>x P(x)” is true</a:t>
            </a:r>
            <a:r>
              <a:rPr lang="en-US" altLang="zh-TW" sz="2200">
                <a:sym typeface="Symbol" pitchFamily="18" charset="2"/>
              </a:rPr>
              <a:t> where u.o.d. is the postgrad students in our dept.</a:t>
            </a:r>
          </a:p>
        </p:txBody>
      </p:sp>
      <p:sp>
        <p:nvSpPr>
          <p:cNvPr id="108551" name="Text Box 7"/>
          <p:cNvSpPr txBox="1">
            <a:spLocks noChangeArrowheads="1"/>
          </p:cNvSpPr>
          <p:nvPr/>
        </p:nvSpPr>
        <p:spPr bwMode="auto">
          <a:xfrm>
            <a:off x="215900" y="3424238"/>
            <a:ext cx="7516813"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Examples (the universe of discourse is the set of integers):</a:t>
            </a:r>
          </a:p>
          <a:p>
            <a:pPr eaLnBrk="1" hangingPunct="1"/>
            <a:r>
              <a:rPr lang="en-US" altLang="zh-TW" sz="2200"/>
              <a:t>What is the truth value of the following?</a:t>
            </a:r>
          </a:p>
          <a:p>
            <a:pPr eaLnBrk="1" hangingPunct="1"/>
            <a:r>
              <a:rPr lang="en-US" altLang="zh-TW" sz="2200">
                <a:solidFill>
                  <a:schemeClr val="accent2"/>
                </a:solidFill>
                <a:sym typeface="Symbol" pitchFamily="18" charset="2"/>
              </a:rPr>
              <a:t>x (x</a:t>
            </a:r>
            <a:r>
              <a:rPr lang="en-US" altLang="zh-TW" sz="2200" baseline="30000">
                <a:solidFill>
                  <a:schemeClr val="accent2"/>
                </a:solidFill>
                <a:sym typeface="Symbol" pitchFamily="18" charset="2"/>
              </a:rPr>
              <a:t>2</a:t>
            </a:r>
            <a:r>
              <a:rPr lang="en-US" altLang="zh-TW" sz="2200">
                <a:solidFill>
                  <a:schemeClr val="accent2"/>
                </a:solidFill>
                <a:sym typeface="Symbol" pitchFamily="18" charset="2"/>
              </a:rPr>
              <a:t> = x)</a:t>
            </a:r>
          </a:p>
          <a:p>
            <a:pPr eaLnBrk="1" hangingPunct="1"/>
            <a:r>
              <a:rPr lang="en-US" altLang="zh-TW" sz="2200">
                <a:solidFill>
                  <a:schemeClr val="accent2"/>
                </a:solidFill>
                <a:sym typeface="Symbol" pitchFamily="18" charset="2"/>
              </a:rPr>
              <a:t>x (x</a:t>
            </a:r>
            <a:r>
              <a:rPr lang="en-US" altLang="zh-TW" sz="2200" baseline="30000">
                <a:solidFill>
                  <a:schemeClr val="accent2"/>
                </a:solidFill>
                <a:sym typeface="Symbol" pitchFamily="18" charset="2"/>
              </a:rPr>
              <a:t>2</a:t>
            </a:r>
            <a:r>
              <a:rPr lang="en-US" altLang="zh-TW" sz="2200">
                <a:solidFill>
                  <a:schemeClr val="accent2"/>
                </a:solidFill>
                <a:sym typeface="Symbol" pitchFamily="18" charset="2"/>
              </a:rPr>
              <a:t> = x)</a:t>
            </a:r>
            <a:r>
              <a:rPr lang="en-US" altLang="zh-TW" sz="2200">
                <a:sym typeface="Symbol" pitchFamily="18" charset="2"/>
              </a:rPr>
              <a:t> </a:t>
            </a:r>
          </a:p>
          <a:p>
            <a:pPr eaLnBrk="1" hangingPunct="1"/>
            <a:r>
              <a:rPr lang="en-US" altLang="zh-TW" sz="2200">
                <a:solidFill>
                  <a:schemeClr val="accent2"/>
                </a:solidFill>
                <a:sym typeface="Symbol" pitchFamily="18" charset="2"/>
              </a:rPr>
              <a:t>x [y (x+y = x-y)]</a:t>
            </a:r>
          </a:p>
          <a:p>
            <a:pPr eaLnBrk="1" hangingPunct="1"/>
            <a:r>
              <a:rPr lang="en-US" altLang="zh-TW" sz="2200">
                <a:solidFill>
                  <a:schemeClr val="accent2"/>
                </a:solidFill>
                <a:sym typeface="Symbol" pitchFamily="18" charset="2"/>
              </a:rPr>
              <a:t>x [y (x+y = x-y)]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854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854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854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85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utoUpdateAnimBg="0"/>
      <p:bldP spid="108548" grpId="0" autoUpdateAnimBg="0"/>
      <p:bldP spid="108549" grpId="0" autoUpdateAnimBg="0"/>
      <p:bldP spid="108551"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9923" name="Rectangle 3"/>
          <p:cNvSpPr>
            <a:spLocks noGrp="1" noChangeArrowheads="1"/>
          </p:cNvSpPr>
          <p:nvPr>
            <p:ph type="body" idx="1"/>
          </p:nvPr>
        </p:nvSpPr>
        <p:spPr>
          <a:xfrm>
            <a:off x="457200" y="1143000"/>
            <a:ext cx="8428038" cy="5257800"/>
          </a:xfrm>
        </p:spPr>
        <p:txBody>
          <a:bodyPr/>
          <a:lstStyle/>
          <a:p>
            <a:pPr eaLnBrk="1" hangingPunct="1">
              <a:lnSpc>
                <a:spcPct val="90000"/>
              </a:lnSpc>
            </a:pPr>
            <a:r>
              <a:rPr lang="en-US" altLang="zh-TW" dirty="0"/>
              <a:t>To express: </a:t>
            </a:r>
          </a:p>
          <a:p>
            <a:pPr lvl="1" eaLnBrk="1" hangingPunct="1">
              <a:lnSpc>
                <a:spcPct val="90000"/>
              </a:lnSpc>
            </a:pPr>
            <a:r>
              <a:rPr lang="en-US" altLang="zh-TW" dirty="0"/>
              <a:t>“Every student in this class is smart.”</a:t>
            </a:r>
          </a:p>
          <a:p>
            <a:pPr lvl="1" eaLnBrk="1" hangingPunct="1">
              <a:lnSpc>
                <a:spcPct val="90000"/>
              </a:lnSpc>
            </a:pPr>
            <a:r>
              <a:rPr lang="en-US" altLang="zh-TW" dirty="0"/>
              <a:t>“All students in this class are smart.” etc.</a:t>
            </a:r>
          </a:p>
          <a:p>
            <a:pPr eaLnBrk="1" hangingPunct="1">
              <a:lnSpc>
                <a:spcPct val="90000"/>
              </a:lnSpc>
            </a:pPr>
            <a:endParaRPr lang="en-US" altLang="zh-TW" dirty="0"/>
          </a:p>
          <a:p>
            <a:pPr eaLnBrk="1" hangingPunct="1">
              <a:lnSpc>
                <a:spcPct val="90000"/>
              </a:lnSpc>
            </a:pPr>
            <a:r>
              <a:rPr lang="en-US" altLang="zh-TW" dirty="0"/>
              <a:t>Let’s make the </a:t>
            </a:r>
            <a:r>
              <a:rPr lang="en-US" altLang="zh-TW" dirty="0">
                <a:sym typeface="Symbol" pitchFamily="18" charset="2"/>
              </a:rPr>
              <a:t>universe of discourse be the set of all students (including those not in this class).</a:t>
            </a:r>
            <a:endParaRPr lang="en-US" altLang="zh-TW" dirty="0"/>
          </a:p>
          <a:p>
            <a:pPr eaLnBrk="1" hangingPunct="1">
              <a:lnSpc>
                <a:spcPct val="90000"/>
              </a:lnSpc>
            </a:pPr>
            <a:r>
              <a:rPr lang="en-US" altLang="zh-TW" dirty="0"/>
              <a:t>Let </a:t>
            </a:r>
            <a:r>
              <a:rPr lang="en-US" altLang="zh-TW" i="1" dirty="0"/>
              <a:t>P</a:t>
            </a:r>
            <a:r>
              <a:rPr lang="en-US" altLang="zh-TW" dirty="0"/>
              <a:t>(</a:t>
            </a:r>
            <a:r>
              <a:rPr lang="en-US" altLang="zh-TW" i="1" dirty="0"/>
              <a:t>x</a:t>
            </a:r>
            <a:r>
              <a:rPr lang="en-US" altLang="zh-TW" dirty="0"/>
              <a:t>) be the statement “</a:t>
            </a:r>
            <a:r>
              <a:rPr lang="en-US" altLang="zh-TW" i="1" dirty="0"/>
              <a:t>x </a:t>
            </a:r>
            <a:r>
              <a:rPr lang="en-US" altLang="zh-TW" dirty="0"/>
              <a:t>is smart.”</a:t>
            </a:r>
          </a:p>
          <a:p>
            <a:pPr eaLnBrk="1" hangingPunct="1">
              <a:lnSpc>
                <a:spcPct val="90000"/>
              </a:lnSpc>
            </a:pPr>
            <a:r>
              <a:rPr lang="en-US" altLang="zh-TW" dirty="0"/>
              <a:t>Let </a:t>
            </a:r>
            <a:r>
              <a:rPr lang="en-US" altLang="zh-TW" i="1" dirty="0"/>
              <a:t>Q</a:t>
            </a:r>
            <a:r>
              <a:rPr lang="en-US" altLang="zh-TW" dirty="0"/>
              <a:t>(</a:t>
            </a:r>
            <a:r>
              <a:rPr lang="en-US" altLang="zh-TW" i="1" dirty="0"/>
              <a:t>x</a:t>
            </a:r>
            <a:r>
              <a:rPr lang="en-US" altLang="zh-TW" dirty="0"/>
              <a:t>) be the statement “</a:t>
            </a:r>
            <a:r>
              <a:rPr lang="en-US" altLang="zh-TW" i="1" dirty="0"/>
              <a:t>x </a:t>
            </a:r>
            <a:r>
              <a:rPr lang="en-US" altLang="zh-TW" dirty="0"/>
              <a:t>is in the class.”</a:t>
            </a:r>
          </a:p>
          <a:p>
            <a:pPr eaLnBrk="1" hangingPunct="1">
              <a:lnSpc>
                <a:spcPct val="90000"/>
              </a:lnSpc>
            </a:pPr>
            <a:endParaRPr lang="en-US" altLang="zh-TW" dirty="0"/>
          </a:p>
          <a:p>
            <a:pPr eaLnBrk="1" hangingPunct="1">
              <a:lnSpc>
                <a:spcPct val="90000"/>
              </a:lnSpc>
            </a:pPr>
            <a:r>
              <a:rPr lang="en-US" altLang="zh-TW" dirty="0"/>
              <a:t>Can you write down the expression?</a:t>
            </a:r>
            <a:r>
              <a:rPr lang="en-US" altLang="zh-TW" dirty="0">
                <a:effectLst>
                  <a:outerShdw blurRad="38100" dist="38100" dir="2700000" algn="tl">
                    <a:srgbClr val="C0C0C0"/>
                  </a:outerShdw>
                </a:effectLst>
              </a:rPr>
              <a:t> </a:t>
            </a:r>
          </a:p>
          <a:p>
            <a:pPr eaLnBrk="1" hangingPunct="1">
              <a:lnSpc>
                <a:spcPct val="90000"/>
              </a:lnSpc>
            </a:pPr>
            <a:r>
              <a:rPr lang="en-US" altLang="zh-TW" dirty="0">
                <a:solidFill>
                  <a:srgbClr val="0000FF"/>
                </a:solidFill>
                <a:sym typeface="Symbol" pitchFamily="18" charset="2"/>
              </a:rPr>
              <a:t>	</a:t>
            </a:r>
            <a:r>
              <a:rPr lang="en-US" altLang="zh-TW" i="1" dirty="0">
                <a:solidFill>
                  <a:srgbClr val="0000FF"/>
                </a:solidFill>
                <a:sym typeface="Symbol" pitchFamily="18" charset="2"/>
              </a:rPr>
              <a:t>x </a:t>
            </a:r>
            <a:r>
              <a:rPr lang="en-US" altLang="zh-TW" dirty="0">
                <a:solidFill>
                  <a:srgbClr val="0000FF"/>
                </a:solidFill>
                <a:sym typeface="Symbol" pitchFamily="18" charset="2"/>
              </a:rPr>
              <a:t>(</a:t>
            </a:r>
            <a:r>
              <a:rPr lang="en-US" altLang="zh-TW" i="1" dirty="0">
                <a:solidFill>
                  <a:srgbClr val="0000FF"/>
                </a:solidFill>
                <a:sym typeface="Symbol" pitchFamily="18" charset="2"/>
              </a:rPr>
              <a:t>Q</a:t>
            </a:r>
            <a:r>
              <a:rPr lang="en-US" altLang="zh-TW" dirty="0">
                <a:solidFill>
                  <a:srgbClr val="0000FF"/>
                </a:solidFill>
                <a:sym typeface="Symbol" pitchFamily="18" charset="2"/>
              </a:rPr>
              <a:t>(</a:t>
            </a:r>
            <a:r>
              <a:rPr lang="en-US" altLang="zh-TW" i="1" dirty="0">
                <a:solidFill>
                  <a:srgbClr val="0000FF"/>
                </a:solidFill>
                <a:sym typeface="Symbol" pitchFamily="18" charset="2"/>
              </a:rPr>
              <a:t>x</a:t>
            </a:r>
            <a:r>
              <a:rPr lang="en-US" altLang="zh-TW" dirty="0">
                <a:solidFill>
                  <a:srgbClr val="0000FF"/>
                </a:solidFill>
                <a:sym typeface="Symbol" pitchFamily="18" charset="2"/>
              </a:rPr>
              <a:t>) </a:t>
            </a:r>
            <a:r>
              <a:rPr lang="en-US" altLang="zh-TW" sz="2000" dirty="0">
                <a:solidFill>
                  <a:srgbClr val="0000FF"/>
                </a:solidFill>
                <a:latin typeface="宋体" pitchFamily="2" charset="-122"/>
                <a:ea typeface="宋体" pitchFamily="2" charset="-122"/>
                <a:sym typeface="Symbol" pitchFamily="18" charset="2"/>
              </a:rPr>
              <a:t>∧</a:t>
            </a:r>
            <a:r>
              <a:rPr lang="en-US" altLang="zh-TW" dirty="0">
                <a:solidFill>
                  <a:srgbClr val="0000FF"/>
                </a:solidFill>
                <a:latin typeface="宋体" pitchFamily="2" charset="-122"/>
                <a:ea typeface="宋体" pitchFamily="2" charset="-122"/>
                <a:sym typeface="Symbol" pitchFamily="18" charset="2"/>
              </a:rPr>
              <a:t> </a:t>
            </a:r>
            <a:r>
              <a:rPr lang="en-US" altLang="zh-TW" i="1" dirty="0">
                <a:solidFill>
                  <a:srgbClr val="0000FF"/>
                </a:solidFill>
                <a:sym typeface="Symbol" pitchFamily="18" charset="2"/>
              </a:rPr>
              <a:t>P</a:t>
            </a:r>
            <a:r>
              <a:rPr lang="en-US" altLang="zh-TW" dirty="0">
                <a:solidFill>
                  <a:srgbClr val="0000FF"/>
                </a:solidFill>
                <a:sym typeface="Symbol" pitchFamily="18" charset="2"/>
              </a:rPr>
              <a:t>(</a:t>
            </a:r>
            <a:r>
              <a:rPr lang="en-US" altLang="zh-TW" i="1" dirty="0">
                <a:solidFill>
                  <a:srgbClr val="0000FF"/>
                </a:solidFill>
                <a:sym typeface="Symbol" pitchFamily="18" charset="2"/>
              </a:rPr>
              <a:t>x</a:t>
            </a:r>
            <a:r>
              <a:rPr lang="en-US" altLang="zh-TW" dirty="0">
                <a:solidFill>
                  <a:srgbClr val="0000FF"/>
                </a:solidFill>
                <a:sym typeface="Symbol" pitchFamily="18" charset="2"/>
              </a:rPr>
              <a:t>))</a:t>
            </a:r>
          </a:p>
          <a:p>
            <a:pPr eaLnBrk="1" hangingPunct="1">
              <a:lnSpc>
                <a:spcPct val="90000"/>
              </a:lnSpc>
            </a:pPr>
            <a:r>
              <a:rPr lang="en-US" altLang="zh-TW" dirty="0">
                <a:solidFill>
                  <a:srgbClr val="0000FF"/>
                </a:solidFill>
              </a:rPr>
              <a:t>	which means all students are in this class and smart</a:t>
            </a:r>
          </a:p>
          <a:p>
            <a:pPr eaLnBrk="1" hangingPunct="1">
              <a:lnSpc>
                <a:spcPct val="90000"/>
              </a:lnSpc>
            </a:pPr>
            <a:r>
              <a:rPr lang="en-US" altLang="zh-TW" dirty="0">
                <a:solidFill>
                  <a:srgbClr val="FF0000"/>
                </a:solidFill>
                <a:sym typeface="Symbol" pitchFamily="18" charset="2"/>
              </a:rPr>
              <a:t>Answer:</a:t>
            </a:r>
            <a:r>
              <a:rPr lang="en-US" altLang="zh-TW" dirty="0">
                <a:solidFill>
                  <a:srgbClr val="0000FF"/>
                </a:solidFill>
                <a:sym typeface="Symbol" pitchFamily="18" charset="2"/>
              </a:rPr>
              <a:t> </a:t>
            </a:r>
            <a:r>
              <a:rPr lang="en-US" altLang="zh-TW" i="1" dirty="0">
                <a:solidFill>
                  <a:srgbClr val="0000FF"/>
                </a:solidFill>
                <a:sym typeface="Symbol" pitchFamily="18" charset="2"/>
              </a:rPr>
              <a:t>x </a:t>
            </a:r>
            <a:r>
              <a:rPr lang="en-US" altLang="zh-TW" dirty="0">
                <a:solidFill>
                  <a:srgbClr val="0000FF"/>
                </a:solidFill>
                <a:sym typeface="Symbol" pitchFamily="18" charset="2"/>
              </a:rPr>
              <a:t>(</a:t>
            </a:r>
            <a:r>
              <a:rPr lang="en-US" altLang="zh-TW" i="1" dirty="0">
                <a:solidFill>
                  <a:srgbClr val="0000FF"/>
                </a:solidFill>
                <a:sym typeface="Symbol" pitchFamily="18" charset="2"/>
              </a:rPr>
              <a:t>Q</a:t>
            </a:r>
            <a:r>
              <a:rPr lang="en-US" altLang="zh-TW" dirty="0">
                <a:solidFill>
                  <a:srgbClr val="0000FF"/>
                </a:solidFill>
                <a:sym typeface="Symbol" pitchFamily="18" charset="2"/>
              </a:rPr>
              <a:t>(</a:t>
            </a:r>
            <a:r>
              <a:rPr lang="en-US" altLang="zh-TW" i="1" dirty="0">
                <a:solidFill>
                  <a:srgbClr val="0000FF"/>
                </a:solidFill>
                <a:sym typeface="Symbol" pitchFamily="18" charset="2"/>
              </a:rPr>
              <a:t>x</a:t>
            </a:r>
            <a:r>
              <a:rPr lang="en-US" altLang="zh-TW" dirty="0">
                <a:solidFill>
                  <a:srgbClr val="0000FF"/>
                </a:solidFill>
                <a:sym typeface="Symbol" pitchFamily="18" charset="2"/>
              </a:rPr>
              <a:t>) </a:t>
            </a:r>
            <a:r>
              <a:rPr lang="en-US" altLang="zh-TW" i="1" dirty="0">
                <a:solidFill>
                  <a:srgbClr val="0000FF"/>
                </a:solidFill>
                <a:sym typeface="Symbol" pitchFamily="18" charset="2"/>
              </a:rPr>
              <a:t>P</a:t>
            </a:r>
            <a:r>
              <a:rPr lang="en-US" altLang="zh-TW" dirty="0">
                <a:solidFill>
                  <a:srgbClr val="0000FF"/>
                </a:solidFill>
                <a:sym typeface="Symbol" pitchFamily="18" charset="2"/>
              </a:rPr>
              <a:t>(</a:t>
            </a:r>
            <a:r>
              <a:rPr lang="en-US" altLang="zh-TW" i="1" dirty="0">
                <a:solidFill>
                  <a:srgbClr val="0000FF"/>
                </a:solidFill>
                <a:sym typeface="Symbol" pitchFamily="18" charset="2"/>
              </a:rPr>
              <a:t>x</a:t>
            </a:r>
            <a:r>
              <a:rPr lang="en-US" altLang="zh-TW" dirty="0">
                <a:solidFill>
                  <a:srgbClr val="0000FF"/>
                </a:solidFill>
                <a:sym typeface="Symbol" pitchFamily="18" charset="2"/>
              </a:rPr>
              <a:t>))</a:t>
            </a:r>
          </a:p>
        </p:txBody>
      </p:sp>
      <p:sp>
        <p:nvSpPr>
          <p:cNvPr id="6" name="Rectangle 2"/>
          <p:cNvSpPr>
            <a:spLocks noGrp="1" noChangeArrowheads="1"/>
          </p:cNvSpPr>
          <p:nvPr>
            <p:ph type="title"/>
          </p:nvPr>
        </p:nvSpPr>
        <p:spPr/>
        <p:txBody>
          <a:bodyPr/>
          <a:lstStyle/>
          <a:p>
            <a:pPr eaLnBrk="1" hangingPunct="1">
              <a:defRPr/>
            </a:pPr>
            <a:r>
              <a:rPr lang="en-US" altLang="zh-TW" dirty="0"/>
              <a:t>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09923">
                                            <p:txEl>
                                              <p:pRg st="0" end="0"/>
                                            </p:txEl>
                                          </p:spTgt>
                                        </p:tgtEl>
                                        <p:attrNameLst>
                                          <p:attrName>style.visibility</p:attrName>
                                        </p:attrNameLst>
                                      </p:cBhvr>
                                      <p:to>
                                        <p:strVal val="visible"/>
                                      </p:to>
                                    </p:set>
                                    <p:animEffect transition="in" filter="dissolve">
                                      <p:cBhvr>
                                        <p:cTn id="7" dur="500"/>
                                        <p:tgtEl>
                                          <p:spTgt spid="20992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09923">
                                            <p:txEl>
                                              <p:pRg st="1" end="1"/>
                                            </p:txEl>
                                          </p:spTgt>
                                        </p:tgtEl>
                                        <p:attrNameLst>
                                          <p:attrName>style.visibility</p:attrName>
                                        </p:attrNameLst>
                                      </p:cBhvr>
                                      <p:to>
                                        <p:strVal val="visible"/>
                                      </p:to>
                                    </p:set>
                                    <p:animEffect transition="in" filter="dissolve">
                                      <p:cBhvr>
                                        <p:cTn id="10" dur="500"/>
                                        <p:tgtEl>
                                          <p:spTgt spid="20992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09923">
                                            <p:txEl>
                                              <p:pRg st="2" end="2"/>
                                            </p:txEl>
                                          </p:spTgt>
                                        </p:tgtEl>
                                        <p:attrNameLst>
                                          <p:attrName>style.visibility</p:attrName>
                                        </p:attrNameLst>
                                      </p:cBhvr>
                                      <p:to>
                                        <p:strVal val="visible"/>
                                      </p:to>
                                    </p:set>
                                    <p:animEffect transition="in" filter="dissolve">
                                      <p:cBhvr>
                                        <p:cTn id="13" dur="500"/>
                                        <p:tgtEl>
                                          <p:spTgt spid="209923">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09923">
                                            <p:txEl>
                                              <p:pRg st="4" end="4"/>
                                            </p:txEl>
                                          </p:spTgt>
                                        </p:tgtEl>
                                        <p:attrNameLst>
                                          <p:attrName>style.visibility</p:attrName>
                                        </p:attrNameLst>
                                      </p:cBhvr>
                                      <p:to>
                                        <p:strVal val="visible"/>
                                      </p:to>
                                    </p:set>
                                    <p:animEffect transition="in" filter="dissolve">
                                      <p:cBhvr>
                                        <p:cTn id="18" dur="500"/>
                                        <p:tgtEl>
                                          <p:spTgt spid="209923">
                                            <p:txEl>
                                              <p:pRg st="4" end="4"/>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09923">
                                            <p:txEl>
                                              <p:pRg st="5" end="5"/>
                                            </p:txEl>
                                          </p:spTgt>
                                        </p:tgtEl>
                                        <p:attrNameLst>
                                          <p:attrName>style.visibility</p:attrName>
                                        </p:attrNameLst>
                                      </p:cBhvr>
                                      <p:to>
                                        <p:strVal val="visible"/>
                                      </p:to>
                                    </p:set>
                                    <p:animEffect transition="in" filter="dissolve">
                                      <p:cBhvr>
                                        <p:cTn id="21" dur="500"/>
                                        <p:tgtEl>
                                          <p:spTgt spid="209923">
                                            <p:txEl>
                                              <p:pRg st="5" end="5"/>
                                            </p:txEl>
                                          </p:spTgt>
                                        </p:tgtEl>
                                      </p:cBhvr>
                                    </p:animEffect>
                                  </p:childTnLst>
                                </p:cTn>
                              </p:par>
                            </p:childTnLst>
                          </p:cTn>
                        </p:par>
                        <p:par>
                          <p:cTn id="22" fill="hold" nodeType="afterGroup">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209923">
                                            <p:txEl>
                                              <p:pRg st="6" end="6"/>
                                            </p:txEl>
                                          </p:spTgt>
                                        </p:tgtEl>
                                        <p:attrNameLst>
                                          <p:attrName>style.visibility</p:attrName>
                                        </p:attrNameLst>
                                      </p:cBhvr>
                                      <p:to>
                                        <p:strVal val="visible"/>
                                      </p:to>
                                    </p:set>
                                    <p:animEffect transition="in" filter="dissolve">
                                      <p:cBhvr>
                                        <p:cTn id="25" dur="500"/>
                                        <p:tgtEl>
                                          <p:spTgt spid="209923">
                                            <p:txEl>
                                              <p:pRg st="6" end="6"/>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09923">
                                            <p:txEl>
                                              <p:pRg st="8" end="8"/>
                                            </p:txEl>
                                          </p:spTgt>
                                        </p:tgtEl>
                                        <p:attrNameLst>
                                          <p:attrName>style.visibility</p:attrName>
                                        </p:attrNameLst>
                                      </p:cBhvr>
                                      <p:to>
                                        <p:strVal val="visible"/>
                                      </p:to>
                                    </p:set>
                                    <p:animEffect transition="in" filter="dissolve">
                                      <p:cBhvr>
                                        <p:cTn id="28" dur="500"/>
                                        <p:tgtEl>
                                          <p:spTgt spid="209923">
                                            <p:txEl>
                                              <p:pRg st="8" end="8"/>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209923">
                                            <p:txEl>
                                              <p:pRg st="9" end="9"/>
                                            </p:txEl>
                                          </p:spTgt>
                                        </p:tgtEl>
                                        <p:attrNameLst>
                                          <p:attrName>style.visibility</p:attrName>
                                        </p:attrNameLst>
                                      </p:cBhvr>
                                      <p:to>
                                        <p:strVal val="visible"/>
                                      </p:to>
                                    </p:set>
                                    <p:animEffect transition="in" filter="dissolve">
                                      <p:cBhvr>
                                        <p:cTn id="33" dur="500"/>
                                        <p:tgtEl>
                                          <p:spTgt spid="209923">
                                            <p:txEl>
                                              <p:pRg st="9" end="9"/>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209923">
                                            <p:txEl>
                                              <p:pRg st="10" end="10"/>
                                            </p:txEl>
                                          </p:spTgt>
                                        </p:tgtEl>
                                        <p:attrNameLst>
                                          <p:attrName>style.visibility</p:attrName>
                                        </p:attrNameLst>
                                      </p:cBhvr>
                                      <p:to>
                                        <p:strVal val="visible"/>
                                      </p:to>
                                    </p:set>
                                    <p:animEffect transition="in" filter="dissolve">
                                      <p:cBhvr>
                                        <p:cTn id="38" dur="500"/>
                                        <p:tgtEl>
                                          <p:spTgt spid="209923">
                                            <p:txEl>
                                              <p:pRg st="10" end="10"/>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209923">
                                            <p:txEl>
                                              <p:pRg st="11" end="11"/>
                                            </p:txEl>
                                          </p:spTgt>
                                        </p:tgtEl>
                                        <p:attrNameLst>
                                          <p:attrName>style.visibility</p:attrName>
                                        </p:attrNameLst>
                                      </p:cBhvr>
                                      <p:to>
                                        <p:strVal val="visible"/>
                                      </p:to>
                                    </p:set>
                                    <p:animEffect transition="in" filter="dissolve">
                                      <p:cBhvr>
                                        <p:cTn id="43" dur="500"/>
                                        <p:tgtEl>
                                          <p:spTgt spid="20992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457200" y="274638"/>
            <a:ext cx="8229600" cy="555625"/>
          </a:xfrm>
        </p:spPr>
        <p:txBody>
          <a:bodyPr/>
          <a:lstStyle/>
          <a:p>
            <a:pPr eaLnBrk="1" hangingPunct="1">
              <a:defRPr/>
            </a:pPr>
            <a:r>
              <a:rPr lang="en-US" altLang="zh-TW" dirty="0"/>
              <a:t>Example</a:t>
            </a:r>
          </a:p>
        </p:txBody>
      </p:sp>
      <p:sp>
        <p:nvSpPr>
          <p:cNvPr id="211971" name="Rectangle 3"/>
          <p:cNvSpPr>
            <a:spLocks noGrp="1" noChangeArrowheads="1"/>
          </p:cNvSpPr>
          <p:nvPr>
            <p:ph type="body" idx="1"/>
          </p:nvPr>
        </p:nvSpPr>
        <p:spPr>
          <a:xfrm>
            <a:off x="447675" y="798513"/>
            <a:ext cx="8428038" cy="5630862"/>
          </a:xfrm>
        </p:spPr>
        <p:txBody>
          <a:bodyPr/>
          <a:lstStyle/>
          <a:p>
            <a:pPr eaLnBrk="1" hangingPunct="1">
              <a:lnSpc>
                <a:spcPct val="90000"/>
              </a:lnSpc>
            </a:pPr>
            <a:r>
              <a:rPr lang="en-US" altLang="zh-TW" sz="2200" dirty="0"/>
              <a:t>To express: “Some students in the this class are smart.”</a:t>
            </a:r>
          </a:p>
          <a:p>
            <a:pPr eaLnBrk="1" hangingPunct="1">
              <a:lnSpc>
                <a:spcPct val="90000"/>
              </a:lnSpc>
            </a:pPr>
            <a:r>
              <a:rPr lang="en-US" altLang="zh-TW" sz="2200" dirty="0"/>
              <a:t>		“At least one student in this class is smart.”</a:t>
            </a:r>
          </a:p>
          <a:p>
            <a:pPr eaLnBrk="1" hangingPunct="1">
              <a:lnSpc>
                <a:spcPct val="90000"/>
              </a:lnSpc>
            </a:pPr>
            <a:r>
              <a:rPr lang="en-US" altLang="zh-TW" sz="2200" dirty="0"/>
              <a:t>		“Not all students in this class are stupid”</a:t>
            </a:r>
          </a:p>
          <a:p>
            <a:pPr eaLnBrk="1" hangingPunct="1">
              <a:lnSpc>
                <a:spcPct val="90000"/>
              </a:lnSpc>
              <a:buFontTx/>
              <a:buNone/>
            </a:pPr>
            <a:endParaRPr lang="en-US" altLang="zh-TW" sz="2200" dirty="0">
              <a:solidFill>
                <a:srgbClr val="0000FF"/>
              </a:solidFill>
            </a:endParaRPr>
          </a:p>
          <a:p>
            <a:pPr eaLnBrk="1" hangingPunct="1">
              <a:lnSpc>
                <a:spcPct val="90000"/>
              </a:lnSpc>
            </a:pPr>
            <a:r>
              <a:rPr lang="en-US" altLang="zh-TW" sz="2200" dirty="0"/>
              <a:t>Let </a:t>
            </a:r>
            <a:r>
              <a:rPr lang="en-US" altLang="zh-TW" sz="2200" i="1" dirty="0"/>
              <a:t>P</a:t>
            </a:r>
            <a:r>
              <a:rPr lang="en-US" altLang="zh-TW" sz="2200" dirty="0"/>
              <a:t>(</a:t>
            </a:r>
            <a:r>
              <a:rPr lang="en-US" altLang="zh-TW" sz="2200" i="1" dirty="0"/>
              <a:t>x</a:t>
            </a:r>
            <a:r>
              <a:rPr lang="en-US" altLang="zh-TW" sz="2200" dirty="0"/>
              <a:t>) be the statement “</a:t>
            </a:r>
            <a:r>
              <a:rPr lang="en-US" altLang="zh-TW" sz="2200" i="1" dirty="0"/>
              <a:t>x </a:t>
            </a:r>
            <a:r>
              <a:rPr lang="en-US" altLang="zh-TW" sz="2200" dirty="0"/>
              <a:t>is smart.”</a:t>
            </a:r>
          </a:p>
          <a:p>
            <a:pPr eaLnBrk="1" hangingPunct="1">
              <a:lnSpc>
                <a:spcPct val="90000"/>
              </a:lnSpc>
            </a:pPr>
            <a:r>
              <a:rPr lang="en-US" altLang="zh-TW" sz="2200" dirty="0"/>
              <a:t>Let </a:t>
            </a:r>
            <a:r>
              <a:rPr lang="en-US" altLang="zh-TW" sz="2200" i="1" dirty="0"/>
              <a:t>Q</a:t>
            </a:r>
            <a:r>
              <a:rPr lang="en-US" altLang="zh-TW" sz="2200" dirty="0"/>
              <a:t>(</a:t>
            </a:r>
            <a:r>
              <a:rPr lang="en-US" altLang="zh-TW" sz="2200" i="1" dirty="0"/>
              <a:t>x</a:t>
            </a:r>
            <a:r>
              <a:rPr lang="en-US" altLang="zh-TW" sz="2200" dirty="0"/>
              <a:t>) be the statement “</a:t>
            </a:r>
            <a:r>
              <a:rPr lang="en-US" altLang="zh-TW" sz="2200" i="1" dirty="0"/>
              <a:t>x </a:t>
            </a:r>
            <a:r>
              <a:rPr lang="en-US" altLang="zh-TW" sz="2200" dirty="0"/>
              <a:t>is in the FCS class.”</a:t>
            </a:r>
          </a:p>
          <a:p>
            <a:pPr eaLnBrk="1" hangingPunct="1">
              <a:lnSpc>
                <a:spcPct val="90000"/>
              </a:lnSpc>
            </a:pPr>
            <a:endParaRPr lang="en-US" altLang="zh-TW" sz="2200" dirty="0"/>
          </a:p>
          <a:p>
            <a:pPr eaLnBrk="1" hangingPunct="1">
              <a:lnSpc>
                <a:spcPct val="90000"/>
              </a:lnSpc>
            </a:pPr>
            <a:r>
              <a:rPr lang="en-US" altLang="zh-TW" sz="2200" dirty="0"/>
              <a:t>Let’s make the </a:t>
            </a:r>
            <a:r>
              <a:rPr lang="en-US" altLang="zh-TW" sz="2200" dirty="0">
                <a:sym typeface="Symbol" pitchFamily="18" charset="2"/>
              </a:rPr>
              <a:t>universe of discourse be the set of all students. </a:t>
            </a:r>
          </a:p>
          <a:p>
            <a:pPr eaLnBrk="1" hangingPunct="1">
              <a:lnSpc>
                <a:spcPct val="90000"/>
              </a:lnSpc>
            </a:pPr>
            <a:r>
              <a:rPr lang="en-US" altLang="zh-TW" sz="2200" dirty="0"/>
              <a:t>Can you write down the expression?</a:t>
            </a:r>
            <a:r>
              <a:rPr lang="en-US" altLang="zh-TW" sz="2200" dirty="0">
                <a:effectLst>
                  <a:outerShdw blurRad="38100" dist="38100" dir="2700000" algn="tl">
                    <a:srgbClr val="C0C0C0"/>
                  </a:outerShdw>
                </a:effectLst>
              </a:rPr>
              <a:t> </a:t>
            </a:r>
          </a:p>
          <a:p>
            <a:pPr eaLnBrk="1" hangingPunct="1">
              <a:lnSpc>
                <a:spcPct val="90000"/>
              </a:lnSpc>
            </a:pPr>
            <a:r>
              <a:rPr lang="en-US" altLang="zh-TW" sz="2200" dirty="0">
                <a:solidFill>
                  <a:srgbClr val="0000FF"/>
                </a:solidFill>
                <a:sym typeface="Symbol" pitchFamily="18" charset="2"/>
              </a:rPr>
              <a:t>	 </a:t>
            </a:r>
            <a:r>
              <a:rPr lang="en-US" altLang="zh-TW" sz="2200" i="1" dirty="0">
                <a:solidFill>
                  <a:srgbClr val="0000FF"/>
                </a:solidFill>
                <a:sym typeface="Symbol" pitchFamily="18" charset="2"/>
              </a:rPr>
              <a:t>x </a:t>
            </a:r>
            <a:r>
              <a:rPr lang="en-US" altLang="zh-TW" sz="2200" dirty="0">
                <a:solidFill>
                  <a:srgbClr val="0000FF"/>
                </a:solidFill>
                <a:sym typeface="Symbol" pitchFamily="18" charset="2"/>
              </a:rPr>
              <a:t>(</a:t>
            </a:r>
            <a:r>
              <a:rPr lang="en-US" altLang="zh-TW" sz="2200" i="1" dirty="0">
                <a:solidFill>
                  <a:srgbClr val="0000FF"/>
                </a:solidFill>
                <a:sym typeface="Symbol" pitchFamily="18" charset="2"/>
              </a:rPr>
              <a:t>Q</a:t>
            </a:r>
            <a:r>
              <a:rPr lang="en-US" altLang="zh-TW" sz="2200" dirty="0">
                <a:solidFill>
                  <a:srgbClr val="0000FF"/>
                </a:solidFill>
                <a:sym typeface="Symbol" pitchFamily="18" charset="2"/>
              </a:rPr>
              <a:t>(</a:t>
            </a:r>
            <a:r>
              <a:rPr lang="en-US" altLang="zh-TW" sz="2200" i="1" dirty="0">
                <a:solidFill>
                  <a:srgbClr val="0000FF"/>
                </a:solidFill>
                <a:sym typeface="Symbol" pitchFamily="18" charset="2"/>
              </a:rPr>
              <a:t>x</a:t>
            </a:r>
            <a:r>
              <a:rPr lang="en-US" altLang="zh-TW" sz="2200" dirty="0">
                <a:solidFill>
                  <a:srgbClr val="0000FF"/>
                </a:solidFill>
                <a:sym typeface="Symbol" pitchFamily="18" charset="2"/>
              </a:rPr>
              <a:t>)  </a:t>
            </a:r>
            <a:r>
              <a:rPr lang="en-US" altLang="zh-TW" sz="2200" i="1" dirty="0">
                <a:solidFill>
                  <a:srgbClr val="0000FF"/>
                </a:solidFill>
                <a:sym typeface="Symbol" pitchFamily="18" charset="2"/>
              </a:rPr>
              <a:t>P</a:t>
            </a:r>
            <a:r>
              <a:rPr lang="en-US" altLang="zh-TW" sz="2200" dirty="0">
                <a:solidFill>
                  <a:srgbClr val="0000FF"/>
                </a:solidFill>
                <a:sym typeface="Symbol" pitchFamily="18" charset="2"/>
              </a:rPr>
              <a:t>(</a:t>
            </a:r>
            <a:r>
              <a:rPr lang="en-US" altLang="zh-TW" sz="2200" i="1" dirty="0">
                <a:solidFill>
                  <a:srgbClr val="0000FF"/>
                </a:solidFill>
                <a:sym typeface="Symbol" pitchFamily="18" charset="2"/>
              </a:rPr>
              <a:t>x</a:t>
            </a:r>
            <a:r>
              <a:rPr lang="en-US" altLang="zh-TW" sz="2200" dirty="0">
                <a:solidFill>
                  <a:srgbClr val="0000FF"/>
                </a:solidFill>
                <a:sym typeface="Symbol" pitchFamily="18" charset="2"/>
              </a:rPr>
              <a:t>))</a:t>
            </a:r>
          </a:p>
          <a:p>
            <a:pPr eaLnBrk="1" hangingPunct="1">
              <a:lnSpc>
                <a:spcPct val="90000"/>
              </a:lnSpc>
              <a:buFontTx/>
              <a:buNone/>
            </a:pPr>
            <a:r>
              <a:rPr lang="en-US" altLang="zh-TW" sz="2200" dirty="0">
                <a:solidFill>
                  <a:srgbClr val="0000FF"/>
                </a:solidFill>
                <a:sym typeface="Symbol" pitchFamily="18" charset="2"/>
              </a:rPr>
              <a:t>	</a:t>
            </a:r>
            <a:r>
              <a:rPr lang="en-US" altLang="zh-TW" sz="2200" dirty="0">
                <a:solidFill>
                  <a:srgbClr val="0000FF"/>
                </a:solidFill>
              </a:rPr>
              <a:t>which cannot guarantee at least one student in this class is smart (e.g. there can be no students in this class and there is one student, say Peter, who is not </a:t>
            </a:r>
            <a:r>
              <a:rPr lang="en-US" altLang="zh-TW" sz="2200">
                <a:solidFill>
                  <a:srgbClr val="0000FF"/>
                </a:solidFill>
              </a:rPr>
              <a:t>in this </a:t>
            </a:r>
            <a:r>
              <a:rPr lang="en-US" altLang="zh-TW" sz="2200" dirty="0">
                <a:solidFill>
                  <a:srgbClr val="0000FF"/>
                </a:solidFill>
              </a:rPr>
              <a:t>class, the statement is still true!).</a:t>
            </a:r>
            <a:br>
              <a:rPr lang="en-US" altLang="zh-TW" sz="2200" dirty="0">
                <a:solidFill>
                  <a:srgbClr val="0000FF"/>
                </a:solidFill>
                <a:sym typeface="Symbol" pitchFamily="18" charset="2"/>
              </a:rPr>
            </a:br>
            <a:r>
              <a:rPr lang="en-US" altLang="zh-TW" sz="2200" dirty="0">
                <a:solidFill>
                  <a:srgbClr val="FF0000"/>
                </a:solidFill>
                <a:sym typeface="Symbol" pitchFamily="18" charset="2"/>
              </a:rPr>
              <a:t>Answer:</a:t>
            </a:r>
            <a:r>
              <a:rPr lang="en-US" altLang="zh-TW" sz="2200" dirty="0">
                <a:solidFill>
                  <a:srgbClr val="0000FF"/>
                </a:solidFill>
                <a:sym typeface="Symbol" pitchFamily="18" charset="2"/>
              </a:rPr>
              <a:t>  </a:t>
            </a:r>
            <a:r>
              <a:rPr lang="en-US" altLang="zh-TW" sz="2200" i="1" dirty="0">
                <a:solidFill>
                  <a:srgbClr val="0000FF"/>
                </a:solidFill>
                <a:sym typeface="Symbol" pitchFamily="18" charset="2"/>
              </a:rPr>
              <a:t>x </a:t>
            </a:r>
            <a:r>
              <a:rPr lang="en-US" altLang="zh-TW" sz="2200" dirty="0">
                <a:solidFill>
                  <a:srgbClr val="0000FF"/>
                </a:solidFill>
                <a:sym typeface="Symbol" pitchFamily="18" charset="2"/>
              </a:rPr>
              <a:t>(</a:t>
            </a:r>
            <a:r>
              <a:rPr lang="en-US" altLang="zh-TW" sz="2200" i="1" dirty="0">
                <a:solidFill>
                  <a:srgbClr val="0000FF"/>
                </a:solidFill>
                <a:sym typeface="Symbol" pitchFamily="18" charset="2"/>
              </a:rPr>
              <a:t>Q</a:t>
            </a:r>
            <a:r>
              <a:rPr lang="en-US" altLang="zh-TW" sz="2200" dirty="0">
                <a:solidFill>
                  <a:srgbClr val="0000FF"/>
                </a:solidFill>
                <a:sym typeface="Symbol" pitchFamily="18" charset="2"/>
              </a:rPr>
              <a:t>(</a:t>
            </a:r>
            <a:r>
              <a:rPr lang="en-US" altLang="zh-TW" sz="2200" i="1" dirty="0">
                <a:solidFill>
                  <a:srgbClr val="0000FF"/>
                </a:solidFill>
                <a:sym typeface="Symbol" pitchFamily="18" charset="2"/>
              </a:rPr>
              <a:t>x</a:t>
            </a:r>
            <a:r>
              <a:rPr lang="en-US" altLang="zh-TW" sz="2200" dirty="0">
                <a:solidFill>
                  <a:srgbClr val="0000FF"/>
                </a:solidFill>
                <a:sym typeface="Symbol" pitchFamily="18" charset="2"/>
              </a:rPr>
              <a:t>) </a:t>
            </a:r>
            <a:r>
              <a:rPr lang="en-US" altLang="zh-TW" sz="2200" dirty="0">
                <a:solidFill>
                  <a:srgbClr val="0000FF"/>
                </a:solidFill>
                <a:latin typeface="宋体" pitchFamily="2" charset="-122"/>
                <a:ea typeface="宋体" pitchFamily="2" charset="-122"/>
                <a:sym typeface="Symbol" pitchFamily="18" charset="2"/>
              </a:rPr>
              <a:t>∧ </a:t>
            </a:r>
            <a:r>
              <a:rPr lang="en-US" altLang="zh-TW" sz="2200" i="1" dirty="0">
                <a:solidFill>
                  <a:srgbClr val="0000FF"/>
                </a:solidFill>
                <a:sym typeface="Symbol" pitchFamily="18" charset="2"/>
              </a:rPr>
              <a:t>P</a:t>
            </a:r>
            <a:r>
              <a:rPr lang="en-US" altLang="zh-TW" sz="2200" dirty="0">
                <a:solidFill>
                  <a:srgbClr val="0000FF"/>
                </a:solidFill>
                <a:sym typeface="Symbol" pitchFamily="18" charset="2"/>
              </a:rPr>
              <a:t>(</a:t>
            </a:r>
            <a:r>
              <a:rPr lang="en-US" altLang="zh-TW" sz="2200" i="1" dirty="0">
                <a:solidFill>
                  <a:srgbClr val="0000FF"/>
                </a:solidFill>
                <a:sym typeface="Symbol" pitchFamily="18" charset="2"/>
              </a:rPr>
              <a:t>x</a:t>
            </a:r>
            <a:r>
              <a:rPr lang="en-US" altLang="zh-TW" sz="2200" dirty="0">
                <a:solidFill>
                  <a:srgbClr val="0000FF"/>
                </a:solidFill>
                <a:sym typeface="Symbol" pitchFamily="18" charset="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animEffect transition="in" filter="dissolve">
                                      <p:cBhvr>
                                        <p:cTn id="7" dur="500"/>
                                        <p:tgtEl>
                                          <p:spTgt spid="211971">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11971">
                                            <p:txEl>
                                              <p:pRg st="1" end="1"/>
                                            </p:txEl>
                                          </p:spTgt>
                                        </p:tgtEl>
                                        <p:attrNameLst>
                                          <p:attrName>style.visibility</p:attrName>
                                        </p:attrNameLst>
                                      </p:cBhvr>
                                      <p:to>
                                        <p:strVal val="visible"/>
                                      </p:to>
                                    </p:set>
                                    <p:animEffect transition="in" filter="dissolve">
                                      <p:cBhvr>
                                        <p:cTn id="10" dur="500"/>
                                        <p:tgtEl>
                                          <p:spTgt spid="211971">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11971">
                                            <p:txEl>
                                              <p:pRg st="2" end="2"/>
                                            </p:txEl>
                                          </p:spTgt>
                                        </p:tgtEl>
                                        <p:attrNameLst>
                                          <p:attrName>style.visibility</p:attrName>
                                        </p:attrNameLst>
                                      </p:cBhvr>
                                      <p:to>
                                        <p:strVal val="visible"/>
                                      </p:to>
                                    </p:set>
                                    <p:animEffect transition="in" filter="dissolve">
                                      <p:cBhvr>
                                        <p:cTn id="13" dur="500"/>
                                        <p:tgtEl>
                                          <p:spTgt spid="211971">
                                            <p:txEl>
                                              <p:pRg st="2" end="2"/>
                                            </p:txEl>
                                          </p:spTgt>
                                        </p:tgtEl>
                                      </p:cBhvr>
                                    </p:animEffect>
                                  </p:childTnLst>
                                </p:cTn>
                              </p:par>
                            </p:childTnLst>
                          </p:cTn>
                        </p:par>
                        <p:par>
                          <p:cTn id="14" fill="hold" nodeType="afterGroup">
                            <p:stCondLst>
                              <p:cond delay="500"/>
                            </p:stCondLst>
                            <p:childTnLst>
                              <p:par>
                                <p:cTn id="15" presetID="9" presetClass="entr" presetSubtype="0" fill="hold" grpId="0" nodeType="afterEffect">
                                  <p:stCondLst>
                                    <p:cond delay="0"/>
                                  </p:stCondLst>
                                  <p:childTnLst>
                                    <p:set>
                                      <p:cBhvr>
                                        <p:cTn id="16" dur="1" fill="hold">
                                          <p:stCondLst>
                                            <p:cond delay="0"/>
                                          </p:stCondLst>
                                        </p:cTn>
                                        <p:tgtEl>
                                          <p:spTgt spid="211971">
                                            <p:txEl>
                                              <p:pRg st="4" end="4"/>
                                            </p:txEl>
                                          </p:spTgt>
                                        </p:tgtEl>
                                        <p:attrNameLst>
                                          <p:attrName>style.visibility</p:attrName>
                                        </p:attrNameLst>
                                      </p:cBhvr>
                                      <p:to>
                                        <p:strVal val="visible"/>
                                      </p:to>
                                    </p:set>
                                    <p:animEffect transition="in" filter="dissolve">
                                      <p:cBhvr>
                                        <p:cTn id="17" dur="500"/>
                                        <p:tgtEl>
                                          <p:spTgt spid="211971">
                                            <p:txEl>
                                              <p:pRg st="4" end="4"/>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211971">
                                            <p:txEl>
                                              <p:pRg st="5" end="5"/>
                                            </p:txEl>
                                          </p:spTgt>
                                        </p:tgtEl>
                                        <p:attrNameLst>
                                          <p:attrName>style.visibility</p:attrName>
                                        </p:attrNameLst>
                                      </p:cBhvr>
                                      <p:to>
                                        <p:strVal val="visible"/>
                                      </p:to>
                                    </p:set>
                                    <p:animEffect transition="in" filter="dissolve">
                                      <p:cBhvr>
                                        <p:cTn id="20" dur="500"/>
                                        <p:tgtEl>
                                          <p:spTgt spid="211971">
                                            <p:txEl>
                                              <p:pRg st="5" end="5"/>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211971">
                                            <p:txEl>
                                              <p:pRg st="7" end="7"/>
                                            </p:txEl>
                                          </p:spTgt>
                                        </p:tgtEl>
                                        <p:attrNameLst>
                                          <p:attrName>style.visibility</p:attrName>
                                        </p:attrNameLst>
                                      </p:cBhvr>
                                      <p:to>
                                        <p:strVal val="visible"/>
                                      </p:to>
                                    </p:set>
                                    <p:animEffect transition="in" filter="dissolve">
                                      <p:cBhvr>
                                        <p:cTn id="23" dur="500"/>
                                        <p:tgtEl>
                                          <p:spTgt spid="211971">
                                            <p:txEl>
                                              <p:pRg st="7" end="7"/>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211971">
                                            <p:txEl>
                                              <p:pRg st="8" end="8"/>
                                            </p:txEl>
                                          </p:spTgt>
                                        </p:tgtEl>
                                        <p:attrNameLst>
                                          <p:attrName>style.visibility</p:attrName>
                                        </p:attrNameLst>
                                      </p:cBhvr>
                                      <p:to>
                                        <p:strVal val="visible"/>
                                      </p:to>
                                    </p:set>
                                    <p:animEffect transition="in" filter="dissolve">
                                      <p:cBhvr>
                                        <p:cTn id="26" dur="500"/>
                                        <p:tgtEl>
                                          <p:spTgt spid="211971">
                                            <p:txEl>
                                              <p:pRg st="8" end="8"/>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211971">
                                            <p:txEl>
                                              <p:pRg st="9" end="9"/>
                                            </p:txEl>
                                          </p:spTgt>
                                        </p:tgtEl>
                                        <p:attrNameLst>
                                          <p:attrName>style.visibility</p:attrName>
                                        </p:attrNameLst>
                                      </p:cBhvr>
                                      <p:to>
                                        <p:strVal val="visible"/>
                                      </p:to>
                                    </p:set>
                                    <p:animEffect transition="in" filter="dissolve">
                                      <p:cBhvr>
                                        <p:cTn id="31" dur="500"/>
                                        <p:tgtEl>
                                          <p:spTgt spid="211971">
                                            <p:txEl>
                                              <p:pRg st="9" end="9"/>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211971">
                                            <p:txEl>
                                              <p:pRg st="10" end="10"/>
                                            </p:txEl>
                                          </p:spTgt>
                                        </p:tgtEl>
                                        <p:attrNameLst>
                                          <p:attrName>style.visibility</p:attrName>
                                        </p:attrNameLst>
                                      </p:cBhvr>
                                      <p:to>
                                        <p:strVal val="visible"/>
                                      </p:to>
                                    </p:set>
                                    <p:animEffect transition="in" filter="dissolve">
                                      <p:cBhvr>
                                        <p:cTn id="36" dur="500"/>
                                        <p:tgtEl>
                                          <p:spTgt spid="2119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pPr eaLnBrk="1" hangingPunct="1">
              <a:defRPr/>
            </a:pPr>
            <a:r>
              <a:rPr lang="en-US" altLang="zh-TW" dirty="0"/>
              <a:t>Quantifier Equivalences</a:t>
            </a:r>
          </a:p>
        </p:txBody>
      </p:sp>
      <p:sp>
        <p:nvSpPr>
          <p:cNvPr id="216067" name="Rectangle 3"/>
          <p:cNvSpPr>
            <a:spLocks noGrp="1" noChangeArrowheads="1"/>
          </p:cNvSpPr>
          <p:nvPr>
            <p:ph type="body" idx="1"/>
          </p:nvPr>
        </p:nvSpPr>
        <p:spPr>
          <a:xfrm>
            <a:off x="457200" y="1520825"/>
            <a:ext cx="8229600" cy="5022850"/>
          </a:xfrm>
        </p:spPr>
        <p:txBody>
          <a:bodyPr/>
          <a:lstStyle/>
          <a:p>
            <a:pPr eaLnBrk="1" hangingPunct="1">
              <a:lnSpc>
                <a:spcPct val="90000"/>
              </a:lnSpc>
              <a:defRPr/>
            </a:pPr>
            <a:r>
              <a:rPr lang="en-US" altLang="zh-TW" dirty="0"/>
              <a:t>Suppose the universe of discourse is {</a:t>
            </a:r>
            <a:r>
              <a:rPr lang="en-US" altLang="zh-TW" i="1" dirty="0"/>
              <a:t>x</a:t>
            </a:r>
            <a:r>
              <a:rPr lang="en-US" altLang="zh-TW" i="1" baseline="-25000" dirty="0"/>
              <a:t>1</a:t>
            </a:r>
            <a:r>
              <a:rPr lang="en-US" altLang="zh-TW" dirty="0"/>
              <a:t>, </a:t>
            </a:r>
            <a:r>
              <a:rPr lang="en-US" altLang="zh-TW" i="1" dirty="0"/>
              <a:t>x</a:t>
            </a:r>
            <a:r>
              <a:rPr lang="en-US" altLang="zh-TW" i="1" baseline="-25000" dirty="0"/>
              <a:t>2</a:t>
            </a:r>
            <a:r>
              <a:rPr lang="en-US" altLang="zh-TW" dirty="0"/>
              <a:t>, </a:t>
            </a:r>
            <a:r>
              <a:rPr lang="en-US" altLang="zh-TW" i="1" dirty="0"/>
              <a:t>x</a:t>
            </a:r>
            <a:r>
              <a:rPr lang="en-US" altLang="zh-TW" i="1" baseline="-25000" dirty="0"/>
              <a:t>3</a:t>
            </a:r>
            <a:r>
              <a:rPr lang="en-US" altLang="zh-TW" dirty="0"/>
              <a:t>,…}.</a:t>
            </a:r>
          </a:p>
          <a:p>
            <a:pPr eaLnBrk="1" hangingPunct="1">
              <a:lnSpc>
                <a:spcPct val="90000"/>
              </a:lnSpc>
              <a:defRPr/>
            </a:pPr>
            <a:endParaRPr lang="en-US" altLang="zh-TW" dirty="0"/>
          </a:p>
          <a:p>
            <a:pPr eaLnBrk="1" hangingPunct="1">
              <a:lnSpc>
                <a:spcPct val="90000"/>
              </a:lnSpc>
              <a:defRPr/>
            </a:pPr>
            <a:r>
              <a:rPr lang="en-US" altLang="zh-TW" dirty="0">
                <a:sym typeface="Symbol" pitchFamily="18" charset="2"/>
              </a:rPr>
              <a:t></a:t>
            </a:r>
            <a:r>
              <a:rPr lang="en-US" altLang="zh-TW" i="1" dirty="0">
                <a:sym typeface="Symbol" pitchFamily="18" charset="2"/>
              </a:rPr>
              <a:t>x P</a:t>
            </a:r>
            <a:r>
              <a:rPr lang="en-US" altLang="zh-TW" dirty="0">
                <a:sym typeface="Symbol" pitchFamily="18" charset="2"/>
              </a:rPr>
              <a:t>(</a:t>
            </a:r>
            <a:r>
              <a:rPr lang="en-US" altLang="zh-TW" i="1" dirty="0">
                <a:sym typeface="Symbol" pitchFamily="18" charset="2"/>
              </a:rPr>
              <a:t>x</a:t>
            </a:r>
            <a:r>
              <a:rPr lang="en-US" altLang="zh-TW" dirty="0">
                <a:sym typeface="Symbol" pitchFamily="18" charset="2"/>
              </a:rPr>
              <a:t>)  </a:t>
            </a:r>
            <a:r>
              <a:rPr lang="en-US" altLang="zh-TW" i="1" dirty="0">
                <a:sym typeface="Symbol" pitchFamily="18" charset="2"/>
              </a:rPr>
              <a:t>P</a:t>
            </a:r>
            <a:r>
              <a:rPr lang="en-US" altLang="zh-TW" dirty="0">
                <a:sym typeface="Symbol" pitchFamily="18" charset="2"/>
              </a:rPr>
              <a:t>(</a:t>
            </a:r>
            <a:r>
              <a:rPr lang="en-US" altLang="zh-TW" i="1" dirty="0"/>
              <a:t>x</a:t>
            </a:r>
            <a:r>
              <a:rPr lang="en-US" altLang="zh-TW" i="1" baseline="-25000" dirty="0"/>
              <a:t>1</a:t>
            </a:r>
            <a:r>
              <a:rPr lang="en-US" altLang="zh-TW" dirty="0">
                <a:sym typeface="Symbol" pitchFamily="18" charset="2"/>
              </a:rPr>
              <a:t>)  </a:t>
            </a:r>
            <a:r>
              <a:rPr lang="en-US" altLang="zh-TW" i="1" dirty="0">
                <a:sym typeface="Symbol" pitchFamily="18" charset="2"/>
              </a:rPr>
              <a:t>P</a:t>
            </a:r>
            <a:r>
              <a:rPr lang="en-US" altLang="zh-TW" dirty="0">
                <a:sym typeface="Symbol" pitchFamily="18" charset="2"/>
              </a:rPr>
              <a:t>(</a:t>
            </a:r>
            <a:r>
              <a:rPr lang="en-US" altLang="zh-TW" i="1" dirty="0"/>
              <a:t>x</a:t>
            </a:r>
            <a:r>
              <a:rPr lang="en-US" altLang="zh-TW" i="1" baseline="-25000" dirty="0"/>
              <a:t>2</a:t>
            </a:r>
            <a:r>
              <a:rPr lang="en-US" altLang="zh-TW" dirty="0">
                <a:sym typeface="Symbol" pitchFamily="18" charset="2"/>
              </a:rPr>
              <a:t>)  </a:t>
            </a:r>
            <a:r>
              <a:rPr lang="en-US" altLang="zh-TW" i="1" dirty="0">
                <a:sym typeface="Symbol" pitchFamily="18" charset="2"/>
              </a:rPr>
              <a:t>P</a:t>
            </a:r>
            <a:r>
              <a:rPr lang="en-US" altLang="zh-TW" dirty="0">
                <a:sym typeface="Symbol" pitchFamily="18" charset="2"/>
              </a:rPr>
              <a:t>(</a:t>
            </a:r>
            <a:r>
              <a:rPr lang="en-US" altLang="zh-TW" i="1" dirty="0"/>
              <a:t>x</a:t>
            </a:r>
            <a:r>
              <a:rPr lang="en-US" altLang="zh-TW" i="1" baseline="-25000" dirty="0"/>
              <a:t>3</a:t>
            </a:r>
            <a:r>
              <a:rPr lang="en-US" altLang="zh-TW" dirty="0">
                <a:sym typeface="Symbol" pitchFamily="18" charset="2"/>
              </a:rPr>
              <a:t>)  </a:t>
            </a:r>
            <a:r>
              <a:rPr lang="en-US" altLang="zh-TW" dirty="0">
                <a:latin typeface="Times New Roman" pitchFamily="18" charset="0"/>
                <a:sym typeface="Symbol" pitchFamily="18" charset="2"/>
              </a:rPr>
              <a:t>…</a:t>
            </a:r>
            <a:r>
              <a:rPr lang="en-US" altLang="zh-TW" dirty="0">
                <a:sym typeface="Symbol" pitchFamily="18" charset="2"/>
              </a:rPr>
              <a:t> </a:t>
            </a:r>
          </a:p>
          <a:p>
            <a:pPr eaLnBrk="1" hangingPunct="1">
              <a:lnSpc>
                <a:spcPct val="90000"/>
              </a:lnSpc>
              <a:defRPr/>
            </a:pPr>
            <a:r>
              <a:rPr lang="en-US" altLang="zh-TW" dirty="0">
                <a:sym typeface="Symbol" pitchFamily="18" charset="2"/>
              </a:rPr>
              <a:t></a:t>
            </a:r>
            <a:r>
              <a:rPr lang="en-US" altLang="zh-TW" i="1" dirty="0">
                <a:sym typeface="Symbol" pitchFamily="18" charset="2"/>
              </a:rPr>
              <a:t>x P</a:t>
            </a:r>
            <a:r>
              <a:rPr lang="en-US" altLang="zh-TW" dirty="0">
                <a:sym typeface="Symbol" pitchFamily="18" charset="2"/>
              </a:rPr>
              <a:t>(</a:t>
            </a:r>
            <a:r>
              <a:rPr lang="en-US" altLang="zh-TW" i="1" dirty="0">
                <a:sym typeface="Symbol" pitchFamily="18" charset="2"/>
              </a:rPr>
              <a:t>x</a:t>
            </a:r>
            <a:r>
              <a:rPr lang="en-US" altLang="zh-TW" dirty="0">
                <a:sym typeface="Symbol" pitchFamily="18" charset="2"/>
              </a:rPr>
              <a:t>)  </a:t>
            </a:r>
            <a:r>
              <a:rPr lang="en-US" altLang="zh-TW" i="1" dirty="0">
                <a:sym typeface="Symbol" pitchFamily="18" charset="2"/>
              </a:rPr>
              <a:t>P</a:t>
            </a:r>
            <a:r>
              <a:rPr lang="en-US" altLang="zh-TW" dirty="0">
                <a:sym typeface="Symbol" pitchFamily="18" charset="2"/>
              </a:rPr>
              <a:t>(</a:t>
            </a:r>
            <a:r>
              <a:rPr lang="en-US" altLang="zh-TW" i="1" dirty="0"/>
              <a:t>x</a:t>
            </a:r>
            <a:r>
              <a:rPr lang="en-US" altLang="zh-TW" i="1" baseline="-25000" dirty="0"/>
              <a:t>1</a:t>
            </a:r>
            <a:r>
              <a:rPr lang="en-US" altLang="zh-TW" dirty="0">
                <a:sym typeface="Symbol" pitchFamily="18" charset="2"/>
              </a:rPr>
              <a:t>)  </a:t>
            </a:r>
            <a:r>
              <a:rPr lang="en-US" altLang="zh-TW" i="1" dirty="0">
                <a:sym typeface="Symbol" pitchFamily="18" charset="2"/>
              </a:rPr>
              <a:t>P</a:t>
            </a:r>
            <a:r>
              <a:rPr lang="en-US" altLang="zh-TW" dirty="0">
                <a:sym typeface="Symbol" pitchFamily="18" charset="2"/>
              </a:rPr>
              <a:t>(</a:t>
            </a:r>
            <a:r>
              <a:rPr lang="en-US" altLang="zh-TW" i="1" dirty="0"/>
              <a:t>x</a:t>
            </a:r>
            <a:r>
              <a:rPr lang="en-US" altLang="zh-TW" i="1" baseline="-25000" dirty="0"/>
              <a:t>2</a:t>
            </a:r>
            <a:r>
              <a:rPr lang="en-US" altLang="zh-TW" dirty="0">
                <a:sym typeface="Symbol" pitchFamily="18" charset="2"/>
              </a:rPr>
              <a:t>)  </a:t>
            </a:r>
            <a:r>
              <a:rPr lang="en-US" altLang="zh-TW" i="1" dirty="0">
                <a:sym typeface="Symbol" pitchFamily="18" charset="2"/>
              </a:rPr>
              <a:t>P</a:t>
            </a:r>
            <a:r>
              <a:rPr lang="en-US" altLang="zh-TW" dirty="0">
                <a:sym typeface="Symbol" pitchFamily="18" charset="2"/>
              </a:rPr>
              <a:t>(</a:t>
            </a:r>
            <a:r>
              <a:rPr lang="en-US" altLang="zh-TW" i="1" dirty="0"/>
              <a:t>x</a:t>
            </a:r>
            <a:r>
              <a:rPr lang="en-US" altLang="zh-TW" i="1" baseline="-25000" dirty="0"/>
              <a:t>3</a:t>
            </a:r>
            <a:r>
              <a:rPr lang="en-US" altLang="zh-TW" dirty="0">
                <a:sym typeface="Symbol" pitchFamily="18" charset="2"/>
              </a:rPr>
              <a:t>)  </a:t>
            </a:r>
            <a:r>
              <a:rPr lang="en-US" altLang="zh-TW" dirty="0">
                <a:latin typeface="Times New Roman" pitchFamily="18" charset="0"/>
                <a:sym typeface="Symbol" pitchFamily="18" charset="2"/>
              </a:rPr>
              <a:t>…</a:t>
            </a:r>
            <a:endParaRPr lang="en-US" altLang="zh-TW" dirty="0"/>
          </a:p>
          <a:p>
            <a:pPr eaLnBrk="1" hangingPunct="1">
              <a:lnSpc>
                <a:spcPct val="90000"/>
              </a:lnSpc>
              <a:defRPr/>
            </a:pPr>
            <a:endParaRPr lang="en-US" altLang="zh-TW" dirty="0"/>
          </a:p>
          <a:p>
            <a:pPr eaLnBrk="1" hangingPunct="1">
              <a:lnSpc>
                <a:spcPct val="90000"/>
              </a:lnSpc>
              <a:defRPr/>
            </a:pPr>
            <a:r>
              <a:rPr lang="en-US" altLang="zh-TW" dirty="0"/>
              <a:t>By the De Morgan’s Law, </a:t>
            </a:r>
          </a:p>
          <a:p>
            <a:pPr eaLnBrk="1" hangingPunct="1">
              <a:lnSpc>
                <a:spcPct val="90000"/>
              </a:lnSpc>
              <a:defRPr/>
            </a:pPr>
            <a:r>
              <a:rPr lang="en-US" altLang="zh-TW" dirty="0">
                <a:sym typeface="Symbol" pitchFamily="18" charset="2"/>
              </a:rPr>
              <a:t>	(</a:t>
            </a:r>
            <a:r>
              <a:rPr lang="en-US" altLang="zh-TW" i="1" dirty="0">
                <a:sym typeface="Symbol" pitchFamily="18" charset="2"/>
              </a:rPr>
              <a:t>p </a:t>
            </a:r>
            <a:r>
              <a:rPr lang="en-US" altLang="zh-TW" dirty="0">
                <a:sym typeface="Symbol" pitchFamily="18" charset="2"/>
              </a:rPr>
              <a:t> </a:t>
            </a:r>
            <a:r>
              <a:rPr lang="en-US" altLang="zh-TW" i="1" dirty="0">
                <a:sym typeface="Symbol" pitchFamily="18" charset="2"/>
              </a:rPr>
              <a:t>q</a:t>
            </a:r>
            <a:r>
              <a:rPr lang="en-US" altLang="zh-TW" dirty="0">
                <a:sym typeface="Symbol" pitchFamily="18" charset="2"/>
              </a:rPr>
              <a:t>)  </a:t>
            </a:r>
            <a:r>
              <a:rPr lang="en-US" altLang="zh-TW" i="1" dirty="0">
                <a:sym typeface="Symbol" pitchFamily="18" charset="2"/>
              </a:rPr>
              <a:t>p </a:t>
            </a:r>
            <a:r>
              <a:rPr lang="en-US" altLang="zh-TW" dirty="0">
                <a:sym typeface="Symbol" pitchFamily="18" charset="2"/>
              </a:rPr>
              <a:t> </a:t>
            </a:r>
            <a:r>
              <a:rPr lang="en-US" altLang="zh-TW" i="1" dirty="0">
                <a:sym typeface="Symbol" pitchFamily="18" charset="2"/>
              </a:rPr>
              <a:t>q</a:t>
            </a:r>
            <a:endParaRPr lang="en-US" dirty="0"/>
          </a:p>
          <a:p>
            <a:pPr eaLnBrk="1" hangingPunct="1">
              <a:lnSpc>
                <a:spcPct val="90000"/>
              </a:lnSpc>
              <a:defRPr/>
            </a:pPr>
            <a:r>
              <a:rPr lang="en-US" altLang="zh-TW" dirty="0">
                <a:sym typeface="Symbol" pitchFamily="18" charset="2"/>
              </a:rPr>
              <a:t>	(</a:t>
            </a:r>
            <a:r>
              <a:rPr lang="en-US" altLang="zh-TW" i="1" dirty="0">
                <a:sym typeface="Symbol" pitchFamily="18" charset="2"/>
              </a:rPr>
              <a:t>p </a:t>
            </a:r>
            <a:r>
              <a:rPr lang="en-US" altLang="zh-TW" dirty="0">
                <a:sym typeface="Symbol" pitchFamily="18" charset="2"/>
              </a:rPr>
              <a:t> </a:t>
            </a:r>
            <a:r>
              <a:rPr lang="en-US" altLang="zh-TW" i="1" dirty="0">
                <a:sym typeface="Symbol" pitchFamily="18" charset="2"/>
              </a:rPr>
              <a:t>q</a:t>
            </a:r>
            <a:r>
              <a:rPr lang="en-US" altLang="zh-TW" dirty="0">
                <a:sym typeface="Symbol" pitchFamily="18" charset="2"/>
              </a:rPr>
              <a:t>)  </a:t>
            </a:r>
            <a:r>
              <a:rPr lang="en-US" altLang="zh-TW" i="1" dirty="0">
                <a:sym typeface="Symbol" pitchFamily="18" charset="2"/>
              </a:rPr>
              <a:t>p </a:t>
            </a:r>
            <a:r>
              <a:rPr lang="en-US" altLang="zh-TW" dirty="0">
                <a:sym typeface="Symbol" pitchFamily="18" charset="2"/>
              </a:rPr>
              <a:t> </a:t>
            </a:r>
            <a:r>
              <a:rPr lang="en-US" altLang="zh-TW" i="1" dirty="0">
                <a:sym typeface="Symbol" pitchFamily="18" charset="2"/>
              </a:rPr>
              <a:t>q</a:t>
            </a:r>
            <a:endParaRPr lang="en-US" altLang="zh-TW" dirty="0"/>
          </a:p>
          <a:p>
            <a:pPr eaLnBrk="1" hangingPunct="1">
              <a:lnSpc>
                <a:spcPct val="90000"/>
              </a:lnSpc>
              <a:defRPr/>
            </a:pPr>
            <a:endParaRPr lang="en-US" altLang="zh-TW" dirty="0"/>
          </a:p>
          <a:p>
            <a:pPr eaLnBrk="1" hangingPunct="1">
              <a:lnSpc>
                <a:spcPct val="90000"/>
              </a:lnSpc>
              <a:defRPr/>
            </a:pPr>
            <a:r>
              <a:rPr lang="en-US" altLang="zh-TW" dirty="0"/>
              <a:t>we can prove that</a:t>
            </a:r>
          </a:p>
          <a:p>
            <a:pPr algn="ctr" eaLnBrk="1" hangingPunct="1">
              <a:lnSpc>
                <a:spcPct val="90000"/>
              </a:lnSpc>
              <a:defRPr/>
            </a:pPr>
            <a:r>
              <a:rPr lang="en-US" altLang="zh-TW" dirty="0">
                <a:solidFill>
                  <a:srgbClr val="00B0F0"/>
                </a:solidFill>
                <a:effectLst>
                  <a:outerShdw blurRad="38100" dist="38100" dir="2700000" algn="tl">
                    <a:srgbClr val="C0C0C0"/>
                  </a:outerShdw>
                </a:effectLst>
                <a:sym typeface="Symbol" pitchFamily="18" charset="2"/>
              </a:rPr>
              <a:t></a:t>
            </a:r>
            <a:r>
              <a:rPr lang="en-US" altLang="zh-TW" i="1" dirty="0">
                <a:solidFill>
                  <a:srgbClr val="00B0F0"/>
                </a:solidFill>
                <a:effectLst>
                  <a:outerShdw blurRad="38100" dist="38100" dir="2700000" algn="tl">
                    <a:srgbClr val="C0C0C0"/>
                  </a:outerShdw>
                </a:effectLst>
                <a:sym typeface="Symbol" pitchFamily="18" charset="2"/>
              </a:rPr>
              <a:t>x P</a:t>
            </a:r>
            <a:r>
              <a:rPr lang="en-US" altLang="zh-TW" dirty="0">
                <a:solidFill>
                  <a:srgbClr val="00B0F0"/>
                </a:solidFill>
                <a:effectLst>
                  <a:outerShdw blurRad="38100" dist="38100" dir="2700000" algn="tl">
                    <a:srgbClr val="C0C0C0"/>
                  </a:outerShdw>
                </a:effectLst>
                <a:sym typeface="Symbol" pitchFamily="18" charset="2"/>
              </a:rPr>
              <a:t>(</a:t>
            </a:r>
            <a:r>
              <a:rPr lang="en-US" altLang="zh-TW" i="1" dirty="0">
                <a:solidFill>
                  <a:srgbClr val="00B0F0"/>
                </a:solidFill>
                <a:effectLst>
                  <a:outerShdw blurRad="38100" dist="38100" dir="2700000" algn="tl">
                    <a:srgbClr val="C0C0C0"/>
                  </a:outerShdw>
                </a:effectLst>
                <a:sym typeface="Symbol" pitchFamily="18" charset="2"/>
              </a:rPr>
              <a:t>x</a:t>
            </a:r>
            <a:r>
              <a:rPr lang="en-US" altLang="zh-TW" dirty="0">
                <a:solidFill>
                  <a:srgbClr val="00B0F0"/>
                </a:solidFill>
                <a:effectLst>
                  <a:outerShdw blurRad="38100" dist="38100" dir="2700000" algn="tl">
                    <a:srgbClr val="C0C0C0"/>
                  </a:outerShdw>
                </a:effectLst>
                <a:sym typeface="Symbol" pitchFamily="18" charset="2"/>
              </a:rPr>
              <a:t>)  </a:t>
            </a:r>
            <a:r>
              <a:rPr lang="en-US" altLang="zh-TW" i="1" dirty="0">
                <a:solidFill>
                  <a:srgbClr val="00B0F0"/>
                </a:solidFill>
                <a:effectLst>
                  <a:outerShdw blurRad="38100" dist="38100" dir="2700000" algn="tl">
                    <a:srgbClr val="C0C0C0"/>
                  </a:outerShdw>
                </a:effectLst>
                <a:sym typeface="Symbol" pitchFamily="18" charset="2"/>
              </a:rPr>
              <a:t>x </a:t>
            </a:r>
            <a:r>
              <a:rPr lang="en-US" altLang="zh-TW" dirty="0">
                <a:solidFill>
                  <a:srgbClr val="00B0F0"/>
                </a:solidFill>
                <a:effectLst>
                  <a:outerShdw blurRad="38100" dist="38100" dir="2700000" algn="tl">
                    <a:srgbClr val="C0C0C0"/>
                  </a:outerShdw>
                </a:effectLst>
                <a:sym typeface="Symbol" pitchFamily="18" charset="2"/>
              </a:rPr>
              <a:t></a:t>
            </a:r>
            <a:r>
              <a:rPr lang="en-US" altLang="zh-TW" i="1" dirty="0">
                <a:solidFill>
                  <a:srgbClr val="00B0F0"/>
                </a:solidFill>
                <a:effectLst>
                  <a:outerShdw blurRad="38100" dist="38100" dir="2700000" algn="tl">
                    <a:srgbClr val="C0C0C0"/>
                  </a:outerShdw>
                </a:effectLst>
                <a:sym typeface="Symbol" pitchFamily="18" charset="2"/>
              </a:rPr>
              <a:t>P</a:t>
            </a:r>
            <a:r>
              <a:rPr lang="en-US" altLang="zh-TW" dirty="0">
                <a:solidFill>
                  <a:srgbClr val="00B0F0"/>
                </a:solidFill>
                <a:effectLst>
                  <a:outerShdw blurRad="38100" dist="38100" dir="2700000" algn="tl">
                    <a:srgbClr val="C0C0C0"/>
                  </a:outerShdw>
                </a:effectLst>
                <a:sym typeface="Symbol" pitchFamily="18" charset="2"/>
              </a:rPr>
              <a:t>(</a:t>
            </a:r>
            <a:r>
              <a:rPr lang="en-US" altLang="zh-TW" i="1" dirty="0">
                <a:solidFill>
                  <a:srgbClr val="00B0F0"/>
                </a:solidFill>
                <a:effectLst>
                  <a:outerShdw blurRad="38100" dist="38100" dir="2700000" algn="tl">
                    <a:srgbClr val="C0C0C0"/>
                  </a:outerShdw>
                </a:effectLst>
                <a:sym typeface="Symbol" pitchFamily="18" charset="2"/>
              </a:rPr>
              <a:t>x</a:t>
            </a:r>
            <a:r>
              <a:rPr lang="en-US" altLang="zh-TW" dirty="0">
                <a:solidFill>
                  <a:srgbClr val="00B0F0"/>
                </a:solidFill>
                <a:effectLst>
                  <a:outerShdw blurRad="38100" dist="38100" dir="2700000" algn="tl">
                    <a:srgbClr val="C0C0C0"/>
                  </a:outerShdw>
                </a:effectLst>
                <a:sym typeface="Symbol" pitchFamily="18" charset="2"/>
              </a:rPr>
              <a:t>)</a:t>
            </a:r>
          </a:p>
          <a:p>
            <a:pPr algn="ctr" eaLnBrk="1" hangingPunct="1">
              <a:lnSpc>
                <a:spcPct val="90000"/>
              </a:lnSpc>
              <a:defRPr/>
            </a:pPr>
            <a:r>
              <a:rPr lang="en-US" altLang="zh-TW" dirty="0">
                <a:solidFill>
                  <a:srgbClr val="00B0F0"/>
                </a:solidFill>
                <a:effectLst>
                  <a:outerShdw blurRad="38100" dist="38100" dir="2700000" algn="tl">
                    <a:srgbClr val="C0C0C0"/>
                  </a:outerShdw>
                </a:effectLst>
                <a:sym typeface="Symbol" pitchFamily="18" charset="2"/>
              </a:rPr>
              <a:t></a:t>
            </a:r>
            <a:r>
              <a:rPr lang="en-US" altLang="zh-TW" i="1" dirty="0">
                <a:solidFill>
                  <a:srgbClr val="00B0F0"/>
                </a:solidFill>
                <a:effectLst>
                  <a:outerShdw blurRad="38100" dist="38100" dir="2700000" algn="tl">
                    <a:srgbClr val="C0C0C0"/>
                  </a:outerShdw>
                </a:effectLst>
                <a:sym typeface="Symbol" pitchFamily="18" charset="2"/>
              </a:rPr>
              <a:t>x P</a:t>
            </a:r>
            <a:r>
              <a:rPr lang="en-US" altLang="zh-TW" dirty="0">
                <a:solidFill>
                  <a:srgbClr val="00B0F0"/>
                </a:solidFill>
                <a:effectLst>
                  <a:outerShdw blurRad="38100" dist="38100" dir="2700000" algn="tl">
                    <a:srgbClr val="C0C0C0"/>
                  </a:outerShdw>
                </a:effectLst>
                <a:sym typeface="Symbol" pitchFamily="18" charset="2"/>
              </a:rPr>
              <a:t>(</a:t>
            </a:r>
            <a:r>
              <a:rPr lang="en-US" altLang="zh-TW" i="1" dirty="0">
                <a:solidFill>
                  <a:srgbClr val="00B0F0"/>
                </a:solidFill>
                <a:effectLst>
                  <a:outerShdw blurRad="38100" dist="38100" dir="2700000" algn="tl">
                    <a:srgbClr val="C0C0C0"/>
                  </a:outerShdw>
                </a:effectLst>
                <a:sym typeface="Symbol" pitchFamily="18" charset="2"/>
              </a:rPr>
              <a:t>x</a:t>
            </a:r>
            <a:r>
              <a:rPr lang="en-US" altLang="zh-TW" dirty="0">
                <a:solidFill>
                  <a:srgbClr val="00B0F0"/>
                </a:solidFill>
                <a:effectLst>
                  <a:outerShdw blurRad="38100" dist="38100" dir="2700000" algn="tl">
                    <a:srgbClr val="C0C0C0"/>
                  </a:outerShdw>
                </a:effectLst>
                <a:sym typeface="Symbol" pitchFamily="18" charset="2"/>
              </a:rPr>
              <a:t>)  </a:t>
            </a:r>
            <a:r>
              <a:rPr lang="en-US" altLang="zh-TW" i="1" dirty="0">
                <a:solidFill>
                  <a:srgbClr val="00B0F0"/>
                </a:solidFill>
                <a:effectLst>
                  <a:outerShdw blurRad="38100" dist="38100" dir="2700000" algn="tl">
                    <a:srgbClr val="C0C0C0"/>
                  </a:outerShdw>
                </a:effectLst>
                <a:sym typeface="Symbol" pitchFamily="18" charset="2"/>
              </a:rPr>
              <a:t>x </a:t>
            </a:r>
            <a:r>
              <a:rPr lang="en-US" altLang="zh-TW" dirty="0">
                <a:solidFill>
                  <a:srgbClr val="00B0F0"/>
                </a:solidFill>
                <a:effectLst>
                  <a:outerShdw blurRad="38100" dist="38100" dir="2700000" algn="tl">
                    <a:srgbClr val="C0C0C0"/>
                  </a:outerShdw>
                </a:effectLst>
                <a:sym typeface="Symbol" pitchFamily="18" charset="2"/>
              </a:rPr>
              <a:t></a:t>
            </a:r>
            <a:r>
              <a:rPr lang="en-US" altLang="zh-TW" i="1" dirty="0">
                <a:solidFill>
                  <a:srgbClr val="00B0F0"/>
                </a:solidFill>
                <a:effectLst>
                  <a:outerShdw blurRad="38100" dist="38100" dir="2700000" algn="tl">
                    <a:srgbClr val="C0C0C0"/>
                  </a:outerShdw>
                </a:effectLst>
                <a:sym typeface="Symbol" pitchFamily="18" charset="2"/>
              </a:rPr>
              <a:t>P</a:t>
            </a:r>
            <a:r>
              <a:rPr lang="en-US" altLang="zh-TW" dirty="0">
                <a:solidFill>
                  <a:srgbClr val="00B0F0"/>
                </a:solidFill>
                <a:effectLst>
                  <a:outerShdw blurRad="38100" dist="38100" dir="2700000" algn="tl">
                    <a:srgbClr val="C0C0C0"/>
                  </a:outerShdw>
                </a:effectLst>
                <a:sym typeface="Symbol" pitchFamily="18" charset="2"/>
              </a:rPr>
              <a:t>(</a:t>
            </a:r>
            <a:r>
              <a:rPr lang="en-US" altLang="zh-TW" i="1" dirty="0">
                <a:solidFill>
                  <a:srgbClr val="00B0F0"/>
                </a:solidFill>
                <a:effectLst>
                  <a:outerShdw blurRad="38100" dist="38100" dir="2700000" algn="tl">
                    <a:srgbClr val="C0C0C0"/>
                  </a:outerShdw>
                </a:effectLst>
                <a:sym typeface="Symbol" pitchFamily="18" charset="2"/>
              </a:rPr>
              <a:t>x</a:t>
            </a:r>
            <a:r>
              <a:rPr lang="en-US" altLang="zh-TW" dirty="0">
                <a:solidFill>
                  <a:srgbClr val="00B0F0"/>
                </a:solidFill>
                <a:effectLst>
                  <a:outerShdw blurRad="38100" dist="38100" dir="2700000" algn="tl">
                    <a:srgbClr val="C0C0C0"/>
                  </a:outerShdw>
                </a:effectLst>
                <a:sym typeface="Symbol" pitchFamily="18" charset="2"/>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16067">
                                            <p:txEl>
                                              <p:pRg st="0" end="0"/>
                                            </p:txEl>
                                          </p:spTgt>
                                        </p:tgtEl>
                                        <p:attrNameLst>
                                          <p:attrName>style.visibility</p:attrName>
                                        </p:attrNameLst>
                                      </p:cBhvr>
                                      <p:to>
                                        <p:strVal val="visible"/>
                                      </p:to>
                                    </p:set>
                                    <p:animEffect transition="in" filter="dissolve">
                                      <p:cBhvr>
                                        <p:cTn id="7" dur="500"/>
                                        <p:tgtEl>
                                          <p:spTgt spid="2160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6067">
                                            <p:txEl>
                                              <p:pRg st="2" end="2"/>
                                            </p:txEl>
                                          </p:spTgt>
                                        </p:tgtEl>
                                        <p:attrNameLst>
                                          <p:attrName>style.visibility</p:attrName>
                                        </p:attrNameLst>
                                      </p:cBhvr>
                                      <p:to>
                                        <p:strVal val="visible"/>
                                      </p:to>
                                    </p:set>
                                    <p:animEffect transition="in" filter="dissolve">
                                      <p:cBhvr>
                                        <p:cTn id="12" dur="500"/>
                                        <p:tgtEl>
                                          <p:spTgt spid="216067">
                                            <p:txEl>
                                              <p:pRg st="2" end="2"/>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16067">
                                            <p:txEl>
                                              <p:pRg st="3" end="3"/>
                                            </p:txEl>
                                          </p:spTgt>
                                        </p:tgtEl>
                                        <p:attrNameLst>
                                          <p:attrName>style.visibility</p:attrName>
                                        </p:attrNameLst>
                                      </p:cBhvr>
                                      <p:to>
                                        <p:strVal val="visible"/>
                                      </p:to>
                                    </p:set>
                                    <p:animEffect transition="in" filter="dissolve">
                                      <p:cBhvr>
                                        <p:cTn id="15" dur="500"/>
                                        <p:tgtEl>
                                          <p:spTgt spid="216067">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16067">
                                            <p:txEl>
                                              <p:pRg st="5" end="5"/>
                                            </p:txEl>
                                          </p:spTgt>
                                        </p:tgtEl>
                                        <p:attrNameLst>
                                          <p:attrName>style.visibility</p:attrName>
                                        </p:attrNameLst>
                                      </p:cBhvr>
                                      <p:to>
                                        <p:strVal val="visible"/>
                                      </p:to>
                                    </p:set>
                                    <p:animEffect transition="in" filter="dissolve">
                                      <p:cBhvr>
                                        <p:cTn id="20" dur="500"/>
                                        <p:tgtEl>
                                          <p:spTgt spid="216067">
                                            <p:txEl>
                                              <p:pRg st="5" end="5"/>
                                            </p:txEl>
                                          </p:spTgt>
                                        </p:tgtEl>
                                      </p:cBhvr>
                                    </p:animEffect>
                                  </p:childTnLst>
                                </p:cTn>
                              </p:par>
                            </p:childTnLst>
                          </p:cTn>
                        </p:par>
                        <p:par>
                          <p:cTn id="21" fill="hold" nodeType="afterGroup">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216067">
                                            <p:txEl>
                                              <p:pRg st="6" end="6"/>
                                            </p:txEl>
                                          </p:spTgt>
                                        </p:tgtEl>
                                        <p:attrNameLst>
                                          <p:attrName>style.visibility</p:attrName>
                                        </p:attrNameLst>
                                      </p:cBhvr>
                                      <p:to>
                                        <p:strVal val="visible"/>
                                      </p:to>
                                    </p:set>
                                    <p:animEffect transition="in" filter="dissolve">
                                      <p:cBhvr>
                                        <p:cTn id="24" dur="500"/>
                                        <p:tgtEl>
                                          <p:spTgt spid="216067">
                                            <p:txEl>
                                              <p:pRg st="6" end="6"/>
                                            </p:txEl>
                                          </p:spTgt>
                                        </p:tgtEl>
                                      </p:cBhvr>
                                    </p:animEffect>
                                  </p:childTnLst>
                                </p:cTn>
                              </p:par>
                            </p:childTnLst>
                          </p:cTn>
                        </p:par>
                        <p:par>
                          <p:cTn id="25" fill="hold" nodeType="afterGroup">
                            <p:stCondLst>
                              <p:cond delay="1000"/>
                            </p:stCondLst>
                            <p:childTnLst>
                              <p:par>
                                <p:cTn id="26" presetID="9" presetClass="entr" presetSubtype="0" fill="hold" grpId="0" nodeType="afterEffect">
                                  <p:stCondLst>
                                    <p:cond delay="0"/>
                                  </p:stCondLst>
                                  <p:childTnLst>
                                    <p:set>
                                      <p:cBhvr>
                                        <p:cTn id="27" dur="1" fill="hold">
                                          <p:stCondLst>
                                            <p:cond delay="0"/>
                                          </p:stCondLst>
                                        </p:cTn>
                                        <p:tgtEl>
                                          <p:spTgt spid="216067">
                                            <p:txEl>
                                              <p:pRg st="7" end="7"/>
                                            </p:txEl>
                                          </p:spTgt>
                                        </p:tgtEl>
                                        <p:attrNameLst>
                                          <p:attrName>style.visibility</p:attrName>
                                        </p:attrNameLst>
                                      </p:cBhvr>
                                      <p:to>
                                        <p:strVal val="visible"/>
                                      </p:to>
                                    </p:set>
                                    <p:animEffect transition="in" filter="dissolve">
                                      <p:cBhvr>
                                        <p:cTn id="28" dur="500"/>
                                        <p:tgtEl>
                                          <p:spTgt spid="216067">
                                            <p:txEl>
                                              <p:pRg st="7" end="7"/>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216067">
                                            <p:txEl>
                                              <p:pRg st="9" end="9"/>
                                            </p:txEl>
                                          </p:spTgt>
                                        </p:tgtEl>
                                        <p:attrNameLst>
                                          <p:attrName>style.visibility</p:attrName>
                                        </p:attrNameLst>
                                      </p:cBhvr>
                                      <p:to>
                                        <p:strVal val="visible"/>
                                      </p:to>
                                    </p:set>
                                    <p:animEffect transition="in" filter="dissolve">
                                      <p:cBhvr>
                                        <p:cTn id="33" dur="500"/>
                                        <p:tgtEl>
                                          <p:spTgt spid="216067">
                                            <p:txEl>
                                              <p:pRg st="9" end="9"/>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216067">
                                            <p:txEl>
                                              <p:pRg st="10" end="10"/>
                                            </p:txEl>
                                          </p:spTgt>
                                        </p:tgtEl>
                                        <p:attrNameLst>
                                          <p:attrName>style.visibility</p:attrName>
                                        </p:attrNameLst>
                                      </p:cBhvr>
                                      <p:to>
                                        <p:strVal val="visible"/>
                                      </p:to>
                                    </p:set>
                                    <p:animEffect transition="in" filter="dissolve">
                                      <p:cBhvr>
                                        <p:cTn id="36" dur="500"/>
                                        <p:tgtEl>
                                          <p:spTgt spid="216067">
                                            <p:txEl>
                                              <p:pRg st="10" end="10"/>
                                            </p:txEl>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216067">
                                            <p:txEl>
                                              <p:pRg st="11" end="11"/>
                                            </p:txEl>
                                          </p:spTgt>
                                        </p:tgtEl>
                                        <p:attrNameLst>
                                          <p:attrName>style.visibility</p:attrName>
                                        </p:attrNameLst>
                                      </p:cBhvr>
                                      <p:to>
                                        <p:strVal val="visible"/>
                                      </p:to>
                                    </p:set>
                                    <p:animEffect transition="in" filter="dissolve">
                                      <p:cBhvr>
                                        <p:cTn id="39" dur="500"/>
                                        <p:tgtEl>
                                          <p:spTgt spid="21606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288925" y="141288"/>
            <a:ext cx="5389563"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a:t>Compared the previous example with this one.</a:t>
            </a:r>
          </a:p>
        </p:txBody>
      </p:sp>
      <p:sp>
        <p:nvSpPr>
          <p:cNvPr id="115715" name="Text Box 3"/>
          <p:cNvSpPr txBox="1">
            <a:spLocks noChangeArrowheads="1"/>
          </p:cNvSpPr>
          <p:nvPr/>
        </p:nvSpPr>
        <p:spPr bwMode="auto">
          <a:xfrm>
            <a:off x="288925" y="598488"/>
            <a:ext cx="64341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dirty="0"/>
              <a:t>Let P(x) denote “x is at least 165 cm tall”</a:t>
            </a:r>
          </a:p>
          <a:p>
            <a:pPr eaLnBrk="1" hangingPunct="1"/>
            <a:r>
              <a:rPr lang="en-US" altLang="zh-TW" dirty="0"/>
              <a:t>      A(x) denote “x is less than 165 cm tall”</a:t>
            </a:r>
          </a:p>
          <a:p>
            <a:pPr eaLnBrk="1" hangingPunct="1"/>
            <a:endParaRPr lang="en-US" altLang="zh-TW" dirty="0"/>
          </a:p>
          <a:p>
            <a:pPr eaLnBrk="1" hangingPunct="1"/>
            <a:r>
              <a:rPr lang="en-US" altLang="zh-TW" dirty="0"/>
              <a:t>Are “</a:t>
            </a:r>
            <a:r>
              <a:rPr lang="en-US" altLang="zh-TW" dirty="0">
                <a:sym typeface="Symbol" pitchFamily="18" charset="2"/>
              </a:rPr>
              <a:t>x (P(x)  A(x))” and  “(x P(x))  (x A(x))” equivalent?</a:t>
            </a:r>
            <a:endParaRPr lang="en-US" altLang="zh-TW" dirty="0"/>
          </a:p>
        </p:txBody>
      </p:sp>
      <p:sp>
        <p:nvSpPr>
          <p:cNvPr id="115716" name="Text Box 4"/>
          <p:cNvSpPr txBox="1">
            <a:spLocks noChangeArrowheads="1"/>
          </p:cNvSpPr>
          <p:nvPr/>
        </p:nvSpPr>
        <p:spPr bwMode="auto">
          <a:xfrm>
            <a:off x="304800" y="2378075"/>
            <a:ext cx="6524671"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dirty="0">
                <a:solidFill>
                  <a:schemeClr val="accent2"/>
                </a:solidFill>
              </a:rPr>
              <a:t>No, here is the counterexample.</a:t>
            </a:r>
          </a:p>
          <a:p>
            <a:pPr eaLnBrk="1" hangingPunct="1"/>
            <a:r>
              <a:rPr lang="en-US" altLang="zh-TW" dirty="0">
                <a:solidFill>
                  <a:schemeClr val="accent2"/>
                </a:solidFill>
              </a:rPr>
              <a:t>Let the universe of discourse has only “Peter” and “May”.</a:t>
            </a:r>
          </a:p>
          <a:p>
            <a:pPr eaLnBrk="1" hangingPunct="1"/>
            <a:r>
              <a:rPr lang="en-US" altLang="zh-TW" dirty="0">
                <a:solidFill>
                  <a:schemeClr val="accent2"/>
                </a:solidFill>
              </a:rPr>
              <a:t>Peter is 170 cm tall, and May is 160 cm tall.</a:t>
            </a:r>
          </a:p>
          <a:p>
            <a:pPr eaLnBrk="1" hangingPunct="1"/>
            <a:r>
              <a:rPr lang="en-US" altLang="zh-TW" dirty="0">
                <a:solidFill>
                  <a:schemeClr val="accent2"/>
                </a:solidFill>
              </a:rPr>
              <a:t>P(Peter) is true, but A(Peter) is false;</a:t>
            </a:r>
          </a:p>
          <a:p>
            <a:pPr eaLnBrk="1" hangingPunct="1"/>
            <a:r>
              <a:rPr lang="en-US" altLang="zh-TW" dirty="0">
                <a:solidFill>
                  <a:schemeClr val="accent2"/>
                </a:solidFill>
              </a:rPr>
              <a:t>P(May) is false, but A(May) is true;</a:t>
            </a:r>
          </a:p>
          <a:p>
            <a:pPr eaLnBrk="1" hangingPunct="1"/>
            <a:r>
              <a:rPr lang="en-US" altLang="zh-TW" dirty="0">
                <a:solidFill>
                  <a:schemeClr val="accent2"/>
                </a:solidFill>
              </a:rPr>
              <a:t>So, “</a:t>
            </a:r>
            <a:r>
              <a:rPr lang="en-US" altLang="zh-TW" dirty="0">
                <a:solidFill>
                  <a:schemeClr val="accent2"/>
                </a:solidFill>
                <a:sym typeface="Symbol" pitchFamily="18" charset="2"/>
              </a:rPr>
              <a:t>x (P(x)  A(x))” is true but “(x P(x))  (x A(x))” is false</a:t>
            </a:r>
          </a:p>
        </p:txBody>
      </p:sp>
    </p:spTree>
    <p:extLst>
      <p:ext uri="{BB962C8B-B14F-4D97-AF65-F5344CB8AC3E}">
        <p14:creationId xmlns:p14="http://schemas.microsoft.com/office/powerpoint/2010/main" val="42464353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57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57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autoUpdateAnimBg="0"/>
      <p:bldP spid="115716"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288925" y="217488"/>
            <a:ext cx="2771775" cy="4365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a:solidFill>
                  <a:schemeClr val="accent2"/>
                </a:solidFill>
              </a:rPr>
              <a:t>Ordering of quantifiers</a:t>
            </a:r>
          </a:p>
        </p:txBody>
      </p:sp>
      <p:sp>
        <p:nvSpPr>
          <p:cNvPr id="110595" name="Text Box 3"/>
          <p:cNvSpPr txBox="1">
            <a:spLocks noChangeArrowheads="1"/>
          </p:cNvSpPr>
          <p:nvPr/>
        </p:nvSpPr>
        <p:spPr bwMode="auto">
          <a:xfrm>
            <a:off x="288925" y="669925"/>
            <a:ext cx="77787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a:t>If </a:t>
            </a:r>
            <a:r>
              <a:rPr lang="en-US" altLang="zh-TW">
                <a:sym typeface="Symbol" pitchFamily="18" charset="2"/>
              </a:rPr>
              <a:t>x y M(x, y) is true, can we say that y x M(x, y) is also true?</a:t>
            </a:r>
            <a:endParaRPr lang="en-US" altLang="zh-TW"/>
          </a:p>
        </p:txBody>
      </p:sp>
      <p:sp>
        <p:nvSpPr>
          <p:cNvPr id="110596" name="Text Box 4"/>
          <p:cNvSpPr txBox="1">
            <a:spLocks noChangeArrowheads="1"/>
          </p:cNvSpPr>
          <p:nvPr/>
        </p:nvSpPr>
        <p:spPr bwMode="auto">
          <a:xfrm>
            <a:off x="304800" y="1219200"/>
            <a:ext cx="77787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a:t>If </a:t>
            </a:r>
            <a:r>
              <a:rPr lang="en-US" altLang="zh-TW">
                <a:sym typeface="Symbol" pitchFamily="18" charset="2"/>
              </a:rPr>
              <a:t>y x M(x, y) is true, can we say that x y M(x, y) is also true?</a:t>
            </a:r>
          </a:p>
        </p:txBody>
      </p:sp>
      <p:sp>
        <p:nvSpPr>
          <p:cNvPr id="110598" name="Text Box 6"/>
          <p:cNvSpPr txBox="1">
            <a:spLocks noChangeArrowheads="1"/>
          </p:cNvSpPr>
          <p:nvPr/>
        </p:nvSpPr>
        <p:spPr bwMode="auto">
          <a:xfrm>
            <a:off x="287338" y="1752600"/>
            <a:ext cx="503214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dirty="0"/>
              <a:t>Hint: Suppose x is a key and y is a lock.</a:t>
            </a:r>
          </a:p>
          <a:p>
            <a:pPr eaLnBrk="1" hangingPunct="1"/>
            <a:r>
              <a:rPr lang="en-US" altLang="zh-TW" dirty="0"/>
              <a:t>Let M(x, y) denote the statement “x can open y”</a:t>
            </a:r>
          </a:p>
        </p:txBody>
      </p:sp>
      <p:sp>
        <p:nvSpPr>
          <p:cNvPr id="13" name="矩形 12"/>
          <p:cNvSpPr>
            <a:spLocks noChangeArrowheads="1"/>
          </p:cNvSpPr>
          <p:nvPr/>
        </p:nvSpPr>
        <p:spPr bwMode="auto">
          <a:xfrm>
            <a:off x="307975" y="2386013"/>
            <a:ext cx="64357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TW" sz="2200">
                <a:solidFill>
                  <a:srgbClr val="FF0000"/>
                </a:solidFill>
              </a:rPr>
              <a:t>Note: Transposing different kinds of quantifiers may have different meanings</a:t>
            </a:r>
            <a:endParaRPr lang="zh-TW" altLang="en-US" sz="2200">
              <a:solidFill>
                <a:srgbClr val="FF0000"/>
              </a:solidFill>
            </a:endParaRPr>
          </a:p>
        </p:txBody>
      </p:sp>
      <p:sp>
        <p:nvSpPr>
          <p:cNvPr id="14" name="矩形 13"/>
          <p:cNvSpPr>
            <a:spLocks noChangeArrowheads="1"/>
          </p:cNvSpPr>
          <p:nvPr/>
        </p:nvSpPr>
        <p:spPr bwMode="auto">
          <a:xfrm>
            <a:off x="307975" y="3524250"/>
            <a:ext cx="634365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SzPct val="80000"/>
              <a:buFont typeface="Wingdings" pitchFamily="2" charset="2"/>
              <a:buNone/>
            </a:pPr>
            <a:r>
              <a:rPr lang="en-US" altLang="zh-TW" sz="2200">
                <a:sym typeface="Symbol" pitchFamily="18" charset="2"/>
              </a:rPr>
              <a:t>However, two quantifiers of the same kind can be transposed without changing the meaning of the expression.</a:t>
            </a:r>
          </a:p>
          <a:p>
            <a:pPr>
              <a:buSzPct val="80000"/>
              <a:buFont typeface="Wingdings" pitchFamily="2" charset="2"/>
              <a:buNone/>
            </a:pPr>
            <a:endParaRPr lang="en-US" altLang="zh-TW" sz="2200">
              <a:sym typeface="Symbol" pitchFamily="18" charset="2"/>
            </a:endParaRPr>
          </a:p>
          <a:p>
            <a:pPr>
              <a:buSzPct val="80000"/>
              <a:buFont typeface="Wingdings" pitchFamily="2" charset="2"/>
              <a:buChar char="Ø"/>
            </a:pPr>
            <a:r>
              <a:rPr lang="en-US" altLang="zh-TW" sz="2200">
                <a:sym typeface="Symbol" pitchFamily="18" charset="2"/>
              </a:rPr>
              <a:t></a:t>
            </a:r>
            <a:r>
              <a:rPr lang="en-US" altLang="zh-TW" sz="2200" i="1">
                <a:sym typeface="Symbol" pitchFamily="18" charset="2"/>
              </a:rPr>
              <a:t>x</a:t>
            </a:r>
            <a:r>
              <a:rPr lang="en-US" altLang="zh-TW" sz="2200">
                <a:sym typeface="Symbol" pitchFamily="18" charset="2"/>
              </a:rPr>
              <a:t> </a:t>
            </a:r>
            <a:r>
              <a:rPr lang="en-US" altLang="zh-TW" sz="2200" i="1">
                <a:sym typeface="Symbol" pitchFamily="18" charset="2"/>
              </a:rPr>
              <a:t>y  </a:t>
            </a:r>
            <a:r>
              <a:rPr lang="en-US" altLang="zh-TW" sz="2200"/>
              <a:t>Q(x, y) </a:t>
            </a:r>
            <a:r>
              <a:rPr lang="en-US" altLang="zh-TW" sz="2200">
                <a:sym typeface="Symbol" pitchFamily="18" charset="2"/>
              </a:rPr>
              <a:t>	   	 </a:t>
            </a:r>
            <a:r>
              <a:rPr lang="en-US" altLang="zh-TW" sz="2200" i="1">
                <a:sym typeface="Symbol" pitchFamily="18" charset="2"/>
              </a:rPr>
              <a:t>y</a:t>
            </a:r>
            <a:r>
              <a:rPr lang="en-US" altLang="zh-TW" sz="2200">
                <a:sym typeface="Symbol" pitchFamily="18" charset="2"/>
              </a:rPr>
              <a:t> </a:t>
            </a:r>
            <a:r>
              <a:rPr lang="en-US" altLang="zh-TW" sz="2200" i="1">
                <a:sym typeface="Symbol" pitchFamily="18" charset="2"/>
              </a:rPr>
              <a:t>x  </a:t>
            </a:r>
            <a:r>
              <a:rPr lang="en-US" altLang="zh-TW" sz="2200"/>
              <a:t>Q(x, y) </a:t>
            </a:r>
            <a:endParaRPr lang="en-US" altLang="zh-TW" sz="2200">
              <a:sym typeface="Symbol" pitchFamily="18" charset="2"/>
            </a:endParaRPr>
          </a:p>
          <a:p>
            <a:pPr>
              <a:buSzPct val="80000"/>
              <a:buFont typeface="Wingdings" pitchFamily="2" charset="2"/>
              <a:buChar char="Ø"/>
            </a:pPr>
            <a:r>
              <a:rPr lang="en-US" altLang="zh-TW" sz="2200">
                <a:sym typeface="Symbol" pitchFamily="18" charset="2"/>
              </a:rPr>
              <a:t></a:t>
            </a:r>
            <a:r>
              <a:rPr lang="en-US" altLang="zh-TW" sz="2200" i="1">
                <a:sym typeface="Symbol" pitchFamily="18" charset="2"/>
              </a:rPr>
              <a:t>x </a:t>
            </a:r>
            <a:r>
              <a:rPr lang="en-US" altLang="zh-TW" sz="2200">
                <a:sym typeface="Symbol" pitchFamily="18" charset="2"/>
              </a:rPr>
              <a:t></a:t>
            </a:r>
            <a:r>
              <a:rPr lang="en-US" altLang="zh-TW" sz="2200" i="1">
                <a:sym typeface="Symbol" pitchFamily="18" charset="2"/>
              </a:rPr>
              <a:t>y  </a:t>
            </a:r>
            <a:r>
              <a:rPr lang="en-US" altLang="zh-TW" sz="2200"/>
              <a:t>Q(x, y) </a:t>
            </a:r>
            <a:r>
              <a:rPr lang="en-US" altLang="zh-TW" sz="2200">
                <a:sym typeface="Symbol" pitchFamily="18" charset="2"/>
              </a:rPr>
              <a:t>	         </a:t>
            </a:r>
            <a:r>
              <a:rPr lang="en-US" altLang="zh-TW" sz="2200" i="1">
                <a:sym typeface="Symbol" pitchFamily="18" charset="2"/>
              </a:rPr>
              <a:t>y </a:t>
            </a:r>
            <a:r>
              <a:rPr lang="en-US" altLang="zh-TW" sz="2200">
                <a:sym typeface="Symbol" pitchFamily="18" charset="2"/>
              </a:rPr>
              <a:t></a:t>
            </a:r>
            <a:r>
              <a:rPr lang="en-US" altLang="zh-TW" sz="2200" i="1">
                <a:sym typeface="Symbol" pitchFamily="18" charset="2"/>
              </a:rPr>
              <a:t>x  </a:t>
            </a:r>
            <a:r>
              <a:rPr lang="en-US" altLang="zh-TW" sz="2200"/>
              <a:t>Q(x, y) </a:t>
            </a:r>
            <a:endParaRPr lang="en-US" altLang="zh-TW" sz="220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05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059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059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autoUpdateAnimBg="0"/>
      <p:bldP spid="110596" grpId="0" autoUpdateAnimBg="0"/>
      <p:bldP spid="110598" grpId="0" autoUpdateAnimBg="0"/>
      <p:bldP spid="13" grpId="0"/>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pPr eaLnBrk="1" hangingPunct="1">
              <a:defRPr/>
            </a:pPr>
            <a:r>
              <a:rPr lang="en-US" altLang="zh-TW"/>
              <a:t>Some Conventions</a:t>
            </a:r>
          </a:p>
        </p:txBody>
      </p:sp>
      <p:sp>
        <p:nvSpPr>
          <p:cNvPr id="212995" name="Rectangle 3"/>
          <p:cNvSpPr>
            <a:spLocks noGrp="1" noChangeArrowheads="1"/>
          </p:cNvSpPr>
          <p:nvPr>
            <p:ph type="body" idx="1"/>
          </p:nvPr>
        </p:nvSpPr>
        <p:spPr>
          <a:xfrm>
            <a:off x="457200" y="1096963"/>
            <a:ext cx="8458200" cy="5059362"/>
          </a:xfrm>
        </p:spPr>
        <p:txBody>
          <a:bodyPr/>
          <a:lstStyle/>
          <a:p>
            <a:pPr eaLnBrk="1" hangingPunct="1">
              <a:defRPr/>
            </a:pPr>
            <a:r>
              <a:rPr lang="en-US" altLang="zh-TW" sz="2600" dirty="0"/>
              <a:t>The universe of discourse may be restricted within the quantification.</a:t>
            </a:r>
          </a:p>
          <a:p>
            <a:pPr eaLnBrk="1" hangingPunct="1">
              <a:defRPr/>
            </a:pPr>
            <a:r>
              <a:rPr lang="en-US" altLang="zh-TW" sz="2600" dirty="0">
                <a:solidFill>
                  <a:srgbClr val="FF6699"/>
                </a:solidFill>
                <a:effectLst>
                  <a:outerShdw blurRad="38100" dist="38100" dir="2700000" algn="tl">
                    <a:srgbClr val="C0C0C0"/>
                  </a:outerShdw>
                </a:effectLst>
                <a:sym typeface="Symbol" pitchFamily="18" charset="2"/>
              </a:rPr>
              <a:t></a:t>
            </a:r>
            <a:r>
              <a:rPr lang="en-US" altLang="zh-TW" sz="2600" i="1" dirty="0">
                <a:solidFill>
                  <a:srgbClr val="FF6699"/>
                </a:solidFill>
                <a:effectLst>
                  <a:outerShdw blurRad="38100" dist="38100" dir="2700000" algn="tl">
                    <a:srgbClr val="C0C0C0"/>
                  </a:outerShdw>
                </a:effectLst>
                <a:sym typeface="Symbol" pitchFamily="18" charset="2"/>
              </a:rPr>
              <a:t>x </a:t>
            </a:r>
            <a:r>
              <a:rPr lang="en-US" altLang="zh-TW" sz="2600" dirty="0">
                <a:solidFill>
                  <a:srgbClr val="FF6699"/>
                </a:solidFill>
                <a:effectLst>
                  <a:outerShdw blurRad="38100" dist="38100" dir="2700000" algn="tl">
                    <a:srgbClr val="C0C0C0"/>
                  </a:outerShdw>
                </a:effectLst>
                <a:sym typeface="Symbol" pitchFamily="18" charset="2"/>
              </a:rPr>
              <a:t>&gt; 0 </a:t>
            </a:r>
            <a:r>
              <a:rPr lang="en-US" altLang="zh-TW" sz="2600" i="1" dirty="0">
                <a:solidFill>
                  <a:srgbClr val="FF6699"/>
                </a:solidFill>
                <a:effectLst>
                  <a:outerShdw blurRad="38100" dist="38100" dir="2700000" algn="tl">
                    <a:srgbClr val="C0C0C0"/>
                  </a:outerShdw>
                </a:effectLst>
                <a:sym typeface="Symbol" pitchFamily="18" charset="2"/>
              </a:rPr>
              <a:t>P</a:t>
            </a:r>
            <a:r>
              <a:rPr lang="en-US" altLang="zh-TW" sz="2600" dirty="0">
                <a:solidFill>
                  <a:srgbClr val="FF6699"/>
                </a:solidFill>
                <a:effectLst>
                  <a:outerShdw blurRad="38100" dist="38100" dir="2700000" algn="tl">
                    <a:srgbClr val="C0C0C0"/>
                  </a:outerShdw>
                </a:effectLst>
                <a:sym typeface="Symbol" pitchFamily="18" charset="2"/>
              </a:rPr>
              <a:t>(</a:t>
            </a:r>
            <a:r>
              <a:rPr lang="en-US" altLang="zh-TW" sz="2600" i="1" dirty="0">
                <a:solidFill>
                  <a:srgbClr val="FF6699"/>
                </a:solidFill>
                <a:effectLst>
                  <a:outerShdw blurRad="38100" dist="38100" dir="2700000" algn="tl">
                    <a:srgbClr val="C0C0C0"/>
                  </a:outerShdw>
                </a:effectLst>
                <a:sym typeface="Symbol" pitchFamily="18" charset="2"/>
              </a:rPr>
              <a:t>x</a:t>
            </a:r>
            <a:r>
              <a:rPr lang="en-US" altLang="zh-TW" sz="2600" dirty="0">
                <a:solidFill>
                  <a:srgbClr val="FF6699"/>
                </a:solidFill>
                <a:effectLst>
                  <a:outerShdw blurRad="38100" dist="38100" dir="2700000" algn="tl">
                    <a:srgbClr val="C0C0C0"/>
                  </a:outerShdw>
                </a:effectLst>
                <a:sym typeface="Symbol" pitchFamily="18" charset="2"/>
              </a:rPr>
              <a:t>)</a:t>
            </a:r>
            <a:r>
              <a:rPr lang="en-US" altLang="zh-TW" sz="2600" dirty="0">
                <a:sym typeface="Symbol" pitchFamily="18" charset="2"/>
              </a:rPr>
              <a:t> </a:t>
            </a:r>
          </a:p>
          <a:p>
            <a:pPr lvl="1" eaLnBrk="1" hangingPunct="1">
              <a:buFont typeface="Wingdings" pitchFamily="2" charset="2"/>
              <a:buNone/>
              <a:defRPr/>
            </a:pPr>
            <a:r>
              <a:rPr lang="en-US" altLang="zh-TW" sz="2600" dirty="0">
                <a:sym typeface="Symbol" pitchFamily="18" charset="2"/>
              </a:rPr>
              <a:t> </a:t>
            </a:r>
            <a:r>
              <a:rPr lang="en-US" altLang="zh-TW" sz="2600" i="1" dirty="0">
                <a:sym typeface="Symbol" pitchFamily="18" charset="2"/>
              </a:rPr>
              <a:t>x </a:t>
            </a:r>
            <a:r>
              <a:rPr lang="en-US" altLang="zh-TW" sz="2600" dirty="0">
                <a:sym typeface="Symbol" pitchFamily="18" charset="2"/>
              </a:rPr>
              <a:t>(</a:t>
            </a:r>
            <a:r>
              <a:rPr lang="en-US" altLang="zh-TW" sz="2600" i="1" dirty="0">
                <a:sym typeface="Symbol" pitchFamily="18" charset="2"/>
              </a:rPr>
              <a:t>x </a:t>
            </a:r>
            <a:r>
              <a:rPr lang="en-US" altLang="zh-TW" sz="2600" dirty="0">
                <a:sym typeface="Symbol" pitchFamily="18" charset="2"/>
              </a:rPr>
              <a:t>&gt; 0  </a:t>
            </a:r>
            <a:r>
              <a:rPr lang="en-US" altLang="zh-TW" sz="2600" i="1" dirty="0">
                <a:sym typeface="Symbol" pitchFamily="18" charset="2"/>
              </a:rPr>
              <a:t>P</a:t>
            </a:r>
            <a:r>
              <a:rPr lang="en-US" altLang="zh-TW" sz="2600" dirty="0">
                <a:sym typeface="Symbol" pitchFamily="18" charset="2"/>
              </a:rPr>
              <a:t>(</a:t>
            </a:r>
            <a:r>
              <a:rPr lang="en-US" altLang="zh-TW" sz="2600" i="1" dirty="0">
                <a:sym typeface="Symbol" pitchFamily="18" charset="2"/>
              </a:rPr>
              <a:t>x</a:t>
            </a:r>
            <a:r>
              <a:rPr lang="en-US" altLang="zh-TW" sz="2600" dirty="0">
                <a:sym typeface="Symbol" pitchFamily="18" charset="2"/>
              </a:rPr>
              <a:t>)) </a:t>
            </a:r>
            <a:br>
              <a:rPr lang="en-US" altLang="zh-TW" sz="2600" dirty="0">
                <a:sym typeface="Symbol" pitchFamily="18" charset="2"/>
              </a:rPr>
            </a:br>
            <a:r>
              <a:rPr lang="en-US" altLang="zh-TW" sz="2600" dirty="0">
                <a:sym typeface="Symbol" pitchFamily="18" charset="2"/>
              </a:rPr>
              <a:t>[ For all </a:t>
            </a:r>
            <a:r>
              <a:rPr lang="en-US" altLang="zh-TW" sz="2600" i="1" dirty="0">
                <a:sym typeface="Symbol" pitchFamily="18" charset="2"/>
              </a:rPr>
              <a:t>x </a:t>
            </a:r>
            <a:r>
              <a:rPr lang="en-US" altLang="zh-TW" sz="2600" dirty="0">
                <a:sym typeface="Symbol" pitchFamily="18" charset="2"/>
              </a:rPr>
              <a:t>that are greater than zero, </a:t>
            </a:r>
            <a:r>
              <a:rPr lang="en-US" altLang="zh-TW" sz="2600" i="1" dirty="0">
                <a:sym typeface="Symbol" pitchFamily="18" charset="2"/>
              </a:rPr>
              <a:t>P</a:t>
            </a:r>
            <a:r>
              <a:rPr lang="en-US" altLang="zh-TW" sz="2600" dirty="0">
                <a:sym typeface="Symbol" pitchFamily="18" charset="2"/>
              </a:rPr>
              <a:t>(</a:t>
            </a:r>
            <a:r>
              <a:rPr lang="en-US" altLang="zh-TW" sz="2600" i="1" dirty="0">
                <a:sym typeface="Symbol" pitchFamily="18" charset="2"/>
              </a:rPr>
              <a:t>x</a:t>
            </a:r>
            <a:r>
              <a:rPr lang="en-US" altLang="zh-TW" sz="2600" dirty="0">
                <a:sym typeface="Symbol" pitchFamily="18" charset="2"/>
              </a:rPr>
              <a:t>) holds ] </a:t>
            </a:r>
          </a:p>
          <a:p>
            <a:pPr eaLnBrk="1" hangingPunct="1">
              <a:defRPr/>
            </a:pPr>
            <a:r>
              <a:rPr lang="en-US" altLang="zh-TW" sz="2600" dirty="0">
                <a:solidFill>
                  <a:srgbClr val="FF6699"/>
                </a:solidFill>
                <a:effectLst>
                  <a:outerShdw blurRad="38100" dist="38100" dir="2700000" algn="tl">
                    <a:srgbClr val="C0C0C0"/>
                  </a:outerShdw>
                </a:effectLst>
                <a:sym typeface="Symbol" pitchFamily="18" charset="2"/>
              </a:rPr>
              <a:t></a:t>
            </a:r>
            <a:r>
              <a:rPr lang="en-US" altLang="zh-TW" sz="2600" i="1" dirty="0">
                <a:solidFill>
                  <a:srgbClr val="FF6699"/>
                </a:solidFill>
                <a:effectLst>
                  <a:outerShdw blurRad="38100" dist="38100" dir="2700000" algn="tl">
                    <a:srgbClr val="C0C0C0"/>
                  </a:outerShdw>
                </a:effectLst>
                <a:sym typeface="Symbol" pitchFamily="18" charset="2"/>
              </a:rPr>
              <a:t>x &gt; </a:t>
            </a:r>
            <a:r>
              <a:rPr lang="en-US" altLang="zh-TW" sz="2600" dirty="0">
                <a:solidFill>
                  <a:srgbClr val="FF6699"/>
                </a:solidFill>
                <a:effectLst>
                  <a:outerShdw blurRad="38100" dist="38100" dir="2700000" algn="tl">
                    <a:srgbClr val="C0C0C0"/>
                  </a:outerShdw>
                </a:effectLst>
                <a:sym typeface="Symbol" pitchFamily="18" charset="2"/>
              </a:rPr>
              <a:t>0 </a:t>
            </a:r>
            <a:r>
              <a:rPr lang="en-US" altLang="zh-TW" sz="2600" i="1" dirty="0">
                <a:solidFill>
                  <a:srgbClr val="FF6699"/>
                </a:solidFill>
                <a:effectLst>
                  <a:outerShdw blurRad="38100" dist="38100" dir="2700000" algn="tl">
                    <a:srgbClr val="C0C0C0"/>
                  </a:outerShdw>
                </a:effectLst>
                <a:sym typeface="Symbol" pitchFamily="18" charset="2"/>
              </a:rPr>
              <a:t>P</a:t>
            </a:r>
            <a:r>
              <a:rPr lang="en-US" altLang="zh-TW" sz="2600" dirty="0">
                <a:solidFill>
                  <a:srgbClr val="FF6699"/>
                </a:solidFill>
                <a:effectLst>
                  <a:outerShdw blurRad="38100" dist="38100" dir="2700000" algn="tl">
                    <a:srgbClr val="C0C0C0"/>
                  </a:outerShdw>
                </a:effectLst>
                <a:sym typeface="Symbol" pitchFamily="18" charset="2"/>
              </a:rPr>
              <a:t>(</a:t>
            </a:r>
            <a:r>
              <a:rPr lang="en-US" altLang="zh-TW" sz="2600" i="1" dirty="0">
                <a:solidFill>
                  <a:srgbClr val="FF6699"/>
                </a:solidFill>
                <a:effectLst>
                  <a:outerShdw blurRad="38100" dist="38100" dir="2700000" algn="tl">
                    <a:srgbClr val="C0C0C0"/>
                  </a:outerShdw>
                </a:effectLst>
                <a:sym typeface="Symbol" pitchFamily="18" charset="2"/>
              </a:rPr>
              <a:t>x</a:t>
            </a:r>
            <a:r>
              <a:rPr lang="en-US" altLang="zh-TW" sz="2600" dirty="0">
                <a:solidFill>
                  <a:srgbClr val="FF6699"/>
                </a:solidFill>
                <a:effectLst>
                  <a:outerShdw blurRad="38100" dist="38100" dir="2700000" algn="tl">
                    <a:srgbClr val="C0C0C0"/>
                  </a:outerShdw>
                </a:effectLst>
                <a:sym typeface="Symbol" pitchFamily="18" charset="2"/>
              </a:rPr>
              <a:t>)</a:t>
            </a:r>
            <a:r>
              <a:rPr lang="en-US" altLang="zh-TW" sz="2600" dirty="0">
                <a:sym typeface="Symbol" pitchFamily="18" charset="2"/>
              </a:rPr>
              <a:t> </a:t>
            </a:r>
          </a:p>
          <a:p>
            <a:pPr lvl="1" eaLnBrk="1" hangingPunct="1">
              <a:buFont typeface="Symbol" pitchFamily="18" charset="2"/>
              <a:buChar char="Û"/>
              <a:defRPr/>
            </a:pPr>
            <a:r>
              <a:rPr lang="en-US" altLang="zh-TW" sz="2600" dirty="0">
                <a:sym typeface="Symbol" pitchFamily="18" charset="2"/>
              </a:rPr>
              <a:t></a:t>
            </a:r>
            <a:r>
              <a:rPr lang="en-US" altLang="zh-TW" sz="2600" i="1" dirty="0">
                <a:sym typeface="Symbol" pitchFamily="18" charset="2"/>
              </a:rPr>
              <a:t>x </a:t>
            </a:r>
            <a:r>
              <a:rPr lang="en-US" altLang="zh-TW" sz="2600" dirty="0">
                <a:sym typeface="Symbol" pitchFamily="18" charset="2"/>
              </a:rPr>
              <a:t>(</a:t>
            </a:r>
            <a:r>
              <a:rPr lang="en-US" altLang="zh-TW" sz="2600" i="1" dirty="0">
                <a:sym typeface="Symbol" pitchFamily="18" charset="2"/>
              </a:rPr>
              <a:t>x &gt; </a:t>
            </a:r>
            <a:r>
              <a:rPr lang="en-US" altLang="zh-TW" sz="2600" dirty="0">
                <a:sym typeface="Symbol" pitchFamily="18" charset="2"/>
              </a:rPr>
              <a:t>0  </a:t>
            </a:r>
            <a:r>
              <a:rPr lang="en-US" altLang="zh-TW" sz="2600" i="1" dirty="0">
                <a:sym typeface="Symbol" pitchFamily="18" charset="2"/>
              </a:rPr>
              <a:t>P</a:t>
            </a:r>
            <a:r>
              <a:rPr lang="en-US" altLang="zh-TW" sz="2600" dirty="0">
                <a:sym typeface="Symbol" pitchFamily="18" charset="2"/>
              </a:rPr>
              <a:t>(</a:t>
            </a:r>
            <a:r>
              <a:rPr lang="en-US" altLang="zh-TW" sz="2600" i="1" dirty="0">
                <a:sym typeface="Symbol" pitchFamily="18" charset="2"/>
              </a:rPr>
              <a:t>x</a:t>
            </a:r>
            <a:r>
              <a:rPr lang="en-US" altLang="zh-TW" sz="2600" dirty="0">
                <a:sym typeface="Symbol" pitchFamily="18" charset="2"/>
              </a:rPr>
              <a:t>))</a:t>
            </a:r>
            <a:br>
              <a:rPr lang="en-US" altLang="zh-TW" sz="2600" dirty="0">
                <a:sym typeface="Symbol" pitchFamily="18" charset="2"/>
              </a:rPr>
            </a:br>
            <a:r>
              <a:rPr lang="en-US" altLang="zh-TW" sz="2600" dirty="0">
                <a:sym typeface="Symbol" pitchFamily="18" charset="2"/>
              </a:rPr>
              <a:t>[ There is an </a:t>
            </a:r>
            <a:r>
              <a:rPr lang="en-US" altLang="zh-TW" sz="2600" i="1" dirty="0">
                <a:sym typeface="Symbol" pitchFamily="18" charset="2"/>
              </a:rPr>
              <a:t>x </a:t>
            </a:r>
            <a:r>
              <a:rPr lang="en-US" altLang="zh-TW" sz="2600" dirty="0">
                <a:sym typeface="Symbol" pitchFamily="18" charset="2"/>
              </a:rPr>
              <a:t>greater than zero such that </a:t>
            </a:r>
            <a:r>
              <a:rPr lang="en-US" altLang="zh-TW" sz="2600" i="1" dirty="0">
                <a:sym typeface="Symbol" pitchFamily="18" charset="2"/>
              </a:rPr>
              <a:t>P</a:t>
            </a:r>
            <a:r>
              <a:rPr lang="en-US" altLang="zh-TW" sz="2600" dirty="0">
                <a:sym typeface="Symbol" pitchFamily="18" charset="2"/>
              </a:rPr>
              <a:t>(</a:t>
            </a:r>
            <a:r>
              <a:rPr lang="en-US" altLang="zh-TW" sz="2600" i="1" dirty="0">
                <a:sym typeface="Symbol" pitchFamily="18" charset="2"/>
              </a:rPr>
              <a:t>x</a:t>
            </a:r>
            <a:r>
              <a:rPr lang="en-US" altLang="zh-TW" sz="2600" dirty="0">
                <a:sym typeface="Symbol" pitchFamily="18" charset="2"/>
              </a:rPr>
              <a:t>) holds. ]</a:t>
            </a:r>
          </a:p>
          <a:p>
            <a:pPr eaLnBrk="1" hangingPunct="1">
              <a:defRPr/>
            </a:pPr>
            <a:r>
              <a:rPr lang="en-US" altLang="zh-TW" sz="2600" dirty="0">
                <a:solidFill>
                  <a:srgbClr val="00B050"/>
                </a:solidFill>
                <a:sym typeface="Symbol" pitchFamily="18" charset="2"/>
              </a:rPr>
              <a:t>The universe of discourse is restricted from </a:t>
            </a:r>
            <a:br>
              <a:rPr lang="en-US" altLang="zh-TW" sz="2600" dirty="0">
                <a:solidFill>
                  <a:srgbClr val="00B050"/>
                </a:solidFill>
                <a:sym typeface="Symbol" pitchFamily="18" charset="2"/>
              </a:rPr>
            </a:br>
            <a:r>
              <a:rPr lang="en-US" altLang="zh-TW" sz="2600" dirty="0">
                <a:solidFill>
                  <a:srgbClr val="00B050"/>
                </a:solidFill>
                <a:sym typeface="Symbol" pitchFamily="18" charset="2"/>
              </a:rPr>
              <a:t>“a set of integers” to “a set of positive integers”</a:t>
            </a:r>
          </a:p>
        </p:txBody>
      </p:sp>
      <p:sp>
        <p:nvSpPr>
          <p:cNvPr id="4" name="文字方塊 3"/>
          <p:cNvSpPr txBox="1">
            <a:spLocks noChangeArrowheads="1"/>
          </p:cNvSpPr>
          <p:nvPr/>
        </p:nvSpPr>
        <p:spPr bwMode="auto">
          <a:xfrm>
            <a:off x="1857375" y="6029325"/>
            <a:ext cx="3856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a:t>Try some exercises on Sec. 1.3, 1.4</a:t>
            </a:r>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12995">
                                            <p:txEl>
                                              <p:pRg st="0" end="0"/>
                                            </p:txEl>
                                          </p:spTgt>
                                        </p:tgtEl>
                                        <p:attrNameLst>
                                          <p:attrName>style.visibility</p:attrName>
                                        </p:attrNameLst>
                                      </p:cBhvr>
                                      <p:to>
                                        <p:strVal val="visible"/>
                                      </p:to>
                                    </p:set>
                                    <p:animEffect transition="in" filter="dissolve">
                                      <p:cBhvr>
                                        <p:cTn id="7" dur="500"/>
                                        <p:tgtEl>
                                          <p:spTgt spid="2129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2995">
                                            <p:txEl>
                                              <p:pRg st="1" end="1"/>
                                            </p:txEl>
                                          </p:spTgt>
                                        </p:tgtEl>
                                        <p:attrNameLst>
                                          <p:attrName>style.visibility</p:attrName>
                                        </p:attrNameLst>
                                      </p:cBhvr>
                                      <p:to>
                                        <p:strVal val="visible"/>
                                      </p:to>
                                    </p:set>
                                    <p:animEffect transition="in" filter="dissolve">
                                      <p:cBhvr>
                                        <p:cTn id="12" dur="500"/>
                                        <p:tgtEl>
                                          <p:spTgt spid="212995">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12995">
                                            <p:txEl>
                                              <p:pRg st="2" end="2"/>
                                            </p:txEl>
                                          </p:spTgt>
                                        </p:tgtEl>
                                        <p:attrNameLst>
                                          <p:attrName>style.visibility</p:attrName>
                                        </p:attrNameLst>
                                      </p:cBhvr>
                                      <p:to>
                                        <p:strVal val="visible"/>
                                      </p:to>
                                    </p:set>
                                    <p:animEffect transition="in" filter="dissolve">
                                      <p:cBhvr>
                                        <p:cTn id="15" dur="500"/>
                                        <p:tgtEl>
                                          <p:spTgt spid="212995">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12995">
                                            <p:txEl>
                                              <p:pRg st="3" end="3"/>
                                            </p:txEl>
                                          </p:spTgt>
                                        </p:tgtEl>
                                        <p:attrNameLst>
                                          <p:attrName>style.visibility</p:attrName>
                                        </p:attrNameLst>
                                      </p:cBhvr>
                                      <p:to>
                                        <p:strVal val="visible"/>
                                      </p:to>
                                    </p:set>
                                    <p:animEffect transition="in" filter="dissolve">
                                      <p:cBhvr>
                                        <p:cTn id="20" dur="500"/>
                                        <p:tgtEl>
                                          <p:spTgt spid="212995">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212995">
                                            <p:txEl>
                                              <p:pRg st="4" end="4"/>
                                            </p:txEl>
                                          </p:spTgt>
                                        </p:tgtEl>
                                        <p:attrNameLst>
                                          <p:attrName>style.visibility</p:attrName>
                                        </p:attrNameLst>
                                      </p:cBhvr>
                                      <p:to>
                                        <p:strVal val="visible"/>
                                      </p:to>
                                    </p:set>
                                    <p:animEffect transition="in" filter="dissolve">
                                      <p:cBhvr>
                                        <p:cTn id="23" dur="500"/>
                                        <p:tgtEl>
                                          <p:spTgt spid="212995">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212995">
                                            <p:txEl>
                                              <p:pRg st="5" end="5"/>
                                            </p:txEl>
                                          </p:spTgt>
                                        </p:tgtEl>
                                        <p:attrNameLst>
                                          <p:attrName>style.visibility</p:attrName>
                                        </p:attrNameLst>
                                      </p:cBhvr>
                                      <p:to>
                                        <p:strVal val="visible"/>
                                      </p:to>
                                    </p:set>
                                    <p:animEffect transition="in" filter="dissolve">
                                      <p:cBhvr>
                                        <p:cTn id="28" dur="500"/>
                                        <p:tgtEl>
                                          <p:spTgt spid="212995">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autoUpdateAnimBg="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649288" y="238125"/>
            <a:ext cx="7772400" cy="1143000"/>
          </a:xfrm>
        </p:spPr>
        <p:txBody>
          <a:bodyPr/>
          <a:lstStyle/>
          <a:p>
            <a:pPr>
              <a:defRPr/>
            </a:pPr>
            <a:r>
              <a:rPr lang="en-US" altLang="zh-TW" b="1">
                <a:solidFill>
                  <a:schemeClr val="accent2"/>
                </a:solidFill>
                <a:latin typeface="Tempus Sans ITC" pitchFamily="82" charset="0"/>
              </a:rPr>
              <a:t>A Puzzle</a:t>
            </a:r>
            <a:endParaRPr lang="en-US" altLang="zh-TW">
              <a:solidFill>
                <a:schemeClr val="accent2"/>
              </a:solidFill>
              <a:latin typeface="Desdemona" pitchFamily="82" charset="0"/>
            </a:endParaRPr>
          </a:p>
        </p:txBody>
      </p:sp>
      <p:sp>
        <p:nvSpPr>
          <p:cNvPr id="183299" name="Rectangle 3"/>
          <p:cNvSpPr>
            <a:spLocks noGrp="1" noChangeArrowheads="1"/>
          </p:cNvSpPr>
          <p:nvPr>
            <p:ph type="body" idx="1"/>
          </p:nvPr>
        </p:nvSpPr>
        <p:spPr>
          <a:xfrm>
            <a:off x="649288" y="1414463"/>
            <a:ext cx="8312150" cy="4984750"/>
          </a:xfrm>
        </p:spPr>
        <p:txBody>
          <a:bodyPr/>
          <a:lstStyle/>
          <a:p>
            <a:pPr>
              <a:lnSpc>
                <a:spcPct val="80000"/>
              </a:lnSpc>
            </a:pPr>
            <a:r>
              <a:rPr lang="en-US" altLang="zh-TW">
                <a:sym typeface="Symbol" pitchFamily="18" charset="2"/>
              </a:rPr>
              <a:t>In the middle of the journey to a village, you need to select whether to go East or West at a branch. </a:t>
            </a:r>
          </a:p>
          <a:p>
            <a:pPr>
              <a:lnSpc>
                <a:spcPct val="80000"/>
              </a:lnSpc>
            </a:pPr>
            <a:r>
              <a:rPr lang="en-US" altLang="zh-TW">
                <a:sym typeface="Symbol" pitchFamily="18" charset="2"/>
              </a:rPr>
              <a:t>One is the path to </a:t>
            </a:r>
            <a:r>
              <a:rPr lang="en-US" altLang="zh-TW">
                <a:solidFill>
                  <a:srgbClr val="800080"/>
                </a:solidFill>
                <a:sym typeface="Symbol" pitchFamily="18" charset="2"/>
              </a:rPr>
              <a:t>hell</a:t>
            </a:r>
            <a:r>
              <a:rPr lang="en-US" altLang="zh-TW">
                <a:sym typeface="Symbol" pitchFamily="18" charset="2"/>
              </a:rPr>
              <a:t> and the other is to </a:t>
            </a:r>
            <a:r>
              <a:rPr lang="en-US" altLang="zh-TW">
                <a:solidFill>
                  <a:srgbClr val="800080"/>
                </a:solidFill>
                <a:sym typeface="Symbol" pitchFamily="18" charset="2"/>
              </a:rPr>
              <a:t>heaven</a:t>
            </a:r>
            <a:r>
              <a:rPr lang="en-US" altLang="zh-TW">
                <a:sym typeface="Symbol" pitchFamily="18" charset="2"/>
              </a:rPr>
              <a:t>, but you cannot tell which is which.  </a:t>
            </a:r>
          </a:p>
          <a:p>
            <a:pPr>
              <a:lnSpc>
                <a:spcPct val="80000"/>
              </a:lnSpc>
            </a:pPr>
            <a:r>
              <a:rPr lang="en-US" altLang="zh-TW">
                <a:sym typeface="Symbol" pitchFamily="18" charset="2"/>
              </a:rPr>
              <a:t>Each villager always tells the truth or always lies and will only give a “Yes” or a “No” response to a question.</a:t>
            </a:r>
          </a:p>
          <a:p>
            <a:pPr>
              <a:lnSpc>
                <a:spcPct val="80000"/>
              </a:lnSpc>
            </a:pPr>
            <a:r>
              <a:rPr lang="en-US" altLang="zh-TW">
                <a:sym typeface="Symbol" pitchFamily="18" charset="2"/>
              </a:rPr>
              <a:t>You are only allowed to ask a villager one question to determine the way to heaven.  What to ask?</a:t>
            </a:r>
          </a:p>
          <a:p>
            <a:pPr>
              <a:lnSpc>
                <a:spcPct val="80000"/>
              </a:lnSpc>
            </a:pPr>
            <a:endParaRPr lang="en-US" altLang="zh-TW">
              <a:sym typeface="Symbol" pitchFamily="18" charset="2"/>
            </a:endParaRPr>
          </a:p>
          <a:p>
            <a:pPr>
              <a:lnSpc>
                <a:spcPct val="80000"/>
              </a:lnSpc>
            </a:pPr>
            <a:r>
              <a:rPr lang="en-US" altLang="zh-TW">
                <a:sym typeface="Symbol" pitchFamily="18" charset="2"/>
              </a:rPr>
              <a:t>If you can ask two questions, the problem is trivial. </a:t>
            </a:r>
          </a:p>
          <a:p>
            <a:pPr>
              <a:lnSpc>
                <a:spcPct val="80000"/>
              </a:lnSpc>
            </a:pPr>
            <a:r>
              <a:rPr lang="en-US" altLang="zh-TW">
                <a:sym typeface="Symbol" pitchFamily="18" charset="2"/>
              </a:rPr>
              <a:t>Question 1: 4 &gt; 5?</a:t>
            </a:r>
          </a:p>
          <a:p>
            <a:pPr>
              <a:lnSpc>
                <a:spcPct val="80000"/>
              </a:lnSpc>
            </a:pPr>
            <a:r>
              <a:rPr lang="en-US" altLang="zh-TW">
                <a:sym typeface="Symbol" pitchFamily="18" charset="2"/>
              </a:rPr>
              <a:t>Question 2: Is East the way to heaven?</a:t>
            </a:r>
          </a:p>
          <a:p>
            <a:pPr>
              <a:lnSpc>
                <a:spcPct val="80000"/>
              </a:lnSpc>
            </a:pPr>
            <a:endParaRPr lang="en-US" altLang="zh-TW">
              <a:sym typeface="Symbol" pitchFamily="18" charset="2"/>
            </a:endParaRPr>
          </a:p>
          <a:p>
            <a:pPr>
              <a:lnSpc>
                <a:spcPct val="80000"/>
              </a:lnSpc>
            </a:pPr>
            <a:r>
              <a:rPr lang="en-US" altLang="zh-TW">
                <a:sym typeface="Symbol" pitchFamily="18" charset="2"/>
              </a:rPr>
              <a:t>Yet you are allowed to ask only </a:t>
            </a:r>
            <a:r>
              <a:rPr lang="en-US" altLang="zh-TW">
                <a:solidFill>
                  <a:srgbClr val="CC0000"/>
                </a:solidFill>
                <a:sym typeface="Symbol" pitchFamily="18" charset="2"/>
              </a:rPr>
              <a:t>one</a:t>
            </a:r>
            <a:r>
              <a:rPr lang="en-US" altLang="zh-TW">
                <a:sym typeface="Symbol" pitchFamily="18" charset="2"/>
              </a:rPr>
              <a:t> question!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animEffect transition="in" filter="dissolve">
                                      <p:cBhvr>
                                        <p:cTn id="7" dur="500"/>
                                        <p:tgtEl>
                                          <p:spTgt spid="18329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83299">
                                            <p:txEl>
                                              <p:pRg st="1" end="1"/>
                                            </p:txEl>
                                          </p:spTgt>
                                        </p:tgtEl>
                                        <p:attrNameLst>
                                          <p:attrName>style.visibility</p:attrName>
                                        </p:attrNameLst>
                                      </p:cBhvr>
                                      <p:to>
                                        <p:strVal val="visible"/>
                                      </p:to>
                                    </p:set>
                                    <p:animEffect transition="in" filter="dissolve">
                                      <p:cBhvr>
                                        <p:cTn id="10" dur="500"/>
                                        <p:tgtEl>
                                          <p:spTgt spid="18329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83299">
                                            <p:txEl>
                                              <p:pRg st="2" end="2"/>
                                            </p:txEl>
                                          </p:spTgt>
                                        </p:tgtEl>
                                        <p:attrNameLst>
                                          <p:attrName>style.visibility</p:attrName>
                                        </p:attrNameLst>
                                      </p:cBhvr>
                                      <p:to>
                                        <p:strVal val="visible"/>
                                      </p:to>
                                    </p:set>
                                    <p:animEffect transition="in" filter="dissolve">
                                      <p:cBhvr>
                                        <p:cTn id="15" dur="500"/>
                                        <p:tgtEl>
                                          <p:spTgt spid="183299">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83299">
                                            <p:txEl>
                                              <p:pRg st="3" end="3"/>
                                            </p:txEl>
                                          </p:spTgt>
                                        </p:tgtEl>
                                        <p:attrNameLst>
                                          <p:attrName>style.visibility</p:attrName>
                                        </p:attrNameLst>
                                      </p:cBhvr>
                                      <p:to>
                                        <p:strVal val="visible"/>
                                      </p:to>
                                    </p:set>
                                    <p:animEffect transition="in" filter="dissolve">
                                      <p:cBhvr>
                                        <p:cTn id="18" dur="500"/>
                                        <p:tgtEl>
                                          <p:spTgt spid="183299">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83299">
                                            <p:txEl>
                                              <p:pRg st="5" end="5"/>
                                            </p:txEl>
                                          </p:spTgt>
                                        </p:tgtEl>
                                        <p:attrNameLst>
                                          <p:attrName>style.visibility</p:attrName>
                                        </p:attrNameLst>
                                      </p:cBhvr>
                                      <p:to>
                                        <p:strVal val="visible"/>
                                      </p:to>
                                    </p:set>
                                    <p:animEffect transition="in" filter="dissolve">
                                      <p:cBhvr>
                                        <p:cTn id="23" dur="500"/>
                                        <p:tgtEl>
                                          <p:spTgt spid="183299">
                                            <p:txEl>
                                              <p:pRg st="5" end="5"/>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83299">
                                            <p:txEl>
                                              <p:pRg st="6" end="6"/>
                                            </p:txEl>
                                          </p:spTgt>
                                        </p:tgtEl>
                                        <p:attrNameLst>
                                          <p:attrName>style.visibility</p:attrName>
                                        </p:attrNameLst>
                                      </p:cBhvr>
                                      <p:to>
                                        <p:strVal val="visible"/>
                                      </p:to>
                                    </p:set>
                                    <p:animEffect transition="in" filter="dissolve">
                                      <p:cBhvr>
                                        <p:cTn id="28" dur="500"/>
                                        <p:tgtEl>
                                          <p:spTgt spid="183299">
                                            <p:txEl>
                                              <p:pRg st="6" end="6"/>
                                            </p:txEl>
                                          </p:spTgt>
                                        </p:tgtEl>
                                      </p:cBhvr>
                                    </p:animEffect>
                                  </p:childTnLst>
                                </p:cTn>
                              </p:par>
                            </p:childTnLst>
                          </p:cTn>
                        </p:par>
                        <p:par>
                          <p:cTn id="29" fill="hold" nodeType="afterGroup">
                            <p:stCondLst>
                              <p:cond delay="500"/>
                            </p:stCondLst>
                            <p:childTnLst>
                              <p:par>
                                <p:cTn id="30" presetID="9" presetClass="entr" presetSubtype="0" fill="hold" grpId="0" nodeType="afterEffect">
                                  <p:stCondLst>
                                    <p:cond delay="0"/>
                                  </p:stCondLst>
                                  <p:childTnLst>
                                    <p:set>
                                      <p:cBhvr>
                                        <p:cTn id="31" dur="1" fill="hold">
                                          <p:stCondLst>
                                            <p:cond delay="0"/>
                                          </p:stCondLst>
                                        </p:cTn>
                                        <p:tgtEl>
                                          <p:spTgt spid="183299">
                                            <p:txEl>
                                              <p:pRg st="7" end="7"/>
                                            </p:txEl>
                                          </p:spTgt>
                                        </p:tgtEl>
                                        <p:attrNameLst>
                                          <p:attrName>style.visibility</p:attrName>
                                        </p:attrNameLst>
                                      </p:cBhvr>
                                      <p:to>
                                        <p:strVal val="visible"/>
                                      </p:to>
                                    </p:set>
                                    <p:animEffect transition="in" filter="dissolve">
                                      <p:cBhvr>
                                        <p:cTn id="32" dur="500"/>
                                        <p:tgtEl>
                                          <p:spTgt spid="183299">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83299">
                                            <p:txEl>
                                              <p:pRg st="9" end="9"/>
                                            </p:txEl>
                                          </p:spTgt>
                                        </p:tgtEl>
                                        <p:attrNameLst>
                                          <p:attrName>style.visibility</p:attrName>
                                        </p:attrNameLst>
                                      </p:cBhvr>
                                      <p:to>
                                        <p:strVal val="visible"/>
                                      </p:to>
                                    </p:set>
                                    <p:animEffect transition="in" filter="dissolve">
                                      <p:cBhvr>
                                        <p:cTn id="37" dur="500"/>
                                        <p:tgtEl>
                                          <p:spTgt spid="18329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457200" y="228600"/>
            <a:ext cx="8229600" cy="1143000"/>
          </a:xfrm>
        </p:spPr>
        <p:txBody>
          <a:bodyPr/>
          <a:lstStyle/>
          <a:p>
            <a:pPr eaLnBrk="1" hangingPunct="1">
              <a:defRPr/>
            </a:pPr>
            <a:r>
              <a:rPr lang="en-US" altLang="zh-TW" dirty="0"/>
              <a:t>Propositions – Definition [O1] </a:t>
            </a:r>
          </a:p>
        </p:txBody>
      </p:sp>
      <p:sp>
        <p:nvSpPr>
          <p:cNvPr id="1033" name="Rectangle 3"/>
          <p:cNvSpPr>
            <a:spLocks noGrp="1" noChangeArrowheads="1"/>
          </p:cNvSpPr>
          <p:nvPr>
            <p:ph idx="1"/>
          </p:nvPr>
        </p:nvSpPr>
        <p:spPr>
          <a:xfrm>
            <a:off x="457200" y="1439863"/>
            <a:ext cx="8437563" cy="4411662"/>
          </a:xfrm>
        </p:spPr>
        <p:txBody>
          <a:bodyPr/>
          <a:lstStyle/>
          <a:p>
            <a:pPr eaLnBrk="1" hangingPunct="1"/>
            <a:r>
              <a:rPr lang="en-US" altLang="zh-TW"/>
              <a:t>Def: A </a:t>
            </a:r>
            <a:r>
              <a:rPr lang="en-US" altLang="zh-TW" i="1">
                <a:solidFill>
                  <a:srgbClr val="FF6699"/>
                </a:solidFill>
              </a:rPr>
              <a:t>proposition</a:t>
            </a:r>
            <a:r>
              <a:rPr lang="en-US" altLang="zh-TW"/>
              <a:t> is a statement that is </a:t>
            </a:r>
            <a:r>
              <a:rPr lang="en-US" altLang="zh-TW">
                <a:solidFill>
                  <a:srgbClr val="FF6699"/>
                </a:solidFill>
              </a:rPr>
              <a:t>either true (</a:t>
            </a:r>
            <a:r>
              <a:rPr lang="en-US" altLang="zh-TW" b="1">
                <a:solidFill>
                  <a:srgbClr val="FF6699"/>
                </a:solidFill>
              </a:rPr>
              <a:t>T</a:t>
            </a:r>
            <a:r>
              <a:rPr lang="en-US" altLang="zh-TW">
                <a:solidFill>
                  <a:srgbClr val="FF6699"/>
                </a:solidFill>
              </a:rPr>
              <a:t>) or false (</a:t>
            </a:r>
            <a:r>
              <a:rPr lang="en-US" altLang="zh-TW" b="1">
                <a:solidFill>
                  <a:srgbClr val="FF6699"/>
                </a:solidFill>
              </a:rPr>
              <a:t>F</a:t>
            </a:r>
            <a:r>
              <a:rPr lang="en-US" altLang="zh-TW">
                <a:solidFill>
                  <a:srgbClr val="FF6699"/>
                </a:solidFill>
              </a:rPr>
              <a:t>), but not both</a:t>
            </a:r>
            <a:r>
              <a:rPr lang="en-US" altLang="zh-TW"/>
              <a:t>.</a:t>
            </a:r>
          </a:p>
          <a:p>
            <a:pPr eaLnBrk="1" hangingPunct="1"/>
            <a:endParaRPr lang="en-US" altLang="zh-TW">
              <a:solidFill>
                <a:srgbClr val="0000FF"/>
              </a:solidFill>
            </a:endParaRPr>
          </a:p>
          <a:p>
            <a:pPr eaLnBrk="1" hangingPunct="1"/>
            <a:r>
              <a:rPr lang="en-US" altLang="zh-TW"/>
              <a:t>Which of the followings are propositions?</a:t>
            </a:r>
          </a:p>
          <a:p>
            <a:pPr lvl="1" eaLnBrk="1" hangingPunct="1"/>
            <a:r>
              <a:rPr lang="en-US" altLang="zh-TW"/>
              <a:t>1 + 1 = 7.</a:t>
            </a:r>
          </a:p>
          <a:p>
            <a:pPr lvl="1" eaLnBrk="1" hangingPunct="1"/>
            <a:r>
              <a:rPr lang="en-US" altLang="zh-TW"/>
              <a:t>Do you feel hungry?</a:t>
            </a:r>
          </a:p>
          <a:p>
            <a:pPr lvl="1" eaLnBrk="1" hangingPunct="1"/>
            <a:r>
              <a:rPr lang="en-US" altLang="zh-TW"/>
              <a:t>Hong Kong is the largest city of China.</a:t>
            </a:r>
          </a:p>
          <a:p>
            <a:pPr lvl="1" eaLnBrk="1" hangingPunct="1"/>
            <a:r>
              <a:rPr lang="en-US" altLang="zh-TW"/>
              <a:t>1 + 3.</a:t>
            </a:r>
          </a:p>
          <a:p>
            <a:pPr lvl="1" eaLnBrk="1" hangingPunct="1"/>
            <a:r>
              <a:rPr lang="en-US" altLang="zh-TW"/>
              <a:t>x + 2.</a:t>
            </a:r>
          </a:p>
          <a:p>
            <a:pPr lvl="1" eaLnBrk="1" hangingPunct="1"/>
            <a:r>
              <a:rPr lang="en-US" altLang="zh-TW"/>
              <a:t>Come here quickly!</a:t>
            </a:r>
          </a:p>
        </p:txBody>
      </p:sp>
      <p:graphicFrame>
        <p:nvGraphicFramePr>
          <p:cNvPr id="5124" name="Object 4"/>
          <p:cNvGraphicFramePr>
            <a:graphicFrameLocks/>
          </p:cNvGraphicFramePr>
          <p:nvPr/>
        </p:nvGraphicFramePr>
        <p:xfrm>
          <a:off x="4237038" y="3124200"/>
          <a:ext cx="381000" cy="258763"/>
        </p:xfrm>
        <a:graphic>
          <a:graphicData uri="http://schemas.openxmlformats.org/presentationml/2006/ole">
            <mc:AlternateContent xmlns:mc="http://schemas.openxmlformats.org/markup-compatibility/2006">
              <mc:Choice xmlns:v="urn:schemas-microsoft-com:vml" Requires="v">
                <p:oleObj spid="_x0000_s1148" name="ClipArt" r:id="rId3" imgW="2489982" imgH="3662875" progId="">
                  <p:embed/>
                </p:oleObj>
              </mc:Choice>
              <mc:Fallback>
                <p:oleObj name="ClipArt" r:id="rId3" imgW="2489982" imgH="3662875" progId="">
                  <p:embed/>
                  <p:pic>
                    <p:nvPicPr>
                      <p:cNvPr id="0" name="Picture 10"/>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7038" y="3124200"/>
                        <a:ext cx="38100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 name="Object 3"/>
          <p:cNvGraphicFramePr>
            <a:graphicFrameLocks/>
          </p:cNvGraphicFramePr>
          <p:nvPr/>
        </p:nvGraphicFramePr>
        <p:xfrm>
          <a:off x="6765925" y="4098925"/>
          <a:ext cx="381000" cy="260350"/>
        </p:xfrm>
        <a:graphic>
          <a:graphicData uri="http://schemas.openxmlformats.org/presentationml/2006/ole">
            <mc:AlternateContent xmlns:mc="http://schemas.openxmlformats.org/markup-compatibility/2006">
              <mc:Choice xmlns:v="urn:schemas-microsoft-com:vml" Requires="v">
                <p:oleObj spid="_x0000_s1149" name="ClipArt" r:id="rId5" imgW="2489982" imgH="3662875" progId="">
                  <p:embed/>
                </p:oleObj>
              </mc:Choice>
              <mc:Fallback>
                <p:oleObj name="ClipArt" r:id="rId5" imgW="2489982" imgH="3662875" progId="">
                  <p:embed/>
                  <p:pic>
                    <p:nvPicPr>
                      <p:cNvPr id="0" name="Picture 1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65925" y="4098925"/>
                        <a:ext cx="3810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128" name="Object 8"/>
          <p:cNvGraphicFramePr>
            <a:graphicFrameLocks noChangeAspect="1"/>
          </p:cNvGraphicFramePr>
          <p:nvPr/>
        </p:nvGraphicFramePr>
        <p:xfrm>
          <a:off x="4525963" y="3565525"/>
          <a:ext cx="309562" cy="381000"/>
        </p:xfrm>
        <a:graphic>
          <a:graphicData uri="http://schemas.openxmlformats.org/presentationml/2006/ole">
            <mc:AlternateContent xmlns:mc="http://schemas.openxmlformats.org/markup-compatibility/2006">
              <mc:Choice xmlns:v="urn:schemas-microsoft-com:vml" Requires="v">
                <p:oleObj spid="_x0000_s1150" name="Clip" r:id="rId6" imgW="1576426" imgH="1942186" progId="">
                  <p:embed/>
                </p:oleObj>
              </mc:Choice>
              <mc:Fallback>
                <p:oleObj name="Clip" r:id="rId6" imgW="1576426" imgH="1942186" progId="">
                  <p:embed/>
                  <p:pic>
                    <p:nvPicPr>
                      <p:cNvPr id="0"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5963" y="3565525"/>
                        <a:ext cx="309562"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5"/>
          <p:cNvGraphicFramePr>
            <a:graphicFrameLocks noChangeAspect="1"/>
          </p:cNvGraphicFramePr>
          <p:nvPr/>
        </p:nvGraphicFramePr>
        <p:xfrm>
          <a:off x="4525963" y="4449763"/>
          <a:ext cx="309562" cy="381000"/>
        </p:xfrm>
        <a:graphic>
          <a:graphicData uri="http://schemas.openxmlformats.org/presentationml/2006/ole">
            <mc:AlternateContent xmlns:mc="http://schemas.openxmlformats.org/markup-compatibility/2006">
              <mc:Choice xmlns:v="urn:schemas-microsoft-com:vml" Requires="v">
                <p:oleObj spid="_x0000_s1151" name="Clip" r:id="rId8" imgW="1576426" imgH="1942186" progId="">
                  <p:embed/>
                </p:oleObj>
              </mc:Choice>
              <mc:Fallback>
                <p:oleObj name="Clip" r:id="rId8" imgW="1576426" imgH="1942186" progId="">
                  <p:embed/>
                  <p:pic>
                    <p:nvPicPr>
                      <p:cNvPr id="0"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5963" y="4449763"/>
                        <a:ext cx="309562"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nvGraphicFramePr>
        <p:xfrm>
          <a:off x="4525963" y="4876800"/>
          <a:ext cx="309562" cy="381000"/>
        </p:xfrm>
        <a:graphic>
          <a:graphicData uri="http://schemas.openxmlformats.org/presentationml/2006/ole">
            <mc:AlternateContent xmlns:mc="http://schemas.openxmlformats.org/markup-compatibility/2006">
              <mc:Choice xmlns:v="urn:schemas-microsoft-com:vml" Requires="v">
                <p:oleObj spid="_x0000_s1152" name="Clip" r:id="rId9" imgW="1576426" imgH="1942186" progId="">
                  <p:embed/>
                </p:oleObj>
              </mc:Choice>
              <mc:Fallback>
                <p:oleObj name="Clip" r:id="rId9" imgW="1576426" imgH="1942186" progId="">
                  <p:embed/>
                  <p:pic>
                    <p:nvPicPr>
                      <p:cNvPr id="0"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5963" y="4876800"/>
                        <a:ext cx="309562"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4525963" y="5303838"/>
          <a:ext cx="309562" cy="381000"/>
        </p:xfrm>
        <a:graphic>
          <a:graphicData uri="http://schemas.openxmlformats.org/presentationml/2006/ole">
            <mc:AlternateContent xmlns:mc="http://schemas.openxmlformats.org/markup-compatibility/2006">
              <mc:Choice xmlns:v="urn:schemas-microsoft-com:vml" Requires="v">
                <p:oleObj spid="_x0000_s1153" name="Clip" r:id="rId10" imgW="1576426" imgH="1942186" progId="">
                  <p:embed/>
                </p:oleObj>
              </mc:Choice>
              <mc:Fallback>
                <p:oleObj name="Clip" r:id="rId10" imgW="1576426" imgH="1942186" progId="">
                  <p:embed/>
                  <p:pic>
                    <p:nvPicPr>
                      <p:cNvPr id="0" name="Picture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5963" y="5303838"/>
                        <a:ext cx="309562"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3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3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3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3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3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3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33">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12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12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pPr eaLnBrk="1" hangingPunct="1">
              <a:defRPr/>
            </a:pPr>
            <a:r>
              <a:rPr lang="en-US"/>
              <a:t>Compound Proposition</a:t>
            </a:r>
          </a:p>
        </p:txBody>
      </p:sp>
      <p:sp>
        <p:nvSpPr>
          <p:cNvPr id="7171" name="Rectangle 3"/>
          <p:cNvSpPr>
            <a:spLocks noGrp="1" noChangeArrowheads="1"/>
          </p:cNvSpPr>
          <p:nvPr>
            <p:ph idx="1"/>
          </p:nvPr>
        </p:nvSpPr>
        <p:spPr>
          <a:xfrm>
            <a:off x="457200" y="1350963"/>
            <a:ext cx="8229600" cy="4652962"/>
          </a:xfrm>
        </p:spPr>
        <p:txBody>
          <a:bodyPr/>
          <a:lstStyle/>
          <a:p>
            <a:pPr eaLnBrk="1" hangingPunct="1">
              <a:defRPr/>
            </a:pPr>
            <a:r>
              <a:rPr lang="en-US" altLang="zh-TW" dirty="0"/>
              <a:t>A proposition (compound proposition) can be formed by combining several propositions using logical operators.</a:t>
            </a:r>
          </a:p>
          <a:p>
            <a:pPr eaLnBrk="1" hangingPunct="1">
              <a:defRPr/>
            </a:pPr>
            <a:r>
              <a:rPr lang="en-US" altLang="zh-TW" dirty="0"/>
              <a:t>Logical operators: </a:t>
            </a:r>
            <a:r>
              <a:rPr lang="en-US" dirty="0">
                <a:solidFill>
                  <a:schemeClr val="accent2"/>
                </a:solidFill>
                <a:sym typeface="Symbol" pitchFamily="18" charset="2"/>
              </a:rPr>
              <a:t> (negation)</a:t>
            </a:r>
            <a:r>
              <a:rPr lang="en-US" dirty="0">
                <a:solidFill>
                  <a:schemeClr val="accent2"/>
                </a:solidFill>
              </a:rPr>
              <a:t>, </a:t>
            </a:r>
            <a:r>
              <a:rPr lang="en-US" dirty="0">
                <a:solidFill>
                  <a:schemeClr val="accent2"/>
                </a:solidFill>
                <a:sym typeface="Symbol" pitchFamily="18" charset="2"/>
              </a:rPr>
              <a:t> (and)</a:t>
            </a:r>
            <a:r>
              <a:rPr lang="en-US" dirty="0">
                <a:solidFill>
                  <a:schemeClr val="accent2"/>
                </a:solidFill>
              </a:rPr>
              <a:t>, </a:t>
            </a:r>
            <a:r>
              <a:rPr lang="en-US" dirty="0">
                <a:solidFill>
                  <a:schemeClr val="accent2"/>
                </a:solidFill>
                <a:sym typeface="Symbol" pitchFamily="18" charset="2"/>
              </a:rPr>
              <a:t> (or)</a:t>
            </a:r>
            <a:r>
              <a:rPr lang="en-US" dirty="0">
                <a:solidFill>
                  <a:schemeClr val="accent2"/>
                </a:solidFill>
              </a:rPr>
              <a:t>, </a:t>
            </a:r>
            <a:r>
              <a:rPr lang="en-US" dirty="0">
                <a:solidFill>
                  <a:schemeClr val="accent2"/>
                </a:solidFill>
                <a:sym typeface="Symbol" pitchFamily="18" charset="2"/>
              </a:rPr>
              <a:t> (exclusive or)</a:t>
            </a:r>
            <a:r>
              <a:rPr lang="en-US" dirty="0">
                <a:solidFill>
                  <a:schemeClr val="accent2"/>
                </a:solidFill>
              </a:rPr>
              <a:t>, </a:t>
            </a:r>
            <a:r>
              <a:rPr lang="en-US" dirty="0">
                <a:solidFill>
                  <a:schemeClr val="accent2"/>
                </a:solidFill>
                <a:sym typeface="Symbol" pitchFamily="18" charset="2"/>
              </a:rPr>
              <a:t> (implication)</a:t>
            </a:r>
            <a:r>
              <a:rPr lang="en-US" dirty="0">
                <a:solidFill>
                  <a:schemeClr val="accent2"/>
                </a:solidFill>
              </a:rPr>
              <a:t>, </a:t>
            </a:r>
            <a:r>
              <a:rPr lang="en-US" dirty="0">
                <a:solidFill>
                  <a:schemeClr val="accent2"/>
                </a:solidFill>
                <a:sym typeface="Symbol" pitchFamily="18" charset="2"/>
              </a:rPr>
              <a:t> (</a:t>
            </a:r>
            <a:r>
              <a:rPr lang="en-US" dirty="0" err="1">
                <a:solidFill>
                  <a:schemeClr val="accent2"/>
                </a:solidFill>
                <a:sym typeface="Symbol" pitchFamily="18" charset="2"/>
              </a:rPr>
              <a:t>biconditional</a:t>
            </a:r>
            <a:r>
              <a:rPr lang="en-US" dirty="0">
                <a:solidFill>
                  <a:schemeClr val="accent2"/>
                </a:solidFill>
                <a:sym typeface="Symbol" pitchFamily="18" charset="2"/>
              </a:rPr>
              <a:t>)</a:t>
            </a:r>
            <a:endParaRPr lang="en-US" dirty="0">
              <a:solidFill>
                <a:schemeClr val="accent2"/>
              </a:solidFill>
            </a:endParaRPr>
          </a:p>
          <a:p>
            <a:pPr eaLnBrk="1" hangingPunct="1">
              <a:defRPr/>
            </a:pPr>
            <a:r>
              <a:rPr lang="en-US" altLang="zh-TW" dirty="0"/>
              <a:t>Example: Mr. Wong is stupid and his wife is lazy.</a:t>
            </a:r>
          </a:p>
          <a:p>
            <a:pPr lvl="1" eaLnBrk="1" hangingPunct="1">
              <a:buFont typeface="Wingdings" pitchFamily="2" charset="2"/>
              <a:buNone/>
              <a:defRPr/>
            </a:pPr>
            <a:r>
              <a:rPr lang="en-US" altLang="zh-TW" i="1" dirty="0">
                <a:solidFill>
                  <a:srgbClr val="0000FF"/>
                </a:solidFill>
                <a:sym typeface="Symbol" pitchFamily="18" charset="2"/>
              </a:rPr>
              <a:t>p</a:t>
            </a:r>
            <a:r>
              <a:rPr lang="en-US" altLang="zh-TW" dirty="0">
                <a:sym typeface="Symbol" pitchFamily="18" charset="2"/>
              </a:rPr>
              <a:t>: 	 </a:t>
            </a:r>
            <a:r>
              <a:rPr lang="en-US" altLang="zh-TW" dirty="0"/>
              <a:t>Mr. Wong is stupid </a:t>
            </a:r>
            <a:endParaRPr lang="en-US" altLang="zh-TW" dirty="0">
              <a:sym typeface="Symbol" pitchFamily="18" charset="2"/>
            </a:endParaRPr>
          </a:p>
          <a:p>
            <a:pPr lvl="1" eaLnBrk="1" hangingPunct="1">
              <a:buFont typeface="Wingdings" pitchFamily="2" charset="2"/>
              <a:buNone/>
              <a:defRPr/>
            </a:pPr>
            <a:r>
              <a:rPr lang="en-US" altLang="zh-TW" i="1" dirty="0">
                <a:solidFill>
                  <a:srgbClr val="0000FF"/>
                </a:solidFill>
                <a:sym typeface="Symbol" pitchFamily="18" charset="2"/>
              </a:rPr>
              <a:t>q</a:t>
            </a:r>
            <a:r>
              <a:rPr lang="en-US" altLang="zh-TW" dirty="0">
                <a:sym typeface="Symbol" pitchFamily="18" charset="2"/>
              </a:rPr>
              <a:t>: 	 </a:t>
            </a:r>
            <a:r>
              <a:rPr lang="en-US" altLang="zh-TW" dirty="0"/>
              <a:t>his wife is lazy</a:t>
            </a:r>
            <a:r>
              <a:rPr lang="en-US" altLang="zh-TW" dirty="0">
                <a:sym typeface="Symbol" pitchFamily="18" charset="2"/>
              </a:rPr>
              <a:t>.</a:t>
            </a:r>
          </a:p>
          <a:p>
            <a:pPr lvl="1" eaLnBrk="1" hangingPunct="1">
              <a:buFont typeface="Wingdings" pitchFamily="2" charset="2"/>
              <a:buNone/>
              <a:defRPr/>
            </a:pPr>
            <a:r>
              <a:rPr lang="en-US" altLang="zh-TW" i="1" dirty="0">
                <a:solidFill>
                  <a:srgbClr val="0000FF"/>
                </a:solidFill>
                <a:sym typeface="Symbol" pitchFamily="18" charset="2"/>
              </a:rPr>
              <a:t>p</a:t>
            </a:r>
            <a:r>
              <a:rPr lang="en-US" altLang="zh-TW" dirty="0">
                <a:solidFill>
                  <a:srgbClr val="0000FF"/>
                </a:solidFill>
                <a:sym typeface="Symbol" pitchFamily="18" charset="2"/>
              </a:rPr>
              <a:t>  </a:t>
            </a:r>
            <a:r>
              <a:rPr lang="en-US" altLang="zh-TW" i="1" dirty="0">
                <a:solidFill>
                  <a:srgbClr val="0000FF"/>
                </a:solidFill>
                <a:sym typeface="Symbol" pitchFamily="18" charset="2"/>
              </a:rPr>
              <a:t>q</a:t>
            </a:r>
            <a:r>
              <a:rPr lang="en-US" altLang="zh-TW" dirty="0">
                <a:sym typeface="Symbol" pitchFamily="18" charset="2"/>
              </a:rPr>
              <a:t>:	 where </a:t>
            </a:r>
            <a:r>
              <a:rPr lang="en-US" altLang="zh-TW" dirty="0">
                <a:solidFill>
                  <a:srgbClr val="0000FF"/>
                </a:solidFill>
                <a:sym typeface="Symbol" pitchFamily="18" charset="2"/>
              </a:rPr>
              <a:t></a:t>
            </a:r>
            <a:r>
              <a:rPr lang="en-US" altLang="zh-TW" dirty="0">
                <a:sym typeface="Symbol" pitchFamily="18" charset="2"/>
              </a:rPr>
              <a:t> stands for connective “and”</a:t>
            </a:r>
          </a:p>
          <a:p>
            <a:pPr marL="350838" lvl="1" indent="-350838" eaLnBrk="1" hangingPunct="1">
              <a:buFont typeface="Arial" pitchFamily="34" charset="0"/>
              <a:buChar char="•"/>
              <a:defRPr/>
            </a:pPr>
            <a:r>
              <a:rPr lang="en-US" altLang="zh-TW" dirty="0"/>
              <a:t>A compound proposition also has a truth value (T or F) depending on the truth values of its constituting propositions and the operator(s).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7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pPr eaLnBrk="1" hangingPunct="1">
              <a:defRPr/>
            </a:pPr>
            <a:r>
              <a:rPr lang="en-US" dirty="0"/>
              <a:t>Logical operators</a:t>
            </a:r>
          </a:p>
        </p:txBody>
      </p:sp>
      <p:sp>
        <p:nvSpPr>
          <p:cNvPr id="7171" name="Rectangle 3"/>
          <p:cNvSpPr>
            <a:spLocks noGrp="1" noChangeArrowheads="1"/>
          </p:cNvSpPr>
          <p:nvPr>
            <p:ph idx="1"/>
          </p:nvPr>
        </p:nvSpPr>
        <p:spPr>
          <a:xfrm>
            <a:off x="457200" y="1274763"/>
            <a:ext cx="8229600" cy="5338762"/>
          </a:xfrm>
        </p:spPr>
        <p:txBody>
          <a:bodyPr/>
          <a:lstStyle/>
          <a:p>
            <a:pPr eaLnBrk="1" hangingPunct="1">
              <a:defRPr/>
            </a:pPr>
            <a:r>
              <a:rPr lang="en-US" altLang="zh-TW" dirty="0">
                <a:solidFill>
                  <a:srgbClr val="7030A0"/>
                </a:solidFill>
              </a:rPr>
              <a:t>And (Conjunction)</a:t>
            </a:r>
            <a:r>
              <a:rPr lang="en-US" altLang="zh-TW" dirty="0"/>
              <a:t> - </a:t>
            </a:r>
            <a:r>
              <a:rPr lang="en-US" altLang="zh-TW" dirty="0">
                <a:solidFill>
                  <a:schemeClr val="accent2"/>
                </a:solidFill>
              </a:rPr>
              <a:t>Let p and q be two propositions, </a:t>
            </a:r>
            <a:r>
              <a:rPr lang="en-US" dirty="0">
                <a:solidFill>
                  <a:schemeClr val="accent2"/>
                </a:solidFill>
              </a:rPr>
              <a:t>(p </a:t>
            </a:r>
            <a:r>
              <a:rPr lang="en-US" dirty="0">
                <a:solidFill>
                  <a:schemeClr val="accent2"/>
                </a:solidFill>
                <a:sym typeface="Symbol" pitchFamily="18" charset="2"/>
              </a:rPr>
              <a:t> q) is defined to be true if  both p and q are true, and false otherwise.</a:t>
            </a:r>
          </a:p>
          <a:p>
            <a:pPr eaLnBrk="1" hangingPunct="1">
              <a:defRPr/>
            </a:pPr>
            <a:r>
              <a:rPr lang="en-US" altLang="zh-TW" dirty="0"/>
              <a:t>Example:</a:t>
            </a:r>
          </a:p>
          <a:p>
            <a:pPr indent="7938" eaLnBrk="1" hangingPunct="1">
              <a:buFontTx/>
              <a:buNone/>
              <a:defRPr/>
            </a:pPr>
            <a:r>
              <a:rPr lang="en-US" dirty="0"/>
              <a:t>(Today is Friday) </a:t>
            </a:r>
            <a:r>
              <a:rPr lang="en-US" dirty="0">
                <a:sym typeface="Symbol" pitchFamily="18" charset="2"/>
              </a:rPr>
              <a:t></a:t>
            </a:r>
            <a:r>
              <a:rPr lang="en-US" dirty="0"/>
              <a:t> (2 is a factor of 15) ---- False</a:t>
            </a:r>
          </a:p>
          <a:p>
            <a:pPr eaLnBrk="1" hangingPunct="1">
              <a:defRPr/>
            </a:pPr>
            <a:r>
              <a:rPr lang="en-US" altLang="zh-TW" dirty="0">
                <a:solidFill>
                  <a:srgbClr val="7030A0"/>
                </a:solidFill>
              </a:rPr>
              <a:t>Or (Disjunction) </a:t>
            </a:r>
            <a:r>
              <a:rPr lang="en-US" altLang="zh-TW" dirty="0"/>
              <a:t>- </a:t>
            </a:r>
            <a:r>
              <a:rPr lang="en-US" altLang="zh-TW" dirty="0">
                <a:solidFill>
                  <a:schemeClr val="accent2"/>
                </a:solidFill>
              </a:rPr>
              <a:t>Let p and q be two propositions, </a:t>
            </a:r>
            <a:r>
              <a:rPr lang="en-US" dirty="0">
                <a:solidFill>
                  <a:schemeClr val="accent2"/>
                </a:solidFill>
              </a:rPr>
              <a:t>(p </a:t>
            </a:r>
            <a:r>
              <a:rPr lang="en-US" dirty="0">
                <a:solidFill>
                  <a:schemeClr val="accent2"/>
                </a:solidFill>
                <a:sym typeface="Symbol" pitchFamily="18" charset="2"/>
              </a:rPr>
              <a:t> q) is defined to be true if either p or q or both are true, and false otherwise.</a:t>
            </a:r>
          </a:p>
          <a:p>
            <a:pPr eaLnBrk="1" hangingPunct="1">
              <a:defRPr/>
            </a:pPr>
            <a:r>
              <a:rPr lang="en-US" dirty="0">
                <a:solidFill>
                  <a:srgbClr val="7030A0"/>
                </a:solidFill>
              </a:rPr>
              <a:t>Exclusive-or</a:t>
            </a:r>
            <a:r>
              <a:rPr lang="en-US" dirty="0">
                <a:solidFill>
                  <a:schemeClr val="accent2"/>
                </a:solidFill>
              </a:rPr>
              <a:t> - Let p and q be two propositions, then (p </a:t>
            </a:r>
            <a:r>
              <a:rPr lang="en-US" dirty="0">
                <a:solidFill>
                  <a:schemeClr val="accent2"/>
                </a:solidFill>
                <a:sym typeface="Symbol" pitchFamily="18" charset="2"/>
              </a:rPr>
              <a:t> q) is defined to be true if either p or q, </a:t>
            </a:r>
            <a:r>
              <a:rPr lang="en-US" i="1" dirty="0">
                <a:solidFill>
                  <a:srgbClr val="FF0000"/>
                </a:solidFill>
                <a:sym typeface="Symbol" pitchFamily="18" charset="2"/>
              </a:rPr>
              <a:t>but not both</a:t>
            </a:r>
            <a:r>
              <a:rPr lang="en-US" dirty="0">
                <a:solidFill>
                  <a:schemeClr val="accent2"/>
                </a:solidFill>
                <a:sym typeface="Symbol" pitchFamily="18" charset="2"/>
              </a:rPr>
              <a:t>, is true, and false otherwise.</a:t>
            </a:r>
          </a:p>
          <a:p>
            <a:pPr eaLnBrk="1" hangingPunct="1">
              <a:defRPr/>
            </a:pPr>
            <a:r>
              <a:rPr lang="en-US" dirty="0">
                <a:solidFill>
                  <a:srgbClr val="7030A0"/>
                </a:solidFill>
                <a:sym typeface="Symbol" pitchFamily="18" charset="2"/>
              </a:rPr>
              <a:t>Not (Negation)</a:t>
            </a:r>
            <a:r>
              <a:rPr lang="en-US" dirty="0">
                <a:solidFill>
                  <a:schemeClr val="accent2"/>
                </a:solidFill>
                <a:sym typeface="Symbol" pitchFamily="18" charset="2"/>
              </a:rPr>
              <a:t> -  Let p be a proposition, p is defined to be true if p is false. Otherwise p is false.</a:t>
            </a:r>
            <a:endParaRPr lang="en-US" dirty="0">
              <a:solidFill>
                <a:srgbClr val="FF0000"/>
              </a:solidFill>
            </a:endParaRPr>
          </a:p>
          <a:p>
            <a:pPr indent="7938" eaLnBrk="1" hangingPunct="1">
              <a:buFontTx/>
              <a:buNone/>
              <a:defRPr/>
            </a:pP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Truth Table</a:t>
            </a:r>
          </a:p>
        </p:txBody>
      </p:sp>
      <p:sp>
        <p:nvSpPr>
          <p:cNvPr id="22531" name="Content Placeholder 2"/>
          <p:cNvSpPr>
            <a:spLocks noGrp="1"/>
          </p:cNvSpPr>
          <p:nvPr>
            <p:ph idx="1"/>
          </p:nvPr>
        </p:nvSpPr>
        <p:spPr>
          <a:xfrm>
            <a:off x="457200" y="1158875"/>
            <a:ext cx="8229600" cy="1233488"/>
          </a:xfrm>
        </p:spPr>
        <p:txBody>
          <a:bodyPr/>
          <a:lstStyle/>
          <a:p>
            <a:r>
              <a:rPr lang="en-US" altLang="zh-TW"/>
              <a:t>Truth table can be used to display the truth values of propositions and is useful in determining the truth values of complicated proposition.</a:t>
            </a:r>
          </a:p>
        </p:txBody>
      </p:sp>
      <p:sp>
        <p:nvSpPr>
          <p:cNvPr id="4" name="Text Box 2"/>
          <p:cNvSpPr txBox="1">
            <a:spLocks noChangeArrowheads="1"/>
          </p:cNvSpPr>
          <p:nvPr/>
        </p:nvSpPr>
        <p:spPr bwMode="auto">
          <a:xfrm>
            <a:off x="242888" y="2514600"/>
            <a:ext cx="8626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t>Truth Tables for </a:t>
            </a:r>
            <a:r>
              <a:rPr lang="en-US" altLang="zh-TW" sz="2400">
                <a:sym typeface="Symbol" pitchFamily="18" charset="2"/>
              </a:rPr>
              <a:t> (negation),  (and),  (or),  (exclusive-or)</a:t>
            </a:r>
            <a:endParaRPr lang="en-US" altLang="zh-TW" sz="2400"/>
          </a:p>
        </p:txBody>
      </p:sp>
      <p:graphicFrame>
        <p:nvGraphicFramePr>
          <p:cNvPr id="5" name="Group 118"/>
          <p:cNvGraphicFramePr>
            <a:graphicFrameLocks noGrp="1"/>
          </p:cNvGraphicFramePr>
          <p:nvPr/>
        </p:nvGraphicFramePr>
        <p:xfrm>
          <a:off x="1600200" y="3073400"/>
          <a:ext cx="5080000" cy="2717800"/>
        </p:xfrm>
        <a:graphic>
          <a:graphicData uri="http://schemas.openxmlformats.org/drawingml/2006/table">
            <a:tbl>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p </a:t>
                      </a:r>
                      <a:r>
                        <a:rPr kumimoji="0" lang="en-US" altLang="zh-TW" sz="2400" b="0" i="0" u="none" strike="noStrike" cap="none" normalizeH="0" baseline="0">
                          <a:ln>
                            <a:noFill/>
                          </a:ln>
                          <a:solidFill>
                            <a:schemeClr val="tx1"/>
                          </a:solidFill>
                          <a:effectLst/>
                          <a:latin typeface="Times New Roman" pitchFamily="18" charset="0"/>
                          <a:ea typeface="新細明體" pitchFamily="18" charset="-120"/>
                          <a:sym typeface="Symbol" pitchFamily="18" charset="2"/>
                        </a:rPr>
                        <a:t></a:t>
                      </a: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 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p </a:t>
                      </a:r>
                      <a:r>
                        <a:rPr kumimoji="0" lang="en-US" altLang="zh-TW" sz="2400" b="0" i="0" u="none" strike="noStrike" cap="none" normalizeH="0" baseline="0">
                          <a:ln>
                            <a:noFill/>
                          </a:ln>
                          <a:solidFill>
                            <a:schemeClr val="tx1"/>
                          </a:solidFill>
                          <a:effectLst/>
                          <a:latin typeface="Times New Roman" pitchFamily="18" charset="0"/>
                          <a:ea typeface="新細明體" pitchFamily="18" charset="-120"/>
                          <a:sym typeface="Symbol" pitchFamily="18" charset="2"/>
                        </a:rPr>
                        <a:t></a:t>
                      </a: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 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p </a:t>
                      </a:r>
                      <a:r>
                        <a:rPr kumimoji="0" lang="en-US" altLang="zh-TW" sz="2400" b="0" i="0" u="none" strike="noStrike" cap="none" normalizeH="0" baseline="0">
                          <a:ln>
                            <a:noFill/>
                          </a:ln>
                          <a:solidFill>
                            <a:schemeClr val="tx1"/>
                          </a:solidFill>
                          <a:effectLst/>
                          <a:latin typeface="Times New Roman" pitchFamily="18" charset="0"/>
                          <a:ea typeface="新細明體" pitchFamily="18" charset="-120"/>
                          <a:sym typeface="Symbol" pitchFamily="18" charset="2"/>
                        </a:rPr>
                        <a:t></a:t>
                      </a: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 q</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TW"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 name="Text Box 109"/>
          <p:cNvSpPr txBox="1">
            <a:spLocks noChangeArrowheads="1"/>
          </p:cNvSpPr>
          <p:nvPr/>
        </p:nvSpPr>
        <p:spPr bwMode="auto">
          <a:xfrm>
            <a:off x="2255838" y="5816600"/>
            <a:ext cx="3733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p and q are two propositions</a:t>
            </a:r>
          </a:p>
        </p:txBody>
      </p:sp>
      <p:grpSp>
        <p:nvGrpSpPr>
          <p:cNvPr id="3" name="Group 117"/>
          <p:cNvGrpSpPr>
            <a:grpSpLocks/>
          </p:cNvGrpSpPr>
          <p:nvPr/>
        </p:nvGrpSpPr>
        <p:grpSpPr bwMode="auto">
          <a:xfrm>
            <a:off x="288925" y="3489325"/>
            <a:ext cx="3292475" cy="2438400"/>
            <a:chOff x="38" y="1440"/>
            <a:chExt cx="2074" cy="1536"/>
          </a:xfrm>
        </p:grpSpPr>
        <p:sp>
          <p:nvSpPr>
            <p:cNvPr id="22587" name="Oval 115"/>
            <p:cNvSpPr>
              <a:spLocks noChangeArrowheads="1"/>
            </p:cNvSpPr>
            <p:nvPr/>
          </p:nvSpPr>
          <p:spPr bwMode="auto">
            <a:xfrm>
              <a:off x="864" y="1440"/>
              <a:ext cx="1248" cy="1536"/>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US" altLang="zh-TW"/>
            </a:p>
          </p:txBody>
        </p:sp>
        <p:sp>
          <p:nvSpPr>
            <p:cNvPr id="22588" name="Text Box 116"/>
            <p:cNvSpPr txBox="1">
              <a:spLocks noChangeArrowheads="1"/>
            </p:cNvSpPr>
            <p:nvPr/>
          </p:nvSpPr>
          <p:spPr bwMode="auto">
            <a:xfrm>
              <a:off x="38" y="1642"/>
              <a:ext cx="778" cy="1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algn="ctr" eaLnBrk="1" hangingPunct="1"/>
              <a:r>
                <a:rPr lang="en-US" altLang="zh-TW" sz="2200">
                  <a:solidFill>
                    <a:srgbClr val="FF0000"/>
                  </a:solidFill>
                </a:rPr>
                <a:t>All possible cases.</a:t>
              </a:r>
            </a:p>
            <a:p>
              <a:pPr algn="ctr" eaLnBrk="1" hangingPunct="1"/>
              <a:r>
                <a:rPr lang="en-US" altLang="zh-TW" sz="2200">
                  <a:solidFill>
                    <a:srgbClr val="FF0000"/>
                  </a:solidFill>
                </a:rPr>
                <a:t>How many?</a:t>
              </a:r>
            </a:p>
          </p:txBody>
        </p:sp>
      </p:grpSp>
      <p:graphicFrame>
        <p:nvGraphicFramePr>
          <p:cNvPr id="10" name="Group 134"/>
          <p:cNvGraphicFramePr>
            <a:graphicFrameLocks noGrp="1"/>
          </p:cNvGraphicFramePr>
          <p:nvPr/>
        </p:nvGraphicFramePr>
        <p:xfrm>
          <a:off x="7102475" y="3521075"/>
          <a:ext cx="1371600" cy="1651000"/>
        </p:xfrm>
        <a:graphic>
          <a:graphicData uri="http://schemas.openxmlformats.org/drawingml/2006/table">
            <a:tbl>
              <a:tblPr/>
              <a:tblGrid>
                <a:gridCol w="6096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sym typeface="Symbol" pitchFamily="18" charset="2"/>
                        </a:rPr>
                        <a:t>p</a:t>
                      </a:r>
                      <a:endParaRPr kumimoji="0" lang="en-US" sz="2800" b="0" i="0" u="none" strike="noStrike" cap="none" normalizeH="0" baseline="0">
                        <a:ln>
                          <a:noFill/>
                        </a:ln>
                        <a:solidFill>
                          <a:schemeClr val="tx1"/>
                        </a:solidFill>
                        <a:effectLst/>
                        <a:latin typeface="Times New Roman" pitchFamily="18"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5"/>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57200" y="304800"/>
            <a:ext cx="8229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t>Logical operators: </a:t>
            </a:r>
            <a:r>
              <a:rPr lang="en-US" altLang="zh-TW" sz="2400">
                <a:solidFill>
                  <a:schemeClr val="folHlink"/>
                </a:solidFill>
                <a:sym typeface="Symbol" pitchFamily="18" charset="2"/>
              </a:rPr>
              <a:t> (negation)</a:t>
            </a:r>
            <a:r>
              <a:rPr lang="en-US" altLang="zh-TW" sz="2400">
                <a:solidFill>
                  <a:schemeClr val="folHlink"/>
                </a:solidFill>
              </a:rPr>
              <a:t>, </a:t>
            </a:r>
            <a:r>
              <a:rPr lang="en-US" altLang="zh-TW" sz="2400">
                <a:solidFill>
                  <a:schemeClr val="folHlink"/>
                </a:solidFill>
                <a:sym typeface="Symbol" pitchFamily="18" charset="2"/>
              </a:rPr>
              <a:t> (and)</a:t>
            </a:r>
            <a:r>
              <a:rPr lang="en-US" altLang="zh-TW" sz="2400">
                <a:solidFill>
                  <a:schemeClr val="folHlink"/>
                </a:solidFill>
              </a:rPr>
              <a:t>, </a:t>
            </a:r>
            <a:r>
              <a:rPr lang="en-US" altLang="zh-TW" sz="2400">
                <a:solidFill>
                  <a:schemeClr val="folHlink"/>
                </a:solidFill>
                <a:sym typeface="Symbol" pitchFamily="18" charset="2"/>
              </a:rPr>
              <a:t> (or)</a:t>
            </a:r>
            <a:r>
              <a:rPr lang="en-US" altLang="zh-TW" sz="2400">
                <a:solidFill>
                  <a:schemeClr val="folHlink"/>
                </a:solidFill>
              </a:rPr>
              <a:t>, </a:t>
            </a:r>
            <a:r>
              <a:rPr lang="en-US" altLang="zh-TW" sz="2400">
                <a:solidFill>
                  <a:schemeClr val="folHlink"/>
                </a:solidFill>
                <a:sym typeface="Symbol" pitchFamily="18" charset="2"/>
              </a:rPr>
              <a:t> (exclusive or)</a:t>
            </a:r>
            <a:r>
              <a:rPr lang="en-US" altLang="zh-TW" sz="2400">
                <a:solidFill>
                  <a:schemeClr val="folHlink"/>
                </a:solidFill>
              </a:rPr>
              <a:t>,</a:t>
            </a:r>
            <a:r>
              <a:rPr lang="en-US" altLang="zh-TW" sz="2400">
                <a:solidFill>
                  <a:schemeClr val="accent2"/>
                </a:solidFill>
              </a:rPr>
              <a:t> </a:t>
            </a:r>
            <a:r>
              <a:rPr lang="en-US" altLang="zh-TW" sz="2400">
                <a:solidFill>
                  <a:schemeClr val="accent2"/>
                </a:solidFill>
                <a:sym typeface="Symbol" pitchFamily="18" charset="2"/>
              </a:rPr>
              <a:t> (implication)</a:t>
            </a:r>
            <a:r>
              <a:rPr lang="en-US" altLang="zh-TW" sz="2400">
                <a:solidFill>
                  <a:schemeClr val="accent2"/>
                </a:solidFill>
              </a:rPr>
              <a:t>, </a:t>
            </a:r>
            <a:r>
              <a:rPr lang="en-US" altLang="zh-TW" sz="2400">
                <a:solidFill>
                  <a:schemeClr val="accent2"/>
                </a:solidFill>
                <a:sym typeface="Symbol" pitchFamily="18" charset="2"/>
              </a:rPr>
              <a:t> (biconditional)</a:t>
            </a:r>
            <a:endParaRPr lang="en-US" altLang="zh-TW" sz="2400">
              <a:solidFill>
                <a:schemeClr val="accent2"/>
              </a:solidFill>
            </a:endParaRPr>
          </a:p>
        </p:txBody>
      </p:sp>
      <p:sp>
        <p:nvSpPr>
          <p:cNvPr id="99331" name="Text Box 3"/>
          <p:cNvSpPr txBox="1">
            <a:spLocks noChangeArrowheads="1"/>
          </p:cNvSpPr>
          <p:nvPr/>
        </p:nvSpPr>
        <p:spPr bwMode="auto">
          <a:xfrm>
            <a:off x="441325" y="1219200"/>
            <a:ext cx="77120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t>The </a:t>
            </a:r>
            <a:r>
              <a:rPr lang="en-US" altLang="zh-TW" sz="2400">
                <a:solidFill>
                  <a:schemeClr val="accent2"/>
                </a:solidFill>
              </a:rPr>
              <a:t>implication p</a:t>
            </a:r>
            <a:r>
              <a:rPr lang="en-US" altLang="zh-TW" sz="2400">
                <a:solidFill>
                  <a:schemeClr val="accent2"/>
                </a:solidFill>
                <a:sym typeface="Symbol" pitchFamily="18" charset="2"/>
              </a:rPr>
              <a:t>q</a:t>
            </a:r>
            <a:r>
              <a:rPr lang="en-US" altLang="zh-TW" sz="2400">
                <a:sym typeface="Symbol" pitchFamily="18" charset="2"/>
              </a:rPr>
              <a:t> is the proposition that is false when p is true and q is false, and true otherwise.</a:t>
            </a:r>
            <a:endParaRPr lang="en-US" altLang="zh-TW" sz="2400"/>
          </a:p>
        </p:txBody>
      </p:sp>
      <p:graphicFrame>
        <p:nvGraphicFramePr>
          <p:cNvPr id="99401" name="Group 73"/>
          <p:cNvGraphicFramePr>
            <a:graphicFrameLocks noGrp="1"/>
          </p:cNvGraphicFramePr>
          <p:nvPr/>
        </p:nvGraphicFramePr>
        <p:xfrm>
          <a:off x="533400" y="2209800"/>
          <a:ext cx="2286000" cy="2860675"/>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tblGrid>
              <a:tr h="584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q</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p</a:t>
                      </a:r>
                      <a:r>
                        <a:rPr kumimoji="0" lang="en-US" sz="2800" b="0" i="0" u="none" strike="noStrike" cap="none" normalizeH="0" baseline="0">
                          <a:ln>
                            <a:noFill/>
                          </a:ln>
                          <a:solidFill>
                            <a:schemeClr val="tx1"/>
                          </a:solidFill>
                          <a:effectLst/>
                          <a:latin typeface="Times New Roman" pitchFamily="18" charset="0"/>
                          <a:ea typeface="新細明體" pitchFamily="18" charset="-120"/>
                          <a:sym typeface="Symbol" pitchFamily="18" charset="2"/>
                        </a:rPr>
                        <a:t>q</a:t>
                      </a:r>
                      <a:endParaRPr kumimoji="0" lang="en-US" sz="2800" b="0" i="0" u="none" strike="noStrike" cap="none" normalizeH="0" baseline="0">
                        <a:ln>
                          <a:noFill/>
                        </a:ln>
                        <a:solidFill>
                          <a:schemeClr val="tx1"/>
                        </a:solidFill>
                        <a:effectLst/>
                        <a:latin typeface="Times New Roman" pitchFamily="18" charset="0"/>
                        <a:ea typeface="新細明體" pitchFamily="18" charset="-120"/>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9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58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4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F</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ea typeface="新細明體" pitchFamily="18" charset="-120"/>
                        </a:rPr>
                        <a:t>T</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9403" name="Text Box 75"/>
          <p:cNvSpPr txBox="1">
            <a:spLocks noChangeArrowheads="1"/>
          </p:cNvSpPr>
          <p:nvPr/>
        </p:nvSpPr>
        <p:spPr bwMode="auto">
          <a:xfrm>
            <a:off x="3154363" y="2087563"/>
            <a:ext cx="47402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t>p</a:t>
            </a:r>
            <a:r>
              <a:rPr lang="en-US" altLang="zh-TW" sz="2400">
                <a:sym typeface="Symbol" pitchFamily="18" charset="2"/>
              </a:rPr>
              <a:t>q is often read as “p implies q” or “if p, then q”</a:t>
            </a:r>
            <a:endParaRPr lang="en-US" altLang="zh-TW" sz="2400"/>
          </a:p>
        </p:txBody>
      </p:sp>
      <p:sp>
        <p:nvSpPr>
          <p:cNvPr id="99408" name="Text Box 80"/>
          <p:cNvSpPr txBox="1">
            <a:spLocks noChangeArrowheads="1"/>
          </p:cNvSpPr>
          <p:nvPr/>
        </p:nvSpPr>
        <p:spPr bwMode="auto">
          <a:xfrm>
            <a:off x="3094038" y="4038600"/>
            <a:ext cx="54705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000" u="sng" dirty="0"/>
              <a:t>Example:</a:t>
            </a:r>
          </a:p>
          <a:p>
            <a:pPr eaLnBrk="1" hangingPunct="1"/>
            <a:r>
              <a:rPr lang="en-US" altLang="zh-TW" sz="2000" dirty="0"/>
              <a:t>Let p denote “You get grade A”,</a:t>
            </a:r>
          </a:p>
          <a:p>
            <a:pPr eaLnBrk="1" hangingPunct="1"/>
            <a:r>
              <a:rPr lang="en-US" altLang="zh-TW" sz="2000" dirty="0"/>
              <a:t>      q denote “You will receive an </a:t>
            </a:r>
            <a:r>
              <a:rPr lang="en-US" altLang="zh-TW" sz="2000" dirty="0" err="1"/>
              <a:t>iPad</a:t>
            </a:r>
            <a:r>
              <a:rPr lang="en-US" altLang="zh-TW" sz="2000" dirty="0"/>
              <a:t>”.</a:t>
            </a:r>
          </a:p>
          <a:p>
            <a:pPr eaLnBrk="1" hangingPunct="1"/>
            <a:r>
              <a:rPr lang="en-US" altLang="zh-TW" sz="2000" dirty="0"/>
              <a:t>      r denote </a:t>
            </a:r>
            <a:r>
              <a:rPr lang="en-US" altLang="zh-TW" sz="2000" dirty="0" err="1"/>
              <a:t>p</a:t>
            </a:r>
            <a:r>
              <a:rPr lang="en-US" altLang="zh-TW" sz="2000" dirty="0" err="1">
                <a:sym typeface="Symbol" pitchFamily="18" charset="2"/>
              </a:rPr>
              <a:t>q</a:t>
            </a:r>
            <a:endParaRPr lang="en-US" altLang="zh-TW" sz="2000" dirty="0">
              <a:sym typeface="Symbol" pitchFamily="18" charset="2"/>
            </a:endParaRPr>
          </a:p>
        </p:txBody>
      </p:sp>
      <p:sp>
        <p:nvSpPr>
          <p:cNvPr id="99409" name="Text Box 81"/>
          <p:cNvSpPr txBox="1">
            <a:spLocks noChangeArrowheads="1"/>
          </p:cNvSpPr>
          <p:nvPr/>
        </p:nvSpPr>
        <p:spPr bwMode="auto">
          <a:xfrm>
            <a:off x="962025" y="5410200"/>
            <a:ext cx="6165214" cy="120032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marL="457200" indent="-457200"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dirty="0">
                <a:solidFill>
                  <a:schemeClr val="accent2"/>
                </a:solidFill>
              </a:rPr>
              <a:t>What’s the truth value of r if</a:t>
            </a:r>
          </a:p>
          <a:p>
            <a:pPr eaLnBrk="1" hangingPunct="1">
              <a:buFontTx/>
              <a:buAutoNum type="alphaLcParenBoth"/>
            </a:pPr>
            <a:r>
              <a:rPr lang="en-US" altLang="zh-TW" dirty="0">
                <a:solidFill>
                  <a:schemeClr val="accent2"/>
                </a:solidFill>
              </a:rPr>
              <a:t>You do not get grade A, and you receive an </a:t>
            </a:r>
            <a:r>
              <a:rPr lang="en-US" altLang="zh-TW" dirty="0" err="1">
                <a:solidFill>
                  <a:schemeClr val="accent2"/>
                </a:solidFill>
              </a:rPr>
              <a:t>iPad</a:t>
            </a:r>
            <a:endParaRPr lang="en-US" altLang="zh-TW" dirty="0">
              <a:solidFill>
                <a:schemeClr val="accent2"/>
              </a:solidFill>
            </a:endParaRPr>
          </a:p>
          <a:p>
            <a:pPr eaLnBrk="1" hangingPunct="1">
              <a:buFontTx/>
              <a:buAutoNum type="alphaLcParenBoth"/>
            </a:pPr>
            <a:r>
              <a:rPr lang="en-US" altLang="zh-TW" dirty="0">
                <a:solidFill>
                  <a:schemeClr val="accent2"/>
                </a:solidFill>
              </a:rPr>
              <a:t>You do not get grade A, an you do not receive an </a:t>
            </a:r>
            <a:r>
              <a:rPr lang="en-US" altLang="zh-TW" dirty="0" err="1">
                <a:solidFill>
                  <a:schemeClr val="accent2"/>
                </a:solidFill>
              </a:rPr>
              <a:t>iPad</a:t>
            </a:r>
            <a:endParaRPr lang="en-US" altLang="zh-TW" dirty="0">
              <a:solidFill>
                <a:schemeClr val="accent2"/>
              </a:solidFill>
            </a:endParaRPr>
          </a:p>
          <a:p>
            <a:pPr eaLnBrk="1" hangingPunct="1">
              <a:buFontTx/>
              <a:buAutoNum type="alphaLcParenBoth"/>
            </a:pPr>
            <a:r>
              <a:rPr lang="en-US" altLang="zh-TW" dirty="0">
                <a:solidFill>
                  <a:schemeClr val="accent2"/>
                </a:solidFill>
              </a:rPr>
              <a:t>You get grade A, and you do not receive an </a:t>
            </a:r>
            <a:r>
              <a:rPr lang="en-US" altLang="zh-TW" dirty="0" err="1">
                <a:solidFill>
                  <a:schemeClr val="accent2"/>
                </a:solidFill>
              </a:rPr>
              <a:t>iPad</a:t>
            </a:r>
            <a:endParaRPr lang="en-US" altLang="zh-TW" dirty="0">
              <a:solidFill>
                <a:schemeClr val="accent2"/>
              </a:solidFill>
            </a:endParaRPr>
          </a:p>
        </p:txBody>
      </p:sp>
      <p:sp>
        <p:nvSpPr>
          <p:cNvPr id="9" name="TextBox 8"/>
          <p:cNvSpPr txBox="1">
            <a:spLocks noChangeArrowheads="1"/>
          </p:cNvSpPr>
          <p:nvPr/>
        </p:nvSpPr>
        <p:spPr bwMode="auto">
          <a:xfrm>
            <a:off x="7421563" y="5684838"/>
            <a:ext cx="325437"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a:solidFill>
                  <a:srgbClr val="FF0000"/>
                </a:solidFill>
              </a:rPr>
              <a:t>T</a:t>
            </a:r>
          </a:p>
          <a:p>
            <a:pPr eaLnBrk="1" hangingPunct="1"/>
            <a:r>
              <a:rPr lang="en-US" altLang="zh-TW">
                <a:solidFill>
                  <a:srgbClr val="FF0000"/>
                </a:solidFill>
              </a:rPr>
              <a:t>T</a:t>
            </a:r>
          </a:p>
          <a:p>
            <a:pPr eaLnBrk="1" hangingPunct="1"/>
            <a:r>
              <a:rPr lang="en-US" altLang="zh-TW">
                <a:solidFill>
                  <a:srgbClr val="FF0000"/>
                </a:solidFill>
              </a:rPr>
              <a:t>F</a:t>
            </a:r>
          </a:p>
        </p:txBody>
      </p:sp>
      <p:grpSp>
        <p:nvGrpSpPr>
          <p:cNvPr id="2" name="Group 12"/>
          <p:cNvGrpSpPr>
            <a:grpSpLocks/>
          </p:cNvGrpSpPr>
          <p:nvPr/>
        </p:nvGrpSpPr>
        <p:grpSpPr bwMode="auto">
          <a:xfrm>
            <a:off x="228600" y="3094038"/>
            <a:ext cx="8137525" cy="2087562"/>
            <a:chOff x="228600" y="3093720"/>
            <a:chExt cx="8138160" cy="2087880"/>
          </a:xfrm>
        </p:grpSpPr>
        <p:sp>
          <p:nvSpPr>
            <p:cNvPr id="23587" name="Oval 74"/>
            <p:cNvSpPr>
              <a:spLocks noChangeArrowheads="1"/>
            </p:cNvSpPr>
            <p:nvPr/>
          </p:nvSpPr>
          <p:spPr bwMode="auto">
            <a:xfrm>
              <a:off x="228600" y="3886200"/>
              <a:ext cx="2667000" cy="1295400"/>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en-US" altLang="zh-TW"/>
            </a:p>
          </p:txBody>
        </p:sp>
        <p:sp>
          <p:nvSpPr>
            <p:cNvPr id="23588" name="TextBox 9"/>
            <p:cNvSpPr txBox="1">
              <a:spLocks noChangeArrowheads="1"/>
            </p:cNvSpPr>
            <p:nvPr/>
          </p:nvSpPr>
          <p:spPr bwMode="auto">
            <a:xfrm>
              <a:off x="3124200" y="3093720"/>
              <a:ext cx="524256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000">
                  <a:solidFill>
                    <a:srgbClr val="FF0000"/>
                  </a:solidFill>
                </a:rPr>
                <a:t>Intuitively, the statement has no problem if the hypothesis p is not true.</a:t>
              </a:r>
            </a:p>
          </p:txBody>
        </p:sp>
        <p:cxnSp>
          <p:nvCxnSpPr>
            <p:cNvPr id="23589" name="Straight Arrow Connector 11"/>
            <p:cNvCxnSpPr>
              <a:cxnSpLocks noChangeShapeType="1"/>
              <a:stCxn id="23588" idx="1"/>
              <a:endCxn id="23587" idx="7"/>
            </p:cNvCxnSpPr>
            <p:nvPr/>
          </p:nvCxnSpPr>
          <p:spPr bwMode="auto">
            <a:xfrm rot="10800000" flipV="1">
              <a:off x="2505028" y="3447663"/>
              <a:ext cx="619173" cy="628244"/>
            </a:xfrm>
            <a:prstGeom prst="straightConnector1">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93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940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9940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940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940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autoUpdateAnimBg="0"/>
      <p:bldP spid="99403" grpId="0" autoUpdateAnimBg="0"/>
      <p:bldP spid="99408" grpId="0" autoUpdateAnimBg="0"/>
      <p:bldP spid="99409" grpId="0" animBg="1" autoUpdateAnimBg="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2"/>
          <p:cNvSpPr txBox="1">
            <a:spLocks noChangeArrowheads="1"/>
          </p:cNvSpPr>
          <p:nvPr/>
        </p:nvSpPr>
        <p:spPr bwMode="auto">
          <a:xfrm>
            <a:off x="228600" y="228600"/>
            <a:ext cx="1350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u="sng"/>
              <a:t>Remarks:</a:t>
            </a:r>
          </a:p>
        </p:txBody>
      </p:sp>
      <p:sp>
        <p:nvSpPr>
          <p:cNvPr id="2052" name="Oval 3"/>
          <p:cNvSpPr>
            <a:spLocks noChangeArrowheads="1"/>
          </p:cNvSpPr>
          <p:nvPr/>
        </p:nvSpPr>
        <p:spPr bwMode="auto">
          <a:xfrm>
            <a:off x="152400" y="733425"/>
            <a:ext cx="428625" cy="638175"/>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pPr algn="ctr"/>
            <a:r>
              <a:rPr lang="en-US" altLang="zh-TW" sz="2400"/>
              <a:t>1</a:t>
            </a:r>
          </a:p>
        </p:txBody>
      </p:sp>
      <p:sp>
        <p:nvSpPr>
          <p:cNvPr id="2053" name="Text Box 4"/>
          <p:cNvSpPr txBox="1">
            <a:spLocks noChangeArrowheads="1"/>
          </p:cNvSpPr>
          <p:nvPr/>
        </p:nvSpPr>
        <p:spPr bwMode="auto">
          <a:xfrm>
            <a:off x="669925" y="798513"/>
            <a:ext cx="62944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The mathematical concept of an implication vs daily usage of English</a:t>
            </a:r>
          </a:p>
        </p:txBody>
      </p:sp>
      <p:sp>
        <p:nvSpPr>
          <p:cNvPr id="100357" name="Text Box 5"/>
          <p:cNvSpPr txBox="1">
            <a:spLocks noChangeArrowheads="1"/>
          </p:cNvSpPr>
          <p:nvPr/>
        </p:nvSpPr>
        <p:spPr bwMode="auto">
          <a:xfrm>
            <a:off x="655638" y="1752600"/>
            <a:ext cx="47111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dirty="0"/>
              <a:t>“If today is Sunday, then 2+3 = 5”</a:t>
            </a:r>
          </a:p>
        </p:txBody>
      </p:sp>
      <p:grpSp>
        <p:nvGrpSpPr>
          <p:cNvPr id="2" name="Group 14"/>
          <p:cNvGrpSpPr>
            <a:grpSpLocks/>
          </p:cNvGrpSpPr>
          <p:nvPr/>
        </p:nvGrpSpPr>
        <p:grpSpPr bwMode="auto">
          <a:xfrm>
            <a:off x="5440363" y="1717675"/>
            <a:ext cx="1927225" cy="492125"/>
            <a:chOff x="3120" y="794"/>
            <a:chExt cx="1214" cy="310"/>
          </a:xfrm>
        </p:grpSpPr>
        <p:graphicFrame>
          <p:nvGraphicFramePr>
            <p:cNvPr id="2050" name="Object 2"/>
            <p:cNvGraphicFramePr>
              <a:graphicFrameLocks noChangeAspect="1"/>
            </p:cNvGraphicFramePr>
            <p:nvPr/>
          </p:nvGraphicFramePr>
          <p:xfrm>
            <a:off x="3120" y="816"/>
            <a:ext cx="234" cy="288"/>
          </p:xfrm>
          <a:graphic>
            <a:graphicData uri="http://schemas.openxmlformats.org/presentationml/2006/ole">
              <mc:AlternateContent xmlns:mc="http://schemas.openxmlformats.org/markup-compatibility/2006">
                <mc:Choice xmlns:v="urn:schemas-microsoft-com:vml" Requires="v">
                  <p:oleObj spid="_x0000_s2085" name="Clip" r:id="rId3" imgW="1576426" imgH="1942186" progId="">
                    <p:embed/>
                  </p:oleObj>
                </mc:Choice>
                <mc:Fallback>
                  <p:oleObj name="Clip" r:id="rId3" imgW="1576426" imgH="1942186" progId="">
                    <p:embed/>
                    <p:pic>
                      <p:nvPicPr>
                        <p:cNvPr id="0"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0" y="816"/>
                          <a:ext cx="234"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5" name="Text Box 9"/>
            <p:cNvSpPr txBox="1">
              <a:spLocks noChangeArrowheads="1"/>
            </p:cNvSpPr>
            <p:nvPr/>
          </p:nvSpPr>
          <p:spPr bwMode="auto">
            <a:xfrm>
              <a:off x="3350" y="794"/>
              <a:ext cx="9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solidFill>
                    <a:schemeClr val="accent2"/>
                  </a:solidFill>
                </a:rPr>
                <a:t>daily usage</a:t>
              </a:r>
            </a:p>
          </p:txBody>
        </p:sp>
      </p:grpSp>
      <p:grpSp>
        <p:nvGrpSpPr>
          <p:cNvPr id="3" name="Group 15"/>
          <p:cNvGrpSpPr>
            <a:grpSpLocks/>
          </p:cNvGrpSpPr>
          <p:nvPr/>
        </p:nvGrpSpPr>
        <p:grpSpPr bwMode="auto">
          <a:xfrm>
            <a:off x="503238" y="2209800"/>
            <a:ext cx="7827962" cy="658813"/>
            <a:chOff x="336" y="1104"/>
            <a:chExt cx="4931" cy="415"/>
          </a:xfrm>
        </p:grpSpPr>
        <p:sp>
          <p:nvSpPr>
            <p:cNvPr id="2063" name="Freeform 10"/>
            <p:cNvSpPr>
              <a:spLocks/>
            </p:cNvSpPr>
            <p:nvPr/>
          </p:nvSpPr>
          <p:spPr bwMode="auto">
            <a:xfrm>
              <a:off x="1152" y="1104"/>
              <a:ext cx="1392" cy="152"/>
            </a:xfrm>
            <a:custGeom>
              <a:avLst/>
              <a:gdLst>
                <a:gd name="T0" fmla="*/ 0 w 1392"/>
                <a:gd name="T1" fmla="*/ 48 h 152"/>
                <a:gd name="T2" fmla="*/ 768 w 1392"/>
                <a:gd name="T3" fmla="*/ 144 h 152"/>
                <a:gd name="T4" fmla="*/ 1392 w 1392"/>
                <a:gd name="T5" fmla="*/ 0 h 152"/>
                <a:gd name="T6" fmla="*/ 0 60000 65536"/>
                <a:gd name="T7" fmla="*/ 0 60000 65536"/>
                <a:gd name="T8" fmla="*/ 0 60000 65536"/>
                <a:gd name="T9" fmla="*/ 0 w 1392"/>
                <a:gd name="T10" fmla="*/ 0 h 152"/>
                <a:gd name="T11" fmla="*/ 1392 w 1392"/>
                <a:gd name="T12" fmla="*/ 152 h 152"/>
              </a:gdLst>
              <a:ahLst/>
              <a:cxnLst>
                <a:cxn ang="T6">
                  <a:pos x="T0" y="T1"/>
                </a:cxn>
                <a:cxn ang="T7">
                  <a:pos x="T2" y="T3"/>
                </a:cxn>
                <a:cxn ang="T8">
                  <a:pos x="T4" y="T5"/>
                </a:cxn>
              </a:cxnLst>
              <a:rect l="T9" t="T10" r="T11" b="T12"/>
              <a:pathLst>
                <a:path w="1392" h="152">
                  <a:moveTo>
                    <a:pt x="0" y="48"/>
                  </a:moveTo>
                  <a:cubicBezTo>
                    <a:pt x="268" y="100"/>
                    <a:pt x="536" y="152"/>
                    <a:pt x="768" y="144"/>
                  </a:cubicBezTo>
                  <a:cubicBezTo>
                    <a:pt x="1000" y="136"/>
                    <a:pt x="1196" y="68"/>
                    <a:pt x="1392" y="0"/>
                  </a:cubicBezTo>
                </a:path>
              </a:pathLst>
            </a:custGeom>
            <a:noFill/>
            <a:ln w="28575">
              <a:solidFill>
                <a:schemeClr val="accent2"/>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wrap="none">
              <a:spAutoFit/>
            </a:bodyPr>
            <a:lstStyle/>
            <a:p>
              <a:endParaRPr lang="en-US"/>
            </a:p>
          </p:txBody>
        </p:sp>
        <p:sp>
          <p:nvSpPr>
            <p:cNvPr id="2064" name="Text Box 11"/>
            <p:cNvSpPr txBox="1">
              <a:spLocks noChangeArrowheads="1"/>
            </p:cNvSpPr>
            <p:nvPr/>
          </p:nvSpPr>
          <p:spPr bwMode="auto">
            <a:xfrm>
              <a:off x="336" y="1248"/>
              <a:ext cx="4931"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olidFill>
                    <a:schemeClr val="accent2"/>
                  </a:solidFill>
                </a:rPr>
                <a:t>Assumes a relationship between the hypothesis &amp; conclusion</a:t>
              </a:r>
            </a:p>
          </p:txBody>
        </p:sp>
      </p:grpSp>
      <p:sp>
        <p:nvSpPr>
          <p:cNvPr id="100365" name="Text Box 13"/>
          <p:cNvSpPr txBox="1">
            <a:spLocks noChangeArrowheads="1"/>
          </p:cNvSpPr>
          <p:nvPr/>
        </p:nvSpPr>
        <p:spPr bwMode="auto">
          <a:xfrm>
            <a:off x="731838" y="3154363"/>
            <a:ext cx="6689725" cy="43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But the implication is true according to the definition.</a:t>
            </a:r>
          </a:p>
        </p:txBody>
      </p:sp>
      <p:grpSp>
        <p:nvGrpSpPr>
          <p:cNvPr id="4" name="Group 23"/>
          <p:cNvGrpSpPr>
            <a:grpSpLocks/>
          </p:cNvGrpSpPr>
          <p:nvPr/>
        </p:nvGrpSpPr>
        <p:grpSpPr bwMode="auto">
          <a:xfrm>
            <a:off x="122238" y="3998913"/>
            <a:ext cx="8289925" cy="762000"/>
            <a:chOff x="96" y="2231"/>
            <a:chExt cx="4992" cy="480"/>
          </a:xfrm>
        </p:grpSpPr>
        <p:sp>
          <p:nvSpPr>
            <p:cNvPr id="2061" name="Oval 16"/>
            <p:cNvSpPr>
              <a:spLocks noChangeArrowheads="1"/>
            </p:cNvSpPr>
            <p:nvPr/>
          </p:nvSpPr>
          <p:spPr bwMode="auto">
            <a:xfrm>
              <a:off x="96" y="2286"/>
              <a:ext cx="270" cy="402"/>
            </a:xfrm>
            <a:prstGeom prst="ellipse">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pPr algn="ctr"/>
              <a:r>
                <a:rPr lang="en-US" altLang="zh-TW" sz="2400"/>
                <a:t>2</a:t>
              </a:r>
            </a:p>
          </p:txBody>
        </p:sp>
        <p:sp>
          <p:nvSpPr>
            <p:cNvPr id="2062" name="Text Box 17"/>
            <p:cNvSpPr txBox="1">
              <a:spLocks noChangeArrowheads="1"/>
            </p:cNvSpPr>
            <p:nvPr/>
          </p:nvSpPr>
          <p:spPr bwMode="auto">
            <a:xfrm>
              <a:off x="422" y="2231"/>
              <a:ext cx="4666"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t>Also, the meaning of the if-then statement is different when used in a program</a:t>
              </a:r>
            </a:p>
          </p:txBody>
        </p:sp>
      </p:grpSp>
      <p:sp>
        <p:nvSpPr>
          <p:cNvPr id="100371" name="Text Box 19"/>
          <p:cNvSpPr txBox="1">
            <a:spLocks noChangeArrowheads="1"/>
          </p:cNvSpPr>
          <p:nvPr/>
        </p:nvSpPr>
        <p:spPr bwMode="auto">
          <a:xfrm>
            <a:off x="669925" y="4892675"/>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400"/>
              <a:t>if (x &gt; 3) then y = x;</a:t>
            </a:r>
          </a:p>
        </p:txBody>
      </p:sp>
      <p:sp>
        <p:nvSpPr>
          <p:cNvPr id="100374" name="Text Box 22"/>
          <p:cNvSpPr txBox="1">
            <a:spLocks noChangeArrowheads="1"/>
          </p:cNvSpPr>
          <p:nvPr/>
        </p:nvSpPr>
        <p:spPr bwMode="auto">
          <a:xfrm>
            <a:off x="655638" y="5426075"/>
            <a:ext cx="746760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新細明體" pitchFamily="18" charset="-120"/>
              </a:defRPr>
            </a:lvl1pPr>
            <a:lvl2pPr marL="742950" indent="-285750" eaLnBrk="0" hangingPunct="0">
              <a:defRPr kumimoji="1">
                <a:solidFill>
                  <a:schemeClr val="tx1"/>
                </a:solidFill>
                <a:latin typeface="Arial" pitchFamily="34" charset="0"/>
                <a:ea typeface="新細明體" pitchFamily="18" charset="-120"/>
              </a:defRPr>
            </a:lvl2pPr>
            <a:lvl3pPr marL="1143000" indent="-228600" eaLnBrk="0" hangingPunct="0">
              <a:defRPr kumimoji="1">
                <a:solidFill>
                  <a:schemeClr val="tx1"/>
                </a:solidFill>
                <a:latin typeface="Arial" pitchFamily="34" charset="0"/>
                <a:ea typeface="新細明體" pitchFamily="18" charset="-120"/>
              </a:defRPr>
            </a:lvl3pPr>
            <a:lvl4pPr marL="1600200" indent="-228600" eaLnBrk="0" hangingPunct="0">
              <a:defRPr kumimoji="1">
                <a:solidFill>
                  <a:schemeClr val="tx1"/>
                </a:solidFill>
                <a:latin typeface="Arial" pitchFamily="34" charset="0"/>
                <a:ea typeface="新細明體" pitchFamily="18" charset="-120"/>
              </a:defRPr>
            </a:lvl4pPr>
            <a:lvl5pPr marL="2057400" indent="-228600" eaLnBrk="0" hangingPunct="0">
              <a:defRPr kumimoji="1">
                <a:solidFill>
                  <a:schemeClr val="tx1"/>
                </a:solidFill>
                <a:latin typeface="Arial" pitchFamily="34"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pitchFamily="34"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pitchFamily="34"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pitchFamily="34"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pitchFamily="34" charset="0"/>
                <a:ea typeface="新細明體" pitchFamily="18" charset="-120"/>
              </a:defRPr>
            </a:lvl9pPr>
          </a:lstStyle>
          <a:p>
            <a:pPr eaLnBrk="1" hangingPunct="1"/>
            <a:r>
              <a:rPr lang="en-US" altLang="zh-TW" sz="2200">
                <a:solidFill>
                  <a:schemeClr val="accent2"/>
                </a:solidFill>
              </a:rPr>
              <a:t>If the value of x is greater than 3, then execute the statement “y = 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035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036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037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03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7" grpId="0" autoUpdateAnimBg="0"/>
      <p:bldP spid="100365" grpId="0" animBg="1" autoUpdateAnimBg="0"/>
      <p:bldP spid="100371" grpId="0" autoUpdateAnimBg="0"/>
      <p:bldP spid="100374"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FIRSTZCZHAO@PGAEKPTMCPW0Y5HA" val="4756"/>
</p:tagLst>
</file>

<file path=ppt/theme/theme1.xml><?xml version="1.0" encoding="utf-8"?>
<a:theme xmlns:a="http://schemas.openxmlformats.org/drawingml/2006/main" name="template">
  <a:themeElements>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9554</TotalTime>
  <Words>2769</Words>
  <Application>Microsoft Office PowerPoint</Application>
  <PresentationFormat>On-screen Show (4:3)</PresentationFormat>
  <Paragraphs>356</Paragraphs>
  <Slides>29</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41" baseType="lpstr">
      <vt:lpstr>Arial</vt:lpstr>
      <vt:lpstr>宋体</vt:lpstr>
      <vt:lpstr>Wingdings</vt:lpstr>
      <vt:lpstr>Tempus Sans ITC</vt:lpstr>
      <vt:lpstr>Times New Roman</vt:lpstr>
      <vt:lpstr>Symbol</vt:lpstr>
      <vt:lpstr>Desdemona</vt:lpstr>
      <vt:lpstr>新細明體</vt:lpstr>
      <vt:lpstr>cmsy10</vt:lpstr>
      <vt:lpstr>template</vt:lpstr>
      <vt:lpstr>ClipArt</vt:lpstr>
      <vt:lpstr>Clip</vt:lpstr>
      <vt:lpstr>Logic</vt:lpstr>
      <vt:lpstr>Logic (Chapter 1)</vt:lpstr>
      <vt:lpstr>A Puzzle</vt:lpstr>
      <vt:lpstr>Propositions – Definition [O1] </vt:lpstr>
      <vt:lpstr>Compound Proposition</vt:lpstr>
      <vt:lpstr>Logical operators</vt:lpstr>
      <vt:lpstr>Truth 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Implication Law &amp; Unless</vt:lpstr>
      <vt:lpstr>Implication Law &amp; Unless</vt:lpstr>
      <vt:lpstr>PowerPoint Presentation</vt:lpstr>
      <vt:lpstr>Predicates and Quantifiers</vt:lpstr>
      <vt:lpstr>PowerPoint Presentation</vt:lpstr>
      <vt:lpstr>Universe of Discourse</vt:lpstr>
      <vt:lpstr>Quantification (Quantifiers)</vt:lpstr>
      <vt:lpstr>Universal and Existential Quantification</vt:lpstr>
      <vt:lpstr>PowerPoint Presentation</vt:lpstr>
      <vt:lpstr>Example</vt:lpstr>
      <vt:lpstr>Example</vt:lpstr>
      <vt:lpstr>Quantifier Equivalences</vt:lpstr>
      <vt:lpstr>PowerPoint Presentation</vt:lpstr>
      <vt:lpstr>PowerPoint Presentation</vt:lpstr>
      <vt:lpstr>Some Conventions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CSIS1118 Foundations of Computer Science</dc:title>
  <dc:creator>Hubert Chan</dc:creator>
  <cp:lastModifiedBy>Hubert Chan</cp:lastModifiedBy>
  <cp:revision>770</cp:revision>
  <dcterms:created xsi:type="dcterms:W3CDTF">2003-08-29T13:25:09Z</dcterms:created>
  <dcterms:modified xsi:type="dcterms:W3CDTF">2017-09-01T03:27:14Z</dcterms:modified>
</cp:coreProperties>
</file>