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1"/>
  </p:notesMasterIdLst>
  <p:sldIdLst>
    <p:sldId id="414" r:id="rId2"/>
    <p:sldId id="437" r:id="rId3"/>
    <p:sldId id="438" r:id="rId4"/>
    <p:sldId id="421" r:id="rId5"/>
    <p:sldId id="423" r:id="rId6"/>
    <p:sldId id="424" r:id="rId7"/>
    <p:sldId id="426" r:id="rId8"/>
    <p:sldId id="427" r:id="rId9"/>
    <p:sldId id="463" r:id="rId10"/>
    <p:sldId id="465" r:id="rId11"/>
    <p:sldId id="428" r:id="rId12"/>
    <p:sldId id="455" r:id="rId13"/>
    <p:sldId id="456" r:id="rId14"/>
    <p:sldId id="457" r:id="rId15"/>
    <p:sldId id="458" r:id="rId16"/>
    <p:sldId id="461" r:id="rId17"/>
    <p:sldId id="444" r:id="rId18"/>
    <p:sldId id="445" r:id="rId19"/>
    <p:sldId id="459" r:id="rId20"/>
    <p:sldId id="460" r:id="rId21"/>
    <p:sldId id="446" r:id="rId22"/>
    <p:sldId id="447" r:id="rId23"/>
    <p:sldId id="448" r:id="rId24"/>
    <p:sldId id="450" r:id="rId25"/>
    <p:sldId id="452" r:id="rId26"/>
    <p:sldId id="453" r:id="rId27"/>
    <p:sldId id="454" r:id="rId28"/>
    <p:sldId id="462" r:id="rId29"/>
    <p:sldId id="466" r:id="rId30"/>
  </p:sldIdLst>
  <p:sldSz cx="9144000" cy="6858000" type="screen4x3"/>
  <p:notesSz cx="7099300" cy="102346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CFF7A7"/>
    <a:srgbClr val="FF0066"/>
    <a:srgbClr val="9933FF"/>
    <a:srgbClr val="C0C0C0"/>
    <a:srgbClr val="3366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52" autoAdjust="0"/>
    <p:restoredTop sz="97417" autoAdjust="0"/>
  </p:normalViewPr>
  <p:slideViewPr>
    <p:cSldViewPr snapToGrid="0">
      <p:cViewPr varScale="1">
        <p:scale>
          <a:sx n="77" d="100"/>
          <a:sy n="77" d="100"/>
        </p:scale>
        <p:origin x="83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31EA5263-E5D6-4911-A059-B0FEA073F39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32775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50" y="849313"/>
            <a:ext cx="473392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943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Note that for a -&gt; F to be true, the only possible case is to have a to be false, thus if one can show that </a:t>
            </a:r>
            <a:r>
              <a:rPr lang="en-US" altLang="zh-TW">
                <a:solidFill>
                  <a:schemeClr val="accent2"/>
                </a:solidFill>
                <a:sym typeface="Symbol" pitchFamily="18" charset="2"/>
              </a:rPr>
              <a:t>p  F, then p must be true!</a:t>
            </a:r>
            <a:endParaRPr 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89013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89013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89013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89013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F45D6929-6AA8-481B-8E28-55E9FCDCFEED}" type="slidenum">
              <a:rPr lang="en-US" altLang="zh-TW" smtClean="0"/>
              <a:pPr eaLnBrk="1" hangingPunct="1"/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6704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To assume that p -&gt; q is false, the only case we need consider is when p is true, but q is false (recall that for implication, this is the only case that will make it false). If we can show that this case leads to a contradiction, then this case is not possible, then p-&gt;q is always true.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89013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89013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89013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89013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C2FC550F-672D-4ED6-8AEE-94BC6F412721}" type="slidenum">
              <a:rPr lang="en-US" altLang="zh-TW" smtClean="0"/>
              <a:pPr eaLnBrk="1" hangingPunct="1"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4509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xfrm>
            <a:off x="946150" y="4862513"/>
            <a:ext cx="5207000" cy="46053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91" tIns="47745" rIns="95491" bIns="47745"/>
          <a:lstStyle/>
          <a:p>
            <a:endParaRPr lang="en-US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91" tIns="47745" rIns="95491" bIns="47745"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r" eaLnBrk="1" hangingPunct="1"/>
            <a:fld id="{D0783A5B-F234-4B63-AFAF-39B18F26E35B}" type="slidenum">
              <a:rPr lang="en-US" altLang="zh-TW" sz="1300"/>
              <a:pPr algn="r" eaLnBrk="1" hangingPunct="1"/>
              <a:t>22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3131567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35CE4D44-6764-4E70-AE7B-526BC14EA2CE}" type="slidenum">
              <a:rPr lang="en-US" altLang="zh-TW" sz="1400">
                <a:latin typeface="Arial" pitchFamily="34" charset="0"/>
              </a:rPr>
              <a:pPr algn="r">
                <a:defRPr/>
              </a:pPr>
              <a:t>‹#›</a:t>
            </a:fld>
            <a:endParaRPr lang="en-US" altLang="zh-TW" sz="1400">
              <a:latin typeface="Arial" pitchFamily="34" charset="0"/>
            </a:endParaRPr>
          </a:p>
        </p:txBody>
      </p:sp>
      <p:pic>
        <p:nvPicPr>
          <p:cNvPr id="4" name="Picture 6" descr="se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25" y="2268538"/>
            <a:ext cx="619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1112838" y="1237584"/>
            <a:ext cx="6565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chemeClr val="bg2"/>
                </a:solidFill>
              </a:rPr>
              <a:t>COMP2121</a:t>
            </a:r>
            <a:r>
              <a:rPr lang="en-US" altLang="zh-CN" sz="2800" baseline="0" dirty="0">
                <a:solidFill>
                  <a:schemeClr val="bg2"/>
                </a:solidFill>
              </a:rPr>
              <a:t> </a:t>
            </a:r>
          </a:p>
          <a:p>
            <a:pPr>
              <a:defRPr/>
            </a:pPr>
            <a:r>
              <a:rPr lang="en-US" sz="2800" dirty="0">
                <a:solidFill>
                  <a:schemeClr val="bg2"/>
                </a:solidFill>
              </a:rPr>
              <a:t>Discrete Mathematics</a:t>
            </a:r>
          </a:p>
        </p:txBody>
      </p:sp>
    </p:spTree>
    <p:extLst>
      <p:ext uri="{BB962C8B-B14F-4D97-AF65-F5344CB8AC3E}">
        <p14:creationId xmlns:p14="http://schemas.microsoft.com/office/powerpoint/2010/main" val="602084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419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4277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4748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627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765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9186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4140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9630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089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960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271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D8657341-4147-4372-BE58-6107FE27E72A}" type="slidenum">
              <a:rPr lang="en-US" altLang="zh-TW" sz="1400">
                <a:latin typeface="Arial" pitchFamily="34" charset="0"/>
              </a:rPr>
              <a:pPr algn="r">
                <a:defRPr/>
              </a:pPr>
              <a:t>‹#›</a:t>
            </a:fld>
            <a:endParaRPr lang="en-US" altLang="zh-TW" sz="140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55" r:id="rId2"/>
    <p:sldLayoutId id="2147484156" r:id="rId3"/>
    <p:sldLayoutId id="2147484157" r:id="rId4"/>
    <p:sldLayoutId id="2147484158" r:id="rId5"/>
    <p:sldLayoutId id="2147484159" r:id="rId6"/>
    <p:sldLayoutId id="2147484160" r:id="rId7"/>
    <p:sldLayoutId id="2147484161" r:id="rId8"/>
    <p:sldLayoutId id="2147484162" r:id="rId9"/>
    <p:sldLayoutId id="2147484163" r:id="rId10"/>
    <p:sldLayoutId id="2147484164" r:id="rId11"/>
    <p:sldLayoutId id="2147484165" r:id="rId12"/>
    <p:sldLayoutId id="214748416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F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1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42950" y="2754313"/>
            <a:ext cx="7772400" cy="1470025"/>
          </a:xfrm>
          <a:solidFill>
            <a:srgbClr val="FFFFFF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zh-TW" sz="5400" dirty="0"/>
              <a:t>Methods of Proof</a:t>
            </a:r>
            <a:endParaRPr lang="en-US" sz="5400" dirty="0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241800"/>
            <a:ext cx="6400800" cy="1236663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/>
              <a:t>Hubert Chan  (Chapters 1.6, 1.7, 4.1)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371600" y="5124081"/>
            <a:ext cx="8229600" cy="149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F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Tx/>
              <a:buNone/>
            </a:pPr>
            <a:r>
              <a:rPr lang="en-US" kern="0" dirty="0"/>
              <a:t>[O1 Abstract Concepts] </a:t>
            </a:r>
          </a:p>
          <a:p>
            <a:pPr marL="457200" indent="-457200" algn="l">
              <a:buFontTx/>
              <a:buNone/>
            </a:pPr>
            <a:r>
              <a:rPr lang="en-US" kern="0" dirty="0"/>
              <a:t>[O2 Proof Techniques] </a:t>
            </a:r>
          </a:p>
          <a:p>
            <a:pPr marL="457200" indent="-457200" algn="l">
              <a:buFontTx/>
              <a:buNone/>
            </a:pP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57200" y="297638"/>
            <a:ext cx="21627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(p </a:t>
            </a:r>
            <a:r>
              <a:rPr lang="en-US" altLang="zh-TW" dirty="0">
                <a:sym typeface="Symbol" pitchFamily="18" charset="2"/>
              </a:rPr>
              <a:t> q)  </a:t>
            </a:r>
            <a:r>
              <a:rPr lang="en-US" altLang="zh-TW" dirty="0" smtClean="0">
                <a:sym typeface="Symbol" pitchFamily="18" charset="2"/>
              </a:rPr>
              <a:t>(</a:t>
            </a:r>
            <a:r>
              <a:rPr lang="en-US" altLang="zh-TW" dirty="0">
                <a:sym typeface="Symbol" pitchFamily="18" charset="2"/>
              </a:rPr>
              <a:t>p </a:t>
            </a:r>
            <a:r>
              <a:rPr lang="en-US" altLang="zh-TW" dirty="0" smtClean="0">
                <a:sym typeface="Symbol" pitchFamily="18" charset="2"/>
              </a:rPr>
              <a:t> q)</a:t>
            </a:r>
            <a:endParaRPr lang="en-US" altLang="zh-TW" dirty="0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47663" y="831038"/>
            <a:ext cx="29161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u="sng" dirty="0"/>
              <a:t>Proof by contradiction [O2]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65125" y="1277126"/>
            <a:ext cx="7859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 smtClean="0"/>
              <a:t>Example 2. </a:t>
            </a:r>
            <a:r>
              <a:rPr lang="en-US" altLang="zh-TW" dirty="0"/>
              <a:t>Prove that if x is irrational and y is rational, then </a:t>
            </a:r>
            <a:r>
              <a:rPr lang="en-US" altLang="zh-TW" dirty="0" err="1"/>
              <a:t>x+y</a:t>
            </a:r>
            <a:r>
              <a:rPr lang="en-US" altLang="zh-TW" dirty="0"/>
              <a:t> is irrational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65125" y="2267726"/>
            <a:ext cx="7588250" cy="243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Suppose x is irrational and y is rational, but x+y is rational.</a:t>
            </a:r>
          </a:p>
          <a:p>
            <a:pPr eaLnBrk="1" hangingPunct="1"/>
            <a:r>
              <a:rPr lang="en-US" altLang="zh-TW"/>
              <a:t>Then, x + y can be rewritten as a/b for two integers a,b</a:t>
            </a:r>
          </a:p>
          <a:p>
            <a:pPr eaLnBrk="1" hangingPunct="1"/>
            <a:r>
              <a:rPr lang="en-US" altLang="zh-TW"/>
              <a:t>That is, (x+y) = a/b.</a:t>
            </a:r>
          </a:p>
          <a:p>
            <a:pPr eaLnBrk="1" hangingPunct="1"/>
            <a:r>
              <a:rPr lang="en-US" altLang="zh-TW"/>
              <a:t>Since y is also rational, so y = c/d for two integers c, d</a:t>
            </a:r>
          </a:p>
          <a:p>
            <a:pPr eaLnBrk="1" hangingPunct="1"/>
            <a:r>
              <a:rPr lang="en-US" altLang="zh-TW"/>
              <a:t>Then, x = a/b – c/d = (ad-cb)/bd</a:t>
            </a:r>
          </a:p>
          <a:p>
            <a:pPr eaLnBrk="1" hangingPunct="1"/>
            <a:r>
              <a:rPr lang="en-US" altLang="zh-TW"/>
              <a:t>Since (ad-cb) and bd are both integers, it follows that x is rational.</a:t>
            </a:r>
          </a:p>
          <a:p>
            <a:pPr eaLnBrk="1" hangingPunct="1"/>
            <a:r>
              <a:rPr lang="en-US" altLang="zh-TW"/>
              <a:t>A contradiction occurs.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632013"/>
              </p:ext>
            </p:extLst>
          </p:nvPr>
        </p:nvGraphicFramePr>
        <p:xfrm>
          <a:off x="4514850" y="16374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1637488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05030" y="291757"/>
            <a:ext cx="2553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Its negation </a:t>
            </a:r>
            <a:r>
              <a:rPr lang="en-US" dirty="0"/>
              <a:t>is: </a:t>
            </a:r>
            <a:r>
              <a:rPr lang="en-US" dirty="0" smtClean="0"/>
              <a:t> p  </a:t>
            </a:r>
            <a:r>
              <a:rPr lang="en-US" altLang="zh-TW" dirty="0" smtClean="0">
                <a:solidFill>
                  <a:schemeClr val="accent2"/>
                </a:solidFill>
                <a:sym typeface="Symbol" pitchFamily="18" charset="2"/>
              </a:rPr>
              <a:t> </a:t>
            </a:r>
            <a:r>
              <a:rPr lang="en-US" altLang="zh-TW" dirty="0" smtClean="0">
                <a:sym typeface="Symbol" pitchFamily="18" charset="2"/>
              </a:rPr>
              <a:t>q</a:t>
            </a:r>
            <a:endParaRPr lang="en-US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65125" y="1715784"/>
            <a:ext cx="6200775" cy="4365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Arial" pitchFamily="34" charset="0"/>
              </a:rPr>
              <a:t>Assume that </a:t>
            </a:r>
            <a:r>
              <a:rPr lang="en-US" altLang="zh-TW" dirty="0" err="1">
                <a:latin typeface="Arial" pitchFamily="34" charset="0"/>
              </a:rPr>
              <a:t>p</a:t>
            </a:r>
            <a:r>
              <a:rPr lang="en-US" altLang="zh-TW" dirty="0" err="1">
                <a:latin typeface="Arial" pitchFamily="34" charset="0"/>
                <a:sym typeface="Symbol" pitchFamily="18" charset="2"/>
              </a:rPr>
              <a:t>q</a:t>
            </a:r>
            <a:r>
              <a:rPr lang="en-US" altLang="zh-TW" dirty="0">
                <a:latin typeface="Arial" pitchFamily="34" charset="0"/>
                <a:sym typeface="Symbol" pitchFamily="18" charset="2"/>
              </a:rPr>
              <a:t> is false and leads to a contradiction</a:t>
            </a:r>
            <a:endParaRPr lang="en-US" altLang="zh-TW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63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65125" y="141288"/>
            <a:ext cx="187483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u="sng"/>
              <a:t>Proof by Cases</a:t>
            </a: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365125" y="609600"/>
            <a:ext cx="67151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If n is an integer not divisible by 3, then n</a:t>
            </a:r>
            <a:r>
              <a:rPr lang="en-US" altLang="zh-TW" baseline="30000"/>
              <a:t>2</a:t>
            </a:r>
            <a:r>
              <a:rPr lang="en-US" altLang="zh-TW"/>
              <a:t> mod 3 = 1.</a:t>
            </a: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365125" y="1131888"/>
            <a:ext cx="577532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1: 	n mod 3 = 1.</a:t>
            </a:r>
          </a:p>
          <a:p>
            <a:pPr eaLnBrk="1" hangingPunct="1"/>
            <a:r>
              <a:rPr lang="en-US" altLang="zh-TW"/>
              <a:t>	Then, n = 3k + 1 for some integer k.</a:t>
            </a:r>
          </a:p>
          <a:p>
            <a:pPr eaLnBrk="1" hangingPunct="1"/>
            <a:r>
              <a:rPr lang="en-US" altLang="zh-TW"/>
              <a:t>	Thus, n</a:t>
            </a:r>
            <a:r>
              <a:rPr lang="en-US" altLang="zh-TW" baseline="30000"/>
              <a:t>2</a:t>
            </a:r>
            <a:r>
              <a:rPr lang="en-US" altLang="zh-TW"/>
              <a:t> = 9k</a:t>
            </a:r>
            <a:r>
              <a:rPr lang="en-US" altLang="zh-TW" baseline="30000"/>
              <a:t>2</a:t>
            </a:r>
            <a:r>
              <a:rPr lang="en-US" altLang="zh-TW"/>
              <a:t> + 6k + 1 = 3(3k</a:t>
            </a:r>
            <a:r>
              <a:rPr lang="en-US" altLang="zh-TW" baseline="30000"/>
              <a:t>2 </a:t>
            </a:r>
            <a:r>
              <a:rPr lang="en-US" altLang="zh-TW"/>
              <a:t>+ 2k) + 1.</a:t>
            </a:r>
          </a:p>
          <a:p>
            <a:pPr eaLnBrk="1" hangingPunct="1"/>
            <a:r>
              <a:rPr lang="en-US" altLang="zh-TW"/>
              <a:t>	So, n</a:t>
            </a:r>
            <a:r>
              <a:rPr lang="en-US" altLang="zh-TW" baseline="30000"/>
              <a:t>2</a:t>
            </a:r>
            <a:r>
              <a:rPr lang="en-US" altLang="zh-TW"/>
              <a:t> mod 3 = 1.</a:t>
            </a: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352425" y="2667000"/>
            <a:ext cx="628173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2: 	n mod 3 = 2.</a:t>
            </a:r>
          </a:p>
          <a:p>
            <a:pPr eaLnBrk="1" hangingPunct="1"/>
            <a:r>
              <a:rPr lang="en-US" altLang="zh-TW"/>
              <a:t>	Then, n = 3k + 2 for some integer k.</a:t>
            </a:r>
          </a:p>
          <a:p>
            <a:pPr eaLnBrk="1" hangingPunct="1"/>
            <a:r>
              <a:rPr lang="en-US" altLang="zh-TW"/>
              <a:t>	Thus, n</a:t>
            </a:r>
            <a:r>
              <a:rPr lang="en-US" altLang="zh-TW" baseline="30000"/>
              <a:t>2</a:t>
            </a:r>
            <a:r>
              <a:rPr lang="en-US" altLang="zh-TW"/>
              <a:t> = 9k</a:t>
            </a:r>
            <a:r>
              <a:rPr lang="en-US" altLang="zh-TW" baseline="30000"/>
              <a:t>2</a:t>
            </a:r>
            <a:r>
              <a:rPr lang="en-US" altLang="zh-TW"/>
              <a:t> + 12k + 4 = 3(3k</a:t>
            </a:r>
            <a:r>
              <a:rPr lang="en-US" altLang="zh-TW" baseline="30000"/>
              <a:t>2 </a:t>
            </a:r>
            <a:r>
              <a:rPr lang="en-US" altLang="zh-TW"/>
              <a:t>+ 4k +1) + 1.</a:t>
            </a:r>
          </a:p>
          <a:p>
            <a:pPr eaLnBrk="1" hangingPunct="1"/>
            <a:r>
              <a:rPr lang="en-US" altLang="zh-TW"/>
              <a:t>	So, n</a:t>
            </a:r>
            <a:r>
              <a:rPr lang="en-US" altLang="zh-TW" baseline="30000"/>
              <a:t>2</a:t>
            </a:r>
            <a:r>
              <a:rPr lang="en-US" altLang="zh-TW"/>
              <a:t> mod 3 = 1.</a:t>
            </a:r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439738" y="4175125"/>
            <a:ext cx="20748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So, p </a:t>
            </a:r>
            <a:r>
              <a:rPr lang="en-US" altLang="zh-TW">
                <a:sym typeface="Symbol" pitchFamily="18" charset="2"/>
              </a:rPr>
              <a:t> q is true</a:t>
            </a:r>
            <a:endParaRPr lang="en-US" altLang="zh-TW"/>
          </a:p>
        </p:txBody>
      </p:sp>
      <p:sp>
        <p:nvSpPr>
          <p:cNvPr id="137223" name="Text Box 7"/>
          <p:cNvSpPr txBox="1">
            <a:spLocks noChangeArrowheads="1"/>
          </p:cNvSpPr>
          <p:nvPr/>
        </p:nvSpPr>
        <p:spPr bwMode="auto">
          <a:xfrm>
            <a:off x="457200" y="4800600"/>
            <a:ext cx="6373813" cy="14414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>
                <a:latin typeface="Arial" pitchFamily="34" charset="0"/>
              </a:rPr>
              <a:t>p = p</a:t>
            </a:r>
            <a:r>
              <a:rPr lang="en-US" altLang="zh-TW" baseline="-25000">
                <a:latin typeface="Arial" pitchFamily="34" charset="0"/>
              </a:rPr>
              <a:t>1</a:t>
            </a:r>
            <a:r>
              <a:rPr lang="en-US" altLang="zh-TW">
                <a:latin typeface="Arial" pitchFamily="34" charset="0"/>
              </a:rPr>
              <a:t> </a:t>
            </a:r>
            <a:r>
              <a:rPr lang="en-US" altLang="zh-TW">
                <a:latin typeface="Arial" pitchFamily="34" charset="0"/>
                <a:sym typeface="Symbol" pitchFamily="18" charset="2"/>
              </a:rPr>
              <a:t> p</a:t>
            </a:r>
            <a:r>
              <a:rPr lang="en-US" altLang="zh-TW" baseline="-25000">
                <a:latin typeface="Arial" pitchFamily="34" charset="0"/>
                <a:sym typeface="Symbol" pitchFamily="18" charset="2"/>
              </a:rPr>
              <a:t>2</a:t>
            </a:r>
            <a:r>
              <a:rPr lang="en-US" altLang="zh-TW">
                <a:latin typeface="Arial" pitchFamily="34" charset="0"/>
                <a:sym typeface="Symbol" pitchFamily="18" charset="2"/>
              </a:rPr>
              <a:t>  ...  p</a:t>
            </a:r>
            <a:r>
              <a:rPr lang="en-US" altLang="zh-TW" baseline="-25000">
                <a:latin typeface="Arial" pitchFamily="34" charset="0"/>
                <a:sym typeface="Symbol" pitchFamily="18" charset="2"/>
              </a:rPr>
              <a:t>n </a:t>
            </a:r>
          </a:p>
          <a:p>
            <a:pPr>
              <a:defRPr/>
            </a:pPr>
            <a:r>
              <a:rPr lang="en-US" altLang="zh-TW">
                <a:latin typeface="Arial" pitchFamily="34" charset="0"/>
                <a:sym typeface="Symbol" pitchFamily="18" charset="2"/>
              </a:rPr>
              <a:t>To prove (</a:t>
            </a:r>
            <a:r>
              <a:rPr lang="en-US" altLang="zh-TW">
                <a:latin typeface="Arial" pitchFamily="34" charset="0"/>
              </a:rPr>
              <a:t>p</a:t>
            </a:r>
            <a:r>
              <a:rPr lang="en-US" altLang="zh-TW" baseline="-25000">
                <a:latin typeface="Arial" pitchFamily="34" charset="0"/>
              </a:rPr>
              <a:t>1</a:t>
            </a:r>
            <a:r>
              <a:rPr lang="en-US" altLang="zh-TW">
                <a:latin typeface="Arial" pitchFamily="34" charset="0"/>
              </a:rPr>
              <a:t> </a:t>
            </a:r>
            <a:r>
              <a:rPr lang="en-US" altLang="zh-TW">
                <a:latin typeface="Arial" pitchFamily="34" charset="0"/>
                <a:sym typeface="Symbol" pitchFamily="18" charset="2"/>
              </a:rPr>
              <a:t> p</a:t>
            </a:r>
            <a:r>
              <a:rPr lang="en-US" altLang="zh-TW" baseline="-25000">
                <a:latin typeface="Arial" pitchFamily="34" charset="0"/>
                <a:sym typeface="Symbol" pitchFamily="18" charset="2"/>
              </a:rPr>
              <a:t>2</a:t>
            </a:r>
            <a:r>
              <a:rPr lang="en-US" altLang="zh-TW">
                <a:latin typeface="Arial" pitchFamily="34" charset="0"/>
                <a:sym typeface="Symbol" pitchFamily="18" charset="2"/>
              </a:rPr>
              <a:t>  ...  p</a:t>
            </a:r>
            <a:r>
              <a:rPr lang="en-US" altLang="zh-TW" baseline="-25000">
                <a:latin typeface="Arial" pitchFamily="34" charset="0"/>
                <a:sym typeface="Symbol" pitchFamily="18" charset="2"/>
              </a:rPr>
              <a:t>n </a:t>
            </a:r>
            <a:r>
              <a:rPr lang="en-US" altLang="zh-TW">
                <a:latin typeface="Arial" pitchFamily="34" charset="0"/>
                <a:sym typeface="Symbol" pitchFamily="18" charset="2"/>
              </a:rPr>
              <a:t>)  q,</a:t>
            </a:r>
          </a:p>
          <a:p>
            <a:pPr>
              <a:defRPr/>
            </a:pPr>
            <a:r>
              <a:rPr lang="en-US" altLang="zh-TW">
                <a:latin typeface="Arial" pitchFamily="34" charset="0"/>
                <a:sym typeface="Symbol" pitchFamily="18" charset="2"/>
              </a:rPr>
              <a:t>we can prove (</a:t>
            </a:r>
            <a:r>
              <a:rPr lang="en-US" altLang="zh-TW">
                <a:latin typeface="Arial" pitchFamily="34" charset="0"/>
              </a:rPr>
              <a:t>p</a:t>
            </a:r>
            <a:r>
              <a:rPr lang="en-US" altLang="zh-TW" baseline="-25000">
                <a:latin typeface="Arial" pitchFamily="34" charset="0"/>
              </a:rPr>
              <a:t>1</a:t>
            </a:r>
            <a:r>
              <a:rPr lang="en-US" altLang="zh-TW">
                <a:latin typeface="Arial" pitchFamily="34" charset="0"/>
                <a:sym typeface="Symbol" pitchFamily="18" charset="2"/>
              </a:rPr>
              <a:t>q)  (p</a:t>
            </a:r>
            <a:r>
              <a:rPr lang="en-US" altLang="zh-TW" baseline="-25000">
                <a:latin typeface="Arial" pitchFamily="34" charset="0"/>
                <a:sym typeface="Symbol" pitchFamily="18" charset="2"/>
              </a:rPr>
              <a:t>2</a:t>
            </a:r>
            <a:r>
              <a:rPr lang="en-US" altLang="zh-TW">
                <a:latin typeface="Arial" pitchFamily="34" charset="0"/>
                <a:sym typeface="Symbol" pitchFamily="18" charset="2"/>
              </a:rPr>
              <a:t> q)  ....  (p</a:t>
            </a:r>
            <a:r>
              <a:rPr lang="en-US" altLang="zh-TW" baseline="-25000">
                <a:latin typeface="Arial" pitchFamily="34" charset="0"/>
                <a:sym typeface="Symbol" pitchFamily="18" charset="2"/>
              </a:rPr>
              <a:t>n </a:t>
            </a:r>
            <a:r>
              <a:rPr lang="en-US" altLang="zh-TW">
                <a:latin typeface="Arial" pitchFamily="34" charset="0"/>
                <a:sym typeface="Symbol" pitchFamily="18" charset="2"/>
              </a:rPr>
              <a:t>q)</a:t>
            </a:r>
          </a:p>
          <a:p>
            <a:pPr>
              <a:defRPr/>
            </a:pPr>
            <a:r>
              <a:rPr lang="en-US" altLang="zh-TW">
                <a:latin typeface="Arial" pitchFamily="34" charset="0"/>
                <a:sym typeface="Symbol" pitchFamily="18" charset="2"/>
              </a:rPr>
              <a:t>That is, we have to prove (p</a:t>
            </a:r>
            <a:r>
              <a:rPr lang="en-US" altLang="zh-TW" baseline="-25000">
                <a:latin typeface="Arial" pitchFamily="34" charset="0"/>
                <a:sym typeface="Symbol" pitchFamily="18" charset="2"/>
              </a:rPr>
              <a:t>i</a:t>
            </a:r>
            <a:r>
              <a:rPr lang="en-US" altLang="zh-TW">
                <a:latin typeface="Arial" pitchFamily="34" charset="0"/>
                <a:sym typeface="Symbol" pitchFamily="18" charset="2"/>
              </a:rPr>
              <a:t> q) one by one for each 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autoUpdateAnimBg="0"/>
      <p:bldP spid="137220" grpId="0" autoUpdateAnimBg="0"/>
      <p:bldP spid="137221" grpId="0" autoUpdateAnimBg="0"/>
      <p:bldP spid="137222" grpId="0" autoUpdateAnimBg="0"/>
      <p:bldP spid="137223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88925" y="293688"/>
            <a:ext cx="2870200" cy="436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Mathematical Induction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52413" y="750888"/>
            <a:ext cx="47577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Theorem: </a:t>
            </a:r>
            <a:r>
              <a:rPr lang="en-US" altLang="zh-TW">
                <a:solidFill>
                  <a:schemeClr val="accent2"/>
                </a:solidFill>
              </a:rPr>
              <a:t>P(n) for all positive integers n.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8385175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 proof by mathematical induction consists of two steps.</a:t>
            </a:r>
          </a:p>
          <a:p>
            <a:pPr eaLnBrk="1" hangingPunct="1"/>
            <a:r>
              <a:rPr lang="en-US" altLang="zh-TW" u="sng"/>
              <a:t>Basis step:</a:t>
            </a:r>
            <a:r>
              <a:rPr lang="en-US" altLang="zh-TW"/>
              <a:t> P(1) is true.</a:t>
            </a:r>
          </a:p>
          <a:p>
            <a:pPr eaLnBrk="1" hangingPunct="1"/>
            <a:r>
              <a:rPr lang="en-US" altLang="zh-TW" u="sng"/>
              <a:t>Inductive step:</a:t>
            </a:r>
            <a:r>
              <a:rPr lang="en-US" altLang="zh-TW"/>
              <a:t> for any positive integer i, </a:t>
            </a:r>
            <a:r>
              <a:rPr lang="en-US" altLang="zh-TW">
                <a:solidFill>
                  <a:schemeClr val="accent2"/>
                </a:solidFill>
              </a:rPr>
              <a:t>if P(i) is true</a:t>
            </a:r>
            <a:r>
              <a:rPr lang="en-US" altLang="zh-TW"/>
              <a:t>, then P(i+1) is true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288925" y="2667000"/>
            <a:ext cx="82454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When we complete both steps, we have proved that P(n) is true for all positive integer n </a:t>
            </a:r>
            <a:r>
              <a:rPr lang="en-US" altLang="zh-TW">
                <a:sym typeface="Symbol" pitchFamily="18" charset="2"/>
              </a:rPr>
              <a:t> 1.</a:t>
            </a:r>
            <a:endParaRPr lang="en-US" altLang="zh-TW"/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282575" y="3951288"/>
            <a:ext cx="6799263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Since P(1) is true, so P(2) is true (inductive step)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Similarly, P(2) is true, so P(3) is true (inductive step again)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                 P(3) is true, so P(4) is true (...)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                 ...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                 P(n) is true if n </a:t>
            </a:r>
            <a:r>
              <a:rPr lang="en-US" altLang="zh-TW">
                <a:solidFill>
                  <a:schemeClr val="accent2"/>
                </a:solidFill>
                <a:sym typeface="Symbol" pitchFamily="18" charset="2"/>
              </a:rPr>
              <a:t> 1</a:t>
            </a:r>
            <a:endParaRPr lang="en-US" altLang="zh-TW">
              <a:solidFill>
                <a:schemeClr val="accent2"/>
              </a:solidFill>
            </a:endParaRP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288925" y="3495675"/>
            <a:ext cx="43037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Why mathematical induction works?</a:t>
            </a:r>
          </a:p>
        </p:txBody>
      </p:sp>
      <p:sp>
        <p:nvSpPr>
          <p:cNvPr id="138249" name="Text Box 9"/>
          <p:cNvSpPr txBox="1">
            <a:spLocks noChangeArrowheads="1"/>
          </p:cNvSpPr>
          <p:nvPr/>
        </p:nvSpPr>
        <p:spPr bwMode="auto">
          <a:xfrm>
            <a:off x="4267200" y="2209800"/>
            <a:ext cx="26908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</a:t>
            </a:r>
            <a:r>
              <a:rPr lang="en-US" altLang="zh-TW">
                <a:solidFill>
                  <a:schemeClr val="accent2"/>
                </a:solidFill>
              </a:rPr>
              <a:t>induction hypothesis</a:t>
            </a:r>
            <a:r>
              <a:rPr lang="en-US" altLang="zh-TW"/>
              <a:t>)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20675" y="5570538"/>
            <a:ext cx="7269163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1524000" algn="l"/>
                <a:tab pos="1809750" algn="l"/>
              </a:tabLst>
            </a:pPr>
            <a:r>
              <a:rPr lang="en-US" altLang="zh-TW">
                <a:solidFill>
                  <a:srgbClr val="FF0000"/>
                </a:solidFill>
              </a:rPr>
              <a:t>Basic philosophy</a:t>
            </a:r>
            <a:r>
              <a:rPr lang="en-US" altLang="zh-TW"/>
              <a:t>: 	[</a:t>
            </a:r>
            <a:r>
              <a:rPr lang="en-US" altLang="zh-TW" i="1"/>
              <a:t>P</a:t>
            </a:r>
            <a:r>
              <a:rPr lang="en-US" altLang="zh-TW"/>
              <a:t>(1) </a:t>
            </a:r>
            <a:r>
              <a:rPr lang="en-US" altLang="zh-TW">
                <a:sym typeface="Symbol" pitchFamily="18" charset="2"/>
              </a:rPr>
              <a:t></a:t>
            </a:r>
            <a:r>
              <a:rPr lang="en-US" altLang="zh-TW" i="1">
                <a:sym typeface="Symbol" pitchFamily="18" charset="2"/>
              </a:rPr>
              <a:t>k&gt;</a:t>
            </a:r>
            <a:r>
              <a:rPr lang="en-US" altLang="zh-TW">
                <a:sym typeface="Symbol" pitchFamily="18" charset="2"/>
              </a:rPr>
              <a:t>0 (</a:t>
            </a:r>
            <a:r>
              <a:rPr lang="en-US" altLang="zh-TW" i="1">
                <a:sym typeface="Symbol" pitchFamily="18" charset="2"/>
              </a:rPr>
              <a:t>P</a:t>
            </a:r>
            <a:r>
              <a:rPr lang="en-US" altLang="zh-TW">
                <a:sym typeface="Symbol" pitchFamily="18" charset="2"/>
              </a:rPr>
              <a:t>(</a:t>
            </a:r>
            <a:r>
              <a:rPr lang="en-US" altLang="zh-TW" i="1">
                <a:sym typeface="Symbol" pitchFamily="18" charset="2"/>
              </a:rPr>
              <a:t>k</a:t>
            </a:r>
            <a:r>
              <a:rPr lang="en-US" altLang="zh-TW">
                <a:sym typeface="Symbol" pitchFamily="18" charset="2"/>
              </a:rPr>
              <a:t>)  </a:t>
            </a:r>
            <a:r>
              <a:rPr lang="en-US" altLang="zh-TW" i="1">
                <a:sym typeface="Symbol" pitchFamily="18" charset="2"/>
              </a:rPr>
              <a:t>P</a:t>
            </a:r>
            <a:r>
              <a:rPr lang="en-US" altLang="zh-TW">
                <a:sym typeface="Symbol" pitchFamily="18" charset="2"/>
              </a:rPr>
              <a:t>(</a:t>
            </a:r>
            <a:r>
              <a:rPr lang="en-US" altLang="zh-TW" i="1">
                <a:sym typeface="Symbol" pitchFamily="18" charset="2"/>
              </a:rPr>
              <a:t>k</a:t>
            </a:r>
            <a:r>
              <a:rPr lang="en-US" altLang="zh-TW">
                <a:sym typeface="Symbol" pitchFamily="18" charset="2"/>
              </a:rPr>
              <a:t>+1))] </a:t>
            </a:r>
          </a:p>
          <a:p>
            <a:pPr>
              <a:lnSpc>
                <a:spcPct val="90000"/>
              </a:lnSpc>
              <a:tabLst>
                <a:tab pos="1524000" algn="l"/>
                <a:tab pos="1809750" algn="l"/>
              </a:tabLst>
            </a:pPr>
            <a:r>
              <a:rPr lang="en-US" altLang="zh-TW">
                <a:sym typeface="Symbol" pitchFamily="18" charset="2"/>
              </a:rPr>
              <a:t>					 </a:t>
            </a:r>
            <a:r>
              <a:rPr lang="en-US" altLang="zh-TW" i="1">
                <a:sym typeface="Symbol" pitchFamily="18" charset="2"/>
              </a:rPr>
              <a:t>n≥</a:t>
            </a:r>
            <a:r>
              <a:rPr lang="en-US" altLang="zh-TW">
                <a:sym typeface="Symbol" pitchFamily="18" charset="2"/>
              </a:rPr>
              <a:t>1</a:t>
            </a:r>
            <a:r>
              <a:rPr lang="en-US" altLang="zh-TW" i="1">
                <a:sym typeface="Symbol" pitchFamily="18" charset="2"/>
              </a:rPr>
              <a:t> P</a:t>
            </a:r>
            <a:r>
              <a:rPr lang="en-US" altLang="zh-TW">
                <a:sym typeface="Symbol" pitchFamily="18" charset="2"/>
              </a:rPr>
              <a:t>(</a:t>
            </a:r>
            <a:r>
              <a:rPr lang="en-US" altLang="zh-TW" i="1">
                <a:sym typeface="Symbol" pitchFamily="18" charset="2"/>
              </a:rPr>
              <a:t>n</a:t>
            </a:r>
            <a:r>
              <a:rPr lang="en-US" altLang="zh-TW"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 autoUpdateAnimBg="0"/>
      <p:bldP spid="138245" grpId="0" autoUpdateAnimBg="0"/>
      <p:bldP spid="138247" grpId="0" autoUpdateAnimBg="0"/>
      <p:bldP spid="138248" grpId="0" autoUpdateAnimBg="0"/>
      <p:bldP spid="138249" grpId="0" autoUpdateAnimBg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6"/>
          <p:cNvSpPr txBox="1">
            <a:spLocks noChangeArrowheads="1"/>
          </p:cNvSpPr>
          <p:nvPr/>
        </p:nvSpPr>
        <p:spPr bwMode="auto">
          <a:xfrm>
            <a:off x="212725" y="217488"/>
            <a:ext cx="52371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Prove the following using mathematical induction.</a:t>
            </a:r>
          </a:p>
          <a:p>
            <a:pPr eaLnBrk="1" hangingPunct="1"/>
            <a:r>
              <a:rPr lang="en-US" altLang="zh-TW"/>
              <a:t>(1) 1 + 3 + 5 + .... + (2n-1) = n</a:t>
            </a:r>
            <a:r>
              <a:rPr lang="en-US" altLang="zh-TW" baseline="30000"/>
              <a:t>2</a:t>
            </a:r>
          </a:p>
          <a:p>
            <a:pPr eaLnBrk="1" hangingPunct="1"/>
            <a:r>
              <a:rPr lang="en-US" altLang="zh-TW"/>
              <a:t>(2) 2</a:t>
            </a:r>
            <a:r>
              <a:rPr lang="en-US" altLang="zh-TW" baseline="30000"/>
              <a:t>n</a:t>
            </a:r>
            <a:r>
              <a:rPr lang="en-US" altLang="zh-TW"/>
              <a:t> &lt; n! for all n &gt; 3</a:t>
            </a:r>
          </a:p>
        </p:txBody>
      </p:sp>
      <p:sp>
        <p:nvSpPr>
          <p:cNvPr id="11" name="文字方塊 10"/>
          <p:cNvSpPr txBox="1">
            <a:spLocks noChangeArrowheads="1"/>
          </p:cNvSpPr>
          <p:nvPr/>
        </p:nvSpPr>
        <p:spPr bwMode="auto">
          <a:xfrm>
            <a:off x="320675" y="1851025"/>
            <a:ext cx="58848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FontTx/>
              <a:buAutoNum type="arabicParenBoth"/>
            </a:pPr>
            <a:r>
              <a:rPr lang="en-US" altLang="zh-TW">
                <a:solidFill>
                  <a:srgbClr val="0000FF"/>
                </a:solidFill>
              </a:rPr>
              <a:t>Base case: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	n = 1, LHS = RHS, so the statement is true for n = 1.</a:t>
            </a:r>
          </a:p>
        </p:txBody>
      </p:sp>
      <p:sp>
        <p:nvSpPr>
          <p:cNvPr id="12" name="文字方塊 11"/>
          <p:cNvSpPr txBox="1">
            <a:spLocks noChangeArrowheads="1"/>
          </p:cNvSpPr>
          <p:nvPr/>
        </p:nvSpPr>
        <p:spPr bwMode="auto">
          <a:xfrm>
            <a:off x="323850" y="2759075"/>
            <a:ext cx="62960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(2)	Induction step: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	Assume that the statement is true for n = k. (Hypothesis)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	Consider n = k + 1.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	L.H.S. = 1 + 3 + 5 + … (2k – 1) + (2(k+1) – 1)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	[by the hypothesis:]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	L.H.S. = k</a:t>
            </a:r>
            <a:r>
              <a:rPr lang="en-US" altLang="zh-TW" baseline="30000">
                <a:solidFill>
                  <a:srgbClr val="0000FF"/>
                </a:solidFill>
              </a:rPr>
              <a:t>2</a:t>
            </a:r>
            <a:r>
              <a:rPr lang="en-US" altLang="zh-TW">
                <a:solidFill>
                  <a:srgbClr val="0000FF"/>
                </a:solidFill>
              </a:rPr>
              <a:t> + 2(k+1) – 1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		  = k</a:t>
            </a:r>
            <a:r>
              <a:rPr lang="en-US" altLang="zh-TW" baseline="30000">
                <a:solidFill>
                  <a:srgbClr val="0000FF"/>
                </a:solidFill>
              </a:rPr>
              <a:t>2</a:t>
            </a:r>
            <a:r>
              <a:rPr lang="en-US" altLang="zh-TW">
                <a:solidFill>
                  <a:srgbClr val="0000FF"/>
                </a:solidFill>
              </a:rPr>
              <a:t> + 2k + 1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		  = (k + 1)</a:t>
            </a:r>
            <a:r>
              <a:rPr lang="en-US" altLang="zh-TW" baseline="30000">
                <a:solidFill>
                  <a:srgbClr val="0000FF"/>
                </a:solidFill>
              </a:rPr>
              <a:t>2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		  = R.H.S.	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	So, the statement is true for n = k + 1.</a:t>
            </a:r>
          </a:p>
          <a:p>
            <a:pPr eaLnBrk="1" hangingPunct="1"/>
            <a:endParaRPr lang="en-US" altLang="zh-TW">
              <a:solidFill>
                <a:srgbClr val="0000FF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	Therefore, the statement is true for all n = 1, 2, 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304800" y="609600"/>
            <a:ext cx="838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u="sng"/>
              <a:t>Basis step:</a:t>
            </a:r>
            <a:r>
              <a:rPr lang="en-US" altLang="zh-TW"/>
              <a:t> P(1) is true.</a:t>
            </a:r>
          </a:p>
          <a:p>
            <a:pPr eaLnBrk="1" hangingPunct="1"/>
            <a:r>
              <a:rPr lang="en-US" altLang="zh-TW" u="sng"/>
              <a:t>Inductive step:</a:t>
            </a:r>
            <a:r>
              <a:rPr lang="en-US" altLang="zh-TW"/>
              <a:t> for any positive integer i, if P(i) is true, then P(i+1) is true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04800" y="65088"/>
            <a:ext cx="47180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Another form of mathematical induction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124200" y="1143000"/>
            <a:ext cx="5164138" cy="579438"/>
            <a:chOff x="1968" y="720"/>
            <a:chExt cx="3253" cy="365"/>
          </a:xfrm>
        </p:grpSpPr>
        <p:sp>
          <p:nvSpPr>
            <p:cNvPr id="17415" name="Line 4"/>
            <p:cNvSpPr>
              <a:spLocks noChangeShapeType="1"/>
            </p:cNvSpPr>
            <p:nvPr/>
          </p:nvSpPr>
          <p:spPr bwMode="auto">
            <a:xfrm>
              <a:off x="2772" y="720"/>
              <a:ext cx="20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16" name="Text Box 5"/>
            <p:cNvSpPr txBox="1">
              <a:spLocks noChangeArrowheads="1"/>
            </p:cNvSpPr>
            <p:nvPr/>
          </p:nvSpPr>
          <p:spPr bwMode="auto">
            <a:xfrm>
              <a:off x="1968" y="816"/>
              <a:ext cx="325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if P(k) is true for all k </a:t>
              </a:r>
              <a:r>
                <a:rPr lang="en-US" altLang="zh-TW">
                  <a:solidFill>
                    <a:srgbClr val="FF0000"/>
                  </a:solidFill>
                  <a:sym typeface="Symbol" pitchFamily="18" charset="2"/>
                </a:rPr>
                <a:t> i, then P(i+1) is true</a:t>
              </a:r>
              <a:endParaRPr lang="en-US" altLang="zh-TW">
                <a:solidFill>
                  <a:srgbClr val="FF0000"/>
                </a:solidFill>
              </a:endParaRPr>
            </a:p>
          </p:txBody>
        </p:sp>
      </p:grp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315913" y="1668463"/>
            <a:ext cx="73342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Since P(1) is true, so P(2) is true (inductive step)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Since P(1) and P(2) is true, so P(3) is true (inductive step again)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Again, P(1), P(2), and P(3) is true, so P(4) is true (...)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......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P(n) is true if n </a:t>
            </a:r>
            <a:r>
              <a:rPr lang="en-US" altLang="zh-TW">
                <a:solidFill>
                  <a:schemeClr val="accent2"/>
                </a:solidFill>
                <a:sym typeface="Symbol" pitchFamily="18" charset="2"/>
              </a:rPr>
              <a:t> 1</a:t>
            </a:r>
            <a:endParaRPr lang="en-US" altLang="zh-TW">
              <a:solidFill>
                <a:schemeClr val="accent2"/>
              </a:solidFill>
            </a:endParaRPr>
          </a:p>
        </p:txBody>
      </p:sp>
      <p:sp>
        <p:nvSpPr>
          <p:cNvPr id="140296" name="Text Box 8"/>
          <p:cNvSpPr txBox="1">
            <a:spLocks noChangeArrowheads="1"/>
          </p:cNvSpPr>
          <p:nvPr/>
        </p:nvSpPr>
        <p:spPr bwMode="auto">
          <a:xfrm>
            <a:off x="307975" y="3148013"/>
            <a:ext cx="8491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Example.</a:t>
            </a:r>
          </a:p>
          <a:p>
            <a:pPr eaLnBrk="1" hangingPunct="1"/>
            <a:r>
              <a:rPr lang="en-US" altLang="zh-TW"/>
              <a:t>Every integer k </a:t>
            </a:r>
            <a:r>
              <a:rPr lang="en-US" altLang="zh-TW">
                <a:sym typeface="Symbol" pitchFamily="18" charset="2"/>
              </a:rPr>
              <a:t> 2 is either a prime number or can be written as a product of prime numbers.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autoUpdateAnimBg="0"/>
      <p:bldP spid="140294" grpId="0" autoUpdateAnimBg="0"/>
      <p:bldP spid="14029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8"/>
          <p:cNvSpPr txBox="1">
            <a:spLocks noChangeArrowheads="1"/>
          </p:cNvSpPr>
          <p:nvPr/>
        </p:nvSpPr>
        <p:spPr bwMode="auto">
          <a:xfrm>
            <a:off x="352425" y="306388"/>
            <a:ext cx="84915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Every integer k </a:t>
            </a:r>
            <a:r>
              <a:rPr lang="en-US" altLang="zh-TW">
                <a:sym typeface="Symbol" pitchFamily="18" charset="2"/>
              </a:rPr>
              <a:t> 2 is either a prime number or can be written as a product of prime numbers.</a:t>
            </a:r>
            <a:endParaRPr lang="en-US" altLang="zh-TW"/>
          </a:p>
        </p:txBody>
      </p:sp>
      <p:sp>
        <p:nvSpPr>
          <p:cNvPr id="38915" name="文字方塊 10"/>
          <p:cNvSpPr txBox="1">
            <a:spLocks noChangeArrowheads="1"/>
          </p:cNvSpPr>
          <p:nvPr/>
        </p:nvSpPr>
        <p:spPr bwMode="auto">
          <a:xfrm>
            <a:off x="285750" y="1416050"/>
            <a:ext cx="88582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Base case: k = 2, the statement is true.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Induction step: Assume that the statement is true for k 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 i (with k  2).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	Consider k = i+1.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	Case (a) – If k is a prime number, then the statement is true.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	Case (b) – Otherwise, k is a composite number, k = k</a:t>
            </a:r>
            <a:r>
              <a:rPr lang="en-US" altLang="zh-TW" baseline="-25000">
                <a:solidFill>
                  <a:srgbClr val="0000FF"/>
                </a:solidFill>
                <a:sym typeface="Symbol" pitchFamily="18" charset="2"/>
              </a:rPr>
              <a:t>1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  k</a:t>
            </a:r>
            <a:r>
              <a:rPr lang="en-US" altLang="zh-TW" baseline="-25000">
                <a:solidFill>
                  <a:srgbClr val="0000FF"/>
                </a:solidFill>
                <a:sym typeface="Symbol" pitchFamily="18" charset="2"/>
              </a:rPr>
              <a:t>2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 where k</a:t>
            </a:r>
            <a:r>
              <a:rPr lang="en-US" altLang="zh-TW" baseline="-25000">
                <a:solidFill>
                  <a:srgbClr val="0000FF"/>
                </a:solidFill>
                <a:sym typeface="Symbol" pitchFamily="18" charset="2"/>
              </a:rPr>
              <a:t>1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, k</a:t>
            </a:r>
            <a:r>
              <a:rPr lang="en-US" altLang="zh-TW" baseline="-25000">
                <a:solidFill>
                  <a:srgbClr val="0000FF"/>
                </a:solidFill>
                <a:sym typeface="Symbol" pitchFamily="18" charset="2"/>
              </a:rPr>
              <a:t>2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  i.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		    By the hypothesis, 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		    Both k</a:t>
            </a:r>
            <a:r>
              <a:rPr lang="en-US" altLang="zh-TW" baseline="-25000">
                <a:solidFill>
                  <a:srgbClr val="0000FF"/>
                </a:solidFill>
                <a:sym typeface="Symbol" pitchFamily="18" charset="2"/>
              </a:rPr>
              <a:t>1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 and k</a:t>
            </a:r>
            <a:r>
              <a:rPr lang="en-US" altLang="zh-TW" baseline="-25000">
                <a:solidFill>
                  <a:srgbClr val="0000FF"/>
                </a:solidFill>
                <a:sym typeface="Symbol" pitchFamily="18" charset="2"/>
              </a:rPr>
              <a:t>2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 can be written as a product of prime numbers.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		    Thus, k can also be written as a product of prime numbers.</a:t>
            </a:r>
            <a:endParaRPr lang="zh-TW" alt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All girls have the same hairstyle?</a:t>
            </a:r>
          </a:p>
        </p:txBody>
      </p:sp>
      <p:sp>
        <p:nvSpPr>
          <p:cNvPr id="4" name="Text Box 14"/>
          <p:cNvSpPr>
            <a:spLocks noGrp="1" noChangeArrowheads="1"/>
          </p:cNvSpPr>
          <p:nvPr>
            <p:ph idx="1"/>
          </p:nvPr>
        </p:nvSpPr>
        <p:spPr>
          <a:xfrm>
            <a:off x="457200" y="5121275"/>
            <a:ext cx="8229600" cy="1385888"/>
          </a:xfrm>
          <a:solidFill>
            <a:srgbClr val="FF9999"/>
          </a:solidFill>
          <a:ln>
            <a:solidFill>
              <a:srgbClr val="336600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kumimoji="0" lang="en-US" sz="2000" i="1"/>
              <a:t>The argument works only when</a:t>
            </a:r>
          </a:p>
          <a:p>
            <a:pPr>
              <a:buFontTx/>
              <a:buNone/>
              <a:defRPr/>
            </a:pPr>
            <a:r>
              <a:rPr kumimoji="0" lang="en-US" sz="2000" i="1"/>
              <a:t>k &gt; 1, (at least 3 girls in the group to start with) i.e., it makes use of the hypothesis that it is true for k = 2, but this is not yet proved in the base case!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6725" y="1536700"/>
            <a:ext cx="8450263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2400">
                <a:solidFill>
                  <a:srgbClr val="0000FF"/>
                </a:solidFill>
              </a:rPr>
              <a:t>An incorrect Proof:</a:t>
            </a:r>
            <a:r>
              <a:rPr lang="en-US" altLang="zh-TW" sz="2400"/>
              <a:t> </a:t>
            </a:r>
          </a:p>
          <a:p>
            <a:r>
              <a:rPr lang="en-US" altLang="zh-TW" sz="2400"/>
              <a:t>By induction on the number of girls.</a:t>
            </a:r>
          </a:p>
          <a:p>
            <a:r>
              <a:rPr lang="en-US" altLang="zh-TW" sz="2400">
                <a:solidFill>
                  <a:srgbClr val="CC0000"/>
                </a:solidFill>
              </a:rPr>
              <a:t>Basis step</a:t>
            </a:r>
            <a:r>
              <a:rPr lang="en-US" altLang="zh-TW" sz="2400"/>
              <a:t>: Obviously true for any group of one girl.</a:t>
            </a:r>
          </a:p>
          <a:p>
            <a:r>
              <a:rPr lang="en-US" altLang="zh-TW" sz="2400">
                <a:solidFill>
                  <a:srgbClr val="CC0000"/>
                </a:solidFill>
              </a:rPr>
              <a:t>Induction step</a:t>
            </a:r>
            <a:r>
              <a:rPr lang="en-US" altLang="zh-TW" sz="2400"/>
              <a:t>:  </a:t>
            </a:r>
          </a:p>
          <a:p>
            <a:r>
              <a:rPr lang="en-US" altLang="zh-TW" sz="2400"/>
              <a:t>Assume that any group of  </a:t>
            </a:r>
            <a:r>
              <a:rPr lang="en-US" altLang="zh-TW" sz="2400" i="1"/>
              <a:t>k</a:t>
            </a:r>
            <a:r>
              <a:rPr lang="en-US" altLang="zh-TW" sz="2400"/>
              <a:t> </a:t>
            </a:r>
            <a:r>
              <a:rPr lang="en-US" altLang="zh-TW" sz="2400">
                <a:sym typeface="Symbol" pitchFamily="18" charset="2"/>
              </a:rPr>
              <a:t></a:t>
            </a:r>
            <a:r>
              <a:rPr lang="en-US" altLang="zh-TW" sz="2400"/>
              <a:t>1  girls have same hairstyle.</a:t>
            </a:r>
          </a:p>
          <a:p>
            <a:r>
              <a:rPr lang="en-US" altLang="zh-TW" sz="2400"/>
              <a:t>Let us then consider any group of (</a:t>
            </a:r>
            <a:r>
              <a:rPr lang="en-US" altLang="zh-TW" sz="2400" i="1"/>
              <a:t>k</a:t>
            </a:r>
            <a:r>
              <a:rPr lang="en-US" altLang="zh-TW" sz="2400"/>
              <a:t>+1) girls.</a:t>
            </a:r>
          </a:p>
          <a:p>
            <a:pPr lvl="1"/>
            <a:r>
              <a:rPr lang="en-US" altLang="zh-TW" sz="2000">
                <a:sym typeface="Symbol" pitchFamily="18" charset="2"/>
              </a:rPr>
              <a:t>Delete a girl x, the remaining k girls have the same hairstyle</a:t>
            </a:r>
          </a:p>
          <a:p>
            <a:pPr lvl="1"/>
            <a:r>
              <a:rPr lang="en-US" altLang="zh-TW" sz="2000">
                <a:sym typeface="Symbol" pitchFamily="18" charset="2"/>
              </a:rPr>
              <a:t>Delete another girl y, the remaining k girls have the same hairstyle</a:t>
            </a:r>
          </a:p>
          <a:p>
            <a:r>
              <a:rPr lang="en-US" altLang="zh-TW" sz="2400">
                <a:sym typeface="Symbol" pitchFamily="18" charset="2"/>
              </a:rPr>
              <a:t>Hence the (k+1) girls have the same hairstyle!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Recursive Algorithms [O1]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68425"/>
            <a:ext cx="8229600" cy="5156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To solve 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 for </a:t>
            </a:r>
            <a:r>
              <a:rPr lang="en-US" i="1"/>
              <a:t>n</a:t>
            </a:r>
            <a:r>
              <a:rPr lang="en-US"/>
              <a:t> ≥ 1, where 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 is a problem of size </a:t>
            </a:r>
            <a:r>
              <a:rPr lang="en-US" i="1"/>
              <a:t>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/>
              <a:t>when </a:t>
            </a:r>
            <a:r>
              <a:rPr lang="en-US" i="1"/>
              <a:t>n</a:t>
            </a:r>
            <a:r>
              <a:rPr lang="en-US"/>
              <a:t> = 1, solve </a:t>
            </a:r>
            <a:r>
              <a:rPr lang="en-US" i="1"/>
              <a:t>P</a:t>
            </a:r>
            <a:r>
              <a:rPr lang="en-US"/>
              <a:t>(1) directly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/>
              <a:t>when </a:t>
            </a:r>
            <a:r>
              <a:rPr lang="en-US" i="1"/>
              <a:t>n</a:t>
            </a:r>
            <a:r>
              <a:rPr lang="en-US"/>
              <a:t> &gt; 1, solve 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 based on the solution of P(n-1)</a:t>
            </a:r>
          </a:p>
          <a:p>
            <a:pPr eaLnBrk="1" hangingPunct="1">
              <a:buFontTx/>
              <a:buNone/>
            </a:pPr>
            <a:r>
              <a:rPr lang="en-US"/>
              <a:t>Why this approach works?  </a:t>
            </a:r>
            <a:r>
              <a:rPr lang="en-US">
                <a:solidFill>
                  <a:srgbClr val="0070C0"/>
                </a:solidFill>
              </a:rPr>
              <a:t>mathematical induction</a:t>
            </a:r>
            <a:r>
              <a:rPr lang="en-US"/>
              <a:t>.</a:t>
            </a:r>
          </a:p>
          <a:p>
            <a:pPr eaLnBrk="1" hangingPunct="1">
              <a:buFontTx/>
              <a:buNone/>
            </a:pPr>
            <a:r>
              <a:rPr lang="en-US"/>
              <a:t>For example: </a:t>
            </a:r>
            <a:br>
              <a:rPr lang="en-US"/>
            </a:br>
            <a:r>
              <a:rPr lang="en-US"/>
              <a:t>To compute </a:t>
            </a:r>
            <a:r>
              <a:rPr lang="en-US" i="1"/>
              <a:t>F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 = </a:t>
            </a:r>
            <a:r>
              <a:rPr lang="en-US" i="1"/>
              <a:t>n</a:t>
            </a:r>
            <a:r>
              <a:rPr lang="en-US"/>
              <a:t>! = n(n-1)(n-2)…1 = </a:t>
            </a:r>
            <a:r>
              <a:rPr lang="en-US" i="1"/>
              <a:t>n</a:t>
            </a:r>
            <a:r>
              <a:rPr lang="en-US"/>
              <a:t>*(n-1)!</a:t>
            </a:r>
          </a:p>
          <a:p>
            <a:pPr eaLnBrk="1" hangingPunct="1">
              <a:buFontTx/>
              <a:buNone/>
            </a:pPr>
            <a:r>
              <a:rPr lang="en-US" i="1"/>
              <a:t>Procedure F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 </a:t>
            </a:r>
          </a:p>
          <a:p>
            <a:pPr eaLnBrk="1" hangingPunct="1">
              <a:buFontTx/>
              <a:buNone/>
            </a:pPr>
            <a:r>
              <a:rPr lang="en-US" i="1"/>
              <a:t>if</a:t>
            </a:r>
            <a:r>
              <a:rPr lang="en-US"/>
              <a:t> </a:t>
            </a:r>
            <a:r>
              <a:rPr lang="en-US" i="1"/>
              <a:t>n</a:t>
            </a:r>
            <a:r>
              <a:rPr lang="en-US"/>
              <a:t>=1 </a:t>
            </a:r>
            <a:r>
              <a:rPr lang="en-US" i="1"/>
              <a:t>then return </a:t>
            </a:r>
            <a:r>
              <a:rPr lang="en-US"/>
              <a:t>(1) </a:t>
            </a:r>
            <a:r>
              <a:rPr lang="en-US" i="1"/>
              <a:t>else return 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*</a:t>
            </a:r>
            <a:r>
              <a:rPr lang="en-US" i="1"/>
              <a:t>F</a:t>
            </a:r>
            <a:r>
              <a:rPr lang="en-US"/>
              <a:t>(</a:t>
            </a:r>
            <a:r>
              <a:rPr lang="en-US" i="1"/>
              <a:t>n-</a:t>
            </a:r>
            <a:r>
              <a:rPr lang="en-US"/>
              <a:t>1))</a:t>
            </a:r>
          </a:p>
          <a:p>
            <a:pPr eaLnBrk="1" hangingPunct="1">
              <a:buFontTx/>
              <a:buNone/>
            </a:pPr>
            <a:r>
              <a:rPr lang="en-US"/>
              <a:t>	Try 	</a:t>
            </a:r>
            <a:r>
              <a:rPr lang="en-US" i="1"/>
              <a:t>F</a:t>
            </a:r>
            <a:r>
              <a:rPr lang="en-US"/>
              <a:t>(4) = 4*</a:t>
            </a:r>
            <a:r>
              <a:rPr lang="en-US" i="1"/>
              <a:t>F</a:t>
            </a:r>
            <a:r>
              <a:rPr lang="en-US"/>
              <a:t>(3); needed to solve </a:t>
            </a:r>
            <a:r>
              <a:rPr lang="en-US" i="1"/>
              <a:t>F</a:t>
            </a:r>
            <a:r>
              <a:rPr lang="en-US"/>
              <a:t>(3)</a:t>
            </a:r>
          </a:p>
          <a:p>
            <a:pPr eaLnBrk="1" hangingPunct="1">
              <a:buFontTx/>
              <a:buNone/>
            </a:pPr>
            <a:r>
              <a:rPr lang="en-US"/>
              <a:t>		</a:t>
            </a:r>
            <a:r>
              <a:rPr lang="en-US" i="1"/>
              <a:t>F</a:t>
            </a:r>
            <a:r>
              <a:rPr lang="en-US"/>
              <a:t>(3) = 3*</a:t>
            </a:r>
            <a:r>
              <a:rPr lang="en-US" i="1"/>
              <a:t>F</a:t>
            </a:r>
            <a:r>
              <a:rPr lang="en-US"/>
              <a:t>(2); needed to solve </a:t>
            </a:r>
            <a:r>
              <a:rPr lang="en-US" i="1"/>
              <a:t>F</a:t>
            </a:r>
            <a:r>
              <a:rPr lang="en-US"/>
              <a:t>(2)</a:t>
            </a:r>
          </a:p>
          <a:p>
            <a:pPr eaLnBrk="1" hangingPunct="1">
              <a:buFontTx/>
              <a:buNone/>
            </a:pPr>
            <a:r>
              <a:rPr lang="en-US"/>
              <a:t>		</a:t>
            </a:r>
            <a:r>
              <a:rPr lang="en-US" i="1"/>
              <a:t>F</a:t>
            </a:r>
            <a:r>
              <a:rPr lang="en-US"/>
              <a:t>(2) = 2*</a:t>
            </a:r>
            <a:r>
              <a:rPr lang="en-US" i="1"/>
              <a:t>F</a:t>
            </a:r>
            <a:r>
              <a:rPr lang="en-US"/>
              <a:t>(1); needed to solve </a:t>
            </a:r>
            <a:r>
              <a:rPr lang="en-US" i="1"/>
              <a:t>F</a:t>
            </a:r>
            <a:r>
              <a:rPr lang="en-US"/>
              <a:t>(1)</a:t>
            </a:r>
          </a:p>
          <a:p>
            <a:pPr eaLnBrk="1" hangingPunct="1">
              <a:buFontTx/>
              <a:buNone/>
            </a:pPr>
            <a:r>
              <a:rPr lang="en-US" i="1"/>
              <a:t>		F</a:t>
            </a:r>
            <a:r>
              <a:rPr lang="en-US"/>
              <a:t>(1) = 1; </a:t>
            </a:r>
            <a:br>
              <a:rPr lang="en-US"/>
            </a:b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299200" y="4802188"/>
            <a:ext cx="2551113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400">
                <a:solidFill>
                  <a:srgbClr val="00B0F0"/>
                </a:solidFill>
              </a:rPr>
              <a:t>Output 24</a:t>
            </a:r>
          </a:p>
          <a:p>
            <a:pPr eaLnBrk="1" hangingPunct="1">
              <a:spcAft>
                <a:spcPts val="600"/>
              </a:spcAft>
            </a:pPr>
            <a:r>
              <a:rPr lang="en-US" sz="2400">
                <a:solidFill>
                  <a:srgbClr val="00B0F0"/>
                </a:solidFill>
              </a:rPr>
              <a:t>Output 6</a:t>
            </a:r>
          </a:p>
          <a:p>
            <a:pPr eaLnBrk="1" hangingPunct="1">
              <a:spcAft>
                <a:spcPts val="600"/>
              </a:spcAft>
            </a:pPr>
            <a:r>
              <a:rPr lang="en-US" sz="2400">
                <a:solidFill>
                  <a:srgbClr val="00B0F0"/>
                </a:solidFill>
              </a:rPr>
              <a:t>Output 2</a:t>
            </a:r>
          </a:p>
          <a:p>
            <a:pPr eaLnBrk="1" hangingPunct="1">
              <a:spcAft>
                <a:spcPts val="600"/>
              </a:spcAft>
            </a:pPr>
            <a:r>
              <a:rPr lang="en-US" sz="2400">
                <a:solidFill>
                  <a:srgbClr val="00B0F0"/>
                </a:solidFill>
              </a:rPr>
              <a:t>Output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74638"/>
            <a:ext cx="8915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Representation of Recursive Algorithm 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2438400" y="1787525"/>
            <a:ext cx="608013" cy="368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/>
              <a:t>F(n)</a:t>
            </a: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2341563" y="2784475"/>
            <a:ext cx="812800" cy="3698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/>
              <a:t>F(n-1)</a:t>
            </a: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2355850" y="3921125"/>
            <a:ext cx="812800" cy="368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/>
              <a:t>F(n-2)</a:t>
            </a:r>
          </a:p>
        </p:txBody>
      </p:sp>
      <p:sp>
        <p:nvSpPr>
          <p:cNvPr id="21510" name="TextBox 6"/>
          <p:cNvSpPr txBox="1">
            <a:spLocks noChangeArrowheads="1"/>
          </p:cNvSpPr>
          <p:nvPr/>
        </p:nvSpPr>
        <p:spPr bwMode="auto">
          <a:xfrm>
            <a:off x="2465388" y="5861050"/>
            <a:ext cx="608012" cy="368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/>
              <a:t>F(1)</a:t>
            </a:r>
          </a:p>
        </p:txBody>
      </p:sp>
      <p:cxnSp>
        <p:nvCxnSpPr>
          <p:cNvPr id="21511" name="Straight Connector 8"/>
          <p:cNvCxnSpPr>
            <a:cxnSpLocks noChangeShapeType="1"/>
            <a:stCxn id="21507" idx="2"/>
            <a:endCxn id="21508" idx="0"/>
          </p:cNvCxnSpPr>
          <p:nvPr/>
        </p:nvCxnSpPr>
        <p:spPr bwMode="auto">
          <a:xfrm rot="16200000" flipH="1">
            <a:off x="2430463" y="2466975"/>
            <a:ext cx="628650" cy="6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2" name="Straight Connector 10"/>
          <p:cNvCxnSpPr>
            <a:cxnSpLocks noChangeShapeType="1"/>
            <a:stCxn id="21508" idx="2"/>
            <a:endCxn id="21509" idx="0"/>
          </p:cNvCxnSpPr>
          <p:nvPr/>
        </p:nvCxnSpPr>
        <p:spPr bwMode="auto">
          <a:xfrm rot="16200000" flipH="1">
            <a:off x="2371726" y="3530600"/>
            <a:ext cx="766762" cy="14287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3" name="Straight Connector 13"/>
          <p:cNvCxnSpPr>
            <a:cxnSpLocks noChangeShapeType="1"/>
            <a:stCxn id="21509" idx="2"/>
            <a:endCxn id="21510" idx="0"/>
          </p:cNvCxnSpPr>
          <p:nvPr/>
        </p:nvCxnSpPr>
        <p:spPr bwMode="auto">
          <a:xfrm rot="16200000" flipH="1">
            <a:off x="1980406" y="5071269"/>
            <a:ext cx="1571625" cy="793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4" name="TextBox 16"/>
          <p:cNvSpPr txBox="1">
            <a:spLocks noChangeArrowheads="1"/>
          </p:cNvSpPr>
          <p:nvPr/>
        </p:nvSpPr>
        <p:spPr bwMode="auto">
          <a:xfrm>
            <a:off x="2757488" y="2286000"/>
            <a:ext cx="4016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/>
              <a:t>*n</a:t>
            </a:r>
          </a:p>
        </p:txBody>
      </p:sp>
      <p:sp>
        <p:nvSpPr>
          <p:cNvPr id="21515" name="TextBox 17"/>
          <p:cNvSpPr txBox="1">
            <a:spLocks noChangeArrowheads="1"/>
          </p:cNvSpPr>
          <p:nvPr/>
        </p:nvSpPr>
        <p:spPr bwMode="auto">
          <a:xfrm>
            <a:off x="2784475" y="3338513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/>
              <a:t>*(n-1)</a:t>
            </a:r>
          </a:p>
        </p:txBody>
      </p:sp>
      <p:sp>
        <p:nvSpPr>
          <p:cNvPr id="21516" name="TextBox 18"/>
          <p:cNvSpPr txBox="1">
            <a:spLocks noChangeArrowheads="1"/>
          </p:cNvSpPr>
          <p:nvPr/>
        </p:nvSpPr>
        <p:spPr bwMode="auto">
          <a:xfrm>
            <a:off x="3851275" y="3216275"/>
            <a:ext cx="42545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sz="2800"/>
              <a:t>   Time complexity </a:t>
            </a:r>
          </a:p>
          <a:p>
            <a:pPr eaLnBrk="1" hangingPunct="1"/>
            <a:r>
              <a:rPr lang="en-US" sz="2800"/>
              <a:t>= number of calls (nodes)</a:t>
            </a:r>
          </a:p>
          <a:p>
            <a:pPr eaLnBrk="1" hangingPunct="1"/>
            <a:r>
              <a:rPr lang="en-US" sz="2800"/>
              <a:t>=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2413"/>
            <a:ext cx="8229600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Another example: </a:t>
            </a:r>
            <a:br>
              <a:rPr lang="en-US" dirty="0"/>
            </a:br>
            <a:r>
              <a:rPr lang="en-US" dirty="0"/>
              <a:t>Covering Problem by L-tiles</a:t>
            </a:r>
          </a:p>
        </p:txBody>
      </p:sp>
      <p:graphicFrame>
        <p:nvGraphicFramePr>
          <p:cNvPr id="237571" name="Group 3"/>
          <p:cNvGraphicFramePr>
            <a:graphicFrameLocks noGrp="1"/>
          </p:cNvGraphicFramePr>
          <p:nvPr>
            <p:ph sz="half" idx="1"/>
          </p:nvPr>
        </p:nvGraphicFramePr>
        <p:xfrm>
          <a:off x="985838" y="3016250"/>
          <a:ext cx="2835275" cy="2581276"/>
        </p:xfrm>
        <a:graphic>
          <a:graphicData uri="http://schemas.openxmlformats.org/drawingml/2006/table">
            <a:tbl>
              <a:tblPr/>
              <a:tblGrid>
                <a:gridCol w="709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96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7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7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7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37598" name="Rectangle 30"/>
          <p:cNvSpPr>
            <a:spLocks noChangeArrowheads="1"/>
          </p:cNvSpPr>
          <p:nvPr/>
        </p:nvSpPr>
        <p:spPr bwMode="auto">
          <a:xfrm>
            <a:off x="477838" y="1543050"/>
            <a:ext cx="82169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TW" sz="2800">
                <a:solidFill>
                  <a:srgbClr val="9933FF"/>
                </a:solidFill>
              </a:rPr>
              <a:t>Show that any 2</a:t>
            </a:r>
            <a:r>
              <a:rPr lang="en-US" altLang="zh-TW" sz="2800" baseline="30000">
                <a:solidFill>
                  <a:srgbClr val="9933FF"/>
                </a:solidFill>
              </a:rPr>
              <a:t>n</a:t>
            </a:r>
            <a:r>
              <a:rPr lang="en-US" altLang="zh-TW" sz="2800">
                <a:solidFill>
                  <a:srgbClr val="9933FF"/>
                </a:solidFill>
              </a:rPr>
              <a:t> x 2</a:t>
            </a:r>
            <a:r>
              <a:rPr lang="en-US" altLang="zh-TW" sz="2800" baseline="30000">
                <a:solidFill>
                  <a:srgbClr val="9933FF"/>
                </a:solidFill>
              </a:rPr>
              <a:t>n</a:t>
            </a:r>
            <a:r>
              <a:rPr lang="en-US" altLang="zh-TW" sz="2800">
                <a:solidFill>
                  <a:srgbClr val="9933FF"/>
                </a:solidFill>
              </a:rPr>
              <a:t> chessboard with one square removed can be filled using </a:t>
            </a:r>
            <a:r>
              <a:rPr lang="en-US" altLang="zh-TW" sz="2800" i="1">
                <a:solidFill>
                  <a:srgbClr val="9933FF"/>
                </a:solidFill>
              </a:rPr>
              <a:t>L</a:t>
            </a:r>
            <a:r>
              <a:rPr lang="en-US" altLang="zh-TW" sz="2800">
                <a:solidFill>
                  <a:srgbClr val="9933FF"/>
                </a:solidFill>
              </a:rPr>
              <a:t>-shaped pieces.</a:t>
            </a:r>
          </a:p>
        </p:txBody>
      </p:sp>
      <p:graphicFrame>
        <p:nvGraphicFramePr>
          <p:cNvPr id="237599" name="Group 31"/>
          <p:cNvGraphicFramePr>
            <a:graphicFrameLocks noGrp="1"/>
          </p:cNvGraphicFramePr>
          <p:nvPr>
            <p:ph sz="half" idx="2"/>
          </p:nvPr>
        </p:nvGraphicFramePr>
        <p:xfrm>
          <a:off x="4648200" y="2735263"/>
          <a:ext cx="3327400" cy="3190878"/>
        </p:xfrm>
        <a:graphic>
          <a:graphicData uri="http://schemas.openxmlformats.org/drawingml/2006/table">
            <a:tbl>
              <a:tblPr/>
              <a:tblGrid>
                <a:gridCol w="415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0FE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0FE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F9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F9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0FE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A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F9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E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E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6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A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A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B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E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6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6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B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B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A3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E8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E8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3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3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8FA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A3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A3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E8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C1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C1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3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8FA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7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9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9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C1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ED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ED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7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7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9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ED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9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Fallacy: Beware of Wrong Proofs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200">
                <a:solidFill>
                  <a:srgbClr val="9933FF"/>
                </a:solidFill>
              </a:rPr>
              <a:t>Claim: All girls have the same hairstyle</a:t>
            </a:r>
            <a:r>
              <a:rPr lang="en-US" altLang="zh-TW"/>
              <a:t>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Proof:</a:t>
            </a:r>
            <a:r>
              <a:rPr lang="en-US" altLang="zh-TW"/>
              <a:t> By induction on the number of girls.</a:t>
            </a:r>
          </a:p>
          <a:p>
            <a:pPr eaLnBrk="1" hangingPunct="1"/>
            <a:r>
              <a:rPr lang="en-US" altLang="zh-TW">
                <a:solidFill>
                  <a:srgbClr val="CC0000"/>
                </a:solidFill>
              </a:rPr>
              <a:t>Basis step</a:t>
            </a:r>
            <a:r>
              <a:rPr lang="en-US" altLang="zh-TW"/>
              <a:t>: Obviously true for any group of one girl.</a:t>
            </a:r>
          </a:p>
          <a:p>
            <a:pPr eaLnBrk="1" hangingPunct="1"/>
            <a:r>
              <a:rPr lang="en-US" altLang="zh-TW">
                <a:solidFill>
                  <a:srgbClr val="CC0000"/>
                </a:solidFill>
              </a:rPr>
              <a:t>Induction step</a:t>
            </a:r>
            <a:r>
              <a:rPr lang="en-US" altLang="zh-TW"/>
              <a:t>:  </a:t>
            </a:r>
          </a:p>
          <a:p>
            <a:pPr eaLnBrk="1" hangingPunct="1"/>
            <a:r>
              <a:rPr lang="en-US" altLang="zh-TW"/>
              <a:t>	Assume that any group of  </a:t>
            </a:r>
            <a:r>
              <a:rPr lang="en-US" altLang="zh-TW" i="1"/>
              <a:t>k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</a:t>
            </a:r>
            <a:r>
              <a:rPr lang="en-US" altLang="zh-TW"/>
              <a:t>1  girls have same hairstyle.</a:t>
            </a:r>
          </a:p>
          <a:p>
            <a:pPr eaLnBrk="1" hangingPunct="1"/>
            <a:r>
              <a:rPr lang="en-US" altLang="zh-TW"/>
              <a:t>	Let us then consider any group of (</a:t>
            </a:r>
            <a:r>
              <a:rPr lang="en-US" altLang="zh-TW" i="1"/>
              <a:t>k</a:t>
            </a:r>
            <a:r>
              <a:rPr lang="en-US" altLang="zh-TW"/>
              <a:t>+1) girls.</a:t>
            </a:r>
            <a:endParaRPr lang="en-US" altLang="zh-TW">
              <a:sym typeface="Symbol" pitchFamily="18" charset="2"/>
            </a:endParaRPr>
          </a:p>
          <a:p>
            <a:pPr eaLnBrk="1" hangingPunct="1"/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35013" y="1042988"/>
            <a:ext cx="6972300" cy="950912"/>
            <a:chOff x="443" y="1647"/>
            <a:chExt cx="4392" cy="599"/>
          </a:xfrm>
        </p:grpSpPr>
        <p:sp>
          <p:nvSpPr>
            <p:cNvPr id="23564" name="Text Box 4"/>
            <p:cNvSpPr txBox="1">
              <a:spLocks noChangeArrowheads="1"/>
            </p:cNvSpPr>
            <p:nvPr/>
          </p:nvSpPr>
          <p:spPr bwMode="auto">
            <a:xfrm>
              <a:off x="443" y="1647"/>
              <a:ext cx="889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kumimoji="0" lang="en-US" altLang="zh-TW" sz="2400">
                  <a:solidFill>
                    <a:srgbClr val="0000FF"/>
                  </a:solidFill>
                  <a:latin typeface="Times New Roman" pitchFamily="18" charset="0"/>
                </a:rPr>
                <a:t>Basis</a:t>
              </a:r>
              <a:r>
                <a:rPr kumimoji="0" lang="en-US" altLang="zh-TW" sz="2400">
                  <a:latin typeface="Times New Roman" pitchFamily="18" charset="0"/>
                </a:rPr>
                <a:t> </a:t>
              </a:r>
              <a:r>
                <a:rPr kumimoji="0" lang="en-US" altLang="zh-TW" sz="2400">
                  <a:solidFill>
                    <a:srgbClr val="0000FF"/>
                  </a:solidFill>
                  <a:latin typeface="Times New Roman" pitchFamily="18" charset="0"/>
                </a:rPr>
                <a:t>step</a:t>
              </a:r>
            </a:p>
            <a:p>
              <a:pPr algn="ctr" eaLnBrk="1" hangingPunct="1"/>
              <a:r>
                <a:rPr kumimoji="0" lang="en-US" altLang="zh-TW" sz="2400" i="1">
                  <a:latin typeface="Times New Roman" pitchFamily="18" charset="0"/>
                </a:rPr>
                <a:t>n</a:t>
              </a:r>
              <a:r>
                <a:rPr kumimoji="0" lang="en-US" altLang="zh-TW" sz="2400">
                  <a:latin typeface="Times New Roman" pitchFamily="18" charset="0"/>
                </a:rPr>
                <a:t>=1</a:t>
              </a:r>
            </a:p>
          </p:txBody>
        </p:sp>
        <p:grpSp>
          <p:nvGrpSpPr>
            <p:cNvPr id="23565" name="Group 5"/>
            <p:cNvGrpSpPr>
              <a:grpSpLocks/>
            </p:cNvGrpSpPr>
            <p:nvPr/>
          </p:nvGrpSpPr>
          <p:grpSpPr bwMode="auto">
            <a:xfrm>
              <a:off x="1509" y="1669"/>
              <a:ext cx="576" cy="576"/>
              <a:chOff x="1488" y="1872"/>
              <a:chExt cx="576" cy="576"/>
            </a:xfrm>
          </p:grpSpPr>
          <p:sp>
            <p:nvSpPr>
              <p:cNvPr id="23575" name="Rectangle 6"/>
              <p:cNvSpPr>
                <a:spLocks noChangeArrowheads="1"/>
              </p:cNvSpPr>
              <p:nvPr/>
            </p:nvSpPr>
            <p:spPr bwMode="auto">
              <a:xfrm>
                <a:off x="1488" y="1872"/>
                <a:ext cx="576" cy="57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23576" name="Rectangle 7"/>
              <p:cNvSpPr>
                <a:spLocks noChangeArrowheads="1"/>
              </p:cNvSpPr>
              <p:nvPr/>
            </p:nvSpPr>
            <p:spPr bwMode="auto">
              <a:xfrm>
                <a:off x="1489" y="2160"/>
                <a:ext cx="291" cy="28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</p:grpSp>
        <p:grpSp>
          <p:nvGrpSpPr>
            <p:cNvPr id="23566" name="Group 8"/>
            <p:cNvGrpSpPr>
              <a:grpSpLocks/>
            </p:cNvGrpSpPr>
            <p:nvPr/>
          </p:nvGrpSpPr>
          <p:grpSpPr bwMode="auto">
            <a:xfrm>
              <a:off x="2410" y="1667"/>
              <a:ext cx="576" cy="576"/>
              <a:chOff x="2389" y="1870"/>
              <a:chExt cx="576" cy="576"/>
            </a:xfrm>
          </p:grpSpPr>
          <p:sp>
            <p:nvSpPr>
              <p:cNvPr id="23573" name="Rectangle 9"/>
              <p:cNvSpPr>
                <a:spLocks noChangeArrowheads="1"/>
              </p:cNvSpPr>
              <p:nvPr/>
            </p:nvSpPr>
            <p:spPr bwMode="auto">
              <a:xfrm>
                <a:off x="2389" y="1870"/>
                <a:ext cx="576" cy="57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23574" name="Rectangle 10"/>
              <p:cNvSpPr>
                <a:spLocks noChangeArrowheads="1"/>
              </p:cNvSpPr>
              <p:nvPr/>
            </p:nvSpPr>
            <p:spPr bwMode="auto">
              <a:xfrm>
                <a:off x="2671" y="2160"/>
                <a:ext cx="291" cy="28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</p:grpSp>
        <p:grpSp>
          <p:nvGrpSpPr>
            <p:cNvPr id="23567" name="Group 11"/>
            <p:cNvGrpSpPr>
              <a:grpSpLocks/>
            </p:cNvGrpSpPr>
            <p:nvPr/>
          </p:nvGrpSpPr>
          <p:grpSpPr bwMode="auto">
            <a:xfrm>
              <a:off x="3349" y="1667"/>
              <a:ext cx="582" cy="576"/>
              <a:chOff x="3349" y="1667"/>
              <a:chExt cx="582" cy="576"/>
            </a:xfrm>
          </p:grpSpPr>
          <p:sp>
            <p:nvSpPr>
              <p:cNvPr id="23571" name="Rectangle 12"/>
              <p:cNvSpPr>
                <a:spLocks noChangeArrowheads="1"/>
              </p:cNvSpPr>
              <p:nvPr/>
            </p:nvSpPr>
            <p:spPr bwMode="auto">
              <a:xfrm>
                <a:off x="3355" y="1667"/>
                <a:ext cx="576" cy="57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23572" name="Rectangle 13"/>
              <p:cNvSpPr>
                <a:spLocks noChangeArrowheads="1"/>
              </p:cNvSpPr>
              <p:nvPr/>
            </p:nvSpPr>
            <p:spPr bwMode="auto">
              <a:xfrm>
                <a:off x="3349" y="1668"/>
                <a:ext cx="291" cy="28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</p:grpSp>
        <p:grpSp>
          <p:nvGrpSpPr>
            <p:cNvPr id="23568" name="Group 14"/>
            <p:cNvGrpSpPr>
              <a:grpSpLocks/>
            </p:cNvGrpSpPr>
            <p:nvPr/>
          </p:nvGrpSpPr>
          <p:grpSpPr bwMode="auto">
            <a:xfrm>
              <a:off x="4256" y="1665"/>
              <a:ext cx="579" cy="581"/>
              <a:chOff x="4256" y="1665"/>
              <a:chExt cx="579" cy="581"/>
            </a:xfrm>
          </p:grpSpPr>
          <p:sp>
            <p:nvSpPr>
              <p:cNvPr id="23569" name="Rectangle 15"/>
              <p:cNvSpPr>
                <a:spLocks noChangeArrowheads="1"/>
              </p:cNvSpPr>
              <p:nvPr/>
            </p:nvSpPr>
            <p:spPr bwMode="auto">
              <a:xfrm>
                <a:off x="4256" y="1665"/>
                <a:ext cx="576" cy="57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23570" name="Rectangle 16"/>
              <p:cNvSpPr>
                <a:spLocks noChangeArrowheads="1"/>
              </p:cNvSpPr>
              <p:nvPr/>
            </p:nvSpPr>
            <p:spPr bwMode="auto">
              <a:xfrm>
                <a:off x="4544" y="1960"/>
                <a:ext cx="291" cy="28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</p:grpSp>
      </p:grpSp>
      <p:sp>
        <p:nvSpPr>
          <p:cNvPr id="238609" name="Rectangle 17"/>
          <p:cNvSpPr>
            <a:spLocks noChangeArrowheads="1"/>
          </p:cNvSpPr>
          <p:nvPr/>
        </p:nvSpPr>
        <p:spPr bwMode="auto">
          <a:xfrm>
            <a:off x="711200" y="2112963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>
                <a:solidFill>
                  <a:srgbClr val="0000FF"/>
                </a:solidFill>
                <a:latin typeface="Times New Roman" pitchFamily="18" charset="0"/>
              </a:rPr>
              <a:t>Induction step:</a:t>
            </a:r>
            <a:r>
              <a:rPr kumimoji="0" lang="en-US" altLang="zh-TW" sz="2400">
                <a:latin typeface="Times New Roman" pitchFamily="18" charset="0"/>
              </a:rPr>
              <a:t> Assume it is true for </a:t>
            </a:r>
            <a:r>
              <a:rPr kumimoji="0" lang="en-US" altLang="zh-TW" sz="2400" i="1">
                <a:latin typeface="Times New Roman" pitchFamily="18" charset="0"/>
              </a:rPr>
              <a:t>n</a:t>
            </a:r>
            <a:r>
              <a:rPr kumimoji="0" lang="en-US" altLang="zh-TW" sz="2400">
                <a:latin typeface="Times New Roman" pitchFamily="18" charset="0"/>
              </a:rPr>
              <a:t> &gt; 0 consider the case for </a:t>
            </a:r>
            <a:r>
              <a:rPr kumimoji="0" lang="en-US" altLang="zh-TW" sz="2400" i="1">
                <a:latin typeface="Times New Roman" pitchFamily="18" charset="0"/>
              </a:rPr>
              <a:t>n</a:t>
            </a:r>
            <a:r>
              <a:rPr kumimoji="0" lang="en-US" altLang="zh-TW" sz="2400">
                <a:latin typeface="Times New Roman" pitchFamily="18" charset="0"/>
              </a:rPr>
              <a:t>+1.</a:t>
            </a:r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865188" y="3132138"/>
            <a:ext cx="1911350" cy="1768475"/>
            <a:chOff x="651" y="2873"/>
            <a:chExt cx="1204" cy="1114"/>
          </a:xfrm>
        </p:grpSpPr>
        <p:sp>
          <p:nvSpPr>
            <p:cNvPr id="23558" name="Rectangle 20"/>
            <p:cNvSpPr>
              <a:spLocks noChangeArrowheads="1"/>
            </p:cNvSpPr>
            <p:nvPr/>
          </p:nvSpPr>
          <p:spPr bwMode="auto">
            <a:xfrm>
              <a:off x="651" y="2873"/>
              <a:ext cx="1204" cy="1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59" name="Line 21"/>
            <p:cNvSpPr>
              <a:spLocks noChangeShapeType="1"/>
            </p:cNvSpPr>
            <p:nvPr/>
          </p:nvSpPr>
          <p:spPr bwMode="auto">
            <a:xfrm>
              <a:off x="1267" y="2873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Line 22"/>
            <p:cNvSpPr>
              <a:spLocks noChangeShapeType="1"/>
            </p:cNvSpPr>
            <p:nvPr/>
          </p:nvSpPr>
          <p:spPr bwMode="auto">
            <a:xfrm>
              <a:off x="651" y="3441"/>
              <a:ext cx="12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Rectangle 23"/>
            <p:cNvSpPr>
              <a:spLocks noChangeArrowheads="1"/>
            </p:cNvSpPr>
            <p:nvPr/>
          </p:nvSpPr>
          <p:spPr bwMode="auto">
            <a:xfrm>
              <a:off x="1125" y="3281"/>
              <a:ext cx="282" cy="3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62" name="Rectangle 24"/>
            <p:cNvSpPr>
              <a:spLocks noChangeArrowheads="1"/>
            </p:cNvSpPr>
            <p:nvPr/>
          </p:nvSpPr>
          <p:spPr bwMode="auto">
            <a:xfrm>
              <a:off x="1267" y="3441"/>
              <a:ext cx="588" cy="5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63" name="Rectangle 25"/>
            <p:cNvSpPr>
              <a:spLocks noChangeArrowheads="1"/>
            </p:cNvSpPr>
            <p:nvPr/>
          </p:nvSpPr>
          <p:spPr bwMode="auto">
            <a:xfrm>
              <a:off x="1420" y="3587"/>
              <a:ext cx="140" cy="1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sp>
        <p:nvSpPr>
          <p:cNvPr id="238618" name="Rectangle 26"/>
          <p:cNvSpPr>
            <a:spLocks noChangeArrowheads="1"/>
          </p:cNvSpPr>
          <p:nvPr/>
        </p:nvSpPr>
        <p:spPr bwMode="auto">
          <a:xfrm>
            <a:off x="3019425" y="2663825"/>
            <a:ext cx="5697538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>
                <a:latin typeface="Times New Roman" pitchFamily="18" charset="0"/>
              </a:rPr>
              <a:t>Divide the chessboard into 4 2</a:t>
            </a:r>
            <a:r>
              <a:rPr kumimoji="0" lang="en-US" altLang="zh-TW" sz="2400" i="1" baseline="35000">
                <a:latin typeface="Times New Roman" pitchFamily="18" charset="0"/>
              </a:rPr>
              <a:t>n</a:t>
            </a:r>
            <a:r>
              <a:rPr kumimoji="0" lang="en-US" altLang="zh-TW" sz="2400">
                <a:latin typeface="Times New Roman" pitchFamily="18" charset="0"/>
              </a:rPr>
              <a:t> x 2</a:t>
            </a:r>
            <a:r>
              <a:rPr kumimoji="0" lang="en-US" altLang="zh-TW" sz="2400" i="1" baseline="35000">
                <a:latin typeface="Times New Roman" pitchFamily="18" charset="0"/>
              </a:rPr>
              <a:t>n</a:t>
            </a:r>
            <a:r>
              <a:rPr kumimoji="0" lang="en-US" altLang="zh-TW" sz="2400">
                <a:latin typeface="Times New Roman" pitchFamily="18" charset="0"/>
              </a:rPr>
              <a:t> boards. </a:t>
            </a:r>
          </a:p>
          <a:p>
            <a:pPr>
              <a:spcBef>
                <a:spcPct val="50000"/>
              </a:spcBef>
            </a:pPr>
            <a:r>
              <a:rPr kumimoji="0" lang="en-US" altLang="zh-TW" sz="2400">
                <a:latin typeface="Times New Roman" pitchFamily="18" charset="0"/>
              </a:rPr>
              <a:t>The figure shows that each of the four </a:t>
            </a:r>
            <a:br>
              <a:rPr kumimoji="0" lang="en-US" altLang="zh-TW" sz="2400">
                <a:latin typeface="Times New Roman" pitchFamily="18" charset="0"/>
              </a:rPr>
            </a:br>
            <a:r>
              <a:rPr kumimoji="0" lang="en-US" altLang="zh-TW" sz="2400">
                <a:latin typeface="Times New Roman" pitchFamily="18" charset="0"/>
              </a:rPr>
              <a:t>2</a:t>
            </a:r>
            <a:r>
              <a:rPr kumimoji="0" lang="en-US" altLang="zh-TW" sz="2400" i="1" baseline="35000">
                <a:latin typeface="Times New Roman" pitchFamily="18" charset="0"/>
              </a:rPr>
              <a:t>n</a:t>
            </a:r>
            <a:r>
              <a:rPr kumimoji="0" lang="en-US" altLang="zh-TW" sz="2400">
                <a:latin typeface="Times New Roman" pitchFamily="18" charset="0"/>
              </a:rPr>
              <a:t> x 2</a:t>
            </a:r>
            <a:r>
              <a:rPr kumimoji="0" lang="en-US" altLang="zh-TW" sz="2400" i="1" baseline="35000">
                <a:latin typeface="Times New Roman" pitchFamily="18" charset="0"/>
              </a:rPr>
              <a:t>n</a:t>
            </a:r>
            <a:r>
              <a:rPr kumimoji="0" lang="en-US" altLang="zh-TW" sz="2400">
                <a:latin typeface="Times New Roman" pitchFamily="18" charset="0"/>
              </a:rPr>
              <a:t> boards has exactly a missing square. </a:t>
            </a:r>
          </a:p>
          <a:p>
            <a:pPr>
              <a:spcBef>
                <a:spcPct val="50000"/>
              </a:spcBef>
            </a:pPr>
            <a:r>
              <a:rPr kumimoji="0" lang="en-US" altLang="zh-TW" sz="2400">
                <a:latin typeface="Times New Roman" pitchFamily="18" charset="0"/>
              </a:rPr>
              <a:t>By the induction hypothesis, they can be covered by the </a:t>
            </a:r>
            <a:r>
              <a:rPr kumimoji="0" lang="en-US" altLang="zh-TW" sz="2400" i="1">
                <a:latin typeface="Times New Roman" pitchFamily="18" charset="0"/>
              </a:rPr>
              <a:t>L</a:t>
            </a:r>
            <a:r>
              <a:rPr kumimoji="0" lang="en-US" altLang="zh-TW" sz="2400">
                <a:latin typeface="Times New Roman" pitchFamily="18" charset="0"/>
              </a:rPr>
              <a:t>-shaped pieces, so is the 2</a:t>
            </a:r>
            <a:r>
              <a:rPr kumimoji="0" lang="en-US" altLang="zh-TW" sz="2400" i="1" baseline="35000">
                <a:latin typeface="Times New Roman" pitchFamily="18" charset="0"/>
              </a:rPr>
              <a:t>n+</a:t>
            </a:r>
            <a:r>
              <a:rPr kumimoji="0" lang="en-US" altLang="zh-TW" sz="2400" baseline="35000">
                <a:latin typeface="Times New Roman" pitchFamily="18" charset="0"/>
              </a:rPr>
              <a:t>1</a:t>
            </a:r>
            <a:r>
              <a:rPr kumimoji="0" lang="en-US" altLang="zh-TW" sz="2400">
                <a:latin typeface="Times New Roman" pitchFamily="18" charset="0"/>
              </a:rPr>
              <a:t> x 2</a:t>
            </a:r>
            <a:r>
              <a:rPr kumimoji="0" lang="en-US" altLang="zh-TW" sz="2400" i="1" baseline="35000">
                <a:latin typeface="Times New Roman" pitchFamily="18" charset="0"/>
              </a:rPr>
              <a:t>n+</a:t>
            </a:r>
            <a:r>
              <a:rPr kumimoji="0" lang="en-US" altLang="zh-TW" sz="2400" baseline="35000">
                <a:latin typeface="Times New Roman" pitchFamily="18" charset="0"/>
              </a:rPr>
              <a:t>1</a:t>
            </a:r>
            <a:r>
              <a:rPr kumimoji="0" lang="en-US" altLang="zh-TW" sz="2400">
                <a:latin typeface="Times New Roman" pitchFamily="18" charset="0"/>
              </a:rPr>
              <a:t> board.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8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09" grpId="0" autoUpdateAnimBg="0"/>
      <p:bldP spid="238618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Covering Chessboard with </a:t>
            </a:r>
            <a:r>
              <a:rPr lang="en-US" i="1" dirty="0"/>
              <a:t>L</a:t>
            </a:r>
            <a:r>
              <a:rPr lang="en-US" dirty="0"/>
              <a:t>-tiles</a:t>
            </a:r>
          </a:p>
        </p:txBody>
      </p:sp>
      <p:sp>
        <p:nvSpPr>
          <p:cNvPr id="237598" name="Rectangle 30"/>
          <p:cNvSpPr>
            <a:spLocks noChangeArrowheads="1"/>
          </p:cNvSpPr>
          <p:nvPr/>
        </p:nvSpPr>
        <p:spPr bwMode="auto">
          <a:xfrm>
            <a:off x="477838" y="1325563"/>
            <a:ext cx="8324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9933FF"/>
                </a:solidFill>
              </a:rPr>
              <a:t>Any 2</a:t>
            </a:r>
            <a:r>
              <a:rPr lang="en-US" sz="2800" baseline="30000">
                <a:solidFill>
                  <a:srgbClr val="9933FF"/>
                </a:solidFill>
              </a:rPr>
              <a:t>n</a:t>
            </a:r>
            <a:r>
              <a:rPr lang="en-US" sz="2800">
                <a:solidFill>
                  <a:srgbClr val="9933FF"/>
                </a:solidFill>
              </a:rPr>
              <a:t> x 2</a:t>
            </a:r>
            <a:r>
              <a:rPr lang="en-US" sz="2800" baseline="30000">
                <a:solidFill>
                  <a:srgbClr val="9933FF"/>
                </a:solidFill>
              </a:rPr>
              <a:t>n</a:t>
            </a:r>
            <a:r>
              <a:rPr lang="en-US" sz="2800">
                <a:solidFill>
                  <a:srgbClr val="9933FF"/>
                </a:solidFill>
              </a:rPr>
              <a:t> chessboard missing one square can be filled by </a:t>
            </a:r>
            <a:r>
              <a:rPr lang="en-US" sz="2800" i="1">
                <a:solidFill>
                  <a:srgbClr val="9933FF"/>
                </a:solidFill>
              </a:rPr>
              <a:t>L</a:t>
            </a:r>
            <a:r>
              <a:rPr lang="en-US" sz="2800">
                <a:solidFill>
                  <a:srgbClr val="9933FF"/>
                </a:solidFill>
              </a:rPr>
              <a:t>-tiles based on induction (recursion).</a:t>
            </a:r>
          </a:p>
        </p:txBody>
      </p:sp>
      <p:graphicFrame>
        <p:nvGraphicFramePr>
          <p:cNvPr id="237599" name="Group 31"/>
          <p:cNvGraphicFramePr>
            <a:graphicFrameLocks noGrp="1"/>
          </p:cNvGraphicFramePr>
          <p:nvPr>
            <p:ph sz="half" idx="4294967295"/>
          </p:nvPr>
        </p:nvGraphicFramePr>
        <p:xfrm>
          <a:off x="4248150" y="3649663"/>
          <a:ext cx="1446213" cy="1460504"/>
        </p:xfrm>
        <a:graphic>
          <a:graphicData uri="http://schemas.openxmlformats.org/drawingml/2006/table">
            <a:tbl>
              <a:tblPr/>
              <a:tblGrid>
                <a:gridCol w="1857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41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767013" y="5126038"/>
          <a:ext cx="731837" cy="730252"/>
        </p:xfrm>
        <a:graphic>
          <a:graphicData uri="http://schemas.openxmlformats.org/drawingml/2006/table">
            <a:tbl>
              <a:tblPr/>
              <a:tblGrid>
                <a:gridCol w="1825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41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 bwMode="auto">
          <a:xfrm>
            <a:off x="4252913" y="4375150"/>
            <a:ext cx="1438275" cy="19050"/>
          </a:xfrm>
          <a:prstGeom prst="line">
            <a:avLst/>
          </a:prstGeom>
          <a:ln w="190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 bwMode="auto">
          <a:xfrm rot="5400000">
            <a:off x="4244182" y="4393406"/>
            <a:ext cx="1447800" cy="1587"/>
          </a:xfrm>
          <a:prstGeom prst="line">
            <a:avLst/>
          </a:prstGeom>
          <a:ln w="190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779963" y="4198938"/>
          <a:ext cx="365125" cy="365126"/>
        </p:xfrm>
        <a:graphic>
          <a:graphicData uri="http://schemas.openxmlformats.org/drawingml/2006/table">
            <a:tbl>
              <a:tblPr/>
              <a:tblGrid>
                <a:gridCol w="1825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570288" y="5943600"/>
          <a:ext cx="365125" cy="365126"/>
        </p:xfrm>
        <a:graphic>
          <a:graphicData uri="http://schemas.openxmlformats.org/drawingml/2006/table">
            <a:tbl>
              <a:tblPr/>
              <a:tblGrid>
                <a:gridCol w="1825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2155825" y="4660900"/>
          <a:ext cx="365125" cy="365126"/>
        </p:xfrm>
        <a:graphic>
          <a:graphicData uri="http://schemas.openxmlformats.org/drawingml/2006/table">
            <a:tbl>
              <a:tblPr/>
              <a:tblGrid>
                <a:gridCol w="1825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263775" y="5973763"/>
          <a:ext cx="365125" cy="365126"/>
        </p:xfrm>
        <a:graphic>
          <a:graphicData uri="http://schemas.openxmlformats.org/drawingml/2006/table">
            <a:tbl>
              <a:tblPr/>
              <a:tblGrid>
                <a:gridCol w="1825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005138" y="2640013"/>
          <a:ext cx="731837" cy="730252"/>
        </p:xfrm>
        <a:graphic>
          <a:graphicData uri="http://schemas.openxmlformats.org/drawingml/2006/table">
            <a:tbl>
              <a:tblPr/>
              <a:tblGrid>
                <a:gridCol w="1825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41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967413" y="2614613"/>
          <a:ext cx="731837" cy="730252"/>
        </p:xfrm>
        <a:graphic>
          <a:graphicData uri="http://schemas.openxmlformats.org/drawingml/2006/table">
            <a:tbl>
              <a:tblPr/>
              <a:tblGrid>
                <a:gridCol w="1825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41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6034088" y="5461000"/>
          <a:ext cx="731837" cy="730252"/>
        </p:xfrm>
        <a:graphic>
          <a:graphicData uri="http://schemas.openxmlformats.org/drawingml/2006/table">
            <a:tbl>
              <a:tblPr/>
              <a:tblGrid>
                <a:gridCol w="1825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41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532188" y="4505325"/>
          <a:ext cx="365125" cy="365126"/>
        </p:xfrm>
        <a:graphic>
          <a:graphicData uri="http://schemas.openxmlformats.org/drawingml/2006/table">
            <a:tbl>
              <a:tblPr/>
              <a:tblGrid>
                <a:gridCol w="1825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25" name="Straight Connector 24"/>
          <p:cNvCxnSpPr/>
          <p:nvPr/>
        </p:nvCxnSpPr>
        <p:spPr bwMode="auto">
          <a:xfrm>
            <a:off x="2749550" y="5486400"/>
            <a:ext cx="728663" cy="1588"/>
          </a:xfrm>
          <a:prstGeom prst="line">
            <a:avLst/>
          </a:prstGeom>
          <a:ln w="19050">
            <a:solidFill>
              <a:schemeClr val="tx2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 bwMode="auto">
          <a:xfrm rot="16200000" flipH="1">
            <a:off x="2764631" y="5471319"/>
            <a:ext cx="712788" cy="0"/>
          </a:xfrm>
          <a:prstGeom prst="line">
            <a:avLst/>
          </a:prstGeom>
          <a:ln w="19050">
            <a:solidFill>
              <a:schemeClr val="tx2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2940050" y="5308600"/>
          <a:ext cx="365125" cy="365126"/>
        </p:xfrm>
        <a:graphic>
          <a:graphicData uri="http://schemas.openxmlformats.org/drawingml/2006/table">
            <a:tbl>
              <a:tblPr/>
              <a:tblGrid>
                <a:gridCol w="1825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27" name="Straight Arrow Connector 26"/>
          <p:cNvCxnSpPr>
            <a:cxnSpLocks noChangeShapeType="1"/>
          </p:cNvCxnSpPr>
          <p:nvPr/>
        </p:nvCxnSpPr>
        <p:spPr bwMode="auto">
          <a:xfrm rot="5400000" flipH="1" flipV="1">
            <a:off x="5689600" y="3354388"/>
            <a:ext cx="3048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>
            <a:off x="5676900" y="5100638"/>
            <a:ext cx="360363" cy="3317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Arrow Connector 33"/>
          <p:cNvCxnSpPr>
            <a:cxnSpLocks noChangeShapeType="1"/>
          </p:cNvCxnSpPr>
          <p:nvPr/>
        </p:nvCxnSpPr>
        <p:spPr bwMode="auto">
          <a:xfrm rot="10800000">
            <a:off x="3736975" y="3395663"/>
            <a:ext cx="484188" cy="2492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 rot="10800000" flipV="1">
            <a:off x="3652838" y="5156200"/>
            <a:ext cx="555625" cy="2349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2462213" y="4892675"/>
            <a:ext cx="1233487" cy="1149350"/>
            <a:chOff x="4087091" y="4932219"/>
            <a:chExt cx="1233054" cy="1149926"/>
          </a:xfrm>
        </p:grpSpPr>
        <p:cxnSp>
          <p:nvCxnSpPr>
            <p:cNvPr id="24846" name="Straight Arrow Connector 40"/>
            <p:cNvCxnSpPr>
              <a:cxnSpLocks noChangeShapeType="1"/>
            </p:cNvCxnSpPr>
            <p:nvPr/>
          </p:nvCxnSpPr>
          <p:spPr bwMode="auto">
            <a:xfrm rot="5400000" flipH="1" flipV="1">
              <a:off x="5001490" y="5015346"/>
              <a:ext cx="249382" cy="8312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847" name="Straight Arrow Connector 43"/>
            <p:cNvCxnSpPr>
              <a:cxnSpLocks noChangeShapeType="1"/>
            </p:cNvCxnSpPr>
            <p:nvPr/>
          </p:nvCxnSpPr>
          <p:spPr bwMode="auto">
            <a:xfrm rot="10800000">
              <a:off x="4087091" y="5001491"/>
              <a:ext cx="277092" cy="15240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848" name="Straight Arrow Connector 47"/>
            <p:cNvCxnSpPr>
              <a:cxnSpLocks noChangeShapeType="1"/>
            </p:cNvCxnSpPr>
            <p:nvPr/>
          </p:nvCxnSpPr>
          <p:spPr bwMode="auto">
            <a:xfrm rot="5400000">
              <a:off x="4204856" y="5881256"/>
              <a:ext cx="193964" cy="18010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849" name="Straight Arrow Connector 50"/>
            <p:cNvCxnSpPr>
              <a:cxnSpLocks noChangeShapeType="1"/>
            </p:cNvCxnSpPr>
            <p:nvPr/>
          </p:nvCxnSpPr>
          <p:spPr bwMode="auto">
            <a:xfrm>
              <a:off x="5112327" y="5902036"/>
              <a:ext cx="207818" cy="18010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9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Hanoi Problem </a:t>
            </a:r>
            <a:r>
              <a:rPr lang="en-US" sz="2800"/>
              <a:t>(Chapter 7.1)</a:t>
            </a:r>
            <a:endParaRPr lang="en-US"/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457200" y="1384300"/>
            <a:ext cx="78994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/>
              <a:t>Given 3 pegs with n disks of different sizes. Initially all the disks are placed on the first peg in the order of sizes, with the largest on the bottom.  </a:t>
            </a:r>
          </a:p>
          <a:p>
            <a:pPr marL="609600" indent="-609600">
              <a:spcBef>
                <a:spcPct val="20000"/>
              </a:spcBef>
            </a:pPr>
            <a:r>
              <a:rPr lang="en-US"/>
              <a:t>The game is to move all disks to another peg under the following rules:</a:t>
            </a:r>
          </a:p>
          <a:p>
            <a:pPr marL="609600" indent="-609600">
              <a:spcBef>
                <a:spcPct val="20000"/>
              </a:spcBef>
            </a:pPr>
            <a:r>
              <a:rPr lang="en-US"/>
              <a:t>	Disks are moved one at a time</a:t>
            </a:r>
          </a:p>
          <a:p>
            <a:pPr marL="609600" indent="-609600">
              <a:spcBef>
                <a:spcPct val="20000"/>
              </a:spcBef>
            </a:pPr>
            <a:r>
              <a:rPr lang="en-US"/>
              <a:t>	No disk is placed on top of a smaller disk.</a:t>
            </a:r>
          </a:p>
          <a:p>
            <a:pPr marL="609600" indent="-609600">
              <a:spcBef>
                <a:spcPct val="20000"/>
              </a:spcBef>
            </a:pPr>
            <a:r>
              <a:rPr lang="en-US"/>
              <a:t>Example: moving 3 disks from Disk A to Disk B.</a:t>
            </a:r>
          </a:p>
          <a:p>
            <a:pPr marL="609600" indent="-609600">
              <a:spcBef>
                <a:spcPct val="20000"/>
              </a:spcBef>
            </a:pPr>
            <a:endParaRPr lang="en-US"/>
          </a:p>
        </p:txBody>
      </p:sp>
      <p:grpSp>
        <p:nvGrpSpPr>
          <p:cNvPr id="2" name="Group 172"/>
          <p:cNvGrpSpPr>
            <a:grpSpLocks/>
          </p:cNvGrpSpPr>
          <p:nvPr/>
        </p:nvGrpSpPr>
        <p:grpSpPr bwMode="auto">
          <a:xfrm>
            <a:off x="749300" y="3362325"/>
            <a:ext cx="3124200" cy="904875"/>
            <a:chOff x="749300" y="3362960"/>
            <a:chExt cx="3124200" cy="904239"/>
          </a:xfrm>
        </p:grpSpPr>
        <p:sp>
          <p:nvSpPr>
            <p:cNvPr id="25696" name="AutoShape 6"/>
            <p:cNvSpPr>
              <a:spLocks noChangeArrowheads="1"/>
            </p:cNvSpPr>
            <p:nvPr/>
          </p:nvSpPr>
          <p:spPr bwMode="auto">
            <a:xfrm>
              <a:off x="1349375" y="3362960"/>
              <a:ext cx="60325" cy="618787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7" name="Line 7"/>
            <p:cNvSpPr>
              <a:spLocks noChangeShapeType="1"/>
            </p:cNvSpPr>
            <p:nvPr/>
          </p:nvSpPr>
          <p:spPr bwMode="auto">
            <a:xfrm>
              <a:off x="749300" y="3981747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8" name="AutoShape 8"/>
            <p:cNvSpPr>
              <a:spLocks noChangeArrowheads="1"/>
            </p:cNvSpPr>
            <p:nvPr/>
          </p:nvSpPr>
          <p:spPr bwMode="auto">
            <a:xfrm>
              <a:off x="846138" y="3841751"/>
              <a:ext cx="1095375" cy="13447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9" name="AutoShape 10"/>
            <p:cNvSpPr>
              <a:spLocks noChangeArrowheads="1"/>
            </p:cNvSpPr>
            <p:nvPr/>
          </p:nvSpPr>
          <p:spPr bwMode="auto">
            <a:xfrm>
              <a:off x="984250" y="3676036"/>
              <a:ext cx="817563" cy="16571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0" name="AutoShape 12"/>
            <p:cNvSpPr>
              <a:spLocks noChangeArrowheads="1"/>
            </p:cNvSpPr>
            <p:nvPr/>
          </p:nvSpPr>
          <p:spPr bwMode="auto">
            <a:xfrm>
              <a:off x="1104900" y="3529496"/>
              <a:ext cx="565150" cy="14988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1" name="AutoShape 13"/>
            <p:cNvSpPr>
              <a:spLocks noChangeArrowheads="1"/>
            </p:cNvSpPr>
            <p:nvPr/>
          </p:nvSpPr>
          <p:spPr bwMode="auto">
            <a:xfrm>
              <a:off x="2474913" y="3362960"/>
              <a:ext cx="60325" cy="618787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2" name="AutoShape 14"/>
            <p:cNvSpPr>
              <a:spLocks noChangeArrowheads="1"/>
            </p:cNvSpPr>
            <p:nvPr/>
          </p:nvSpPr>
          <p:spPr bwMode="auto">
            <a:xfrm>
              <a:off x="3530600" y="3362960"/>
              <a:ext cx="61913" cy="618787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3" name="Text Box 16"/>
            <p:cNvSpPr txBox="1">
              <a:spLocks noChangeArrowheads="1"/>
            </p:cNvSpPr>
            <p:nvPr/>
          </p:nvSpPr>
          <p:spPr bwMode="auto">
            <a:xfrm>
              <a:off x="1228725" y="3958726"/>
              <a:ext cx="336550" cy="30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25704" name="Text Box 17"/>
            <p:cNvSpPr txBox="1">
              <a:spLocks noChangeArrowheads="1"/>
            </p:cNvSpPr>
            <p:nvPr/>
          </p:nvSpPr>
          <p:spPr bwMode="auto">
            <a:xfrm>
              <a:off x="2346325" y="3966093"/>
              <a:ext cx="336550" cy="30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25705" name="Text Box 18"/>
            <p:cNvSpPr txBox="1">
              <a:spLocks noChangeArrowheads="1"/>
            </p:cNvSpPr>
            <p:nvPr/>
          </p:nvSpPr>
          <p:spPr bwMode="auto">
            <a:xfrm>
              <a:off x="3394075" y="3952280"/>
              <a:ext cx="349250" cy="300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</p:grpSp>
      <p:grpSp>
        <p:nvGrpSpPr>
          <p:cNvPr id="3" name="Group 187"/>
          <p:cNvGrpSpPr>
            <a:grpSpLocks/>
          </p:cNvGrpSpPr>
          <p:nvPr/>
        </p:nvGrpSpPr>
        <p:grpSpPr bwMode="auto">
          <a:xfrm>
            <a:off x="749300" y="4297363"/>
            <a:ext cx="3124200" cy="777875"/>
            <a:chOff x="749300" y="4297680"/>
            <a:chExt cx="3124200" cy="777240"/>
          </a:xfrm>
        </p:grpSpPr>
        <p:sp>
          <p:nvSpPr>
            <p:cNvPr id="25687" name="AutoShape 6"/>
            <p:cNvSpPr>
              <a:spLocks noChangeArrowheads="1"/>
            </p:cNvSpPr>
            <p:nvPr/>
          </p:nvSpPr>
          <p:spPr bwMode="auto">
            <a:xfrm>
              <a:off x="1349375" y="4297680"/>
              <a:ext cx="60325" cy="531879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8" name="Line 7"/>
            <p:cNvSpPr>
              <a:spLocks noChangeShapeType="1"/>
            </p:cNvSpPr>
            <p:nvPr/>
          </p:nvSpPr>
          <p:spPr bwMode="auto">
            <a:xfrm>
              <a:off x="749300" y="4829559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9" name="AutoShape 8"/>
            <p:cNvSpPr>
              <a:spLocks noChangeArrowheads="1"/>
            </p:cNvSpPr>
            <p:nvPr/>
          </p:nvSpPr>
          <p:spPr bwMode="auto">
            <a:xfrm>
              <a:off x="846138" y="4709226"/>
              <a:ext cx="1095375" cy="11558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0" name="AutoShape 10"/>
            <p:cNvSpPr>
              <a:spLocks noChangeArrowheads="1"/>
            </p:cNvSpPr>
            <p:nvPr/>
          </p:nvSpPr>
          <p:spPr bwMode="auto">
            <a:xfrm>
              <a:off x="984250" y="4566785"/>
              <a:ext cx="817563" cy="1424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1" name="AutoShape 13"/>
            <p:cNvSpPr>
              <a:spLocks noChangeArrowheads="1"/>
            </p:cNvSpPr>
            <p:nvPr/>
          </p:nvSpPr>
          <p:spPr bwMode="auto">
            <a:xfrm>
              <a:off x="2474913" y="4297680"/>
              <a:ext cx="60325" cy="531879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2" name="AutoShape 14"/>
            <p:cNvSpPr>
              <a:spLocks noChangeArrowheads="1"/>
            </p:cNvSpPr>
            <p:nvPr/>
          </p:nvSpPr>
          <p:spPr bwMode="auto">
            <a:xfrm>
              <a:off x="3530600" y="4297680"/>
              <a:ext cx="61913" cy="531879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3" name="Text Box 16"/>
            <p:cNvSpPr txBox="1">
              <a:spLocks noChangeArrowheads="1"/>
            </p:cNvSpPr>
            <p:nvPr/>
          </p:nvSpPr>
          <p:spPr bwMode="auto">
            <a:xfrm>
              <a:off x="1228725" y="4809772"/>
              <a:ext cx="336550" cy="258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25694" name="Text Box 17"/>
            <p:cNvSpPr txBox="1">
              <a:spLocks noChangeArrowheads="1"/>
            </p:cNvSpPr>
            <p:nvPr/>
          </p:nvSpPr>
          <p:spPr bwMode="auto">
            <a:xfrm>
              <a:off x="2361565" y="4816104"/>
              <a:ext cx="336550" cy="258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25695" name="Text Box 18"/>
            <p:cNvSpPr txBox="1">
              <a:spLocks noChangeArrowheads="1"/>
            </p:cNvSpPr>
            <p:nvPr/>
          </p:nvSpPr>
          <p:spPr bwMode="auto">
            <a:xfrm>
              <a:off x="3394075" y="4804231"/>
              <a:ext cx="349250" cy="25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</p:grpSp>
      <p:grpSp>
        <p:nvGrpSpPr>
          <p:cNvPr id="4" name="Group 166"/>
          <p:cNvGrpSpPr>
            <a:grpSpLocks/>
          </p:cNvGrpSpPr>
          <p:nvPr/>
        </p:nvGrpSpPr>
        <p:grpSpPr bwMode="auto">
          <a:xfrm>
            <a:off x="765175" y="5160963"/>
            <a:ext cx="3124200" cy="722312"/>
            <a:chOff x="764540" y="5161281"/>
            <a:chExt cx="3124200" cy="721360"/>
          </a:xfrm>
        </p:grpSpPr>
        <p:sp>
          <p:nvSpPr>
            <p:cNvPr id="25678" name="AutoShape 6"/>
            <p:cNvSpPr>
              <a:spLocks noChangeArrowheads="1"/>
            </p:cNvSpPr>
            <p:nvPr/>
          </p:nvSpPr>
          <p:spPr bwMode="auto">
            <a:xfrm>
              <a:off x="1364615" y="5161281"/>
              <a:ext cx="60325" cy="49364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9" name="Line 7"/>
            <p:cNvSpPr>
              <a:spLocks noChangeShapeType="1"/>
            </p:cNvSpPr>
            <p:nvPr/>
          </p:nvSpPr>
          <p:spPr bwMode="auto">
            <a:xfrm>
              <a:off x="764540" y="5654921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0" name="AutoShape 8"/>
            <p:cNvSpPr>
              <a:spLocks noChangeArrowheads="1"/>
            </p:cNvSpPr>
            <p:nvPr/>
          </p:nvSpPr>
          <p:spPr bwMode="auto">
            <a:xfrm>
              <a:off x="861378" y="5543238"/>
              <a:ext cx="1095375" cy="10727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1" name="AutoShape 13"/>
            <p:cNvSpPr>
              <a:spLocks noChangeArrowheads="1"/>
            </p:cNvSpPr>
            <p:nvPr/>
          </p:nvSpPr>
          <p:spPr bwMode="auto">
            <a:xfrm>
              <a:off x="2490153" y="5161281"/>
              <a:ext cx="60325" cy="49364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2" name="AutoShape 12"/>
            <p:cNvSpPr>
              <a:spLocks noChangeArrowheads="1"/>
            </p:cNvSpPr>
            <p:nvPr/>
          </p:nvSpPr>
          <p:spPr bwMode="auto">
            <a:xfrm>
              <a:off x="2232660" y="5533274"/>
              <a:ext cx="565150" cy="1195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3" name="AutoShape 14"/>
            <p:cNvSpPr>
              <a:spLocks noChangeArrowheads="1"/>
            </p:cNvSpPr>
            <p:nvPr/>
          </p:nvSpPr>
          <p:spPr bwMode="auto">
            <a:xfrm>
              <a:off x="3545840" y="5161281"/>
              <a:ext cx="61913" cy="49364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4" name="Text Box 16"/>
            <p:cNvSpPr txBox="1">
              <a:spLocks noChangeArrowheads="1"/>
            </p:cNvSpPr>
            <p:nvPr/>
          </p:nvSpPr>
          <p:spPr bwMode="auto">
            <a:xfrm>
              <a:off x="1243965" y="5636556"/>
              <a:ext cx="336550" cy="240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25685" name="Text Box 17"/>
            <p:cNvSpPr txBox="1">
              <a:spLocks noChangeArrowheads="1"/>
            </p:cNvSpPr>
            <p:nvPr/>
          </p:nvSpPr>
          <p:spPr bwMode="auto">
            <a:xfrm>
              <a:off x="2376805" y="5642433"/>
              <a:ext cx="336550" cy="240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25686" name="Text Box 18"/>
            <p:cNvSpPr txBox="1">
              <a:spLocks noChangeArrowheads="1"/>
            </p:cNvSpPr>
            <p:nvPr/>
          </p:nvSpPr>
          <p:spPr bwMode="auto">
            <a:xfrm>
              <a:off x="3409315" y="5631413"/>
              <a:ext cx="349250" cy="23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</p:grpSp>
      <p:sp>
        <p:nvSpPr>
          <p:cNvPr id="68" name="AutoShape 10"/>
          <p:cNvSpPr>
            <a:spLocks noChangeArrowheads="1"/>
          </p:cNvSpPr>
          <p:nvPr/>
        </p:nvSpPr>
        <p:spPr bwMode="auto">
          <a:xfrm>
            <a:off x="3178175" y="5521325"/>
            <a:ext cx="817563" cy="1317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67"/>
          <p:cNvGrpSpPr>
            <a:grpSpLocks/>
          </p:cNvGrpSpPr>
          <p:nvPr/>
        </p:nvGrpSpPr>
        <p:grpSpPr bwMode="auto">
          <a:xfrm>
            <a:off x="779463" y="5999163"/>
            <a:ext cx="3232150" cy="676275"/>
            <a:chOff x="779780" y="5999481"/>
            <a:chExt cx="3231833" cy="675640"/>
          </a:xfrm>
        </p:grpSpPr>
        <p:sp>
          <p:nvSpPr>
            <p:cNvPr id="25669" name="AutoShape 6"/>
            <p:cNvSpPr>
              <a:spLocks noChangeArrowheads="1"/>
            </p:cNvSpPr>
            <p:nvPr/>
          </p:nvSpPr>
          <p:spPr bwMode="auto">
            <a:xfrm>
              <a:off x="1379855" y="5999481"/>
              <a:ext cx="60325" cy="462353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0" name="Line 7"/>
            <p:cNvSpPr>
              <a:spLocks noChangeShapeType="1"/>
            </p:cNvSpPr>
            <p:nvPr/>
          </p:nvSpPr>
          <p:spPr bwMode="auto">
            <a:xfrm>
              <a:off x="779780" y="6461834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1" name="AutoShape 8"/>
            <p:cNvSpPr>
              <a:spLocks noChangeArrowheads="1"/>
            </p:cNvSpPr>
            <p:nvPr/>
          </p:nvSpPr>
          <p:spPr bwMode="auto">
            <a:xfrm>
              <a:off x="876618" y="6357230"/>
              <a:ext cx="1095375" cy="10047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2" name="AutoShape 13"/>
            <p:cNvSpPr>
              <a:spLocks noChangeArrowheads="1"/>
            </p:cNvSpPr>
            <p:nvPr/>
          </p:nvSpPr>
          <p:spPr bwMode="auto">
            <a:xfrm>
              <a:off x="2505393" y="5999481"/>
              <a:ext cx="60325" cy="462353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3" name="AutoShape 14"/>
            <p:cNvSpPr>
              <a:spLocks noChangeArrowheads="1"/>
            </p:cNvSpPr>
            <p:nvPr/>
          </p:nvSpPr>
          <p:spPr bwMode="auto">
            <a:xfrm>
              <a:off x="3561080" y="5999481"/>
              <a:ext cx="61913" cy="462353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4" name="Text Box 16"/>
            <p:cNvSpPr txBox="1">
              <a:spLocks noChangeArrowheads="1"/>
            </p:cNvSpPr>
            <p:nvPr/>
          </p:nvSpPr>
          <p:spPr bwMode="auto">
            <a:xfrm>
              <a:off x="1259205" y="6444633"/>
              <a:ext cx="336550" cy="224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25675" name="Text Box 17"/>
            <p:cNvSpPr txBox="1">
              <a:spLocks noChangeArrowheads="1"/>
            </p:cNvSpPr>
            <p:nvPr/>
          </p:nvSpPr>
          <p:spPr bwMode="auto">
            <a:xfrm>
              <a:off x="2392045" y="6450137"/>
              <a:ext cx="336550" cy="224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25676" name="Text Box 18"/>
            <p:cNvSpPr txBox="1">
              <a:spLocks noChangeArrowheads="1"/>
            </p:cNvSpPr>
            <p:nvPr/>
          </p:nvSpPr>
          <p:spPr bwMode="auto">
            <a:xfrm>
              <a:off x="3455035" y="6439816"/>
              <a:ext cx="349250" cy="224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  <p:sp>
          <p:nvSpPr>
            <p:cNvPr id="25677" name="AutoShape 10"/>
            <p:cNvSpPr>
              <a:spLocks noChangeArrowheads="1"/>
            </p:cNvSpPr>
            <p:nvPr/>
          </p:nvSpPr>
          <p:spPr bwMode="auto">
            <a:xfrm>
              <a:off x="3194050" y="6336067"/>
              <a:ext cx="817563" cy="12382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0" name="AutoShape 12"/>
          <p:cNvSpPr>
            <a:spLocks noChangeArrowheads="1"/>
          </p:cNvSpPr>
          <p:nvPr/>
        </p:nvSpPr>
        <p:spPr bwMode="auto">
          <a:xfrm>
            <a:off x="3314700" y="6226175"/>
            <a:ext cx="565150" cy="1127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168"/>
          <p:cNvGrpSpPr>
            <a:grpSpLocks/>
          </p:cNvGrpSpPr>
          <p:nvPr/>
        </p:nvGrpSpPr>
        <p:grpSpPr bwMode="auto">
          <a:xfrm>
            <a:off x="4956175" y="3394075"/>
            <a:ext cx="3230563" cy="842963"/>
            <a:chOff x="4955540" y="3393441"/>
            <a:chExt cx="3231833" cy="843280"/>
          </a:xfrm>
        </p:grpSpPr>
        <p:sp>
          <p:nvSpPr>
            <p:cNvPr id="25660" name="AutoShape 6"/>
            <p:cNvSpPr>
              <a:spLocks noChangeArrowheads="1"/>
            </p:cNvSpPr>
            <p:nvPr/>
          </p:nvSpPr>
          <p:spPr bwMode="auto">
            <a:xfrm>
              <a:off x="5555615" y="3393441"/>
              <a:ext cx="60325" cy="577072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1" name="Line 7"/>
            <p:cNvSpPr>
              <a:spLocks noChangeShapeType="1"/>
            </p:cNvSpPr>
            <p:nvPr/>
          </p:nvSpPr>
          <p:spPr bwMode="auto">
            <a:xfrm>
              <a:off x="4955540" y="3970513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2" name="AutoShape 13"/>
            <p:cNvSpPr>
              <a:spLocks noChangeArrowheads="1"/>
            </p:cNvSpPr>
            <p:nvPr/>
          </p:nvSpPr>
          <p:spPr bwMode="auto">
            <a:xfrm>
              <a:off x="6681153" y="3393441"/>
              <a:ext cx="60325" cy="577072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3" name="AutoShape 14"/>
            <p:cNvSpPr>
              <a:spLocks noChangeArrowheads="1"/>
            </p:cNvSpPr>
            <p:nvPr/>
          </p:nvSpPr>
          <p:spPr bwMode="auto">
            <a:xfrm>
              <a:off x="7736840" y="3393441"/>
              <a:ext cx="61913" cy="577072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4" name="Text Box 16"/>
            <p:cNvSpPr txBox="1">
              <a:spLocks noChangeArrowheads="1"/>
            </p:cNvSpPr>
            <p:nvPr/>
          </p:nvSpPr>
          <p:spPr bwMode="auto">
            <a:xfrm>
              <a:off x="5434965" y="3949044"/>
              <a:ext cx="336550" cy="28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25665" name="Text Box 17"/>
            <p:cNvSpPr txBox="1">
              <a:spLocks noChangeArrowheads="1"/>
            </p:cNvSpPr>
            <p:nvPr/>
          </p:nvSpPr>
          <p:spPr bwMode="auto">
            <a:xfrm>
              <a:off x="6567805" y="3955914"/>
              <a:ext cx="336550" cy="28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25666" name="Text Box 18"/>
            <p:cNvSpPr txBox="1">
              <a:spLocks noChangeArrowheads="1"/>
            </p:cNvSpPr>
            <p:nvPr/>
          </p:nvSpPr>
          <p:spPr bwMode="auto">
            <a:xfrm>
              <a:off x="7630795" y="3943033"/>
              <a:ext cx="349250" cy="279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  <p:sp>
          <p:nvSpPr>
            <p:cNvPr id="25667" name="AutoShape 10"/>
            <p:cNvSpPr>
              <a:spLocks noChangeArrowheads="1"/>
            </p:cNvSpPr>
            <p:nvPr/>
          </p:nvSpPr>
          <p:spPr bwMode="auto">
            <a:xfrm>
              <a:off x="7369810" y="3813541"/>
              <a:ext cx="817563" cy="15454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8" name="AutoShape 12"/>
            <p:cNvSpPr>
              <a:spLocks noChangeArrowheads="1"/>
            </p:cNvSpPr>
            <p:nvPr/>
          </p:nvSpPr>
          <p:spPr bwMode="auto">
            <a:xfrm>
              <a:off x="7490460" y="3676880"/>
              <a:ext cx="565150" cy="13977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1" name="AutoShape 8"/>
          <p:cNvSpPr>
            <a:spLocks noChangeArrowheads="1"/>
          </p:cNvSpPr>
          <p:nvPr/>
        </p:nvSpPr>
        <p:spPr bwMode="auto">
          <a:xfrm>
            <a:off x="6164263" y="3840163"/>
            <a:ext cx="1095375" cy="125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169"/>
          <p:cNvGrpSpPr>
            <a:grpSpLocks/>
          </p:cNvGrpSpPr>
          <p:nvPr/>
        </p:nvGrpSpPr>
        <p:grpSpPr bwMode="auto">
          <a:xfrm>
            <a:off x="4970463" y="4327525"/>
            <a:ext cx="3232150" cy="747713"/>
            <a:chOff x="4970780" y="4328160"/>
            <a:chExt cx="3231833" cy="746759"/>
          </a:xfrm>
        </p:grpSpPr>
        <p:sp>
          <p:nvSpPr>
            <p:cNvPr id="25651" name="AutoShape 6"/>
            <p:cNvSpPr>
              <a:spLocks noChangeArrowheads="1"/>
            </p:cNvSpPr>
            <p:nvPr/>
          </p:nvSpPr>
          <p:spPr bwMode="auto">
            <a:xfrm>
              <a:off x="5570855" y="4328160"/>
              <a:ext cx="60325" cy="511021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2" name="Line 7"/>
            <p:cNvSpPr>
              <a:spLocks noChangeShapeType="1"/>
            </p:cNvSpPr>
            <p:nvPr/>
          </p:nvSpPr>
          <p:spPr bwMode="auto">
            <a:xfrm>
              <a:off x="4970780" y="4839181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3" name="AutoShape 13"/>
            <p:cNvSpPr>
              <a:spLocks noChangeArrowheads="1"/>
            </p:cNvSpPr>
            <p:nvPr/>
          </p:nvSpPr>
          <p:spPr bwMode="auto">
            <a:xfrm>
              <a:off x="6696393" y="4328160"/>
              <a:ext cx="60325" cy="511021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4" name="AutoShape 14"/>
            <p:cNvSpPr>
              <a:spLocks noChangeArrowheads="1"/>
            </p:cNvSpPr>
            <p:nvPr/>
          </p:nvSpPr>
          <p:spPr bwMode="auto">
            <a:xfrm>
              <a:off x="7752080" y="4328160"/>
              <a:ext cx="61913" cy="511021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5" name="Text Box 16"/>
            <p:cNvSpPr txBox="1">
              <a:spLocks noChangeArrowheads="1"/>
            </p:cNvSpPr>
            <p:nvPr/>
          </p:nvSpPr>
          <p:spPr bwMode="auto">
            <a:xfrm>
              <a:off x="5450205" y="4820169"/>
              <a:ext cx="336550" cy="248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25656" name="Text Box 17"/>
            <p:cNvSpPr txBox="1">
              <a:spLocks noChangeArrowheads="1"/>
            </p:cNvSpPr>
            <p:nvPr/>
          </p:nvSpPr>
          <p:spPr bwMode="auto">
            <a:xfrm>
              <a:off x="6583045" y="4826253"/>
              <a:ext cx="336550" cy="248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25657" name="Text Box 18"/>
            <p:cNvSpPr txBox="1">
              <a:spLocks noChangeArrowheads="1"/>
            </p:cNvSpPr>
            <p:nvPr/>
          </p:nvSpPr>
          <p:spPr bwMode="auto">
            <a:xfrm>
              <a:off x="7646035" y="4814846"/>
              <a:ext cx="349250" cy="247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  <p:sp>
          <p:nvSpPr>
            <p:cNvPr id="25658" name="AutoShape 10"/>
            <p:cNvSpPr>
              <a:spLocks noChangeArrowheads="1"/>
            </p:cNvSpPr>
            <p:nvPr/>
          </p:nvSpPr>
          <p:spPr bwMode="auto">
            <a:xfrm>
              <a:off x="7385050" y="4700176"/>
              <a:ext cx="817563" cy="13685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9" name="AutoShape 8"/>
            <p:cNvSpPr>
              <a:spLocks noChangeArrowheads="1"/>
            </p:cNvSpPr>
            <p:nvPr/>
          </p:nvSpPr>
          <p:spPr bwMode="auto">
            <a:xfrm>
              <a:off x="6180138" y="4723566"/>
              <a:ext cx="1095375" cy="11105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170"/>
          <p:cNvGrpSpPr>
            <a:grpSpLocks/>
          </p:cNvGrpSpPr>
          <p:nvPr/>
        </p:nvGrpSpPr>
        <p:grpSpPr bwMode="auto">
          <a:xfrm>
            <a:off x="4986338" y="5151438"/>
            <a:ext cx="3124200" cy="762000"/>
            <a:chOff x="4986020" y="5151121"/>
            <a:chExt cx="3124200" cy="762000"/>
          </a:xfrm>
        </p:grpSpPr>
        <p:sp>
          <p:nvSpPr>
            <p:cNvPr id="25642" name="AutoShape 6"/>
            <p:cNvSpPr>
              <a:spLocks noChangeArrowheads="1"/>
            </p:cNvSpPr>
            <p:nvPr/>
          </p:nvSpPr>
          <p:spPr bwMode="auto">
            <a:xfrm>
              <a:off x="5586095" y="5151121"/>
              <a:ext cx="60325" cy="5214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3" name="Line 7"/>
            <p:cNvSpPr>
              <a:spLocks noChangeShapeType="1"/>
            </p:cNvSpPr>
            <p:nvPr/>
          </p:nvSpPr>
          <p:spPr bwMode="auto">
            <a:xfrm>
              <a:off x="4986020" y="5672571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4" name="AutoShape 13"/>
            <p:cNvSpPr>
              <a:spLocks noChangeArrowheads="1"/>
            </p:cNvSpPr>
            <p:nvPr/>
          </p:nvSpPr>
          <p:spPr bwMode="auto">
            <a:xfrm>
              <a:off x="6711633" y="5151121"/>
              <a:ext cx="60325" cy="5214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5" name="AutoShape 14"/>
            <p:cNvSpPr>
              <a:spLocks noChangeArrowheads="1"/>
            </p:cNvSpPr>
            <p:nvPr/>
          </p:nvSpPr>
          <p:spPr bwMode="auto">
            <a:xfrm>
              <a:off x="7767320" y="5151121"/>
              <a:ext cx="61913" cy="5214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6" name="Text Box 16"/>
            <p:cNvSpPr txBox="1">
              <a:spLocks noChangeArrowheads="1"/>
            </p:cNvSpPr>
            <p:nvPr/>
          </p:nvSpPr>
          <p:spPr bwMode="auto">
            <a:xfrm>
              <a:off x="5465445" y="5653172"/>
              <a:ext cx="336550" cy="253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25647" name="Text Box 17"/>
            <p:cNvSpPr txBox="1">
              <a:spLocks noChangeArrowheads="1"/>
            </p:cNvSpPr>
            <p:nvPr/>
          </p:nvSpPr>
          <p:spPr bwMode="auto">
            <a:xfrm>
              <a:off x="6598285" y="5659380"/>
              <a:ext cx="336550" cy="253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25648" name="Text Box 18"/>
            <p:cNvSpPr txBox="1">
              <a:spLocks noChangeArrowheads="1"/>
            </p:cNvSpPr>
            <p:nvPr/>
          </p:nvSpPr>
          <p:spPr bwMode="auto">
            <a:xfrm>
              <a:off x="7661275" y="5647740"/>
              <a:ext cx="349250" cy="252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  <p:sp>
          <p:nvSpPr>
            <p:cNvPr id="25649" name="AutoShape 12"/>
            <p:cNvSpPr>
              <a:spLocks noChangeArrowheads="1"/>
            </p:cNvSpPr>
            <p:nvPr/>
          </p:nvSpPr>
          <p:spPr bwMode="auto">
            <a:xfrm>
              <a:off x="5356860" y="5533546"/>
              <a:ext cx="565150" cy="13683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0" name="AutoShape 8"/>
            <p:cNvSpPr>
              <a:spLocks noChangeArrowheads="1"/>
            </p:cNvSpPr>
            <p:nvPr/>
          </p:nvSpPr>
          <p:spPr bwMode="auto">
            <a:xfrm>
              <a:off x="6195378" y="5554597"/>
              <a:ext cx="1095375" cy="1133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171"/>
          <p:cNvGrpSpPr>
            <a:grpSpLocks/>
          </p:cNvGrpSpPr>
          <p:nvPr/>
        </p:nvGrpSpPr>
        <p:grpSpPr bwMode="auto">
          <a:xfrm>
            <a:off x="5000625" y="5973763"/>
            <a:ext cx="3124200" cy="762000"/>
            <a:chOff x="5001260" y="5974081"/>
            <a:chExt cx="3124200" cy="762000"/>
          </a:xfrm>
        </p:grpSpPr>
        <p:sp>
          <p:nvSpPr>
            <p:cNvPr id="25633" name="AutoShape 6"/>
            <p:cNvSpPr>
              <a:spLocks noChangeArrowheads="1"/>
            </p:cNvSpPr>
            <p:nvPr/>
          </p:nvSpPr>
          <p:spPr bwMode="auto">
            <a:xfrm>
              <a:off x="5601335" y="5974081"/>
              <a:ext cx="60325" cy="5214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4" name="Line 7"/>
            <p:cNvSpPr>
              <a:spLocks noChangeShapeType="1"/>
            </p:cNvSpPr>
            <p:nvPr/>
          </p:nvSpPr>
          <p:spPr bwMode="auto">
            <a:xfrm>
              <a:off x="5001260" y="6495531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5" name="AutoShape 13"/>
            <p:cNvSpPr>
              <a:spLocks noChangeArrowheads="1"/>
            </p:cNvSpPr>
            <p:nvPr/>
          </p:nvSpPr>
          <p:spPr bwMode="auto">
            <a:xfrm>
              <a:off x="6726873" y="5974081"/>
              <a:ext cx="60325" cy="5214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6" name="AutoShape 14"/>
            <p:cNvSpPr>
              <a:spLocks noChangeArrowheads="1"/>
            </p:cNvSpPr>
            <p:nvPr/>
          </p:nvSpPr>
          <p:spPr bwMode="auto">
            <a:xfrm>
              <a:off x="7782560" y="5974081"/>
              <a:ext cx="61913" cy="5214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7" name="Text Box 16"/>
            <p:cNvSpPr txBox="1">
              <a:spLocks noChangeArrowheads="1"/>
            </p:cNvSpPr>
            <p:nvPr/>
          </p:nvSpPr>
          <p:spPr bwMode="auto">
            <a:xfrm>
              <a:off x="5480685" y="6476132"/>
              <a:ext cx="336550" cy="253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25638" name="Text Box 17"/>
            <p:cNvSpPr txBox="1">
              <a:spLocks noChangeArrowheads="1"/>
            </p:cNvSpPr>
            <p:nvPr/>
          </p:nvSpPr>
          <p:spPr bwMode="auto">
            <a:xfrm>
              <a:off x="6613525" y="6482340"/>
              <a:ext cx="336550" cy="253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25639" name="Text Box 18"/>
            <p:cNvSpPr txBox="1">
              <a:spLocks noChangeArrowheads="1"/>
            </p:cNvSpPr>
            <p:nvPr/>
          </p:nvSpPr>
          <p:spPr bwMode="auto">
            <a:xfrm>
              <a:off x="7676515" y="6470700"/>
              <a:ext cx="349250" cy="252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  <p:sp>
          <p:nvSpPr>
            <p:cNvPr id="25640" name="AutoShape 10"/>
            <p:cNvSpPr>
              <a:spLocks noChangeArrowheads="1"/>
            </p:cNvSpPr>
            <p:nvPr/>
          </p:nvSpPr>
          <p:spPr bwMode="auto">
            <a:xfrm>
              <a:off x="6348730" y="6237205"/>
              <a:ext cx="817563" cy="13964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1" name="AutoShape 8"/>
            <p:cNvSpPr>
              <a:spLocks noChangeArrowheads="1"/>
            </p:cNvSpPr>
            <p:nvPr/>
          </p:nvSpPr>
          <p:spPr bwMode="auto">
            <a:xfrm>
              <a:off x="6210618" y="6377557"/>
              <a:ext cx="1095375" cy="1133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9" name="AutoShape 12"/>
          <p:cNvSpPr>
            <a:spLocks noChangeArrowheads="1"/>
          </p:cNvSpPr>
          <p:nvPr/>
        </p:nvSpPr>
        <p:spPr bwMode="auto">
          <a:xfrm>
            <a:off x="5326063" y="4702175"/>
            <a:ext cx="565150" cy="1349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" name="AutoShape 12"/>
          <p:cNvSpPr>
            <a:spLocks noChangeArrowheads="1"/>
          </p:cNvSpPr>
          <p:nvPr/>
        </p:nvSpPr>
        <p:spPr bwMode="auto">
          <a:xfrm>
            <a:off x="6484938" y="6097588"/>
            <a:ext cx="565150" cy="136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5626100" y="2341563"/>
            <a:ext cx="3124200" cy="1071562"/>
            <a:chOff x="3680" y="1512"/>
            <a:chExt cx="1968" cy="982"/>
          </a:xfrm>
        </p:grpSpPr>
        <p:sp>
          <p:nvSpPr>
            <p:cNvPr id="25620" name="AutoShape 6"/>
            <p:cNvSpPr>
              <a:spLocks noChangeArrowheads="1"/>
            </p:cNvSpPr>
            <p:nvPr/>
          </p:nvSpPr>
          <p:spPr bwMode="auto">
            <a:xfrm>
              <a:off x="4058" y="1512"/>
              <a:ext cx="38" cy="672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Line 7"/>
            <p:cNvSpPr>
              <a:spLocks noChangeShapeType="1"/>
            </p:cNvSpPr>
            <p:nvPr/>
          </p:nvSpPr>
          <p:spPr bwMode="auto">
            <a:xfrm>
              <a:off x="3680" y="2184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AutoShape 8"/>
            <p:cNvSpPr>
              <a:spLocks noChangeArrowheads="1"/>
            </p:cNvSpPr>
            <p:nvPr/>
          </p:nvSpPr>
          <p:spPr bwMode="auto">
            <a:xfrm>
              <a:off x="3741" y="2074"/>
              <a:ext cx="690" cy="10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AutoShape 9"/>
            <p:cNvSpPr>
              <a:spLocks noChangeArrowheads="1"/>
            </p:cNvSpPr>
            <p:nvPr/>
          </p:nvSpPr>
          <p:spPr bwMode="auto">
            <a:xfrm>
              <a:off x="3789" y="1955"/>
              <a:ext cx="592" cy="11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AutoShape 10"/>
            <p:cNvSpPr>
              <a:spLocks noChangeArrowheads="1"/>
            </p:cNvSpPr>
            <p:nvPr/>
          </p:nvSpPr>
          <p:spPr bwMode="auto">
            <a:xfrm>
              <a:off x="3828" y="1852"/>
              <a:ext cx="515" cy="10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5" name="AutoShape 11"/>
            <p:cNvSpPr>
              <a:spLocks noChangeArrowheads="1"/>
            </p:cNvSpPr>
            <p:nvPr/>
          </p:nvSpPr>
          <p:spPr bwMode="auto">
            <a:xfrm>
              <a:off x="3861" y="1749"/>
              <a:ext cx="433" cy="10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AutoShape 12"/>
            <p:cNvSpPr>
              <a:spLocks noChangeArrowheads="1"/>
            </p:cNvSpPr>
            <p:nvPr/>
          </p:nvSpPr>
          <p:spPr bwMode="auto">
            <a:xfrm>
              <a:off x="3904" y="1644"/>
              <a:ext cx="356" cy="10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AutoShape 13"/>
            <p:cNvSpPr>
              <a:spLocks noChangeArrowheads="1"/>
            </p:cNvSpPr>
            <p:nvPr/>
          </p:nvSpPr>
          <p:spPr bwMode="auto">
            <a:xfrm>
              <a:off x="4767" y="1512"/>
              <a:ext cx="38" cy="672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AutoShape 14"/>
            <p:cNvSpPr>
              <a:spLocks noChangeArrowheads="1"/>
            </p:cNvSpPr>
            <p:nvPr/>
          </p:nvSpPr>
          <p:spPr bwMode="auto">
            <a:xfrm>
              <a:off x="5432" y="1512"/>
              <a:ext cx="39" cy="672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9" name="AutoShape 15"/>
            <p:cNvSpPr>
              <a:spLocks noChangeArrowheads="1"/>
            </p:cNvSpPr>
            <p:nvPr/>
          </p:nvSpPr>
          <p:spPr bwMode="auto">
            <a:xfrm>
              <a:off x="3949" y="1541"/>
              <a:ext cx="279" cy="10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0" name="Text Box 16"/>
            <p:cNvSpPr txBox="1">
              <a:spLocks noChangeArrowheads="1"/>
            </p:cNvSpPr>
            <p:nvPr/>
          </p:nvSpPr>
          <p:spPr bwMode="auto">
            <a:xfrm>
              <a:off x="3982" y="2159"/>
              <a:ext cx="2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25631" name="Text Box 17"/>
            <p:cNvSpPr txBox="1">
              <a:spLocks noChangeArrowheads="1"/>
            </p:cNvSpPr>
            <p:nvPr/>
          </p:nvSpPr>
          <p:spPr bwMode="auto">
            <a:xfrm>
              <a:off x="4734" y="2167"/>
              <a:ext cx="2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25632" name="Text Box 18"/>
            <p:cNvSpPr txBox="1">
              <a:spLocks noChangeArrowheads="1"/>
            </p:cNvSpPr>
            <p:nvPr/>
          </p:nvSpPr>
          <p:spPr bwMode="auto">
            <a:xfrm>
              <a:off x="5298" y="2152"/>
              <a:ext cx="220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</p:grpSp>
      <p:sp>
        <p:nvSpPr>
          <p:cNvPr id="130" name="AutoShape 10"/>
          <p:cNvSpPr>
            <a:spLocks noChangeArrowheads="1"/>
          </p:cNvSpPr>
          <p:nvPr/>
        </p:nvSpPr>
        <p:spPr bwMode="auto">
          <a:xfrm>
            <a:off x="6334125" y="5414963"/>
            <a:ext cx="817563" cy="139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AutoShape 12"/>
          <p:cNvSpPr>
            <a:spLocks noChangeArrowheads="1"/>
          </p:cNvSpPr>
          <p:nvPr/>
        </p:nvSpPr>
        <p:spPr bwMode="auto">
          <a:xfrm>
            <a:off x="2217738" y="4699000"/>
            <a:ext cx="565150" cy="1285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4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34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34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841 -0.03773 C -0.11528 -0.05787 -0.11198 -0.07777 -0.10174 -0.08888 C -0.0915 -0.1 -0.06893 -0.1037 -0.05677 -0.10439 C -0.04462 -0.10509 -0.03629 -0.10277 -0.0283 -0.09328 C -0.02031 -0.08379 -0.01302 -0.06226 -0.00834 -0.04675 C -0.00365 -0.03125 -0.00139 -0.00787 2.5E-6 -4.44444E-6 " pathEditMode="relative" rAng="0" ptsTypes="aaaaaA">
                                      <p:cBhvr>
                                        <p:cTn id="4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20" y="-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167 -0.01551 C -0.23819 -0.04422 -0.23472 -0.07292 -0.21337 -0.08889 C -0.19201 -0.10486 -0.14253 -0.11111 -0.11337 -0.11111 C -0.0842 -0.11111 -0.05729 -0.10741 -0.03837 -0.08889 C -0.01944 -0.07037 -0.00972 -0.03519 -8.33333E-7 2.96296E-6 " pathEditMode="relative" rAng="0" ptsTypes="aaaaA">
                                      <p:cBhvr>
                                        <p:cTn id="5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-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458 0.01852 C -0.10885 -0.01713 -0.10312 -0.05278 -0.08958 -0.07268 C -0.07604 -0.09259 -0.04878 -0.10301 -0.03298 -0.10162 C -0.01718 -0.10023 -0.00017 -0.08055 0.00538 -0.06389 C 0.01094 -0.04722 0.00556 -0.02453 0.00035 -0.00162 " pathEditMode="relative" rAng="0" ptsTypes="aaaaA">
                                      <p:cBhvr>
                                        <p:cTn id="6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7" y="-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153 -1.48148E-6 C -0.12136 -0.03217 -0.12101 -0.06412 -0.1099 -0.08241 C -0.09879 -0.10069 -0.07066 -0.11157 -0.05486 -0.10903 C -0.03906 -0.10648 -0.02396 -0.08472 -0.01476 -0.06667 C -0.00556 -0.04861 -0.00278 -0.0243 0.00017 -1.48148E-6 " pathEditMode="relative" rAng="0" ptsTypes="aaaaA">
                                      <p:cBhvr>
                                        <p:cTn id="7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6" y="-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993 -0.02245 C 0.23021 -0.04954 0.22048 -0.07662 0.19826 -0.08912 C 0.17604 -0.10162 0.13403 -0.09838 0.1066 -0.09792 C 0.07916 -0.09745 0.05104 -0.10278 0.03333 -0.08681 C 0.01562 -0.07083 0.00555 -0.01643 1.94444E-6 -0.00231 " pathEditMode="relative" rAng="0" ptsTypes="aaaaA">
                                      <p:cBhvr>
                                        <p:cTn id="82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97" y="-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805 0.01389 C 0.11215 -0.01736 0.10642 -0.04838 0.09479 -0.06389 C 0.08316 -0.0794 0.06145 -0.08079 0.04809 -0.07963 C 0.03472 -0.07847 0.02257 -0.07037 0.01475 -0.05741 C 0.00694 -0.04445 0.00364 -0.01111 0.00139 -0.00185 " pathEditMode="relative" rAng="0" ptsTypes="aaaaA">
                                      <p:cBhvr>
                                        <p:cTn id="92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-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326 0.03936 C -0.121 -0.00254 -0.11857 -0.04421 -0.10659 -0.06527 C -0.09461 -0.08634 -0.06753 -0.08888 -0.05173 -0.0875 C -0.03593 -0.08611 -0.01979 -0.07083 -0.01163 -0.05625 C -0.00347 -0.04166 -0.00468 -0.00995 -0.00329 -0.00069 " pathEditMode="relative" rAng="0" ptsTypes="aaaaA">
                                      <p:cBhvr>
                                        <p:cTn id="102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90" y="-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0" grpId="0" build="p" bldLvl="3" autoUpdateAnimBg="0"/>
      <p:bldP spid="68" grpId="0" animBg="1"/>
      <p:bldP spid="68" grpId="1" animBg="1"/>
      <p:bldP spid="80" grpId="0" animBg="1"/>
      <p:bldP spid="80" grpId="1" animBg="1"/>
      <p:bldP spid="91" grpId="0" animBg="1"/>
      <p:bldP spid="91" grpId="1" animBg="1"/>
      <p:bldP spid="119" grpId="0" animBg="1"/>
      <p:bldP spid="119" grpId="1" animBg="1"/>
      <p:bldP spid="143" grpId="0" animBg="1"/>
      <p:bldP spid="143" grpId="1" animBg="1"/>
      <p:bldP spid="130" grpId="0" animBg="1"/>
      <p:bldP spid="130" grpId="1" animBg="1"/>
      <p:bldP spid="57" grpId="0" animBg="1"/>
      <p:bldP spid="57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Hanoi Problem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60538"/>
            <a:ext cx="5029200" cy="439896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i="1"/>
              <a:t>Procedure</a:t>
            </a:r>
            <a:r>
              <a:rPr lang="en-US"/>
              <a:t> Move (</a:t>
            </a:r>
            <a:r>
              <a:rPr lang="en-US" i="1"/>
              <a:t>n</a:t>
            </a:r>
            <a:r>
              <a:rPr lang="en-US"/>
              <a:t>, X, </a:t>
            </a:r>
            <a:r>
              <a:rPr lang="en-US" i="1"/>
              <a:t>Y</a:t>
            </a:r>
            <a:r>
              <a:rPr lang="en-US"/>
              <a:t>)  </a:t>
            </a:r>
          </a:p>
          <a:p>
            <a:pPr marL="609600" indent="-609600" eaLnBrk="1" hangingPunct="1">
              <a:buFontTx/>
              <a:buNone/>
            </a:pPr>
            <a:r>
              <a:rPr lang="en-US">
                <a:solidFill>
                  <a:srgbClr val="663300"/>
                </a:solidFill>
              </a:rPr>
              <a:t>(move </a:t>
            </a:r>
            <a:r>
              <a:rPr lang="en-US" i="1">
                <a:solidFill>
                  <a:srgbClr val="663300"/>
                </a:solidFill>
              </a:rPr>
              <a:t>n</a:t>
            </a:r>
            <a:r>
              <a:rPr lang="en-US">
                <a:solidFill>
                  <a:srgbClr val="663300"/>
                </a:solidFill>
              </a:rPr>
              <a:t> disks from peg X to peg Y)</a:t>
            </a:r>
          </a:p>
          <a:p>
            <a:pPr marL="609600" indent="-609600" eaLnBrk="1" hangingPunct="1">
              <a:buFontTx/>
              <a:buNone/>
            </a:pPr>
            <a:r>
              <a:rPr lang="en-US" i="1"/>
              <a:t>If</a:t>
            </a:r>
            <a:r>
              <a:rPr lang="en-US"/>
              <a:t> </a:t>
            </a:r>
            <a:r>
              <a:rPr lang="en-US" i="1"/>
              <a:t>n </a:t>
            </a:r>
            <a:r>
              <a:rPr lang="en-US"/>
              <a:t>= 1, </a:t>
            </a:r>
            <a:br>
              <a:rPr lang="en-US"/>
            </a:br>
            <a:r>
              <a:rPr lang="en-US" i="1"/>
              <a:t>then</a:t>
            </a:r>
            <a:r>
              <a:rPr lang="en-US"/>
              <a:t> move the disk from X to Y</a:t>
            </a:r>
          </a:p>
          <a:p>
            <a:pPr marL="609600" indent="-609600" eaLnBrk="1" hangingPunct="1">
              <a:buFontTx/>
              <a:buNone/>
            </a:pPr>
            <a:r>
              <a:rPr lang="en-US"/>
              <a:t>       </a:t>
            </a:r>
            <a:r>
              <a:rPr lang="en-US" i="1"/>
              <a:t>else</a:t>
            </a:r>
            <a:r>
              <a:rPr lang="en-US"/>
              <a:t>  Move (</a:t>
            </a:r>
            <a:r>
              <a:rPr lang="en-US" i="1"/>
              <a:t>n</a:t>
            </a:r>
            <a:r>
              <a:rPr lang="en-US"/>
              <a:t>-1, </a:t>
            </a:r>
            <a:r>
              <a:rPr lang="en-US" i="1"/>
              <a:t>X</a:t>
            </a:r>
            <a:r>
              <a:rPr lang="en-US"/>
              <a:t>, </a:t>
            </a:r>
            <a:r>
              <a:rPr lang="en-US" i="1"/>
              <a:t>Z</a:t>
            </a:r>
            <a:r>
              <a:rPr lang="en-US"/>
              <a:t>)</a:t>
            </a:r>
          </a:p>
          <a:p>
            <a:pPr marL="609600" indent="-609600" eaLnBrk="1" hangingPunct="1">
              <a:buFontTx/>
              <a:buNone/>
            </a:pPr>
            <a:r>
              <a:rPr lang="en-US"/>
              <a:t>		     move disk </a:t>
            </a:r>
            <a:r>
              <a:rPr lang="en-US" i="1"/>
              <a:t>n</a:t>
            </a:r>
            <a:r>
              <a:rPr lang="en-US"/>
              <a:t> from </a:t>
            </a:r>
            <a:r>
              <a:rPr lang="en-US" i="1"/>
              <a:t>X</a:t>
            </a:r>
            <a:r>
              <a:rPr lang="en-US"/>
              <a:t> to </a:t>
            </a:r>
            <a:r>
              <a:rPr lang="en-US" i="1"/>
              <a:t>Y</a:t>
            </a:r>
          </a:p>
          <a:p>
            <a:pPr marL="609600" indent="-609600" eaLnBrk="1" hangingPunct="1">
              <a:buFontTx/>
              <a:buNone/>
            </a:pPr>
            <a:r>
              <a:rPr lang="en-US"/>
              <a:t>		     Move (</a:t>
            </a:r>
            <a:r>
              <a:rPr lang="en-US" i="1"/>
              <a:t>n</a:t>
            </a:r>
            <a:r>
              <a:rPr lang="en-US"/>
              <a:t>-1, </a:t>
            </a:r>
            <a:r>
              <a:rPr lang="en-US" i="1"/>
              <a:t>Z</a:t>
            </a:r>
            <a:r>
              <a:rPr lang="en-US"/>
              <a:t>, </a:t>
            </a:r>
            <a:r>
              <a:rPr lang="en-US" i="1"/>
              <a:t>Y</a:t>
            </a:r>
            <a:r>
              <a:rPr lang="en-US"/>
              <a:t>)</a:t>
            </a:r>
          </a:p>
          <a:p>
            <a:pPr marL="609600" indent="-609600" eaLnBrk="1" hangingPunct="1">
              <a:buFontTx/>
              <a:buNone/>
            </a:pPr>
            <a:endParaRPr lang="en-US"/>
          </a:p>
          <a:p>
            <a:pPr marL="609600" indent="-609600" eaLnBrk="1" hangingPunct="1">
              <a:buFontTx/>
              <a:buNone/>
            </a:pPr>
            <a:r>
              <a:rPr lang="en-US"/>
              <a:t>Correctness can be proved by mathematical induction.</a:t>
            </a: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5575300" y="3192463"/>
            <a:ext cx="3124200" cy="755650"/>
            <a:chOff x="5575300" y="3192780"/>
            <a:chExt cx="3124200" cy="755650"/>
          </a:xfrm>
        </p:grpSpPr>
        <p:sp>
          <p:nvSpPr>
            <p:cNvPr id="26674" name="AutoShape 20"/>
            <p:cNvSpPr>
              <a:spLocks noChangeArrowheads="1"/>
            </p:cNvSpPr>
            <p:nvPr/>
          </p:nvSpPr>
          <p:spPr bwMode="auto">
            <a:xfrm>
              <a:off x="6175375" y="3192780"/>
              <a:ext cx="60325" cy="7556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5" name="Line 21"/>
            <p:cNvSpPr>
              <a:spLocks noChangeShapeType="1"/>
            </p:cNvSpPr>
            <p:nvPr/>
          </p:nvSpPr>
          <p:spPr bwMode="auto">
            <a:xfrm>
              <a:off x="5575300" y="3948430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6" name="AutoShape 22"/>
            <p:cNvSpPr>
              <a:spLocks noChangeArrowheads="1"/>
            </p:cNvSpPr>
            <p:nvPr/>
          </p:nvSpPr>
          <p:spPr bwMode="auto">
            <a:xfrm>
              <a:off x="5672138" y="3824605"/>
              <a:ext cx="1095375" cy="1158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7" name="AutoShape 23"/>
            <p:cNvSpPr>
              <a:spLocks noChangeArrowheads="1"/>
            </p:cNvSpPr>
            <p:nvPr/>
          </p:nvSpPr>
          <p:spPr bwMode="auto">
            <a:xfrm>
              <a:off x="7250113" y="3192780"/>
              <a:ext cx="60325" cy="7556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8" name="AutoShape 24"/>
            <p:cNvSpPr>
              <a:spLocks noChangeArrowheads="1"/>
            </p:cNvSpPr>
            <p:nvPr/>
          </p:nvSpPr>
          <p:spPr bwMode="auto">
            <a:xfrm>
              <a:off x="8356600" y="3192780"/>
              <a:ext cx="61913" cy="7556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7920038" y="3352800"/>
            <a:ext cx="939800" cy="596900"/>
            <a:chOff x="7920038" y="3353118"/>
            <a:chExt cx="939800" cy="596900"/>
          </a:xfrm>
        </p:grpSpPr>
        <p:sp>
          <p:nvSpPr>
            <p:cNvPr id="26669" name="AutoShape 25"/>
            <p:cNvSpPr>
              <a:spLocks noChangeArrowheads="1"/>
            </p:cNvSpPr>
            <p:nvPr/>
          </p:nvSpPr>
          <p:spPr bwMode="auto">
            <a:xfrm>
              <a:off x="7920038" y="3818255"/>
              <a:ext cx="939800" cy="13176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0" name="AutoShape 26"/>
            <p:cNvSpPr>
              <a:spLocks noChangeArrowheads="1"/>
            </p:cNvSpPr>
            <p:nvPr/>
          </p:nvSpPr>
          <p:spPr bwMode="auto">
            <a:xfrm>
              <a:off x="7981950" y="3702368"/>
              <a:ext cx="817563" cy="1158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1" name="AutoShape 27"/>
            <p:cNvSpPr>
              <a:spLocks noChangeArrowheads="1"/>
            </p:cNvSpPr>
            <p:nvPr/>
          </p:nvSpPr>
          <p:spPr bwMode="auto">
            <a:xfrm>
              <a:off x="8034338" y="3586480"/>
              <a:ext cx="687388" cy="1158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2" name="AutoShape 28"/>
            <p:cNvSpPr>
              <a:spLocks noChangeArrowheads="1"/>
            </p:cNvSpPr>
            <p:nvPr/>
          </p:nvSpPr>
          <p:spPr bwMode="auto">
            <a:xfrm>
              <a:off x="8102600" y="3467418"/>
              <a:ext cx="565150" cy="11747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3" name="AutoShape 29"/>
            <p:cNvSpPr>
              <a:spLocks noChangeArrowheads="1"/>
            </p:cNvSpPr>
            <p:nvPr/>
          </p:nvSpPr>
          <p:spPr bwMode="auto">
            <a:xfrm>
              <a:off x="8174038" y="3353118"/>
              <a:ext cx="442913" cy="1143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5588000" y="4170363"/>
            <a:ext cx="3284538" cy="757237"/>
            <a:chOff x="5588000" y="4170680"/>
            <a:chExt cx="3284538" cy="757238"/>
          </a:xfrm>
        </p:grpSpPr>
        <p:sp>
          <p:nvSpPr>
            <p:cNvPr id="26660" name="AutoShape 31"/>
            <p:cNvSpPr>
              <a:spLocks noChangeArrowheads="1"/>
            </p:cNvSpPr>
            <p:nvPr/>
          </p:nvSpPr>
          <p:spPr bwMode="auto">
            <a:xfrm>
              <a:off x="6188075" y="4170680"/>
              <a:ext cx="60325" cy="7556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1" name="Line 32"/>
            <p:cNvSpPr>
              <a:spLocks noChangeShapeType="1"/>
            </p:cNvSpPr>
            <p:nvPr/>
          </p:nvSpPr>
          <p:spPr bwMode="auto">
            <a:xfrm>
              <a:off x="5588000" y="4926330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2" name="AutoShape 33"/>
            <p:cNvSpPr>
              <a:spLocks noChangeArrowheads="1"/>
            </p:cNvSpPr>
            <p:nvPr/>
          </p:nvSpPr>
          <p:spPr bwMode="auto">
            <a:xfrm>
              <a:off x="7262813" y="4170680"/>
              <a:ext cx="60325" cy="7556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3" name="AutoShape 35"/>
            <p:cNvSpPr>
              <a:spLocks noChangeArrowheads="1"/>
            </p:cNvSpPr>
            <p:nvPr/>
          </p:nvSpPr>
          <p:spPr bwMode="auto">
            <a:xfrm>
              <a:off x="8369300" y="4170680"/>
              <a:ext cx="61913" cy="7556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4" name="AutoShape 36"/>
            <p:cNvSpPr>
              <a:spLocks noChangeArrowheads="1"/>
            </p:cNvSpPr>
            <p:nvPr/>
          </p:nvSpPr>
          <p:spPr bwMode="auto">
            <a:xfrm>
              <a:off x="7932738" y="4796155"/>
              <a:ext cx="939800" cy="13176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5" name="AutoShape 37"/>
            <p:cNvSpPr>
              <a:spLocks noChangeArrowheads="1"/>
            </p:cNvSpPr>
            <p:nvPr/>
          </p:nvSpPr>
          <p:spPr bwMode="auto">
            <a:xfrm>
              <a:off x="7994650" y="4680268"/>
              <a:ext cx="817563" cy="1158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6" name="AutoShape 38"/>
            <p:cNvSpPr>
              <a:spLocks noChangeArrowheads="1"/>
            </p:cNvSpPr>
            <p:nvPr/>
          </p:nvSpPr>
          <p:spPr bwMode="auto">
            <a:xfrm>
              <a:off x="8047038" y="4564380"/>
              <a:ext cx="687388" cy="1158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7" name="AutoShape 39"/>
            <p:cNvSpPr>
              <a:spLocks noChangeArrowheads="1"/>
            </p:cNvSpPr>
            <p:nvPr/>
          </p:nvSpPr>
          <p:spPr bwMode="auto">
            <a:xfrm>
              <a:off x="8115300" y="4445318"/>
              <a:ext cx="565150" cy="11747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8" name="AutoShape 40"/>
            <p:cNvSpPr>
              <a:spLocks noChangeArrowheads="1"/>
            </p:cNvSpPr>
            <p:nvPr/>
          </p:nvSpPr>
          <p:spPr bwMode="auto">
            <a:xfrm>
              <a:off x="8186738" y="4331018"/>
              <a:ext cx="442913" cy="1143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5613400" y="5224463"/>
            <a:ext cx="3124200" cy="760412"/>
            <a:chOff x="5613400" y="5224780"/>
            <a:chExt cx="3124200" cy="760413"/>
          </a:xfrm>
        </p:grpSpPr>
        <p:sp>
          <p:nvSpPr>
            <p:cNvPr id="26655" name="AutoShape 42"/>
            <p:cNvSpPr>
              <a:spLocks noChangeArrowheads="1"/>
            </p:cNvSpPr>
            <p:nvPr/>
          </p:nvSpPr>
          <p:spPr bwMode="auto">
            <a:xfrm>
              <a:off x="6213475" y="5224780"/>
              <a:ext cx="60325" cy="7556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Line 43"/>
            <p:cNvSpPr>
              <a:spLocks noChangeShapeType="1"/>
            </p:cNvSpPr>
            <p:nvPr/>
          </p:nvSpPr>
          <p:spPr bwMode="auto">
            <a:xfrm>
              <a:off x="5613400" y="5980430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7" name="AutoShape 44"/>
            <p:cNvSpPr>
              <a:spLocks noChangeArrowheads="1"/>
            </p:cNvSpPr>
            <p:nvPr/>
          </p:nvSpPr>
          <p:spPr bwMode="auto">
            <a:xfrm>
              <a:off x="7288213" y="5224780"/>
              <a:ext cx="60325" cy="7556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8" name="AutoShape 45"/>
            <p:cNvSpPr>
              <a:spLocks noChangeArrowheads="1"/>
            </p:cNvSpPr>
            <p:nvPr/>
          </p:nvSpPr>
          <p:spPr bwMode="auto">
            <a:xfrm>
              <a:off x="6777038" y="5869305"/>
              <a:ext cx="1095375" cy="1158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AutoShape 46"/>
            <p:cNvSpPr>
              <a:spLocks noChangeArrowheads="1"/>
            </p:cNvSpPr>
            <p:nvPr/>
          </p:nvSpPr>
          <p:spPr bwMode="auto">
            <a:xfrm>
              <a:off x="8394700" y="5224780"/>
              <a:ext cx="61913" cy="7556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6853238" y="5270500"/>
            <a:ext cx="939800" cy="596900"/>
            <a:chOff x="6853238" y="5270818"/>
            <a:chExt cx="939800" cy="596900"/>
          </a:xfrm>
        </p:grpSpPr>
        <p:sp>
          <p:nvSpPr>
            <p:cNvPr id="26650" name="AutoShape 47"/>
            <p:cNvSpPr>
              <a:spLocks noChangeArrowheads="1"/>
            </p:cNvSpPr>
            <p:nvPr/>
          </p:nvSpPr>
          <p:spPr bwMode="auto">
            <a:xfrm>
              <a:off x="6853238" y="5735955"/>
              <a:ext cx="939800" cy="13176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1" name="AutoShape 48"/>
            <p:cNvSpPr>
              <a:spLocks noChangeArrowheads="1"/>
            </p:cNvSpPr>
            <p:nvPr/>
          </p:nvSpPr>
          <p:spPr bwMode="auto">
            <a:xfrm>
              <a:off x="6915150" y="5620068"/>
              <a:ext cx="817563" cy="1158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AutoShape 49"/>
            <p:cNvSpPr>
              <a:spLocks noChangeArrowheads="1"/>
            </p:cNvSpPr>
            <p:nvPr/>
          </p:nvSpPr>
          <p:spPr bwMode="auto">
            <a:xfrm>
              <a:off x="6967538" y="5504180"/>
              <a:ext cx="687388" cy="1158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3" name="AutoShape 50"/>
            <p:cNvSpPr>
              <a:spLocks noChangeArrowheads="1"/>
            </p:cNvSpPr>
            <p:nvPr/>
          </p:nvSpPr>
          <p:spPr bwMode="auto">
            <a:xfrm>
              <a:off x="7035800" y="5385118"/>
              <a:ext cx="565150" cy="11747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AutoShape 51"/>
            <p:cNvSpPr>
              <a:spLocks noChangeArrowheads="1"/>
            </p:cNvSpPr>
            <p:nvPr/>
          </p:nvSpPr>
          <p:spPr bwMode="auto">
            <a:xfrm>
              <a:off x="7107238" y="5270818"/>
              <a:ext cx="442913" cy="1143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14" name="AutoShape 34"/>
          <p:cNvSpPr>
            <a:spLocks noChangeArrowheads="1"/>
          </p:cNvSpPr>
          <p:nvPr/>
        </p:nvSpPr>
        <p:spPr bwMode="auto">
          <a:xfrm>
            <a:off x="6751638" y="4814888"/>
            <a:ext cx="1095375" cy="1158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5549900" y="2036763"/>
            <a:ext cx="3124200" cy="1103312"/>
            <a:chOff x="5549900" y="2037080"/>
            <a:chExt cx="3124200" cy="1103313"/>
          </a:xfrm>
        </p:grpSpPr>
        <p:grpSp>
          <p:nvGrpSpPr>
            <p:cNvPr id="26635" name="Group 52"/>
            <p:cNvGrpSpPr>
              <a:grpSpLocks/>
            </p:cNvGrpSpPr>
            <p:nvPr/>
          </p:nvGrpSpPr>
          <p:grpSpPr bwMode="auto">
            <a:xfrm>
              <a:off x="5549900" y="2037080"/>
              <a:ext cx="3124200" cy="1103313"/>
              <a:chOff x="5549900" y="2037080"/>
              <a:chExt cx="3124200" cy="1103313"/>
            </a:xfrm>
          </p:grpSpPr>
          <p:sp>
            <p:nvSpPr>
              <p:cNvPr id="26642" name="AutoShape 6"/>
              <p:cNvSpPr>
                <a:spLocks noChangeArrowheads="1"/>
              </p:cNvSpPr>
              <p:nvPr/>
            </p:nvSpPr>
            <p:spPr bwMode="auto">
              <a:xfrm>
                <a:off x="6149975" y="2037080"/>
                <a:ext cx="60325" cy="755017"/>
              </a:xfrm>
              <a:prstGeom prst="roundRect">
                <a:avLst>
                  <a:gd name="adj" fmla="val 16667"/>
                </a:avLst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3" name="Line 7"/>
              <p:cNvSpPr>
                <a:spLocks noChangeShapeType="1"/>
              </p:cNvSpPr>
              <p:nvPr/>
            </p:nvSpPr>
            <p:spPr bwMode="auto">
              <a:xfrm>
                <a:off x="5549900" y="2792097"/>
                <a:ext cx="3124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4" name="AutoShape 8"/>
              <p:cNvSpPr>
                <a:spLocks noChangeArrowheads="1"/>
              </p:cNvSpPr>
              <p:nvPr/>
            </p:nvSpPr>
            <p:spPr bwMode="auto">
              <a:xfrm>
                <a:off x="5646738" y="2668508"/>
                <a:ext cx="1095375" cy="11684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5" name="AutoShape 13"/>
              <p:cNvSpPr>
                <a:spLocks noChangeArrowheads="1"/>
              </p:cNvSpPr>
              <p:nvPr/>
            </p:nvSpPr>
            <p:spPr bwMode="auto">
              <a:xfrm>
                <a:off x="7275513" y="2037080"/>
                <a:ext cx="60325" cy="755017"/>
              </a:xfrm>
              <a:prstGeom prst="roundRect">
                <a:avLst>
                  <a:gd name="adj" fmla="val 16667"/>
                </a:avLst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6" name="AutoShape 14"/>
              <p:cNvSpPr>
                <a:spLocks noChangeArrowheads="1"/>
              </p:cNvSpPr>
              <p:nvPr/>
            </p:nvSpPr>
            <p:spPr bwMode="auto">
              <a:xfrm>
                <a:off x="8331200" y="2037080"/>
                <a:ext cx="61913" cy="755017"/>
              </a:xfrm>
              <a:prstGeom prst="roundRect">
                <a:avLst>
                  <a:gd name="adj" fmla="val 16667"/>
                </a:avLst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Text Box 16"/>
              <p:cNvSpPr txBox="1">
                <a:spLocks noChangeArrowheads="1"/>
              </p:cNvSpPr>
              <p:nvPr/>
            </p:nvSpPr>
            <p:spPr bwMode="auto">
              <a:xfrm>
                <a:off x="6029325" y="2764008"/>
                <a:ext cx="3385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/>
                  <a:t>X</a:t>
                </a:r>
              </a:p>
            </p:txBody>
          </p:sp>
          <p:sp>
            <p:nvSpPr>
              <p:cNvPr id="26648" name="Text Box 17"/>
              <p:cNvSpPr txBox="1">
                <a:spLocks noChangeArrowheads="1"/>
              </p:cNvSpPr>
              <p:nvPr/>
            </p:nvSpPr>
            <p:spPr bwMode="auto">
              <a:xfrm>
                <a:off x="7223125" y="2772997"/>
                <a:ext cx="336550" cy="3673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/>
                  <a:t>Y</a:t>
                </a:r>
              </a:p>
            </p:txBody>
          </p:sp>
          <p:sp>
            <p:nvSpPr>
              <p:cNvPr id="26649" name="Text Box 18"/>
              <p:cNvSpPr txBox="1">
                <a:spLocks noChangeArrowheads="1"/>
              </p:cNvSpPr>
              <p:nvPr/>
            </p:nvSpPr>
            <p:spPr bwMode="auto">
              <a:xfrm>
                <a:off x="8118475" y="2756143"/>
                <a:ext cx="32573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/>
                  <a:t>Z</a:t>
                </a:r>
              </a:p>
            </p:txBody>
          </p:sp>
        </p:grpSp>
        <p:grpSp>
          <p:nvGrpSpPr>
            <p:cNvPr id="26636" name="Group 51"/>
            <p:cNvGrpSpPr>
              <a:grpSpLocks/>
            </p:cNvGrpSpPr>
            <p:nvPr/>
          </p:nvGrpSpPr>
          <p:grpSpPr bwMode="auto">
            <a:xfrm>
              <a:off x="5722938" y="2069663"/>
              <a:ext cx="939800" cy="597721"/>
              <a:chOff x="5722938" y="2069663"/>
              <a:chExt cx="939800" cy="597721"/>
            </a:xfrm>
          </p:grpSpPr>
          <p:sp>
            <p:nvSpPr>
              <p:cNvPr id="26637" name="AutoShape 9"/>
              <p:cNvSpPr>
                <a:spLocks noChangeArrowheads="1"/>
              </p:cNvSpPr>
              <p:nvPr/>
            </p:nvSpPr>
            <p:spPr bwMode="auto">
              <a:xfrm>
                <a:off x="5722938" y="2534807"/>
                <a:ext cx="939800" cy="132577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8" name="AutoShape 10"/>
              <p:cNvSpPr>
                <a:spLocks noChangeArrowheads="1"/>
              </p:cNvSpPr>
              <p:nvPr/>
            </p:nvSpPr>
            <p:spPr bwMode="auto">
              <a:xfrm>
                <a:off x="5784850" y="2419082"/>
                <a:ext cx="817563" cy="11684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9" name="AutoShape 11"/>
              <p:cNvSpPr>
                <a:spLocks noChangeArrowheads="1"/>
              </p:cNvSpPr>
              <p:nvPr/>
            </p:nvSpPr>
            <p:spPr bwMode="auto">
              <a:xfrm>
                <a:off x="5837238" y="2303358"/>
                <a:ext cx="687388" cy="11572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0" name="AutoShape 12"/>
              <p:cNvSpPr>
                <a:spLocks noChangeArrowheads="1"/>
              </p:cNvSpPr>
              <p:nvPr/>
            </p:nvSpPr>
            <p:spPr bwMode="auto">
              <a:xfrm>
                <a:off x="5905500" y="2185387"/>
                <a:ext cx="565150" cy="11684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1" name="AutoShape 15"/>
              <p:cNvSpPr>
                <a:spLocks noChangeArrowheads="1"/>
              </p:cNvSpPr>
              <p:nvPr/>
            </p:nvSpPr>
            <p:spPr bwMode="auto">
              <a:xfrm>
                <a:off x="5976938" y="2069663"/>
                <a:ext cx="442913" cy="11572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836 -0.01991 C -0.23298 -0.04398 -0.2276 -0.06806 -0.20833 -0.08657 C -0.18906 -0.10509 -0.15069 -0.12917 -0.12326 -0.13102 C -0.09583 -0.13287 -0.06388 -0.11944 -0.0434 -0.09769 C -0.02291 -0.07593 -0.00728 -0.0162 8.05556E-6 -2.22222E-6 " pathEditMode="relative" ptsTypes="aaaaA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632 3.33333E-6 C -0.11545 -0.03936 -0.11458 -0.07848 -0.10295 -0.1044 C -0.09132 -0.13033 -0.0618 -0.1507 -0.04635 -0.15556 C -0.0309 -0.16042 -0.01753 -0.15949 -0.00972 -0.13334 C -0.00191 -0.10718 -0.00138 -0.02037 0.00035 0.00208 " pathEditMode="relative" rAng="0" ptsTypes="aaaaA">
                                      <p:cBhvr>
                                        <p:cTn id="48" dur="2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326 -0.00672 C 0.12378 -0.04746 0.12431 -0.0882 0.11163 -0.11343 C 0.09896 -0.13866 0.06476 -0.16297 0.0467 -0.15787 C 0.02865 -0.15278 0.01111 -0.1088 0.0033 -0.08241 C -0.00451 -0.05602 0.00052 -0.01366 -1.94444E-6 1.73472E-18 " pathEditMode="relative" ptsTypes="aaaaA">
                                      <p:cBhvr>
                                        <p:cTn id="6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34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 autoUpdateAnimBg="0"/>
      <p:bldP spid="8214" grpId="0" animBg="1"/>
      <p:bldP spid="8214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Recursive Algorithms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4975" y="4778375"/>
            <a:ext cx="8204200" cy="1638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952500" algn="l"/>
                <a:tab pos="1333500" algn="l"/>
                <a:tab pos="3429000" algn="l"/>
              </a:tabLst>
            </a:pPr>
            <a:r>
              <a:rPr lang="en-US" sz="2000"/>
              <a:t>	 </a:t>
            </a:r>
            <a:r>
              <a:rPr lang="en-US" sz="2000" i="1"/>
              <a:t>M</a:t>
            </a:r>
            <a:r>
              <a:rPr lang="en-US" sz="2000"/>
              <a:t>(</a:t>
            </a:r>
            <a:r>
              <a:rPr lang="en-US" sz="2000" i="1"/>
              <a:t>n</a:t>
            </a:r>
            <a:r>
              <a:rPr lang="en-US" sz="2000"/>
              <a:t>)	= 	2 (2</a:t>
            </a:r>
            <a:r>
              <a:rPr lang="en-US" sz="2000" i="1"/>
              <a:t>M</a:t>
            </a:r>
            <a:r>
              <a:rPr lang="en-US" sz="2000"/>
              <a:t>(</a:t>
            </a:r>
            <a:r>
              <a:rPr lang="en-US" sz="2000" i="1"/>
              <a:t>n</a:t>
            </a:r>
            <a:r>
              <a:rPr lang="en-US" sz="2000">
                <a:sym typeface="Symbol" pitchFamily="18" charset="2"/>
              </a:rPr>
              <a:t></a:t>
            </a:r>
            <a:r>
              <a:rPr lang="en-US" sz="2000"/>
              <a:t>2) + 1) + 1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952500" algn="l"/>
                <a:tab pos="1333500" algn="l"/>
                <a:tab pos="3429000" algn="l"/>
              </a:tabLst>
            </a:pPr>
            <a:r>
              <a:rPr lang="en-US" sz="2000"/>
              <a:t>		= 	2</a:t>
            </a:r>
            <a:r>
              <a:rPr lang="en-US" sz="2000" baseline="40000"/>
              <a:t>2</a:t>
            </a:r>
            <a:r>
              <a:rPr lang="en-US" sz="2000" i="1"/>
              <a:t>M</a:t>
            </a:r>
            <a:r>
              <a:rPr lang="en-US" sz="2000"/>
              <a:t>(</a:t>
            </a:r>
            <a:r>
              <a:rPr lang="en-US" sz="2000" i="1"/>
              <a:t>n</a:t>
            </a:r>
            <a:r>
              <a:rPr lang="en-US" sz="2000">
                <a:sym typeface="Symbol" pitchFamily="18" charset="2"/>
              </a:rPr>
              <a:t></a:t>
            </a:r>
            <a:r>
              <a:rPr lang="en-US" sz="2000"/>
              <a:t>2) + 2 + 1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952500" algn="l"/>
                <a:tab pos="1333500" algn="l"/>
                <a:tab pos="3429000" algn="l"/>
              </a:tabLst>
            </a:pPr>
            <a:r>
              <a:rPr lang="en-US" sz="2000"/>
              <a:t>		= 	2</a:t>
            </a:r>
            <a:r>
              <a:rPr lang="en-US" sz="2000" baseline="40000"/>
              <a:t>3</a:t>
            </a:r>
            <a:r>
              <a:rPr lang="en-US" sz="2000" i="1"/>
              <a:t>M</a:t>
            </a:r>
            <a:r>
              <a:rPr lang="en-US" sz="2000"/>
              <a:t>(</a:t>
            </a:r>
            <a:r>
              <a:rPr lang="en-US" sz="2000" i="1"/>
              <a:t>n</a:t>
            </a:r>
            <a:r>
              <a:rPr lang="en-US" sz="2000">
                <a:sym typeface="Symbol" pitchFamily="18" charset="2"/>
              </a:rPr>
              <a:t></a:t>
            </a:r>
            <a:r>
              <a:rPr lang="en-US" sz="2000"/>
              <a:t>3) + 2</a:t>
            </a:r>
            <a:r>
              <a:rPr lang="en-US" sz="2000" baseline="40000"/>
              <a:t>2</a:t>
            </a:r>
            <a:r>
              <a:rPr lang="en-US" sz="2000"/>
              <a:t> + 2 + 1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952500" algn="l"/>
                <a:tab pos="1333500" algn="l"/>
                <a:tab pos="3429000" algn="l"/>
              </a:tabLst>
            </a:pPr>
            <a:r>
              <a:rPr lang="en-US" sz="2000"/>
              <a:t>		= 	2</a:t>
            </a:r>
            <a:r>
              <a:rPr lang="en-US" sz="2000" i="1" baseline="40000"/>
              <a:t>n</a:t>
            </a:r>
            <a:r>
              <a:rPr lang="en-US" sz="2000" baseline="40000"/>
              <a:t>-1</a:t>
            </a:r>
            <a:r>
              <a:rPr lang="en-US" sz="2000" i="1"/>
              <a:t>M</a:t>
            </a:r>
            <a:r>
              <a:rPr lang="en-US" sz="2000"/>
              <a:t>(1) + 2</a:t>
            </a:r>
            <a:r>
              <a:rPr lang="en-US" sz="2000" i="1" baseline="40000"/>
              <a:t>n</a:t>
            </a:r>
            <a:r>
              <a:rPr lang="en-US" sz="2000" baseline="40000"/>
              <a:t>-2</a:t>
            </a:r>
            <a:r>
              <a:rPr lang="en-US" sz="2000"/>
              <a:t> + … + 2 + 1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952500" algn="l"/>
                <a:tab pos="1333500" algn="l"/>
                <a:tab pos="3429000" algn="l"/>
              </a:tabLst>
            </a:pPr>
            <a:r>
              <a:rPr lang="en-US" sz="2000"/>
              <a:t>		= 	2</a:t>
            </a:r>
            <a:r>
              <a:rPr lang="en-US" sz="2000" i="1" baseline="40000"/>
              <a:t>n</a:t>
            </a:r>
            <a:r>
              <a:rPr lang="en-US" sz="2000" i="1" baseline="30000"/>
              <a:t> </a:t>
            </a:r>
            <a:r>
              <a:rPr lang="en-US" sz="2000">
                <a:sym typeface="Symbol" pitchFamily="18" charset="2"/>
              </a:rPr>
              <a:t></a:t>
            </a:r>
            <a:r>
              <a:rPr lang="en-US" sz="2000"/>
              <a:t> 1</a:t>
            </a:r>
          </a:p>
        </p:txBody>
      </p:sp>
      <p:sp>
        <p:nvSpPr>
          <p:cNvPr id="230404" name="AutoShape 4"/>
          <p:cNvSpPr>
            <a:spLocks/>
          </p:cNvSpPr>
          <p:nvPr/>
        </p:nvSpPr>
        <p:spPr bwMode="auto">
          <a:xfrm>
            <a:off x="1820863" y="4081463"/>
            <a:ext cx="177800" cy="558800"/>
          </a:xfrm>
          <a:prstGeom prst="leftBrace">
            <a:avLst>
              <a:gd name="adj1" fmla="val 2619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30407" name="Rectangle 7"/>
          <p:cNvSpPr>
            <a:spLocks noChangeArrowheads="1"/>
          </p:cNvSpPr>
          <p:nvPr/>
        </p:nvSpPr>
        <p:spPr bwMode="auto">
          <a:xfrm>
            <a:off x="434975" y="1381125"/>
            <a:ext cx="8204200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952500" algn="l"/>
                <a:tab pos="1333500" algn="l"/>
                <a:tab pos="3429000" algn="l"/>
              </a:tabLst>
            </a:pPr>
            <a:r>
              <a:rPr lang="en-US" sz="2000"/>
              <a:t>Recursive algorithm is a common technique for problem solving.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952500" algn="l"/>
                <a:tab pos="1333500" algn="l"/>
                <a:tab pos="3429000" algn="l"/>
              </a:tabLst>
            </a:pPr>
            <a:r>
              <a:rPr lang="en-US" sz="2000" i="1"/>
              <a:t>Advantages: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952500" algn="l"/>
                <a:tab pos="1333500" algn="l"/>
                <a:tab pos="3429000" algn="l"/>
              </a:tabLst>
            </a:pPr>
            <a:r>
              <a:rPr lang="en-US" sz="2000"/>
              <a:t>	Easy to debug implement/comprehend, good structure, </a:t>
            </a:r>
            <a:br>
              <a:rPr lang="en-US" sz="2000"/>
            </a:br>
            <a:r>
              <a:rPr lang="en-US" sz="2000"/>
              <a:t>correctness can be proved easily by mathematical induction.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952500" algn="l"/>
                <a:tab pos="1333500" algn="l"/>
                <a:tab pos="3429000" algn="l"/>
              </a:tabLst>
            </a:pPr>
            <a:r>
              <a:rPr lang="en-US" sz="2000"/>
              <a:t>Attention should be paid to the </a:t>
            </a:r>
            <a:r>
              <a:rPr lang="en-US" sz="2000">
                <a:solidFill>
                  <a:srgbClr val="0070C0"/>
                </a:solidFill>
              </a:rPr>
              <a:t>recursive step </a:t>
            </a:r>
            <a:r>
              <a:rPr lang="en-US" sz="2000"/>
              <a:t>and the </a:t>
            </a:r>
            <a:r>
              <a:rPr lang="en-US" sz="2000">
                <a:solidFill>
                  <a:srgbClr val="0070C0"/>
                </a:solidFill>
              </a:rPr>
              <a:t>initial cases</a:t>
            </a:r>
            <a:r>
              <a:rPr lang="en-US" sz="2000"/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952500" algn="l"/>
                <a:tab pos="1333500" algn="l"/>
                <a:tab pos="3429000" algn="l"/>
              </a:tabLst>
            </a:pPr>
            <a:endParaRPr lang="en-US" sz="2000" i="1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952500" algn="l"/>
                <a:tab pos="1333500" algn="l"/>
                <a:tab pos="3429000" algn="l"/>
              </a:tabLst>
            </a:pPr>
            <a:r>
              <a:rPr lang="en-US" sz="2000" i="1"/>
              <a:t>Hanoi Problem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952500" algn="l"/>
                <a:tab pos="1333500" algn="l"/>
                <a:tab pos="3429000" algn="l"/>
              </a:tabLst>
            </a:pPr>
            <a:r>
              <a:rPr lang="en-US" sz="2000"/>
              <a:t>	</a:t>
            </a:r>
            <a:r>
              <a:rPr lang="en-US" sz="2000" i="1"/>
              <a:t>M</a:t>
            </a:r>
            <a:r>
              <a:rPr lang="en-US" sz="2000"/>
              <a:t>(</a:t>
            </a:r>
            <a:r>
              <a:rPr lang="en-US" sz="2000" i="1"/>
              <a:t>n</a:t>
            </a:r>
            <a:r>
              <a:rPr lang="en-US" sz="2000"/>
              <a:t>) 	=	number of moves for solving the </a:t>
            </a:r>
            <a:r>
              <a:rPr lang="en-US" sz="2000" i="1"/>
              <a:t>n</a:t>
            </a:r>
            <a:r>
              <a:rPr lang="en-US" sz="2000"/>
              <a:t>-disks Hanoi problem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952500" algn="l"/>
                <a:tab pos="1333500" algn="l"/>
                <a:tab pos="3429000" algn="l"/>
              </a:tabLst>
            </a:pPr>
            <a:r>
              <a:rPr lang="en-US" sz="2000"/>
              <a:t>		= 	    2</a:t>
            </a:r>
            <a:r>
              <a:rPr lang="en-US" sz="2000" i="1"/>
              <a:t>M</a:t>
            </a:r>
            <a:r>
              <a:rPr lang="en-US" sz="2000"/>
              <a:t>(</a:t>
            </a:r>
            <a:r>
              <a:rPr lang="en-US" sz="2000" i="1"/>
              <a:t>n</a:t>
            </a:r>
            <a:r>
              <a:rPr lang="en-US" sz="2000">
                <a:sym typeface="Symbol" pitchFamily="18" charset="2"/>
              </a:rPr>
              <a:t></a:t>
            </a:r>
            <a:r>
              <a:rPr lang="en-US" sz="2000"/>
              <a:t>1) + 1	</a:t>
            </a:r>
            <a:r>
              <a:rPr lang="en-US" sz="2000" i="1"/>
              <a:t>n</a:t>
            </a:r>
            <a:r>
              <a:rPr lang="en-US" sz="2000"/>
              <a:t> &gt; 1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952500" algn="l"/>
                <a:tab pos="1333500" algn="l"/>
                <a:tab pos="3429000" algn="l"/>
              </a:tabLst>
            </a:pPr>
            <a:r>
              <a:rPr lang="en-US" sz="2000"/>
              <a:t>			    1	</a:t>
            </a:r>
            <a:r>
              <a:rPr lang="en-US" sz="2000" i="1"/>
              <a:t>n</a:t>
            </a:r>
            <a:r>
              <a:rPr lang="en-US" sz="2000"/>
              <a:t> = 1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994275" y="4195763"/>
            <a:ext cx="3992563" cy="182562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Procedure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 Move (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n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,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X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, Y)  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	(move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n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 disks from peg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X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 to peg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Y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)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If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n 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= 1,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then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 move the disk from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X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 to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Y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     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else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 	move (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n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-1,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X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,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Z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)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		move disk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n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 from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X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 to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Y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		move (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n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-1,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Z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,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Y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0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0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0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04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04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04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04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304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 bldLvl="2" autoUpdateAnimBg="0"/>
      <p:bldP spid="230404" grpId="0" animBg="1" autoUpdateAnimBg="0"/>
      <p:bldP spid="230407" grpId="0" build="allAtOnce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Divide and Conquer Strategy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8800" y="1485900"/>
            <a:ext cx="7975600" cy="1435100"/>
          </a:xfrm>
        </p:spPr>
        <p:txBody>
          <a:bodyPr/>
          <a:lstStyle/>
          <a:p>
            <a:pPr eaLnBrk="1" hangingPunct="1">
              <a:buFontTx/>
              <a:buNone/>
              <a:tabLst>
                <a:tab pos="576263" algn="l"/>
                <a:tab pos="952500" algn="l"/>
              </a:tabLst>
            </a:pPr>
            <a:r>
              <a:rPr lang="en-US" sz="2000"/>
              <a:t>Divide the problem into sub-problems </a:t>
            </a:r>
          </a:p>
          <a:p>
            <a:pPr eaLnBrk="1" hangingPunct="1">
              <a:buFontTx/>
              <a:buNone/>
              <a:tabLst>
                <a:tab pos="576263" algn="l"/>
                <a:tab pos="952500" algn="l"/>
              </a:tabLst>
            </a:pPr>
            <a:r>
              <a:rPr lang="en-US" sz="2000"/>
              <a:t>Solve all subproblems (recursively) </a:t>
            </a:r>
          </a:p>
          <a:p>
            <a:pPr eaLnBrk="1" hangingPunct="1">
              <a:buFontTx/>
              <a:buNone/>
              <a:tabLst>
                <a:tab pos="576263" algn="l"/>
                <a:tab pos="952500" algn="l"/>
              </a:tabLst>
            </a:pPr>
            <a:r>
              <a:rPr lang="en-US" sz="2000"/>
              <a:t>Combine subproblems’ solutions to find the solution of the whole.</a:t>
            </a:r>
            <a:endParaRPr lang="en-US" sz="2000" b="1"/>
          </a:p>
        </p:txBody>
      </p:sp>
      <p:sp>
        <p:nvSpPr>
          <p:cNvPr id="235525" name="Text Box 5"/>
          <p:cNvSpPr txBox="1">
            <a:spLocks noChangeArrowheads="1"/>
          </p:cNvSpPr>
          <p:nvPr/>
        </p:nvSpPr>
        <p:spPr bwMode="auto">
          <a:xfrm>
            <a:off x="2865438" y="2743200"/>
            <a:ext cx="1828800" cy="376238"/>
          </a:xfrm>
          <a:prstGeom prst="rect">
            <a:avLst/>
          </a:prstGeom>
          <a:solidFill>
            <a:srgbClr val="33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>
                <a:solidFill>
                  <a:srgbClr val="F3F3AB"/>
                </a:solidFill>
                <a:latin typeface="Times New Roman" pitchFamily="18" charset="0"/>
              </a:rPr>
              <a:t>problem of size </a:t>
            </a:r>
            <a:r>
              <a:rPr kumimoji="0" lang="en-US" i="1">
                <a:solidFill>
                  <a:srgbClr val="F3F3AB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235528" name="Text Box 8"/>
          <p:cNvSpPr txBox="1">
            <a:spLocks noChangeArrowheads="1"/>
          </p:cNvSpPr>
          <p:nvPr/>
        </p:nvSpPr>
        <p:spPr bwMode="auto">
          <a:xfrm>
            <a:off x="2865438" y="4794250"/>
            <a:ext cx="1778000" cy="650875"/>
          </a:xfrm>
          <a:prstGeom prst="rect">
            <a:avLst/>
          </a:prstGeom>
          <a:solidFill>
            <a:srgbClr val="33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>
                <a:solidFill>
                  <a:srgbClr val="F3F3AB"/>
                </a:solidFill>
                <a:latin typeface="Times New Roman" pitchFamily="18" charset="0"/>
              </a:rPr>
              <a:t>Solution for the original problem</a:t>
            </a:r>
            <a:endParaRPr kumimoji="0" lang="en-US" i="1">
              <a:solidFill>
                <a:srgbClr val="F3F3AB"/>
              </a:solidFill>
              <a:latin typeface="Times New Roman" pitchFamily="18" charset="0"/>
            </a:endParaRPr>
          </a:p>
        </p:txBody>
      </p:sp>
      <p:sp>
        <p:nvSpPr>
          <p:cNvPr id="235529" name="Text Box 9"/>
          <p:cNvSpPr txBox="1">
            <a:spLocks noChangeArrowheads="1"/>
          </p:cNvSpPr>
          <p:nvPr/>
        </p:nvSpPr>
        <p:spPr bwMode="auto">
          <a:xfrm>
            <a:off x="1317625" y="3192463"/>
            <a:ext cx="1274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2000" b="1" i="1">
                <a:latin typeface="Times New Roman" pitchFamily="18" charset="0"/>
              </a:rPr>
              <a:t>divide cost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889000" y="3413125"/>
            <a:ext cx="7815263" cy="792163"/>
            <a:chOff x="560" y="2150"/>
            <a:chExt cx="4923" cy="499"/>
          </a:xfrm>
        </p:grpSpPr>
        <p:sp>
          <p:nvSpPr>
            <p:cNvPr id="28692" name="Text Box 6"/>
            <p:cNvSpPr txBox="1">
              <a:spLocks noChangeArrowheads="1"/>
            </p:cNvSpPr>
            <p:nvPr/>
          </p:nvSpPr>
          <p:spPr bwMode="auto">
            <a:xfrm>
              <a:off x="560" y="2412"/>
              <a:ext cx="1448" cy="237"/>
            </a:xfrm>
            <a:prstGeom prst="rect">
              <a:avLst/>
            </a:prstGeom>
            <a:solidFill>
              <a:srgbClr val="33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>
                  <a:solidFill>
                    <a:srgbClr val="F3F3AB"/>
                  </a:solidFill>
                  <a:latin typeface="Times New Roman" pitchFamily="18" charset="0"/>
                </a:rPr>
                <a:t>subproblem of size </a:t>
              </a:r>
              <a:r>
                <a:rPr kumimoji="0" lang="en-US" i="1">
                  <a:solidFill>
                    <a:srgbClr val="F3F3AB"/>
                  </a:solidFill>
                  <a:latin typeface="Times New Roman" pitchFamily="18" charset="0"/>
                </a:rPr>
                <a:t>n/b</a:t>
              </a:r>
            </a:p>
          </p:txBody>
        </p:sp>
        <p:sp>
          <p:nvSpPr>
            <p:cNvPr id="28693" name="Text Box 7"/>
            <p:cNvSpPr txBox="1">
              <a:spLocks noChangeArrowheads="1"/>
            </p:cNvSpPr>
            <p:nvPr/>
          </p:nvSpPr>
          <p:spPr bwMode="auto">
            <a:xfrm>
              <a:off x="2721" y="2404"/>
              <a:ext cx="1441" cy="237"/>
            </a:xfrm>
            <a:prstGeom prst="rect">
              <a:avLst/>
            </a:prstGeom>
            <a:solidFill>
              <a:srgbClr val="33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>
                  <a:solidFill>
                    <a:srgbClr val="F3F3AB"/>
                  </a:solidFill>
                  <a:latin typeface="Times New Roman" pitchFamily="18" charset="0"/>
                </a:rPr>
                <a:t>subproblem of size </a:t>
              </a:r>
              <a:r>
                <a:rPr kumimoji="0" lang="en-US" i="1">
                  <a:solidFill>
                    <a:srgbClr val="F3F3AB"/>
                  </a:solidFill>
                  <a:latin typeface="Times New Roman" pitchFamily="18" charset="0"/>
                </a:rPr>
                <a:t>n/b</a:t>
              </a:r>
            </a:p>
          </p:txBody>
        </p:sp>
        <p:sp>
          <p:nvSpPr>
            <p:cNvPr id="28694" name="Text Box 10"/>
            <p:cNvSpPr txBox="1">
              <a:spLocks noChangeArrowheads="1"/>
            </p:cNvSpPr>
            <p:nvPr/>
          </p:nvSpPr>
          <p:spPr bwMode="auto">
            <a:xfrm>
              <a:off x="3636" y="2150"/>
              <a:ext cx="18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a</a:t>
              </a:r>
              <a:r>
                <a:rPr kumimoji="0" lang="en-US" sz="2000" b="1">
                  <a:latin typeface="Times New Roman" pitchFamily="18" charset="0"/>
                </a:rPr>
                <a:t> subproblems altogether</a:t>
              </a:r>
            </a:p>
          </p:txBody>
        </p:sp>
      </p:grpSp>
      <p:sp>
        <p:nvSpPr>
          <p:cNvPr id="235531" name="Text Box 11"/>
          <p:cNvSpPr txBox="1">
            <a:spLocks noChangeArrowheads="1"/>
          </p:cNvSpPr>
          <p:nvPr/>
        </p:nvSpPr>
        <p:spPr bwMode="auto">
          <a:xfrm>
            <a:off x="1157288" y="4344988"/>
            <a:ext cx="1543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2000" b="1" i="1">
                <a:latin typeface="Times New Roman" pitchFamily="18" charset="0"/>
              </a:rPr>
              <a:t>combine cost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038350" y="4192588"/>
            <a:ext cx="3425825" cy="601662"/>
            <a:chOff x="1284" y="2641"/>
            <a:chExt cx="2158" cy="379"/>
          </a:xfrm>
        </p:grpSpPr>
        <p:cxnSp>
          <p:nvCxnSpPr>
            <p:cNvPr id="28689" name="AutoShape 14"/>
            <p:cNvCxnSpPr>
              <a:cxnSpLocks noChangeShapeType="1"/>
              <a:stCxn id="28692" idx="2"/>
              <a:endCxn id="235528" idx="0"/>
            </p:cNvCxnSpPr>
            <p:nvPr/>
          </p:nvCxnSpPr>
          <p:spPr bwMode="auto">
            <a:xfrm>
              <a:off x="1284" y="2649"/>
              <a:ext cx="1081" cy="3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90" name="AutoShape 15"/>
            <p:cNvCxnSpPr>
              <a:cxnSpLocks noChangeShapeType="1"/>
              <a:stCxn id="28693" idx="2"/>
              <a:endCxn id="28691" idx="1"/>
            </p:cNvCxnSpPr>
            <p:nvPr/>
          </p:nvCxnSpPr>
          <p:spPr bwMode="auto">
            <a:xfrm flipH="1">
              <a:off x="2365" y="2641"/>
              <a:ext cx="1077" cy="3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691" name="Line 17"/>
            <p:cNvSpPr>
              <a:spLocks noChangeShapeType="1"/>
            </p:cNvSpPr>
            <p:nvPr/>
          </p:nvSpPr>
          <p:spPr bwMode="auto">
            <a:xfrm>
              <a:off x="2365" y="2720"/>
              <a:ext cx="0" cy="2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38" name="Text Box 18"/>
          <p:cNvSpPr txBox="1">
            <a:spLocks noChangeArrowheads="1"/>
          </p:cNvSpPr>
          <p:nvPr/>
        </p:nvSpPr>
        <p:spPr bwMode="auto">
          <a:xfrm>
            <a:off x="3429000" y="3937000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2400">
                <a:latin typeface="Times New Roman" pitchFamily="18" charset="0"/>
              </a:rPr>
              <a:t>…..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038350" y="3119438"/>
            <a:ext cx="3425825" cy="736600"/>
            <a:chOff x="1284" y="1965"/>
            <a:chExt cx="2158" cy="464"/>
          </a:xfrm>
        </p:grpSpPr>
        <p:cxnSp>
          <p:nvCxnSpPr>
            <p:cNvPr id="28685" name="AutoShape 12"/>
            <p:cNvCxnSpPr>
              <a:cxnSpLocks noChangeShapeType="1"/>
              <a:stCxn id="235525" idx="2"/>
              <a:endCxn id="28692" idx="0"/>
            </p:cNvCxnSpPr>
            <p:nvPr/>
          </p:nvCxnSpPr>
          <p:spPr bwMode="auto">
            <a:xfrm flipH="1">
              <a:off x="1284" y="1965"/>
              <a:ext cx="1097" cy="4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86" name="AutoShape 13"/>
            <p:cNvCxnSpPr>
              <a:cxnSpLocks noChangeShapeType="1"/>
              <a:stCxn id="28687" idx="0"/>
              <a:endCxn id="28693" idx="0"/>
            </p:cNvCxnSpPr>
            <p:nvPr/>
          </p:nvCxnSpPr>
          <p:spPr bwMode="auto">
            <a:xfrm>
              <a:off x="2373" y="1966"/>
              <a:ext cx="1069" cy="4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687" name="Line 16"/>
            <p:cNvSpPr>
              <a:spLocks noChangeShapeType="1"/>
            </p:cNvSpPr>
            <p:nvPr/>
          </p:nvSpPr>
          <p:spPr bwMode="auto">
            <a:xfrm>
              <a:off x="2373" y="1966"/>
              <a:ext cx="0" cy="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Text Box 19"/>
            <p:cNvSpPr txBox="1">
              <a:spLocks noChangeArrowheads="1"/>
            </p:cNvSpPr>
            <p:nvPr/>
          </p:nvSpPr>
          <p:spPr bwMode="auto">
            <a:xfrm>
              <a:off x="2168" y="2141"/>
              <a:ext cx="4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400">
                  <a:latin typeface="Times New Roman" pitchFamily="18" charset="0"/>
                </a:rPr>
                <a:t>…..</a:t>
              </a:r>
            </a:p>
          </p:txBody>
        </p:sp>
      </p:grpSp>
      <p:sp>
        <p:nvSpPr>
          <p:cNvPr id="235542" name="Rectangle 22"/>
          <p:cNvSpPr>
            <a:spLocks noChangeArrowheads="1"/>
          </p:cNvSpPr>
          <p:nvPr/>
        </p:nvSpPr>
        <p:spPr bwMode="auto">
          <a:xfrm>
            <a:off x="558800" y="5499100"/>
            <a:ext cx="79756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576263" algn="l"/>
                <a:tab pos="952500" algn="l"/>
              </a:tabLst>
            </a:pPr>
            <a:r>
              <a:rPr lang="en-US" sz="2000" i="1"/>
              <a:t>f</a:t>
            </a:r>
            <a:r>
              <a:rPr lang="en-US" sz="2000"/>
              <a:t>(</a:t>
            </a:r>
            <a:r>
              <a:rPr lang="en-US" sz="2000" i="1"/>
              <a:t>n</a:t>
            </a:r>
            <a:r>
              <a:rPr lang="en-US" sz="2000"/>
              <a:t>) 	= 	number of operations required to solve the problem of size </a:t>
            </a:r>
            <a:r>
              <a:rPr lang="en-US" sz="2000" i="1"/>
              <a:t>n</a:t>
            </a:r>
            <a:r>
              <a:rPr lang="en-US" sz="2000"/>
              <a:t>.</a:t>
            </a:r>
          </a:p>
          <a:p>
            <a:pPr marL="342900" indent="-342900">
              <a:spcBef>
                <a:spcPct val="20000"/>
              </a:spcBef>
              <a:tabLst>
                <a:tab pos="576263" algn="l"/>
                <a:tab pos="952500" algn="l"/>
              </a:tabLst>
            </a:pPr>
            <a:r>
              <a:rPr lang="en-US" sz="2000"/>
              <a:t>		=	</a:t>
            </a:r>
            <a:r>
              <a:rPr lang="en-US" sz="2000" i="1"/>
              <a:t>a f</a:t>
            </a:r>
            <a:r>
              <a:rPr lang="en-US" sz="2000"/>
              <a:t>(</a:t>
            </a:r>
            <a:r>
              <a:rPr lang="en-US" sz="2000" i="1"/>
              <a:t>n</a:t>
            </a:r>
            <a:r>
              <a:rPr lang="en-US" sz="2000"/>
              <a:t>/</a:t>
            </a:r>
            <a:r>
              <a:rPr lang="en-US" sz="2000" i="1"/>
              <a:t>b</a:t>
            </a:r>
            <a:r>
              <a:rPr lang="en-US" sz="2000"/>
              <a:t>) + divide cost and combine 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3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3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35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35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35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 autoUpdateAnimBg="0"/>
      <p:bldP spid="235525" grpId="0" animBg="1" autoUpdateAnimBg="0"/>
      <p:bldP spid="235528" grpId="0" animBg="1" autoUpdateAnimBg="0"/>
      <p:bldP spid="235529" grpId="0" autoUpdateAnimBg="0"/>
      <p:bldP spid="235531" grpId="0" autoUpdateAnimBg="0"/>
      <p:bldP spid="235538" grpId="0" autoUpdateAnimBg="0"/>
      <p:bldP spid="23554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Divide and Conquer Examples 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9100" y="1409700"/>
            <a:ext cx="8293100" cy="15668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200">
                <a:solidFill>
                  <a:srgbClr val="0000FF"/>
                </a:solidFill>
              </a:rPr>
              <a:t>Binary Search - </a:t>
            </a:r>
            <a:r>
              <a:rPr lang="en-US" sz="2200"/>
              <a:t>Search a </a:t>
            </a:r>
            <a:r>
              <a:rPr lang="en-US" sz="2200">
                <a:solidFill>
                  <a:srgbClr val="FF0000"/>
                </a:solidFill>
              </a:rPr>
              <a:t>sorted list </a:t>
            </a:r>
            <a:r>
              <a:rPr lang="en-US" sz="2200"/>
              <a:t>of </a:t>
            </a:r>
            <a:r>
              <a:rPr lang="en-US" sz="2200" i="1"/>
              <a:t>n</a:t>
            </a:r>
            <a:r>
              <a:rPr lang="en-US" sz="2200"/>
              <a:t> elements for a given </a:t>
            </a:r>
            <a:r>
              <a:rPr lang="en-US" sz="2200" i="1"/>
              <a:t>x</a:t>
            </a:r>
          </a:p>
          <a:p>
            <a:pPr eaLnBrk="1" hangingPunct="1">
              <a:buFontTx/>
              <a:buNone/>
            </a:pPr>
            <a:r>
              <a:rPr lang="en-US" sz="2000"/>
              <a:t>Method </a:t>
            </a:r>
            <a:r>
              <a:rPr lang="en-US" sz="2000">
                <a:sym typeface="Symbol" pitchFamily="18" charset="2"/>
              </a:rPr>
              <a:t></a:t>
            </a:r>
            <a:r>
              <a:rPr lang="en-US" sz="2000"/>
              <a:t> compare </a:t>
            </a:r>
            <a:r>
              <a:rPr lang="en-US" sz="2000" i="1"/>
              <a:t>x</a:t>
            </a:r>
            <a:r>
              <a:rPr lang="en-US" sz="2000"/>
              <a:t> with the middle element of the list and reduce the search window by half (left half or right half)</a:t>
            </a:r>
          </a:p>
          <a:p>
            <a:pPr eaLnBrk="1" hangingPunct="1">
              <a:buFontTx/>
              <a:buNone/>
            </a:pPr>
            <a:r>
              <a:rPr lang="en-US" sz="2000" i="1"/>
              <a:t>f</a:t>
            </a:r>
            <a:r>
              <a:rPr lang="en-US" sz="2000"/>
              <a:t>(</a:t>
            </a:r>
            <a:r>
              <a:rPr lang="en-US" sz="2000" i="1"/>
              <a:t>n</a:t>
            </a:r>
            <a:r>
              <a:rPr lang="en-US" sz="2000"/>
              <a:t>) stands for the number of comparisons</a:t>
            </a:r>
          </a:p>
        </p:txBody>
      </p:sp>
      <p:graphicFrame>
        <p:nvGraphicFramePr>
          <p:cNvPr id="236548" name="Object 2"/>
          <p:cNvGraphicFramePr>
            <a:graphicFrameLocks noChangeAspect="1"/>
          </p:cNvGraphicFramePr>
          <p:nvPr/>
        </p:nvGraphicFramePr>
        <p:xfrm>
          <a:off x="1190625" y="2936875"/>
          <a:ext cx="485775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2374900" imgH="939800" progId="Equation.3">
                  <p:embed/>
                </p:oleObj>
              </mc:Choice>
              <mc:Fallback>
                <p:oleObj name="Equation" r:id="rId3" imgW="2374900" imgH="939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2936875"/>
                        <a:ext cx="4857750" cy="153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3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9925" y="2444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  log</a:t>
            </a:r>
            <a:r>
              <a:rPr lang="en-US" baseline="-25000" dirty="0"/>
              <a:t>2</a:t>
            </a:r>
            <a:r>
              <a:rPr lang="en-US" i="1" dirty="0"/>
              <a:t>n</a:t>
            </a:r>
            <a:r>
              <a:rPr lang="en-US" dirty="0"/>
              <a:t> Solution - Intuition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17638" y="3246438"/>
            <a:ext cx="7218362" cy="3382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571500" algn="l"/>
                <a:tab pos="952500" algn="l"/>
              </a:tabLst>
            </a:pPr>
            <a:r>
              <a:rPr lang="en-US">
                <a:solidFill>
                  <a:srgbClr val="0000FF"/>
                </a:solidFill>
              </a:rPr>
              <a:t>Assume </a:t>
            </a:r>
            <a:r>
              <a:rPr lang="en-US" i="1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 = </a:t>
            </a:r>
            <a:r>
              <a:rPr lang="en-US" i="1">
                <a:solidFill>
                  <a:srgbClr val="0000FF"/>
                </a:solidFill>
              </a:rPr>
              <a:t>2</a:t>
            </a:r>
            <a:r>
              <a:rPr lang="en-US" i="1" baseline="30000">
                <a:solidFill>
                  <a:srgbClr val="0000FF"/>
                </a:solidFill>
              </a:rPr>
              <a:t>k </a:t>
            </a:r>
            <a:r>
              <a:rPr lang="en-US">
                <a:solidFill>
                  <a:srgbClr val="0000FF"/>
                </a:solidFill>
              </a:rPr>
              <a:t>, </a:t>
            </a:r>
            <a:r>
              <a:rPr lang="en-US" i="1">
                <a:solidFill>
                  <a:srgbClr val="0000FF"/>
                </a:solidFill>
              </a:rPr>
              <a:t>k</a:t>
            </a:r>
            <a:r>
              <a:rPr lang="en-US">
                <a:solidFill>
                  <a:srgbClr val="0000FF"/>
                </a:solidFill>
              </a:rPr>
              <a:t> = log</a:t>
            </a:r>
            <a:r>
              <a:rPr lang="en-US" i="1" baseline="-25000">
                <a:solidFill>
                  <a:srgbClr val="0000FF"/>
                </a:solidFill>
              </a:rPr>
              <a:t>2</a:t>
            </a:r>
            <a:r>
              <a:rPr lang="en-US" i="1">
                <a:solidFill>
                  <a:srgbClr val="0000FF"/>
                </a:solidFill>
              </a:rPr>
              <a:t>n</a:t>
            </a:r>
            <a:endParaRPr lang="en-US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1500" algn="l"/>
                <a:tab pos="952500" algn="l"/>
              </a:tabLst>
            </a:pPr>
            <a:r>
              <a:rPr lang="en-US" i="1">
                <a:solidFill>
                  <a:srgbClr val="3366CC"/>
                </a:solidFill>
              </a:rPr>
              <a:t>f</a:t>
            </a:r>
            <a:r>
              <a:rPr lang="en-US">
                <a:solidFill>
                  <a:srgbClr val="3366CC"/>
                </a:solidFill>
              </a:rPr>
              <a:t>(</a:t>
            </a:r>
            <a:r>
              <a:rPr lang="en-US" i="1">
                <a:solidFill>
                  <a:srgbClr val="3366CC"/>
                </a:solidFill>
              </a:rPr>
              <a:t>n</a:t>
            </a:r>
            <a:r>
              <a:rPr lang="en-US">
                <a:solidFill>
                  <a:srgbClr val="3366CC"/>
                </a:solidFill>
              </a:rPr>
              <a:t>) 		=	</a:t>
            </a:r>
            <a:r>
              <a:rPr lang="en-US" i="1" u="sng">
                <a:solidFill>
                  <a:srgbClr val="3366CC"/>
                </a:solidFill>
              </a:rPr>
              <a:t>f</a:t>
            </a:r>
            <a:r>
              <a:rPr lang="en-US" u="sng">
                <a:solidFill>
                  <a:srgbClr val="3366CC"/>
                </a:solidFill>
              </a:rPr>
              <a:t>(</a:t>
            </a:r>
            <a:r>
              <a:rPr lang="en-US" i="1" u="sng">
                <a:solidFill>
                  <a:srgbClr val="3366CC"/>
                </a:solidFill>
              </a:rPr>
              <a:t>n</a:t>
            </a:r>
            <a:r>
              <a:rPr lang="en-US" u="sng">
                <a:solidFill>
                  <a:srgbClr val="3366CC"/>
                </a:solidFill>
              </a:rPr>
              <a:t>/</a:t>
            </a:r>
            <a:r>
              <a:rPr lang="en-US" i="1" u="sng">
                <a:solidFill>
                  <a:srgbClr val="3366CC"/>
                </a:solidFill>
              </a:rPr>
              <a:t>2</a:t>
            </a:r>
            <a:r>
              <a:rPr lang="en-US" u="sng">
                <a:solidFill>
                  <a:srgbClr val="3366CC"/>
                </a:solidFill>
              </a:rPr>
              <a:t>)</a:t>
            </a:r>
            <a:r>
              <a:rPr lang="en-US">
                <a:solidFill>
                  <a:srgbClr val="3366CC"/>
                </a:solidFill>
              </a:rPr>
              <a:t> + </a:t>
            </a:r>
            <a:r>
              <a:rPr lang="en-US" i="1">
                <a:solidFill>
                  <a:srgbClr val="3366CC"/>
                </a:solidFill>
              </a:rPr>
              <a:t>1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1500" algn="l"/>
                <a:tab pos="952500" algn="l"/>
              </a:tabLst>
            </a:pPr>
            <a:r>
              <a:rPr lang="en-US" i="1"/>
              <a:t>		    =	</a:t>
            </a:r>
            <a:r>
              <a:rPr lang="en-US" i="1" u="sng"/>
              <a:t>f</a:t>
            </a:r>
            <a:r>
              <a:rPr lang="en-US" u="sng"/>
              <a:t>(</a:t>
            </a:r>
            <a:r>
              <a:rPr lang="en-US" i="1" u="sng"/>
              <a:t>n</a:t>
            </a:r>
            <a:r>
              <a:rPr lang="en-US" u="sng"/>
              <a:t>/</a:t>
            </a:r>
            <a:r>
              <a:rPr lang="en-US" i="1" u="sng"/>
              <a:t>2</a:t>
            </a:r>
            <a:r>
              <a:rPr lang="en-US" u="sng" baseline="30000"/>
              <a:t>2</a:t>
            </a:r>
            <a:r>
              <a:rPr lang="en-US" u="sng"/>
              <a:t>) + </a:t>
            </a:r>
            <a:r>
              <a:rPr lang="en-US" i="1" u="sng"/>
              <a:t>1</a:t>
            </a:r>
            <a:r>
              <a:rPr lang="en-US" i="1"/>
              <a:t> </a:t>
            </a:r>
            <a:r>
              <a:rPr lang="en-US"/>
              <a:t>+ </a:t>
            </a:r>
            <a:r>
              <a:rPr lang="en-US" i="1"/>
              <a:t>1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1500" algn="l"/>
                <a:tab pos="952500" algn="l"/>
              </a:tabLst>
            </a:pPr>
            <a:r>
              <a:rPr lang="en-US"/>
              <a:t>			: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1500" algn="l"/>
                <a:tab pos="952500" algn="l"/>
              </a:tabLst>
            </a:pPr>
            <a:r>
              <a:rPr lang="en-US"/>
              <a:t>			=	</a:t>
            </a:r>
            <a:r>
              <a:rPr lang="en-US" i="1"/>
              <a:t>f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/</a:t>
            </a:r>
            <a:r>
              <a:rPr lang="en-US" i="1"/>
              <a:t>2</a:t>
            </a:r>
            <a:r>
              <a:rPr lang="en-US" i="1" baseline="30000"/>
              <a:t>k</a:t>
            </a:r>
            <a:r>
              <a:rPr lang="en-US"/>
              <a:t>) + </a:t>
            </a:r>
            <a:r>
              <a:rPr lang="en-US" i="1"/>
              <a:t>k</a:t>
            </a:r>
            <a:endParaRPr lang="en-US"/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1500" algn="l"/>
                <a:tab pos="952500" algn="l"/>
              </a:tabLst>
            </a:pPr>
            <a:r>
              <a:rPr lang="en-US"/>
              <a:t>			=	</a:t>
            </a:r>
            <a:r>
              <a:rPr lang="en-US" i="1"/>
              <a:t>f</a:t>
            </a:r>
            <a:r>
              <a:rPr lang="en-US"/>
              <a:t>(1) + </a:t>
            </a:r>
            <a:r>
              <a:rPr lang="en-US" i="1"/>
              <a:t>k</a:t>
            </a:r>
            <a:endParaRPr lang="en-US"/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1500" algn="l"/>
                <a:tab pos="952500" algn="l"/>
              </a:tabLst>
            </a:pPr>
            <a:r>
              <a:rPr lang="en-US"/>
              <a:t>			= 	</a:t>
            </a:r>
            <a:r>
              <a:rPr lang="en-US" i="1"/>
              <a:t>k + 1</a:t>
            </a:r>
            <a:endParaRPr lang="en-US"/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1500" algn="l"/>
                <a:tab pos="952500" algn="l"/>
              </a:tabLst>
            </a:pPr>
            <a:r>
              <a:rPr lang="en-US"/>
              <a:t>			= 	log</a:t>
            </a:r>
            <a:r>
              <a:rPr lang="en-US" baseline="-25000"/>
              <a:t>2</a:t>
            </a:r>
            <a:r>
              <a:rPr lang="en-US" i="1"/>
              <a:t>n + 1</a:t>
            </a:r>
            <a:endParaRPr lang="en-US"/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1500" algn="l"/>
                <a:tab pos="952500" algn="l"/>
              </a:tabLst>
            </a:pPr>
            <a:endParaRPr lang="en-US">
              <a:solidFill>
                <a:srgbClr val="0000FF"/>
              </a:solidFill>
            </a:endParaRPr>
          </a:p>
        </p:txBody>
      </p:sp>
      <p:graphicFrame>
        <p:nvGraphicFramePr>
          <p:cNvPr id="236548" name="Object 2"/>
          <p:cNvGraphicFramePr>
            <a:graphicFrameLocks noChangeAspect="1"/>
          </p:cNvGraphicFramePr>
          <p:nvPr/>
        </p:nvGraphicFramePr>
        <p:xfrm>
          <a:off x="1317625" y="1676400"/>
          <a:ext cx="4886325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3" imgW="1879600" imgH="584200" progId="Equation.3">
                  <p:embed/>
                </p:oleObj>
              </mc:Choice>
              <mc:Fallback>
                <p:oleObj name="Equation" r:id="rId3" imgW="1879600" imgH="5842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25" y="1676400"/>
                        <a:ext cx="4886325" cy="1211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158038" y="2411413"/>
            <a:ext cx="812800" cy="3406775"/>
            <a:chOff x="7157252" y="1787224"/>
            <a:chExt cx="814069" cy="3406367"/>
          </a:xfrm>
        </p:grpSpPr>
        <p:sp>
          <p:nvSpPr>
            <p:cNvPr id="3078" name="TextBox 5"/>
            <p:cNvSpPr txBox="1">
              <a:spLocks noChangeArrowheads="1"/>
            </p:cNvSpPr>
            <p:nvPr/>
          </p:nvSpPr>
          <p:spPr bwMode="auto">
            <a:xfrm>
              <a:off x="7254242" y="1787224"/>
              <a:ext cx="607859" cy="36933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F(n)</a:t>
              </a:r>
            </a:p>
          </p:txBody>
        </p:sp>
        <p:sp>
          <p:nvSpPr>
            <p:cNvPr id="3079" name="TextBox 6"/>
            <p:cNvSpPr txBox="1">
              <a:spLocks noChangeArrowheads="1"/>
            </p:cNvSpPr>
            <p:nvPr/>
          </p:nvSpPr>
          <p:spPr bwMode="auto">
            <a:xfrm>
              <a:off x="7157252" y="2708579"/>
              <a:ext cx="800219" cy="36933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F(n/2)</a:t>
              </a:r>
            </a:p>
          </p:txBody>
        </p:sp>
        <p:sp>
          <p:nvSpPr>
            <p:cNvPr id="3080" name="TextBox 7"/>
            <p:cNvSpPr txBox="1">
              <a:spLocks noChangeArrowheads="1"/>
            </p:cNvSpPr>
            <p:nvPr/>
          </p:nvSpPr>
          <p:spPr bwMode="auto">
            <a:xfrm>
              <a:off x="7171102" y="3707524"/>
              <a:ext cx="800219" cy="36933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F(n/4)</a:t>
              </a:r>
            </a:p>
          </p:txBody>
        </p:sp>
        <p:sp>
          <p:nvSpPr>
            <p:cNvPr id="3081" name="TextBox 8"/>
            <p:cNvSpPr txBox="1">
              <a:spLocks noChangeArrowheads="1"/>
            </p:cNvSpPr>
            <p:nvPr/>
          </p:nvSpPr>
          <p:spPr bwMode="auto">
            <a:xfrm>
              <a:off x="7281937" y="4824259"/>
              <a:ext cx="607859" cy="36933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F(1)</a:t>
              </a:r>
            </a:p>
          </p:txBody>
        </p:sp>
        <p:cxnSp>
          <p:nvCxnSpPr>
            <p:cNvPr id="3082" name="Straight Connector 9"/>
            <p:cNvCxnSpPr>
              <a:cxnSpLocks noChangeShapeType="1"/>
            </p:cNvCxnSpPr>
            <p:nvPr/>
          </p:nvCxnSpPr>
          <p:spPr bwMode="auto">
            <a:xfrm rot="5400000">
              <a:off x="7243656" y="2439782"/>
              <a:ext cx="628223" cy="81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3" name="Straight Connector 10"/>
            <p:cNvCxnSpPr>
              <a:cxnSpLocks noChangeShapeType="1"/>
              <a:stCxn id="3079" idx="2"/>
              <a:endCxn id="3080" idx="0"/>
            </p:cNvCxnSpPr>
            <p:nvPr/>
          </p:nvCxnSpPr>
          <p:spPr bwMode="auto">
            <a:xfrm rot="16200000" flipH="1">
              <a:off x="7249481" y="3385792"/>
              <a:ext cx="629613" cy="13850"/>
            </a:xfrm>
            <a:prstGeom prst="line">
              <a:avLst/>
            </a:prstGeom>
            <a:noFill/>
            <a:ln w="9525" algn="ctr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4" name="Straight Connector 11"/>
            <p:cNvCxnSpPr>
              <a:cxnSpLocks noChangeShapeType="1"/>
              <a:stCxn id="3080" idx="2"/>
              <a:endCxn id="3081" idx="0"/>
            </p:cNvCxnSpPr>
            <p:nvPr/>
          </p:nvCxnSpPr>
          <p:spPr bwMode="auto">
            <a:xfrm rot="16200000" flipH="1">
              <a:off x="7204838" y="4443229"/>
              <a:ext cx="747403" cy="1465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/>
              <a:t>Evaluating </a:t>
            </a:r>
            <a:r>
              <a:rPr lang="en-US" sz="4400" dirty="0" err="1"/>
              <a:t>x</a:t>
            </a:r>
            <a:r>
              <a:rPr lang="en-US" sz="4400" baseline="30000" dirty="0" err="1"/>
              <a:t>n</a:t>
            </a:r>
            <a:endParaRPr lang="en-US" sz="4400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n=1, output x</a:t>
            </a:r>
          </a:p>
          <a:p>
            <a:pPr lvl="1"/>
            <a:r>
              <a:rPr lang="en-US"/>
              <a:t>Number of multiplication: f(1)=0</a:t>
            </a:r>
          </a:p>
          <a:p>
            <a:r>
              <a:rPr lang="en-US"/>
              <a:t>If n&gt;1, consider two cases:</a:t>
            </a:r>
          </a:p>
          <a:p>
            <a:pPr lvl="1"/>
            <a:r>
              <a:rPr lang="en-US"/>
              <a:t>If n is even, </a:t>
            </a:r>
          </a:p>
          <a:p>
            <a:pPr lvl="2"/>
            <a:r>
              <a:rPr lang="en-US"/>
              <a:t>Number of multiplications: </a:t>
            </a:r>
          </a:p>
          <a:p>
            <a:pPr lvl="1"/>
            <a:r>
              <a:rPr lang="en-US"/>
              <a:t>If n is odd,  </a:t>
            </a:r>
          </a:p>
          <a:p>
            <a:pPr lvl="2"/>
            <a:r>
              <a:rPr lang="en-US"/>
              <a:t>Number of multiplications: </a:t>
            </a:r>
          </a:p>
          <a:p>
            <a:r>
              <a:rPr lang="en-US"/>
              <a:t>For all n&gt;1,</a:t>
            </a:r>
          </a:p>
          <a:p>
            <a:pPr lvl="1"/>
            <a:r>
              <a:rPr lang="en-US"/>
              <a:t>Define </a:t>
            </a:r>
          </a:p>
          <a:p>
            <a:pPr lvl="1"/>
            <a:r>
              <a:rPr lang="en-US"/>
              <a:t> </a:t>
            </a:r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2913063" y="2921000"/>
          <a:ext cx="194151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" name="Equation" r:id="rId3" imgW="926698" imgH="203112" progId="Equation.3">
                  <p:embed/>
                </p:oleObj>
              </mc:Choice>
              <mc:Fallback>
                <p:oleObj name="Equation" r:id="rId3" imgW="926698" imgH="203112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3" y="2921000"/>
                        <a:ext cx="1941512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2752725" y="3711575"/>
          <a:ext cx="305911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" name="Equation" r:id="rId5" imgW="1459866" imgH="203112" progId="Equation.3">
                  <p:embed/>
                </p:oleObj>
              </mc:Choice>
              <mc:Fallback>
                <p:oleObj name="Equation" r:id="rId5" imgW="1459866" imgH="203112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3711575"/>
                        <a:ext cx="3059113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4745038" y="3273425"/>
          <a:ext cx="12541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" name="Equation" r:id="rId7" imgW="990170" imgH="393529" progId="Equation.3">
                  <p:embed/>
                </p:oleObj>
              </mc:Choice>
              <mc:Fallback>
                <p:oleObj name="Equation" r:id="rId7" imgW="990170" imgH="39352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038" y="3273425"/>
                        <a:ext cx="125412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4732338" y="4081463"/>
          <a:ext cx="2506662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" name="Equation" r:id="rId9" imgW="1981200" imgH="431800" progId="Equation.3">
                  <p:embed/>
                </p:oleObj>
              </mc:Choice>
              <mc:Fallback>
                <p:oleObj name="Equation" r:id="rId9" imgW="1981200" imgH="4318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2338" y="4081463"/>
                        <a:ext cx="2506662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2497138" y="4470400"/>
          <a:ext cx="1589087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" name="Equation" r:id="rId11" imgW="1155700" imgH="431800" progId="Equation.3">
                  <p:embed/>
                </p:oleObj>
              </mc:Choice>
              <mc:Fallback>
                <p:oleObj name="Equation" r:id="rId11" imgW="1155700" imgH="4318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8" y="4470400"/>
                        <a:ext cx="1589087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1304925" y="5327650"/>
          <a:ext cx="6621463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Equation" r:id="rId13" imgW="4254500" imgH="431800" progId="Equation.3">
                  <p:embed/>
                </p:oleObj>
              </mc:Choice>
              <mc:Fallback>
                <p:oleObj name="Equation" r:id="rId13" imgW="4254500" imgH="4318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925" y="5327650"/>
                        <a:ext cx="6621463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2354263" y="5037138"/>
          <a:ext cx="11684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Equation" r:id="rId15" imgW="749300" imgH="228600" progId="Equation.3">
                  <p:embed/>
                </p:oleObj>
              </mc:Choice>
              <mc:Fallback>
                <p:oleObj name="Equation" r:id="rId15" imgW="74930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4263" y="5037138"/>
                        <a:ext cx="1168400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3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F(0) = 0, F(1) = 1</a:t>
            </a:r>
          </a:p>
          <a:p>
            <a:r>
              <a:rPr lang="en-US" dirty="0" smtClean="0"/>
              <a:t>For n &gt; 1, F(n) = F(n-1) + F(n-2).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66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Oval 2"/>
          <p:cNvSpPr>
            <a:spLocks noChangeArrowheads="1"/>
          </p:cNvSpPr>
          <p:nvPr/>
        </p:nvSpPr>
        <p:spPr bwMode="auto">
          <a:xfrm>
            <a:off x="1336675" y="152400"/>
            <a:ext cx="2744788" cy="19050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kumimoji="0" lang="en-US" altLang="zh-TW" sz="2800" i="1"/>
              <a:t>k</a:t>
            </a:r>
            <a:r>
              <a:rPr kumimoji="0" lang="en-US" altLang="zh-TW" sz="2800"/>
              <a:t>+1</a:t>
            </a:r>
          </a:p>
        </p:txBody>
      </p:sp>
      <p:sp>
        <p:nvSpPr>
          <p:cNvPr id="240643" name="Line 3"/>
          <p:cNvSpPr>
            <a:spLocks noChangeShapeType="1"/>
          </p:cNvSpPr>
          <p:nvPr/>
        </p:nvSpPr>
        <p:spPr bwMode="auto">
          <a:xfrm>
            <a:off x="3870325" y="1828800"/>
            <a:ext cx="633413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4" name="Line 4"/>
          <p:cNvSpPr>
            <a:spLocks noChangeShapeType="1"/>
          </p:cNvSpPr>
          <p:nvPr/>
        </p:nvSpPr>
        <p:spPr bwMode="auto">
          <a:xfrm flipH="1">
            <a:off x="2497138" y="2217738"/>
            <a:ext cx="85725" cy="98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5256213" y="1431925"/>
            <a:ext cx="299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kumimoji="0" lang="en-US" altLang="zh-TW" sz="2400"/>
              <a:t>Remove a girl, say X</a:t>
            </a:r>
          </a:p>
        </p:txBody>
      </p:sp>
      <p:sp>
        <p:nvSpPr>
          <p:cNvPr id="240646" name="Text Box 6"/>
          <p:cNvSpPr txBox="1">
            <a:spLocks noChangeArrowheads="1"/>
          </p:cNvSpPr>
          <p:nvPr/>
        </p:nvSpPr>
        <p:spPr bwMode="auto">
          <a:xfrm>
            <a:off x="3011488" y="1436688"/>
            <a:ext cx="3889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kumimoji="0" lang="en-US" altLang="zh-TW" sz="2800"/>
              <a:t>X</a:t>
            </a:r>
          </a:p>
        </p:txBody>
      </p:sp>
      <p:sp>
        <p:nvSpPr>
          <p:cNvPr id="240647" name="Text Box 7"/>
          <p:cNvSpPr txBox="1">
            <a:spLocks noChangeArrowheads="1"/>
          </p:cNvSpPr>
          <p:nvPr/>
        </p:nvSpPr>
        <p:spPr bwMode="auto">
          <a:xfrm>
            <a:off x="250825" y="2757488"/>
            <a:ext cx="1820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kumimoji="0" lang="en-US" altLang="zh-TW" sz="2000"/>
              <a:t>Remove a girl,</a:t>
            </a:r>
          </a:p>
          <a:p>
            <a:r>
              <a:rPr kumimoji="0" lang="en-US" altLang="zh-TW" sz="2000"/>
              <a:t>say Y</a:t>
            </a:r>
            <a:endParaRPr kumimoji="0" lang="en-US" altLang="zh-TW" sz="280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0988" y="3300413"/>
            <a:ext cx="3378200" cy="1905000"/>
            <a:chOff x="177" y="2079"/>
            <a:chExt cx="2128" cy="1200"/>
          </a:xfrm>
        </p:grpSpPr>
        <p:sp>
          <p:nvSpPr>
            <p:cNvPr id="9234" name="Oval 9"/>
            <p:cNvSpPr>
              <a:spLocks noChangeArrowheads="1"/>
            </p:cNvSpPr>
            <p:nvPr/>
          </p:nvSpPr>
          <p:spPr bwMode="auto">
            <a:xfrm>
              <a:off x="576" y="2079"/>
              <a:ext cx="1729" cy="120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TW" sz="2800" i="1"/>
                <a:t>k</a:t>
              </a:r>
            </a:p>
          </p:txBody>
        </p:sp>
        <p:sp>
          <p:nvSpPr>
            <p:cNvPr id="9235" name="Text Box 10"/>
            <p:cNvSpPr txBox="1">
              <a:spLocks noChangeArrowheads="1"/>
            </p:cNvSpPr>
            <p:nvPr/>
          </p:nvSpPr>
          <p:spPr bwMode="auto">
            <a:xfrm>
              <a:off x="1687" y="2789"/>
              <a:ext cx="2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r>
                <a:rPr kumimoji="0" lang="en-US" altLang="zh-TW" sz="2800"/>
                <a:t>X</a:t>
              </a:r>
            </a:p>
          </p:txBody>
        </p:sp>
        <p:sp>
          <p:nvSpPr>
            <p:cNvPr id="9236" name="Text Box 11"/>
            <p:cNvSpPr txBox="1">
              <a:spLocks noChangeArrowheads="1"/>
            </p:cNvSpPr>
            <p:nvPr/>
          </p:nvSpPr>
          <p:spPr bwMode="auto">
            <a:xfrm>
              <a:off x="177" y="2544"/>
              <a:ext cx="24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r>
                <a:rPr kumimoji="0" lang="en-US" altLang="zh-TW" sz="2800"/>
                <a:t>Y</a:t>
              </a:r>
            </a:p>
          </p:txBody>
        </p:sp>
      </p:grpSp>
      <p:sp>
        <p:nvSpPr>
          <p:cNvPr id="240652" name="Text Box 12"/>
          <p:cNvSpPr txBox="1">
            <a:spLocks noChangeArrowheads="1"/>
          </p:cNvSpPr>
          <p:nvPr/>
        </p:nvSpPr>
        <p:spPr bwMode="auto">
          <a:xfrm>
            <a:off x="3282950" y="3487738"/>
            <a:ext cx="268446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kumimoji="0" lang="en-US" altLang="zh-TW" sz="2400"/>
              <a:t>Induction</a:t>
            </a:r>
          </a:p>
          <a:p>
            <a:r>
              <a:rPr kumimoji="0" lang="en-US" altLang="zh-TW" sz="2400"/>
              <a:t>hypothesis:</a:t>
            </a:r>
          </a:p>
          <a:p>
            <a:r>
              <a:rPr kumimoji="0" lang="en-US" altLang="zh-TW" sz="2400"/>
              <a:t>X and others have</a:t>
            </a:r>
            <a:br>
              <a:rPr kumimoji="0" lang="en-US" altLang="zh-TW" sz="2400"/>
            </a:br>
            <a:r>
              <a:rPr kumimoji="0" lang="en-US" altLang="zh-TW" sz="2400"/>
              <a:t>the same hairstyle</a:t>
            </a:r>
            <a:endParaRPr kumimoji="0" lang="en-US" altLang="zh-TW" sz="2800"/>
          </a:p>
        </p:txBody>
      </p:sp>
      <p:sp>
        <p:nvSpPr>
          <p:cNvPr id="240653" name="Text Box 13"/>
          <p:cNvSpPr txBox="1">
            <a:spLocks noChangeArrowheads="1"/>
          </p:cNvSpPr>
          <p:nvPr/>
        </p:nvSpPr>
        <p:spPr bwMode="auto">
          <a:xfrm>
            <a:off x="514350" y="5438775"/>
            <a:ext cx="34369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kumimoji="0" lang="en-US" altLang="zh-TW" sz="2400"/>
              <a:t>Thus, X, Y and the rest </a:t>
            </a:r>
          </a:p>
          <a:p>
            <a:r>
              <a:rPr kumimoji="0" lang="en-US" altLang="zh-TW" sz="2400"/>
              <a:t>have the same hairstyle</a:t>
            </a:r>
            <a:endParaRPr kumimoji="0" lang="en-US" altLang="zh-TW" sz="2800"/>
          </a:p>
        </p:txBody>
      </p:sp>
      <p:sp>
        <p:nvSpPr>
          <p:cNvPr id="240655" name="Text Box 15"/>
          <p:cNvSpPr txBox="1">
            <a:spLocks noChangeArrowheads="1"/>
          </p:cNvSpPr>
          <p:nvPr/>
        </p:nvSpPr>
        <p:spPr bwMode="auto">
          <a:xfrm>
            <a:off x="1790700" y="122555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kumimoji="0" lang="en-US" altLang="zh-TW" sz="2800"/>
              <a:t>Y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432300" y="1981200"/>
            <a:ext cx="3400425" cy="1905000"/>
            <a:chOff x="2792" y="1248"/>
            <a:chExt cx="2142" cy="1200"/>
          </a:xfrm>
        </p:grpSpPr>
        <p:sp>
          <p:nvSpPr>
            <p:cNvPr id="9231" name="Oval 17"/>
            <p:cNvSpPr>
              <a:spLocks noChangeArrowheads="1"/>
            </p:cNvSpPr>
            <p:nvPr/>
          </p:nvSpPr>
          <p:spPr bwMode="auto">
            <a:xfrm>
              <a:off x="2792" y="1248"/>
              <a:ext cx="1729" cy="120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TW" sz="2800" i="1"/>
                <a:t>k</a:t>
              </a:r>
            </a:p>
          </p:txBody>
        </p:sp>
        <p:sp>
          <p:nvSpPr>
            <p:cNvPr id="9232" name="Text Box 18"/>
            <p:cNvSpPr txBox="1">
              <a:spLocks noChangeArrowheads="1"/>
            </p:cNvSpPr>
            <p:nvPr/>
          </p:nvSpPr>
          <p:spPr bwMode="auto">
            <a:xfrm>
              <a:off x="4689" y="1289"/>
              <a:ext cx="24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r>
                <a:rPr kumimoji="0" lang="en-US" altLang="zh-TW" sz="2800"/>
                <a:t>X</a:t>
              </a:r>
            </a:p>
          </p:txBody>
        </p:sp>
        <p:sp>
          <p:nvSpPr>
            <p:cNvPr id="9233" name="Text Box 19"/>
            <p:cNvSpPr txBox="1">
              <a:spLocks noChangeArrowheads="1"/>
            </p:cNvSpPr>
            <p:nvPr/>
          </p:nvSpPr>
          <p:spPr bwMode="auto">
            <a:xfrm>
              <a:off x="3135" y="1837"/>
              <a:ext cx="2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r>
                <a:rPr kumimoji="0" lang="en-US" altLang="zh-TW" sz="2800"/>
                <a:t>Y</a:t>
              </a:r>
            </a:p>
          </p:txBody>
        </p:sp>
      </p:grpSp>
      <p:sp>
        <p:nvSpPr>
          <p:cNvPr id="240660" name="Text Box 20"/>
          <p:cNvSpPr txBox="1">
            <a:spLocks noChangeArrowheads="1"/>
          </p:cNvSpPr>
          <p:nvPr/>
        </p:nvSpPr>
        <p:spPr bwMode="auto">
          <a:xfrm>
            <a:off x="6324600" y="2709863"/>
            <a:ext cx="267811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kumimoji="0" lang="en-US" altLang="zh-TW" sz="2400"/>
              <a:t>Induction</a:t>
            </a:r>
          </a:p>
          <a:p>
            <a:r>
              <a:rPr kumimoji="0" lang="en-US" altLang="zh-TW" sz="2400"/>
              <a:t>hypothesis: </a:t>
            </a:r>
          </a:p>
          <a:p>
            <a:r>
              <a:rPr kumimoji="0" lang="en-US" altLang="zh-TW" sz="2400"/>
              <a:t>Y and others have</a:t>
            </a:r>
            <a:br>
              <a:rPr kumimoji="0" lang="en-US" altLang="zh-TW" sz="2400"/>
            </a:br>
            <a:r>
              <a:rPr kumimoji="0" lang="en-US" altLang="zh-TW" sz="2400"/>
              <a:t>the same hairstyle</a:t>
            </a:r>
            <a:endParaRPr kumimoji="0" lang="en-US" altLang="zh-TW" sz="2800"/>
          </a:p>
        </p:txBody>
      </p:sp>
      <p:sp>
        <p:nvSpPr>
          <p:cNvPr id="20" name="Rounded Rectangle 19"/>
          <p:cNvSpPr/>
          <p:nvPr/>
        </p:nvSpPr>
        <p:spPr bwMode="auto">
          <a:xfrm>
            <a:off x="4722813" y="5232400"/>
            <a:ext cx="3430587" cy="13573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wrong with that proof?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0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0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0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4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40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40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40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40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2" grpId="0" animBg="1" autoUpdateAnimBg="0"/>
      <p:bldP spid="240643" grpId="0" animBg="1"/>
      <p:bldP spid="240644" grpId="0" animBg="1"/>
      <p:bldP spid="240645" grpId="0" autoUpdateAnimBg="0"/>
      <p:bldP spid="240646" grpId="0" autoUpdateAnimBg="0"/>
      <p:bldP spid="240647" grpId="0" autoUpdateAnimBg="0"/>
      <p:bldP spid="240652" grpId="0" autoUpdateAnimBg="0"/>
      <p:bldP spid="240653" grpId="0" autoUpdateAnimBg="0"/>
      <p:bldP spid="240655" grpId="0" autoUpdateAnimBg="0"/>
      <p:bldP spid="240660" grpId="0" autoUpdateAnimBg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12725" y="293688"/>
            <a:ext cx="8169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/>
              <a:t>Example of a proof</a:t>
            </a:r>
          </a:p>
          <a:p>
            <a:pPr eaLnBrk="1" hangingPunct="1"/>
            <a:r>
              <a:rPr lang="en-US" altLang="zh-TW"/>
              <a:t>A student in this class has not read the discrete mathematics textbook. Everyone in this class passed the first quiz. </a:t>
            </a:r>
          </a:p>
          <a:p>
            <a:pPr eaLnBrk="1" hangingPunct="1"/>
            <a:r>
              <a:rPr lang="en-US" altLang="zh-TW"/>
              <a:t>Hence, someone who passed the first quiz has not read the book.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34950" y="1593850"/>
            <a:ext cx="3690938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C(x): x is in this class</a:t>
            </a:r>
          </a:p>
          <a:p>
            <a:pPr eaLnBrk="1" hangingPunct="1"/>
            <a:r>
              <a:rPr lang="en-US" altLang="zh-TW"/>
              <a:t>B(x): x has read the book</a:t>
            </a:r>
          </a:p>
          <a:p>
            <a:pPr eaLnBrk="1" hangingPunct="1"/>
            <a:r>
              <a:rPr lang="en-US" altLang="zh-TW"/>
              <a:t>P(x): x has passed the first quiz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04800" y="2662238"/>
            <a:ext cx="52244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ym typeface="Symbol" pitchFamily="18" charset="2"/>
              </a:rPr>
              <a:t>x (C(x)  B(x))</a:t>
            </a:r>
          </a:p>
          <a:p>
            <a:pPr eaLnBrk="1" hangingPunct="1"/>
            <a:r>
              <a:rPr lang="en-US" altLang="zh-TW">
                <a:sym typeface="Symbol" pitchFamily="18" charset="2"/>
              </a:rPr>
              <a:t>x (C(x)  P(x))</a:t>
            </a:r>
          </a:p>
          <a:p>
            <a:pPr eaLnBrk="1" hangingPunct="1"/>
            <a:r>
              <a:rPr lang="en-US" altLang="zh-TW">
                <a:sym typeface="Symbol" pitchFamily="18" charset="2"/>
              </a:rPr>
              <a:t>------------------------</a:t>
            </a:r>
          </a:p>
          <a:p>
            <a:pPr eaLnBrk="1" hangingPunct="1"/>
            <a:r>
              <a:rPr lang="en-US" altLang="zh-TW">
                <a:sym typeface="Symbol" pitchFamily="18" charset="2"/>
              </a:rPr>
              <a:t>x (P(x)  B(x))		Is the argument valid?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23850" y="4102100"/>
            <a:ext cx="87042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Yes.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>
                <a:sym typeface="Symbol" pitchFamily="18" charset="2"/>
              </a:rPr>
              <a:t>x (C(x)  B(x)) implies that there is a student x</a:t>
            </a:r>
            <a:r>
              <a:rPr lang="en-US" altLang="zh-TW" baseline="-25000">
                <a:sym typeface="Symbol" pitchFamily="18" charset="2"/>
              </a:rPr>
              <a:t>0</a:t>
            </a:r>
            <a:r>
              <a:rPr lang="en-US" altLang="zh-TW"/>
              <a:t> in the class that C(</a:t>
            </a:r>
            <a:r>
              <a:rPr lang="en-US" altLang="zh-TW">
                <a:sym typeface="Symbol" pitchFamily="18" charset="2"/>
              </a:rPr>
              <a:t>x</a:t>
            </a:r>
            <a:r>
              <a:rPr lang="en-US" altLang="zh-TW" baseline="-25000">
                <a:sym typeface="Symbol" pitchFamily="18" charset="2"/>
              </a:rPr>
              <a:t>0</a:t>
            </a:r>
            <a:r>
              <a:rPr lang="en-US" altLang="zh-TW"/>
              <a:t>) and </a:t>
            </a:r>
            <a:r>
              <a:rPr lang="en-US" altLang="zh-TW">
                <a:sym typeface="Symbol" pitchFamily="18" charset="2"/>
              </a:rPr>
              <a:t></a:t>
            </a:r>
            <a:r>
              <a:rPr lang="en-US" altLang="zh-TW"/>
              <a:t>B(</a:t>
            </a:r>
            <a:r>
              <a:rPr lang="en-US" altLang="zh-TW">
                <a:sym typeface="Symbol" pitchFamily="18" charset="2"/>
              </a:rPr>
              <a:t>x</a:t>
            </a:r>
            <a:r>
              <a:rPr lang="en-US" altLang="zh-TW" baseline="-25000">
                <a:sym typeface="Symbol" pitchFamily="18" charset="2"/>
              </a:rPr>
              <a:t>0</a:t>
            </a:r>
            <a:r>
              <a:rPr lang="en-US" altLang="zh-TW"/>
              <a:t>)</a:t>
            </a:r>
          </a:p>
          <a:p>
            <a:pPr eaLnBrk="1" hangingPunct="1"/>
            <a:r>
              <a:rPr lang="en-US" altLang="zh-TW">
                <a:sym typeface="Symbol" pitchFamily="18" charset="2"/>
              </a:rPr>
              <a:t>x (C(x)  P(x)) implies that for all students in the class, if C(x) then P(x).</a:t>
            </a:r>
          </a:p>
          <a:p>
            <a:pPr eaLnBrk="1" hangingPunct="1"/>
            <a:endParaRPr lang="en-US" altLang="zh-TW">
              <a:sym typeface="Symbol" pitchFamily="18" charset="2"/>
            </a:endParaRPr>
          </a:p>
          <a:p>
            <a:pPr eaLnBrk="1" hangingPunct="1"/>
            <a:r>
              <a:rPr lang="en-US" altLang="zh-TW">
                <a:sym typeface="Symbol" pitchFamily="18" charset="2"/>
              </a:rPr>
              <a:t>Since </a:t>
            </a:r>
            <a:r>
              <a:rPr lang="en-US" altLang="zh-TW"/>
              <a:t>C(</a:t>
            </a:r>
            <a:r>
              <a:rPr lang="en-US" altLang="zh-TW">
                <a:sym typeface="Symbol" pitchFamily="18" charset="2"/>
              </a:rPr>
              <a:t>x</a:t>
            </a:r>
            <a:r>
              <a:rPr lang="en-US" altLang="zh-TW" baseline="-25000">
                <a:sym typeface="Symbol" pitchFamily="18" charset="2"/>
              </a:rPr>
              <a:t>0</a:t>
            </a:r>
            <a:r>
              <a:rPr lang="en-US" altLang="zh-TW"/>
              <a:t>), we have P(</a:t>
            </a:r>
            <a:r>
              <a:rPr lang="en-US" altLang="zh-TW">
                <a:sym typeface="Symbol" pitchFamily="18" charset="2"/>
              </a:rPr>
              <a:t>x</a:t>
            </a:r>
            <a:r>
              <a:rPr lang="en-US" altLang="zh-TW" baseline="-25000">
                <a:sym typeface="Symbol" pitchFamily="18" charset="2"/>
              </a:rPr>
              <a:t>0</a:t>
            </a:r>
            <a:r>
              <a:rPr lang="en-US" altLang="zh-TW"/>
              <a:t>). Hence we have P(</a:t>
            </a:r>
            <a:r>
              <a:rPr lang="en-US" altLang="zh-TW">
                <a:sym typeface="Symbol" pitchFamily="18" charset="2"/>
              </a:rPr>
              <a:t>x</a:t>
            </a:r>
            <a:r>
              <a:rPr lang="en-US" altLang="zh-TW" baseline="-25000">
                <a:sym typeface="Symbol" pitchFamily="18" charset="2"/>
              </a:rPr>
              <a:t>0</a:t>
            </a:r>
            <a:r>
              <a:rPr lang="en-US" altLang="zh-TW"/>
              <a:t>) and </a:t>
            </a:r>
            <a:r>
              <a:rPr lang="en-US" altLang="zh-TW">
                <a:sym typeface="Symbol" pitchFamily="18" charset="2"/>
              </a:rPr>
              <a:t></a:t>
            </a:r>
            <a:r>
              <a:rPr lang="en-US" altLang="zh-TW"/>
              <a:t>B(</a:t>
            </a:r>
            <a:r>
              <a:rPr lang="en-US" altLang="zh-TW">
                <a:sym typeface="Symbol" pitchFamily="18" charset="2"/>
              </a:rPr>
              <a:t>x</a:t>
            </a:r>
            <a:r>
              <a:rPr lang="en-US" altLang="zh-TW" baseline="-25000">
                <a:sym typeface="Symbol" pitchFamily="18" charset="2"/>
              </a:rPr>
              <a:t>0</a:t>
            </a:r>
            <a:r>
              <a:rPr lang="en-US" altLang="zh-TW"/>
              <a:t>), which means</a:t>
            </a:r>
          </a:p>
          <a:p>
            <a:pPr eaLnBrk="1" hangingPunct="1"/>
            <a:r>
              <a:rPr lang="en-US" altLang="zh-TW">
                <a:sym typeface="Symbol" pitchFamily="18" charset="2"/>
              </a:rPr>
              <a:t>x (P(x)  B(x))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41325" y="152400"/>
            <a:ext cx="2165350" cy="436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Methods of Proof</a:t>
            </a: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381000" y="620713"/>
            <a:ext cx="2590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1. Theorem: </a:t>
            </a:r>
            <a:r>
              <a:rPr lang="en-US" altLang="zh-TW">
                <a:solidFill>
                  <a:schemeClr val="accent2"/>
                </a:solidFill>
              </a:rPr>
              <a:t>p is true</a:t>
            </a:r>
            <a:r>
              <a:rPr lang="en-US" altLang="zh-TW"/>
              <a:t>.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381000" y="2209800"/>
            <a:ext cx="7167563" cy="11064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arenR"/>
              <a:defRPr/>
            </a:pPr>
            <a:r>
              <a:rPr lang="en-US" altLang="zh-TW">
                <a:solidFill>
                  <a:schemeClr val="accent2"/>
                </a:solidFill>
                <a:latin typeface="Arial" pitchFamily="34" charset="0"/>
              </a:rPr>
              <a:t>We can start with some related proposition q which is true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zh-TW">
                <a:solidFill>
                  <a:schemeClr val="accent2"/>
                </a:solidFill>
                <a:latin typeface="Arial" pitchFamily="34" charset="0"/>
              </a:rPr>
              <a:t>Then, show that q </a:t>
            </a:r>
            <a:r>
              <a:rPr lang="en-US" altLang="zh-TW">
                <a:solidFill>
                  <a:schemeClr val="accent2"/>
                </a:solidFill>
                <a:latin typeface="Arial" pitchFamily="34" charset="0"/>
                <a:sym typeface="Symbol" pitchFamily="18" charset="2"/>
              </a:rPr>
              <a:t> p is true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zh-TW">
                <a:solidFill>
                  <a:schemeClr val="accent2"/>
                </a:solidFill>
                <a:latin typeface="Arial" pitchFamily="34" charset="0"/>
                <a:sym typeface="Symbol" pitchFamily="18" charset="2"/>
              </a:rPr>
              <a:t>Since q is true, so p must be true</a:t>
            </a:r>
            <a:endParaRPr lang="en-US" altLang="zh-TW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457200" y="1077913"/>
            <a:ext cx="1625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n</a:t>
            </a:r>
            <a:r>
              <a:rPr lang="en-US" altLang="zh-TW" baseline="30000"/>
              <a:t>2</a:t>
            </a:r>
            <a:r>
              <a:rPr lang="en-US" altLang="zh-TW"/>
              <a:t>+4 &gt; 0</a:t>
            </a: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2651125" y="985838"/>
            <a:ext cx="2206625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	n</a:t>
            </a:r>
            <a:r>
              <a:rPr lang="en-US" altLang="zh-TW" baseline="30000"/>
              <a:t>2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</a:t>
            </a:r>
            <a:r>
              <a:rPr lang="en-US" altLang="zh-TW"/>
              <a:t> 0</a:t>
            </a:r>
          </a:p>
          <a:p>
            <a:pPr eaLnBrk="1" hangingPunct="1"/>
            <a:r>
              <a:rPr lang="en-US" altLang="zh-TW">
                <a:sym typeface="Symbol" pitchFamily="18" charset="2"/>
              </a:rPr>
              <a:t>	</a:t>
            </a:r>
            <a:r>
              <a:rPr lang="en-US" altLang="zh-TW"/>
              <a:t>n</a:t>
            </a:r>
            <a:r>
              <a:rPr lang="en-US" altLang="zh-TW" baseline="30000"/>
              <a:t>2</a:t>
            </a:r>
            <a:r>
              <a:rPr lang="en-US" altLang="zh-TW"/>
              <a:t> + 4 </a:t>
            </a:r>
            <a:r>
              <a:rPr lang="en-US" altLang="zh-TW">
                <a:sym typeface="Symbol" pitchFamily="18" charset="2"/>
              </a:rPr>
              <a:t></a:t>
            </a:r>
            <a:r>
              <a:rPr lang="en-US" altLang="zh-TW"/>
              <a:t> 4</a:t>
            </a:r>
          </a:p>
          <a:p>
            <a:pPr eaLnBrk="1" hangingPunct="1"/>
            <a:r>
              <a:rPr lang="en-US" altLang="zh-TW">
                <a:sym typeface="Symbol" pitchFamily="18" charset="2"/>
              </a:rPr>
              <a:t>	</a:t>
            </a:r>
            <a:r>
              <a:rPr lang="en-US" altLang="zh-TW"/>
              <a:t>n</a:t>
            </a:r>
            <a:r>
              <a:rPr lang="en-US" altLang="zh-TW" baseline="30000"/>
              <a:t>2</a:t>
            </a:r>
            <a:r>
              <a:rPr lang="en-US" altLang="zh-TW"/>
              <a:t> + 4 </a:t>
            </a:r>
            <a:r>
              <a:rPr lang="en-US" altLang="zh-TW">
                <a:sym typeface="Symbol" pitchFamily="18" charset="2"/>
              </a:rPr>
              <a:t>&gt; 0</a:t>
            </a:r>
            <a:endParaRPr lang="en-US" altLang="zh-TW"/>
          </a:p>
        </p:txBody>
      </p:sp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381000" y="3657600"/>
            <a:ext cx="19780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2n+5 is odd</a:t>
            </a:r>
          </a:p>
        </p:txBody>
      </p:sp>
      <p:sp>
        <p:nvSpPr>
          <p:cNvPr id="133129" name="Text Box 9"/>
          <p:cNvSpPr txBox="1">
            <a:spLocks noChangeArrowheads="1"/>
          </p:cNvSpPr>
          <p:nvPr/>
        </p:nvSpPr>
        <p:spPr bwMode="auto">
          <a:xfrm>
            <a:off x="2733675" y="3673475"/>
            <a:ext cx="3209925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Assume that 2n + 5 is even</a:t>
            </a:r>
          </a:p>
          <a:p>
            <a:pPr eaLnBrk="1" hangingPunct="1">
              <a:buFont typeface="Symbol" pitchFamily="18" charset="2"/>
              <a:buChar char="Þ"/>
            </a:pPr>
            <a:r>
              <a:rPr lang="en-US" altLang="zh-TW"/>
              <a:t>2n is odd</a:t>
            </a:r>
          </a:p>
          <a:p>
            <a:pPr eaLnBrk="1" hangingPunct="1"/>
            <a:r>
              <a:rPr lang="en-US" altLang="zh-TW">
                <a:sym typeface="Symbol" pitchFamily="18" charset="2"/>
              </a:rPr>
              <a:t>A contradiction occurs.</a:t>
            </a:r>
            <a:endParaRPr lang="en-US" altLang="zh-TW"/>
          </a:p>
        </p:txBody>
      </p:sp>
      <p:sp>
        <p:nvSpPr>
          <p:cNvPr id="133130" name="Text Box 10"/>
          <p:cNvSpPr txBox="1">
            <a:spLocks noChangeArrowheads="1"/>
          </p:cNvSpPr>
          <p:nvPr/>
        </p:nvSpPr>
        <p:spPr bwMode="auto">
          <a:xfrm>
            <a:off x="346075" y="4657725"/>
            <a:ext cx="7924800" cy="14779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L="457200" indent="-457200">
              <a:buFontTx/>
              <a:buAutoNum type="arabicParenR"/>
              <a:defRPr/>
            </a:pPr>
            <a:r>
              <a:rPr lang="en-US" altLang="zh-TW" dirty="0">
                <a:solidFill>
                  <a:schemeClr val="accent2"/>
                </a:solidFill>
                <a:latin typeface="Arial" pitchFamily="34" charset="0"/>
                <a:sym typeface="Symbol" pitchFamily="18" charset="2"/>
              </a:rPr>
              <a:t>Show that p  F is true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zh-TW" dirty="0">
                <a:solidFill>
                  <a:schemeClr val="accent2"/>
                </a:solidFill>
                <a:latin typeface="Arial" pitchFamily="34" charset="0"/>
                <a:sym typeface="Symbol" pitchFamily="18" charset="2"/>
              </a:rPr>
              <a:t>That is, we assume that p is false, then lead to some proposition which is always false.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zh-TW" dirty="0">
                <a:solidFill>
                  <a:schemeClr val="accent2"/>
                </a:solidFill>
                <a:latin typeface="Arial" pitchFamily="34" charset="0"/>
                <a:sym typeface="Symbol" pitchFamily="18" charset="2"/>
              </a:rPr>
              <a:t>So, p must be true</a:t>
            </a:r>
          </a:p>
          <a:p>
            <a:pPr marL="457200" indent="-457200">
              <a:defRPr/>
            </a:pPr>
            <a:r>
              <a:rPr lang="en-US" altLang="zh-TW" dirty="0">
                <a:solidFill>
                  <a:schemeClr val="accent2"/>
                </a:solidFill>
                <a:latin typeface="Arial" pitchFamily="34" charset="0"/>
              </a:rPr>
              <a:t>“</a:t>
            </a:r>
            <a:r>
              <a:rPr lang="en-US" altLang="zh-TW" b="1" dirty="0">
                <a:solidFill>
                  <a:schemeClr val="accent2"/>
                </a:solidFill>
                <a:latin typeface="Arial" pitchFamily="34" charset="0"/>
              </a:rPr>
              <a:t>Proof by contradiction</a:t>
            </a:r>
            <a:r>
              <a:rPr lang="en-US" altLang="zh-TW" dirty="0">
                <a:solidFill>
                  <a:schemeClr val="accent2"/>
                </a:solidFill>
                <a:latin typeface="Arial" pitchFamily="34" charset="0"/>
              </a:rPr>
              <a:t>”   [O2]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autoUpdateAnimBg="0"/>
      <p:bldP spid="133124" grpId="0" animBg="1" autoUpdateAnimBg="0"/>
      <p:bldP spid="133125" grpId="0" autoUpdateAnimBg="0"/>
      <p:bldP spid="133126" grpId="0" autoUpdateAnimBg="0"/>
      <p:bldP spid="133128" grpId="0" autoUpdateAnimBg="0"/>
      <p:bldP spid="133129" grpId="0" autoUpdateAnimBg="0"/>
      <p:bldP spid="13313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26709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 smtClean="0"/>
              <a:t>Theorem. </a:t>
            </a:r>
            <a:r>
              <a:rPr lang="en-US" altLang="zh-TW" dirty="0">
                <a:sym typeface="Symbol" pitchFamily="18" charset="2"/>
              </a:rPr>
              <a:t>2 is irrational</a:t>
            </a:r>
            <a:endParaRPr lang="en-US" altLang="zh-TW" dirty="0"/>
          </a:p>
        </p:txBody>
      </p:sp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288925" y="1066800"/>
            <a:ext cx="416492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Assume </a:t>
            </a:r>
            <a:r>
              <a:rPr lang="en-US" altLang="zh-TW" dirty="0">
                <a:sym typeface="Symbol" pitchFamily="18" charset="2"/>
              </a:rPr>
              <a:t>2 is rational</a:t>
            </a:r>
            <a:r>
              <a:rPr lang="en-US" altLang="zh-TW" dirty="0"/>
              <a:t>.</a:t>
            </a:r>
          </a:p>
          <a:p>
            <a:pPr marL="285750" indent="-285750" eaLnBrk="1" hangingPunct="1">
              <a:buFont typeface="Symbol" panose="05050102010706020507" pitchFamily="18" charset="2"/>
              <a:buChar char="$"/>
            </a:pPr>
            <a:r>
              <a:rPr lang="en-US" altLang="zh-TW" dirty="0" smtClean="0">
                <a:sym typeface="Symbol" pitchFamily="18" charset="2"/>
              </a:rPr>
              <a:t>integers </a:t>
            </a:r>
            <a:r>
              <a:rPr lang="en-US" altLang="zh-TW" dirty="0">
                <a:sym typeface="Symbol" pitchFamily="18" charset="2"/>
              </a:rPr>
              <a:t>a, b &gt; 0 such that 2 = a/b; </a:t>
            </a:r>
            <a:endParaRPr lang="en-US" altLang="zh-TW" dirty="0" smtClean="0">
              <a:sym typeface="Symbol" pitchFamily="18" charset="2"/>
            </a:endParaRPr>
          </a:p>
          <a:p>
            <a:pPr eaLnBrk="1" hangingPunct="1"/>
            <a:r>
              <a:rPr lang="en-US" altLang="zh-TW" dirty="0" smtClean="0"/>
              <a:t>and </a:t>
            </a:r>
            <a:r>
              <a:rPr lang="en-US" altLang="zh-TW" dirty="0">
                <a:solidFill>
                  <a:srgbClr val="FF0000"/>
                </a:solidFill>
              </a:rPr>
              <a:t>a and b are relatively prime</a:t>
            </a:r>
            <a:r>
              <a:rPr lang="en-US" altLang="zh-TW" dirty="0"/>
              <a:t>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8925" y="2141394"/>
            <a:ext cx="3557588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2b</a:t>
            </a:r>
            <a:r>
              <a:rPr lang="en-US" altLang="zh-TW" baseline="30000" dirty="0"/>
              <a:t>2</a:t>
            </a:r>
            <a:r>
              <a:rPr lang="en-US" altLang="zh-TW" dirty="0"/>
              <a:t> = a</a:t>
            </a:r>
            <a:r>
              <a:rPr lang="en-US" altLang="zh-TW" baseline="30000" dirty="0"/>
              <a:t>2</a:t>
            </a:r>
            <a:r>
              <a:rPr lang="en-US" altLang="zh-TW" dirty="0"/>
              <a:t>.</a:t>
            </a:r>
          </a:p>
          <a:p>
            <a:pPr eaLnBrk="1" hangingPunct="1"/>
            <a:r>
              <a:rPr lang="en-US" altLang="zh-TW" dirty="0"/>
              <a:t>a</a:t>
            </a:r>
            <a:r>
              <a:rPr lang="en-US" altLang="zh-TW" baseline="30000" dirty="0"/>
              <a:t>2</a:t>
            </a:r>
            <a:r>
              <a:rPr lang="en-US" altLang="zh-TW" dirty="0"/>
              <a:t> is even.</a:t>
            </a:r>
          </a:p>
          <a:p>
            <a:pPr eaLnBrk="1" hangingPunct="1"/>
            <a:r>
              <a:rPr lang="en-US" altLang="zh-TW" dirty="0"/>
              <a:t>a is even.</a:t>
            </a:r>
          </a:p>
          <a:p>
            <a:pPr eaLnBrk="1" hangingPunct="1"/>
            <a:r>
              <a:rPr lang="en-US" altLang="zh-TW" dirty="0"/>
              <a:t>a = 2c for some integer c.</a:t>
            </a:r>
          </a:p>
          <a:p>
            <a:pPr eaLnBrk="1" hangingPunct="1"/>
            <a:r>
              <a:rPr lang="en-US" altLang="zh-TW" dirty="0"/>
              <a:t>b</a:t>
            </a:r>
            <a:r>
              <a:rPr lang="en-US" altLang="zh-TW" baseline="30000" dirty="0"/>
              <a:t>2</a:t>
            </a:r>
            <a:r>
              <a:rPr lang="en-US" altLang="zh-TW" dirty="0"/>
              <a:t> = a</a:t>
            </a:r>
            <a:r>
              <a:rPr lang="en-US" altLang="zh-TW" baseline="30000" dirty="0"/>
              <a:t>2</a:t>
            </a:r>
            <a:r>
              <a:rPr lang="en-US" altLang="zh-TW" dirty="0"/>
              <a:t>/2 = 2c</a:t>
            </a:r>
            <a:r>
              <a:rPr lang="en-US" altLang="zh-TW" baseline="30000" dirty="0"/>
              <a:t>2</a:t>
            </a:r>
          </a:p>
          <a:p>
            <a:pPr eaLnBrk="1" hangingPunct="1"/>
            <a:r>
              <a:rPr lang="en-US" altLang="zh-TW" dirty="0"/>
              <a:t>b</a:t>
            </a:r>
            <a:r>
              <a:rPr lang="en-US" altLang="zh-TW" baseline="30000" dirty="0"/>
              <a:t>2</a:t>
            </a:r>
            <a:r>
              <a:rPr lang="en-US" altLang="zh-TW" dirty="0"/>
              <a:t> is even.</a:t>
            </a:r>
          </a:p>
          <a:p>
            <a:pPr eaLnBrk="1" hangingPunct="1"/>
            <a:r>
              <a:rPr lang="en-US" altLang="zh-TW" dirty="0"/>
              <a:t>b is even.</a:t>
            </a:r>
          </a:p>
          <a:p>
            <a:pPr eaLnBrk="1" hangingPunct="1"/>
            <a:r>
              <a:rPr lang="en-US" altLang="zh-TW" dirty="0"/>
              <a:t>a and b have a common factor 2.</a:t>
            </a:r>
          </a:p>
          <a:p>
            <a:pPr eaLnBrk="1" hangingPunct="1"/>
            <a:r>
              <a:rPr lang="en-US" altLang="zh-TW" dirty="0"/>
              <a:t>A contradiction occurs.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 autoUpdateAnimBg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304800" y="223838"/>
            <a:ext cx="30765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2. Theorem: </a:t>
            </a:r>
            <a:r>
              <a:rPr lang="en-US" altLang="zh-TW">
                <a:solidFill>
                  <a:schemeClr val="accent2"/>
                </a:solidFill>
              </a:rPr>
              <a:t>p </a:t>
            </a:r>
            <a:r>
              <a:rPr lang="en-US" altLang="zh-TW">
                <a:solidFill>
                  <a:schemeClr val="accent2"/>
                </a:solidFill>
                <a:sym typeface="Symbol" pitchFamily="18" charset="2"/>
              </a:rPr>
              <a:t>q </a:t>
            </a:r>
            <a:r>
              <a:rPr lang="en-US" altLang="zh-TW">
                <a:solidFill>
                  <a:schemeClr val="accent2"/>
                </a:solidFill>
              </a:rPr>
              <a:t>is true</a:t>
            </a:r>
            <a:r>
              <a:rPr lang="en-US" altLang="zh-TW"/>
              <a:t>.</a:t>
            </a: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288925" y="750888"/>
            <a:ext cx="1574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u="sng"/>
              <a:t>Direct Proof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288925" y="1208088"/>
            <a:ext cx="353853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If n is odd, then n</a:t>
            </a:r>
            <a:r>
              <a:rPr lang="en-US" altLang="zh-TW" baseline="30000"/>
              <a:t>2</a:t>
            </a:r>
            <a:r>
              <a:rPr lang="en-US" altLang="zh-TW"/>
              <a:t> is odd.</a:t>
            </a: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4048125" y="1204913"/>
            <a:ext cx="3952875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Suppose n is odd.</a:t>
            </a:r>
          </a:p>
          <a:p>
            <a:pPr eaLnBrk="1" hangingPunct="1"/>
            <a:r>
              <a:rPr lang="en-US" altLang="zh-TW"/>
              <a:t>Then, n=2k+1 for some integer k.</a:t>
            </a:r>
          </a:p>
          <a:p>
            <a:pPr eaLnBrk="1" hangingPunct="1"/>
            <a:r>
              <a:rPr lang="en-US" altLang="zh-TW"/>
              <a:t>It follows that n</a:t>
            </a:r>
            <a:r>
              <a:rPr lang="en-US" altLang="zh-TW" baseline="30000"/>
              <a:t>2</a:t>
            </a:r>
            <a:r>
              <a:rPr lang="en-US" altLang="zh-TW"/>
              <a:t> = 4k</a:t>
            </a:r>
            <a:r>
              <a:rPr lang="en-US" altLang="zh-TW" baseline="30000"/>
              <a:t>2</a:t>
            </a:r>
            <a:r>
              <a:rPr lang="en-US" altLang="zh-TW"/>
              <a:t>+4k+1,</a:t>
            </a:r>
          </a:p>
          <a:p>
            <a:pPr eaLnBrk="1" hangingPunct="1"/>
            <a:r>
              <a:rPr lang="en-US" altLang="zh-TW"/>
              <a:t>n</a:t>
            </a:r>
            <a:r>
              <a:rPr lang="en-US" altLang="zh-TW" baseline="30000"/>
              <a:t>2</a:t>
            </a:r>
            <a:r>
              <a:rPr lang="en-US" altLang="zh-TW"/>
              <a:t> = 2(2k</a:t>
            </a:r>
            <a:r>
              <a:rPr lang="en-US" altLang="zh-TW" baseline="30000"/>
              <a:t>2</a:t>
            </a:r>
            <a:r>
              <a:rPr lang="en-US" altLang="zh-TW"/>
              <a:t>+2k)+1.</a:t>
            </a:r>
          </a:p>
          <a:p>
            <a:pPr eaLnBrk="1" hangingPunct="1"/>
            <a:r>
              <a:rPr lang="en-US" altLang="zh-TW"/>
              <a:t>So, n</a:t>
            </a:r>
            <a:r>
              <a:rPr lang="en-US" altLang="zh-TW" baseline="30000"/>
              <a:t>2</a:t>
            </a:r>
            <a:r>
              <a:rPr lang="en-US" altLang="zh-TW"/>
              <a:t> is odd.</a:t>
            </a: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381000" y="2286000"/>
            <a:ext cx="3078163" cy="7715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en-US" altLang="zh-TW">
                <a:latin typeface="Arial" pitchFamily="34" charset="0"/>
              </a:rPr>
              <a:t>Assume that p is true.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altLang="zh-TW">
                <a:latin typeface="Arial" pitchFamily="34" charset="0"/>
              </a:rPr>
              <a:t>Show that q is true.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2" grpId="0" autoUpdateAnimBg="0"/>
      <p:bldP spid="135173" grpId="0" autoUpdateAnimBg="0"/>
      <p:bldP spid="135174" grpId="0" autoUpdateAnimBg="0"/>
      <p:bldP spid="135175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304800" y="76200"/>
            <a:ext cx="3249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u="sng"/>
              <a:t>Indirect Proof (Contrapositive)</a:t>
            </a:r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304800" y="384175"/>
            <a:ext cx="38798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If 3n+2 is odd, then n is odd.</a:t>
            </a: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4657725" y="381000"/>
            <a:ext cx="324008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Suppose n is </a:t>
            </a:r>
            <a:r>
              <a:rPr lang="en-US" altLang="zh-TW" i="1">
                <a:solidFill>
                  <a:srgbClr val="FF0000"/>
                </a:solidFill>
              </a:rPr>
              <a:t>even</a:t>
            </a:r>
            <a:r>
              <a:rPr lang="en-US" altLang="zh-TW"/>
              <a:t>.</a:t>
            </a:r>
          </a:p>
          <a:p>
            <a:pPr eaLnBrk="1" hangingPunct="1"/>
            <a:r>
              <a:rPr lang="en-US" altLang="zh-TW"/>
              <a:t>Then, 3n is even</a:t>
            </a:r>
          </a:p>
          <a:p>
            <a:pPr eaLnBrk="1" hangingPunct="1"/>
            <a:r>
              <a:rPr lang="en-US" altLang="zh-TW"/>
              <a:t>3n+2 is even</a:t>
            </a:r>
          </a:p>
          <a:p>
            <a:pPr eaLnBrk="1" hangingPunct="1"/>
            <a:r>
              <a:rPr lang="en-US" altLang="zh-TW"/>
              <a:t>So, 3n+2 is odd </a:t>
            </a:r>
            <a:r>
              <a:rPr lang="en-US" altLang="zh-TW">
                <a:sym typeface="Symbol" pitchFamily="18" charset="2"/>
              </a:rPr>
              <a:t> n is odd</a:t>
            </a:r>
            <a:endParaRPr lang="en-US" altLang="zh-TW"/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381000" y="1014413"/>
            <a:ext cx="3170238" cy="7715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en-US" altLang="zh-TW">
                <a:latin typeface="Arial" pitchFamily="34" charset="0"/>
              </a:rPr>
              <a:t>Assume that q is false.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altLang="zh-TW">
                <a:latin typeface="Arial" pitchFamily="34" charset="0"/>
              </a:rPr>
              <a:t>Show that p is false.</a:t>
            </a: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457200" y="1981200"/>
            <a:ext cx="27765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(p </a:t>
            </a:r>
            <a:r>
              <a:rPr lang="en-US" altLang="zh-TW">
                <a:sym typeface="Symbol" pitchFamily="18" charset="2"/>
              </a:rPr>
              <a:t> q)  (q  p)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autoUpdateAnimBg="0"/>
      <p:bldP spid="136196" grpId="0" autoUpdateAnimBg="0"/>
      <p:bldP spid="136197" grpId="0" animBg="1" autoUpdateAnimBg="0"/>
      <p:bldP spid="13619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57200" y="297638"/>
            <a:ext cx="21627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(p </a:t>
            </a:r>
            <a:r>
              <a:rPr lang="en-US" altLang="zh-TW" dirty="0">
                <a:sym typeface="Symbol" pitchFamily="18" charset="2"/>
              </a:rPr>
              <a:t> q)  </a:t>
            </a:r>
            <a:r>
              <a:rPr lang="en-US" altLang="zh-TW" dirty="0" smtClean="0">
                <a:sym typeface="Symbol" pitchFamily="18" charset="2"/>
              </a:rPr>
              <a:t>(</a:t>
            </a:r>
            <a:r>
              <a:rPr lang="en-US" altLang="zh-TW" dirty="0">
                <a:sym typeface="Symbol" pitchFamily="18" charset="2"/>
              </a:rPr>
              <a:t>p </a:t>
            </a:r>
            <a:r>
              <a:rPr lang="en-US" altLang="zh-TW" dirty="0" smtClean="0">
                <a:sym typeface="Symbol" pitchFamily="18" charset="2"/>
              </a:rPr>
              <a:t> q)</a:t>
            </a:r>
            <a:endParaRPr lang="en-US" altLang="zh-TW" dirty="0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47663" y="831038"/>
            <a:ext cx="29161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u="sng" dirty="0"/>
              <a:t>Proof by contradiction [O2]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05030" y="291757"/>
            <a:ext cx="2553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Its negation </a:t>
            </a:r>
            <a:r>
              <a:rPr lang="en-US" dirty="0"/>
              <a:t>is: </a:t>
            </a:r>
            <a:r>
              <a:rPr lang="en-US" dirty="0" smtClean="0"/>
              <a:t> p  </a:t>
            </a:r>
            <a:r>
              <a:rPr lang="en-US" altLang="zh-TW" dirty="0" smtClean="0">
                <a:solidFill>
                  <a:schemeClr val="accent2"/>
                </a:solidFill>
                <a:sym typeface="Symbol" pitchFamily="18" charset="2"/>
              </a:rPr>
              <a:t> </a:t>
            </a:r>
            <a:r>
              <a:rPr lang="en-US" altLang="zh-TW" dirty="0" smtClean="0">
                <a:sym typeface="Symbol" pitchFamily="18" charset="2"/>
              </a:rPr>
              <a:t>q</a:t>
            </a:r>
            <a:endParaRPr lang="en-US" dirty="0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65125" y="1834779"/>
            <a:ext cx="65967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 smtClean="0"/>
              <a:t>Example 1. If </a:t>
            </a:r>
            <a:r>
              <a:rPr lang="en-US" altLang="zh-TW" dirty="0"/>
              <a:t>6x + 9y = 101, then either x or y is not an integer.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57200" y="2394811"/>
            <a:ext cx="6186309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Suppose that 6x + 9y = </a:t>
            </a:r>
            <a:r>
              <a:rPr lang="en-US" altLang="zh-TW" dirty="0" smtClean="0"/>
              <a:t>101, and both x and y are integers.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Then, 3(2x+3y) = 101</a:t>
            </a:r>
          </a:p>
          <a:p>
            <a:pPr eaLnBrk="1" hangingPunct="1"/>
            <a:r>
              <a:rPr lang="en-US" altLang="zh-TW" dirty="0"/>
              <a:t>and 2x + 3y = 101/3</a:t>
            </a:r>
          </a:p>
          <a:p>
            <a:pPr eaLnBrk="1" hangingPunct="1"/>
            <a:r>
              <a:rPr lang="en-US" altLang="zh-TW" dirty="0"/>
              <a:t>Since 101/3 is not an integer</a:t>
            </a:r>
          </a:p>
          <a:p>
            <a:pPr eaLnBrk="1" hangingPunct="1"/>
            <a:endParaRPr lang="en-US" altLang="zh-TW" dirty="0" smtClean="0"/>
          </a:p>
          <a:p>
            <a:pPr eaLnBrk="1" hangingPunct="1"/>
            <a:r>
              <a:rPr lang="en-US" altLang="zh-TW" dirty="0" smtClean="0"/>
              <a:t>However, since we assume both x and y are integers,</a:t>
            </a:r>
          </a:p>
          <a:p>
            <a:pPr eaLnBrk="1" hangingPunct="1"/>
            <a:r>
              <a:rPr lang="en-US" altLang="zh-TW" dirty="0" smtClean="0"/>
              <a:t>we conclude that 2x </a:t>
            </a:r>
            <a:r>
              <a:rPr lang="en-US" altLang="zh-TW" dirty="0"/>
              <a:t>+ 3y is </a:t>
            </a:r>
            <a:r>
              <a:rPr lang="en-US" altLang="zh-TW" dirty="0" smtClean="0"/>
              <a:t>an integer.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 smtClean="0"/>
              <a:t>Hence, contradiction!</a:t>
            </a:r>
            <a:endParaRPr lang="en-US" altLang="zh-TW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07855" y="1250987"/>
            <a:ext cx="6200775" cy="4365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Arial" pitchFamily="34" charset="0"/>
              </a:rPr>
              <a:t>Assume that </a:t>
            </a:r>
            <a:r>
              <a:rPr lang="en-US" altLang="zh-TW" dirty="0" err="1">
                <a:latin typeface="Arial" pitchFamily="34" charset="0"/>
              </a:rPr>
              <a:t>p</a:t>
            </a:r>
            <a:r>
              <a:rPr lang="en-US" altLang="zh-TW" dirty="0" err="1">
                <a:latin typeface="Arial" pitchFamily="34" charset="0"/>
                <a:sym typeface="Symbol" pitchFamily="18" charset="2"/>
              </a:rPr>
              <a:t>q</a:t>
            </a:r>
            <a:r>
              <a:rPr lang="en-US" altLang="zh-TW" dirty="0">
                <a:latin typeface="Arial" pitchFamily="34" charset="0"/>
                <a:sym typeface="Symbol" pitchFamily="18" charset="2"/>
              </a:rPr>
              <a:t> is false and leads to a contradiction</a:t>
            </a:r>
            <a:endParaRPr lang="en-US" altLang="zh-TW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94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</p:bldLst>
  </p:timing>
</p:sld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5688</TotalTime>
  <Words>2090</Words>
  <Application>Microsoft Office PowerPoint</Application>
  <PresentationFormat>On-screen Show (4:3)</PresentationFormat>
  <Paragraphs>358</Paragraphs>
  <Slides>29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新細明體</vt:lpstr>
      <vt:lpstr>Arial</vt:lpstr>
      <vt:lpstr>Symbol</vt:lpstr>
      <vt:lpstr>Times New Roman</vt:lpstr>
      <vt:lpstr>Wingdings</vt:lpstr>
      <vt:lpstr>template</vt:lpstr>
      <vt:lpstr>Equation</vt:lpstr>
      <vt:lpstr>Methods of Proof</vt:lpstr>
      <vt:lpstr>Fallacy: Beware of Wrong Proofs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All girls have the same hairstyle?</vt:lpstr>
      <vt:lpstr>Recursive Algorithms [O1]</vt:lpstr>
      <vt:lpstr>Representation of Recursive Algorithm </vt:lpstr>
      <vt:lpstr>Another example:  Covering Problem by L-tiles</vt:lpstr>
      <vt:lpstr>PowerPoint Presentation</vt:lpstr>
      <vt:lpstr>Covering Chessboard with L-tiles</vt:lpstr>
      <vt:lpstr>Hanoi Problem (Chapter 7.1)</vt:lpstr>
      <vt:lpstr>Hanoi Problem</vt:lpstr>
      <vt:lpstr>Recursive Algorithms</vt:lpstr>
      <vt:lpstr>Divide and Conquer Strategy</vt:lpstr>
      <vt:lpstr>Divide and Conquer Examples </vt:lpstr>
      <vt:lpstr>A  log2n Solution - Intuition</vt:lpstr>
      <vt:lpstr>Evaluating xn</vt:lpstr>
      <vt:lpstr>Fibonacci Numbers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CSIS1118 Foundations of Computer Science</dc:title>
  <dc:creator>Hubert Chan</dc:creator>
  <cp:lastModifiedBy>Hubert Chan</cp:lastModifiedBy>
  <cp:revision>615</cp:revision>
  <dcterms:created xsi:type="dcterms:W3CDTF">2003-08-29T13:25:09Z</dcterms:created>
  <dcterms:modified xsi:type="dcterms:W3CDTF">2017-09-07T02:44:04Z</dcterms:modified>
</cp:coreProperties>
</file>