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419" r:id="rId2"/>
    <p:sldId id="452" r:id="rId3"/>
    <p:sldId id="453" r:id="rId4"/>
    <p:sldId id="455" r:id="rId5"/>
    <p:sldId id="456" r:id="rId6"/>
    <p:sldId id="457" r:id="rId7"/>
    <p:sldId id="458" r:id="rId8"/>
    <p:sldId id="459" r:id="rId9"/>
    <p:sldId id="461" r:id="rId10"/>
    <p:sldId id="460" r:id="rId11"/>
  </p:sldIdLst>
  <p:sldSz cx="9144000" cy="6858000" type="screen4x3"/>
  <p:notesSz cx="6669088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CC"/>
    <a:srgbClr val="FF99FF"/>
    <a:srgbClr val="CFF7A7"/>
    <a:srgbClr val="FF0066"/>
    <a:srgbClr val="9933FF"/>
    <a:srgbClr val="C0C0C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589" autoAdjust="0"/>
    <p:restoredTop sz="94660" autoAdjust="0"/>
  </p:normalViewPr>
  <p:slideViewPr>
    <p:cSldViewPr snapToGrid="0">
      <p:cViewPr varScale="1">
        <p:scale>
          <a:sx n="126" d="100"/>
          <a:sy n="126" d="100"/>
        </p:scale>
        <p:origin x="7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4493C79-8256-4824-8A77-E1795731134F}" type="datetimeFigureOut">
              <a:rPr lang="zh-TW" altLang="en-US"/>
              <a:pPr>
                <a:defRPr/>
              </a:pPr>
              <a:t>2018/9/27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E484513-9443-4799-A20C-23D5412D067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8547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fld id="{61ECF108-6A58-4DA0-9D8B-7E9C6784CA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22535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" y="823913"/>
            <a:ext cx="44465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150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D1720543-EE67-49C6-AD2D-8084ABE9C20E}" type="slidenum">
              <a:rPr lang="en-US" altLang="zh-TW" sz="1400"/>
              <a:pPr algn="r"/>
              <a:t>‹#›</a:t>
            </a:fld>
            <a:endParaRPr lang="en-US" altLang="zh-TW" sz="1400"/>
          </a:p>
        </p:txBody>
      </p:sp>
      <p:pic>
        <p:nvPicPr>
          <p:cNvPr id="4" name="Picture 7" descr="se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5" y="2268538"/>
            <a:ext cx="619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1112838" y="1237584"/>
            <a:ext cx="6565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chemeClr val="bg2"/>
                </a:solidFill>
              </a:rPr>
              <a:t>COMP2121</a:t>
            </a:r>
            <a:r>
              <a:rPr lang="en-US" altLang="zh-CN" sz="2800" baseline="0" dirty="0">
                <a:solidFill>
                  <a:schemeClr val="bg2"/>
                </a:solidFill>
              </a:rPr>
              <a:t> </a:t>
            </a:r>
          </a:p>
          <a:p>
            <a:pPr>
              <a:defRPr/>
            </a:pPr>
            <a:r>
              <a:rPr lang="en-US" sz="2800" dirty="0">
                <a:solidFill>
                  <a:schemeClr val="bg2"/>
                </a:solidFill>
              </a:rPr>
              <a:t>Discrete Mathematics</a:t>
            </a:r>
          </a:p>
        </p:txBody>
      </p:sp>
    </p:spTree>
    <p:extLst>
      <p:ext uri="{BB962C8B-B14F-4D97-AF65-F5344CB8AC3E}">
        <p14:creationId xmlns:p14="http://schemas.microsoft.com/office/powerpoint/2010/main" val="383814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7751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667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5124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460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442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152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105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429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789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15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107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527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677E4862-062B-4697-A42C-BD41F98A440F}" type="slidenum">
              <a:rPr lang="en-US" altLang="zh-TW" sz="1400"/>
              <a:pPr algn="r"/>
              <a:t>‹#›</a:t>
            </a:fld>
            <a:endParaRPr lang="en-US" altLang="zh-TW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  <p:sldLayoutId id="2147484137" r:id="rId12"/>
    <p:sldLayoutId id="214748413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F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17550" y="2990850"/>
            <a:ext cx="7772400" cy="1470025"/>
          </a:xfrm>
          <a:solidFill>
            <a:srgbClr val="FFFFFF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zh-TW" sz="6000" dirty="0"/>
              <a:t>Function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430713"/>
            <a:ext cx="6400800" cy="160178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/>
              <a:t>Hubert Chan (Chapter 2.1, 2.2)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371600" y="5366208"/>
            <a:ext cx="8229600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[O1 Abstract Concepts]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[O2 Proof Techniques]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EBCE9-711D-487D-855E-534068469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</a:t>
            </a:r>
            <a:r>
              <a:rPr lang="en-US"/>
              <a:t>Counting Technique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3533D-04F7-48D4-8319-4103C4F50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and B are both finite sets, and there is a bijection f from A to B, then |A| = |B|.</a:t>
            </a:r>
          </a:p>
        </p:txBody>
      </p:sp>
    </p:spTree>
    <p:extLst>
      <p:ext uri="{BB962C8B-B14F-4D97-AF65-F5344CB8AC3E}">
        <p14:creationId xmlns:p14="http://schemas.microsoft.com/office/powerpoint/2010/main" val="2938481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What is a Function?</a:t>
            </a:r>
          </a:p>
        </p:txBody>
      </p:sp>
      <p:graphicFrame>
        <p:nvGraphicFramePr>
          <p:cNvPr id="256003" name="Group 3"/>
          <p:cNvGraphicFramePr>
            <a:graphicFrameLocks noGrp="1"/>
          </p:cNvGraphicFramePr>
          <p:nvPr>
            <p:ph sz="half" idx="2"/>
          </p:nvPr>
        </p:nvGraphicFramePr>
        <p:xfrm>
          <a:off x="1036638" y="3152775"/>
          <a:ext cx="7578725" cy="792408"/>
        </p:xfrm>
        <a:graphic>
          <a:graphicData uri="http://schemas.openxmlformats.org/drawingml/2006/table">
            <a:tbl>
              <a:tblPr/>
              <a:tblGrid>
                <a:gridCol w="1939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1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1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2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13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Price (HK$)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5.5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6.5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7.5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Demand (no.)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5000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4700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4500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4350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4250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4200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6029" name="Rectangle 29"/>
          <p:cNvSpPr>
            <a:spLocks noChangeArrowheads="1"/>
          </p:cNvSpPr>
          <p:nvPr/>
        </p:nvSpPr>
        <p:spPr bwMode="auto">
          <a:xfrm>
            <a:off x="528638" y="1339850"/>
            <a:ext cx="8229600" cy="358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TW" sz="2400"/>
              <a:t>Let us consider some mathematical functions</a:t>
            </a:r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altLang="zh-TW" sz="2400"/>
              <a:t>f(x) = 3x-2	</a:t>
            </a:r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altLang="zh-TW" sz="2400"/>
              <a:t>square-area(x) = x</a:t>
            </a:r>
            <a:r>
              <a:rPr lang="en-US" altLang="zh-TW" sz="2400" baseline="30000"/>
              <a:t>2 </a:t>
            </a:r>
            <a:endParaRPr lang="en-US" altLang="zh-TW" sz="2400"/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altLang="zh-TW" sz="2400"/>
              <a:t>Function represented by table</a:t>
            </a:r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endParaRPr lang="en-US" altLang="zh-TW" sz="2400"/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endParaRPr lang="en-US" altLang="zh-TW" sz="2400"/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altLang="zh-TW" sz="2400"/>
              <a:t>Function represented by graph</a:t>
            </a:r>
            <a:endParaRPr lang="en-US" altLang="zh-TW" sz="2400" baseline="30000"/>
          </a:p>
        </p:txBody>
      </p:sp>
      <p:pic>
        <p:nvPicPr>
          <p:cNvPr id="256030" name="Picture 3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6888" y="4454525"/>
            <a:ext cx="4633912" cy="2108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6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6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6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6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6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5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9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Functions and Sets [O1]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333500"/>
            <a:ext cx="8388350" cy="2133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/>
              <a:t>Let </a:t>
            </a:r>
            <a:r>
              <a:rPr lang="en-US" altLang="zh-TW" i="1" dirty="0"/>
              <a:t>A,</a:t>
            </a:r>
            <a:r>
              <a:rPr lang="en-US" altLang="zh-TW" dirty="0"/>
              <a:t> </a:t>
            </a:r>
            <a:r>
              <a:rPr lang="en-US" altLang="zh-TW" i="1" dirty="0"/>
              <a:t>B </a:t>
            </a:r>
            <a:r>
              <a:rPr lang="en-US" altLang="zh-TW" dirty="0"/>
              <a:t>be sets.  A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function f  </a:t>
            </a:r>
            <a:r>
              <a:rPr lang="en-US" altLang="zh-TW" dirty="0"/>
              <a:t>from </a:t>
            </a:r>
            <a:r>
              <a:rPr lang="en-US" altLang="zh-TW" i="1" dirty="0"/>
              <a:t>A </a:t>
            </a:r>
            <a:r>
              <a:rPr lang="en-US" altLang="zh-TW" dirty="0"/>
              <a:t>to </a:t>
            </a:r>
            <a:r>
              <a:rPr lang="en-US" altLang="zh-TW" i="1" dirty="0"/>
              <a:t>B</a:t>
            </a:r>
            <a:r>
              <a:rPr lang="en-US" altLang="zh-TW" dirty="0"/>
              <a:t> is an </a:t>
            </a:r>
            <a:r>
              <a:rPr lang="en-US" altLang="zh-TW" i="1" dirty="0">
                <a:solidFill>
                  <a:srgbClr val="0000FF"/>
                </a:solidFill>
              </a:rPr>
              <a:t>assignment</a:t>
            </a:r>
            <a:r>
              <a:rPr lang="en-US" altLang="zh-TW" dirty="0"/>
              <a:t> of exactly one element of </a:t>
            </a:r>
            <a:r>
              <a:rPr lang="en-US" altLang="zh-TW" i="1" dirty="0"/>
              <a:t>B</a:t>
            </a:r>
            <a:r>
              <a:rPr lang="en-US" altLang="zh-TW" dirty="0"/>
              <a:t> to </a:t>
            </a:r>
            <a:r>
              <a:rPr lang="en-US" altLang="zh-TW" i="1" dirty="0">
                <a:solidFill>
                  <a:srgbClr val="0000FF"/>
                </a:solidFill>
              </a:rPr>
              <a:t>each</a:t>
            </a:r>
            <a:r>
              <a:rPr lang="en-US" altLang="zh-TW" dirty="0"/>
              <a:t> element of A.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dirty="0"/>
              <a:t>We write</a:t>
            </a:r>
            <a:r>
              <a:rPr lang="en-US" altLang="zh-TW" i="1" dirty="0"/>
              <a:t> f</a:t>
            </a:r>
            <a:r>
              <a:rPr lang="en-US" altLang="zh-TW" dirty="0"/>
              <a:t> : </a:t>
            </a:r>
            <a:r>
              <a:rPr lang="en-US" altLang="zh-TW" i="1" dirty="0"/>
              <a:t>A </a:t>
            </a:r>
            <a:r>
              <a:rPr lang="en-US" altLang="zh-TW" dirty="0">
                <a:sym typeface="Symbol" pitchFamily="18" charset="2"/>
              </a:rPr>
              <a:t> </a:t>
            </a:r>
            <a:r>
              <a:rPr lang="en-US" altLang="zh-TW" i="1" dirty="0">
                <a:sym typeface="Symbol" pitchFamily="18" charset="2"/>
              </a:rPr>
              <a:t>B</a:t>
            </a:r>
            <a:endParaRPr lang="en-US" altLang="zh-TW" dirty="0"/>
          </a:p>
          <a:p>
            <a:pPr lvl="1">
              <a:lnSpc>
                <a:spcPct val="90000"/>
              </a:lnSpc>
              <a:defRPr/>
            </a:pPr>
            <a:r>
              <a:rPr lang="en-US" altLang="zh-TW" dirty="0"/>
              <a:t>We can also write </a:t>
            </a:r>
            <a:r>
              <a:rPr lang="en-US" altLang="zh-TW" i="1" dirty="0"/>
              <a:t>f</a:t>
            </a:r>
            <a:r>
              <a:rPr lang="en-US" altLang="zh-TW" dirty="0"/>
              <a:t>(</a:t>
            </a:r>
            <a:r>
              <a:rPr lang="en-US" altLang="zh-TW" i="1" dirty="0"/>
              <a:t>a</a:t>
            </a:r>
            <a:r>
              <a:rPr lang="en-US" altLang="zh-TW" dirty="0"/>
              <a:t>) = </a:t>
            </a:r>
            <a:r>
              <a:rPr lang="en-US" altLang="zh-TW" i="1" dirty="0"/>
              <a:t>b </a:t>
            </a:r>
            <a:r>
              <a:rPr lang="en-US" altLang="zh-TW" dirty="0"/>
              <a:t> where </a:t>
            </a:r>
            <a:r>
              <a:rPr lang="en-US" altLang="zh-TW" i="1" dirty="0" err="1">
                <a:sym typeface="Symbol" pitchFamily="18" charset="2"/>
              </a:rPr>
              <a:t>a</a:t>
            </a:r>
            <a:r>
              <a:rPr lang="en-US" altLang="zh-TW" dirty="0" err="1">
                <a:sym typeface="Symbol" pitchFamily="18" charset="2"/>
              </a:rPr>
              <a:t></a:t>
            </a:r>
            <a:r>
              <a:rPr lang="en-US" altLang="zh-TW" i="1" dirty="0" err="1">
                <a:sym typeface="Symbol" pitchFamily="18" charset="2"/>
              </a:rPr>
              <a:t>A</a:t>
            </a:r>
            <a:r>
              <a:rPr lang="en-US" altLang="zh-TW" dirty="0">
                <a:sym typeface="Symbol" pitchFamily="18" charset="2"/>
              </a:rPr>
              <a:t> and </a:t>
            </a:r>
            <a:r>
              <a:rPr lang="en-US" altLang="zh-TW" i="1" dirty="0" err="1">
                <a:sym typeface="Symbol" pitchFamily="18" charset="2"/>
              </a:rPr>
              <a:t>b</a:t>
            </a:r>
            <a:r>
              <a:rPr lang="en-US" altLang="zh-TW" dirty="0" err="1">
                <a:sym typeface="Symbol" pitchFamily="18" charset="2"/>
              </a:rPr>
              <a:t></a:t>
            </a:r>
            <a:r>
              <a:rPr lang="en-US" altLang="zh-TW" i="1" dirty="0" err="1">
                <a:sym typeface="Symbol" pitchFamily="18" charset="2"/>
              </a:rPr>
              <a:t>B</a:t>
            </a:r>
            <a:r>
              <a:rPr lang="en-US" altLang="zh-TW" dirty="0">
                <a:sym typeface="Symbol" pitchFamily="18" charset="2"/>
              </a:rPr>
              <a:t> </a:t>
            </a:r>
            <a:endParaRPr lang="en-US" altLang="zh-TW" dirty="0"/>
          </a:p>
          <a:p>
            <a:pPr lvl="1">
              <a:lnSpc>
                <a:spcPct val="90000"/>
              </a:lnSpc>
              <a:defRPr/>
            </a:pPr>
            <a:r>
              <a:rPr lang="en-US" altLang="zh-TW" dirty="0"/>
              <a:t>A function is also called a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mapping</a:t>
            </a:r>
            <a:r>
              <a:rPr lang="en-US" altLang="zh-TW" dirty="0"/>
              <a:t>.</a:t>
            </a:r>
          </a:p>
        </p:txBody>
      </p:sp>
      <p:sp>
        <p:nvSpPr>
          <p:cNvPr id="257034" name="Rectangle 10"/>
          <p:cNvSpPr>
            <a:spLocks noChangeArrowheads="1"/>
          </p:cNvSpPr>
          <p:nvPr/>
        </p:nvSpPr>
        <p:spPr bwMode="auto">
          <a:xfrm>
            <a:off x="469900" y="3519488"/>
            <a:ext cx="8229600" cy="269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TW" sz="2400" i="1" dirty="0">
                <a:solidFill>
                  <a:srgbClr val="0000FF"/>
                </a:solidFill>
                <a:sym typeface="Symbol" pitchFamily="18" charset="2"/>
              </a:rPr>
              <a:t>Example:  </a:t>
            </a:r>
            <a:r>
              <a:rPr lang="zh-CN" altLang="en-US" sz="2400" dirty="0">
                <a:solidFill>
                  <a:srgbClr val="0000FF"/>
                </a:solidFill>
                <a:sym typeface="Symbol" pitchFamily="18" charset="2"/>
              </a:rPr>
              <a:t>（</a:t>
            </a:r>
            <a:r>
              <a:rPr lang="en-US" altLang="zh-CN" sz="2400" i="1" dirty="0">
                <a:solidFill>
                  <a:srgbClr val="FF0000"/>
                </a:solidFill>
                <a:sym typeface="Symbol" pitchFamily="18" charset="2"/>
              </a:rPr>
              <a:t>Labeled</a:t>
            </a:r>
            <a:r>
              <a:rPr lang="en-US" altLang="zh-CN" sz="2400" i="1" dirty="0">
                <a:solidFill>
                  <a:srgbClr val="0000FF"/>
                </a:solidFill>
                <a:sym typeface="Symbol" pitchFamily="18" charset="2"/>
              </a:rPr>
              <a:t> balls into </a:t>
            </a:r>
            <a:r>
              <a:rPr lang="en-US" altLang="zh-CN" sz="2400" i="1" dirty="0">
                <a:solidFill>
                  <a:srgbClr val="FF0000"/>
                </a:solidFill>
                <a:sym typeface="Symbol" pitchFamily="18" charset="2"/>
              </a:rPr>
              <a:t>labeled</a:t>
            </a:r>
            <a:r>
              <a:rPr lang="en-US" altLang="zh-CN" sz="2400" i="1" dirty="0">
                <a:solidFill>
                  <a:srgbClr val="0000FF"/>
                </a:solidFill>
                <a:sym typeface="Symbol" pitchFamily="18" charset="2"/>
              </a:rPr>
              <a:t> bins</a:t>
            </a:r>
            <a:r>
              <a:rPr lang="zh-CN" altLang="en-US" sz="2400" dirty="0">
                <a:solidFill>
                  <a:srgbClr val="0000FF"/>
                </a:solidFill>
                <a:sym typeface="Symbol" pitchFamily="18" charset="2"/>
              </a:rPr>
              <a:t>）</a:t>
            </a:r>
            <a:endParaRPr lang="en-US" altLang="zh-CN" sz="24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TW" sz="2400" dirty="0">
                <a:sym typeface="Symbol" pitchFamily="18" charset="2"/>
              </a:rPr>
              <a:t>A function </a:t>
            </a:r>
            <a:r>
              <a:rPr lang="en-US" altLang="zh-TW" sz="2400" dirty="0">
                <a:solidFill>
                  <a:srgbClr val="0000FF"/>
                </a:solidFill>
                <a:sym typeface="Symbol" pitchFamily="18" charset="2"/>
              </a:rPr>
              <a:t>f</a:t>
            </a:r>
            <a:r>
              <a:rPr lang="en-US" altLang="zh-TW" sz="2400" dirty="0">
                <a:sym typeface="Symbol" pitchFamily="18" charset="2"/>
              </a:rPr>
              <a:t> represented by </a:t>
            </a:r>
            <a:r>
              <a:rPr lang="en-US" altLang="zh-TW" sz="2400" dirty="0">
                <a:solidFill>
                  <a:srgbClr val="FF0000"/>
                </a:solidFill>
                <a:sym typeface="Symbol" pitchFamily="18" charset="2"/>
              </a:rPr>
              <a:t>labeled</a:t>
            </a:r>
            <a:r>
              <a:rPr lang="en-US" altLang="zh-TW" sz="2400" dirty="0">
                <a:sym typeface="Symbol" pitchFamily="18" charset="2"/>
              </a:rPr>
              <a:t> </a:t>
            </a:r>
            <a:r>
              <a:rPr lang="en-US" altLang="zh-TW" sz="2400" i="1" dirty="0">
                <a:solidFill>
                  <a:schemeClr val="hlink"/>
                </a:solidFill>
                <a:sym typeface="Symbol" pitchFamily="18" charset="2"/>
              </a:rPr>
              <a:t>balls into </a:t>
            </a:r>
            <a:r>
              <a:rPr lang="en-US" altLang="zh-TW" sz="2400" dirty="0">
                <a:solidFill>
                  <a:srgbClr val="FF0000"/>
                </a:solidFill>
                <a:sym typeface="Symbol" pitchFamily="18" charset="2"/>
              </a:rPr>
              <a:t>labeled</a:t>
            </a:r>
            <a:r>
              <a:rPr lang="en-US" altLang="zh-TW" sz="2400" i="1" dirty="0">
                <a:solidFill>
                  <a:schemeClr val="hlink"/>
                </a:solidFill>
                <a:sym typeface="Symbol" pitchFamily="18" charset="2"/>
              </a:rPr>
              <a:t> bins</a:t>
            </a:r>
            <a:r>
              <a:rPr lang="en-US" altLang="zh-TW" sz="2400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from </a:t>
            </a:r>
            <a:r>
              <a:rPr lang="en-US" altLang="zh-TW" sz="2400" dirty="0">
                <a:solidFill>
                  <a:srgbClr val="0000FF"/>
                </a:solidFill>
                <a:sym typeface="Symbol" pitchFamily="18" charset="2"/>
              </a:rPr>
              <a:t>A </a:t>
            </a:r>
            <a:r>
              <a:rPr lang="en-US" altLang="zh-TW" sz="2400" dirty="0">
                <a:sym typeface="Symbol" pitchFamily="18" charset="2"/>
              </a:rPr>
              <a:t>(the set of balls) to</a:t>
            </a:r>
            <a:r>
              <a:rPr lang="en-US" altLang="zh-TW" sz="24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altLang="zh-CN" sz="2400" dirty="0">
                <a:solidFill>
                  <a:srgbClr val="0000FF"/>
                </a:solidFill>
                <a:sym typeface="Symbol" pitchFamily="18" charset="2"/>
              </a:rPr>
              <a:t>B</a:t>
            </a:r>
            <a:r>
              <a:rPr lang="en-US" altLang="zh-TW" sz="24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(the set of bins) is defined as follows:</a:t>
            </a:r>
            <a:endParaRPr lang="en-US" altLang="zh-TW" sz="28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TW" sz="2800" dirty="0">
                <a:solidFill>
                  <a:srgbClr val="0000FF"/>
                </a:solidFill>
                <a:sym typeface="Symbol" pitchFamily="18" charset="2"/>
              </a:rPr>
              <a:t>	f(</a:t>
            </a:r>
            <a:r>
              <a:rPr lang="en-US" altLang="zh-TW" sz="2800" dirty="0" err="1">
                <a:solidFill>
                  <a:srgbClr val="0000FF"/>
                </a:solidFill>
                <a:sym typeface="Symbol" pitchFamily="18" charset="2"/>
              </a:rPr>
              <a:t>i</a:t>
            </a:r>
            <a:r>
              <a:rPr lang="en-US" altLang="zh-TW" sz="2800" dirty="0">
                <a:solidFill>
                  <a:srgbClr val="0000FF"/>
                </a:solidFill>
                <a:sym typeface="Symbol" pitchFamily="18" charset="2"/>
              </a:rPr>
              <a:t>)=j</a:t>
            </a:r>
            <a:r>
              <a:rPr lang="en-US" altLang="zh-TW" sz="2400" dirty="0">
                <a:solidFill>
                  <a:srgbClr val="0000FF"/>
                </a:solidFill>
                <a:sym typeface="Symbol" pitchFamily="18" charset="2"/>
              </a:rPr>
              <a:t>  </a:t>
            </a:r>
            <a:r>
              <a:rPr lang="en-US" altLang="zh-TW" sz="2400" dirty="0">
                <a:sym typeface="Symbol" pitchFamily="18" charset="2"/>
              </a:rPr>
              <a:t>means put ball </a:t>
            </a:r>
            <a:r>
              <a:rPr lang="en-US" altLang="zh-TW" sz="2400" dirty="0" err="1">
                <a:sym typeface="Symbol" pitchFamily="18" charset="2"/>
              </a:rPr>
              <a:t>i</a:t>
            </a:r>
            <a:r>
              <a:rPr lang="en-US" altLang="zh-TW" sz="2400" dirty="0">
                <a:sym typeface="Symbol" pitchFamily="18" charset="2"/>
              </a:rPr>
              <a:t> into bin j.</a:t>
            </a:r>
          </a:p>
          <a:p>
            <a:pPr>
              <a:defRPr/>
            </a:pPr>
            <a:endParaRPr lang="en-US" sz="2400" dirty="0">
              <a:sym typeface="Symbol" pitchFamily="18" charset="2"/>
            </a:endParaRPr>
          </a:p>
          <a:p>
            <a:pPr>
              <a:defRPr/>
            </a:pPr>
            <a:r>
              <a:rPr lang="en-US" sz="2400" dirty="0">
                <a:sym typeface="Symbol" pitchFamily="18" charset="2"/>
              </a:rPr>
              <a:t>Hence the function is putting balls into bins and each ball is put into </a:t>
            </a:r>
            <a:r>
              <a:rPr lang="en-US" sz="2400" u="sng" dirty="0">
                <a:sym typeface="Symbol" pitchFamily="18" charset="2"/>
              </a:rPr>
              <a:t>exactly one </a:t>
            </a:r>
            <a:r>
              <a:rPr lang="en-US" sz="2400" dirty="0">
                <a:sym typeface="Symbol" pitchFamily="18" charset="2"/>
              </a:rPr>
              <a:t>bin.</a:t>
            </a:r>
            <a:endParaRPr lang="en-US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altLang="zh-TW" sz="2000" dirty="0"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altLang="zh-CN" sz="2400" i="1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altLang="zh-TW" sz="2400" i="1" dirty="0">
              <a:solidFill>
                <a:srgbClr val="0000FF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7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7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7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57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uiExpand="1" build="p" bldLvl="2" autoUpdateAnimBg="0"/>
      <p:bldP spid="257034" grpId="0" uiExpand="1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448300" y="1719263"/>
            <a:ext cx="3378200" cy="1928812"/>
            <a:chOff x="3344" y="1032"/>
            <a:chExt cx="2128" cy="1215"/>
          </a:xfrm>
        </p:grpSpPr>
        <p:sp>
          <p:nvSpPr>
            <p:cNvPr id="7175" name="Oval 3"/>
            <p:cNvSpPr>
              <a:spLocks noChangeArrowheads="1"/>
            </p:cNvSpPr>
            <p:nvPr/>
          </p:nvSpPr>
          <p:spPr bwMode="auto">
            <a:xfrm>
              <a:off x="3344" y="1128"/>
              <a:ext cx="944" cy="1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  <p:sp>
          <p:nvSpPr>
            <p:cNvPr id="7176" name="Oval 4"/>
            <p:cNvSpPr>
              <a:spLocks noChangeArrowheads="1"/>
            </p:cNvSpPr>
            <p:nvPr/>
          </p:nvSpPr>
          <p:spPr bwMode="auto">
            <a:xfrm>
              <a:off x="4608" y="1032"/>
              <a:ext cx="864" cy="1206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77" name="Line 5"/>
            <p:cNvSpPr>
              <a:spLocks noChangeShapeType="1"/>
            </p:cNvSpPr>
            <p:nvPr/>
          </p:nvSpPr>
          <p:spPr bwMode="auto">
            <a:xfrm flipV="1">
              <a:off x="3850" y="1234"/>
              <a:ext cx="1054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Oval 6"/>
            <p:cNvSpPr>
              <a:spLocks noChangeArrowheads="1"/>
            </p:cNvSpPr>
            <p:nvPr/>
          </p:nvSpPr>
          <p:spPr bwMode="auto">
            <a:xfrm>
              <a:off x="3800" y="1384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79" name="Oval 7"/>
            <p:cNvSpPr>
              <a:spLocks noChangeArrowheads="1"/>
            </p:cNvSpPr>
            <p:nvPr/>
          </p:nvSpPr>
          <p:spPr bwMode="auto">
            <a:xfrm>
              <a:off x="3696" y="1544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0" name="Oval 8"/>
            <p:cNvSpPr>
              <a:spLocks noChangeArrowheads="1"/>
            </p:cNvSpPr>
            <p:nvPr/>
          </p:nvSpPr>
          <p:spPr bwMode="auto">
            <a:xfrm>
              <a:off x="3762" y="1652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1" name="Oval 9"/>
            <p:cNvSpPr>
              <a:spLocks noChangeArrowheads="1"/>
            </p:cNvSpPr>
            <p:nvPr/>
          </p:nvSpPr>
          <p:spPr bwMode="auto">
            <a:xfrm>
              <a:off x="3906" y="1688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2" name="Oval 10"/>
            <p:cNvSpPr>
              <a:spLocks noChangeArrowheads="1"/>
            </p:cNvSpPr>
            <p:nvPr/>
          </p:nvSpPr>
          <p:spPr bwMode="auto">
            <a:xfrm>
              <a:off x="3738" y="1856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3" name="Oval 11"/>
            <p:cNvSpPr>
              <a:spLocks noChangeArrowheads="1"/>
            </p:cNvSpPr>
            <p:nvPr/>
          </p:nvSpPr>
          <p:spPr bwMode="auto">
            <a:xfrm>
              <a:off x="3870" y="2012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4" name="Oval 12"/>
            <p:cNvSpPr>
              <a:spLocks noChangeArrowheads="1"/>
            </p:cNvSpPr>
            <p:nvPr/>
          </p:nvSpPr>
          <p:spPr bwMode="auto">
            <a:xfrm>
              <a:off x="4914" y="1214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5" name="Oval 13"/>
            <p:cNvSpPr>
              <a:spLocks noChangeArrowheads="1"/>
            </p:cNvSpPr>
            <p:nvPr/>
          </p:nvSpPr>
          <p:spPr bwMode="auto">
            <a:xfrm>
              <a:off x="5016" y="1310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6" name="Oval 14"/>
            <p:cNvSpPr>
              <a:spLocks noChangeArrowheads="1"/>
            </p:cNvSpPr>
            <p:nvPr/>
          </p:nvSpPr>
          <p:spPr bwMode="auto">
            <a:xfrm>
              <a:off x="3936" y="1520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7" name="Oval 15"/>
            <p:cNvSpPr>
              <a:spLocks noChangeArrowheads="1"/>
            </p:cNvSpPr>
            <p:nvPr/>
          </p:nvSpPr>
          <p:spPr bwMode="auto">
            <a:xfrm>
              <a:off x="4860" y="1478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8" name="Oval 16"/>
            <p:cNvSpPr>
              <a:spLocks noChangeArrowheads="1"/>
            </p:cNvSpPr>
            <p:nvPr/>
          </p:nvSpPr>
          <p:spPr bwMode="auto">
            <a:xfrm>
              <a:off x="4072" y="1656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9" name="Oval 17"/>
            <p:cNvSpPr>
              <a:spLocks noChangeArrowheads="1"/>
            </p:cNvSpPr>
            <p:nvPr/>
          </p:nvSpPr>
          <p:spPr bwMode="auto">
            <a:xfrm>
              <a:off x="4846" y="1614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0" name="Oval 18"/>
            <p:cNvSpPr>
              <a:spLocks noChangeArrowheads="1"/>
            </p:cNvSpPr>
            <p:nvPr/>
          </p:nvSpPr>
          <p:spPr bwMode="auto">
            <a:xfrm>
              <a:off x="5048" y="1534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1" name="Oval 19"/>
            <p:cNvSpPr>
              <a:spLocks noChangeArrowheads="1"/>
            </p:cNvSpPr>
            <p:nvPr/>
          </p:nvSpPr>
          <p:spPr bwMode="auto">
            <a:xfrm>
              <a:off x="4010" y="1900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2" name="Oval 20"/>
            <p:cNvSpPr>
              <a:spLocks noChangeArrowheads="1"/>
            </p:cNvSpPr>
            <p:nvPr/>
          </p:nvSpPr>
          <p:spPr bwMode="auto">
            <a:xfrm>
              <a:off x="4838" y="1762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3" name="Oval 21"/>
            <p:cNvSpPr>
              <a:spLocks noChangeArrowheads="1"/>
            </p:cNvSpPr>
            <p:nvPr/>
          </p:nvSpPr>
          <p:spPr bwMode="auto">
            <a:xfrm>
              <a:off x="4950" y="1892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4" name="Oval 22"/>
            <p:cNvSpPr>
              <a:spLocks noChangeArrowheads="1"/>
            </p:cNvSpPr>
            <p:nvPr/>
          </p:nvSpPr>
          <p:spPr bwMode="auto">
            <a:xfrm>
              <a:off x="5196" y="1730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5" name="Oval 23"/>
            <p:cNvSpPr>
              <a:spLocks noChangeArrowheads="1"/>
            </p:cNvSpPr>
            <p:nvPr/>
          </p:nvSpPr>
          <p:spPr bwMode="auto">
            <a:xfrm>
              <a:off x="5172" y="1526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6" name="Oval 24"/>
            <p:cNvSpPr>
              <a:spLocks noChangeArrowheads="1"/>
            </p:cNvSpPr>
            <p:nvPr/>
          </p:nvSpPr>
          <p:spPr bwMode="auto">
            <a:xfrm>
              <a:off x="5250" y="1622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7" name="Oval 25"/>
            <p:cNvSpPr>
              <a:spLocks noChangeArrowheads="1"/>
            </p:cNvSpPr>
            <p:nvPr/>
          </p:nvSpPr>
          <p:spPr bwMode="auto">
            <a:xfrm>
              <a:off x="5178" y="1832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8" name="Oval 26"/>
            <p:cNvSpPr>
              <a:spLocks noChangeArrowheads="1"/>
            </p:cNvSpPr>
            <p:nvPr/>
          </p:nvSpPr>
          <p:spPr bwMode="auto">
            <a:xfrm>
              <a:off x="5178" y="1412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9" name="Line 27"/>
            <p:cNvSpPr>
              <a:spLocks noChangeShapeType="1"/>
            </p:cNvSpPr>
            <p:nvPr/>
          </p:nvSpPr>
          <p:spPr bwMode="auto">
            <a:xfrm flipV="1">
              <a:off x="3746" y="1262"/>
              <a:ext cx="1162" cy="2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28"/>
            <p:cNvSpPr>
              <a:spLocks noChangeShapeType="1"/>
            </p:cNvSpPr>
            <p:nvPr/>
          </p:nvSpPr>
          <p:spPr bwMode="auto">
            <a:xfrm flipV="1">
              <a:off x="3986" y="1334"/>
              <a:ext cx="1024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29"/>
            <p:cNvSpPr>
              <a:spLocks noChangeShapeType="1"/>
            </p:cNvSpPr>
            <p:nvPr/>
          </p:nvSpPr>
          <p:spPr bwMode="auto">
            <a:xfrm flipV="1">
              <a:off x="3806" y="1490"/>
              <a:ext cx="1036" cy="1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30"/>
            <p:cNvSpPr>
              <a:spLocks noChangeShapeType="1"/>
            </p:cNvSpPr>
            <p:nvPr/>
          </p:nvSpPr>
          <p:spPr bwMode="auto">
            <a:xfrm flipV="1">
              <a:off x="4118" y="1556"/>
              <a:ext cx="910" cy="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31"/>
            <p:cNvSpPr>
              <a:spLocks noChangeShapeType="1"/>
            </p:cNvSpPr>
            <p:nvPr/>
          </p:nvSpPr>
          <p:spPr bwMode="auto">
            <a:xfrm flipV="1">
              <a:off x="3944" y="1628"/>
              <a:ext cx="898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32"/>
            <p:cNvSpPr>
              <a:spLocks noChangeShapeType="1"/>
            </p:cNvSpPr>
            <p:nvPr/>
          </p:nvSpPr>
          <p:spPr bwMode="auto">
            <a:xfrm flipV="1">
              <a:off x="3770" y="1772"/>
              <a:ext cx="1054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33"/>
            <p:cNvSpPr>
              <a:spLocks noChangeShapeType="1"/>
            </p:cNvSpPr>
            <p:nvPr/>
          </p:nvSpPr>
          <p:spPr bwMode="auto">
            <a:xfrm flipV="1">
              <a:off x="3918" y="1926"/>
              <a:ext cx="1036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34"/>
            <p:cNvSpPr>
              <a:spLocks noChangeShapeType="1"/>
            </p:cNvSpPr>
            <p:nvPr/>
          </p:nvSpPr>
          <p:spPr bwMode="auto">
            <a:xfrm flipV="1">
              <a:off x="4062" y="1902"/>
              <a:ext cx="874" cy="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Text Box 35"/>
            <p:cNvSpPr txBox="1">
              <a:spLocks noChangeArrowheads="1"/>
            </p:cNvSpPr>
            <p:nvPr/>
          </p:nvSpPr>
          <p:spPr bwMode="auto">
            <a:xfrm>
              <a:off x="3438" y="1527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</a:t>
              </a:r>
            </a:p>
          </p:txBody>
        </p:sp>
        <p:sp>
          <p:nvSpPr>
            <p:cNvPr id="7208" name="Text Box 36"/>
            <p:cNvSpPr txBox="1">
              <a:spLocks noChangeArrowheads="1"/>
            </p:cNvSpPr>
            <p:nvPr/>
          </p:nvSpPr>
          <p:spPr bwMode="auto">
            <a:xfrm>
              <a:off x="5158" y="1183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B</a:t>
              </a:r>
            </a:p>
          </p:txBody>
        </p:sp>
      </p:grpSp>
      <p:sp>
        <p:nvSpPr>
          <p:cNvPr id="259109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Basic Terminology</a:t>
            </a:r>
          </a:p>
        </p:txBody>
      </p:sp>
      <p:sp>
        <p:nvSpPr>
          <p:cNvPr id="259110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468313" y="4864100"/>
            <a:ext cx="8324850" cy="17129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i="1">
                <a:solidFill>
                  <a:srgbClr val="0000FF"/>
                </a:solidFill>
                <a:sym typeface="Symbol" pitchFamily="18" charset="2"/>
              </a:rPr>
              <a:t>Example:  </a:t>
            </a:r>
          </a:p>
          <a:p>
            <a:pPr>
              <a:buFontTx/>
              <a:buNone/>
            </a:pPr>
            <a:r>
              <a:rPr lang="en-US" altLang="zh-TW" sz="2000">
                <a:sym typeface="Symbol" pitchFamily="18" charset="2"/>
              </a:rPr>
              <a:t>Let   </a:t>
            </a:r>
            <a:r>
              <a:rPr lang="en-US" altLang="zh-TW" sz="2000" i="1">
                <a:sym typeface="Symbol" pitchFamily="18" charset="2"/>
              </a:rPr>
              <a:t>f </a:t>
            </a:r>
            <a:r>
              <a:rPr lang="en-US" altLang="zh-TW" sz="2000">
                <a:sym typeface="Symbol" pitchFamily="18" charset="2"/>
              </a:rPr>
              <a:t>: </a:t>
            </a:r>
            <a:r>
              <a:rPr lang="en-US" altLang="zh-TW" sz="2000" b="1" i="1">
                <a:sym typeface="Symbol" pitchFamily="18" charset="2"/>
              </a:rPr>
              <a:t>Z</a:t>
            </a:r>
            <a:r>
              <a:rPr lang="en-US" altLang="zh-TW" sz="2000">
                <a:sym typeface="Symbol" pitchFamily="18" charset="2"/>
              </a:rPr>
              <a:t>  </a:t>
            </a:r>
            <a:r>
              <a:rPr lang="en-US" altLang="zh-TW" sz="2000" b="1" i="1">
                <a:sym typeface="Symbol" pitchFamily="18" charset="2"/>
              </a:rPr>
              <a:t>Z</a:t>
            </a:r>
            <a:r>
              <a:rPr lang="en-US" altLang="zh-TW" sz="2000" i="1">
                <a:sym typeface="Symbol" pitchFamily="18" charset="2"/>
              </a:rPr>
              <a:t> </a:t>
            </a:r>
            <a:r>
              <a:rPr lang="en-US" altLang="zh-TW" sz="2000">
                <a:sym typeface="Symbol" pitchFamily="18" charset="2"/>
              </a:rPr>
              <a:t>and </a:t>
            </a:r>
            <a:r>
              <a:rPr lang="en-US" altLang="zh-TW" sz="2000" i="1">
                <a:sym typeface="Symbol" pitchFamily="18" charset="2"/>
              </a:rPr>
              <a:t>f</a:t>
            </a:r>
            <a:r>
              <a:rPr lang="en-US" altLang="zh-TW" sz="2000">
                <a:sym typeface="Symbol" pitchFamily="18" charset="2"/>
              </a:rPr>
              <a:t>(</a:t>
            </a:r>
            <a:r>
              <a:rPr lang="en-US" altLang="zh-TW" sz="2000" i="1">
                <a:sym typeface="Symbol" pitchFamily="18" charset="2"/>
              </a:rPr>
              <a:t>x</a:t>
            </a:r>
            <a:r>
              <a:rPr lang="en-US" altLang="zh-TW" sz="2000">
                <a:sym typeface="Symbol" pitchFamily="18" charset="2"/>
              </a:rPr>
              <a:t>) = </a:t>
            </a:r>
            <a:r>
              <a:rPr lang="en-US" altLang="zh-TW" sz="2000" i="1">
                <a:sym typeface="Symbol" pitchFamily="18" charset="2"/>
              </a:rPr>
              <a:t>x</a:t>
            </a:r>
            <a:r>
              <a:rPr lang="en-US" altLang="zh-TW" sz="2000" baseline="30000">
                <a:sym typeface="Symbol" pitchFamily="18" charset="2"/>
              </a:rPr>
              <a:t>2</a:t>
            </a:r>
            <a:r>
              <a:rPr lang="en-US" altLang="zh-TW" sz="2000">
                <a:sym typeface="Symbol" pitchFamily="18" charset="2"/>
              </a:rPr>
              <a:t>, where Z = set of integers 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2000">
                <a:sym typeface="Symbol" pitchFamily="18" charset="2"/>
              </a:rPr>
              <a:t>Domain = </a:t>
            </a:r>
            <a:r>
              <a:rPr lang="en-US" altLang="zh-TW" sz="2000" b="1" i="1">
                <a:sym typeface="Symbol" pitchFamily="18" charset="2"/>
              </a:rPr>
              <a:t>Z, </a:t>
            </a:r>
            <a:r>
              <a:rPr lang="en-US" altLang="zh-TW" sz="2000">
                <a:sym typeface="Symbol" pitchFamily="18" charset="2"/>
              </a:rPr>
              <a:t>codomain = </a:t>
            </a:r>
            <a:r>
              <a:rPr lang="en-US" altLang="zh-TW" sz="2000" b="1" i="1">
                <a:sym typeface="Symbol" pitchFamily="18" charset="2"/>
              </a:rPr>
              <a:t>Z,  </a:t>
            </a:r>
            <a:r>
              <a:rPr lang="en-US" altLang="zh-TW" sz="2000">
                <a:sym typeface="Symbol" pitchFamily="18" charset="2"/>
              </a:rPr>
              <a:t>range = </a:t>
            </a:r>
            <a:r>
              <a:rPr lang="en-US" altLang="zh-TW" sz="2000" b="1" i="1">
                <a:sym typeface="Symbol" pitchFamily="18" charset="2"/>
              </a:rPr>
              <a:t>Z </a:t>
            </a:r>
            <a:r>
              <a:rPr lang="en-US" altLang="zh-TW" sz="2000">
                <a:sym typeface="Symbol" pitchFamily="18" charset="2"/>
              </a:rPr>
              <a:t>?</a:t>
            </a:r>
          </a:p>
        </p:txBody>
      </p:sp>
      <p:sp>
        <p:nvSpPr>
          <p:cNvPr id="259111" name="Oval 39"/>
          <p:cNvSpPr>
            <a:spLocks noChangeArrowheads="1"/>
          </p:cNvSpPr>
          <p:nvPr/>
        </p:nvSpPr>
        <p:spPr bwMode="auto">
          <a:xfrm>
            <a:off x="7635875" y="1852613"/>
            <a:ext cx="647700" cy="1587500"/>
          </a:xfrm>
          <a:prstGeom prst="ellipse">
            <a:avLst/>
          </a:prstGeom>
          <a:noFill/>
          <a:ln w="9525">
            <a:solidFill>
              <a:srgbClr val="FF006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259112" name="Rectangle 40"/>
          <p:cNvSpPr>
            <a:spLocks noChangeArrowheads="1"/>
          </p:cNvSpPr>
          <p:nvPr/>
        </p:nvSpPr>
        <p:spPr bwMode="auto">
          <a:xfrm>
            <a:off x="482600" y="1427163"/>
            <a:ext cx="8369300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altLang="zh-TW" sz="2400" dirty="0"/>
              <a:t>Given a function </a:t>
            </a:r>
            <a:r>
              <a:rPr lang="en-US" altLang="zh-TW" sz="2400" i="1" dirty="0"/>
              <a:t>f</a:t>
            </a:r>
            <a:r>
              <a:rPr lang="en-US" altLang="zh-TW" sz="2400" dirty="0"/>
              <a:t> : </a:t>
            </a:r>
            <a:r>
              <a:rPr lang="en-US" altLang="zh-TW" sz="2400" i="1" dirty="0"/>
              <a:t>A </a:t>
            </a:r>
            <a:r>
              <a:rPr lang="en-US" altLang="zh-TW" sz="2400" dirty="0">
                <a:sym typeface="Symbol" pitchFamily="18" charset="2"/>
              </a:rPr>
              <a:t> </a:t>
            </a:r>
            <a:r>
              <a:rPr lang="en-US" altLang="zh-TW" sz="2400" i="1" dirty="0">
                <a:sym typeface="Symbol" pitchFamily="18" charset="2"/>
              </a:rPr>
              <a:t>B </a:t>
            </a:r>
            <a:r>
              <a:rPr lang="en-US" altLang="zh-TW" sz="2400" dirty="0">
                <a:sym typeface="Symbol" pitchFamily="18" charset="2"/>
              </a:rPr>
              <a:t>( </a:t>
            </a:r>
            <a:r>
              <a:rPr lang="en-US" altLang="zh-TW" sz="2400" i="1" dirty="0">
                <a:sym typeface="Symbol" pitchFamily="18" charset="2"/>
              </a:rPr>
              <a:t>f</a:t>
            </a:r>
            <a:r>
              <a:rPr lang="en-US" altLang="zh-TW" sz="2400" dirty="0">
                <a:sym typeface="Symbol" pitchFamily="18" charset="2"/>
              </a:rPr>
              <a:t> maps 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dirty="0">
                <a:sym typeface="Symbol" pitchFamily="18" charset="2"/>
              </a:rPr>
              <a:t> to </a:t>
            </a:r>
            <a:r>
              <a:rPr lang="en-US" altLang="zh-TW" sz="2400" i="1" dirty="0">
                <a:sym typeface="Symbol" pitchFamily="18" charset="2"/>
              </a:rPr>
              <a:t>B </a:t>
            </a:r>
            <a:r>
              <a:rPr lang="en-US" altLang="zh-TW" sz="2400" dirty="0">
                <a:sym typeface="Symbol" pitchFamily="18" charset="2"/>
              </a:rPr>
              <a:t>)</a:t>
            </a:r>
            <a:r>
              <a:rPr lang="en-US" altLang="zh-TW" sz="2400" i="1" dirty="0">
                <a:sym typeface="Symbol" pitchFamily="18" charset="2"/>
              </a:rPr>
              <a:t>,</a:t>
            </a:r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dirty="0">
                <a:sym typeface="Symbol" pitchFamily="18" charset="2"/>
              </a:rPr>
              <a:t> is the </a:t>
            </a:r>
            <a:r>
              <a:rPr lang="en-US" altLang="zh-TW" sz="2400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domain</a:t>
            </a:r>
            <a:r>
              <a:rPr lang="en-US" altLang="zh-TW" sz="2400" dirty="0">
                <a:sym typeface="Symbol" pitchFamily="18" charset="2"/>
              </a:rPr>
              <a:t> of </a:t>
            </a:r>
            <a:r>
              <a:rPr lang="en-US" altLang="zh-TW" sz="2400" i="1" dirty="0">
                <a:sym typeface="Symbol" pitchFamily="18" charset="2"/>
              </a:rPr>
              <a:t>f </a:t>
            </a:r>
            <a:r>
              <a:rPr lang="en-US" altLang="zh-TW" sz="2400" dirty="0">
                <a:sym typeface="Symbol" pitchFamily="18" charset="2"/>
              </a:rPr>
              <a:t>(‘balls’)</a:t>
            </a:r>
            <a:endParaRPr lang="en-US" altLang="zh-TW" sz="2400" i="1" dirty="0">
              <a:sym typeface="Symbol" pitchFamily="18" charset="2"/>
            </a:endParaRPr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altLang="zh-TW" sz="2400" i="1" dirty="0">
                <a:sym typeface="Symbol" pitchFamily="18" charset="2"/>
              </a:rPr>
              <a:t>B </a:t>
            </a:r>
            <a:r>
              <a:rPr lang="en-US" altLang="zh-TW" sz="2400" dirty="0">
                <a:sym typeface="Symbol" pitchFamily="18" charset="2"/>
              </a:rPr>
              <a:t>is the </a:t>
            </a:r>
            <a:r>
              <a:rPr lang="en-US" altLang="zh-TW" sz="2400" dirty="0" err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codomain</a:t>
            </a:r>
            <a:r>
              <a:rPr lang="en-US" altLang="zh-TW" sz="2400" dirty="0">
                <a:sym typeface="Symbol" pitchFamily="18" charset="2"/>
              </a:rPr>
              <a:t> of </a:t>
            </a:r>
            <a:r>
              <a:rPr lang="en-US" altLang="zh-TW" sz="2400" i="1" dirty="0">
                <a:sym typeface="Symbol" pitchFamily="18" charset="2"/>
              </a:rPr>
              <a:t>f </a:t>
            </a:r>
            <a:r>
              <a:rPr lang="en-US" altLang="zh-TW" sz="2400" dirty="0">
                <a:sym typeface="Symbol" pitchFamily="18" charset="2"/>
              </a:rPr>
              <a:t>(‘bins’)</a:t>
            </a:r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altLang="zh-TW" sz="2400" dirty="0">
                <a:sym typeface="Symbol" pitchFamily="18" charset="2"/>
              </a:rPr>
              <a:t>If </a:t>
            </a:r>
            <a:r>
              <a:rPr lang="en-US" altLang="zh-TW" sz="2400" i="1" dirty="0">
                <a:sym typeface="Symbol" pitchFamily="18" charset="2"/>
              </a:rPr>
              <a:t>f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dirty="0">
                <a:sym typeface="Symbol" pitchFamily="18" charset="2"/>
              </a:rPr>
              <a:t>) = </a:t>
            </a:r>
            <a:r>
              <a:rPr lang="en-US" altLang="zh-TW" sz="2400" i="1" dirty="0">
                <a:sym typeface="Symbol" pitchFamily="18" charset="2"/>
              </a:rPr>
              <a:t>b</a:t>
            </a:r>
            <a:r>
              <a:rPr lang="en-US" altLang="zh-TW" sz="2400" dirty="0">
                <a:sym typeface="Symbol" pitchFamily="18" charset="2"/>
              </a:rPr>
              <a:t>,</a:t>
            </a:r>
            <a:r>
              <a:rPr lang="en-US" altLang="zh-TW" sz="2400" i="1" dirty="0">
                <a:sym typeface="Symbol" pitchFamily="18" charset="2"/>
              </a:rPr>
              <a:t> </a:t>
            </a:r>
          </a:p>
          <a:p>
            <a:pPr marL="1143000" lvl="2" indent="-228600">
              <a:spcBef>
                <a:spcPct val="20000"/>
              </a:spcBef>
              <a:buSzPct val="80000"/>
              <a:buFont typeface="Wingdings" pitchFamily="2" charset="2"/>
              <a:buChar char="F"/>
              <a:defRPr/>
            </a:pPr>
            <a:r>
              <a:rPr lang="en-US" altLang="zh-TW" sz="2400" i="1" dirty="0">
                <a:sym typeface="Symbol" pitchFamily="18" charset="2"/>
              </a:rPr>
              <a:t>b</a:t>
            </a:r>
            <a:r>
              <a:rPr lang="en-US" altLang="zh-TW" sz="2400" dirty="0">
                <a:sym typeface="Symbol" pitchFamily="18" charset="2"/>
              </a:rPr>
              <a:t> is the </a:t>
            </a:r>
            <a:r>
              <a:rPr lang="en-US" altLang="zh-TW" sz="24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image</a:t>
            </a:r>
            <a:r>
              <a:rPr lang="en-US" altLang="zh-TW" sz="2400" dirty="0">
                <a:sym typeface="Symbol" pitchFamily="18" charset="2"/>
              </a:rPr>
              <a:t> of 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dirty="0">
                <a:sym typeface="Symbol" pitchFamily="18" charset="2"/>
              </a:rPr>
              <a:t>.</a:t>
            </a:r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altLang="zh-TW" sz="2400" dirty="0">
                <a:sym typeface="Symbol" pitchFamily="18" charset="2"/>
              </a:rPr>
              <a:t>The </a:t>
            </a:r>
            <a:r>
              <a:rPr lang="en-US" altLang="zh-TW" sz="24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range</a:t>
            </a:r>
            <a:r>
              <a:rPr lang="en-US" altLang="zh-TW" sz="2400" dirty="0">
                <a:sym typeface="Symbol" pitchFamily="18" charset="2"/>
              </a:rPr>
              <a:t> of </a:t>
            </a:r>
            <a:r>
              <a:rPr lang="en-US" altLang="zh-TW" sz="2400" i="1" dirty="0">
                <a:sym typeface="Symbol" pitchFamily="18" charset="2"/>
              </a:rPr>
              <a:t>f</a:t>
            </a:r>
            <a:r>
              <a:rPr lang="en-US" altLang="zh-TW" sz="2400" dirty="0">
                <a:sym typeface="Symbol" pitchFamily="18" charset="2"/>
              </a:rPr>
              <a:t> is the set of all images of elements of 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dirty="0">
                <a:sym typeface="Symbol" pitchFamily="18" charset="2"/>
              </a:rPr>
              <a:t>.</a:t>
            </a:r>
          </a:p>
          <a:p>
            <a:pPr marL="1143000" lvl="2" indent="-228600">
              <a:spcBef>
                <a:spcPct val="20000"/>
              </a:spcBef>
              <a:buSzPct val="80000"/>
              <a:buFont typeface="Wingdings" pitchFamily="2" charset="2"/>
              <a:buChar char="F"/>
              <a:defRPr/>
            </a:pPr>
            <a:r>
              <a:rPr lang="en-US" altLang="zh-TW" sz="2400" dirty="0"/>
              <a:t>{ </a:t>
            </a:r>
            <a:r>
              <a:rPr lang="en-US" altLang="zh-TW" sz="2400" i="1" dirty="0"/>
              <a:t>b</a:t>
            </a:r>
            <a:r>
              <a:rPr lang="en-US" altLang="zh-TW" sz="2400" dirty="0"/>
              <a:t> | </a:t>
            </a:r>
            <a:r>
              <a:rPr lang="en-US" altLang="zh-TW" sz="2400" i="1" dirty="0"/>
              <a:t>b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</a:t>
            </a:r>
            <a:r>
              <a:rPr lang="en-US" altLang="zh-TW" sz="2400" dirty="0"/>
              <a:t> B and ( </a:t>
            </a:r>
            <a:r>
              <a:rPr lang="en-US" altLang="zh-TW" sz="2400" b="1" dirty="0">
                <a:solidFill>
                  <a:srgbClr val="0000FF"/>
                </a:solidFill>
                <a:sym typeface="Symbol" pitchFamily="18" charset="2"/>
              </a:rPr>
              <a:t> </a:t>
            </a:r>
            <a:r>
              <a:rPr lang="en-US" altLang="zh-TW" sz="2400" b="1" i="1" dirty="0">
                <a:solidFill>
                  <a:srgbClr val="0000FF"/>
                </a:solidFill>
                <a:sym typeface="Symbol" pitchFamily="18" charset="2"/>
              </a:rPr>
              <a:t>a</a:t>
            </a:r>
            <a:r>
              <a:rPr lang="en-US" altLang="zh-TW" sz="2400" b="1" dirty="0">
                <a:solidFill>
                  <a:srgbClr val="0000FF"/>
                </a:solidFill>
                <a:sym typeface="Symbol" pitchFamily="18" charset="2"/>
              </a:rPr>
              <a:t> (</a:t>
            </a:r>
            <a:r>
              <a:rPr lang="en-US" altLang="zh-TW" sz="2400" b="1" i="1" dirty="0">
                <a:solidFill>
                  <a:srgbClr val="0000FF"/>
                </a:solidFill>
                <a:sym typeface="Symbol" pitchFamily="18" charset="2"/>
              </a:rPr>
              <a:t>f </a:t>
            </a:r>
            <a:r>
              <a:rPr lang="en-US" altLang="zh-TW" sz="2400" b="1" dirty="0">
                <a:solidFill>
                  <a:srgbClr val="0000FF"/>
                </a:solidFill>
                <a:sym typeface="Symbol" pitchFamily="18" charset="2"/>
              </a:rPr>
              <a:t>(</a:t>
            </a:r>
            <a:r>
              <a:rPr lang="en-US" altLang="zh-TW" sz="2400" b="1" i="1" dirty="0">
                <a:solidFill>
                  <a:srgbClr val="0000FF"/>
                </a:solidFill>
                <a:sym typeface="Symbol" pitchFamily="18" charset="2"/>
              </a:rPr>
              <a:t>a</a:t>
            </a:r>
            <a:r>
              <a:rPr lang="en-US" altLang="zh-TW" sz="2400" b="1" dirty="0">
                <a:solidFill>
                  <a:srgbClr val="0000FF"/>
                </a:solidFill>
                <a:sym typeface="Symbol" pitchFamily="18" charset="2"/>
              </a:rPr>
              <a:t>) = </a:t>
            </a:r>
            <a:r>
              <a:rPr lang="en-US" altLang="zh-TW" sz="2400" b="1" i="1" dirty="0">
                <a:solidFill>
                  <a:srgbClr val="0000FF"/>
                </a:solidFill>
                <a:sym typeface="Symbol" pitchFamily="18" charset="2"/>
              </a:rPr>
              <a:t>b</a:t>
            </a:r>
            <a:r>
              <a:rPr lang="en-US" altLang="zh-TW" sz="2400" b="1" dirty="0">
                <a:solidFill>
                  <a:srgbClr val="0000FF"/>
                </a:solidFill>
                <a:sym typeface="Symbol" pitchFamily="18" charset="2"/>
              </a:rPr>
              <a:t>) )</a:t>
            </a:r>
            <a:r>
              <a:rPr lang="en-US" altLang="zh-TW" sz="2400" b="1" dirty="0">
                <a:solidFill>
                  <a:srgbClr val="CC0000"/>
                </a:solidFill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} (‘non-empty bins’)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9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9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9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9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9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9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9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9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59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59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110" grpId="0" build="p" bldLvl="2" autoUpdateAnimBg="0"/>
      <p:bldP spid="259111" grpId="0" animBg="1"/>
      <p:bldP spid="259112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Injective Functions (One-to-one)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8738"/>
            <a:ext cx="8231188" cy="52705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/>
              <a:t>A function </a:t>
            </a:r>
            <a:r>
              <a:rPr lang="en-US" altLang="zh-TW" i="1" dirty="0"/>
              <a:t>f </a:t>
            </a:r>
            <a:r>
              <a:rPr lang="en-US" altLang="zh-TW" dirty="0"/>
              <a:t>is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injective</a:t>
            </a:r>
            <a:r>
              <a:rPr lang="en-US" altLang="zh-TW" dirty="0"/>
              <a:t>, </a:t>
            </a:r>
            <a:br>
              <a:rPr lang="en-US" altLang="zh-TW" dirty="0"/>
            </a:br>
            <a:r>
              <a:rPr lang="en-US" altLang="zh-TW" b="1" dirty="0" err="1"/>
              <a:t>iff</a:t>
            </a:r>
            <a:r>
              <a:rPr lang="en-US" altLang="zh-TW" dirty="0"/>
              <a:t> for every distinct </a:t>
            </a:r>
            <a:r>
              <a:rPr lang="en-US" altLang="zh-TW" i="1" dirty="0"/>
              <a:t>x</a:t>
            </a:r>
            <a:r>
              <a:rPr lang="en-US" altLang="zh-TW" dirty="0"/>
              <a:t>, </a:t>
            </a:r>
            <a:r>
              <a:rPr lang="en-US" altLang="zh-TW" i="1" dirty="0"/>
              <a:t>y</a:t>
            </a:r>
            <a:r>
              <a:rPr lang="en-US" altLang="zh-TW" dirty="0"/>
              <a:t> in the domain, </a:t>
            </a:r>
            <a:br>
              <a:rPr lang="en-US" altLang="zh-TW" dirty="0"/>
            </a:br>
            <a:r>
              <a:rPr lang="en-US" altLang="zh-TW" i="1" dirty="0"/>
              <a:t>f</a:t>
            </a:r>
            <a:r>
              <a:rPr lang="en-US" altLang="zh-TW" dirty="0"/>
              <a:t>(</a:t>
            </a:r>
            <a:r>
              <a:rPr lang="en-US" altLang="zh-TW" i="1" dirty="0"/>
              <a:t>x</a:t>
            </a:r>
            <a:r>
              <a:rPr lang="en-US" altLang="zh-TW" dirty="0"/>
              <a:t>) </a:t>
            </a:r>
            <a:r>
              <a:rPr lang="en-US" altLang="zh-TW" dirty="0">
                <a:sym typeface="Symbol" pitchFamily="18" charset="2"/>
              </a:rPr>
              <a:t> </a:t>
            </a:r>
            <a:r>
              <a:rPr lang="en-US" altLang="zh-TW" i="1" dirty="0">
                <a:sym typeface="Symbol" pitchFamily="18" charset="2"/>
              </a:rPr>
              <a:t>f</a:t>
            </a:r>
            <a:r>
              <a:rPr lang="en-US" altLang="zh-TW" dirty="0">
                <a:sym typeface="Symbol" pitchFamily="18" charset="2"/>
              </a:rPr>
              <a:t>(</a:t>
            </a:r>
            <a:r>
              <a:rPr lang="en-US" altLang="zh-TW" i="1" dirty="0">
                <a:sym typeface="Symbol" pitchFamily="18" charset="2"/>
              </a:rPr>
              <a:t>y</a:t>
            </a:r>
            <a:r>
              <a:rPr lang="en-US" altLang="zh-TW" dirty="0">
                <a:sym typeface="Symbol" pitchFamily="18" charset="2"/>
              </a:rPr>
              <a:t>).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000" dirty="0">
                <a:solidFill>
                  <a:srgbClr val="0000FF"/>
                </a:solidFill>
                <a:sym typeface="Symbol" pitchFamily="18" charset="2"/>
              </a:rPr>
              <a:t>“Different inputs imply different outputs”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dirty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i="1" dirty="0">
                <a:sym typeface="Symbol" pitchFamily="18" charset="2"/>
              </a:rPr>
              <a:t>Examples of injective function: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>
                <a:sym typeface="Symbol" pitchFamily="18" charset="2"/>
              </a:rPr>
              <a:t>	f: </a:t>
            </a:r>
            <a:r>
              <a:rPr lang="en-US" altLang="zh-TW" b="1" dirty="0">
                <a:sym typeface="Symbol" pitchFamily="18" charset="2"/>
              </a:rPr>
              <a:t>Z</a:t>
            </a:r>
            <a:r>
              <a:rPr lang="en-US" altLang="zh-TW" dirty="0">
                <a:sym typeface="Symbol" pitchFamily="18" charset="2"/>
              </a:rPr>
              <a:t>  </a:t>
            </a:r>
            <a:r>
              <a:rPr lang="en-US" altLang="zh-TW" b="1" dirty="0">
                <a:sym typeface="Symbol" pitchFamily="18" charset="2"/>
              </a:rPr>
              <a:t>Z</a:t>
            </a:r>
            <a:r>
              <a:rPr lang="en-US" altLang="zh-TW" dirty="0">
                <a:sym typeface="Symbol" pitchFamily="18" charset="2"/>
              </a:rPr>
              <a:t>: f(x)=2x, f(x)=x</a:t>
            </a:r>
            <a:r>
              <a:rPr lang="en-US" altLang="zh-TW" baseline="30000" dirty="0">
                <a:sym typeface="Symbol" pitchFamily="18" charset="2"/>
              </a:rPr>
              <a:t>3</a:t>
            </a:r>
            <a:r>
              <a:rPr lang="en-US" altLang="zh-TW" dirty="0">
                <a:sym typeface="Symbol" pitchFamily="18" charset="2"/>
              </a:rPr>
              <a:t>,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>
                <a:sym typeface="Symbol" pitchFamily="18" charset="2"/>
              </a:rPr>
              <a:t>	balls into bins function such that </a:t>
            </a:r>
            <a:r>
              <a:rPr lang="en-US" altLang="zh-TW" u="sng" dirty="0">
                <a:sym typeface="Symbol" pitchFamily="18" charset="2"/>
              </a:rPr>
              <a:t>each bin has at most one ball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dirty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i="1" dirty="0">
                <a:sym typeface="Symbol" pitchFamily="18" charset="2"/>
              </a:rPr>
              <a:t>Examples of </a:t>
            </a:r>
            <a:r>
              <a:rPr lang="en-US" altLang="zh-TW" i="1" dirty="0">
                <a:solidFill>
                  <a:srgbClr val="FF33CC"/>
                </a:solidFill>
                <a:sym typeface="Symbol" pitchFamily="18" charset="2"/>
              </a:rPr>
              <a:t>not</a:t>
            </a:r>
            <a:r>
              <a:rPr lang="en-US" altLang="zh-TW" i="1" dirty="0">
                <a:sym typeface="Symbol" pitchFamily="18" charset="2"/>
              </a:rPr>
              <a:t> injective function</a:t>
            </a:r>
            <a:r>
              <a:rPr lang="en-US" altLang="zh-TW" dirty="0">
                <a:sym typeface="Symbol" pitchFamily="18" charset="2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>
                <a:solidFill>
                  <a:srgbClr val="009900"/>
                </a:solidFill>
                <a:sym typeface="Symbol" pitchFamily="18" charset="2"/>
              </a:rPr>
              <a:t>	</a:t>
            </a:r>
            <a:r>
              <a:rPr lang="en-US" altLang="zh-TW" dirty="0">
                <a:sym typeface="Symbol" pitchFamily="18" charset="2"/>
              </a:rPr>
              <a:t> f: </a:t>
            </a:r>
            <a:r>
              <a:rPr lang="en-US" altLang="zh-TW" b="1" dirty="0">
                <a:sym typeface="Symbol" pitchFamily="18" charset="2"/>
              </a:rPr>
              <a:t>Z</a:t>
            </a:r>
            <a:r>
              <a:rPr lang="en-US" altLang="zh-TW" dirty="0">
                <a:sym typeface="Symbol" pitchFamily="18" charset="2"/>
              </a:rPr>
              <a:t>  </a:t>
            </a:r>
            <a:r>
              <a:rPr lang="en-US" altLang="zh-TW" b="1" dirty="0">
                <a:sym typeface="Symbol" pitchFamily="18" charset="2"/>
              </a:rPr>
              <a:t>Z</a:t>
            </a:r>
            <a:r>
              <a:rPr lang="en-US" altLang="zh-TW" dirty="0">
                <a:sym typeface="Symbol" pitchFamily="18" charset="2"/>
              </a:rPr>
              <a:t>: f(x)=x</a:t>
            </a:r>
            <a:r>
              <a:rPr lang="en-US" altLang="zh-TW" baseline="30000" dirty="0">
                <a:sym typeface="Symbol" pitchFamily="18" charset="2"/>
              </a:rPr>
              <a:t>4</a:t>
            </a:r>
            <a:endParaRPr lang="en-US" altLang="zh-TW" dirty="0"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96050" y="1328738"/>
            <a:ext cx="2154238" cy="1681162"/>
            <a:chOff x="4092" y="837"/>
            <a:chExt cx="1357" cy="1059"/>
          </a:xfrm>
        </p:grpSpPr>
        <p:sp>
          <p:nvSpPr>
            <p:cNvPr id="8198" name="Oval 5"/>
            <p:cNvSpPr>
              <a:spLocks noChangeArrowheads="1"/>
            </p:cNvSpPr>
            <p:nvPr/>
          </p:nvSpPr>
          <p:spPr bwMode="auto">
            <a:xfrm>
              <a:off x="4094" y="840"/>
              <a:ext cx="524" cy="10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  <p:sp>
          <p:nvSpPr>
            <p:cNvPr id="8199" name="Oval 6"/>
            <p:cNvSpPr>
              <a:spLocks noChangeArrowheads="1"/>
            </p:cNvSpPr>
            <p:nvPr/>
          </p:nvSpPr>
          <p:spPr bwMode="auto">
            <a:xfrm>
              <a:off x="4975" y="837"/>
              <a:ext cx="452" cy="10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0" name="Oval 7"/>
            <p:cNvSpPr>
              <a:spLocks noChangeArrowheads="1"/>
            </p:cNvSpPr>
            <p:nvPr/>
          </p:nvSpPr>
          <p:spPr bwMode="auto">
            <a:xfrm>
              <a:off x="4355" y="1008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1" name="Oval 8"/>
            <p:cNvSpPr>
              <a:spLocks noChangeArrowheads="1"/>
            </p:cNvSpPr>
            <p:nvPr/>
          </p:nvSpPr>
          <p:spPr bwMode="auto">
            <a:xfrm>
              <a:off x="4359" y="1159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2" name="Oval 9"/>
            <p:cNvSpPr>
              <a:spLocks noChangeArrowheads="1"/>
            </p:cNvSpPr>
            <p:nvPr/>
          </p:nvSpPr>
          <p:spPr bwMode="auto">
            <a:xfrm>
              <a:off x="4362" y="1474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3" name="Oval 10"/>
            <p:cNvSpPr>
              <a:spLocks noChangeArrowheads="1"/>
            </p:cNvSpPr>
            <p:nvPr/>
          </p:nvSpPr>
          <p:spPr bwMode="auto">
            <a:xfrm>
              <a:off x="4356" y="1315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4" name="Oval 11"/>
            <p:cNvSpPr>
              <a:spLocks noChangeArrowheads="1"/>
            </p:cNvSpPr>
            <p:nvPr/>
          </p:nvSpPr>
          <p:spPr bwMode="auto">
            <a:xfrm>
              <a:off x="4357" y="1631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5" name="Oval 12"/>
            <p:cNvSpPr>
              <a:spLocks noChangeArrowheads="1"/>
            </p:cNvSpPr>
            <p:nvPr/>
          </p:nvSpPr>
          <p:spPr bwMode="auto">
            <a:xfrm>
              <a:off x="5211" y="1453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6" name="Oval 13"/>
            <p:cNvSpPr>
              <a:spLocks noChangeArrowheads="1"/>
            </p:cNvSpPr>
            <p:nvPr/>
          </p:nvSpPr>
          <p:spPr bwMode="auto">
            <a:xfrm>
              <a:off x="5196" y="1141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7" name="Oval 14"/>
            <p:cNvSpPr>
              <a:spLocks noChangeArrowheads="1"/>
            </p:cNvSpPr>
            <p:nvPr/>
          </p:nvSpPr>
          <p:spPr bwMode="auto">
            <a:xfrm>
              <a:off x="5211" y="1291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8" name="Oval 15"/>
            <p:cNvSpPr>
              <a:spLocks noChangeArrowheads="1"/>
            </p:cNvSpPr>
            <p:nvPr/>
          </p:nvSpPr>
          <p:spPr bwMode="auto">
            <a:xfrm>
              <a:off x="5193" y="973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9" name="Text Box 16"/>
            <p:cNvSpPr txBox="1">
              <a:spLocks noChangeArrowheads="1"/>
            </p:cNvSpPr>
            <p:nvPr/>
          </p:nvSpPr>
          <p:spPr bwMode="auto">
            <a:xfrm>
              <a:off x="4092" y="1202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</a:t>
              </a:r>
            </a:p>
          </p:txBody>
        </p:sp>
        <p:sp>
          <p:nvSpPr>
            <p:cNvPr id="8210" name="Text Box 17"/>
            <p:cNvSpPr txBox="1">
              <a:spLocks noChangeArrowheads="1"/>
            </p:cNvSpPr>
            <p:nvPr/>
          </p:nvSpPr>
          <p:spPr bwMode="auto">
            <a:xfrm>
              <a:off x="5237" y="1205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B</a:t>
              </a:r>
            </a:p>
          </p:txBody>
        </p:sp>
        <p:sp>
          <p:nvSpPr>
            <p:cNvPr id="8211" name="Oval 18"/>
            <p:cNvSpPr>
              <a:spLocks noChangeArrowheads="1"/>
            </p:cNvSpPr>
            <p:nvPr/>
          </p:nvSpPr>
          <p:spPr bwMode="auto">
            <a:xfrm>
              <a:off x="5212" y="1607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12" name="Oval 19"/>
            <p:cNvSpPr>
              <a:spLocks noChangeArrowheads="1"/>
            </p:cNvSpPr>
            <p:nvPr/>
          </p:nvSpPr>
          <p:spPr bwMode="auto">
            <a:xfrm>
              <a:off x="5204" y="1752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8213" name="AutoShape 20"/>
            <p:cNvCxnSpPr>
              <a:cxnSpLocks noChangeShapeType="1"/>
              <a:stCxn id="8203" idx="5"/>
              <a:endCxn id="8208" idx="3"/>
            </p:cNvCxnSpPr>
            <p:nvPr/>
          </p:nvCxnSpPr>
          <p:spPr bwMode="auto">
            <a:xfrm flipV="1">
              <a:off x="4385" y="1002"/>
              <a:ext cx="813" cy="3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4" name="AutoShape 21"/>
            <p:cNvCxnSpPr>
              <a:cxnSpLocks noChangeShapeType="1"/>
              <a:stCxn id="8200" idx="1"/>
              <a:endCxn id="8207" idx="1"/>
            </p:cNvCxnSpPr>
            <p:nvPr/>
          </p:nvCxnSpPr>
          <p:spPr bwMode="auto">
            <a:xfrm>
              <a:off x="4360" y="1013"/>
              <a:ext cx="856" cy="2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5" name="AutoShape 22"/>
            <p:cNvCxnSpPr>
              <a:cxnSpLocks noChangeShapeType="1"/>
              <a:stCxn id="8201" idx="7"/>
              <a:endCxn id="8212" idx="0"/>
            </p:cNvCxnSpPr>
            <p:nvPr/>
          </p:nvCxnSpPr>
          <p:spPr bwMode="auto">
            <a:xfrm>
              <a:off x="4388" y="1164"/>
              <a:ext cx="833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6" name="AutoShape 23"/>
            <p:cNvCxnSpPr>
              <a:cxnSpLocks noChangeShapeType="1"/>
              <a:stCxn id="8202" idx="7"/>
              <a:endCxn id="8206" idx="2"/>
            </p:cNvCxnSpPr>
            <p:nvPr/>
          </p:nvCxnSpPr>
          <p:spPr bwMode="auto">
            <a:xfrm flipV="1">
              <a:off x="4391" y="1158"/>
              <a:ext cx="805" cy="32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7" name="AutoShape 24"/>
            <p:cNvCxnSpPr>
              <a:cxnSpLocks noChangeShapeType="1"/>
              <a:stCxn id="8204" idx="7"/>
              <a:endCxn id="8205" idx="4"/>
            </p:cNvCxnSpPr>
            <p:nvPr/>
          </p:nvCxnSpPr>
          <p:spPr bwMode="auto">
            <a:xfrm flipV="1">
              <a:off x="4386" y="1487"/>
              <a:ext cx="842" cy="1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60121" name="AutoShape 25"/>
          <p:cNvCxnSpPr>
            <a:cxnSpLocks noChangeShapeType="1"/>
          </p:cNvCxnSpPr>
          <p:nvPr/>
        </p:nvCxnSpPr>
        <p:spPr bwMode="auto">
          <a:xfrm>
            <a:off x="6921500" y="1608138"/>
            <a:ext cx="1358900" cy="449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0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60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6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Surjective Functions (Onto)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8163" cy="52371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>
                <a:sym typeface="Symbol" pitchFamily="18" charset="2"/>
              </a:rPr>
              <a:t>A function </a:t>
            </a:r>
            <a:r>
              <a:rPr lang="en-US" altLang="zh-TW" i="1" dirty="0">
                <a:sym typeface="Symbol" pitchFamily="18" charset="2"/>
              </a:rPr>
              <a:t>f </a:t>
            </a:r>
            <a:r>
              <a:rPr lang="en-US" altLang="zh-TW" dirty="0">
                <a:sym typeface="Symbol" pitchFamily="18" charset="2"/>
              </a:rPr>
              <a:t>from </a:t>
            </a:r>
            <a:r>
              <a:rPr lang="en-US" altLang="zh-TW" i="1" dirty="0">
                <a:sym typeface="Symbol" pitchFamily="18" charset="2"/>
              </a:rPr>
              <a:t>A</a:t>
            </a:r>
            <a:r>
              <a:rPr lang="en-US" altLang="zh-TW" dirty="0">
                <a:sym typeface="Symbol" pitchFamily="18" charset="2"/>
              </a:rPr>
              <a:t> to </a:t>
            </a:r>
            <a:r>
              <a:rPr lang="en-US" altLang="zh-TW" i="1" dirty="0">
                <a:sym typeface="Symbol" pitchFamily="18" charset="2"/>
              </a:rPr>
              <a:t>B </a:t>
            </a:r>
            <a:r>
              <a:rPr lang="en-US" altLang="zh-TW" dirty="0">
                <a:sym typeface="Symbol" pitchFamily="18" charset="2"/>
              </a:rPr>
              <a:t>is called </a:t>
            </a:r>
            <a:r>
              <a:rPr lang="en-US" altLang="zh-TW" i="1" dirty="0" err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surjective</a:t>
            </a:r>
            <a:r>
              <a:rPr lang="en-US" altLang="zh-TW" dirty="0">
                <a:sym typeface="Symbol" pitchFamily="18" charset="2"/>
              </a:rPr>
              <a:t>,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>
                <a:sym typeface="Symbol" pitchFamily="18" charset="2"/>
              </a:rPr>
              <a:t>	</a:t>
            </a:r>
            <a:r>
              <a:rPr lang="en-US" altLang="zh-TW" dirty="0" err="1">
                <a:sym typeface="Symbol" pitchFamily="18" charset="2"/>
              </a:rPr>
              <a:t>iff</a:t>
            </a:r>
            <a:r>
              <a:rPr lang="en-US" altLang="zh-TW" dirty="0">
                <a:sym typeface="Symbol" pitchFamily="18" charset="2"/>
              </a:rPr>
              <a:t> for all </a:t>
            </a:r>
            <a:r>
              <a:rPr lang="en-US" altLang="zh-TW" i="1" dirty="0">
                <a:sym typeface="Symbol" pitchFamily="18" charset="2"/>
              </a:rPr>
              <a:t>b</a:t>
            </a:r>
            <a:r>
              <a:rPr lang="en-US" altLang="zh-TW" dirty="0">
                <a:sym typeface="Symbol" pitchFamily="18" charset="2"/>
              </a:rPr>
              <a:t>  </a:t>
            </a:r>
            <a:r>
              <a:rPr lang="en-US" altLang="zh-TW" i="1" dirty="0">
                <a:sym typeface="Symbol" pitchFamily="18" charset="2"/>
              </a:rPr>
              <a:t>B</a:t>
            </a:r>
            <a:r>
              <a:rPr lang="en-US" altLang="zh-TW" dirty="0">
                <a:sym typeface="Symbol" pitchFamily="18" charset="2"/>
              </a:rPr>
              <a:t>, there exists </a:t>
            </a:r>
            <a:br>
              <a:rPr lang="en-US" altLang="zh-TW" dirty="0">
                <a:sym typeface="Symbol" pitchFamily="18" charset="2"/>
              </a:rPr>
            </a:br>
            <a:r>
              <a:rPr lang="en-US" altLang="zh-TW" dirty="0">
                <a:sym typeface="Symbol" pitchFamily="18" charset="2"/>
              </a:rPr>
              <a:t>an element </a:t>
            </a:r>
            <a:r>
              <a:rPr lang="en-US" altLang="zh-TW" i="1" dirty="0">
                <a:sym typeface="Symbol" pitchFamily="18" charset="2"/>
              </a:rPr>
              <a:t>a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A </a:t>
            </a:r>
            <a:r>
              <a:rPr lang="en-US" altLang="zh-TW" dirty="0">
                <a:sym typeface="Symbol" pitchFamily="18" charset="2"/>
              </a:rPr>
              <a:t>such that </a:t>
            </a:r>
            <a:r>
              <a:rPr lang="en-US" altLang="zh-TW" i="1" dirty="0">
                <a:sym typeface="Symbol" pitchFamily="18" charset="2"/>
              </a:rPr>
              <a:t>f</a:t>
            </a:r>
            <a:r>
              <a:rPr lang="en-US" altLang="zh-TW" dirty="0">
                <a:sym typeface="Symbol" pitchFamily="18" charset="2"/>
              </a:rPr>
              <a:t>(</a:t>
            </a:r>
            <a:r>
              <a:rPr lang="en-US" altLang="zh-TW" i="1" dirty="0">
                <a:sym typeface="Symbol" pitchFamily="18" charset="2"/>
              </a:rPr>
              <a:t>a</a:t>
            </a:r>
            <a:r>
              <a:rPr lang="en-US" altLang="zh-TW" dirty="0">
                <a:sym typeface="Symbol" pitchFamily="18" charset="2"/>
              </a:rPr>
              <a:t>) = </a:t>
            </a:r>
            <a:r>
              <a:rPr lang="en-US" altLang="zh-TW" i="1" dirty="0">
                <a:sym typeface="Symbol" pitchFamily="18" charset="2"/>
              </a:rPr>
              <a:t>b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1800" dirty="0">
                <a:solidFill>
                  <a:srgbClr val="0000FF"/>
                </a:solidFill>
                <a:sym typeface="Symbol" pitchFamily="18" charset="2"/>
              </a:rPr>
              <a:t>“Every element in the </a:t>
            </a:r>
            <a:r>
              <a:rPr lang="en-US" altLang="zh-TW" sz="1800" dirty="0" err="1">
                <a:solidFill>
                  <a:srgbClr val="0000FF"/>
                </a:solidFill>
                <a:sym typeface="Symbol" pitchFamily="18" charset="2"/>
              </a:rPr>
              <a:t>codomain</a:t>
            </a:r>
            <a:r>
              <a:rPr lang="en-US" altLang="zh-TW" sz="1800" dirty="0">
                <a:solidFill>
                  <a:srgbClr val="0000FF"/>
                </a:solidFill>
                <a:sym typeface="Symbol" pitchFamily="18" charset="2"/>
              </a:rPr>
              <a:t> is the output of some input”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dirty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i="1" dirty="0">
                <a:sym typeface="Symbol" pitchFamily="18" charset="2"/>
              </a:rPr>
              <a:t>Examples of </a:t>
            </a:r>
            <a:r>
              <a:rPr lang="en-US" altLang="zh-TW" i="1" dirty="0" err="1">
                <a:sym typeface="Symbol" pitchFamily="18" charset="2"/>
              </a:rPr>
              <a:t>surjective</a:t>
            </a:r>
            <a:r>
              <a:rPr lang="en-US" altLang="zh-TW" i="1" dirty="0">
                <a:sym typeface="Symbol" pitchFamily="18" charset="2"/>
              </a:rPr>
              <a:t> function</a:t>
            </a:r>
            <a:r>
              <a:rPr lang="en-US" altLang="zh-TW" dirty="0">
                <a:sym typeface="Symbol" pitchFamily="18" charset="2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>
                <a:sym typeface="Symbol" pitchFamily="18" charset="2"/>
              </a:rPr>
              <a:t>	 f: </a:t>
            </a:r>
            <a:r>
              <a:rPr lang="en-US" altLang="zh-TW" b="1" dirty="0">
                <a:sym typeface="Symbol" pitchFamily="18" charset="2"/>
              </a:rPr>
              <a:t>Z</a:t>
            </a:r>
            <a:r>
              <a:rPr lang="en-US" altLang="zh-TW" dirty="0">
                <a:sym typeface="Symbol" pitchFamily="18" charset="2"/>
              </a:rPr>
              <a:t> </a:t>
            </a:r>
            <a:r>
              <a:rPr lang="en-US" altLang="zh-TW" b="1" dirty="0">
                <a:sym typeface="Symbol" pitchFamily="18" charset="2"/>
              </a:rPr>
              <a:t> Z</a:t>
            </a:r>
            <a:r>
              <a:rPr lang="en-US" altLang="zh-TW" dirty="0">
                <a:sym typeface="Symbol" pitchFamily="18" charset="2"/>
              </a:rPr>
              <a:t>: f(x)=x+2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>
                <a:sym typeface="Symbol" pitchFamily="18" charset="2"/>
              </a:rPr>
              <a:t>	 balls into bins function such that </a:t>
            </a:r>
            <a:r>
              <a:rPr lang="en-US" altLang="zh-TW" u="sng" dirty="0">
                <a:sym typeface="Symbol" pitchFamily="18" charset="2"/>
              </a:rPr>
              <a:t>each bin has at least one ball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dirty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i="1" dirty="0">
                <a:sym typeface="Symbol" pitchFamily="18" charset="2"/>
              </a:rPr>
              <a:t>Examples of </a:t>
            </a:r>
            <a:r>
              <a:rPr lang="en-US" altLang="zh-TW" i="1" dirty="0">
                <a:solidFill>
                  <a:srgbClr val="FF33CC"/>
                </a:solidFill>
                <a:sym typeface="Symbol" pitchFamily="18" charset="2"/>
              </a:rPr>
              <a:t>not</a:t>
            </a:r>
            <a:r>
              <a:rPr lang="en-US" altLang="zh-TW" i="1" dirty="0">
                <a:sym typeface="Symbol" pitchFamily="18" charset="2"/>
              </a:rPr>
              <a:t> </a:t>
            </a:r>
            <a:r>
              <a:rPr lang="en-US" altLang="zh-TW" i="1" dirty="0" err="1">
                <a:sym typeface="Symbol" pitchFamily="18" charset="2"/>
              </a:rPr>
              <a:t>surjective</a:t>
            </a:r>
            <a:r>
              <a:rPr lang="en-US" altLang="zh-TW" i="1" dirty="0">
                <a:sym typeface="Symbol" pitchFamily="18" charset="2"/>
              </a:rPr>
              <a:t> function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i="1" dirty="0">
                <a:solidFill>
                  <a:srgbClr val="009900"/>
                </a:solidFill>
                <a:sym typeface="Symbol" pitchFamily="18" charset="2"/>
              </a:rPr>
              <a:t>	</a:t>
            </a:r>
            <a:r>
              <a:rPr lang="en-US" altLang="zh-TW" dirty="0">
                <a:sym typeface="Symbol" pitchFamily="18" charset="2"/>
              </a:rPr>
              <a:t> f: </a:t>
            </a:r>
            <a:r>
              <a:rPr lang="en-US" altLang="zh-TW" b="1" dirty="0">
                <a:sym typeface="Symbol" pitchFamily="18" charset="2"/>
              </a:rPr>
              <a:t>Z</a:t>
            </a:r>
            <a:r>
              <a:rPr lang="en-US" altLang="zh-TW" dirty="0">
                <a:sym typeface="Symbol" pitchFamily="18" charset="2"/>
              </a:rPr>
              <a:t>  </a:t>
            </a:r>
            <a:r>
              <a:rPr lang="en-US" altLang="zh-TW" b="1" dirty="0">
                <a:sym typeface="Symbol" pitchFamily="18" charset="2"/>
              </a:rPr>
              <a:t>Z</a:t>
            </a:r>
            <a:r>
              <a:rPr lang="en-US" altLang="zh-TW" dirty="0">
                <a:sym typeface="Symbol" pitchFamily="18" charset="2"/>
              </a:rPr>
              <a:t>: f(x)=2x</a:t>
            </a:r>
            <a:endParaRPr lang="en-US" altLang="zh-TW" i="1" dirty="0">
              <a:solidFill>
                <a:srgbClr val="009900"/>
              </a:solidFill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564313" y="1487488"/>
            <a:ext cx="2154237" cy="1681162"/>
            <a:chOff x="4111" y="1981"/>
            <a:chExt cx="1357" cy="1059"/>
          </a:xfrm>
        </p:grpSpPr>
        <p:sp>
          <p:nvSpPr>
            <p:cNvPr id="9221" name="Oval 5"/>
            <p:cNvSpPr>
              <a:spLocks noChangeArrowheads="1"/>
            </p:cNvSpPr>
            <p:nvPr/>
          </p:nvSpPr>
          <p:spPr bwMode="auto">
            <a:xfrm>
              <a:off x="4113" y="1984"/>
              <a:ext cx="524" cy="10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  <p:sp>
          <p:nvSpPr>
            <p:cNvPr id="9222" name="Oval 6"/>
            <p:cNvSpPr>
              <a:spLocks noChangeArrowheads="1"/>
            </p:cNvSpPr>
            <p:nvPr/>
          </p:nvSpPr>
          <p:spPr bwMode="auto">
            <a:xfrm>
              <a:off x="4994" y="1981"/>
              <a:ext cx="452" cy="10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9223" name="Oval 7"/>
            <p:cNvSpPr>
              <a:spLocks noChangeArrowheads="1"/>
            </p:cNvSpPr>
            <p:nvPr/>
          </p:nvSpPr>
          <p:spPr bwMode="auto">
            <a:xfrm>
              <a:off x="4374" y="2152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9224" name="Oval 8"/>
            <p:cNvSpPr>
              <a:spLocks noChangeArrowheads="1"/>
            </p:cNvSpPr>
            <p:nvPr/>
          </p:nvSpPr>
          <p:spPr bwMode="auto">
            <a:xfrm>
              <a:off x="4378" y="2303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>
              <a:off x="4381" y="2618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4375" y="2459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4376" y="2775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5215" y="2420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5230" y="2615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5212" y="2198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4111" y="2346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</a:t>
              </a: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5256" y="2349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B</a:t>
              </a:r>
            </a:p>
          </p:txBody>
        </p:sp>
        <p:sp>
          <p:nvSpPr>
            <p:cNvPr id="9233" name="Oval 17"/>
            <p:cNvSpPr>
              <a:spLocks noChangeArrowheads="1"/>
            </p:cNvSpPr>
            <p:nvPr/>
          </p:nvSpPr>
          <p:spPr bwMode="auto">
            <a:xfrm>
              <a:off x="5222" y="2805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9234" name="AutoShape 18"/>
            <p:cNvCxnSpPr>
              <a:cxnSpLocks noChangeShapeType="1"/>
              <a:stCxn id="9223" idx="7"/>
              <a:endCxn id="9230" idx="0"/>
            </p:cNvCxnSpPr>
            <p:nvPr/>
          </p:nvCxnSpPr>
          <p:spPr bwMode="auto">
            <a:xfrm>
              <a:off x="4403" y="2157"/>
              <a:ext cx="826" cy="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5" name="AutoShape 19"/>
            <p:cNvCxnSpPr>
              <a:cxnSpLocks noChangeShapeType="1"/>
              <a:stCxn id="9224" idx="4"/>
              <a:endCxn id="9228" idx="0"/>
            </p:cNvCxnSpPr>
            <p:nvPr/>
          </p:nvCxnSpPr>
          <p:spPr bwMode="auto">
            <a:xfrm>
              <a:off x="4395" y="2337"/>
              <a:ext cx="837" cy="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6" name="AutoShape 20"/>
            <p:cNvCxnSpPr>
              <a:cxnSpLocks noChangeShapeType="1"/>
              <a:stCxn id="9226" idx="7"/>
              <a:endCxn id="9233" idx="1"/>
            </p:cNvCxnSpPr>
            <p:nvPr/>
          </p:nvCxnSpPr>
          <p:spPr bwMode="auto">
            <a:xfrm>
              <a:off x="4404" y="2464"/>
              <a:ext cx="823" cy="3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7" name="AutoShape 21"/>
            <p:cNvCxnSpPr>
              <a:cxnSpLocks noChangeShapeType="1"/>
              <a:stCxn id="9225" idx="0"/>
              <a:endCxn id="9228" idx="1"/>
            </p:cNvCxnSpPr>
            <p:nvPr/>
          </p:nvCxnSpPr>
          <p:spPr bwMode="auto">
            <a:xfrm flipV="1">
              <a:off x="4398" y="2425"/>
              <a:ext cx="822" cy="1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8" name="AutoShape 22"/>
            <p:cNvCxnSpPr>
              <a:cxnSpLocks noChangeShapeType="1"/>
              <a:stCxn id="9227" idx="7"/>
              <a:endCxn id="9229" idx="0"/>
            </p:cNvCxnSpPr>
            <p:nvPr/>
          </p:nvCxnSpPr>
          <p:spPr bwMode="auto">
            <a:xfrm flipV="1">
              <a:off x="4405" y="2615"/>
              <a:ext cx="842" cy="16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1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1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1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Bijective</a:t>
            </a:r>
            <a:r>
              <a:rPr lang="en-US" altLang="zh-TW" dirty="0"/>
              <a:t> Functions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74025" cy="407193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zh-TW" dirty="0">
                <a:sym typeface="Symbol" pitchFamily="18" charset="2"/>
              </a:rPr>
              <a:t>A function </a:t>
            </a:r>
            <a:r>
              <a:rPr lang="en-US" altLang="zh-TW" i="1" dirty="0">
                <a:sym typeface="Symbol" pitchFamily="18" charset="2"/>
              </a:rPr>
              <a:t>f </a:t>
            </a:r>
            <a:r>
              <a:rPr lang="en-US" altLang="zh-TW" dirty="0">
                <a:sym typeface="Symbol" pitchFamily="18" charset="2"/>
              </a:rPr>
              <a:t>that is both injective and </a:t>
            </a:r>
            <a:br>
              <a:rPr lang="en-US" altLang="zh-TW" dirty="0">
                <a:sym typeface="Symbol" pitchFamily="18" charset="2"/>
              </a:rPr>
            </a:br>
            <a:r>
              <a:rPr lang="en-US" altLang="zh-TW" dirty="0" err="1">
                <a:sym typeface="Symbol" pitchFamily="18" charset="2"/>
              </a:rPr>
              <a:t>surjective</a:t>
            </a:r>
            <a:r>
              <a:rPr lang="en-US" altLang="zh-TW" dirty="0">
                <a:sym typeface="Symbol" pitchFamily="18" charset="2"/>
              </a:rPr>
              <a:t> is called a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bijection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pPr>
              <a:buFontTx/>
              <a:buNone/>
              <a:defRPr/>
            </a:pPr>
            <a:endParaRPr lang="en-US" altLang="zh-TW" dirty="0">
              <a:sym typeface="Symbol" pitchFamily="18" charset="2"/>
            </a:endParaRPr>
          </a:p>
          <a:p>
            <a:pPr>
              <a:buFontTx/>
              <a:buNone/>
              <a:defRPr/>
            </a:pPr>
            <a:r>
              <a:rPr lang="en-US" altLang="zh-TW" i="1" dirty="0">
                <a:sym typeface="Symbol" pitchFamily="18" charset="2"/>
              </a:rPr>
              <a:t>Examples:</a:t>
            </a:r>
          </a:p>
          <a:p>
            <a:pPr>
              <a:buFontTx/>
              <a:buNone/>
              <a:defRPr/>
            </a:pPr>
            <a:r>
              <a:rPr lang="en-US" altLang="zh-TW" i="1" dirty="0">
                <a:sym typeface="Symbol" pitchFamily="18" charset="2"/>
              </a:rPr>
              <a:t>	</a:t>
            </a:r>
            <a:r>
              <a:rPr lang="en-US" altLang="zh-TW" dirty="0">
                <a:sym typeface="Symbol" pitchFamily="18" charset="2"/>
              </a:rPr>
              <a:t> f:</a:t>
            </a:r>
            <a:r>
              <a:rPr lang="en-US" altLang="zh-TW" b="1" dirty="0">
                <a:sym typeface="Symbol" pitchFamily="18" charset="2"/>
              </a:rPr>
              <a:t> Z </a:t>
            </a:r>
            <a:r>
              <a:rPr lang="en-US" altLang="zh-TW" dirty="0">
                <a:sym typeface="Symbol" pitchFamily="18" charset="2"/>
              </a:rPr>
              <a:t> </a:t>
            </a:r>
            <a:r>
              <a:rPr lang="en-US" altLang="zh-TW" b="1" dirty="0">
                <a:sym typeface="Symbol" pitchFamily="18" charset="2"/>
              </a:rPr>
              <a:t>Z</a:t>
            </a:r>
            <a:r>
              <a:rPr lang="en-US" altLang="zh-TW" dirty="0">
                <a:sym typeface="Symbol" pitchFamily="18" charset="2"/>
              </a:rPr>
              <a:t>: f(x)=x, f(x)=x+2</a:t>
            </a:r>
          </a:p>
          <a:p>
            <a:pPr>
              <a:buFontTx/>
              <a:buNone/>
              <a:defRPr/>
            </a:pPr>
            <a:r>
              <a:rPr lang="en-US" altLang="zh-TW" i="1" dirty="0">
                <a:sym typeface="Symbol" pitchFamily="18" charset="2"/>
              </a:rPr>
              <a:t>	</a:t>
            </a:r>
            <a:r>
              <a:rPr lang="en-US" altLang="zh-TW" dirty="0">
                <a:sym typeface="Symbol" pitchFamily="18" charset="2"/>
              </a:rPr>
              <a:t> balls into bins function such that </a:t>
            </a:r>
            <a:r>
              <a:rPr lang="en-US" altLang="zh-TW" u="sng" dirty="0">
                <a:sym typeface="Symbol" pitchFamily="18" charset="2"/>
              </a:rPr>
              <a:t>each bin has exactly one ball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pPr>
              <a:buFontTx/>
              <a:buNone/>
              <a:defRPr/>
            </a:pPr>
            <a:r>
              <a:rPr lang="en-US" altLang="zh-TW" i="1" dirty="0">
                <a:sym typeface="Symbol" pitchFamily="18" charset="2"/>
              </a:rPr>
              <a:t>		</a:t>
            </a:r>
            <a:r>
              <a:rPr lang="en-US" altLang="zh-TW" sz="2000" i="1" dirty="0">
                <a:solidFill>
                  <a:srgbClr val="0000FF"/>
                </a:solidFill>
                <a:sym typeface="Symbol" pitchFamily="18" charset="2"/>
              </a:rPr>
              <a:t>which means </a:t>
            </a:r>
            <a:r>
              <a:rPr lang="en-US" altLang="zh-TW" sz="2000" i="1" u="sng" dirty="0">
                <a:solidFill>
                  <a:srgbClr val="0000FF"/>
                </a:solidFill>
                <a:sym typeface="Symbol" pitchFamily="18" charset="2"/>
              </a:rPr>
              <a:t>the number of balls = the number of bins </a:t>
            </a:r>
            <a:r>
              <a:rPr lang="en-US" altLang="zh-TW" sz="2000" i="1" dirty="0">
                <a:solidFill>
                  <a:srgbClr val="0000FF"/>
                </a:solidFill>
                <a:sym typeface="Symbol" pitchFamily="18" charset="2"/>
              </a:rPr>
              <a:t>if there 	are finite number of balls and bins.</a:t>
            </a:r>
            <a:endParaRPr lang="en-US" altLang="zh-TW" i="1" u="sng" dirty="0">
              <a:solidFill>
                <a:srgbClr val="0000FF"/>
              </a:solidFill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551613" y="1355725"/>
            <a:ext cx="2154237" cy="1681163"/>
            <a:chOff x="4091" y="3112"/>
            <a:chExt cx="1357" cy="1059"/>
          </a:xfrm>
        </p:grpSpPr>
        <p:sp>
          <p:nvSpPr>
            <p:cNvPr id="10245" name="Oval 5"/>
            <p:cNvSpPr>
              <a:spLocks noChangeArrowheads="1"/>
            </p:cNvSpPr>
            <p:nvPr/>
          </p:nvSpPr>
          <p:spPr bwMode="auto">
            <a:xfrm>
              <a:off x="4093" y="3115"/>
              <a:ext cx="524" cy="10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4974" y="3112"/>
              <a:ext cx="452" cy="10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0247" name="Oval 7"/>
            <p:cNvSpPr>
              <a:spLocks noChangeArrowheads="1"/>
            </p:cNvSpPr>
            <p:nvPr/>
          </p:nvSpPr>
          <p:spPr bwMode="auto">
            <a:xfrm>
              <a:off x="4354" y="3283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0248" name="Oval 8"/>
            <p:cNvSpPr>
              <a:spLocks noChangeArrowheads="1"/>
            </p:cNvSpPr>
            <p:nvPr/>
          </p:nvSpPr>
          <p:spPr bwMode="auto">
            <a:xfrm>
              <a:off x="4358" y="3434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0249" name="Oval 9"/>
            <p:cNvSpPr>
              <a:spLocks noChangeArrowheads="1"/>
            </p:cNvSpPr>
            <p:nvPr/>
          </p:nvSpPr>
          <p:spPr bwMode="auto">
            <a:xfrm>
              <a:off x="4361" y="3749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>
              <a:off x="4355" y="3590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0251" name="Oval 11"/>
            <p:cNvSpPr>
              <a:spLocks noChangeArrowheads="1"/>
            </p:cNvSpPr>
            <p:nvPr/>
          </p:nvSpPr>
          <p:spPr bwMode="auto">
            <a:xfrm>
              <a:off x="4356" y="3906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0252" name="Oval 12"/>
            <p:cNvSpPr>
              <a:spLocks noChangeArrowheads="1"/>
            </p:cNvSpPr>
            <p:nvPr/>
          </p:nvSpPr>
          <p:spPr bwMode="auto">
            <a:xfrm>
              <a:off x="5210" y="3836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0253" name="Oval 13"/>
            <p:cNvSpPr>
              <a:spLocks noChangeArrowheads="1"/>
            </p:cNvSpPr>
            <p:nvPr/>
          </p:nvSpPr>
          <p:spPr bwMode="auto">
            <a:xfrm>
              <a:off x="5195" y="3488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0254" name="Oval 14"/>
            <p:cNvSpPr>
              <a:spLocks noChangeArrowheads="1"/>
            </p:cNvSpPr>
            <p:nvPr/>
          </p:nvSpPr>
          <p:spPr bwMode="auto">
            <a:xfrm>
              <a:off x="5210" y="3683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0255" name="Oval 15"/>
            <p:cNvSpPr>
              <a:spLocks noChangeArrowheads="1"/>
            </p:cNvSpPr>
            <p:nvPr/>
          </p:nvSpPr>
          <p:spPr bwMode="auto">
            <a:xfrm>
              <a:off x="5192" y="3284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4091" y="3477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</a:t>
              </a:r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5236" y="3480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B</a:t>
              </a:r>
            </a:p>
          </p:txBody>
        </p:sp>
        <p:sp>
          <p:nvSpPr>
            <p:cNvPr id="10258" name="Oval 18"/>
            <p:cNvSpPr>
              <a:spLocks noChangeArrowheads="1"/>
            </p:cNvSpPr>
            <p:nvPr/>
          </p:nvSpPr>
          <p:spPr bwMode="auto">
            <a:xfrm>
              <a:off x="5211" y="4008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0259" name="AutoShape 19"/>
            <p:cNvCxnSpPr>
              <a:cxnSpLocks noChangeShapeType="1"/>
              <a:stCxn id="10247" idx="0"/>
              <a:endCxn id="10254" idx="0"/>
            </p:cNvCxnSpPr>
            <p:nvPr/>
          </p:nvCxnSpPr>
          <p:spPr bwMode="auto">
            <a:xfrm>
              <a:off x="4371" y="3283"/>
              <a:ext cx="856" cy="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0" name="AutoShape 20"/>
            <p:cNvCxnSpPr>
              <a:cxnSpLocks noChangeShapeType="1"/>
              <a:stCxn id="10248" idx="4"/>
              <a:endCxn id="10253" idx="0"/>
            </p:cNvCxnSpPr>
            <p:nvPr/>
          </p:nvCxnSpPr>
          <p:spPr bwMode="auto">
            <a:xfrm>
              <a:off x="4375" y="3468"/>
              <a:ext cx="837" cy="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1" name="AutoShape 21"/>
            <p:cNvCxnSpPr>
              <a:cxnSpLocks noChangeShapeType="1"/>
              <a:stCxn id="10250" idx="6"/>
              <a:endCxn id="10252" idx="4"/>
            </p:cNvCxnSpPr>
            <p:nvPr/>
          </p:nvCxnSpPr>
          <p:spPr bwMode="auto">
            <a:xfrm>
              <a:off x="4389" y="3607"/>
              <a:ext cx="838" cy="2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2" name="AutoShape 22"/>
            <p:cNvCxnSpPr>
              <a:cxnSpLocks noChangeShapeType="1"/>
              <a:stCxn id="10251" idx="7"/>
              <a:endCxn id="10255" idx="4"/>
            </p:cNvCxnSpPr>
            <p:nvPr/>
          </p:nvCxnSpPr>
          <p:spPr bwMode="auto">
            <a:xfrm flipV="1">
              <a:off x="4385" y="3318"/>
              <a:ext cx="824" cy="5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3" name="AutoShape 23"/>
            <p:cNvCxnSpPr>
              <a:cxnSpLocks noChangeShapeType="1"/>
              <a:stCxn id="10249" idx="7"/>
              <a:endCxn id="10258" idx="4"/>
            </p:cNvCxnSpPr>
            <p:nvPr/>
          </p:nvCxnSpPr>
          <p:spPr bwMode="auto">
            <a:xfrm>
              <a:off x="4390" y="3754"/>
              <a:ext cx="838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Examples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dirty="0"/>
              <a:t>Determine whether the following functions are injection, surjection, or bijection?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i="1" dirty="0"/>
              <a:t>f</a:t>
            </a:r>
            <a:r>
              <a:rPr lang="en-US" altLang="zh-TW" baseline="-25000" dirty="0"/>
              <a:t>1 </a:t>
            </a:r>
            <a:r>
              <a:rPr lang="en-US" altLang="zh-TW" dirty="0"/>
              <a:t>: </a:t>
            </a:r>
            <a:r>
              <a:rPr lang="en-US" altLang="zh-TW" b="1" i="1" dirty="0">
                <a:sym typeface="Symbol" pitchFamily="18" charset="2"/>
              </a:rPr>
              <a:t>Z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 </a:t>
            </a:r>
            <a:r>
              <a:rPr lang="en-US" altLang="zh-TW" b="1" i="1" dirty="0">
                <a:sym typeface="Symbol" pitchFamily="18" charset="2"/>
              </a:rPr>
              <a:t>Z</a:t>
            </a:r>
            <a:r>
              <a:rPr lang="en-US" altLang="zh-TW" dirty="0">
                <a:sym typeface="Symbol" pitchFamily="18" charset="2"/>
              </a:rPr>
              <a:t>,  </a:t>
            </a:r>
            <a:r>
              <a:rPr lang="en-US" altLang="zh-TW" b="1" dirty="0"/>
              <a:t> </a:t>
            </a:r>
            <a:r>
              <a:rPr lang="en-US" altLang="zh-TW" i="1" dirty="0"/>
              <a:t>f</a:t>
            </a:r>
            <a:r>
              <a:rPr lang="en-US" altLang="zh-TW" baseline="-25000" dirty="0"/>
              <a:t>1</a:t>
            </a:r>
            <a:r>
              <a:rPr lang="en-US" altLang="zh-TW" dirty="0"/>
              <a:t>(</a:t>
            </a:r>
            <a:r>
              <a:rPr lang="en-US" altLang="zh-TW" i="1" dirty="0"/>
              <a:t>x</a:t>
            </a:r>
            <a:r>
              <a:rPr lang="en-US" altLang="zh-TW" dirty="0"/>
              <a:t>) = </a:t>
            </a:r>
            <a:r>
              <a:rPr lang="en-US" altLang="zh-TW" i="1" dirty="0"/>
              <a:t>x</a:t>
            </a:r>
            <a:r>
              <a:rPr lang="en-US" altLang="zh-TW" baseline="30000" dirty="0"/>
              <a:t>2</a:t>
            </a:r>
            <a:r>
              <a:rPr lang="en-US" altLang="zh-TW" dirty="0"/>
              <a:t>    </a:t>
            </a:r>
          </a:p>
          <a:p>
            <a:pPr lvl="1">
              <a:lnSpc>
                <a:spcPct val="90000"/>
              </a:lnSpc>
            </a:pPr>
            <a:r>
              <a:rPr lang="en-US" altLang="zh-TW" dirty="0"/>
              <a:t>Not injection, since </a:t>
            </a:r>
            <a:r>
              <a:rPr lang="en-US" altLang="zh-TW" i="1" dirty="0"/>
              <a:t>f</a:t>
            </a:r>
            <a:r>
              <a:rPr lang="en-US" altLang="zh-TW" dirty="0"/>
              <a:t>(-1) = </a:t>
            </a:r>
            <a:r>
              <a:rPr lang="en-US" altLang="zh-TW" i="1" dirty="0"/>
              <a:t>f</a:t>
            </a:r>
            <a:r>
              <a:rPr lang="en-US" altLang="zh-TW" dirty="0"/>
              <a:t>(1) = 1.</a:t>
            </a:r>
          </a:p>
          <a:p>
            <a:pPr lvl="1">
              <a:lnSpc>
                <a:spcPct val="90000"/>
              </a:lnSpc>
            </a:pPr>
            <a:r>
              <a:rPr lang="en-US" altLang="zh-TW" dirty="0"/>
              <a:t>Not surjection, since there is no integer </a:t>
            </a:r>
            <a:r>
              <a:rPr lang="en-US" altLang="zh-TW" i="1" dirty="0"/>
              <a:t>x </a:t>
            </a:r>
            <a:r>
              <a:rPr lang="en-US" altLang="zh-TW" dirty="0"/>
              <a:t>such that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i="1" dirty="0"/>
              <a:t>	x</a:t>
            </a:r>
            <a:r>
              <a:rPr lang="en-US" altLang="zh-TW" baseline="30000" dirty="0"/>
              <a:t>2</a:t>
            </a:r>
            <a:r>
              <a:rPr lang="en-US" altLang="zh-TW" dirty="0"/>
              <a:t> = -1.</a:t>
            </a:r>
          </a:p>
          <a:p>
            <a:pPr lvl="1">
              <a:lnSpc>
                <a:spcPct val="90000"/>
              </a:lnSpc>
            </a:pPr>
            <a:endParaRPr lang="en-US" altLang="zh-TW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i="1" dirty="0"/>
              <a:t>f</a:t>
            </a:r>
            <a:r>
              <a:rPr lang="en-US" altLang="zh-TW" baseline="-25000" dirty="0"/>
              <a:t>2 </a:t>
            </a:r>
            <a:r>
              <a:rPr lang="en-US" altLang="zh-TW" dirty="0"/>
              <a:t>: </a:t>
            </a:r>
            <a:r>
              <a:rPr lang="en-US" altLang="zh-TW" b="1" i="1" dirty="0">
                <a:sym typeface="Symbol" pitchFamily="18" charset="2"/>
              </a:rPr>
              <a:t>Z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 </a:t>
            </a:r>
            <a:r>
              <a:rPr lang="en-US" altLang="zh-TW" b="1" i="1" dirty="0">
                <a:sym typeface="Symbol" pitchFamily="18" charset="2"/>
              </a:rPr>
              <a:t>Z</a:t>
            </a:r>
            <a:r>
              <a:rPr lang="en-US" altLang="zh-TW" dirty="0">
                <a:sym typeface="Symbol" pitchFamily="18" charset="2"/>
              </a:rPr>
              <a:t>,  </a:t>
            </a:r>
            <a:r>
              <a:rPr lang="en-US" altLang="zh-TW" b="1" dirty="0"/>
              <a:t> </a:t>
            </a:r>
            <a:r>
              <a:rPr lang="en-US" altLang="zh-TW" i="1" dirty="0"/>
              <a:t>f</a:t>
            </a:r>
            <a:r>
              <a:rPr lang="en-US" altLang="zh-TW" baseline="-25000" dirty="0"/>
              <a:t>2</a:t>
            </a:r>
            <a:r>
              <a:rPr lang="en-US" altLang="zh-TW" dirty="0"/>
              <a:t>(</a:t>
            </a:r>
            <a:r>
              <a:rPr lang="en-US" altLang="zh-TW" i="1" dirty="0"/>
              <a:t>x</a:t>
            </a:r>
            <a:r>
              <a:rPr lang="en-US" altLang="zh-TW" dirty="0"/>
              <a:t>) = </a:t>
            </a:r>
            <a:r>
              <a:rPr lang="en-US" altLang="zh-TW" i="1" dirty="0"/>
              <a:t>x</a:t>
            </a:r>
            <a:r>
              <a:rPr lang="en-US" altLang="zh-TW" dirty="0"/>
              <a:t> + 1</a:t>
            </a:r>
          </a:p>
          <a:p>
            <a:pPr lvl="1">
              <a:lnSpc>
                <a:spcPct val="90000"/>
              </a:lnSpc>
            </a:pPr>
            <a:r>
              <a:rPr lang="en-US" altLang="zh-TW" dirty="0"/>
              <a:t>Injection, since </a:t>
            </a:r>
            <a:r>
              <a:rPr lang="en-US" altLang="zh-TW" i="1" dirty="0"/>
              <a:t>x</a:t>
            </a:r>
            <a:r>
              <a:rPr lang="en-US" altLang="zh-TW" dirty="0"/>
              <a:t>+1 </a:t>
            </a:r>
            <a:r>
              <a:rPr lang="en-US" altLang="zh-TW" dirty="0">
                <a:sym typeface="Symbol" pitchFamily="18" charset="2"/>
              </a:rPr>
              <a:t>= </a:t>
            </a:r>
            <a:r>
              <a:rPr lang="en-US" altLang="zh-TW" i="1" dirty="0">
                <a:sym typeface="Symbol" pitchFamily="18" charset="2"/>
              </a:rPr>
              <a:t>y+</a:t>
            </a:r>
            <a:r>
              <a:rPr lang="en-US" altLang="zh-TW" dirty="0">
                <a:sym typeface="Symbol" pitchFamily="18" charset="2"/>
              </a:rPr>
              <a:t>1</a:t>
            </a:r>
            <a:r>
              <a:rPr lang="en-US" altLang="zh-TW" dirty="0"/>
              <a:t> implies </a:t>
            </a:r>
            <a:r>
              <a:rPr lang="en-US" altLang="zh-TW" i="1" dirty="0"/>
              <a:t>x </a:t>
            </a:r>
            <a:r>
              <a:rPr lang="en-US" altLang="zh-TW" dirty="0">
                <a:sym typeface="Symbol" pitchFamily="18" charset="2"/>
              </a:rPr>
              <a:t>= </a:t>
            </a:r>
            <a:r>
              <a:rPr lang="en-US" altLang="zh-TW" i="1" dirty="0">
                <a:sym typeface="Symbol" pitchFamily="18" charset="2"/>
              </a:rPr>
              <a:t>y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sym typeface="Symbol" pitchFamily="18" charset="2"/>
              </a:rPr>
              <a:t>Surjection, since </a:t>
            </a:r>
            <a:r>
              <a:rPr lang="en-US" altLang="zh-TW" i="1" dirty="0">
                <a:sym typeface="Symbol" pitchFamily="18" charset="2"/>
              </a:rPr>
              <a:t>f</a:t>
            </a:r>
            <a:r>
              <a:rPr lang="en-US" altLang="zh-TW" dirty="0">
                <a:sym typeface="Symbol" pitchFamily="18" charset="2"/>
              </a:rPr>
              <a:t>(</a:t>
            </a:r>
            <a:r>
              <a:rPr lang="en-US" altLang="zh-TW" i="1" dirty="0">
                <a:sym typeface="Symbol" pitchFamily="18" charset="2"/>
              </a:rPr>
              <a:t>x</a:t>
            </a:r>
            <a:r>
              <a:rPr lang="en-US" altLang="zh-TW" dirty="0">
                <a:sym typeface="Symbol" pitchFamily="18" charset="2"/>
              </a:rPr>
              <a:t>) = </a:t>
            </a:r>
            <a:r>
              <a:rPr lang="en-US" altLang="zh-TW" i="1" dirty="0">
                <a:sym typeface="Symbol" pitchFamily="18" charset="2"/>
              </a:rPr>
              <a:t>y</a:t>
            </a:r>
            <a:r>
              <a:rPr lang="en-US" altLang="zh-TW" dirty="0">
                <a:sym typeface="Symbol" pitchFamily="18" charset="2"/>
              </a:rPr>
              <a:t>  </a:t>
            </a:r>
            <a:r>
              <a:rPr lang="en-US" altLang="zh-TW" i="1" dirty="0">
                <a:sym typeface="Symbol" pitchFamily="18" charset="2"/>
              </a:rPr>
              <a:t>x</a:t>
            </a:r>
            <a:r>
              <a:rPr lang="en-US" altLang="zh-TW" dirty="0">
                <a:sym typeface="Symbol" pitchFamily="18" charset="2"/>
              </a:rPr>
              <a:t> + 1 = </a:t>
            </a:r>
            <a:r>
              <a:rPr lang="en-US" altLang="zh-TW" i="1" dirty="0">
                <a:sym typeface="Symbol" pitchFamily="18" charset="2"/>
              </a:rPr>
              <a:t>y </a:t>
            </a:r>
            <a:r>
              <a:rPr lang="en-US" altLang="zh-TW" dirty="0">
                <a:sym typeface="Symbol" pitchFamily="18" charset="2"/>
              </a:rPr>
              <a:t> </a:t>
            </a:r>
            <a:r>
              <a:rPr lang="en-US" altLang="zh-TW" i="1" dirty="0">
                <a:sym typeface="Symbol" pitchFamily="18" charset="2"/>
              </a:rPr>
              <a:t>x = y</a:t>
            </a:r>
            <a:r>
              <a:rPr lang="en-US" altLang="zh-TW" dirty="0">
                <a:sym typeface="Symbol" pitchFamily="18" charset="2"/>
              </a:rPr>
              <a:t> – 1.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sym typeface="Symbol" pitchFamily="18" charset="2"/>
              </a:rPr>
              <a:t>Bijection, since it is both one-to-one and onto.</a:t>
            </a:r>
            <a:endParaRPr lang="en-US" altLang="zh-TW" i="1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3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63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63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F6170-542B-488A-A069-575CA4790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D83A9-D1E1-40CE-A9FA-E7E88CA0F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458003-83F3-4342-9EBB-7D511BCA3C6B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00" y="1724660"/>
            <a:ext cx="1174857" cy="27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5525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6.4829"/>
  <p:tag name="ORIGINALWIDTH" val="578.1777"/>
  <p:tag name="LATEXADDIN" val="\documentclass{article}&#10;\usepackage{amsmath}&#10;\pagestyle{empty}&#10;\begin{document}&#10;&#10;$f(x) = \lceil \frac{x}{2} \rceil$&#10;&#10;&#10;\end{document}"/>
  <p:tag name="IGUANATEXSIZE" val="20"/>
  <p:tag name="IGUANATEXCURSOR" val="11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419</Words>
  <Application>Microsoft Office PowerPoint</Application>
  <PresentationFormat>On-screen Show (4:3)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新細明體</vt:lpstr>
      <vt:lpstr>Arial</vt:lpstr>
      <vt:lpstr>Symbol</vt:lpstr>
      <vt:lpstr>Wingdings</vt:lpstr>
      <vt:lpstr>template</vt:lpstr>
      <vt:lpstr>Function</vt:lpstr>
      <vt:lpstr>What is a Function?</vt:lpstr>
      <vt:lpstr>Functions and Sets [O1]</vt:lpstr>
      <vt:lpstr>Basic Terminology</vt:lpstr>
      <vt:lpstr>Injective Functions (One-to-one)</vt:lpstr>
      <vt:lpstr>Surjective Functions (Onto)</vt:lpstr>
      <vt:lpstr>Bijective Functions</vt:lpstr>
      <vt:lpstr>Examples</vt:lpstr>
      <vt:lpstr>Another example</vt:lpstr>
      <vt:lpstr>Useful Counting Technique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CSIS1118 Foundations of Computer Science</dc:title>
  <dc:creator>Hubert Chan</dc:creator>
  <cp:lastModifiedBy>Hubert Chan</cp:lastModifiedBy>
  <cp:revision>657</cp:revision>
  <dcterms:created xsi:type="dcterms:W3CDTF">2003-08-29T13:25:09Z</dcterms:created>
  <dcterms:modified xsi:type="dcterms:W3CDTF">2018-09-27T08:44:19Z</dcterms:modified>
</cp:coreProperties>
</file>