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406" r:id="rId2"/>
    <p:sldId id="420" r:id="rId3"/>
    <p:sldId id="425" r:id="rId4"/>
    <p:sldId id="426" r:id="rId5"/>
    <p:sldId id="427" r:id="rId6"/>
    <p:sldId id="428" r:id="rId7"/>
    <p:sldId id="448" r:id="rId8"/>
    <p:sldId id="477" r:id="rId9"/>
    <p:sldId id="438" r:id="rId10"/>
    <p:sldId id="439" r:id="rId11"/>
    <p:sldId id="475" r:id="rId12"/>
    <p:sldId id="476" r:id="rId13"/>
    <p:sldId id="445" r:id="rId14"/>
    <p:sldId id="463" r:id="rId15"/>
    <p:sldId id="461" r:id="rId16"/>
    <p:sldId id="458" r:id="rId17"/>
    <p:sldId id="459" r:id="rId18"/>
    <p:sldId id="460" r:id="rId19"/>
    <p:sldId id="462" r:id="rId20"/>
    <p:sldId id="478" r:id="rId21"/>
    <p:sldId id="479" r:id="rId22"/>
    <p:sldId id="480" r:id="rId23"/>
  </p:sldIdLst>
  <p:sldSz cx="9144000" cy="6858000" type="screen4x3"/>
  <p:notesSz cx="6669088" cy="9928225"/>
  <p:embeddedFontLst>
    <p:embeddedFont>
      <p:font typeface="新細明體" panose="02020500000000000000" pitchFamily="18" charset="-120"/>
      <p:regular r:id="rId26"/>
    </p:embeddedFont>
    <p:embeddedFont>
      <p:font typeface="Cambria Math" panose="02040503050406030204" pitchFamily="18" charset="0"/>
      <p:regular r:id="rId27"/>
    </p:embeddedFont>
  </p:embeddedFontLst>
  <p:custDataLst>
    <p:tags r:id="rId2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FF"/>
    <a:srgbClr val="FF99FF"/>
    <a:srgbClr val="CFF7A7"/>
    <a:srgbClr val="FF0066"/>
    <a:srgbClr val="9933FF"/>
    <a:srgbClr val="C0C0C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64" y="102"/>
      </p:cViewPr>
      <p:guideLst>
        <p:guide orient="horz" pos="2160"/>
        <p:guide pos="3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23C21A-BFCF-4A78-89B1-51FEAD3C0B3B}" type="datetimeFigureOut">
              <a:rPr lang="zh-TW" altLang="en-US"/>
              <a:pPr>
                <a:defRPr/>
              </a:pPr>
              <a:t>2018/9/27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87284C-CBD0-4ABE-B529-65483281C89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3520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2-08-31T06:03:47.13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-2 39 4,'0'0'25,"0"0"-8,-5-14-6,5 14-3,0 0-4,13-15-3,-13 15-2,0 0-1,13-11-1,-13 11 0,0 0 0,0 0 1,0 0-1,0 0 1,0 0 1,5 13 1,-5-13-4,-1 12-17,1-12 0</inkml:trace>
</inkml:ink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AE8093DB-B054-4486-AA0C-E8803797BC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639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2790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8093DB-B054-4486-AA0C-E8803797BCDF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8093DB-B054-4486-AA0C-E8803797BCDF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8093DB-B054-4486-AA0C-E8803797BCDF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D047F0E-EF3A-4CD7-9246-2F3BAEFFA6E5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7" name="Picture 6" descr="se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8B3CD4C7-9D96-4EEA-B288-C72A22F00CEC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5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23900" y="2930525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4400" dirty="0"/>
              <a:t>Counting</a:t>
            </a:r>
            <a:endParaRPr lang="en-US" sz="4400" dirty="0"/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386263"/>
            <a:ext cx="6400800" cy="1627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5)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5267554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Analysis Techniques]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078" y="150351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r-combination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703" y="2024107"/>
            <a:ext cx="8229600" cy="461639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Choose</a:t>
            </a:r>
            <a:r>
              <a:rPr lang="en-US" i="1" kern="1200" dirty="0">
                <a:solidFill>
                  <a:srgbClr val="0033CC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r</a:t>
            </a:r>
            <a:r>
              <a:rPr lang="en-US" dirty="0"/>
              <a:t> from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n</a:t>
            </a:r>
            <a:r>
              <a:rPr lang="en-US" dirty="0"/>
              <a:t> objects</a:t>
            </a:r>
          </a:p>
          <a:p>
            <a:pPr marL="457200" indent="-457200" eaLnBrk="1" hangingPunct="1">
              <a:buFontTx/>
              <a:buAutoNum type="arabicParenR"/>
            </a:pPr>
            <a:r>
              <a:rPr lang="en-US" dirty="0"/>
              <a:t>Choose the objects one by one. </a:t>
            </a:r>
          </a:p>
          <a:p>
            <a:pPr marL="457200" indent="-457200" eaLnBrk="1" hangingPunct="1">
              <a:buFontTx/>
              <a:buAutoNum type="arabicParenR"/>
            </a:pPr>
            <a:endParaRPr lang="en-US" dirty="0"/>
          </a:p>
          <a:p>
            <a:pPr marL="457200" indent="-457200" eaLnBrk="1" hangingPunct="1">
              <a:buFontTx/>
              <a:buAutoNum type="arabicParenR"/>
            </a:pPr>
            <a:endParaRPr lang="en-US" dirty="0"/>
          </a:p>
          <a:p>
            <a:pPr marL="457200" indent="-457200" eaLnBrk="1" hangingPunct="1">
              <a:buNone/>
            </a:pPr>
            <a:r>
              <a:rPr lang="en-US" dirty="0"/>
              <a:t>     in total: n × (n-1) × (n-2) × … × (n – r + 1) = </a:t>
            </a:r>
          </a:p>
          <a:p>
            <a:pPr marL="457200" indent="-457200" eaLnBrk="1" hangingPunct="1">
              <a:buNone/>
            </a:pPr>
            <a:r>
              <a:rPr lang="en-US" dirty="0"/>
              <a:t>2)  We don’t care about the order of the r objects. </a:t>
            </a:r>
          </a:p>
          <a:p>
            <a:pPr eaLnBrk="1" hangingPunct="1">
              <a:buFontTx/>
              <a:buNone/>
            </a:pPr>
            <a:r>
              <a:rPr lang="en-US" dirty="0"/>
              <a:t>Thus, 	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) = </a:t>
            </a:r>
          </a:p>
          <a:p>
            <a:pPr marL="0" indent="0" eaLnBrk="1" hangingPunct="1">
              <a:spcBef>
                <a:spcPct val="75000"/>
              </a:spcBef>
              <a:buFontTx/>
              <a:buNone/>
            </a:pPr>
            <a:endParaRPr lang="en-US" sz="2000" dirty="0"/>
          </a:p>
          <a:p>
            <a:pPr marL="0" indent="0" eaLnBrk="1" hangingPunct="1">
              <a:spcBef>
                <a:spcPct val="75000"/>
              </a:spcBef>
              <a:buFontTx/>
              <a:buNone/>
            </a:pPr>
            <a:r>
              <a:rPr lang="en-US" sz="2000" b="1" dirty="0"/>
              <a:t>Note that </a:t>
            </a:r>
            <a:r>
              <a:rPr lang="en-US" sz="2000" i="1" dirty="0"/>
              <a:t>C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, </a:t>
            </a:r>
            <a:r>
              <a:rPr lang="en-US" sz="2000" i="1" dirty="0"/>
              <a:t>r</a:t>
            </a:r>
            <a:r>
              <a:rPr lang="en-US" sz="2000" dirty="0"/>
              <a:t>) = </a:t>
            </a:r>
            <a:r>
              <a:rPr lang="en-US" sz="2000" i="1" dirty="0"/>
              <a:t>C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, </a:t>
            </a:r>
            <a:r>
              <a:rPr lang="en-US" sz="2000" i="1" dirty="0"/>
              <a:t>n</a:t>
            </a:r>
            <a:r>
              <a:rPr lang="en-US" sz="2000" dirty="0"/>
              <a:t>-</a:t>
            </a:r>
            <a:r>
              <a:rPr lang="en-US" sz="2000" i="1" dirty="0"/>
              <a:t>r</a:t>
            </a:r>
            <a:r>
              <a:rPr lang="en-US" sz="2000" dirty="0"/>
              <a:t>), i.e., the number of ways of choosing </a:t>
            </a:r>
            <a:r>
              <a:rPr lang="en-US" sz="2000" i="1" dirty="0"/>
              <a:t>r</a:t>
            </a:r>
            <a:r>
              <a:rPr lang="en-US" sz="2000" dirty="0"/>
              <a:t> objects is the same as choosing</a:t>
            </a:r>
            <a:r>
              <a:rPr lang="en-US" sz="2000" i="1" dirty="0"/>
              <a:t> n-r</a:t>
            </a:r>
            <a:r>
              <a:rPr lang="en-US" sz="2000" dirty="0"/>
              <a:t> objects</a:t>
            </a:r>
          </a:p>
        </p:txBody>
      </p:sp>
      <p:graphicFrame>
        <p:nvGraphicFramePr>
          <p:cNvPr id="377860" name="Object 2"/>
          <p:cNvGraphicFramePr>
            <a:graphicFrameLocks noChangeAspect="1"/>
          </p:cNvGraphicFramePr>
          <p:nvPr/>
        </p:nvGraphicFramePr>
        <p:xfrm>
          <a:off x="6913177" y="1497675"/>
          <a:ext cx="2619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3" imgW="190417" imgH="660113" progId="Equation.3">
                  <p:embed/>
                </p:oleObj>
              </mc:Choice>
              <mc:Fallback>
                <p:oleObj name="Equation" r:id="rId3" imgW="190417" imgH="660113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177" y="1497675"/>
                        <a:ext cx="26193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1" name="Object 3"/>
          <p:cNvGraphicFramePr>
            <a:graphicFrameLocks noChangeAspect="1"/>
          </p:cNvGraphicFramePr>
          <p:nvPr/>
        </p:nvGraphicFramePr>
        <p:xfrm>
          <a:off x="2634110" y="4542192"/>
          <a:ext cx="1117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5" imgW="1117600" imgH="787400" progId="Equation.3">
                  <p:embed/>
                </p:oleObj>
              </mc:Choice>
              <mc:Fallback>
                <p:oleObj name="Equation" r:id="rId5" imgW="1117600" imgH="787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4110" y="4542192"/>
                        <a:ext cx="11176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431800" y="1271372"/>
            <a:ext cx="8229600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55000"/>
              </a:lnSpc>
              <a:spcBef>
                <a:spcPct val="20000"/>
              </a:spcBef>
            </a:pPr>
            <a:r>
              <a:rPr lang="en-US" sz="2400" i="1" dirty="0">
                <a:solidFill>
                  <a:srgbClr val="0033CC"/>
                </a:solidFill>
              </a:rPr>
              <a:t>C</a:t>
            </a:r>
            <a:r>
              <a:rPr lang="en-US" sz="2400" dirty="0">
                <a:solidFill>
                  <a:srgbClr val="0033CC"/>
                </a:solidFill>
              </a:rPr>
              <a:t>(</a:t>
            </a:r>
            <a:r>
              <a:rPr lang="en-US" sz="2400" i="1" dirty="0">
                <a:solidFill>
                  <a:srgbClr val="0033CC"/>
                </a:solidFill>
              </a:rPr>
              <a:t>n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i="1" dirty="0">
                <a:solidFill>
                  <a:srgbClr val="0033CC"/>
                </a:solidFill>
              </a:rPr>
              <a:t>r</a:t>
            </a:r>
            <a:r>
              <a:rPr lang="en-US" sz="2400" dirty="0">
                <a:solidFill>
                  <a:srgbClr val="0033CC"/>
                </a:solidFill>
              </a:rPr>
              <a:t>) = number of </a:t>
            </a:r>
            <a:r>
              <a:rPr lang="en-US" sz="2400" i="1" dirty="0">
                <a:solidFill>
                  <a:srgbClr val="0033CC"/>
                </a:solidFill>
              </a:rPr>
              <a:t>r</a:t>
            </a:r>
            <a:r>
              <a:rPr lang="en-US" sz="2400" dirty="0">
                <a:solidFill>
                  <a:srgbClr val="0033CC"/>
                </a:solidFill>
              </a:rPr>
              <a:t>-subsets (subset of size r) </a:t>
            </a:r>
            <a:br>
              <a:rPr lang="en-US" sz="2400" dirty="0">
                <a:solidFill>
                  <a:srgbClr val="0033CC"/>
                </a:solidFill>
              </a:rPr>
            </a:br>
            <a:br>
              <a:rPr lang="en-US" sz="2400" dirty="0">
                <a:solidFill>
                  <a:srgbClr val="0033CC"/>
                </a:solidFill>
              </a:rPr>
            </a:br>
            <a:r>
              <a:rPr lang="en-US" sz="2400" dirty="0">
                <a:solidFill>
                  <a:srgbClr val="0033CC"/>
                </a:solidFill>
              </a:rPr>
              <a:t>from a set </a:t>
            </a:r>
            <a:r>
              <a:rPr lang="en-US" sz="2400" i="1" dirty="0">
                <a:solidFill>
                  <a:srgbClr val="0033CC"/>
                </a:solidFill>
              </a:rPr>
              <a:t>S</a:t>
            </a:r>
            <a:r>
              <a:rPr lang="en-US" sz="2400" dirty="0">
                <a:solidFill>
                  <a:srgbClr val="0033CC"/>
                </a:solidFill>
              </a:rPr>
              <a:t> of size </a:t>
            </a:r>
            <a:r>
              <a:rPr lang="en-US" sz="2400" i="1" dirty="0">
                <a:solidFill>
                  <a:srgbClr val="0033CC"/>
                </a:solidFill>
              </a:rPr>
              <a:t>n</a:t>
            </a:r>
            <a:r>
              <a:rPr lang="en-US" sz="2400" dirty="0">
                <a:solidFill>
                  <a:srgbClr val="0033CC"/>
                </a:solidFill>
              </a:rPr>
              <a:t>, sometimes denoted by  (    )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683558" y="2902989"/>
            <a:ext cx="2467992" cy="932155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100807" y="3089420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652702" y="3099778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66271" y="3392740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132096" y="3055388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025564" y="3446007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433937" y="3357230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7061" y="3009521"/>
            <a:ext cx="1731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objects have been chosen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551478" y="3119011"/>
            <a:ext cx="230820" cy="21306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98070" y="3002122"/>
            <a:ext cx="193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n-</a:t>
            </a:r>
            <a:r>
              <a:rPr lang="en-US" dirty="0" err="1"/>
              <a:t>i</a:t>
            </a:r>
            <a:r>
              <a:rPr lang="en-US" dirty="0"/>
              <a:t>  choices for the i+1-st object 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6717615" y="3577702"/>
          <a:ext cx="902294" cy="763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公式" r:id="rId7" imgW="495085" imgH="418918" progId="Equation.3">
                  <p:embed/>
                </p:oleObj>
              </mc:Choice>
              <mc:Fallback>
                <p:oleObj name="公式" r:id="rId7" imgW="495085" imgH="418918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7615" y="3577702"/>
                        <a:ext cx="902294" cy="763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7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uiExpand="1" build="p" autoUpdateAnimBg="0"/>
      <p:bldP spid="37786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/>
              <a:t>r</a:t>
            </a:r>
            <a:r>
              <a:rPr lang="en-US"/>
              <a:t>-combinations </a:t>
            </a:r>
          </a:p>
        </p:txBody>
      </p:sp>
      <p:graphicFrame>
        <p:nvGraphicFramePr>
          <p:cNvPr id="380931" name="Object 2"/>
          <p:cNvGraphicFramePr>
            <a:graphicFrameLocks noChangeAspect="1"/>
          </p:cNvGraphicFramePr>
          <p:nvPr/>
        </p:nvGraphicFramePr>
        <p:xfrm>
          <a:off x="4097338" y="514350"/>
          <a:ext cx="2730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5" name="Equation" r:id="rId3" imgW="1358900" imgH="457200" progId="Equation.3">
                  <p:embed/>
                </p:oleObj>
              </mc:Choice>
              <mc:Fallback>
                <p:oleObj name="Equation" r:id="rId3" imgW="13589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38" y="514350"/>
                        <a:ext cx="27305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457200" y="1330325"/>
            <a:ext cx="82677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C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, </a:t>
            </a:r>
            <a:r>
              <a:rPr lang="en-US" sz="2800" i="1" dirty="0"/>
              <a:t>r</a:t>
            </a:r>
            <a:r>
              <a:rPr lang="en-US" sz="2800" dirty="0"/>
              <a:t>) can also be derived with </a:t>
            </a:r>
            <a:r>
              <a:rPr lang="en-US" sz="2800" dirty="0">
                <a:solidFill>
                  <a:srgbClr val="9933FF"/>
                </a:solidFill>
              </a:rPr>
              <a:t>combinatorial arguments</a:t>
            </a:r>
            <a:r>
              <a:rPr lang="en-US" sz="2400" dirty="0"/>
              <a:t>.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Consider disjoint cases: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(1) – get </a:t>
            </a:r>
            <a:r>
              <a:rPr lang="en-US" sz="2400" i="1" dirty="0"/>
              <a:t>r</a:t>
            </a:r>
            <a:r>
              <a:rPr lang="en-US" sz="2400" dirty="0"/>
              <a:t>-combinations </a:t>
            </a:r>
            <a:r>
              <a:rPr lang="en-US" sz="2400" dirty="0">
                <a:solidFill>
                  <a:srgbClr val="339933"/>
                </a:solidFill>
              </a:rPr>
              <a:t>without</a:t>
            </a:r>
            <a:r>
              <a:rPr lang="en-US" sz="2400" dirty="0"/>
              <a:t> object </a:t>
            </a:r>
            <a:r>
              <a:rPr lang="en-US" sz="2400" i="1" dirty="0"/>
              <a:t>x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sz="2000" dirty="0"/>
              <a:t>(same as selecting</a:t>
            </a:r>
            <a:r>
              <a:rPr lang="en-US" sz="2000" i="1" dirty="0"/>
              <a:t> r</a:t>
            </a:r>
            <a:r>
              <a:rPr lang="en-US" sz="2000" dirty="0"/>
              <a:t> objects from </a:t>
            </a:r>
            <a:r>
              <a:rPr lang="en-US" sz="2000" i="1" dirty="0"/>
              <a:t>n</a:t>
            </a:r>
            <a:r>
              <a:rPr lang="en-US" sz="2000" dirty="0"/>
              <a:t>-1 objects)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	number of </a:t>
            </a:r>
            <a:r>
              <a:rPr lang="en-US" sz="2400" i="1" dirty="0"/>
              <a:t>r</a:t>
            </a:r>
            <a:r>
              <a:rPr lang="en-US" sz="2400" dirty="0"/>
              <a:t>-combinations without object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-1, </a:t>
            </a:r>
            <a:r>
              <a:rPr lang="en-US" sz="2400" i="1" dirty="0"/>
              <a:t>r</a:t>
            </a:r>
            <a:r>
              <a:rPr lang="en-US" sz="2400" dirty="0"/>
              <a:t>)</a:t>
            </a:r>
            <a:r>
              <a:rPr lang="en-US" dirty="0"/>
              <a:t> 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(2) – get </a:t>
            </a:r>
            <a:r>
              <a:rPr lang="en-US" sz="2400" i="1" dirty="0"/>
              <a:t>r</a:t>
            </a:r>
            <a:r>
              <a:rPr lang="en-US" sz="2400" dirty="0"/>
              <a:t>-combinations </a:t>
            </a:r>
            <a:r>
              <a:rPr lang="en-US" sz="2400" dirty="0">
                <a:solidFill>
                  <a:srgbClr val="339933"/>
                </a:solidFill>
              </a:rPr>
              <a:t>with</a:t>
            </a:r>
            <a:r>
              <a:rPr lang="en-US" sz="2400" dirty="0"/>
              <a:t> object </a:t>
            </a:r>
            <a:r>
              <a:rPr lang="en-US" sz="2400" i="1" dirty="0"/>
              <a:t>x</a:t>
            </a:r>
          </a:p>
          <a:p>
            <a:pPr>
              <a:spcBef>
                <a:spcPct val="50000"/>
              </a:spcBef>
            </a:pPr>
            <a:r>
              <a:rPr lang="en-US" sz="2400" i="1" dirty="0"/>
              <a:t>	 </a:t>
            </a:r>
            <a:r>
              <a:rPr lang="en-US" sz="2000" dirty="0"/>
              <a:t>(same as selecting</a:t>
            </a:r>
            <a:r>
              <a:rPr lang="en-US" sz="2000" i="1" dirty="0"/>
              <a:t> r-1</a:t>
            </a:r>
            <a:r>
              <a:rPr lang="en-US" sz="2000" dirty="0"/>
              <a:t> objects from </a:t>
            </a:r>
            <a:r>
              <a:rPr lang="en-US" sz="2000" i="1" dirty="0"/>
              <a:t>n</a:t>
            </a:r>
            <a:r>
              <a:rPr lang="en-US" sz="2000" dirty="0"/>
              <a:t>-1 objects)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	number of </a:t>
            </a:r>
            <a:r>
              <a:rPr lang="en-US" sz="2400" i="1" dirty="0"/>
              <a:t>r</a:t>
            </a:r>
            <a:r>
              <a:rPr lang="en-US" sz="2400" dirty="0"/>
              <a:t>-combinations with object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-1, </a:t>
            </a:r>
            <a:r>
              <a:rPr lang="en-US" sz="2400" i="1" dirty="0"/>
              <a:t>r-1</a:t>
            </a:r>
            <a:r>
              <a:rPr lang="en-US" sz="2400" dirty="0"/>
              <a:t>)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So, </a:t>
            </a:r>
            <a:r>
              <a:rPr lang="en-US" sz="2800" i="1" dirty="0"/>
              <a:t>C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, </a:t>
            </a:r>
            <a:r>
              <a:rPr lang="en-US" sz="2800" i="1" dirty="0"/>
              <a:t>r</a:t>
            </a:r>
            <a:r>
              <a:rPr lang="en-US" sz="2800" dirty="0"/>
              <a:t>) = </a:t>
            </a:r>
            <a:r>
              <a:rPr lang="en-US" sz="2800" i="1" dirty="0"/>
              <a:t>C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-1, </a:t>
            </a:r>
            <a:r>
              <a:rPr lang="en-US" sz="2800" i="1" dirty="0"/>
              <a:t>r</a:t>
            </a:r>
            <a:r>
              <a:rPr lang="en-US" sz="2800" dirty="0"/>
              <a:t>) + </a:t>
            </a:r>
            <a:r>
              <a:rPr lang="en-US" sz="2800" i="1" dirty="0"/>
              <a:t>C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-1, </a:t>
            </a:r>
            <a:r>
              <a:rPr lang="en-US" sz="2800" i="1" dirty="0"/>
              <a:t>r </a:t>
            </a:r>
            <a:r>
              <a:rPr lang="en-US" sz="2800" dirty="0"/>
              <a:t>-1)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0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0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0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0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0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0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0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09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809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Oval 2"/>
          <p:cNvSpPr>
            <a:spLocks noChangeArrowheads="1"/>
          </p:cNvSpPr>
          <p:nvPr/>
        </p:nvSpPr>
        <p:spPr bwMode="auto">
          <a:xfrm>
            <a:off x="712788" y="3933825"/>
            <a:ext cx="7358062" cy="4635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8099" name="AutoShape 3"/>
          <p:cNvSpPr>
            <a:spLocks noChangeArrowheads="1"/>
          </p:cNvSpPr>
          <p:nvPr/>
        </p:nvSpPr>
        <p:spPr bwMode="auto">
          <a:xfrm>
            <a:off x="4275138" y="4489450"/>
            <a:ext cx="4545012" cy="609600"/>
          </a:xfrm>
          <a:prstGeom prst="wedgeRectCallout">
            <a:avLst>
              <a:gd name="adj1" fmla="val -65995"/>
              <a:gd name="adj2" fmla="val -6302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2-combinations of {B,C,D,E}</a:t>
            </a:r>
            <a:br>
              <a:rPr lang="en-US"/>
            </a:br>
            <a:r>
              <a:rPr lang="en-US"/>
              <a:t>= {{B,C}, {B,D}, {B,E}, {C,D}, {C,E}, {D,E}}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903538" y="3586163"/>
            <a:ext cx="4933950" cy="392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8101" name="Rectangle 5"/>
          <p:cNvSpPr>
            <a:spLocks noGrp="1" noChangeArrowheads="1"/>
          </p:cNvSpPr>
          <p:nvPr>
            <p:ph type="title"/>
          </p:nvPr>
        </p:nvSpPr>
        <p:spPr>
          <a:xfrm>
            <a:off x="398463" y="2301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r</a:t>
            </a:r>
            <a:r>
              <a:rPr lang="en-US" dirty="0"/>
              <a:t>-combination (example)</a:t>
            </a:r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84175" y="1841500"/>
            <a:ext cx="8437563" cy="5502275"/>
          </a:xfrm>
        </p:spPr>
        <p:txBody>
          <a:bodyPr/>
          <a:lstStyle/>
          <a:p>
            <a:pPr marL="406400" indent="-406400" eaLnBrk="1" hangingPunct="1">
              <a:spcBef>
                <a:spcPct val="0"/>
              </a:spcBef>
              <a:buFontTx/>
              <a:buNone/>
            </a:pPr>
            <a:r>
              <a:rPr lang="en-US" dirty="0"/>
              <a:t>As </a:t>
            </a:r>
            <a:r>
              <a:rPr lang="en-US" i="1" dirty="0"/>
              <a:t>	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) =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-1, </a:t>
            </a:r>
            <a:r>
              <a:rPr lang="en-US" i="1" dirty="0"/>
              <a:t>r</a:t>
            </a:r>
            <a:r>
              <a:rPr lang="en-US" dirty="0"/>
              <a:t>) +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-1, </a:t>
            </a:r>
            <a:r>
              <a:rPr lang="en-US" i="1" dirty="0"/>
              <a:t>r </a:t>
            </a:r>
            <a:r>
              <a:rPr lang="en-US" dirty="0"/>
              <a:t>-1)</a:t>
            </a:r>
          </a:p>
          <a:p>
            <a:pPr marL="406400" indent="-406400" eaLnBrk="1" hangingPunct="1">
              <a:spcBef>
                <a:spcPct val="0"/>
              </a:spcBef>
              <a:buFontTx/>
              <a:buNone/>
            </a:pPr>
            <a:r>
              <a:rPr lang="en-US" dirty="0"/>
              <a:t>where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-1, </a:t>
            </a:r>
            <a:r>
              <a:rPr lang="en-US" i="1" dirty="0"/>
              <a:t>r</a:t>
            </a:r>
            <a:r>
              <a:rPr lang="en-US" dirty="0"/>
              <a:t>) = number of </a:t>
            </a:r>
            <a:r>
              <a:rPr lang="en-US" i="1" dirty="0"/>
              <a:t>r</a:t>
            </a:r>
            <a:r>
              <a:rPr lang="en-US" dirty="0"/>
              <a:t>-combinations without object </a:t>
            </a:r>
            <a:r>
              <a:rPr lang="en-US" i="1" dirty="0"/>
              <a:t>x</a:t>
            </a:r>
          </a:p>
          <a:p>
            <a:pPr marL="406400" indent="-406400" eaLnBrk="1" hangingPunct="1">
              <a:spcBef>
                <a:spcPct val="0"/>
              </a:spcBef>
              <a:buFontTx/>
              <a:buNone/>
            </a:pPr>
            <a:r>
              <a:rPr lang="en-US" i="1" dirty="0"/>
              <a:t>		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-1, </a:t>
            </a:r>
            <a:r>
              <a:rPr lang="en-US" i="1" dirty="0"/>
              <a:t>r-1</a:t>
            </a:r>
            <a:r>
              <a:rPr lang="en-US" dirty="0"/>
              <a:t>) = number of </a:t>
            </a:r>
            <a:r>
              <a:rPr lang="en-US" i="1" dirty="0"/>
              <a:t>r</a:t>
            </a:r>
            <a:r>
              <a:rPr lang="en-US" dirty="0"/>
              <a:t>-combinations with object </a:t>
            </a:r>
            <a:r>
              <a:rPr lang="en-US" i="1" dirty="0"/>
              <a:t>x</a:t>
            </a:r>
            <a:r>
              <a:rPr lang="en-US" dirty="0"/>
              <a:t> </a:t>
            </a:r>
          </a:p>
          <a:p>
            <a:pPr marL="406400" indent="-406400" eaLnBrk="1" hangingPunct="1">
              <a:spcBef>
                <a:spcPct val="50000"/>
              </a:spcBef>
              <a:buFontTx/>
              <a:buNone/>
            </a:pPr>
            <a:r>
              <a:rPr lang="en-US" dirty="0"/>
              <a:t>For example: Let S = {A,B,C,D,E}, and x = A</a:t>
            </a:r>
          </a:p>
          <a:p>
            <a:pPr marL="406400" indent="-406400" eaLnBrk="1" hangingPunct="1">
              <a:buFontTx/>
              <a:buNone/>
            </a:pPr>
            <a:r>
              <a:rPr lang="en-US" dirty="0"/>
              <a:t>3-combinations = {{B,C,D}, {B,C,E}, {B,D,E}, {C,D,E}, {A,B,C}, {A,B,D}, {A,B,E}, {A,C,D}, {A,C,E}, {A,D,E}}</a:t>
            </a:r>
          </a:p>
          <a:p>
            <a:pPr marL="406400" indent="-406400" eaLnBrk="1" hangingPunct="1"/>
            <a:endParaRPr lang="en-US" dirty="0"/>
          </a:p>
          <a:p>
            <a:pPr marL="406400" indent="-406400" eaLnBrk="1" hangingPunct="1"/>
            <a:endParaRPr lang="en-US" dirty="0"/>
          </a:p>
        </p:txBody>
      </p:sp>
      <p:sp>
        <p:nvSpPr>
          <p:cNvPr id="388103" name="AutoShape 7"/>
          <p:cNvSpPr>
            <a:spLocks noChangeArrowheads="1"/>
          </p:cNvSpPr>
          <p:nvPr/>
        </p:nvSpPr>
        <p:spPr bwMode="auto">
          <a:xfrm>
            <a:off x="5492750" y="3090863"/>
            <a:ext cx="3135313" cy="385762"/>
          </a:xfrm>
          <a:prstGeom prst="wedgeRectCallout">
            <a:avLst>
              <a:gd name="adj1" fmla="val -79213"/>
              <a:gd name="adj2" fmla="val 1022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3-combinations of {B,C,D,E}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8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8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8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88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8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 animBg="1"/>
      <p:bldP spid="388099" grpId="0" animBg="1"/>
      <p:bldP spid="29700" grpId="0" animBg="1"/>
      <p:bldP spid="388102" grpId="0" build="p" bldLvl="2" autoUpdateAnimBg="0"/>
      <p:bldP spid="3881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Polygon of </a:t>
            </a:r>
            <a:r>
              <a:rPr lang="en-US" i="1"/>
              <a:t>n</a:t>
            </a:r>
            <a:r>
              <a:rPr lang="en-US"/>
              <a:t> sides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4300"/>
            <a:ext cx="8229600" cy="5033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>
                <a:solidFill>
                  <a:srgbClr val="0000FF"/>
                </a:solidFill>
              </a:rPr>
              <a:t>How many diagonals are there in an </a:t>
            </a:r>
            <a:r>
              <a:rPr lang="en-US" i="1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-gon?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 i="1"/>
              <a:t>		n</a:t>
            </a:r>
            <a:r>
              <a:rPr lang="en-US"/>
              <a:t>=3, number of diagonals = 0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 i="1"/>
              <a:t>		n</a:t>
            </a:r>
            <a:r>
              <a:rPr lang="en-US"/>
              <a:t>=4, number of diagonals = 2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		</a:t>
            </a:r>
            <a:r>
              <a:rPr lang="en-US" i="1"/>
              <a:t>n</a:t>
            </a:r>
            <a:r>
              <a:rPr lang="en-US"/>
              <a:t>=5, number of diagonals = 5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As there is an edge between any two vertices.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		Answer:  </a:t>
            </a:r>
            <a:r>
              <a:rPr lang="en-US" i="1"/>
              <a:t>C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, 2) </a:t>
            </a:r>
            <a:r>
              <a:rPr lang="en-US">
                <a:sym typeface="Symbol" pitchFamily="18" charset="2"/>
              </a:rPr>
              <a:t></a:t>
            </a:r>
            <a:r>
              <a:rPr lang="en-US"/>
              <a:t> </a:t>
            </a:r>
            <a:r>
              <a:rPr lang="en-US" i="1"/>
              <a:t>n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endParaRPr lang="en-US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>
                <a:solidFill>
                  <a:srgbClr val="0000FF"/>
                </a:solidFill>
              </a:rPr>
              <a:t>How many intersection points are there in an </a:t>
            </a:r>
            <a:r>
              <a:rPr lang="en-US" i="1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-gon?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 i="1"/>
              <a:t>		n</a:t>
            </a:r>
            <a:r>
              <a:rPr lang="en-US"/>
              <a:t>=3, number of intersections = 0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 i="1"/>
              <a:t>		n</a:t>
            </a:r>
            <a:r>
              <a:rPr lang="en-US"/>
              <a:t>=4, number of intersections = 1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		</a:t>
            </a:r>
            <a:r>
              <a:rPr lang="en-US" i="1"/>
              <a:t>n</a:t>
            </a:r>
            <a:r>
              <a:rPr lang="en-US"/>
              <a:t>=5, number of intersections = 5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As any 4 vertices can generate two intersecting diagonals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62000" algn="l"/>
              </a:tabLst>
            </a:pPr>
            <a:r>
              <a:rPr lang="en-US"/>
              <a:t>		Answer:  </a:t>
            </a:r>
            <a:r>
              <a:rPr lang="en-US" i="1"/>
              <a:t>C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, 4)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12000" y="1658938"/>
            <a:ext cx="1695450" cy="1751012"/>
            <a:chOff x="4480" y="1045"/>
            <a:chExt cx="1068" cy="1103"/>
          </a:xfrm>
        </p:grpSpPr>
        <p:sp>
          <p:nvSpPr>
            <p:cNvPr id="52228" name="Oval 5"/>
            <p:cNvSpPr>
              <a:spLocks noChangeArrowheads="1"/>
            </p:cNvSpPr>
            <p:nvPr/>
          </p:nvSpPr>
          <p:spPr bwMode="auto">
            <a:xfrm>
              <a:off x="4984" y="1053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9" name="Oval 6"/>
            <p:cNvSpPr>
              <a:spLocks noChangeArrowheads="1"/>
            </p:cNvSpPr>
            <p:nvPr/>
          </p:nvSpPr>
          <p:spPr bwMode="auto">
            <a:xfrm>
              <a:off x="4480" y="146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0" name="Oval 7"/>
            <p:cNvSpPr>
              <a:spLocks noChangeArrowheads="1"/>
            </p:cNvSpPr>
            <p:nvPr/>
          </p:nvSpPr>
          <p:spPr bwMode="auto">
            <a:xfrm>
              <a:off x="5512" y="1453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1" name="Oval 8"/>
            <p:cNvSpPr>
              <a:spLocks noChangeArrowheads="1"/>
            </p:cNvSpPr>
            <p:nvPr/>
          </p:nvSpPr>
          <p:spPr bwMode="auto">
            <a:xfrm>
              <a:off x="4800" y="210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Oval 9"/>
            <p:cNvSpPr>
              <a:spLocks noChangeArrowheads="1"/>
            </p:cNvSpPr>
            <p:nvPr/>
          </p:nvSpPr>
          <p:spPr bwMode="auto">
            <a:xfrm>
              <a:off x="5320" y="210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3" name="Line 10"/>
            <p:cNvSpPr>
              <a:spLocks noChangeShapeType="1"/>
            </p:cNvSpPr>
            <p:nvPr/>
          </p:nvSpPr>
          <p:spPr bwMode="auto">
            <a:xfrm>
              <a:off x="4816" y="212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Line 11"/>
            <p:cNvSpPr>
              <a:spLocks noChangeShapeType="1"/>
            </p:cNvSpPr>
            <p:nvPr/>
          </p:nvSpPr>
          <p:spPr bwMode="auto">
            <a:xfrm flipH="1" flipV="1">
              <a:off x="4496" y="1504"/>
              <a:ext cx="32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2235" name="AutoShape 12"/>
            <p:cNvCxnSpPr>
              <a:cxnSpLocks noChangeShapeType="1"/>
              <a:stCxn id="52234" idx="1"/>
              <a:endCxn id="52228" idx="1"/>
            </p:cNvCxnSpPr>
            <p:nvPr/>
          </p:nvCxnSpPr>
          <p:spPr bwMode="auto">
            <a:xfrm flipV="1">
              <a:off x="4496" y="1045"/>
              <a:ext cx="493" cy="4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6" name="AutoShape 13"/>
            <p:cNvCxnSpPr>
              <a:cxnSpLocks noChangeShapeType="1"/>
              <a:stCxn id="52230" idx="1"/>
              <a:endCxn id="52228" idx="7"/>
            </p:cNvCxnSpPr>
            <p:nvPr/>
          </p:nvCxnSpPr>
          <p:spPr bwMode="auto">
            <a:xfrm flipH="1" flipV="1">
              <a:off x="5011" y="1045"/>
              <a:ext cx="506" cy="4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7" name="AutoShape 14"/>
            <p:cNvCxnSpPr>
              <a:cxnSpLocks noChangeShapeType="1"/>
              <a:stCxn id="52233" idx="1"/>
            </p:cNvCxnSpPr>
            <p:nvPr/>
          </p:nvCxnSpPr>
          <p:spPr bwMode="auto">
            <a:xfrm flipV="1">
              <a:off x="5344" y="1475"/>
              <a:ext cx="204" cy="65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8" name="AutoShape 15"/>
            <p:cNvCxnSpPr>
              <a:cxnSpLocks noChangeShapeType="1"/>
              <a:stCxn id="52232" idx="0"/>
            </p:cNvCxnSpPr>
            <p:nvPr/>
          </p:nvCxnSpPr>
          <p:spPr bwMode="auto">
            <a:xfrm flipH="1" flipV="1">
              <a:off x="5011" y="1080"/>
              <a:ext cx="325" cy="10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9" name="AutoShape 16"/>
            <p:cNvCxnSpPr>
              <a:cxnSpLocks noChangeShapeType="1"/>
              <a:stCxn id="52234" idx="0"/>
            </p:cNvCxnSpPr>
            <p:nvPr/>
          </p:nvCxnSpPr>
          <p:spPr bwMode="auto">
            <a:xfrm flipV="1">
              <a:off x="4816" y="1080"/>
              <a:ext cx="195" cy="10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0" name="AutoShape 17"/>
            <p:cNvCxnSpPr>
              <a:cxnSpLocks noChangeShapeType="1"/>
              <a:stCxn id="52234" idx="1"/>
              <a:endCxn id="52230" idx="2"/>
            </p:cNvCxnSpPr>
            <p:nvPr/>
          </p:nvCxnSpPr>
          <p:spPr bwMode="auto">
            <a:xfrm flipV="1">
              <a:off x="4496" y="1467"/>
              <a:ext cx="1004" cy="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1" name="AutoShape 18"/>
            <p:cNvCxnSpPr>
              <a:cxnSpLocks noChangeShapeType="1"/>
              <a:stCxn id="52231" idx="4"/>
              <a:endCxn id="52230" idx="2"/>
            </p:cNvCxnSpPr>
            <p:nvPr/>
          </p:nvCxnSpPr>
          <p:spPr bwMode="auto">
            <a:xfrm flipV="1">
              <a:off x="4816" y="1467"/>
              <a:ext cx="684" cy="68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2" name="AutoShape 19"/>
            <p:cNvCxnSpPr>
              <a:cxnSpLocks noChangeShapeType="1"/>
              <a:stCxn id="52233" idx="1"/>
              <a:endCxn id="52229" idx="4"/>
            </p:cNvCxnSpPr>
            <p:nvPr/>
          </p:nvCxnSpPr>
          <p:spPr bwMode="auto">
            <a:xfrm flipH="1" flipV="1">
              <a:off x="4496" y="1508"/>
              <a:ext cx="848" cy="62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82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82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82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Polygon with </a:t>
            </a:r>
            <a:r>
              <a:rPr lang="en-US" i="1"/>
              <a:t>n</a:t>
            </a:r>
            <a:r>
              <a:rPr lang="en-US"/>
              <a:t> sides (continue)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How many line segments are there in an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err="1">
                <a:solidFill>
                  <a:srgbClr val="0000FF"/>
                </a:solidFill>
              </a:rPr>
              <a:t>gon</a:t>
            </a:r>
            <a:r>
              <a:rPr lang="en-US" dirty="0">
                <a:solidFill>
                  <a:srgbClr val="0000FF"/>
                </a:solidFill>
              </a:rPr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/>
              <a:t>Let’s consider step by step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/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en-US" dirty="0"/>
              <a:t>For any two points, there is 1 segment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endParaRPr lang="en-US" dirty="0"/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en-US" dirty="0"/>
              <a:t>For each intersection point, it increase the number of segments by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, 2) + 2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, 4)</a:t>
            </a:r>
            <a:r>
              <a:rPr lang="en-US" sz="3600" dirty="0"/>
              <a:t> </a:t>
            </a: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/>
              <a:t>For n=5,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/>
              <a:t>number of line segments = 10 + 2*5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94259" y="4440608"/>
            <a:ext cx="1695450" cy="1751012"/>
            <a:chOff x="4480" y="1045"/>
            <a:chExt cx="1068" cy="1103"/>
          </a:xfrm>
        </p:grpSpPr>
        <p:sp>
          <p:nvSpPr>
            <p:cNvPr id="53255" name="Oval 5"/>
            <p:cNvSpPr>
              <a:spLocks noChangeArrowheads="1"/>
            </p:cNvSpPr>
            <p:nvPr/>
          </p:nvSpPr>
          <p:spPr bwMode="auto">
            <a:xfrm>
              <a:off x="4984" y="1053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Oval 6"/>
            <p:cNvSpPr>
              <a:spLocks noChangeArrowheads="1"/>
            </p:cNvSpPr>
            <p:nvPr/>
          </p:nvSpPr>
          <p:spPr bwMode="auto">
            <a:xfrm>
              <a:off x="4480" y="146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7" name="Oval 7"/>
            <p:cNvSpPr>
              <a:spLocks noChangeArrowheads="1"/>
            </p:cNvSpPr>
            <p:nvPr/>
          </p:nvSpPr>
          <p:spPr bwMode="auto">
            <a:xfrm>
              <a:off x="5512" y="1453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8" name="Oval 8"/>
            <p:cNvSpPr>
              <a:spLocks noChangeArrowheads="1"/>
            </p:cNvSpPr>
            <p:nvPr/>
          </p:nvSpPr>
          <p:spPr bwMode="auto">
            <a:xfrm>
              <a:off x="4800" y="210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Oval 9"/>
            <p:cNvSpPr>
              <a:spLocks noChangeArrowheads="1"/>
            </p:cNvSpPr>
            <p:nvPr/>
          </p:nvSpPr>
          <p:spPr bwMode="auto">
            <a:xfrm>
              <a:off x="5320" y="2109"/>
              <a:ext cx="32" cy="27"/>
            </a:xfrm>
            <a:prstGeom prst="ellipse">
              <a:avLst/>
            </a:prstGeom>
            <a:solidFill>
              <a:srgbClr val="0000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Line 10"/>
            <p:cNvSpPr>
              <a:spLocks noChangeShapeType="1"/>
            </p:cNvSpPr>
            <p:nvPr/>
          </p:nvSpPr>
          <p:spPr bwMode="auto">
            <a:xfrm>
              <a:off x="4816" y="212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1" name="Line 11"/>
            <p:cNvSpPr>
              <a:spLocks noChangeShapeType="1"/>
            </p:cNvSpPr>
            <p:nvPr/>
          </p:nvSpPr>
          <p:spPr bwMode="auto">
            <a:xfrm flipH="1" flipV="1">
              <a:off x="4496" y="1504"/>
              <a:ext cx="32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3262" name="AutoShape 12"/>
            <p:cNvCxnSpPr>
              <a:cxnSpLocks noChangeShapeType="1"/>
              <a:stCxn id="53261" idx="1"/>
              <a:endCxn id="53255" idx="1"/>
            </p:cNvCxnSpPr>
            <p:nvPr/>
          </p:nvCxnSpPr>
          <p:spPr bwMode="auto">
            <a:xfrm flipV="1">
              <a:off x="4496" y="1045"/>
              <a:ext cx="493" cy="4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3" name="AutoShape 13"/>
            <p:cNvCxnSpPr>
              <a:cxnSpLocks noChangeShapeType="1"/>
              <a:stCxn id="53257" idx="1"/>
              <a:endCxn id="53255" idx="7"/>
            </p:cNvCxnSpPr>
            <p:nvPr/>
          </p:nvCxnSpPr>
          <p:spPr bwMode="auto">
            <a:xfrm flipH="1" flipV="1">
              <a:off x="5011" y="1045"/>
              <a:ext cx="506" cy="4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4" name="AutoShape 14"/>
            <p:cNvCxnSpPr>
              <a:cxnSpLocks noChangeShapeType="1"/>
              <a:stCxn id="53260" idx="1"/>
            </p:cNvCxnSpPr>
            <p:nvPr/>
          </p:nvCxnSpPr>
          <p:spPr bwMode="auto">
            <a:xfrm flipV="1">
              <a:off x="5344" y="1475"/>
              <a:ext cx="204" cy="65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5" name="AutoShape 15"/>
            <p:cNvCxnSpPr>
              <a:cxnSpLocks noChangeShapeType="1"/>
              <a:stCxn id="53259" idx="0"/>
            </p:cNvCxnSpPr>
            <p:nvPr/>
          </p:nvCxnSpPr>
          <p:spPr bwMode="auto">
            <a:xfrm flipH="1" flipV="1">
              <a:off x="5011" y="1080"/>
              <a:ext cx="325" cy="10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6" name="AutoShape 16"/>
            <p:cNvCxnSpPr>
              <a:cxnSpLocks noChangeShapeType="1"/>
              <a:stCxn id="53261" idx="0"/>
            </p:cNvCxnSpPr>
            <p:nvPr/>
          </p:nvCxnSpPr>
          <p:spPr bwMode="auto">
            <a:xfrm flipV="1">
              <a:off x="4816" y="1080"/>
              <a:ext cx="195" cy="10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7" name="AutoShape 17"/>
            <p:cNvCxnSpPr>
              <a:cxnSpLocks noChangeShapeType="1"/>
              <a:stCxn id="53261" idx="1"/>
              <a:endCxn id="53257" idx="2"/>
            </p:cNvCxnSpPr>
            <p:nvPr/>
          </p:nvCxnSpPr>
          <p:spPr bwMode="auto">
            <a:xfrm flipV="1">
              <a:off x="4496" y="1467"/>
              <a:ext cx="1004" cy="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8" name="AutoShape 18"/>
            <p:cNvCxnSpPr>
              <a:cxnSpLocks noChangeShapeType="1"/>
              <a:stCxn id="53258" idx="4"/>
              <a:endCxn id="53257" idx="2"/>
            </p:cNvCxnSpPr>
            <p:nvPr/>
          </p:nvCxnSpPr>
          <p:spPr bwMode="auto">
            <a:xfrm flipV="1">
              <a:off x="4816" y="1467"/>
              <a:ext cx="684" cy="68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269" name="AutoShape 19"/>
            <p:cNvCxnSpPr>
              <a:cxnSpLocks noChangeShapeType="1"/>
              <a:stCxn id="53260" idx="1"/>
              <a:endCxn id="53256" idx="4"/>
            </p:cNvCxnSpPr>
            <p:nvPr/>
          </p:nvCxnSpPr>
          <p:spPr bwMode="auto">
            <a:xfrm flipH="1" flipV="1">
              <a:off x="4496" y="1508"/>
              <a:ext cx="848" cy="62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213600" y="1866900"/>
            <a:ext cx="1219200" cy="1244600"/>
            <a:chOff x="4544" y="1064"/>
            <a:chExt cx="768" cy="784"/>
          </a:xfrm>
        </p:grpSpPr>
        <p:sp>
          <p:nvSpPr>
            <p:cNvPr id="53253" name="Line 21"/>
            <p:cNvSpPr>
              <a:spLocks noChangeShapeType="1"/>
            </p:cNvSpPr>
            <p:nvPr/>
          </p:nvSpPr>
          <p:spPr bwMode="auto">
            <a:xfrm flipH="1" flipV="1">
              <a:off x="4544" y="1344"/>
              <a:ext cx="704" cy="4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4" name="Line 22"/>
            <p:cNvSpPr>
              <a:spLocks noChangeShapeType="1"/>
            </p:cNvSpPr>
            <p:nvPr/>
          </p:nvSpPr>
          <p:spPr bwMode="auto">
            <a:xfrm flipV="1">
              <a:off x="4560" y="1064"/>
              <a:ext cx="752" cy="7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4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198120" y="503238"/>
            <a:ext cx="8229600" cy="76168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Distributing Identical Objects to Different People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4000" b="0" i="0" u="none" strike="noStrike" kern="0" cap="none" spc="0" normalizeH="0" baseline="0" noProof="0" dirty="0">
              <a:ln>
                <a:noFill/>
              </a:ln>
              <a:solidFill>
                <a:srgbClr val="3366CC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65993" y="1784260"/>
            <a:ext cx="8016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Example: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43767" y="2164978"/>
            <a:ext cx="869486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Do you know how to distribute n bananas to m different children? (each child can have a different number of bananas!)</a:t>
            </a:r>
          </a:p>
        </p:txBody>
      </p:sp>
      <p:sp>
        <p:nvSpPr>
          <p:cNvPr id="55" name="Text Box 21"/>
          <p:cNvSpPr txBox="1">
            <a:spLocks noChangeArrowheads="1"/>
          </p:cNvSpPr>
          <p:nvPr/>
        </p:nvSpPr>
        <p:spPr bwMode="auto">
          <a:xfrm>
            <a:off x="4274748" y="3247018"/>
            <a:ext cx="44500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Note: assume that the bananas are not distinguishable. </a:t>
            </a:r>
          </a:p>
        </p:txBody>
      </p:sp>
      <p:grpSp>
        <p:nvGrpSpPr>
          <p:cNvPr id="3" name="Group 63"/>
          <p:cNvGrpSpPr/>
          <p:nvPr/>
        </p:nvGrpSpPr>
        <p:grpSpPr>
          <a:xfrm>
            <a:off x="236148" y="3045052"/>
            <a:ext cx="3810000" cy="3387447"/>
            <a:chOff x="182880" y="2743200"/>
            <a:chExt cx="3810000" cy="3387447"/>
          </a:xfrm>
        </p:grpSpPr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261273" y="2941320"/>
              <a:ext cx="3559216" cy="2747964"/>
              <a:chOff x="240" y="1536"/>
              <a:chExt cx="2400" cy="1731"/>
            </a:xfrm>
          </p:grpSpPr>
          <p:pic>
            <p:nvPicPr>
              <p:cNvPr id="42" name="Picture 5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0" y="1536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3" name="Picture 6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" y="1536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4" name="Picture 7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92" y="1536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5" name="Picture 8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68" y="1536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6" name="Picture 10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0" y="2184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7" name="Picture 11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" y="2184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8" name="Picture 12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92" y="2184"/>
                <a:ext cx="672" cy="504"/>
              </a:xfrm>
              <a:prstGeom prst="rect">
                <a:avLst/>
              </a:prstGeom>
              <a:noFill/>
            </p:spPr>
          </p:pic>
          <p:pic>
            <p:nvPicPr>
              <p:cNvPr id="49" name="Picture 13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68" y="2184"/>
                <a:ext cx="672" cy="504"/>
              </a:xfrm>
              <a:prstGeom prst="rect">
                <a:avLst/>
              </a:prstGeom>
              <a:noFill/>
            </p:spPr>
          </p:pic>
          <p:sp>
            <p:nvSpPr>
              <p:cNvPr id="50" name="Text Box 16"/>
              <p:cNvSpPr txBox="1">
                <a:spLocks noChangeArrowheads="1"/>
              </p:cNvSpPr>
              <p:nvPr/>
            </p:nvSpPr>
            <p:spPr bwMode="auto">
              <a:xfrm>
                <a:off x="326" y="2969"/>
                <a:ext cx="53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John</a:t>
                </a:r>
              </a:p>
            </p:txBody>
          </p:sp>
          <p:sp>
            <p:nvSpPr>
              <p:cNvPr id="51" name="Text Box 18"/>
              <p:cNvSpPr txBox="1">
                <a:spLocks noChangeArrowheads="1"/>
              </p:cNvSpPr>
              <p:nvPr/>
            </p:nvSpPr>
            <p:spPr bwMode="auto">
              <a:xfrm>
                <a:off x="2054" y="2969"/>
                <a:ext cx="58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Peter</a:t>
                </a:r>
              </a:p>
            </p:txBody>
          </p:sp>
          <p:sp>
            <p:nvSpPr>
              <p:cNvPr id="52" name="Text Box 20"/>
              <p:cNvSpPr txBox="1">
                <a:spLocks noChangeArrowheads="1"/>
              </p:cNvSpPr>
              <p:nvPr/>
            </p:nvSpPr>
            <p:spPr bwMode="auto">
              <a:xfrm>
                <a:off x="1290" y="2976"/>
                <a:ext cx="48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May</a:t>
                </a:r>
              </a:p>
            </p:txBody>
          </p:sp>
        </p:grp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182880" y="2743200"/>
              <a:ext cx="3810000" cy="2514600"/>
              <a:chOff x="240" y="1392"/>
              <a:chExt cx="2400" cy="1584"/>
            </a:xfrm>
          </p:grpSpPr>
          <p:sp>
            <p:nvSpPr>
              <p:cNvPr id="56" name="Oval 15"/>
              <p:cNvSpPr>
                <a:spLocks noChangeArrowheads="1"/>
              </p:cNvSpPr>
              <p:nvPr/>
            </p:nvSpPr>
            <p:spPr bwMode="auto">
              <a:xfrm>
                <a:off x="240" y="1392"/>
                <a:ext cx="672" cy="1536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Oval 1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672" cy="1536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" name="Oval 19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104" cy="1584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1173480" y="5699760"/>
              <a:ext cx="16930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n = 8, m =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/>
          <p:nvPr/>
        </p:nvGrpSpPr>
        <p:grpSpPr>
          <a:xfrm>
            <a:off x="213360" y="1508760"/>
            <a:ext cx="7543800" cy="838200"/>
            <a:chOff x="213360" y="1508760"/>
            <a:chExt cx="7543800" cy="838200"/>
          </a:xfrm>
        </p:grpSpPr>
        <p:pic>
          <p:nvPicPr>
            <p:cNvPr id="148502" name="Picture 22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360" y="15468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3" name="Picture 23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27760" y="15468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4" name="Picture 24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42160" y="15468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5" name="Picture 25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6560" y="15468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6" name="Picture 26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47160" y="15087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7" name="Picture 27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61560" y="15087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8" name="Picture 28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75960" y="1508760"/>
              <a:ext cx="1066800" cy="800100"/>
            </a:xfrm>
            <a:prstGeom prst="rect">
              <a:avLst/>
            </a:prstGeom>
            <a:noFill/>
          </p:spPr>
        </p:pic>
        <p:pic>
          <p:nvPicPr>
            <p:cNvPr id="148509" name="Picture 29" descr="C:\mydata\hku\csis1501\lectures\banan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90360" y="1508760"/>
              <a:ext cx="1066800" cy="800100"/>
            </a:xfrm>
            <a:prstGeom prst="rect">
              <a:avLst/>
            </a:prstGeom>
            <a:noFill/>
          </p:spPr>
        </p:pic>
      </p:grpSp>
      <p:sp>
        <p:nvSpPr>
          <p:cNvPr id="148516" name="Text Box 36"/>
          <p:cNvSpPr txBox="1">
            <a:spLocks noChangeArrowheads="1"/>
          </p:cNvSpPr>
          <p:nvPr/>
        </p:nvSpPr>
        <p:spPr bwMode="auto">
          <a:xfrm>
            <a:off x="243205" y="5166043"/>
            <a:ext cx="66757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Permutation of 10 objects with 2 objects of type1, 8 objects of type 2</a:t>
            </a:r>
          </a:p>
        </p:txBody>
      </p:sp>
      <p:graphicFrame>
        <p:nvGraphicFramePr>
          <p:cNvPr id="148518" name="Object 38"/>
          <p:cNvGraphicFramePr>
            <a:graphicFrameLocks noChangeAspect="1"/>
          </p:cNvGraphicFramePr>
          <p:nvPr/>
        </p:nvGraphicFramePr>
        <p:xfrm>
          <a:off x="6107113" y="5549900"/>
          <a:ext cx="14255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5" name="Equation" r:id="rId4" imgW="660400" imgH="419100" progId="Equation.3">
                  <p:embed/>
                </p:oleObj>
              </mc:Choice>
              <mc:Fallback>
                <p:oleObj name="Equation" r:id="rId4" imgW="660400" imgH="419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3" y="5549900"/>
                        <a:ext cx="1425575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50520" y="670560"/>
            <a:ext cx="3826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Solution (e.g. n = 8, m = 3)</a:t>
            </a:r>
          </a:p>
        </p:txBody>
      </p:sp>
      <p:grpSp>
        <p:nvGrpSpPr>
          <p:cNvPr id="3" name="Group 41"/>
          <p:cNvGrpSpPr/>
          <p:nvPr/>
        </p:nvGrpSpPr>
        <p:grpSpPr>
          <a:xfrm>
            <a:off x="731520" y="1356360"/>
            <a:ext cx="5599125" cy="1650385"/>
            <a:chOff x="731520" y="1356360"/>
            <a:chExt cx="5599125" cy="1650385"/>
          </a:xfrm>
        </p:grpSpPr>
        <p:sp>
          <p:nvSpPr>
            <p:cNvPr id="148510" name="Line 30"/>
            <p:cNvSpPr>
              <a:spLocks noChangeShapeType="1"/>
            </p:cNvSpPr>
            <p:nvPr/>
          </p:nvSpPr>
          <p:spPr bwMode="auto">
            <a:xfrm>
              <a:off x="2042160" y="1356360"/>
              <a:ext cx="0" cy="1219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8511" name="Line 31"/>
            <p:cNvSpPr>
              <a:spLocks noChangeShapeType="1"/>
            </p:cNvSpPr>
            <p:nvPr/>
          </p:nvSpPr>
          <p:spPr bwMode="auto">
            <a:xfrm>
              <a:off x="3947160" y="1356360"/>
              <a:ext cx="0" cy="1219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1520" y="2514600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John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21280" y="2529840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Mary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10200" y="2545080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Peter</a:t>
              </a:r>
            </a:p>
          </p:txBody>
        </p:sp>
      </p:grpSp>
      <p:grpSp>
        <p:nvGrpSpPr>
          <p:cNvPr id="4" name="Group 58"/>
          <p:cNvGrpSpPr/>
          <p:nvPr/>
        </p:nvGrpSpPr>
        <p:grpSpPr>
          <a:xfrm>
            <a:off x="259080" y="2971800"/>
            <a:ext cx="7543800" cy="1650385"/>
            <a:chOff x="259080" y="2971800"/>
            <a:chExt cx="7543800" cy="1650385"/>
          </a:xfrm>
        </p:grpSpPr>
        <p:grpSp>
          <p:nvGrpSpPr>
            <p:cNvPr id="5" name="Group 42"/>
            <p:cNvGrpSpPr/>
            <p:nvPr/>
          </p:nvGrpSpPr>
          <p:grpSpPr>
            <a:xfrm>
              <a:off x="259080" y="3154680"/>
              <a:ext cx="7543800" cy="838200"/>
              <a:chOff x="213360" y="1508760"/>
              <a:chExt cx="7543800" cy="838200"/>
            </a:xfrm>
          </p:grpSpPr>
          <p:pic>
            <p:nvPicPr>
              <p:cNvPr id="44" name="Picture 22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3360" y="15468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45" name="Picture 23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27760" y="15468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46" name="Picture 24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042160" y="15468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47" name="Picture 25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956560" y="15468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48" name="Picture 26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947160" y="15087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49" name="Picture 27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861560" y="15087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50" name="Picture 28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75960" y="1508760"/>
                <a:ext cx="1066800" cy="800100"/>
              </a:xfrm>
              <a:prstGeom prst="rect">
                <a:avLst/>
              </a:prstGeom>
              <a:noFill/>
            </p:spPr>
          </p:pic>
          <p:pic>
            <p:nvPicPr>
              <p:cNvPr id="51" name="Picture 29" descr="C:\mydata\hku\csis1501\lectures\banana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690360" y="1508760"/>
                <a:ext cx="1066800" cy="800100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51"/>
            <p:cNvGrpSpPr/>
            <p:nvPr/>
          </p:nvGrpSpPr>
          <p:grpSpPr>
            <a:xfrm>
              <a:off x="1737360" y="2971800"/>
              <a:ext cx="5599125" cy="1650385"/>
              <a:chOff x="731520" y="1356360"/>
              <a:chExt cx="5599125" cy="1650385"/>
            </a:xfrm>
          </p:grpSpPr>
          <p:sp>
            <p:nvSpPr>
              <p:cNvPr id="53" name="Line 30"/>
              <p:cNvSpPr>
                <a:spLocks noChangeShapeType="1"/>
              </p:cNvSpPr>
              <p:nvPr/>
            </p:nvSpPr>
            <p:spPr bwMode="auto">
              <a:xfrm>
                <a:off x="2042160" y="1356360"/>
                <a:ext cx="0" cy="1219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Line 31"/>
              <p:cNvSpPr>
                <a:spLocks noChangeShapeType="1"/>
              </p:cNvSpPr>
              <p:nvPr/>
            </p:nvSpPr>
            <p:spPr bwMode="auto">
              <a:xfrm>
                <a:off x="3947160" y="1356360"/>
                <a:ext cx="0" cy="1219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31520" y="2514600"/>
                <a:ext cx="853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John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621280" y="2529840"/>
                <a:ext cx="869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Mary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410200" y="2545080"/>
                <a:ext cx="9204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Peter</a:t>
                </a:r>
              </a:p>
            </p:txBody>
          </p:sp>
        </p:grpSp>
      </p:grpSp>
      <p:sp>
        <p:nvSpPr>
          <p:cNvPr id="58" name="TextBox 57"/>
          <p:cNvSpPr txBox="1"/>
          <p:nvPr/>
        </p:nvSpPr>
        <p:spPr>
          <a:xfrm>
            <a:off x="243840" y="4632960"/>
            <a:ext cx="810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Can you guess how to compute the total number of ways?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16" grpId="0" autoUpdateAnimBg="0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" y="361295"/>
            <a:ext cx="8525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Number of distribute </a:t>
            </a:r>
            <a:r>
              <a:rPr lang="en-US" sz="2400" i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 identical objects to </a:t>
            </a:r>
            <a:r>
              <a:rPr lang="en-US" sz="2400" i="1" dirty="0">
                <a:solidFill>
                  <a:srgbClr val="0070C0"/>
                </a:solidFill>
              </a:rPr>
              <a:t>n different people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0550" y="1699010"/>
            <a:ext cx="464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dirty="0"/>
              <a:t> …… x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dirty="0"/>
              <a:t> | | | ……….. | | |</a:t>
            </a:r>
          </a:p>
        </p:txBody>
      </p:sp>
      <p:sp>
        <p:nvSpPr>
          <p:cNvPr id="5" name="Left Brace 4"/>
          <p:cNvSpPr/>
          <p:nvPr/>
        </p:nvSpPr>
        <p:spPr bwMode="auto">
          <a:xfrm rot="16200000">
            <a:off x="2077350" y="1378970"/>
            <a:ext cx="304800" cy="195072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50630" y="2537210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 objects</a:t>
            </a: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4287150" y="1378970"/>
            <a:ext cx="304800" cy="195072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1790" y="2537210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(n-1) partitions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987613" y="1789850"/>
          <a:ext cx="1630680" cy="1015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9" name="Equation" r:id="rId3" imgW="672808" imgH="418918" progId="Equation.3">
                  <p:embed/>
                </p:oleObj>
              </mc:Choice>
              <mc:Fallback>
                <p:oleObj name="Equation" r:id="rId3" imgW="672808" imgH="418918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7613" y="1789850"/>
                        <a:ext cx="1630680" cy="10153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379" y="3595303"/>
            <a:ext cx="79159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Bijection Technique</a:t>
            </a:r>
            <a:r>
              <a:rPr lang="en-US" sz="2400"/>
              <a:t>: </a:t>
            </a:r>
          </a:p>
          <a:p>
            <a:r>
              <a:rPr lang="en-US" sz="2400"/>
              <a:t>It </a:t>
            </a:r>
            <a:r>
              <a:rPr lang="en-US" sz="2400" dirty="0"/>
              <a:t>can be regarded as the number of ways to select r objects from a set of (n+r-1) objects, i.e.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C(n+r-1, r)</a:t>
            </a:r>
          </a:p>
          <a:p>
            <a:r>
              <a:rPr lang="en-US" sz="2400" dirty="0"/>
              <a:t>or the number of ways to select (n-1) objects from a set of (n+r-1) objects, i.e.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C(n+r-1, n-1)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General Form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188" y="1265068"/>
            <a:ext cx="8310246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There are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n</a:t>
            </a:r>
            <a:r>
              <a:rPr lang="en-US" dirty="0"/>
              <a:t> non-negative integers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>
                <a:latin typeface="Arial" charset="0"/>
                <a:ea typeface="新細明體" pitchFamily="18" charset="-120"/>
              </a:rPr>
              <a:t>1</a:t>
            </a:r>
            <a:r>
              <a:rPr lang="en-US" dirty="0"/>
              <a:t>,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>
                <a:latin typeface="Arial" charset="0"/>
                <a:ea typeface="新細明體" pitchFamily="18" charset="-120"/>
              </a:rPr>
              <a:t>2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 , …, </a:t>
            </a:r>
            <a:r>
              <a:rPr lang="en-US" i="1" kern="1200" dirty="0" err="1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 err="1">
                <a:latin typeface="Arial" charset="0"/>
                <a:ea typeface="新細明體" pitchFamily="18" charset="-120"/>
              </a:rPr>
              <a:t>n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 , </a:t>
            </a:r>
            <a:r>
              <a:rPr lang="en-US" i="1" kern="1200" dirty="0" err="1">
                <a:latin typeface="Arial" charset="0"/>
                <a:ea typeface="新細明體" pitchFamily="18" charset="-120"/>
              </a:rPr>
              <a:t>s.t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. </a:t>
            </a:r>
          </a:p>
          <a:p>
            <a:pPr>
              <a:buFontTx/>
              <a:buNone/>
            </a:pPr>
            <a:r>
              <a:rPr lang="en-US" i="1" kern="1200" dirty="0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>
                <a:latin typeface="Arial" charset="0"/>
                <a:ea typeface="新細明體" pitchFamily="18" charset="-120"/>
              </a:rPr>
              <a:t>1</a:t>
            </a:r>
            <a:r>
              <a:rPr lang="en-US" dirty="0"/>
              <a:t> +  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>
                <a:latin typeface="Arial" charset="0"/>
                <a:ea typeface="新細明體" pitchFamily="18" charset="-120"/>
              </a:rPr>
              <a:t>2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  + … + </a:t>
            </a:r>
            <a:r>
              <a:rPr lang="en-US" i="1" kern="1200" dirty="0" err="1">
                <a:latin typeface="Arial" charset="0"/>
                <a:ea typeface="新細明體" pitchFamily="18" charset="-120"/>
              </a:rPr>
              <a:t>X</a:t>
            </a:r>
            <a:r>
              <a:rPr lang="en-US" i="1" kern="1200" baseline="-25000" dirty="0" err="1">
                <a:latin typeface="Arial" charset="0"/>
                <a:ea typeface="新細明體" pitchFamily="18" charset="-120"/>
              </a:rPr>
              <a:t>n</a:t>
            </a:r>
            <a:r>
              <a:rPr lang="en-US" i="1" kern="1200" dirty="0">
                <a:latin typeface="Arial" charset="0"/>
                <a:ea typeface="新細明體" pitchFamily="18" charset="-120"/>
              </a:rPr>
              <a:t> = r</a:t>
            </a:r>
          </a:p>
          <a:p>
            <a:pPr>
              <a:buFontTx/>
              <a:buNone/>
            </a:pPr>
            <a:endParaRPr lang="en-US" i="1" kern="1200" dirty="0">
              <a:latin typeface="Arial" charset="0"/>
              <a:ea typeface="新細明體" pitchFamily="18" charset="-120"/>
            </a:endParaRPr>
          </a:p>
          <a:p>
            <a:pPr>
              <a:buFontTx/>
              <a:buNone/>
            </a:pPr>
            <a:r>
              <a:rPr lang="en-US" kern="1200" dirty="0">
                <a:latin typeface="Arial" charset="0"/>
                <a:ea typeface="新細明體" pitchFamily="18" charset="-120"/>
              </a:rPr>
              <a:t>Then the number of configurations for these integers is</a:t>
            </a:r>
          </a:p>
        </p:txBody>
      </p:sp>
      <p:graphicFrame>
        <p:nvGraphicFramePr>
          <p:cNvPr id="97306" name="Object 26"/>
          <p:cNvGraphicFramePr>
            <a:graphicFrameLocks noChangeAspect="1"/>
          </p:cNvGraphicFramePr>
          <p:nvPr/>
        </p:nvGraphicFramePr>
        <p:xfrm>
          <a:off x="3492763" y="3343754"/>
          <a:ext cx="16303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7" name="Equation" r:id="rId3" imgW="672808" imgH="418918" progId="Equation.3">
                  <p:embed/>
                </p:oleObj>
              </mc:Choice>
              <mc:Fallback>
                <p:oleObj name="Equation" r:id="rId3" imgW="672808" imgH="418918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763" y="3343754"/>
                        <a:ext cx="1630362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More examples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19" y="1229558"/>
            <a:ext cx="8310246" cy="530440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How many outcomes are there for tossing 3 coins if ordering is not important (i.e., HHT is the same as THH)?</a:t>
            </a:r>
          </a:p>
          <a:p>
            <a:pPr marL="0" indent="0">
              <a:buFontTx/>
              <a:buNone/>
            </a:pPr>
            <a:r>
              <a:rPr lang="en-US" dirty="0"/>
              <a:t>{H,H,H}, {H,H,T}, {H,T,T}, {T,T,T}.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-25000" dirty="0">
                <a:solidFill>
                  <a:srgbClr val="00B050"/>
                </a:solidFill>
              </a:rPr>
              <a:t>H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T</a:t>
            </a:r>
            <a:r>
              <a:rPr lang="en-US" dirty="0">
                <a:solidFill>
                  <a:srgbClr val="00B050"/>
                </a:solidFill>
              </a:rPr>
              <a:t> = 3, 	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C(2+3-1, 3) = C(4, 3) = 4.</a:t>
            </a:r>
          </a:p>
          <a:p>
            <a:pPr marL="0" indent="0"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How many outcomes are there for rolling 2 dices if ordering is not important (i.e. (2, 4) is the same as (4, 2))?</a:t>
            </a:r>
          </a:p>
          <a:p>
            <a:pPr marL="0" indent="0"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5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6</a:t>
            </a:r>
            <a:r>
              <a:rPr lang="en-US" dirty="0">
                <a:solidFill>
                  <a:srgbClr val="00B050"/>
                </a:solidFill>
              </a:rPr>
              <a:t> = 2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C(6+2-1, 2) = C(7, 2) = 21</a:t>
            </a:r>
            <a:endParaRPr lang="en-US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How many outcomes are there for rolling 3 dices if ordering is not important?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5</a:t>
            </a:r>
            <a:r>
              <a:rPr lang="en-US" dirty="0">
                <a:solidFill>
                  <a:srgbClr val="00B050"/>
                </a:solidFill>
              </a:rPr>
              <a:t> + X</a:t>
            </a:r>
            <a:r>
              <a:rPr lang="en-US" baseline="-25000" dirty="0">
                <a:solidFill>
                  <a:srgbClr val="00B050"/>
                </a:solidFill>
              </a:rPr>
              <a:t>6</a:t>
            </a:r>
            <a:r>
              <a:rPr lang="en-US" dirty="0">
                <a:solidFill>
                  <a:srgbClr val="00B050"/>
                </a:solidFill>
              </a:rPr>
              <a:t> = 3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C(6+3-1, 3) = C(8, 3) = 56</a:t>
            </a:r>
            <a:r>
              <a:rPr lang="en-US" dirty="0">
                <a:solidFill>
                  <a:srgbClr val="92D050"/>
                </a:solidFill>
              </a:rPr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933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86575" y="4330700"/>
              <a:ext cx="9525" cy="14288"/>
            </p14:xfrm>
          </p:contentPart>
        </mc:Choice>
        <mc:Fallback xmlns="">
          <p:pic>
            <p:nvPicPr>
              <p:cNvPr id="9933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880347" y="4324628"/>
                <a:ext cx="20882" cy="2536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Counting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8913"/>
            <a:ext cx="8366125" cy="47656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i="1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Counting</a:t>
            </a:r>
            <a:r>
              <a:rPr lang="en-US" altLang="zh-TW" dirty="0"/>
              <a:t> is for finding the number of possible arrangements or configurations of a certain pattern. </a:t>
            </a:r>
          </a:p>
          <a:p>
            <a:pPr>
              <a:buFontTx/>
              <a:buNone/>
              <a:defRPr/>
            </a:pPr>
            <a:endParaRPr lang="en-US" altLang="zh-TW" dirty="0"/>
          </a:p>
          <a:p>
            <a:pPr>
              <a:buFontTx/>
              <a:buNone/>
              <a:defRPr/>
            </a:pPr>
            <a:r>
              <a:rPr lang="en-US" altLang="zh-TW" dirty="0"/>
              <a:t>Examples: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dirty="0">
                <a:solidFill>
                  <a:srgbClr val="3366CC"/>
                </a:solidFill>
              </a:rPr>
              <a:t>Assume the length of a password is between 6 and </a:t>
            </a:r>
            <a:r>
              <a:rPr lang="en-US" altLang="zh-TW">
                <a:solidFill>
                  <a:srgbClr val="3366CC"/>
                </a:solidFill>
              </a:rPr>
              <a:t>8, </a:t>
            </a:r>
            <a:r>
              <a:rPr lang="en-US" altLang="zh-TW" dirty="0">
                <a:solidFill>
                  <a:srgbClr val="3366CC"/>
                </a:solidFill>
              </a:rPr>
              <a:t>how secure is this password system?</a:t>
            </a:r>
          </a:p>
          <a:p>
            <a:pPr lvl="2">
              <a:defRPr/>
            </a:pPr>
            <a:r>
              <a:rPr lang="en-US" altLang="zh-TW" dirty="0"/>
              <a:t>How many possible passwords are there if each character must be in {0,1,…,9} or {a, b,…, z}?</a:t>
            </a:r>
          </a:p>
          <a:p>
            <a:pPr lvl="2">
              <a:defRPr/>
            </a:pPr>
            <a:r>
              <a:rPr lang="en-US" altLang="zh-TW" dirty="0"/>
              <a:t>The larger is this number, the more secure is the system.</a:t>
            </a:r>
            <a:endParaRPr lang="en-US" altLang="zh-TW" dirty="0">
              <a:solidFill>
                <a:srgbClr val="0033CC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dirty="0">
                <a:solidFill>
                  <a:srgbClr val="3366CC"/>
                </a:solidFill>
              </a:rPr>
              <a:t>Is a 5-card poker hand with a “pair of 6” a good hand?</a:t>
            </a:r>
          </a:p>
          <a:p>
            <a:pPr lvl="2">
              <a:defRPr/>
            </a:pPr>
            <a:r>
              <a:rPr lang="en-US" altLang="zh-TW" dirty="0"/>
              <a:t>How many different hands and players are there?</a:t>
            </a:r>
          </a:p>
          <a:p>
            <a:pPr lvl="2">
              <a:defRPr/>
            </a:pPr>
            <a:r>
              <a:rPr lang="en-US" altLang="zh-TW" dirty="0"/>
              <a:t>How many hands are there without a “pair”?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uiExpand="1" build="p" bldLvl="3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/>
              <a:t>Pigeon Hole Principle [O2]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4463"/>
            <a:ext cx="8229600" cy="517525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dirty="0">
                <a:solidFill>
                  <a:srgbClr val="0033CC"/>
                </a:solidFill>
              </a:rPr>
              <a:t>If </a:t>
            </a:r>
            <a:r>
              <a:rPr lang="en-US" sz="2200" i="1" dirty="0">
                <a:solidFill>
                  <a:srgbClr val="0033CC"/>
                </a:solidFill>
              </a:rPr>
              <a:t>k</a:t>
            </a:r>
            <a:r>
              <a:rPr lang="en-US" sz="2200" dirty="0">
                <a:solidFill>
                  <a:srgbClr val="0033CC"/>
                </a:solidFill>
              </a:rPr>
              <a:t> &gt; 0 and </a:t>
            </a:r>
            <a:r>
              <a:rPr lang="en-US" sz="2200" i="1" dirty="0">
                <a:solidFill>
                  <a:srgbClr val="0033CC"/>
                </a:solidFill>
              </a:rPr>
              <a:t>k</a:t>
            </a:r>
            <a:r>
              <a:rPr lang="en-US" sz="2200" dirty="0">
                <a:solidFill>
                  <a:srgbClr val="0033CC"/>
                </a:solidFill>
              </a:rPr>
              <a:t> or more objects (pigeons) are placed into </a:t>
            </a:r>
            <a:r>
              <a:rPr lang="en-US" sz="2200" i="1" dirty="0">
                <a:solidFill>
                  <a:srgbClr val="0033CC"/>
                </a:solidFill>
              </a:rPr>
              <a:t>k</a:t>
            </a:r>
            <a:r>
              <a:rPr lang="en-US" sz="2200" dirty="0">
                <a:solidFill>
                  <a:srgbClr val="0033CC"/>
                </a:solidFill>
              </a:rPr>
              <a:t> -1 boxes (holes) then at least one box has two or more of the objects</a:t>
            </a:r>
          </a:p>
          <a:p>
            <a:pPr>
              <a:buFontTx/>
              <a:buNone/>
            </a:pPr>
            <a:r>
              <a:rPr lang="en-US" sz="2000" dirty="0"/>
              <a:t>Ex : An office with 13 employees at least two of them have birthday during the same month 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009900"/>
                </a:solidFill>
              </a:rPr>
              <a:t>(13 pigeons and 12 holes)</a:t>
            </a:r>
          </a:p>
          <a:p>
            <a:pPr>
              <a:buFontTx/>
              <a:buNone/>
            </a:pPr>
            <a:r>
              <a:rPr lang="en-US" sz="2000" dirty="0"/>
              <a:t>Ex : Proof of handshake problem – N persons making handshakes, assuming that everyone has made handshakes, show that there are at least two persons who made the same number of handshakes.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92D050"/>
                </a:solidFill>
              </a:rPr>
              <a:t>	</a:t>
            </a:r>
            <a:r>
              <a:rPr lang="en-US" sz="2000" dirty="0">
                <a:solidFill>
                  <a:srgbClr val="00B050"/>
                </a:solidFill>
              </a:rPr>
              <a:t>The number of handshakes one can make is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B050"/>
                </a:solidFill>
              </a:rPr>
              <a:t>	1, 2, 3, …., N-1 (holes)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B050"/>
                </a:solidFill>
              </a:rPr>
              <a:t>	There are N persons, there are N number of handshakes (pigeons), so at least two persons will have the same number of handshakes</a:t>
            </a:r>
            <a:r>
              <a:rPr lang="en-US" sz="2000" dirty="0">
                <a:solidFill>
                  <a:srgbClr val="92D05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/>
      <p:bldP spid="3379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/>
              <a:t>Pigeon Hole Principle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4463"/>
            <a:ext cx="8229600" cy="3645217"/>
          </a:xfrm>
        </p:spPr>
        <p:txBody>
          <a:bodyPr/>
          <a:lstStyle/>
          <a:p>
            <a:pPr>
              <a:buFontTx/>
              <a:buNone/>
            </a:pPr>
            <a:endParaRPr lang="en-US" sz="2000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en-US" sz="2000" dirty="0"/>
              <a:t>Ex : 5 points are chosen in a 2 </a:t>
            </a:r>
            <a:r>
              <a:rPr lang="en-US" sz="2000" dirty="0">
                <a:sym typeface="Symbol" pitchFamily="18" charset="2"/>
              </a:rPr>
              <a:t></a:t>
            </a:r>
            <a:r>
              <a:rPr lang="en-US" sz="2000" dirty="0"/>
              <a:t> 2 square.  </a:t>
            </a:r>
            <a:br>
              <a:rPr lang="en-US" sz="2000" dirty="0"/>
            </a:br>
            <a:r>
              <a:rPr lang="en-US" sz="2000" dirty="0"/>
              <a:t>At least two of them are within </a:t>
            </a:r>
            <a:r>
              <a:rPr lang="en-US" sz="2000" dirty="0">
                <a:sym typeface="Symbol" pitchFamily="18" charset="2"/>
              </a:rPr>
              <a:t>2 apart. </a:t>
            </a:r>
          </a:p>
          <a:p>
            <a:pPr>
              <a:buFontTx/>
              <a:buNone/>
            </a:pPr>
            <a:r>
              <a:rPr lang="en-US" sz="2000" dirty="0">
                <a:sym typeface="Symbol" pitchFamily="18" charset="2"/>
              </a:rPr>
              <a:t>	</a:t>
            </a:r>
            <a:r>
              <a:rPr lang="en-US" sz="2000" dirty="0">
                <a:solidFill>
                  <a:srgbClr val="009900"/>
                </a:solidFill>
                <a:sym typeface="Symbol" pitchFamily="18" charset="2"/>
              </a:rPr>
              <a:t>Distance between any two points in </a:t>
            </a:r>
            <a:br>
              <a:rPr lang="en-US" sz="2000" dirty="0">
                <a:solidFill>
                  <a:srgbClr val="0099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9900"/>
                </a:solidFill>
                <a:sym typeface="Symbol" pitchFamily="18" charset="2"/>
              </a:rPr>
              <a:t>a unit square  2.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9900"/>
                </a:solidFill>
                <a:sym typeface="Symbol" pitchFamily="18" charset="2"/>
              </a:rPr>
              <a:t>	Divide the square into four unit ones, </a:t>
            </a:r>
            <a:br>
              <a:rPr lang="en-US" sz="2000" dirty="0">
                <a:solidFill>
                  <a:srgbClr val="0099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9900"/>
                </a:solidFill>
                <a:sym typeface="Symbol" pitchFamily="18" charset="2"/>
              </a:rPr>
              <a:t>5 points (pigeons) into 4 unit squares (hole)</a:t>
            </a:r>
          </a:p>
          <a:p>
            <a:pPr>
              <a:lnSpc>
                <a:spcPct val="10000"/>
              </a:lnSpc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sz="22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200" dirty="0">
                <a:solidFill>
                  <a:schemeClr val="accent2"/>
                </a:solidFill>
              </a:rPr>
              <a:t>Generalized pigeon hole principle:</a:t>
            </a:r>
            <a:r>
              <a:rPr lang="en-US" sz="2200" dirty="0">
                <a:solidFill>
                  <a:srgbClr val="0033CC"/>
                </a:solidFill>
              </a:rPr>
              <a:t>  If </a:t>
            </a:r>
            <a:r>
              <a:rPr lang="en-US" sz="2200" i="1" dirty="0">
                <a:solidFill>
                  <a:srgbClr val="0033CC"/>
                </a:solidFill>
              </a:rPr>
              <a:t>N</a:t>
            </a:r>
            <a:r>
              <a:rPr lang="en-US" sz="2200" dirty="0">
                <a:solidFill>
                  <a:srgbClr val="0033CC"/>
                </a:solidFill>
              </a:rPr>
              <a:t> objects are placed into </a:t>
            </a:r>
            <a:r>
              <a:rPr lang="en-US" sz="2200" i="1" dirty="0">
                <a:solidFill>
                  <a:srgbClr val="0033CC"/>
                </a:solidFill>
              </a:rPr>
              <a:t>k</a:t>
            </a:r>
            <a:r>
              <a:rPr lang="en-US" sz="2200" dirty="0">
                <a:solidFill>
                  <a:srgbClr val="0033CC"/>
                </a:solidFill>
              </a:rPr>
              <a:t> boxes, then at least one box containing at least </a:t>
            </a:r>
            <a:r>
              <a:rPr lang="en-US" sz="2200" dirty="0">
                <a:solidFill>
                  <a:srgbClr val="0033CC"/>
                </a:solidFill>
                <a:sym typeface="Symbol" pitchFamily="18" charset="2"/>
              </a:rPr>
              <a:t></a:t>
            </a:r>
            <a:r>
              <a:rPr lang="en-US" sz="2200" i="1" dirty="0">
                <a:solidFill>
                  <a:srgbClr val="0033CC"/>
                </a:solidFill>
                <a:sym typeface="Symbol" pitchFamily="18" charset="2"/>
              </a:rPr>
              <a:t>N</a:t>
            </a:r>
            <a:r>
              <a:rPr lang="en-US" sz="2200" dirty="0">
                <a:solidFill>
                  <a:srgbClr val="0033CC"/>
                </a:solidFill>
                <a:sym typeface="Symbol" pitchFamily="18" charset="2"/>
              </a:rPr>
              <a:t>/</a:t>
            </a:r>
            <a:r>
              <a:rPr lang="en-US" sz="2200" i="1" dirty="0">
                <a:solidFill>
                  <a:srgbClr val="0033CC"/>
                </a:solidFill>
                <a:sym typeface="Symbol" pitchFamily="18" charset="2"/>
              </a:rPr>
              <a:t>k</a:t>
            </a:r>
            <a:r>
              <a:rPr lang="en-US" sz="2200" dirty="0">
                <a:solidFill>
                  <a:srgbClr val="0033CC"/>
                </a:solidFill>
                <a:sym typeface="Symbol" pitchFamily="18" charset="2"/>
              </a:rPr>
              <a:t> objects</a:t>
            </a:r>
            <a:endParaRPr lang="en-US" sz="2200" dirty="0">
              <a:solidFill>
                <a:srgbClr val="0033CC"/>
              </a:solidFill>
            </a:endParaRPr>
          </a:p>
        </p:txBody>
      </p: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6356668" y="1927543"/>
            <a:ext cx="1916112" cy="1785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7925" name="AutoShape 5"/>
          <p:cNvCxnSpPr>
            <a:cxnSpLocks noChangeShapeType="1"/>
            <a:stCxn id="337924" idx="1"/>
            <a:endCxn id="337924" idx="3"/>
          </p:cNvCxnSpPr>
          <p:nvPr/>
        </p:nvCxnSpPr>
        <p:spPr bwMode="auto">
          <a:xfrm rot="10800000" flipH="1">
            <a:off x="6356668" y="2820512"/>
            <a:ext cx="1916112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7926" name="AutoShape 6"/>
          <p:cNvCxnSpPr>
            <a:cxnSpLocks noChangeShapeType="1"/>
            <a:stCxn id="337924" idx="0"/>
            <a:endCxn id="337924" idx="2"/>
          </p:cNvCxnSpPr>
          <p:nvPr/>
        </p:nvCxnSpPr>
        <p:spPr bwMode="auto">
          <a:xfrm rot="16200000" flipH="1">
            <a:off x="6421755" y="2820511"/>
            <a:ext cx="17859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2285" y="4953000"/>
            <a:ext cx="733107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dirty="0"/>
              <a:t>e.g.</a:t>
            </a:r>
          </a:p>
          <a:p>
            <a:r>
              <a:rPr lang="en-US" sz="2200" dirty="0"/>
              <a:t>Among 100 people, there are at least </a:t>
            </a:r>
            <a:r>
              <a:rPr lang="en-US" sz="2200" dirty="0">
                <a:sym typeface="Symbol" pitchFamily="18" charset="2"/>
              </a:rPr>
              <a:t>100/12= 9 who were born in the same month.</a:t>
            </a:r>
            <a:endParaRPr lang="en-US" sz="22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02285" y="6084888"/>
            <a:ext cx="747191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/>
              <a:t>Note: month are pigeon holes and people are the pigeons.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/>
      <p:bldP spid="337923" grpId="0" build="p"/>
      <p:bldP spid="337924" grpId="0" animBg="1"/>
      <p:bldP spid="9" grpId="0" autoUpdateAnimBg="0"/>
      <p:bldP spid="1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/>
              <a:t>Pigeon Hole Principle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9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414463"/>
                <a:ext cx="8229600" cy="5175250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US" sz="2200" dirty="0">
                    <a:solidFill>
                      <a:srgbClr val="0033CC"/>
                    </a:solidFill>
                  </a:rPr>
                  <a:t>Ex: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 be positive integers. Show that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−</m:t>
                    </m:r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𝑡</m:t>
                    </m:r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 objects are placed into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 boxes, then for some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𝑖</m:t>
                    </m:r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∈</m:t>
                    </m:r>
                    <m:r>
                      <m:rPr>
                        <m:lit/>
                      </m:rP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{</m:t>
                    </m:r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1,2,…,</m:t>
                    </m:r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𝑡</m:t>
                    </m:r>
                    <m:r>
                      <m:rPr>
                        <m:lit/>
                      </m:rP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, the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33CC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-</a:t>
                </a:r>
                <a:r>
                  <a:rPr lang="en-US" sz="2200" dirty="0" err="1">
                    <a:solidFill>
                      <a:srgbClr val="0033CC"/>
                    </a:solidFill>
                  </a:rPr>
                  <a:t>th</a:t>
                </a:r>
                <a:r>
                  <a:rPr lang="en-US" sz="2200" dirty="0">
                    <a:solidFill>
                      <a:srgbClr val="0033CC"/>
                    </a:solidFill>
                  </a:rPr>
                  <a:t> box contains at least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33CC"/>
                    </a:solidFill>
                  </a:rPr>
                  <a:t> objects.</a:t>
                </a:r>
              </a:p>
              <a:p>
                <a:pPr>
                  <a:buFontTx/>
                  <a:buNone/>
                </a:pPr>
                <a:endParaRPr lang="en-US" sz="2200" dirty="0">
                  <a:solidFill>
                    <a:srgbClr val="0033CC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sz="2000" dirty="0"/>
                  <a:t>Proof. Suppose on the contrary that the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000" dirty="0"/>
                  <a:t>-</a:t>
                </a:r>
                <a:r>
                  <a:rPr lang="en-US" sz="2000" dirty="0" err="1"/>
                  <a:t>th</a:t>
                </a:r>
                <a:r>
                  <a:rPr lang="en-US" sz="2000" dirty="0"/>
                  <a:t> box contains at most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sz="2000" dirty="0"/>
                  <a:t> objects 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</a:rPr>
                      <m:t>=1, 2,  …,  </m:t>
                    </m:r>
                    <m:r>
                      <a:rPr lang="en-US" sz="20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/>
                  <a:t>. Then the total number of objects are at most </a:t>
                </a:r>
                <a:endParaRPr lang="en-US" sz="1800" i="1" dirty="0">
                  <a:latin typeface="Cambria Math"/>
                </a:endParaRPr>
              </a:p>
              <a:p>
                <a:pPr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  <m:r>
                            <a:rPr lang="en-US" sz="1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=</m:t>
                          </m:r>
                        </m:e>
                      </m:nary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+⋯+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</a:rPr>
                        <m:t>−</m:t>
                      </m:r>
                      <m:r>
                        <a:rPr lang="en-US" sz="1800" i="1">
                          <a:latin typeface="Cambria Math"/>
                        </a:rPr>
                        <m:t>𝑡</m:t>
                      </m:r>
                      <m:r>
                        <a:rPr lang="en-US" sz="1800" i="1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+⋯+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</a:rPr>
                        <m:t>−</m:t>
                      </m:r>
                      <m:r>
                        <a:rPr lang="en-US" sz="1800" i="1">
                          <a:latin typeface="Cambria Math"/>
                        </a:rPr>
                        <m:t>𝑡</m:t>
                      </m:r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r>
                        <a:rPr lang="en-US" sz="1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1800" dirty="0"/>
              </a:p>
              <a:p>
                <a:pPr>
                  <a:buFontTx/>
                  <a:buNone/>
                </a:pPr>
                <a:r>
                  <a:rPr lang="en-US" sz="2000" dirty="0">
                    <a:solidFill>
                      <a:srgbClr val="92D050"/>
                    </a:solidFill>
                  </a:rPr>
                  <a:t>     </a:t>
                </a:r>
                <a:r>
                  <a:rPr lang="en-US" sz="2000" dirty="0"/>
                  <a:t>a contradiction.</a:t>
                </a:r>
              </a:p>
            </p:txBody>
          </p:sp>
        </mc:Choice>
        <mc:Fallback xmlns="">
          <p:sp>
            <p:nvSpPr>
              <p:cNvPr id="3379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14463"/>
                <a:ext cx="8229600" cy="5175250"/>
              </a:xfrm>
              <a:blipFill rotWithShape="1">
                <a:blip r:embed="rId3" cstate="print"/>
                <a:stretch>
                  <a:fillRect l="-889" t="-589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279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/>
      <p:bldP spid="3379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Examples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27163"/>
            <a:ext cx="8043863" cy="5430837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zh-TW" dirty="0"/>
              <a:t>How many </a:t>
            </a:r>
            <a:r>
              <a:rPr lang="en-US" altLang="zh-TW" i="1" dirty="0"/>
              <a:t>6</a:t>
            </a:r>
            <a:r>
              <a:rPr lang="en-US" altLang="zh-TW" dirty="0"/>
              <a:t>-character passwords are there where each character can be </a:t>
            </a:r>
            <a:r>
              <a:rPr lang="en-US" altLang="zh-TW" sz="2000" dirty="0"/>
              <a:t>{0,1,…,9} or {a, b,…, z}?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zh-TW" dirty="0">
                <a:solidFill>
                  <a:srgbClr val="0033CC"/>
                </a:solidFill>
              </a:rPr>
              <a:t>Solution</a:t>
            </a:r>
            <a:r>
              <a:rPr lang="en-US" altLang="zh-TW" sz="2000" dirty="0"/>
              <a:t>:</a:t>
            </a:r>
            <a:endParaRPr lang="en-US" altLang="zh-TW" sz="2000" i="1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There are 36</a:t>
            </a:r>
            <a:r>
              <a:rPr lang="en-US" altLang="zh-TW" sz="2000" i="1" baseline="30000" dirty="0">
                <a:sym typeface="Symbol" pitchFamily="18" charset="2"/>
              </a:rPr>
              <a:t>6</a:t>
            </a:r>
            <a:r>
              <a:rPr lang="en-US" altLang="zh-TW" sz="2000" dirty="0"/>
              <a:t> different passwords.</a:t>
            </a:r>
          </a:p>
          <a:p>
            <a:pPr lvl="1">
              <a:lnSpc>
                <a:spcPct val="90000"/>
              </a:lnSpc>
              <a:buNone/>
            </a:pPr>
            <a:endParaRPr lang="en-US" altLang="zh-TW" sz="20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zh-TW" dirty="0"/>
              <a:t>How many length-</a:t>
            </a:r>
            <a:r>
              <a:rPr lang="en-US" altLang="zh-TW" i="1" dirty="0"/>
              <a:t>r</a:t>
            </a:r>
            <a:r>
              <a:rPr lang="en-US" altLang="zh-TW" dirty="0"/>
              <a:t> strings are there where </a:t>
            </a:r>
            <a:r>
              <a:rPr lang="en-US" altLang="zh-TW" i="1" dirty="0"/>
              <a:t>n</a:t>
            </a:r>
            <a:r>
              <a:rPr lang="en-US" altLang="zh-TW" dirty="0"/>
              <a:t> is the character size?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zh-TW" dirty="0">
                <a:solidFill>
                  <a:srgbClr val="0033CC"/>
                </a:solidFill>
              </a:rPr>
              <a:t>Solution:</a:t>
            </a:r>
            <a:r>
              <a:rPr lang="en-US" altLang="zh-TW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So there are </a:t>
            </a:r>
            <a:r>
              <a:rPr lang="en-US" altLang="zh-TW" sz="2000" i="1" dirty="0"/>
              <a:t>n</a:t>
            </a:r>
            <a:r>
              <a:rPr lang="en-US" altLang="zh-TW" sz="2000" i="1" baseline="30000" dirty="0"/>
              <a:t>r</a:t>
            </a:r>
            <a:r>
              <a:rPr lang="en-US" altLang="zh-TW" sz="2000" i="1" dirty="0"/>
              <a:t> </a:t>
            </a:r>
            <a:r>
              <a:rPr lang="en-US" altLang="zh-TW" sz="2000" dirty="0"/>
              <a:t>length-</a:t>
            </a:r>
            <a:r>
              <a:rPr lang="en-US" altLang="zh-TW" sz="2000" i="1" dirty="0"/>
              <a:t>r </a:t>
            </a:r>
            <a:r>
              <a:rPr lang="en-US" altLang="zh-TW" sz="2000" dirty="0"/>
              <a:t>strings.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/>
              <a:t>Example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 password can be of 6-8 characters. How many possible passwords are there?</a:t>
            </a:r>
          </a:p>
          <a:p>
            <a:endParaRPr lang="en-US" altLang="zh-TW" dirty="0"/>
          </a:p>
          <a:p>
            <a:r>
              <a:rPr lang="en-US" altLang="zh-TW" dirty="0"/>
              <a:t>Solution:</a:t>
            </a:r>
          </a:p>
          <a:p>
            <a:pPr lvl="1"/>
            <a:r>
              <a:rPr lang="en-US" altLang="zh-TW" dirty="0"/>
              <a:t>First, 36</a:t>
            </a:r>
            <a:r>
              <a:rPr lang="en-US" altLang="zh-TW" baseline="30000" dirty="0"/>
              <a:t>6</a:t>
            </a:r>
            <a:r>
              <a:rPr lang="en-US" altLang="zh-TW" dirty="0"/>
              <a:t>, 36</a:t>
            </a:r>
            <a:r>
              <a:rPr lang="en-US" altLang="zh-TW" baseline="30000" dirty="0"/>
              <a:t>7</a:t>
            </a:r>
            <a:r>
              <a:rPr lang="en-US" altLang="zh-TW" dirty="0"/>
              <a:t> and 36</a:t>
            </a:r>
            <a:r>
              <a:rPr lang="en-US" altLang="zh-TW" baseline="30000" dirty="0"/>
              <a:t>8</a:t>
            </a:r>
            <a:r>
              <a:rPr lang="en-US" altLang="zh-TW" dirty="0"/>
              <a:t> are the number of possible passwords of length 6, 7 and 8, respectively.</a:t>
            </a:r>
          </a:p>
          <a:p>
            <a:pPr lvl="1"/>
            <a:r>
              <a:rPr lang="en-US" altLang="zh-TW" dirty="0"/>
              <a:t>Since a password can either be of 6, 7, or 8 characters, the number of possible passwords = 36</a:t>
            </a:r>
            <a:r>
              <a:rPr lang="en-US" altLang="zh-TW" baseline="30000" dirty="0"/>
              <a:t>6</a:t>
            </a:r>
            <a:r>
              <a:rPr lang="en-US" altLang="zh-TW" dirty="0"/>
              <a:t> + 36</a:t>
            </a:r>
            <a:r>
              <a:rPr lang="en-US" altLang="zh-TW" baseline="30000" dirty="0"/>
              <a:t>7</a:t>
            </a:r>
            <a:r>
              <a:rPr lang="en-US" altLang="zh-TW" dirty="0"/>
              <a:t> + 36</a:t>
            </a:r>
            <a:r>
              <a:rPr lang="en-US" altLang="zh-TW" baseline="30000" dirty="0"/>
              <a:t>8</a:t>
            </a:r>
            <a:r>
              <a:rPr lang="en-US" altLang="zh-TW" dirty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Permutation [O1]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31519"/>
            <a:ext cx="8189913" cy="109861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dirty="0"/>
              <a:t>Given a set </a:t>
            </a:r>
            <a:r>
              <a:rPr lang="en-US" sz="2000" i="1" dirty="0"/>
              <a:t>S</a:t>
            </a:r>
            <a:r>
              <a:rPr lang="en-US" sz="2000" dirty="0"/>
              <a:t> of </a:t>
            </a:r>
            <a:r>
              <a:rPr lang="en-US" sz="2000" i="1" dirty="0"/>
              <a:t>n</a:t>
            </a:r>
            <a:r>
              <a:rPr lang="en-US" sz="2000" dirty="0"/>
              <a:t> distinct objects, a </a:t>
            </a:r>
            <a:r>
              <a:rPr lang="en-US" sz="2000" i="1" dirty="0">
                <a:solidFill>
                  <a:schemeClr val="accent2"/>
                </a:solidFill>
              </a:rPr>
              <a:t>permutation</a:t>
            </a:r>
            <a:r>
              <a:rPr lang="en-US" sz="2000" dirty="0"/>
              <a:t> is an </a:t>
            </a:r>
            <a:r>
              <a:rPr lang="en-US" sz="2000" i="1" dirty="0">
                <a:solidFill>
                  <a:schemeClr val="hlink"/>
                </a:solidFill>
              </a:rPr>
              <a:t>ordered arrangement</a:t>
            </a:r>
            <a:r>
              <a:rPr lang="en-US" sz="2000" dirty="0"/>
              <a:t> of these objects.</a:t>
            </a:r>
            <a:r>
              <a:rPr lang="en-US" dirty="0"/>
              <a:t>  </a:t>
            </a:r>
          </a:p>
        </p:txBody>
      </p:sp>
      <p:pic>
        <p:nvPicPr>
          <p:cNvPr id="30" name="Picture 29" descr="horse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6691" y="2517262"/>
            <a:ext cx="1086265" cy="719706"/>
          </a:xfrm>
          <a:prstGeom prst="rect">
            <a:avLst/>
          </a:prstGeom>
        </p:spPr>
      </p:pic>
      <p:pic>
        <p:nvPicPr>
          <p:cNvPr id="31" name="Picture 30" descr="horse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6389" y="3673639"/>
            <a:ext cx="1162411" cy="782946"/>
          </a:xfrm>
          <a:prstGeom prst="rect">
            <a:avLst/>
          </a:prstGeom>
        </p:spPr>
      </p:pic>
      <p:pic>
        <p:nvPicPr>
          <p:cNvPr id="32" name="Picture 31" descr="horse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542578" y="3379108"/>
            <a:ext cx="1017368" cy="713492"/>
          </a:xfrm>
          <a:prstGeom prst="rect">
            <a:avLst/>
          </a:prstGeom>
        </p:spPr>
      </p:pic>
      <p:pic>
        <p:nvPicPr>
          <p:cNvPr id="33" name="Picture 32" descr="horse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3240174" y="2646103"/>
            <a:ext cx="1092129" cy="683017"/>
          </a:xfrm>
          <a:prstGeom prst="rect">
            <a:avLst/>
          </a:prstGeom>
        </p:spPr>
      </p:pic>
      <p:pic>
        <p:nvPicPr>
          <p:cNvPr id="34" name="Picture 33" descr="horse0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5301538" y="3217747"/>
            <a:ext cx="1019364" cy="768322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 bwMode="auto">
          <a:xfrm>
            <a:off x="1802167" y="2423597"/>
            <a:ext cx="5291091" cy="2370337"/>
          </a:xfrm>
          <a:prstGeom prst="ellips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pic>
        <p:nvPicPr>
          <p:cNvPr id="36" name="Picture 35" descr="horse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25601" y="5279698"/>
            <a:ext cx="1007385" cy="719706"/>
          </a:xfrm>
          <a:prstGeom prst="rect">
            <a:avLst/>
          </a:prstGeom>
        </p:spPr>
      </p:pic>
      <p:pic>
        <p:nvPicPr>
          <p:cNvPr id="38" name="Picture 37" descr="horse0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2630837" y="5207825"/>
            <a:ext cx="1097783" cy="768322"/>
          </a:xfrm>
          <a:prstGeom prst="rect">
            <a:avLst/>
          </a:prstGeom>
        </p:spPr>
      </p:pic>
      <p:pic>
        <p:nvPicPr>
          <p:cNvPr id="40" name="Picture 39" descr="horse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172411" y="5255343"/>
            <a:ext cx="1003271" cy="782946"/>
          </a:xfrm>
          <a:prstGeom prst="rect">
            <a:avLst/>
          </a:prstGeom>
        </p:spPr>
      </p:pic>
      <p:pic>
        <p:nvPicPr>
          <p:cNvPr id="41" name="Picture 40" descr="horse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5775528" y="5298164"/>
            <a:ext cx="935990" cy="713492"/>
          </a:xfrm>
          <a:prstGeom prst="rect">
            <a:avLst/>
          </a:prstGeom>
        </p:spPr>
      </p:pic>
      <p:pic>
        <p:nvPicPr>
          <p:cNvPr id="42" name="Picture 41" descr="horse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307625" y="5275374"/>
            <a:ext cx="1072894" cy="683017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260629" y="6081198"/>
            <a:ext cx="63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931111" y="6090075"/>
            <a:ext cx="639192" cy="37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431437" y="6135943"/>
            <a:ext cx="63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73806" y="6127066"/>
            <a:ext cx="63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556377" y="6100432"/>
            <a:ext cx="63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52148" y="2267499"/>
            <a:ext cx="8189913" cy="336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permutation: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uiExpand="1" build="p" bldLvl="2" autoUpdateAnimBg="0"/>
      <p:bldP spid="35" grpId="0" animBg="1"/>
      <p:bldP spid="43" grpId="0"/>
      <p:bldP spid="44" grpId="0"/>
      <p:bldP spid="45" grpId="0"/>
      <p:bldP spid="46" grpId="0"/>
      <p:bldP spid="4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Number of Permutations [O3]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8323" y="2072937"/>
            <a:ext cx="8232775" cy="19131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zh-TW" sz="2800" dirty="0"/>
              <a:t>How many </a:t>
            </a:r>
            <a:r>
              <a:rPr lang="en-US" altLang="zh-TW" sz="2800" i="1" dirty="0">
                <a:solidFill>
                  <a:srgbClr val="0000FF"/>
                </a:solidFill>
              </a:rPr>
              <a:t>permutations</a:t>
            </a:r>
            <a:r>
              <a:rPr lang="en-US" altLang="zh-TW" sz="2800" dirty="0"/>
              <a:t> are there from a set </a:t>
            </a:r>
            <a:r>
              <a:rPr lang="en-US" altLang="zh-TW" sz="2800" i="1" dirty="0"/>
              <a:t>of n</a:t>
            </a:r>
            <a:r>
              <a:rPr lang="en-US" altLang="zh-TW" sz="2800" dirty="0"/>
              <a:t> elements</a:t>
            </a:r>
            <a:r>
              <a:rPr lang="en-US" altLang="zh-TW" sz="2800" i="1" dirty="0"/>
              <a:t> </a:t>
            </a:r>
            <a:r>
              <a:rPr lang="en-US" altLang="zh-TW" sz="2800" dirty="0">
                <a:latin typeface="Arial"/>
              </a:rPr>
              <a:t>A</a:t>
            </a:r>
            <a:r>
              <a:rPr lang="en-US" altLang="zh-TW" sz="2800" i="1" baseline="-25000" dirty="0">
                <a:latin typeface="Arial"/>
              </a:rPr>
              <a:t>n</a:t>
            </a:r>
            <a:r>
              <a:rPr lang="en-US" altLang="zh-TW" sz="2800" i="1" dirty="0"/>
              <a:t> = </a:t>
            </a:r>
            <a:r>
              <a:rPr lang="en-US" altLang="zh-TW" sz="2800" dirty="0"/>
              <a:t>{ </a:t>
            </a:r>
            <a:r>
              <a:rPr lang="en-US" altLang="zh-TW" sz="2800" i="1" dirty="0"/>
              <a:t>a</a:t>
            </a:r>
            <a:r>
              <a:rPr lang="en-US" altLang="zh-TW" sz="2800" baseline="-25000" dirty="0"/>
              <a:t>1</a:t>
            </a:r>
            <a:r>
              <a:rPr lang="en-US" altLang="zh-TW" sz="2800" dirty="0"/>
              <a:t>, </a:t>
            </a:r>
            <a:r>
              <a:rPr lang="en-US" altLang="zh-TW" sz="2800" i="1" dirty="0"/>
              <a:t>a</a:t>
            </a:r>
            <a:r>
              <a:rPr lang="en-US" altLang="zh-TW" sz="2800" baseline="-25000" dirty="0"/>
              <a:t>2</a:t>
            </a:r>
            <a:r>
              <a:rPr lang="en-US" altLang="zh-TW" sz="2800" dirty="0"/>
              <a:t>, …, </a:t>
            </a:r>
            <a:r>
              <a:rPr lang="en-US" altLang="zh-TW" sz="2800" i="1" dirty="0"/>
              <a:t>a</a:t>
            </a:r>
            <a:r>
              <a:rPr lang="en-US" altLang="zh-TW" sz="2800" i="1" baseline="-25000" dirty="0"/>
              <a:t>n </a:t>
            </a:r>
            <a:r>
              <a:rPr lang="en-US" altLang="zh-TW" sz="2800" dirty="0"/>
              <a:t>}?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zh-TW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zh-TW" dirty="0">
                <a:solidFill>
                  <a:schemeClr val="accent2"/>
                </a:solidFill>
              </a:rPr>
              <a:t>Solution</a:t>
            </a:r>
            <a:r>
              <a:rPr lang="en-US" altLang="zh-TW" sz="2000" dirty="0"/>
              <a:t>:</a:t>
            </a:r>
            <a:r>
              <a:rPr lang="en-US" altLang="zh-TW" sz="2000" i="1" dirty="0"/>
              <a:t> </a:t>
            </a:r>
            <a:r>
              <a:rPr lang="en-US" altLang="zh-TW" dirty="0"/>
              <a:t>n!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Permutation with identical objects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3025"/>
            <a:ext cx="8229600" cy="5443538"/>
          </a:xfrm>
        </p:spPr>
        <p:txBody>
          <a:bodyPr/>
          <a:lstStyle/>
          <a:p>
            <a:pPr>
              <a:lnSpc>
                <a:spcPts val="2800"/>
              </a:lnSpc>
              <a:buFontTx/>
              <a:buNone/>
            </a:pPr>
            <a:r>
              <a:rPr lang="en-US" dirty="0"/>
              <a:t>Number of Permutations of </a:t>
            </a:r>
            <a:r>
              <a:rPr lang="en-US" i="1" dirty="0"/>
              <a:t>n</a:t>
            </a:r>
            <a:r>
              <a:rPr lang="en-US" dirty="0"/>
              <a:t> objects = </a:t>
            </a:r>
            <a:r>
              <a:rPr lang="en-US" i="1" dirty="0"/>
              <a:t>n</a:t>
            </a:r>
            <a:r>
              <a:rPr lang="en-US" dirty="0"/>
              <a:t>!</a:t>
            </a:r>
          </a:p>
          <a:p>
            <a:pPr marL="0" indent="0">
              <a:lnSpc>
                <a:spcPts val="2800"/>
              </a:lnSpc>
              <a:buFontTx/>
              <a:buNone/>
            </a:pPr>
            <a:r>
              <a:rPr lang="en-US" dirty="0"/>
              <a:t>Number of Permutations of </a:t>
            </a:r>
            <a:r>
              <a:rPr lang="en-US" i="1" dirty="0"/>
              <a:t>n</a:t>
            </a:r>
            <a:r>
              <a:rPr lang="en-US" dirty="0"/>
              <a:t> objects with </a:t>
            </a:r>
            <a:r>
              <a:rPr lang="en-US" i="1" dirty="0"/>
              <a:t>m</a:t>
            </a:r>
            <a:r>
              <a:rPr lang="en-US" dirty="0"/>
              <a:t>&lt;</a:t>
            </a:r>
            <a:r>
              <a:rPr lang="en-US" i="1" dirty="0"/>
              <a:t>n</a:t>
            </a:r>
            <a:r>
              <a:rPr lang="en-US" dirty="0"/>
              <a:t> identical objects = </a:t>
            </a:r>
            <a:r>
              <a:rPr lang="en-US" i="1" dirty="0"/>
              <a:t>n</a:t>
            </a:r>
            <a:r>
              <a:rPr lang="en-US" dirty="0"/>
              <a:t>! / </a:t>
            </a:r>
            <a:r>
              <a:rPr lang="en-US" i="1" dirty="0"/>
              <a:t>m</a:t>
            </a:r>
            <a:r>
              <a:rPr lang="en-US" dirty="0"/>
              <a:t>!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sz="2000" dirty="0">
                <a:solidFill>
                  <a:srgbClr val="3366CC"/>
                </a:solidFill>
              </a:rPr>
              <a:t>Example: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3366CC"/>
                </a:solidFill>
              </a:rPr>
              <a:t>Permutations of {0,0,1} = {001, 010, 100}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3366CC"/>
                </a:solidFill>
              </a:rPr>
              <a:t>Number of permutations = 3!/2! = 3</a:t>
            </a:r>
            <a:endParaRPr lang="en-US" dirty="0">
              <a:solidFill>
                <a:srgbClr val="3366CC"/>
              </a:solidFill>
            </a:endParaRPr>
          </a:p>
          <a:p>
            <a:pPr>
              <a:lnSpc>
                <a:spcPts val="2800"/>
              </a:lnSpc>
              <a:buFontTx/>
              <a:buNone/>
            </a:pPr>
            <a:r>
              <a:rPr lang="en-US" dirty="0"/>
              <a:t>Reason:</a:t>
            </a:r>
          </a:p>
          <a:p>
            <a:pPr lvl="1">
              <a:lnSpc>
                <a:spcPts val="2800"/>
              </a:lnSpc>
            </a:pPr>
            <a:r>
              <a:rPr lang="en-US" dirty="0"/>
              <a:t>If the </a:t>
            </a:r>
            <a:r>
              <a:rPr lang="en-US" i="1" dirty="0"/>
              <a:t>m</a:t>
            </a:r>
            <a:r>
              <a:rPr lang="en-US" dirty="0"/>
              <a:t> identical objects are marked and become distinguishable, number of permutations </a:t>
            </a:r>
            <a:r>
              <a:rPr lang="en-US" i="1" dirty="0"/>
              <a:t>= n</a:t>
            </a:r>
            <a:r>
              <a:rPr lang="en-US" dirty="0"/>
              <a:t>!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3366CC"/>
                </a:solidFill>
              </a:rPr>
              <a:t>Permutations of {0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,0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,1} = {0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1, 0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1, 0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10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, 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10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, 10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, 10</a:t>
            </a:r>
            <a:r>
              <a:rPr lang="en-US" sz="2000" baseline="-25000" dirty="0">
                <a:solidFill>
                  <a:srgbClr val="3366CC"/>
                </a:solidFill>
              </a:rPr>
              <a:t>2</a:t>
            </a:r>
            <a:r>
              <a:rPr lang="en-US" sz="2000" dirty="0">
                <a:solidFill>
                  <a:srgbClr val="3366CC"/>
                </a:solidFill>
              </a:rPr>
              <a:t>0</a:t>
            </a:r>
            <a:r>
              <a:rPr lang="en-US" sz="2000" baseline="-25000" dirty="0">
                <a:solidFill>
                  <a:srgbClr val="3366CC"/>
                </a:solidFill>
              </a:rPr>
              <a:t>1</a:t>
            </a:r>
            <a:r>
              <a:rPr lang="en-US" sz="2000" dirty="0">
                <a:solidFill>
                  <a:srgbClr val="3366CC"/>
                </a:solidFill>
              </a:rPr>
              <a:t>}</a:t>
            </a:r>
          </a:p>
          <a:p>
            <a:pPr lvl="1">
              <a:lnSpc>
                <a:spcPts val="2800"/>
              </a:lnSpc>
            </a:pPr>
            <a:r>
              <a:rPr lang="en-US" dirty="0"/>
              <a:t>Two permutations are the same if marks are removed and they differ only in the arrangement of marked objects, and there are </a:t>
            </a:r>
            <a:r>
              <a:rPr lang="en-US" i="1" dirty="0"/>
              <a:t>m</a:t>
            </a:r>
            <a:r>
              <a:rPr lang="en-US" dirty="0"/>
              <a:t>! such arrangements.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841" y="274638"/>
            <a:ext cx="8384959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Permutation with identical objects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5106" y="1457325"/>
            <a:ext cx="8282867" cy="51704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Number of permutations of </a:t>
            </a:r>
            <a:r>
              <a:rPr lang="en-US" i="1" dirty="0"/>
              <a:t>n</a:t>
            </a:r>
            <a:r>
              <a:rPr lang="en-US" dirty="0"/>
              <a:t> objects with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/>
              <a:t>m</a:t>
            </a:r>
            <a:r>
              <a:rPr lang="en-US" i="1" baseline="-25000" dirty="0"/>
              <a:t>k</a:t>
            </a:r>
            <a:br>
              <a:rPr lang="en-US" i="1" baseline="-25000" dirty="0"/>
            </a:br>
            <a:r>
              <a:rPr lang="en-US" dirty="0"/>
              <a:t>copies of object 1, object 2, …, object </a:t>
            </a:r>
            <a:r>
              <a:rPr lang="en-US" i="1" dirty="0"/>
              <a:t>k </a:t>
            </a:r>
            <a:r>
              <a:rPr lang="en-US" dirty="0"/>
              <a:t>respectively</a:t>
            </a:r>
            <a:br>
              <a:rPr lang="en-US" dirty="0"/>
            </a:br>
            <a:r>
              <a:rPr lang="en-US" dirty="0"/>
              <a:t>= </a:t>
            </a:r>
            <a:r>
              <a:rPr lang="en-US" i="1" dirty="0"/>
              <a:t>n</a:t>
            </a:r>
            <a:r>
              <a:rPr lang="en-US" dirty="0"/>
              <a:t>! / (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!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!...</a:t>
            </a:r>
            <a:r>
              <a:rPr lang="en-US" i="1" dirty="0"/>
              <a:t>m</a:t>
            </a:r>
            <a:r>
              <a:rPr lang="en-US" i="1" baseline="-25000" dirty="0"/>
              <a:t>k</a:t>
            </a:r>
            <a:r>
              <a:rPr lang="en-US" dirty="0"/>
              <a:t>!)</a:t>
            </a:r>
            <a:endParaRPr lang="en-US" i="1" baseline="-25000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2000" dirty="0">
                <a:solidFill>
                  <a:srgbClr val="3366CC"/>
                </a:solidFill>
              </a:rPr>
              <a:t>Examples:</a:t>
            </a:r>
          </a:p>
          <a:p>
            <a:pPr marL="342900" lvl="1" indent="-342900"/>
            <a:r>
              <a:rPr lang="en-US" sz="1800" dirty="0">
                <a:solidFill>
                  <a:srgbClr val="3366CC"/>
                </a:solidFill>
                <a:cs typeface="+mn-cs"/>
              </a:rPr>
              <a:t>1) </a:t>
            </a:r>
            <a:r>
              <a:rPr lang="en-US" sz="2000" dirty="0">
                <a:solidFill>
                  <a:srgbClr val="3366CC"/>
                </a:solidFill>
                <a:cs typeface="+mn-cs"/>
              </a:rPr>
              <a:t>Permutations of {●,●,-,-,-} = </a:t>
            </a:r>
          </a:p>
          <a:p>
            <a:pPr marL="342900" lvl="1" indent="-342900">
              <a:buNone/>
            </a:pPr>
            <a:r>
              <a:rPr lang="en-US" sz="2000" dirty="0">
                <a:solidFill>
                  <a:srgbClr val="3366CC"/>
                </a:solidFill>
                <a:cs typeface="+mn-cs"/>
              </a:rPr>
              <a:t>	● ● - - -,  ● - ● - -,  ● - - ● -,  ● - - - ●,  - ● ● - -,  - ● - ● -, </a:t>
            </a:r>
          </a:p>
          <a:p>
            <a:pPr marL="342900" lvl="1" indent="-342900">
              <a:buNone/>
            </a:pPr>
            <a:r>
              <a:rPr lang="en-US" sz="2000" dirty="0">
                <a:solidFill>
                  <a:srgbClr val="3366CC"/>
                </a:solidFill>
                <a:cs typeface="+mn-cs"/>
              </a:rPr>
              <a:t>	- ● - - ●,  - - ● ● -,  - - ● - ●,  - - - ● ●</a:t>
            </a:r>
          </a:p>
          <a:p>
            <a:pPr marL="342900" lvl="1" indent="-342900">
              <a:buNone/>
            </a:pPr>
            <a:r>
              <a:rPr lang="en-US" sz="2000" dirty="0">
                <a:solidFill>
                  <a:srgbClr val="3366CC"/>
                </a:solidFill>
                <a:cs typeface="+mn-cs"/>
              </a:rPr>
              <a:t>	Number of permutations = 5!/(2!3!) = 10.</a:t>
            </a:r>
          </a:p>
          <a:p>
            <a:pPr marL="342900" lvl="1" indent="-342900"/>
            <a:endParaRPr lang="en-US" sz="2000" dirty="0">
              <a:solidFill>
                <a:srgbClr val="3366CC"/>
              </a:solidFill>
              <a:cs typeface="+mn-cs"/>
            </a:endParaRPr>
          </a:p>
          <a:p>
            <a:pPr marL="342900" lvl="1" indent="-342900"/>
            <a:r>
              <a:rPr lang="en-US" sz="2000" dirty="0">
                <a:solidFill>
                  <a:srgbClr val="3366CC"/>
                </a:solidFill>
                <a:cs typeface="+mn-cs"/>
              </a:rPr>
              <a:t>2) Number of Permutations of {A,A, B, B, C,C,C} = 7!/(2!2!3!) =210.</a:t>
            </a:r>
          </a:p>
          <a:p>
            <a:pPr lvl="1"/>
            <a:endParaRPr lang="en-US" dirty="0">
              <a:solidFill>
                <a:srgbClr val="33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4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Combinations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368425"/>
            <a:ext cx="8387697" cy="520329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Let S = {A,B,C,D}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339933"/>
                </a:solidFill>
              </a:rPr>
              <a:t>2-combinations where the order of the elements is not important</a:t>
            </a:r>
            <a:r>
              <a:rPr lang="en-US" dirty="0"/>
              <a:t> = {{A,B}, {A,C}, {A,D}, {B,C}, {B,D}, {C,D}}</a:t>
            </a:r>
          </a:p>
          <a:p>
            <a:pPr eaLnBrk="1" hangingPunct="1">
              <a:buFontTx/>
              <a:buNone/>
            </a:pPr>
            <a:r>
              <a:rPr lang="en-US" dirty="0"/>
              <a:t>Number of </a:t>
            </a:r>
            <a:r>
              <a:rPr lang="en-US" dirty="0">
                <a:solidFill>
                  <a:srgbClr val="0033CC"/>
                </a:solidFill>
              </a:rPr>
              <a:t>2-combinations</a:t>
            </a:r>
            <a:r>
              <a:rPr lang="en-US" dirty="0"/>
              <a:t> from S = </a:t>
            </a:r>
            <a:r>
              <a:rPr lang="en-US" dirty="0">
                <a:solidFill>
                  <a:srgbClr val="0033CC"/>
                </a:solidFill>
              </a:rPr>
              <a:t>C(4,2)</a:t>
            </a:r>
            <a:r>
              <a:rPr lang="en-US" dirty="0"/>
              <a:t> = 6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Let S = {A,B,C,D,E}</a:t>
            </a:r>
          </a:p>
          <a:p>
            <a:pPr eaLnBrk="1" hangingPunct="1">
              <a:buFontTx/>
              <a:buNone/>
            </a:pPr>
            <a:r>
              <a:rPr lang="en-US" dirty="0"/>
              <a:t>3-combinations = {{A,B,C}, {A,B,D}, {A,B,E}, {A,C,D}, {A,C,E}, {A,D,E}, {B,C,D}, {B,C,E}, {B,D,E}, {C,D,E}}</a:t>
            </a:r>
          </a:p>
          <a:p>
            <a:pPr eaLnBrk="1" hangingPunct="1">
              <a:buFontTx/>
              <a:buNone/>
            </a:pPr>
            <a:r>
              <a:rPr lang="en-US" dirty="0"/>
              <a:t>Number of 3-combinations = C(5,3)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UBERT@ELLCIITPUVWYY57I" val="3664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1371</Words>
  <Application>Microsoft Office PowerPoint</Application>
  <PresentationFormat>On-screen Show (4:3)</PresentationFormat>
  <Paragraphs>202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Cambria Math</vt:lpstr>
      <vt:lpstr>Wingdings</vt:lpstr>
      <vt:lpstr>Symbol</vt:lpstr>
      <vt:lpstr>新細明體</vt:lpstr>
      <vt:lpstr>template</vt:lpstr>
      <vt:lpstr>Equation</vt:lpstr>
      <vt:lpstr>公式</vt:lpstr>
      <vt:lpstr>Counting</vt:lpstr>
      <vt:lpstr>Counting</vt:lpstr>
      <vt:lpstr>Examples</vt:lpstr>
      <vt:lpstr>Example</vt:lpstr>
      <vt:lpstr>Permutation [O1]</vt:lpstr>
      <vt:lpstr>Number of Permutations [O3]</vt:lpstr>
      <vt:lpstr>Permutation with identical objects</vt:lpstr>
      <vt:lpstr>Permutation with identical objects</vt:lpstr>
      <vt:lpstr>Combinations</vt:lpstr>
      <vt:lpstr>r-combination</vt:lpstr>
      <vt:lpstr>r-combinations </vt:lpstr>
      <vt:lpstr>r-combination (example)</vt:lpstr>
      <vt:lpstr>Polygon of n sides</vt:lpstr>
      <vt:lpstr>Polygon with n sides (continue)</vt:lpstr>
      <vt:lpstr>PowerPoint Presentation</vt:lpstr>
      <vt:lpstr>PowerPoint Presentation</vt:lpstr>
      <vt:lpstr>PowerPoint Presentation</vt:lpstr>
      <vt:lpstr>General Form</vt:lpstr>
      <vt:lpstr>More examples</vt:lpstr>
      <vt:lpstr>Pigeon Hole Principle [O2]</vt:lpstr>
      <vt:lpstr>Pigeon Hole Principle</vt:lpstr>
      <vt:lpstr>Pigeon Hole Principle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 Chan</cp:lastModifiedBy>
  <cp:revision>644</cp:revision>
  <dcterms:created xsi:type="dcterms:W3CDTF">2003-08-29T13:25:09Z</dcterms:created>
  <dcterms:modified xsi:type="dcterms:W3CDTF">2018-09-27T08:53:11Z</dcterms:modified>
</cp:coreProperties>
</file>