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406" r:id="rId2"/>
    <p:sldId id="464" r:id="rId3"/>
    <p:sldId id="465" r:id="rId4"/>
    <p:sldId id="466" r:id="rId5"/>
    <p:sldId id="256" r:id="rId6"/>
    <p:sldId id="481" r:id="rId7"/>
    <p:sldId id="257" r:id="rId8"/>
    <p:sldId id="258" r:id="rId9"/>
    <p:sldId id="259" r:id="rId10"/>
    <p:sldId id="279" r:id="rId11"/>
    <p:sldId id="286" r:id="rId12"/>
    <p:sldId id="482" r:id="rId13"/>
    <p:sldId id="483" r:id="rId14"/>
  </p:sldIdLst>
  <p:sldSz cx="9144000" cy="6858000" type="screen4x3"/>
  <p:notesSz cx="6669088" cy="9928225"/>
  <p:embeddedFontLst>
    <p:embeddedFont>
      <p:font typeface="新細明體" panose="02020500000000000000" pitchFamily="18" charset="-120"/>
      <p:regular r:id="rId17"/>
    </p:embeddedFont>
    <p:embeddedFont>
      <p:font typeface="Cambria Math" panose="02040503050406030204" pitchFamily="18" charset="0"/>
      <p:regular r:id="rId18"/>
    </p:embeddedFont>
  </p:embeddedFontLst>
  <p:custDataLst>
    <p:tags r:id="rId19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0000FF"/>
    <a:srgbClr val="FF99FF"/>
    <a:srgbClr val="CFF7A7"/>
    <a:srgbClr val="FF0066"/>
    <a:srgbClr val="9933FF"/>
    <a:srgbClr val="C0C0C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52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372" y="42"/>
      </p:cViewPr>
      <p:guideLst>
        <p:guide orient="horz" pos="2160"/>
        <p:guide pos="30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823C21A-BFCF-4A78-89B1-51FEAD3C0B3B}" type="datetimeFigureOut">
              <a:rPr lang="zh-TW" altLang="en-US"/>
              <a:pPr>
                <a:defRPr/>
              </a:pPr>
              <a:t>2018/6/29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87284C-CBD0-4ABE-B529-65483281C89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53520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fld id="{AE8093DB-B054-4486-AA0C-E8803797BC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1639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6625" y="823913"/>
            <a:ext cx="44465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2790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8093DB-B054-4486-AA0C-E8803797BCDF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84566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 userDrawn="1"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D047F0E-EF3A-4CD7-9246-2F3BAEFFA6E5}" type="slidenum">
              <a:rPr lang="en-US" altLang="zh-TW" sz="1400"/>
              <a:pPr algn="r">
                <a:defRPr/>
              </a:pPr>
              <a:t>‹#›</a:t>
            </a:fld>
            <a:endParaRPr lang="en-US" altLang="zh-TW" sz="1400"/>
          </a:p>
        </p:txBody>
      </p:sp>
      <p:pic>
        <p:nvPicPr>
          <p:cNvPr id="7" name="Picture 6" descr="se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2725" y="2268538"/>
            <a:ext cx="619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1112838" y="1237584"/>
            <a:ext cx="6565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chemeClr val="bg2"/>
                </a:solidFill>
              </a:rPr>
              <a:t>COMP2121</a:t>
            </a:r>
            <a:r>
              <a:rPr lang="en-US" altLang="zh-CN" sz="2800" baseline="0" dirty="0">
                <a:solidFill>
                  <a:schemeClr val="bg2"/>
                </a:solidFill>
              </a:rPr>
              <a:t> </a:t>
            </a:r>
          </a:p>
          <a:p>
            <a:pPr>
              <a:defRPr/>
            </a:pPr>
            <a:r>
              <a:rPr lang="en-US" sz="2800" dirty="0">
                <a:solidFill>
                  <a:schemeClr val="bg2"/>
                </a:solidFill>
              </a:rPr>
              <a:t>Discrete Mathematics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8B3CD4C7-9D96-4EEA-B288-C72A22F00CEC}" type="slidenum">
              <a:rPr lang="en-US" altLang="zh-TW" sz="1400"/>
              <a:pPr algn="r">
                <a:defRPr/>
              </a:pPr>
              <a:t>‹#›</a:t>
            </a:fld>
            <a:endParaRPr lang="en-US" altLang="zh-TW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54" r:id="rId12"/>
    <p:sldLayoutId id="214748365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F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6.xml"/><Relationship Id="rId7" Type="http://schemas.openxmlformats.org/officeDocument/2006/relationships/image" Target="../media/image9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8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23900" y="2930525"/>
            <a:ext cx="7772400" cy="1470025"/>
          </a:xfrm>
          <a:solidFill>
            <a:srgbClr val="FFFFFF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4400" dirty="0"/>
              <a:t>Inclusion-Exclusion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386263"/>
            <a:ext cx="6400800" cy="16271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dirty="0"/>
              <a:t>Hubert Chan (Chapter 5)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371600" y="5267554"/>
            <a:ext cx="8229600" cy="149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F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>
              <a:buFontTx/>
              <a:buNone/>
            </a:pPr>
            <a:r>
              <a:rPr lang="en-US" kern="0" dirty="0"/>
              <a:t>[O1 Abstract Concepts] </a:t>
            </a:r>
          </a:p>
          <a:p>
            <a:pPr marL="457200" indent="-457200" algn="l">
              <a:buFontTx/>
              <a:buNone/>
            </a:pPr>
            <a:r>
              <a:rPr lang="en-US" kern="0" dirty="0"/>
              <a:t>[O3 Analysis Techniques]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3678"/>
            <a:ext cx="8229600" cy="715962"/>
          </a:xfrm>
        </p:spPr>
        <p:txBody>
          <a:bodyPr/>
          <a:lstStyle/>
          <a:p>
            <a:pPr>
              <a:defRPr/>
            </a:pPr>
            <a:r>
              <a:rPr lang="en-US" dirty="0"/>
              <a:t>Number of Solutions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6315"/>
            <a:ext cx="8229600" cy="5572125"/>
          </a:xfrm>
        </p:spPr>
        <p:txBody>
          <a:bodyPr/>
          <a:lstStyle/>
          <a:p>
            <a:pPr marL="0" indent="0">
              <a:lnSpc>
                <a:spcPts val="2600"/>
              </a:lnSpc>
              <a:buFontTx/>
              <a:buNone/>
            </a:pPr>
            <a:r>
              <a:rPr lang="en-US" sz="1800" dirty="0"/>
              <a:t>Number of solutions for </a:t>
            </a:r>
            <a:r>
              <a:rPr lang="en-US" sz="1800" i="1" dirty="0"/>
              <a:t>x</a:t>
            </a:r>
            <a:r>
              <a:rPr lang="en-US" sz="1800" baseline="-25000" dirty="0"/>
              <a:t>1</a:t>
            </a:r>
            <a:r>
              <a:rPr lang="en-US" sz="1800" dirty="0"/>
              <a:t> + </a:t>
            </a:r>
            <a:r>
              <a:rPr lang="en-US" sz="1800" i="1" dirty="0"/>
              <a:t>x</a:t>
            </a:r>
            <a:r>
              <a:rPr lang="en-US" sz="1800" baseline="-25000" dirty="0"/>
              <a:t>2</a:t>
            </a:r>
            <a:r>
              <a:rPr lang="en-US" sz="1800" dirty="0"/>
              <a:t> + </a:t>
            </a:r>
            <a:r>
              <a:rPr lang="en-US" sz="1800" i="1" dirty="0"/>
              <a:t>x</a:t>
            </a:r>
            <a:r>
              <a:rPr lang="en-US" sz="1800" baseline="-25000" dirty="0"/>
              <a:t>3</a:t>
            </a:r>
            <a:r>
              <a:rPr lang="en-US" sz="1800" dirty="0"/>
              <a:t> + </a:t>
            </a:r>
            <a:r>
              <a:rPr lang="en-US" sz="1800" i="1" dirty="0"/>
              <a:t>x</a:t>
            </a:r>
            <a:r>
              <a:rPr lang="en-US" sz="1800" baseline="-25000" dirty="0"/>
              <a:t>4</a:t>
            </a:r>
            <a:r>
              <a:rPr lang="en-US" sz="1800" dirty="0"/>
              <a:t> = 16, </a:t>
            </a:r>
            <a:br>
              <a:rPr lang="en-US" sz="1800" dirty="0"/>
            </a:br>
            <a:r>
              <a:rPr lang="en-US" sz="1800" dirty="0"/>
              <a:t>with </a:t>
            </a:r>
            <a:r>
              <a:rPr lang="en-US" sz="1800" i="1" dirty="0"/>
              <a:t>x</a:t>
            </a:r>
            <a:r>
              <a:rPr lang="en-US" sz="1800" baseline="-25000" dirty="0"/>
              <a:t>1</a:t>
            </a:r>
            <a:r>
              <a:rPr lang="en-US" sz="1800" dirty="0"/>
              <a:t> </a:t>
            </a:r>
            <a:r>
              <a:rPr lang="en-US" sz="1800" dirty="0">
                <a:sym typeface="Symbol" pitchFamily="18" charset="2"/>
              </a:rPr>
              <a:t> 1, </a:t>
            </a:r>
            <a:r>
              <a:rPr lang="en-US" sz="1800" i="1" dirty="0"/>
              <a:t>x</a:t>
            </a:r>
            <a:r>
              <a:rPr lang="en-US" sz="1800" baseline="-25000" dirty="0"/>
              <a:t>2 </a:t>
            </a:r>
            <a:r>
              <a:rPr lang="en-US" sz="1800" dirty="0">
                <a:sym typeface="Symbol" pitchFamily="18" charset="2"/>
              </a:rPr>
              <a:t> 2, </a:t>
            </a:r>
            <a:r>
              <a:rPr lang="en-US" sz="1800" i="1" dirty="0"/>
              <a:t>x</a:t>
            </a:r>
            <a:r>
              <a:rPr lang="en-US" sz="1800" baseline="-25000" dirty="0"/>
              <a:t>3 </a:t>
            </a:r>
            <a:r>
              <a:rPr lang="en-US" sz="1800" dirty="0">
                <a:sym typeface="Symbol" pitchFamily="18" charset="2"/>
              </a:rPr>
              <a:t> 3, </a:t>
            </a:r>
            <a:r>
              <a:rPr lang="en-US" sz="1800" i="1" dirty="0"/>
              <a:t>x</a:t>
            </a:r>
            <a:r>
              <a:rPr lang="en-US" sz="1800" baseline="-25000" dirty="0"/>
              <a:t>4 </a:t>
            </a:r>
            <a:r>
              <a:rPr lang="en-US" sz="1800" dirty="0">
                <a:sym typeface="Symbol" pitchFamily="18" charset="2"/>
              </a:rPr>
              <a:t> 0, |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0</a:t>
            </a:r>
            <a:r>
              <a:rPr lang="en-US" sz="1800" dirty="0"/>
              <a:t>|= </a:t>
            </a:r>
            <a:r>
              <a:rPr lang="en-US" sz="1800" i="1" dirty="0"/>
              <a:t>C</a:t>
            </a:r>
            <a:r>
              <a:rPr lang="en-US" sz="1800" dirty="0"/>
              <a:t>(10+4-1, 3) = 286</a:t>
            </a:r>
          </a:p>
          <a:p>
            <a:pPr marL="0" indent="0">
              <a:lnSpc>
                <a:spcPts val="2600"/>
              </a:lnSpc>
              <a:buFontTx/>
              <a:buNone/>
            </a:pPr>
            <a:r>
              <a:rPr lang="en-US" sz="1800" dirty="0">
                <a:solidFill>
                  <a:srgbClr val="FF0000"/>
                </a:solidFill>
              </a:rPr>
              <a:t>How about: Number of solutions for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1</a:t>
            </a:r>
            <a:r>
              <a:rPr lang="en-US" sz="1800" dirty="0">
                <a:solidFill>
                  <a:srgbClr val="FF0000"/>
                </a:solidFill>
              </a:rPr>
              <a:t> +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2</a:t>
            </a:r>
            <a:r>
              <a:rPr lang="en-US" sz="1800" dirty="0">
                <a:solidFill>
                  <a:srgbClr val="FF0000"/>
                </a:solidFill>
              </a:rPr>
              <a:t> +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3</a:t>
            </a:r>
            <a:r>
              <a:rPr lang="en-US" sz="1800" dirty="0">
                <a:solidFill>
                  <a:srgbClr val="FF0000"/>
                </a:solidFill>
              </a:rPr>
              <a:t> +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4</a:t>
            </a:r>
            <a:r>
              <a:rPr lang="en-US" sz="1800" dirty="0">
                <a:solidFill>
                  <a:srgbClr val="FF0000"/>
                </a:solidFill>
              </a:rPr>
              <a:t> = 16, </a:t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where 5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1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1, 4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2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2, 6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3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3 ,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4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0?</a:t>
            </a:r>
            <a:endParaRPr lang="en-US" sz="1800" dirty="0"/>
          </a:p>
          <a:p>
            <a:pPr>
              <a:lnSpc>
                <a:spcPts val="2600"/>
              </a:lnSpc>
              <a:buFontTx/>
              <a:buNone/>
            </a:pPr>
            <a:r>
              <a:rPr lang="en-US" altLang="zh-TW" sz="1800" dirty="0"/>
              <a:t>A</a:t>
            </a:r>
            <a:r>
              <a:rPr lang="en-US" altLang="zh-TW" sz="1800" baseline="-25000" dirty="0"/>
              <a:t>1</a:t>
            </a:r>
            <a:r>
              <a:rPr lang="en-US" altLang="zh-TW" sz="1800" dirty="0"/>
              <a:t>: </a:t>
            </a:r>
            <a:r>
              <a:rPr lang="en-US" altLang="zh-TW" sz="1800" dirty="0">
                <a:solidFill>
                  <a:srgbClr val="FF0000"/>
                </a:solidFill>
              </a:rPr>
              <a:t>5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1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zh-TW" sz="1800" dirty="0"/>
              <a:t>is violated. 	</a:t>
            </a:r>
            <a:r>
              <a:rPr lang="en-US" sz="1800" dirty="0"/>
              <a:t>Answer: |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1</a:t>
            </a:r>
            <a:r>
              <a:rPr lang="en-US" sz="1800" dirty="0"/>
              <a:t>|= </a:t>
            </a:r>
            <a:r>
              <a:rPr lang="en-US" sz="1800" i="1" dirty="0"/>
              <a:t>C</a:t>
            </a:r>
            <a:r>
              <a:rPr lang="en-US" sz="1800" dirty="0"/>
              <a:t>(5+4-1, 3) = 56</a:t>
            </a:r>
          </a:p>
          <a:p>
            <a:pPr marL="742950" indent="-742950">
              <a:lnSpc>
                <a:spcPts val="2600"/>
              </a:lnSpc>
              <a:buFontTx/>
              <a:buNone/>
            </a:pPr>
            <a:r>
              <a:rPr lang="en-US" altLang="zh-TW" sz="1800" dirty="0"/>
              <a:t>A</a:t>
            </a:r>
            <a:r>
              <a:rPr lang="en-US" altLang="zh-TW" sz="1800" baseline="-25000" dirty="0"/>
              <a:t>2 </a:t>
            </a:r>
            <a:r>
              <a:rPr lang="en-US" sz="1800" dirty="0"/>
              <a:t>: </a:t>
            </a:r>
            <a:r>
              <a:rPr lang="en-US" sz="1800" dirty="0">
                <a:solidFill>
                  <a:srgbClr val="FF0000"/>
                </a:solidFill>
              </a:rPr>
              <a:t>4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2 </a:t>
            </a:r>
            <a:r>
              <a:rPr lang="en-US" altLang="zh-TW" sz="1800" dirty="0"/>
              <a:t>is violated.</a:t>
            </a:r>
            <a:r>
              <a:rPr lang="en-US" sz="1800" dirty="0"/>
              <a:t> 	Answer: |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2</a:t>
            </a:r>
            <a:r>
              <a:rPr lang="en-US" altLang="zh-TW" sz="1800" dirty="0"/>
              <a:t>|</a:t>
            </a:r>
            <a:r>
              <a:rPr lang="en-US" sz="1800" dirty="0"/>
              <a:t> = </a:t>
            </a:r>
            <a:r>
              <a:rPr lang="en-US" sz="1800" i="1" dirty="0"/>
              <a:t>C</a:t>
            </a:r>
            <a:r>
              <a:rPr lang="en-US" sz="1800" dirty="0"/>
              <a:t>(7+4-1, 3) = 120</a:t>
            </a:r>
          </a:p>
          <a:p>
            <a:pPr marL="742950" indent="-742950">
              <a:lnSpc>
                <a:spcPts val="2600"/>
              </a:lnSpc>
              <a:buFontTx/>
              <a:buNone/>
            </a:pPr>
            <a:r>
              <a:rPr lang="en-US" altLang="zh-TW" sz="1800" dirty="0"/>
              <a:t>A</a:t>
            </a:r>
            <a:r>
              <a:rPr lang="en-US" altLang="zh-TW" sz="1800" baseline="-25000" dirty="0"/>
              <a:t>3 </a:t>
            </a:r>
            <a:r>
              <a:rPr lang="en-US" sz="1800" dirty="0"/>
              <a:t>: </a:t>
            </a:r>
            <a:r>
              <a:rPr lang="en-US" sz="1800" dirty="0">
                <a:solidFill>
                  <a:srgbClr val="FF0000"/>
                </a:solidFill>
              </a:rPr>
              <a:t>6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3 </a:t>
            </a:r>
            <a:r>
              <a:rPr lang="en-US" altLang="zh-TW" sz="1800" dirty="0"/>
              <a:t>is violated.</a:t>
            </a:r>
            <a:r>
              <a:rPr lang="en-US" sz="1800" dirty="0"/>
              <a:t> 	Answer: |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3</a:t>
            </a:r>
            <a:r>
              <a:rPr lang="en-US" altLang="zh-TW" sz="1800" dirty="0"/>
              <a:t>|</a:t>
            </a:r>
            <a:r>
              <a:rPr lang="en-US" sz="1800" dirty="0"/>
              <a:t> = </a:t>
            </a:r>
            <a:r>
              <a:rPr lang="en-US" sz="1800" i="1" dirty="0"/>
              <a:t>C</a:t>
            </a:r>
            <a:r>
              <a:rPr lang="en-US" sz="1800" dirty="0"/>
              <a:t>(6+4-1, 3) = 84</a:t>
            </a:r>
          </a:p>
          <a:p>
            <a:pPr marL="742950" indent="-742950">
              <a:lnSpc>
                <a:spcPts val="2600"/>
              </a:lnSpc>
              <a:buFontTx/>
              <a:buNone/>
            </a:pPr>
            <a:r>
              <a:rPr lang="en-US" sz="1800" dirty="0">
                <a:sym typeface="Symbol" pitchFamily="18" charset="2"/>
              </a:rPr>
              <a:t>(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1</a:t>
            </a:r>
            <a:r>
              <a:rPr lang="en-US" sz="1800" dirty="0">
                <a:sym typeface="Symbol" pitchFamily="18" charset="2"/>
              </a:rPr>
              <a:t> 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2</a:t>
            </a:r>
            <a:r>
              <a:rPr lang="en-US" altLang="zh-TW" sz="1800" dirty="0"/>
              <a:t>): </a:t>
            </a:r>
            <a:r>
              <a:rPr lang="en-US" sz="1800" i="1" dirty="0"/>
              <a:t>x</a:t>
            </a:r>
            <a:r>
              <a:rPr lang="en-US" sz="1800" baseline="-25000" dirty="0"/>
              <a:t>1</a:t>
            </a:r>
            <a:r>
              <a:rPr lang="en-US" sz="1800" dirty="0"/>
              <a:t> </a:t>
            </a:r>
            <a:r>
              <a:rPr lang="en-US" sz="1800" dirty="0">
                <a:sym typeface="Symbol" pitchFamily="18" charset="2"/>
              </a:rPr>
              <a:t> 6, </a:t>
            </a:r>
            <a:r>
              <a:rPr lang="en-US" sz="1800" i="1" dirty="0"/>
              <a:t>x</a:t>
            </a:r>
            <a:r>
              <a:rPr lang="en-US" sz="1800" baseline="-25000" dirty="0"/>
              <a:t>2 </a:t>
            </a:r>
            <a:r>
              <a:rPr lang="en-US" sz="1800" dirty="0">
                <a:sym typeface="Symbol" pitchFamily="18" charset="2"/>
              </a:rPr>
              <a:t> 5, </a:t>
            </a:r>
            <a:r>
              <a:rPr lang="en-US" sz="1800" i="1" dirty="0"/>
              <a:t>x</a:t>
            </a:r>
            <a:r>
              <a:rPr lang="en-US" sz="1800" baseline="-25000" dirty="0"/>
              <a:t>3 </a:t>
            </a:r>
            <a:r>
              <a:rPr lang="en-US" sz="1800" dirty="0">
                <a:sym typeface="Symbol" pitchFamily="18" charset="2"/>
              </a:rPr>
              <a:t> 3, </a:t>
            </a:r>
            <a:r>
              <a:rPr lang="en-US" sz="1800" i="1" dirty="0"/>
              <a:t>x</a:t>
            </a:r>
            <a:r>
              <a:rPr lang="en-US" sz="1800" baseline="-25000" dirty="0"/>
              <a:t>4 </a:t>
            </a:r>
            <a:r>
              <a:rPr lang="en-US" sz="1800" dirty="0">
                <a:sym typeface="Symbol" pitchFamily="18" charset="2"/>
              </a:rPr>
              <a:t> 0   </a:t>
            </a:r>
            <a:r>
              <a:rPr lang="en-US" sz="1800" dirty="0"/>
              <a:t>Answer: |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1</a:t>
            </a:r>
            <a:r>
              <a:rPr lang="en-US" sz="1800" dirty="0">
                <a:sym typeface="Symbol" pitchFamily="18" charset="2"/>
              </a:rPr>
              <a:t> 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2</a:t>
            </a:r>
            <a:r>
              <a:rPr lang="en-US" sz="1800" dirty="0"/>
              <a:t>|= </a:t>
            </a:r>
            <a:r>
              <a:rPr lang="en-US" sz="1800" i="1" dirty="0"/>
              <a:t>C</a:t>
            </a:r>
            <a:r>
              <a:rPr lang="en-US" sz="1800" dirty="0"/>
              <a:t>(2+4-1, 3) = 10</a:t>
            </a:r>
          </a:p>
          <a:p>
            <a:pPr marL="742950" indent="-742950">
              <a:lnSpc>
                <a:spcPts val="2600"/>
              </a:lnSpc>
              <a:buFontTx/>
              <a:buNone/>
            </a:pPr>
            <a:r>
              <a:rPr lang="en-US" sz="1800" dirty="0">
                <a:sym typeface="Symbol" pitchFamily="18" charset="2"/>
              </a:rPr>
              <a:t>(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2</a:t>
            </a:r>
            <a:r>
              <a:rPr lang="en-US" sz="1800" dirty="0">
                <a:sym typeface="Symbol" pitchFamily="18" charset="2"/>
              </a:rPr>
              <a:t> 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3</a:t>
            </a:r>
            <a:r>
              <a:rPr lang="en-US" altLang="zh-TW" sz="1800" dirty="0"/>
              <a:t>):</a:t>
            </a:r>
            <a:r>
              <a:rPr lang="en-US" sz="1800" dirty="0"/>
              <a:t> </a:t>
            </a:r>
            <a:r>
              <a:rPr lang="en-US" sz="1800" i="1" dirty="0"/>
              <a:t>x</a:t>
            </a:r>
            <a:r>
              <a:rPr lang="en-US" sz="1800" baseline="-25000" dirty="0"/>
              <a:t>1</a:t>
            </a:r>
            <a:r>
              <a:rPr lang="en-US" sz="1800" dirty="0"/>
              <a:t> </a:t>
            </a:r>
            <a:r>
              <a:rPr lang="en-US" sz="1800" dirty="0">
                <a:sym typeface="Symbol" pitchFamily="18" charset="2"/>
              </a:rPr>
              <a:t> 1, </a:t>
            </a:r>
            <a:r>
              <a:rPr lang="en-US" sz="1800" i="1" dirty="0"/>
              <a:t>x</a:t>
            </a:r>
            <a:r>
              <a:rPr lang="en-US" sz="1800" baseline="-25000" dirty="0"/>
              <a:t>2 </a:t>
            </a:r>
            <a:r>
              <a:rPr lang="en-US" sz="1800" dirty="0">
                <a:sym typeface="Symbol" pitchFamily="18" charset="2"/>
              </a:rPr>
              <a:t> 5, </a:t>
            </a:r>
            <a:r>
              <a:rPr lang="en-US" sz="1800" i="1" dirty="0"/>
              <a:t>x</a:t>
            </a:r>
            <a:r>
              <a:rPr lang="en-US" sz="1800" baseline="-25000" dirty="0"/>
              <a:t>3 </a:t>
            </a:r>
            <a:r>
              <a:rPr lang="en-US" sz="1800" dirty="0">
                <a:sym typeface="Symbol" pitchFamily="18" charset="2"/>
              </a:rPr>
              <a:t> 7, </a:t>
            </a:r>
            <a:r>
              <a:rPr lang="en-US" sz="1800" i="1" dirty="0"/>
              <a:t>x</a:t>
            </a:r>
            <a:r>
              <a:rPr lang="en-US" sz="1800" baseline="-25000" dirty="0"/>
              <a:t>4 </a:t>
            </a:r>
            <a:r>
              <a:rPr lang="en-US" sz="1800" dirty="0">
                <a:sym typeface="Symbol" pitchFamily="18" charset="2"/>
              </a:rPr>
              <a:t> 0   </a:t>
            </a:r>
            <a:r>
              <a:rPr lang="en-US" sz="1800" dirty="0"/>
              <a:t>Answer: |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2</a:t>
            </a:r>
            <a:r>
              <a:rPr lang="en-US" sz="1800" dirty="0">
                <a:sym typeface="Symbol" pitchFamily="18" charset="2"/>
              </a:rPr>
              <a:t> 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3</a:t>
            </a:r>
            <a:r>
              <a:rPr lang="en-US" sz="1800" dirty="0"/>
              <a:t>|= </a:t>
            </a:r>
            <a:r>
              <a:rPr lang="en-US" sz="1800" i="1" dirty="0"/>
              <a:t>C</a:t>
            </a:r>
            <a:r>
              <a:rPr lang="en-US" sz="1800" dirty="0"/>
              <a:t>(3+4-1, 3) = 20</a:t>
            </a:r>
          </a:p>
          <a:p>
            <a:pPr marL="742950" indent="-742950">
              <a:lnSpc>
                <a:spcPts val="2600"/>
              </a:lnSpc>
              <a:buFontTx/>
              <a:buNone/>
            </a:pPr>
            <a:r>
              <a:rPr lang="en-US" sz="1800" dirty="0">
                <a:sym typeface="Symbol" pitchFamily="18" charset="2"/>
              </a:rPr>
              <a:t>(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1</a:t>
            </a:r>
            <a:r>
              <a:rPr lang="en-US" sz="1800" dirty="0">
                <a:sym typeface="Symbol" pitchFamily="18" charset="2"/>
              </a:rPr>
              <a:t> 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3</a:t>
            </a:r>
            <a:r>
              <a:rPr lang="en-US" altLang="zh-TW" sz="1800" dirty="0"/>
              <a:t>):</a:t>
            </a:r>
            <a:r>
              <a:rPr lang="en-US" sz="1800" dirty="0"/>
              <a:t> </a:t>
            </a:r>
            <a:r>
              <a:rPr lang="en-US" sz="1800" i="1" dirty="0"/>
              <a:t>x</a:t>
            </a:r>
            <a:r>
              <a:rPr lang="en-US" sz="1800" baseline="-25000" dirty="0"/>
              <a:t>1</a:t>
            </a:r>
            <a:r>
              <a:rPr lang="en-US" sz="1800" dirty="0"/>
              <a:t> </a:t>
            </a:r>
            <a:r>
              <a:rPr lang="en-US" sz="1800" dirty="0">
                <a:sym typeface="Symbol" pitchFamily="18" charset="2"/>
              </a:rPr>
              <a:t> 6, </a:t>
            </a:r>
            <a:r>
              <a:rPr lang="en-US" sz="1800" i="1" dirty="0"/>
              <a:t>x</a:t>
            </a:r>
            <a:r>
              <a:rPr lang="en-US" sz="1800" baseline="-25000" dirty="0"/>
              <a:t>2 </a:t>
            </a:r>
            <a:r>
              <a:rPr lang="en-US" sz="1800" dirty="0">
                <a:sym typeface="Symbol" pitchFamily="18" charset="2"/>
              </a:rPr>
              <a:t> 2, </a:t>
            </a:r>
            <a:r>
              <a:rPr lang="en-US" sz="1800" i="1" dirty="0"/>
              <a:t>x</a:t>
            </a:r>
            <a:r>
              <a:rPr lang="en-US" sz="1800" baseline="-25000" dirty="0"/>
              <a:t>3 </a:t>
            </a:r>
            <a:r>
              <a:rPr lang="en-US" sz="1800" dirty="0">
                <a:sym typeface="Symbol" pitchFamily="18" charset="2"/>
              </a:rPr>
              <a:t> 7, </a:t>
            </a:r>
            <a:r>
              <a:rPr lang="en-US" sz="1800" i="1" dirty="0"/>
              <a:t>x</a:t>
            </a:r>
            <a:r>
              <a:rPr lang="en-US" sz="1800" baseline="-25000" dirty="0"/>
              <a:t>4 </a:t>
            </a:r>
            <a:r>
              <a:rPr lang="en-US" sz="1800" dirty="0">
                <a:sym typeface="Symbol" pitchFamily="18" charset="2"/>
              </a:rPr>
              <a:t> 0   </a:t>
            </a:r>
            <a:r>
              <a:rPr lang="en-US" sz="1800" dirty="0"/>
              <a:t>Answer: |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1</a:t>
            </a:r>
            <a:r>
              <a:rPr lang="en-US" sz="1800" dirty="0">
                <a:sym typeface="Symbol" pitchFamily="18" charset="2"/>
              </a:rPr>
              <a:t> 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3</a:t>
            </a:r>
            <a:r>
              <a:rPr lang="en-US" sz="1800" dirty="0"/>
              <a:t>|= </a:t>
            </a:r>
            <a:r>
              <a:rPr lang="en-US" sz="1800" i="1" dirty="0"/>
              <a:t>C</a:t>
            </a:r>
            <a:r>
              <a:rPr lang="en-US" sz="1800" dirty="0"/>
              <a:t>(1+4-1, 3) = 4</a:t>
            </a:r>
          </a:p>
          <a:p>
            <a:pPr marL="742950" indent="-742950">
              <a:lnSpc>
                <a:spcPts val="2600"/>
              </a:lnSpc>
              <a:buFontTx/>
              <a:buNone/>
            </a:pPr>
            <a:r>
              <a:rPr lang="en-US" sz="1800" dirty="0">
                <a:sym typeface="Symbol" pitchFamily="18" charset="2"/>
              </a:rPr>
              <a:t>(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1</a:t>
            </a:r>
            <a:r>
              <a:rPr lang="en-US" sz="1800" dirty="0">
                <a:sym typeface="Symbol" pitchFamily="18" charset="2"/>
              </a:rPr>
              <a:t> 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2</a:t>
            </a:r>
            <a:r>
              <a:rPr lang="en-US" sz="1800" dirty="0">
                <a:sym typeface="Symbol" pitchFamily="18" charset="2"/>
              </a:rPr>
              <a:t>  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3</a:t>
            </a:r>
            <a:r>
              <a:rPr lang="en-US" altLang="zh-TW" sz="1800" dirty="0"/>
              <a:t>):</a:t>
            </a:r>
            <a:r>
              <a:rPr lang="en-US" sz="1800" dirty="0"/>
              <a:t> </a:t>
            </a:r>
            <a:r>
              <a:rPr lang="en-US" sz="1800" i="1" dirty="0"/>
              <a:t>x</a:t>
            </a:r>
            <a:r>
              <a:rPr lang="en-US" sz="1800" baseline="-25000" dirty="0"/>
              <a:t>1</a:t>
            </a:r>
            <a:r>
              <a:rPr lang="en-US" sz="1800" dirty="0"/>
              <a:t> </a:t>
            </a:r>
            <a:r>
              <a:rPr lang="en-US" sz="1800" dirty="0">
                <a:sym typeface="Symbol" pitchFamily="18" charset="2"/>
              </a:rPr>
              <a:t> 6, </a:t>
            </a:r>
            <a:r>
              <a:rPr lang="en-US" sz="1800" i="1" dirty="0"/>
              <a:t>x</a:t>
            </a:r>
            <a:r>
              <a:rPr lang="en-US" sz="1800" baseline="-25000" dirty="0"/>
              <a:t>2 </a:t>
            </a:r>
            <a:r>
              <a:rPr lang="en-US" sz="1800" dirty="0">
                <a:sym typeface="Symbol" pitchFamily="18" charset="2"/>
              </a:rPr>
              <a:t> 5, </a:t>
            </a:r>
            <a:r>
              <a:rPr lang="en-US" sz="1800" i="1" dirty="0"/>
              <a:t>x</a:t>
            </a:r>
            <a:r>
              <a:rPr lang="en-US" sz="1800" baseline="-25000" dirty="0"/>
              <a:t>3 </a:t>
            </a:r>
            <a:r>
              <a:rPr lang="en-US" sz="1800" dirty="0">
                <a:sym typeface="Symbol" pitchFamily="18" charset="2"/>
              </a:rPr>
              <a:t> 7, </a:t>
            </a:r>
            <a:r>
              <a:rPr lang="en-US" sz="1800" i="1" dirty="0"/>
              <a:t>x</a:t>
            </a:r>
            <a:r>
              <a:rPr lang="en-US" sz="1800" baseline="-25000" dirty="0"/>
              <a:t>4 </a:t>
            </a:r>
            <a:r>
              <a:rPr lang="en-US" sz="1800" dirty="0">
                <a:sym typeface="Symbol" pitchFamily="18" charset="2"/>
              </a:rPr>
              <a:t> 0:  </a:t>
            </a:r>
            <a:r>
              <a:rPr lang="en-US" altLang="zh-TW" sz="20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</a:t>
            </a:r>
            <a:endParaRPr lang="en-US" sz="2000" dirty="0">
              <a:solidFill>
                <a:srgbClr val="0033CC"/>
              </a:solidFill>
            </a:endParaRPr>
          </a:p>
          <a:p>
            <a:pPr>
              <a:lnSpc>
                <a:spcPts val="2600"/>
              </a:lnSpc>
              <a:buFontTx/>
              <a:buNone/>
            </a:pPr>
            <a:r>
              <a:rPr lang="en-US" sz="1800" dirty="0">
                <a:solidFill>
                  <a:srgbClr val="0033CC"/>
                </a:solidFill>
              </a:rPr>
              <a:t>Final Answer: </a:t>
            </a:r>
          </a:p>
          <a:p>
            <a:pPr>
              <a:lnSpc>
                <a:spcPts val="2600"/>
              </a:lnSpc>
              <a:buFontTx/>
              <a:buNone/>
            </a:pPr>
            <a:r>
              <a:rPr lang="en-US" sz="1800" dirty="0">
                <a:solidFill>
                  <a:srgbClr val="0033CC"/>
                </a:solidFill>
              </a:rPr>
              <a:t>   |</a:t>
            </a:r>
            <a:r>
              <a:rPr lang="en-US" altLang="zh-TW" sz="1800" dirty="0">
                <a:solidFill>
                  <a:srgbClr val="0033CC"/>
                </a:solidFill>
              </a:rPr>
              <a:t>A</a:t>
            </a:r>
            <a:r>
              <a:rPr lang="en-US" altLang="zh-TW" sz="1800" baseline="-25000" dirty="0">
                <a:solidFill>
                  <a:srgbClr val="0033CC"/>
                </a:solidFill>
              </a:rPr>
              <a:t>0</a:t>
            </a:r>
            <a:r>
              <a:rPr lang="en-US" sz="1800" dirty="0">
                <a:solidFill>
                  <a:srgbClr val="0033CC"/>
                </a:solidFill>
              </a:rPr>
              <a:t>| - |</a:t>
            </a:r>
            <a:r>
              <a:rPr lang="en-US" altLang="zh-TW" sz="1800" dirty="0">
                <a:solidFill>
                  <a:srgbClr val="0033CC"/>
                </a:solidFill>
              </a:rPr>
              <a:t>A</a:t>
            </a:r>
            <a:r>
              <a:rPr lang="en-US" altLang="zh-TW" sz="1800" baseline="-25000" dirty="0">
                <a:solidFill>
                  <a:srgbClr val="0033CC"/>
                </a:solidFill>
              </a:rPr>
              <a:t>1</a:t>
            </a:r>
            <a:r>
              <a:rPr lang="en-US" sz="1800" dirty="0">
                <a:solidFill>
                  <a:srgbClr val="0033CC"/>
                </a:solidFill>
              </a:rPr>
              <a:t>| - |</a:t>
            </a:r>
            <a:r>
              <a:rPr lang="en-US" altLang="zh-TW" sz="1800" dirty="0">
                <a:solidFill>
                  <a:srgbClr val="0033CC"/>
                </a:solidFill>
              </a:rPr>
              <a:t>A</a:t>
            </a:r>
            <a:r>
              <a:rPr lang="en-US" altLang="zh-TW" sz="1800" baseline="-25000" dirty="0">
                <a:solidFill>
                  <a:srgbClr val="0033CC"/>
                </a:solidFill>
              </a:rPr>
              <a:t>2</a:t>
            </a:r>
            <a:r>
              <a:rPr lang="en-US" sz="1800" dirty="0">
                <a:solidFill>
                  <a:srgbClr val="0033CC"/>
                </a:solidFill>
              </a:rPr>
              <a:t>| - |</a:t>
            </a:r>
            <a:r>
              <a:rPr lang="en-US" altLang="zh-TW" sz="1800" dirty="0">
                <a:solidFill>
                  <a:srgbClr val="0033CC"/>
                </a:solidFill>
              </a:rPr>
              <a:t>A</a:t>
            </a:r>
            <a:r>
              <a:rPr lang="en-US" altLang="zh-TW" sz="1800" baseline="-25000" dirty="0">
                <a:solidFill>
                  <a:srgbClr val="0033CC"/>
                </a:solidFill>
              </a:rPr>
              <a:t>3</a:t>
            </a:r>
            <a:r>
              <a:rPr lang="en-US" sz="1800" dirty="0">
                <a:solidFill>
                  <a:srgbClr val="0033CC"/>
                </a:solidFill>
              </a:rPr>
              <a:t>| + </a:t>
            </a:r>
            <a:r>
              <a:rPr lang="en-US" altLang="zh-TW" sz="1800" dirty="0">
                <a:solidFill>
                  <a:srgbClr val="0033CC"/>
                </a:solidFill>
              </a:rPr>
              <a:t>| A</a:t>
            </a:r>
            <a:r>
              <a:rPr lang="en-US" altLang="zh-TW" sz="1800" baseline="-25000" dirty="0">
                <a:solidFill>
                  <a:srgbClr val="0033CC"/>
                </a:solidFill>
              </a:rPr>
              <a:t>1 </a:t>
            </a:r>
            <a:r>
              <a:rPr lang="en-US" altLang="zh-TW" sz="1800" dirty="0">
                <a:solidFill>
                  <a:srgbClr val="0033CC"/>
                </a:solidFill>
                <a:sym typeface="Symbol" pitchFamily="18" charset="2"/>
              </a:rPr>
              <a:t> </a:t>
            </a:r>
            <a:r>
              <a:rPr lang="en-US" altLang="zh-TW" sz="1800" dirty="0">
                <a:solidFill>
                  <a:srgbClr val="0033CC"/>
                </a:solidFill>
              </a:rPr>
              <a:t>A</a:t>
            </a:r>
            <a:r>
              <a:rPr lang="en-US" altLang="zh-TW" sz="1800" baseline="-25000" dirty="0">
                <a:solidFill>
                  <a:srgbClr val="0033CC"/>
                </a:solidFill>
              </a:rPr>
              <a:t>2 </a:t>
            </a:r>
            <a:r>
              <a:rPr lang="en-US" altLang="zh-TW" sz="1800" dirty="0">
                <a:solidFill>
                  <a:srgbClr val="0033CC"/>
                </a:solidFill>
              </a:rPr>
              <a:t>| </a:t>
            </a:r>
            <a:r>
              <a:rPr lang="en-US" sz="1800" dirty="0">
                <a:solidFill>
                  <a:srgbClr val="0033CC"/>
                </a:solidFill>
              </a:rPr>
              <a:t>+ </a:t>
            </a:r>
            <a:r>
              <a:rPr lang="en-US" altLang="zh-TW" sz="1800" dirty="0">
                <a:solidFill>
                  <a:srgbClr val="0033CC"/>
                </a:solidFill>
              </a:rPr>
              <a:t>| A</a:t>
            </a:r>
            <a:r>
              <a:rPr lang="en-US" altLang="zh-TW" sz="1800" baseline="-25000" dirty="0">
                <a:solidFill>
                  <a:srgbClr val="0033CC"/>
                </a:solidFill>
              </a:rPr>
              <a:t>2 </a:t>
            </a:r>
            <a:r>
              <a:rPr lang="en-US" altLang="zh-TW" sz="1800" dirty="0">
                <a:solidFill>
                  <a:srgbClr val="0033CC"/>
                </a:solidFill>
                <a:sym typeface="Symbol" pitchFamily="18" charset="2"/>
              </a:rPr>
              <a:t> </a:t>
            </a:r>
            <a:r>
              <a:rPr lang="en-US" altLang="zh-TW" sz="1800" dirty="0">
                <a:solidFill>
                  <a:srgbClr val="0033CC"/>
                </a:solidFill>
              </a:rPr>
              <a:t>A</a:t>
            </a:r>
            <a:r>
              <a:rPr lang="en-US" altLang="zh-TW" sz="1800" baseline="-25000" dirty="0">
                <a:solidFill>
                  <a:srgbClr val="0033CC"/>
                </a:solidFill>
              </a:rPr>
              <a:t>3 </a:t>
            </a:r>
            <a:r>
              <a:rPr lang="en-US" altLang="zh-TW" sz="1800" dirty="0">
                <a:solidFill>
                  <a:srgbClr val="0033CC"/>
                </a:solidFill>
              </a:rPr>
              <a:t>| </a:t>
            </a:r>
            <a:r>
              <a:rPr lang="en-US" sz="1800" dirty="0">
                <a:solidFill>
                  <a:srgbClr val="0033CC"/>
                </a:solidFill>
              </a:rPr>
              <a:t>+ </a:t>
            </a:r>
            <a:r>
              <a:rPr lang="en-US" altLang="zh-TW" sz="1800" dirty="0">
                <a:solidFill>
                  <a:srgbClr val="0033CC"/>
                </a:solidFill>
              </a:rPr>
              <a:t>| A</a:t>
            </a:r>
            <a:r>
              <a:rPr lang="en-US" altLang="zh-TW" sz="1800" baseline="-25000" dirty="0">
                <a:solidFill>
                  <a:srgbClr val="0033CC"/>
                </a:solidFill>
              </a:rPr>
              <a:t>1 </a:t>
            </a:r>
            <a:r>
              <a:rPr lang="en-US" altLang="zh-TW" sz="1800" dirty="0">
                <a:solidFill>
                  <a:srgbClr val="0033CC"/>
                </a:solidFill>
                <a:sym typeface="Symbol" pitchFamily="18" charset="2"/>
              </a:rPr>
              <a:t> </a:t>
            </a:r>
            <a:r>
              <a:rPr lang="en-US" altLang="zh-TW" sz="1800" dirty="0">
                <a:solidFill>
                  <a:srgbClr val="0033CC"/>
                </a:solidFill>
              </a:rPr>
              <a:t>A</a:t>
            </a:r>
            <a:r>
              <a:rPr lang="en-US" altLang="zh-TW" sz="1800" baseline="-25000" dirty="0">
                <a:solidFill>
                  <a:srgbClr val="0033CC"/>
                </a:solidFill>
              </a:rPr>
              <a:t>3 </a:t>
            </a:r>
            <a:r>
              <a:rPr lang="en-US" altLang="zh-TW" sz="1800" dirty="0">
                <a:solidFill>
                  <a:srgbClr val="0033CC"/>
                </a:solidFill>
              </a:rPr>
              <a:t>|</a:t>
            </a:r>
            <a:r>
              <a:rPr lang="en-US" sz="1800" dirty="0">
                <a:solidFill>
                  <a:srgbClr val="0033CC"/>
                </a:solidFill>
              </a:rPr>
              <a:t> - </a:t>
            </a:r>
            <a:r>
              <a:rPr lang="en-US" altLang="zh-TW" sz="1800" dirty="0">
                <a:solidFill>
                  <a:srgbClr val="0033CC"/>
                </a:solidFill>
              </a:rPr>
              <a:t>| A</a:t>
            </a:r>
            <a:r>
              <a:rPr lang="en-US" altLang="zh-TW" sz="1800" baseline="-25000" dirty="0">
                <a:solidFill>
                  <a:srgbClr val="0033CC"/>
                </a:solidFill>
              </a:rPr>
              <a:t>1 </a:t>
            </a:r>
            <a:r>
              <a:rPr lang="en-US" altLang="zh-TW" sz="1800" dirty="0">
                <a:solidFill>
                  <a:srgbClr val="0033CC"/>
                </a:solidFill>
                <a:sym typeface="Symbol" pitchFamily="18" charset="2"/>
              </a:rPr>
              <a:t> </a:t>
            </a:r>
            <a:r>
              <a:rPr lang="en-US" altLang="zh-TW" sz="1800" dirty="0">
                <a:solidFill>
                  <a:srgbClr val="0033CC"/>
                </a:solidFill>
              </a:rPr>
              <a:t>A</a:t>
            </a:r>
            <a:r>
              <a:rPr lang="en-US" altLang="zh-TW" sz="1800" baseline="-25000" dirty="0">
                <a:solidFill>
                  <a:srgbClr val="0033CC"/>
                </a:solidFill>
              </a:rPr>
              <a:t>2 </a:t>
            </a:r>
            <a:r>
              <a:rPr lang="en-US" altLang="zh-TW" sz="1800" dirty="0">
                <a:solidFill>
                  <a:srgbClr val="0033CC"/>
                </a:solidFill>
                <a:sym typeface="Symbol" pitchFamily="18" charset="2"/>
              </a:rPr>
              <a:t> </a:t>
            </a:r>
            <a:r>
              <a:rPr lang="en-US" altLang="zh-TW" sz="1800" dirty="0">
                <a:solidFill>
                  <a:srgbClr val="0033CC"/>
                </a:solidFill>
              </a:rPr>
              <a:t>A</a:t>
            </a:r>
            <a:r>
              <a:rPr lang="en-US" altLang="zh-TW" sz="1800" baseline="-25000" dirty="0">
                <a:solidFill>
                  <a:srgbClr val="0033CC"/>
                </a:solidFill>
              </a:rPr>
              <a:t>3</a:t>
            </a:r>
            <a:r>
              <a:rPr lang="en-US" altLang="zh-TW" sz="1800" dirty="0">
                <a:solidFill>
                  <a:srgbClr val="0033CC"/>
                </a:solidFill>
              </a:rPr>
              <a:t>|</a:t>
            </a:r>
          </a:p>
          <a:p>
            <a:pPr>
              <a:lnSpc>
                <a:spcPts val="2600"/>
              </a:lnSpc>
              <a:buFontTx/>
              <a:buNone/>
            </a:pPr>
            <a:r>
              <a:rPr lang="en-US" altLang="zh-TW" sz="1800" dirty="0">
                <a:solidFill>
                  <a:srgbClr val="0033CC"/>
                </a:solidFill>
              </a:rPr>
              <a:t>= 286 – 56 – 120 – 84 + 10 + 20 + 4 – 0 = 60</a:t>
            </a:r>
            <a:endParaRPr lang="en-US" sz="1800" dirty="0">
              <a:solidFill>
                <a:srgbClr val="0033CC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1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153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4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04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4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04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04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04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04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04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2" grpId="0"/>
      <p:bldP spid="40448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" y="228918"/>
            <a:ext cx="8229600" cy="670242"/>
          </a:xfrm>
        </p:spPr>
        <p:txBody>
          <a:bodyPr/>
          <a:lstStyle/>
          <a:p>
            <a:pPr>
              <a:defRPr/>
            </a:pPr>
            <a:r>
              <a:rPr lang="en-US" dirty="0"/>
              <a:t>Compact Form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925194"/>
            <a:ext cx="8229600" cy="2545975"/>
          </a:xfrm>
        </p:spPr>
        <p:txBody>
          <a:bodyPr/>
          <a:lstStyle/>
          <a:p>
            <a:pPr>
              <a:buFontTx/>
              <a:buNone/>
            </a:pPr>
            <a:endParaRPr lang="en-US" sz="2000" i="1" dirty="0"/>
          </a:p>
          <a:p>
            <a:pPr>
              <a:buFontTx/>
              <a:buNone/>
            </a:pPr>
            <a:endParaRPr lang="en-US" sz="2000" i="1" dirty="0"/>
          </a:p>
          <a:p>
            <a:pPr>
              <a:buFontTx/>
              <a:buNone/>
            </a:pPr>
            <a:endParaRPr lang="en-US" sz="2000" i="1" dirty="0"/>
          </a:p>
          <a:p>
            <a:pPr>
              <a:buFontTx/>
              <a:buNone/>
            </a:pPr>
            <a:endParaRPr lang="en-US" sz="2000" i="1" dirty="0"/>
          </a:p>
          <a:p>
            <a:pPr>
              <a:buFontTx/>
              <a:buNone/>
            </a:pPr>
            <a:endParaRPr lang="en-US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2D2264-1961-454A-8EBA-823F3BD02A27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" y="1499830"/>
            <a:ext cx="8633908" cy="58209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0F45FDB-DC0A-4445-AE6B-0F323B24F164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50" y="2444647"/>
            <a:ext cx="3382857" cy="114742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4B34E35-1CA2-4B16-A0C1-5CF4AA5B42B9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028" y="4283128"/>
            <a:ext cx="3926857" cy="146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676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 people, each bringing a present, go to a party</a:t>
            </a:r>
          </a:p>
          <a:p>
            <a:r>
              <a:rPr lang="en-US" dirty="0"/>
              <a:t>How many ways are there to exchange presents so that no one gets their present back?</a:t>
            </a:r>
          </a:p>
        </p:txBody>
      </p:sp>
    </p:spTree>
    <p:extLst>
      <p:ext uri="{BB962C8B-B14F-4D97-AF65-F5344CB8AC3E}">
        <p14:creationId xmlns:p14="http://schemas.microsoft.com/office/powerpoint/2010/main" val="3194337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 A =[m] and B = [n].</a:t>
            </a:r>
          </a:p>
          <a:p>
            <a:r>
              <a:rPr lang="en-US" dirty="0"/>
              <a:t>How many surjections are there from A to B?</a:t>
            </a:r>
          </a:p>
        </p:txBody>
      </p:sp>
    </p:spTree>
    <p:extLst>
      <p:ext uri="{BB962C8B-B14F-4D97-AF65-F5344CB8AC3E}">
        <p14:creationId xmlns:p14="http://schemas.microsoft.com/office/powerpoint/2010/main" val="1592467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Inclusion-exclusion principle:</a:t>
            </a:r>
            <a:br>
              <a:rPr lang="en-US" altLang="zh-TW" dirty="0"/>
            </a:br>
            <a:r>
              <a:rPr lang="en-US" altLang="zh-TW" dirty="0"/>
              <a:t>Over Counting [O3]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How many bit strings of length 8 that</a:t>
            </a:r>
          </a:p>
          <a:p>
            <a:pPr lvl="1"/>
            <a:r>
              <a:rPr lang="en-US" altLang="zh-TW" dirty="0"/>
              <a:t>either start with a 1</a:t>
            </a:r>
          </a:p>
          <a:p>
            <a:pPr lvl="1"/>
            <a:r>
              <a:rPr lang="en-US" altLang="zh-TW" dirty="0"/>
              <a:t>or end with the two bits 00?</a:t>
            </a:r>
          </a:p>
          <a:p>
            <a:pPr lvl="1"/>
            <a:endParaRPr lang="en-US" altLang="zh-TW" dirty="0"/>
          </a:p>
          <a:p>
            <a:pPr lvl="1"/>
            <a:r>
              <a:rPr lang="en-US" altLang="zh-TW" dirty="0"/>
              <a:t>Number of bit strings starting with 1 = 2</a:t>
            </a:r>
            <a:r>
              <a:rPr lang="en-US" altLang="zh-TW" baseline="30000" dirty="0"/>
              <a:t>7</a:t>
            </a:r>
            <a:r>
              <a:rPr lang="en-US" altLang="zh-TW" dirty="0"/>
              <a:t> = 128.</a:t>
            </a:r>
          </a:p>
          <a:p>
            <a:pPr lvl="1"/>
            <a:r>
              <a:rPr lang="en-US" altLang="zh-TW" dirty="0"/>
              <a:t>Number of bit strings ending with 00 = 2</a:t>
            </a:r>
            <a:r>
              <a:rPr lang="en-US" altLang="zh-TW" baseline="30000" dirty="0"/>
              <a:t>6</a:t>
            </a:r>
            <a:r>
              <a:rPr lang="en-US" altLang="zh-TW" dirty="0"/>
              <a:t> = 64.</a:t>
            </a:r>
          </a:p>
          <a:p>
            <a:pPr lvl="1"/>
            <a:r>
              <a:rPr lang="en-US" altLang="zh-TW" dirty="0"/>
              <a:t>Hence, the answer is 128 + 64 = 192. </a:t>
            </a:r>
          </a:p>
          <a:p>
            <a:pPr lvl="1"/>
            <a:r>
              <a:rPr lang="en-US" altLang="zh-TW" dirty="0"/>
              <a:t>No! What’s wrong?</a:t>
            </a:r>
          </a:p>
          <a:p>
            <a:pPr lvl="1"/>
            <a:endParaRPr lang="en-US" altLang="zh-TW" dirty="0"/>
          </a:p>
          <a:p>
            <a:pPr lvl="1"/>
            <a:r>
              <a:rPr lang="en-US" altLang="zh-TW" dirty="0"/>
              <a:t>The bit string 11110000 has been counted twice!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0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0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2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The </a:t>
            </a:r>
            <a:r>
              <a:rPr lang="en-US" altLang="zh-TW" dirty="0" err="1"/>
              <a:t>Inclusion</a:t>
            </a:r>
            <a:r>
              <a:rPr lang="en-US" altLang="zh-TW" dirty="0" err="1">
                <a:sym typeface="Symbol" pitchFamily="18" charset="2"/>
              </a:rPr>
              <a:t></a:t>
            </a:r>
            <a:r>
              <a:rPr lang="en-US" altLang="zh-TW" dirty="0" err="1"/>
              <a:t>Exclusion</a:t>
            </a:r>
            <a:r>
              <a:rPr lang="en-US" altLang="zh-TW" dirty="0"/>
              <a:t> Principle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96300" cy="4894263"/>
          </a:xfrm>
        </p:spPr>
        <p:txBody>
          <a:bodyPr/>
          <a:lstStyle/>
          <a:p>
            <a:pPr>
              <a:buNone/>
            </a:pPr>
            <a:br>
              <a:rPr lang="en-US" altLang="zh-TW" dirty="0"/>
            </a:br>
            <a:endParaRPr lang="en-US" altLang="zh-TW" dirty="0"/>
          </a:p>
          <a:p>
            <a:pPr lvl="1"/>
            <a:r>
              <a:rPr lang="en-US" altLang="zh-TW" dirty="0"/>
              <a:t>The sets A</a:t>
            </a:r>
            <a:r>
              <a:rPr lang="en-US" altLang="zh-TW" baseline="-25000" dirty="0"/>
              <a:t>1 </a:t>
            </a:r>
            <a:r>
              <a:rPr lang="en-US" altLang="zh-TW" dirty="0"/>
              <a:t>and A</a:t>
            </a:r>
            <a:r>
              <a:rPr lang="en-US" altLang="zh-TW" baseline="-25000" dirty="0"/>
              <a:t>2 </a:t>
            </a:r>
            <a:r>
              <a:rPr lang="en-US" altLang="zh-TW" dirty="0"/>
              <a:t>may overlap. </a:t>
            </a:r>
          </a:p>
          <a:p>
            <a:pPr lvl="1"/>
            <a:r>
              <a:rPr lang="en-US" altLang="zh-TW" dirty="0"/>
              <a:t>Then, </a:t>
            </a:r>
            <a:br>
              <a:rPr lang="en-US" altLang="zh-TW" dirty="0"/>
            </a:br>
            <a:r>
              <a:rPr lang="en-US" altLang="zh-TW" dirty="0"/>
              <a:t>| A</a:t>
            </a:r>
            <a:r>
              <a:rPr lang="en-US" altLang="zh-TW" baseline="-25000" dirty="0"/>
              <a:t>1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 </a:t>
            </a:r>
            <a:r>
              <a:rPr lang="en-US" altLang="zh-TW" dirty="0"/>
              <a:t>A</a:t>
            </a:r>
            <a:r>
              <a:rPr lang="en-US" altLang="zh-TW" baseline="-25000" dirty="0"/>
              <a:t>2</a:t>
            </a:r>
            <a:r>
              <a:rPr lang="en-US" altLang="zh-TW" dirty="0"/>
              <a:t> | = | A</a:t>
            </a:r>
            <a:r>
              <a:rPr lang="en-US" altLang="zh-TW" baseline="-25000" dirty="0"/>
              <a:t>1</a:t>
            </a:r>
            <a:r>
              <a:rPr lang="en-US" altLang="zh-TW" dirty="0"/>
              <a:t> | + | A</a:t>
            </a:r>
            <a:r>
              <a:rPr lang="en-US" altLang="zh-TW" baseline="-25000" dirty="0"/>
              <a:t>2</a:t>
            </a:r>
            <a:r>
              <a:rPr lang="en-US" altLang="zh-TW" dirty="0"/>
              <a:t> | </a:t>
            </a:r>
            <a:r>
              <a:rPr lang="en-US" altLang="zh-TW" dirty="0">
                <a:sym typeface="Symbol" pitchFamily="18" charset="2"/>
              </a:rPr>
              <a:t></a:t>
            </a:r>
            <a:r>
              <a:rPr lang="en-US" altLang="zh-TW" dirty="0"/>
              <a:t> | A</a:t>
            </a:r>
            <a:r>
              <a:rPr lang="en-US" altLang="zh-TW" baseline="-25000" dirty="0"/>
              <a:t>1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 </a:t>
            </a:r>
            <a:r>
              <a:rPr lang="en-US" altLang="zh-TW" dirty="0"/>
              <a:t>A</a:t>
            </a:r>
            <a:r>
              <a:rPr lang="en-US" altLang="zh-TW" baseline="-25000" dirty="0"/>
              <a:t>2</a:t>
            </a:r>
            <a:r>
              <a:rPr lang="en-US" altLang="zh-TW" dirty="0"/>
              <a:t> |</a:t>
            </a:r>
          </a:p>
          <a:p>
            <a:pPr lvl="1"/>
            <a:r>
              <a:rPr lang="en-US" altLang="zh-TW" dirty="0">
                <a:sym typeface="Symbol" pitchFamily="18" charset="2"/>
              </a:rPr>
              <a:t>If </a:t>
            </a:r>
            <a:r>
              <a:rPr lang="en-US" altLang="zh-TW" dirty="0"/>
              <a:t>A</a:t>
            </a:r>
            <a:r>
              <a:rPr lang="en-US" altLang="zh-TW" baseline="-25000" dirty="0"/>
              <a:t>1 </a:t>
            </a:r>
            <a:r>
              <a:rPr lang="en-US" altLang="zh-TW" dirty="0"/>
              <a:t>and A</a:t>
            </a:r>
            <a:r>
              <a:rPr lang="en-US" altLang="zh-TW" baseline="-25000" dirty="0"/>
              <a:t>2</a:t>
            </a:r>
            <a:r>
              <a:rPr lang="en-US" altLang="zh-TW" dirty="0"/>
              <a:t> are disjoint, the above formula is reduced to the Sum Rule.</a:t>
            </a:r>
          </a:p>
          <a:p>
            <a:r>
              <a:rPr lang="en-US" altLang="zh-TW" dirty="0"/>
              <a:t>Hence the number of bit strings of length 8 that either start with a 1 bit or end with the two bits 00 is   2</a:t>
            </a:r>
            <a:r>
              <a:rPr lang="en-US" altLang="zh-TW" baseline="30000" dirty="0"/>
              <a:t>7</a:t>
            </a:r>
            <a:r>
              <a:rPr lang="en-US" altLang="zh-TW" dirty="0"/>
              <a:t> + 2</a:t>
            </a:r>
            <a:r>
              <a:rPr lang="en-US" altLang="zh-TW" baseline="30000" dirty="0"/>
              <a:t>6</a:t>
            </a:r>
            <a:r>
              <a:rPr lang="en-US" altLang="zh-TW" dirty="0"/>
              <a:t> – 2</a:t>
            </a:r>
            <a:r>
              <a:rPr lang="en-US" altLang="zh-TW" baseline="30000" dirty="0"/>
              <a:t>5 </a:t>
            </a:r>
            <a:r>
              <a:rPr lang="en-US" altLang="zh-TW" dirty="0"/>
              <a:t>       = 128 + 64 – 32 = 160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515100" y="1663700"/>
            <a:ext cx="2082800" cy="1346200"/>
            <a:chOff x="4104" y="1048"/>
            <a:chExt cx="1312" cy="848"/>
          </a:xfrm>
        </p:grpSpPr>
        <p:sp>
          <p:nvSpPr>
            <p:cNvPr id="15365" name="Oval 5"/>
            <p:cNvSpPr>
              <a:spLocks noChangeArrowheads="1"/>
            </p:cNvSpPr>
            <p:nvPr/>
          </p:nvSpPr>
          <p:spPr bwMode="auto">
            <a:xfrm>
              <a:off x="4104" y="1056"/>
              <a:ext cx="832" cy="84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6" name="Oval 6"/>
            <p:cNvSpPr>
              <a:spLocks noChangeArrowheads="1"/>
            </p:cNvSpPr>
            <p:nvPr/>
          </p:nvSpPr>
          <p:spPr bwMode="auto">
            <a:xfrm>
              <a:off x="4584" y="1048"/>
              <a:ext cx="832" cy="8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4211" y="1289"/>
              <a:ext cx="315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400"/>
                <a:t>A</a:t>
              </a:r>
              <a:r>
                <a:rPr lang="en-US" altLang="zh-TW" sz="2400" baseline="-25000"/>
                <a:t>1</a:t>
              </a:r>
              <a:endParaRPr lang="en-US" sz="2400" baseline="-25000"/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5059" y="1321"/>
              <a:ext cx="315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400"/>
                <a:t>A</a:t>
              </a:r>
              <a:r>
                <a:rPr lang="en-US" altLang="zh-TW" sz="2400" baseline="-25000"/>
                <a:t>2</a:t>
              </a:r>
              <a:endParaRPr lang="en-US" sz="2400" baseline="-25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59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4343400" y="2005607"/>
            <a:ext cx="1752600" cy="1981200"/>
            <a:chOff x="2736" y="627"/>
            <a:chExt cx="1104" cy="1248"/>
          </a:xfrm>
        </p:grpSpPr>
        <p:sp>
          <p:nvSpPr>
            <p:cNvPr id="128017" name="Oval 17"/>
            <p:cNvSpPr>
              <a:spLocks noChangeArrowheads="1"/>
            </p:cNvSpPr>
            <p:nvPr/>
          </p:nvSpPr>
          <p:spPr bwMode="auto">
            <a:xfrm>
              <a:off x="2736" y="627"/>
              <a:ext cx="720" cy="81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8018" name="Oval 18"/>
            <p:cNvSpPr>
              <a:spLocks noChangeArrowheads="1"/>
            </p:cNvSpPr>
            <p:nvPr/>
          </p:nvSpPr>
          <p:spPr bwMode="auto">
            <a:xfrm>
              <a:off x="3120" y="627"/>
              <a:ext cx="720" cy="81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8019" name="Text Box 19"/>
            <p:cNvSpPr txBox="1">
              <a:spLocks noChangeArrowheads="1"/>
            </p:cNvSpPr>
            <p:nvPr/>
          </p:nvSpPr>
          <p:spPr bwMode="auto">
            <a:xfrm>
              <a:off x="2822" y="764"/>
              <a:ext cx="24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28020" name="Text Box 20"/>
            <p:cNvSpPr txBox="1">
              <a:spLocks noChangeArrowheads="1"/>
            </p:cNvSpPr>
            <p:nvPr/>
          </p:nvSpPr>
          <p:spPr bwMode="auto">
            <a:xfrm>
              <a:off x="3501" y="771"/>
              <a:ext cx="23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28021" name="Oval 21"/>
            <p:cNvSpPr>
              <a:spLocks noChangeArrowheads="1"/>
            </p:cNvSpPr>
            <p:nvPr/>
          </p:nvSpPr>
          <p:spPr bwMode="auto">
            <a:xfrm>
              <a:off x="2976" y="1059"/>
              <a:ext cx="720" cy="81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8022" name="Text Box 22"/>
            <p:cNvSpPr txBox="1">
              <a:spLocks noChangeArrowheads="1"/>
            </p:cNvSpPr>
            <p:nvPr/>
          </p:nvSpPr>
          <p:spPr bwMode="auto">
            <a:xfrm>
              <a:off x="3216" y="1539"/>
              <a:ext cx="23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</p:grp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451789" y="648408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What is the total number of positive integers that is </a:t>
            </a:r>
            <a:r>
              <a:rPr lang="en-US" sz="2400" dirty="0">
                <a:sym typeface="Symbol" pitchFamily="18" charset="2"/>
              </a:rPr>
              <a:t></a:t>
            </a:r>
            <a:r>
              <a:rPr lang="en-US" sz="2400" dirty="0"/>
              <a:t> 100 and is either divisible by 3 or 4 </a:t>
            </a:r>
            <a:r>
              <a:rPr lang="en-US" sz="2400" dirty="0">
                <a:solidFill>
                  <a:srgbClr val="FF0000"/>
                </a:solidFill>
              </a:rPr>
              <a:t>or 5</a:t>
            </a:r>
            <a:r>
              <a:rPr lang="en-US" sz="2400" dirty="0"/>
              <a:t>?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112520" y="2076727"/>
            <a:ext cx="1752600" cy="1295400"/>
            <a:chOff x="2784" y="2688"/>
            <a:chExt cx="1104" cy="816"/>
          </a:xfrm>
        </p:grpSpPr>
        <p:sp>
          <p:nvSpPr>
            <p:cNvPr id="128004" name="Oval 4"/>
            <p:cNvSpPr>
              <a:spLocks noChangeArrowheads="1"/>
            </p:cNvSpPr>
            <p:nvPr/>
          </p:nvSpPr>
          <p:spPr bwMode="auto">
            <a:xfrm>
              <a:off x="2784" y="2688"/>
              <a:ext cx="720" cy="81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8005" name="Oval 5"/>
            <p:cNvSpPr>
              <a:spLocks noChangeArrowheads="1"/>
            </p:cNvSpPr>
            <p:nvPr/>
          </p:nvSpPr>
          <p:spPr bwMode="auto">
            <a:xfrm>
              <a:off x="3168" y="2688"/>
              <a:ext cx="720" cy="81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8006" name="Text Box 6"/>
            <p:cNvSpPr txBox="1">
              <a:spLocks noChangeArrowheads="1"/>
            </p:cNvSpPr>
            <p:nvPr/>
          </p:nvSpPr>
          <p:spPr bwMode="auto">
            <a:xfrm>
              <a:off x="2870" y="2825"/>
              <a:ext cx="24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28007" name="Text Box 7"/>
            <p:cNvSpPr txBox="1">
              <a:spLocks noChangeArrowheads="1"/>
            </p:cNvSpPr>
            <p:nvPr/>
          </p:nvSpPr>
          <p:spPr bwMode="auto">
            <a:xfrm>
              <a:off x="3549" y="2832"/>
              <a:ext cx="23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722120" y="2381527"/>
            <a:ext cx="533400" cy="762000"/>
            <a:chOff x="3168" y="2880"/>
            <a:chExt cx="336" cy="480"/>
          </a:xfrm>
        </p:grpSpPr>
        <p:sp>
          <p:nvSpPr>
            <p:cNvPr id="128009" name="Line 9"/>
            <p:cNvSpPr>
              <a:spLocks noChangeShapeType="1"/>
            </p:cNvSpPr>
            <p:nvPr/>
          </p:nvSpPr>
          <p:spPr bwMode="auto">
            <a:xfrm>
              <a:off x="3216" y="2880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8010" name="Line 10"/>
            <p:cNvSpPr>
              <a:spLocks noChangeShapeType="1"/>
            </p:cNvSpPr>
            <p:nvPr/>
          </p:nvSpPr>
          <p:spPr bwMode="auto">
            <a:xfrm>
              <a:off x="3168" y="297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8011" name="Line 11"/>
            <p:cNvSpPr>
              <a:spLocks noChangeShapeType="1"/>
            </p:cNvSpPr>
            <p:nvPr/>
          </p:nvSpPr>
          <p:spPr bwMode="auto">
            <a:xfrm>
              <a:off x="3168" y="3072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8012" name="Line 12"/>
            <p:cNvSpPr>
              <a:spLocks noChangeShapeType="1"/>
            </p:cNvSpPr>
            <p:nvPr/>
          </p:nvSpPr>
          <p:spPr bwMode="auto">
            <a:xfrm>
              <a:off x="3168" y="316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8013" name="Line 13"/>
            <p:cNvSpPr>
              <a:spLocks noChangeShapeType="1"/>
            </p:cNvSpPr>
            <p:nvPr/>
          </p:nvSpPr>
          <p:spPr bwMode="auto">
            <a:xfrm>
              <a:off x="3216" y="326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8014" name="Line 14"/>
            <p:cNvSpPr>
              <a:spLocks noChangeShapeType="1"/>
            </p:cNvSpPr>
            <p:nvPr/>
          </p:nvSpPr>
          <p:spPr bwMode="auto">
            <a:xfrm>
              <a:off x="3264" y="336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28015" name="Rectangle 15"/>
          <p:cNvSpPr>
            <a:spLocks noChangeArrowheads="1"/>
          </p:cNvSpPr>
          <p:nvPr/>
        </p:nvSpPr>
        <p:spPr bwMode="auto">
          <a:xfrm>
            <a:off x="304800" y="3570247"/>
            <a:ext cx="364236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chemeClr val="accent2"/>
                </a:solidFill>
              </a:rPr>
              <a:t>|A </a:t>
            </a:r>
            <a:r>
              <a:rPr lang="en-US" sz="2200" dirty="0">
                <a:solidFill>
                  <a:schemeClr val="accent2"/>
                </a:solidFill>
                <a:sym typeface="Symbol" pitchFamily="18" charset="2"/>
              </a:rPr>
              <a:t> B| = </a:t>
            </a:r>
            <a:r>
              <a:rPr lang="en-US" sz="2200" dirty="0">
                <a:solidFill>
                  <a:schemeClr val="accent2"/>
                </a:solidFill>
              </a:rPr>
              <a:t>|A| + |B| - |A </a:t>
            </a:r>
            <a:r>
              <a:rPr lang="en-US" sz="2200" dirty="0">
                <a:solidFill>
                  <a:schemeClr val="accent2"/>
                </a:solidFill>
                <a:sym typeface="Symbol" pitchFamily="18" charset="2"/>
              </a:rPr>
              <a:t> B|</a:t>
            </a:r>
            <a:r>
              <a:rPr lang="en-US" sz="2200" dirty="0">
                <a:sym typeface="Symbol" pitchFamily="18" charset="2"/>
              </a:rPr>
              <a:t>.</a:t>
            </a:r>
          </a:p>
        </p:txBody>
      </p:sp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4724400" y="2081807"/>
            <a:ext cx="3925888" cy="1154112"/>
            <a:chOff x="2976" y="675"/>
            <a:chExt cx="2473" cy="727"/>
          </a:xfrm>
        </p:grpSpPr>
        <p:grpSp>
          <p:nvGrpSpPr>
            <p:cNvPr id="6" name="Group 50"/>
            <p:cNvGrpSpPr>
              <a:grpSpLocks/>
            </p:cNvGrpSpPr>
            <p:nvPr/>
          </p:nvGrpSpPr>
          <p:grpSpPr bwMode="auto">
            <a:xfrm>
              <a:off x="2976" y="826"/>
              <a:ext cx="672" cy="576"/>
              <a:chOff x="2976" y="826"/>
              <a:chExt cx="672" cy="576"/>
            </a:xfrm>
          </p:grpSpPr>
          <p:sp>
            <p:nvSpPr>
              <p:cNvPr id="128023" name="Line 23"/>
              <p:cNvSpPr>
                <a:spLocks noChangeShapeType="1"/>
              </p:cNvSpPr>
              <p:nvPr/>
            </p:nvSpPr>
            <p:spPr bwMode="auto">
              <a:xfrm>
                <a:off x="3168" y="1203"/>
                <a:ext cx="24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31" name="Line 31"/>
              <p:cNvSpPr>
                <a:spLocks noChangeShapeType="1"/>
              </p:cNvSpPr>
              <p:nvPr/>
            </p:nvSpPr>
            <p:spPr bwMode="auto">
              <a:xfrm>
                <a:off x="3168" y="826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32" name="Line 32"/>
              <p:cNvSpPr>
                <a:spLocks noChangeShapeType="1"/>
              </p:cNvSpPr>
              <p:nvPr/>
            </p:nvSpPr>
            <p:spPr bwMode="auto">
              <a:xfrm>
                <a:off x="3120" y="922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33" name="Line 33"/>
              <p:cNvSpPr>
                <a:spLocks noChangeShapeType="1"/>
              </p:cNvSpPr>
              <p:nvPr/>
            </p:nvSpPr>
            <p:spPr bwMode="auto">
              <a:xfrm>
                <a:off x="3120" y="1018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34" name="Line 34"/>
              <p:cNvSpPr>
                <a:spLocks noChangeShapeType="1"/>
              </p:cNvSpPr>
              <p:nvPr/>
            </p:nvSpPr>
            <p:spPr bwMode="auto">
              <a:xfrm>
                <a:off x="3408" y="1210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35" name="Line 35"/>
              <p:cNvSpPr>
                <a:spLocks noChangeShapeType="1"/>
              </p:cNvSpPr>
              <p:nvPr/>
            </p:nvSpPr>
            <p:spPr bwMode="auto">
              <a:xfrm>
                <a:off x="3360" y="130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36" name="Line 36"/>
              <p:cNvSpPr>
                <a:spLocks noChangeShapeType="1"/>
              </p:cNvSpPr>
              <p:nvPr/>
            </p:nvSpPr>
            <p:spPr bwMode="auto">
              <a:xfrm>
                <a:off x="3312" y="1402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37" name="Line 37"/>
              <p:cNvSpPr>
                <a:spLocks noChangeShapeType="1"/>
              </p:cNvSpPr>
              <p:nvPr/>
            </p:nvSpPr>
            <p:spPr bwMode="auto">
              <a:xfrm>
                <a:off x="3072" y="1210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38" name="Line 38"/>
              <p:cNvSpPr>
                <a:spLocks noChangeShapeType="1"/>
              </p:cNvSpPr>
              <p:nvPr/>
            </p:nvSpPr>
            <p:spPr bwMode="auto">
              <a:xfrm>
                <a:off x="3024" y="1306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39" name="Line 39"/>
              <p:cNvSpPr>
                <a:spLocks noChangeShapeType="1"/>
              </p:cNvSpPr>
              <p:nvPr/>
            </p:nvSpPr>
            <p:spPr bwMode="auto">
              <a:xfrm>
                <a:off x="2976" y="1402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40" name="Line 40"/>
              <p:cNvSpPr>
                <a:spLocks noChangeShapeType="1"/>
              </p:cNvSpPr>
              <p:nvPr/>
            </p:nvSpPr>
            <p:spPr bwMode="auto">
              <a:xfrm>
                <a:off x="3168" y="1114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41" name="Line 41"/>
              <p:cNvSpPr>
                <a:spLocks noChangeShapeType="1"/>
              </p:cNvSpPr>
              <p:nvPr/>
            </p:nvSpPr>
            <p:spPr bwMode="auto">
              <a:xfrm>
                <a:off x="3216" y="1306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51"/>
            <p:cNvGrpSpPr>
              <a:grpSpLocks/>
            </p:cNvGrpSpPr>
            <p:nvPr/>
          </p:nvGrpSpPr>
          <p:grpSpPr bwMode="auto">
            <a:xfrm>
              <a:off x="3926" y="675"/>
              <a:ext cx="1523" cy="708"/>
              <a:chOff x="3926" y="675"/>
              <a:chExt cx="1523" cy="708"/>
            </a:xfrm>
          </p:grpSpPr>
          <p:sp>
            <p:nvSpPr>
              <p:cNvPr id="128025" name="Text Box 25"/>
              <p:cNvSpPr txBox="1">
                <a:spLocks noChangeArrowheads="1"/>
              </p:cNvSpPr>
              <p:nvPr/>
            </p:nvSpPr>
            <p:spPr bwMode="auto">
              <a:xfrm>
                <a:off x="3926" y="675"/>
                <a:ext cx="1110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|A| + |B| + |C|:</a:t>
                </a:r>
              </a:p>
            </p:txBody>
          </p:sp>
          <p:sp>
            <p:nvSpPr>
              <p:cNvPr id="128026" name="Line 26"/>
              <p:cNvSpPr>
                <a:spLocks noChangeShapeType="1"/>
              </p:cNvSpPr>
              <p:nvPr/>
            </p:nvSpPr>
            <p:spPr bwMode="auto">
              <a:xfrm>
                <a:off x="3984" y="1018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27" name="Line 27"/>
              <p:cNvSpPr>
                <a:spLocks noChangeShapeType="1"/>
              </p:cNvSpPr>
              <p:nvPr/>
            </p:nvSpPr>
            <p:spPr bwMode="auto">
              <a:xfrm>
                <a:off x="3984" y="1066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28" name="Line 28"/>
              <p:cNvSpPr>
                <a:spLocks noChangeShapeType="1"/>
              </p:cNvSpPr>
              <p:nvPr/>
            </p:nvSpPr>
            <p:spPr bwMode="auto">
              <a:xfrm>
                <a:off x="3984" y="1114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29" name="Text Box 29"/>
              <p:cNvSpPr txBox="1">
                <a:spLocks noChangeArrowheads="1"/>
              </p:cNvSpPr>
              <p:nvPr/>
            </p:nvSpPr>
            <p:spPr bwMode="auto">
              <a:xfrm>
                <a:off x="4214" y="915"/>
                <a:ext cx="1235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Double counted</a:t>
                </a:r>
              </a:p>
            </p:txBody>
          </p:sp>
          <p:sp>
            <p:nvSpPr>
              <p:cNvPr id="128042" name="Line 42"/>
              <p:cNvSpPr>
                <a:spLocks noChangeShapeType="1"/>
              </p:cNvSpPr>
              <p:nvPr/>
            </p:nvSpPr>
            <p:spPr bwMode="auto">
              <a:xfrm>
                <a:off x="3984" y="121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43" name="Line 43"/>
              <p:cNvSpPr>
                <a:spLocks noChangeShapeType="1"/>
              </p:cNvSpPr>
              <p:nvPr/>
            </p:nvSpPr>
            <p:spPr bwMode="auto">
              <a:xfrm>
                <a:off x="3984" y="125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44" name="Line 44"/>
              <p:cNvSpPr>
                <a:spLocks noChangeShapeType="1"/>
              </p:cNvSpPr>
              <p:nvPr/>
            </p:nvSpPr>
            <p:spPr bwMode="auto">
              <a:xfrm>
                <a:off x="3984" y="1306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45" name="Text Box 45"/>
              <p:cNvSpPr txBox="1">
                <a:spLocks noChangeArrowheads="1"/>
              </p:cNvSpPr>
              <p:nvPr/>
            </p:nvSpPr>
            <p:spPr bwMode="auto">
              <a:xfrm>
                <a:off x="4228" y="1114"/>
                <a:ext cx="1148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Triple counted</a:t>
                </a:r>
              </a:p>
            </p:txBody>
          </p:sp>
        </p:grpSp>
      </p:grpSp>
      <p:sp>
        <p:nvSpPr>
          <p:cNvPr id="128047" name="Text Box 47"/>
          <p:cNvSpPr txBox="1">
            <a:spLocks noChangeArrowheads="1"/>
          </p:cNvSpPr>
          <p:nvPr/>
        </p:nvSpPr>
        <p:spPr bwMode="auto">
          <a:xfrm>
            <a:off x="864325" y="4186963"/>
            <a:ext cx="7299960" cy="4308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200" dirty="0"/>
              <a:t>|A| + |B| + |C| - |A </a:t>
            </a:r>
            <a:r>
              <a:rPr lang="en-US" sz="2200" dirty="0">
                <a:sym typeface="Symbol" pitchFamily="18" charset="2"/>
              </a:rPr>
              <a:t> B| - |B  C| - |A  C| + |A  B  C|</a:t>
            </a:r>
            <a:endParaRPr lang="en-US" sz="2200" dirty="0"/>
          </a:p>
        </p:txBody>
      </p:sp>
      <p:sp>
        <p:nvSpPr>
          <p:cNvPr id="128048" name="Text Box 48"/>
          <p:cNvSpPr txBox="1">
            <a:spLocks noChangeArrowheads="1"/>
          </p:cNvSpPr>
          <p:nvPr/>
        </p:nvSpPr>
        <p:spPr bwMode="auto">
          <a:xfrm>
            <a:off x="426721" y="4754563"/>
            <a:ext cx="810768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200" dirty="0"/>
              <a:t>Ans: </a:t>
            </a:r>
            <a:r>
              <a:rPr lang="en-US" sz="2200" dirty="0">
                <a:sym typeface="Symbol" pitchFamily="18" charset="2"/>
              </a:rPr>
              <a:t>100/4 </a:t>
            </a:r>
            <a:r>
              <a:rPr lang="en-US" sz="2200" dirty="0"/>
              <a:t>+ </a:t>
            </a:r>
            <a:r>
              <a:rPr lang="en-US" sz="2200" dirty="0">
                <a:sym typeface="Symbol" pitchFamily="18" charset="2"/>
              </a:rPr>
              <a:t>100/5</a:t>
            </a:r>
            <a:r>
              <a:rPr lang="en-US" sz="2200" dirty="0"/>
              <a:t> + </a:t>
            </a:r>
            <a:r>
              <a:rPr lang="en-US" sz="2200" dirty="0">
                <a:sym typeface="Symbol" pitchFamily="18" charset="2"/>
              </a:rPr>
              <a:t>100/3 - 100/20 – 100/15 – 100/12 + 100/60</a:t>
            </a:r>
          </a:p>
        </p:txBody>
      </p:sp>
      <p:sp>
        <p:nvSpPr>
          <p:cNvPr id="128049" name="Text Box 49"/>
          <p:cNvSpPr txBox="1">
            <a:spLocks noChangeArrowheads="1"/>
          </p:cNvSpPr>
          <p:nvPr/>
        </p:nvSpPr>
        <p:spPr bwMode="auto">
          <a:xfrm>
            <a:off x="1493520" y="5617028"/>
            <a:ext cx="6370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200" dirty="0"/>
              <a:t>Do you know how to generalize the principle of inclusion-exclusion to n finite sets?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15" grpId="0" autoUpdateAnimBg="0"/>
      <p:bldP spid="128047" grpId="0" animBg="1" autoUpdateAnimBg="0"/>
      <p:bldP spid="128048" grpId="0" autoUpdateAnimBg="0"/>
      <p:bldP spid="12804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229600" cy="1295082"/>
          </a:xfrm>
        </p:spPr>
        <p:txBody>
          <a:bodyPr/>
          <a:lstStyle/>
          <a:p>
            <a:pPr>
              <a:defRPr/>
            </a:pPr>
            <a:r>
              <a:rPr lang="en-US" dirty="0"/>
              <a:t>General</a:t>
            </a:r>
            <a:r>
              <a:rPr lang="en-US" dirty="0">
                <a:sym typeface="Symbol" pitchFamily="18" charset="2"/>
              </a:rPr>
              <a:t> Inclusion-Exclusion</a:t>
            </a:r>
            <a:br>
              <a:rPr lang="en-US" dirty="0">
                <a:sym typeface="Symbol" pitchFamily="18" charset="2"/>
              </a:rPr>
            </a:br>
            <a:endParaRPr lang="en-US" dirty="0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925194"/>
            <a:ext cx="8229600" cy="2545975"/>
          </a:xfrm>
        </p:spPr>
        <p:txBody>
          <a:bodyPr/>
          <a:lstStyle/>
          <a:p>
            <a:pPr>
              <a:buFontTx/>
              <a:buNone/>
            </a:pPr>
            <a:endParaRPr lang="en-US" dirty="0">
              <a:sym typeface="Symbol" pitchFamily="18" charset="2"/>
            </a:endParaRPr>
          </a:p>
          <a:p>
            <a:pPr>
              <a:buFontTx/>
              <a:buNone/>
            </a:pPr>
            <a:endParaRPr lang="en-US" dirty="0">
              <a:sym typeface="Symbol" pitchFamily="18" charset="2"/>
            </a:endParaRPr>
          </a:p>
          <a:p>
            <a:pPr>
              <a:buFontTx/>
              <a:buNone/>
            </a:pPr>
            <a:endParaRPr lang="en-US" dirty="0">
              <a:sym typeface="Symbol" pitchFamily="18" charset="2"/>
            </a:endParaRPr>
          </a:p>
          <a:p>
            <a:pPr>
              <a:buFontTx/>
              <a:buNone/>
            </a:pPr>
            <a:endParaRPr lang="en-US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dirty="0">
                <a:sym typeface="Symbol" pitchFamily="18" charset="2"/>
              </a:rPr>
              <a:t>Given two sets </a:t>
            </a:r>
            <a:r>
              <a:rPr lang="en-US" altLang="zh-TW" dirty="0"/>
              <a:t>A</a:t>
            </a:r>
            <a:r>
              <a:rPr lang="en-US" altLang="zh-TW" baseline="-25000" dirty="0"/>
              <a:t>1 </a:t>
            </a:r>
            <a:r>
              <a:rPr lang="en-US" altLang="zh-TW" dirty="0"/>
              <a:t>and A</a:t>
            </a:r>
            <a:r>
              <a:rPr lang="en-US" altLang="zh-TW" baseline="-25000" dirty="0"/>
              <a:t>2</a:t>
            </a:r>
            <a:r>
              <a:rPr lang="en-US" altLang="zh-TW" dirty="0"/>
              <a:t>, what is | A</a:t>
            </a:r>
            <a:r>
              <a:rPr lang="en-US" altLang="zh-TW" baseline="-25000" dirty="0"/>
              <a:t>1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 </a:t>
            </a:r>
            <a:r>
              <a:rPr lang="en-US" altLang="zh-TW" dirty="0"/>
              <a:t>A</a:t>
            </a:r>
            <a:r>
              <a:rPr lang="en-US" altLang="zh-TW" baseline="-25000" dirty="0"/>
              <a:t>2</a:t>
            </a:r>
            <a:r>
              <a:rPr lang="en-US" altLang="zh-TW" dirty="0"/>
              <a:t> | ?</a:t>
            </a:r>
          </a:p>
          <a:p>
            <a:pPr lvl="1">
              <a:buFontTx/>
              <a:buNone/>
            </a:pPr>
            <a:r>
              <a:rPr lang="en-US" altLang="zh-TW" dirty="0"/>
              <a:t>| A</a:t>
            </a:r>
            <a:r>
              <a:rPr lang="en-US" altLang="zh-TW" baseline="-25000" dirty="0"/>
              <a:t>1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 </a:t>
            </a:r>
            <a:r>
              <a:rPr lang="en-US" altLang="zh-TW" dirty="0"/>
              <a:t>A</a:t>
            </a:r>
            <a:r>
              <a:rPr lang="en-US" altLang="zh-TW" baseline="-25000" dirty="0"/>
              <a:t>2</a:t>
            </a:r>
            <a:r>
              <a:rPr lang="en-US" altLang="zh-TW" dirty="0"/>
              <a:t> | = | A</a:t>
            </a:r>
            <a:r>
              <a:rPr lang="en-US" altLang="zh-TW" baseline="-25000" dirty="0"/>
              <a:t>1</a:t>
            </a:r>
            <a:r>
              <a:rPr lang="en-US" altLang="zh-TW" dirty="0"/>
              <a:t> | + | A</a:t>
            </a:r>
            <a:r>
              <a:rPr lang="en-US" altLang="zh-TW" baseline="-25000" dirty="0"/>
              <a:t>2</a:t>
            </a:r>
            <a:r>
              <a:rPr lang="en-US" altLang="zh-TW" dirty="0"/>
              <a:t> | </a:t>
            </a:r>
            <a:r>
              <a:rPr lang="en-US" altLang="zh-TW" dirty="0">
                <a:sym typeface="Symbol" pitchFamily="18" charset="2"/>
              </a:rPr>
              <a:t></a:t>
            </a:r>
            <a:r>
              <a:rPr lang="en-US" altLang="zh-TW" dirty="0"/>
              <a:t> | A</a:t>
            </a:r>
            <a:r>
              <a:rPr lang="en-US" altLang="zh-TW" baseline="-25000" dirty="0"/>
              <a:t>1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 </a:t>
            </a:r>
            <a:r>
              <a:rPr lang="en-US" altLang="zh-TW" dirty="0"/>
              <a:t>A</a:t>
            </a:r>
            <a:r>
              <a:rPr lang="en-US" altLang="zh-TW" baseline="-25000" dirty="0"/>
              <a:t>2</a:t>
            </a:r>
            <a:r>
              <a:rPr lang="en-US" altLang="zh-TW" dirty="0"/>
              <a:t> |</a:t>
            </a:r>
            <a:endParaRPr lang="en-US" altLang="zh-TW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zh-TW" dirty="0">
                <a:sym typeface="Symbol" pitchFamily="18" charset="2"/>
              </a:rPr>
              <a:t>Given three sets </a:t>
            </a:r>
            <a:r>
              <a:rPr lang="en-US" altLang="zh-TW" dirty="0"/>
              <a:t>A</a:t>
            </a:r>
            <a:r>
              <a:rPr lang="en-US" altLang="zh-TW" baseline="-25000" dirty="0"/>
              <a:t>1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dirty="0"/>
              <a:t>A</a:t>
            </a:r>
            <a:r>
              <a:rPr lang="en-US" altLang="zh-TW" baseline="-25000" dirty="0"/>
              <a:t>2 </a:t>
            </a:r>
            <a:r>
              <a:rPr lang="en-US" altLang="zh-TW" dirty="0"/>
              <a:t>and A</a:t>
            </a:r>
            <a:r>
              <a:rPr lang="en-US" altLang="zh-TW" baseline="-25000" dirty="0"/>
              <a:t>3</a:t>
            </a:r>
            <a:r>
              <a:rPr lang="en-US" altLang="zh-TW" dirty="0"/>
              <a:t> , what is | A</a:t>
            </a:r>
            <a:r>
              <a:rPr lang="en-US" altLang="zh-TW" baseline="-25000" dirty="0"/>
              <a:t>1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 </a:t>
            </a:r>
            <a:r>
              <a:rPr lang="en-US" altLang="zh-TW" dirty="0"/>
              <a:t>A</a:t>
            </a:r>
            <a:r>
              <a:rPr lang="en-US" altLang="zh-TW" baseline="-25000" dirty="0"/>
              <a:t>2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 </a:t>
            </a:r>
            <a:r>
              <a:rPr lang="en-US" altLang="zh-TW" dirty="0"/>
              <a:t>A</a:t>
            </a:r>
            <a:r>
              <a:rPr lang="en-US" altLang="zh-TW" baseline="-25000" dirty="0"/>
              <a:t>3</a:t>
            </a:r>
            <a:r>
              <a:rPr lang="en-US" altLang="zh-TW" dirty="0"/>
              <a:t> | ?</a:t>
            </a:r>
          </a:p>
          <a:p>
            <a:pPr>
              <a:buFontTx/>
              <a:buNone/>
            </a:pPr>
            <a:r>
              <a:rPr lang="en-US" altLang="zh-TW" dirty="0"/>
              <a:t>	| A</a:t>
            </a:r>
            <a:r>
              <a:rPr lang="en-US" altLang="zh-TW" baseline="-25000" dirty="0"/>
              <a:t>1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 </a:t>
            </a:r>
            <a:r>
              <a:rPr lang="en-US" altLang="zh-TW" dirty="0"/>
              <a:t>A</a:t>
            </a:r>
            <a:r>
              <a:rPr lang="en-US" altLang="zh-TW" baseline="-25000" dirty="0"/>
              <a:t>2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 </a:t>
            </a:r>
            <a:r>
              <a:rPr lang="en-US" altLang="zh-TW" dirty="0"/>
              <a:t>A</a:t>
            </a:r>
            <a:r>
              <a:rPr lang="en-US" altLang="zh-TW" baseline="-25000" dirty="0"/>
              <a:t>3</a:t>
            </a:r>
            <a:r>
              <a:rPr lang="en-US" altLang="zh-TW" dirty="0"/>
              <a:t> |</a:t>
            </a:r>
          </a:p>
          <a:p>
            <a:pPr>
              <a:buFontTx/>
              <a:buNone/>
            </a:pPr>
            <a:r>
              <a:rPr lang="en-US" altLang="zh-TW" dirty="0"/>
              <a:t>= </a:t>
            </a:r>
            <a:r>
              <a:rPr lang="en-US" dirty="0"/>
              <a:t>|A| + |B| + |C| - |A </a:t>
            </a:r>
            <a:r>
              <a:rPr lang="en-US" dirty="0">
                <a:sym typeface="Symbol" pitchFamily="18" charset="2"/>
              </a:rPr>
              <a:t> B| - |B  C| - |A  C| + |A  B  C</a:t>
            </a:r>
            <a:r>
              <a:rPr lang="en-US" altLang="zh-TW" dirty="0"/>
              <a:t>|</a:t>
            </a:r>
          </a:p>
          <a:p>
            <a:pPr>
              <a:buFontTx/>
              <a:buNone/>
            </a:pPr>
            <a:endParaRPr lang="en-US" altLang="zh-TW" dirty="0"/>
          </a:p>
          <a:p>
            <a:pPr>
              <a:buFontTx/>
              <a:buNone/>
            </a:pPr>
            <a:r>
              <a:rPr lang="en-US" altLang="zh-TW" dirty="0"/>
              <a:t>For a general integer n&gt;0, what is | A</a:t>
            </a:r>
            <a:r>
              <a:rPr lang="en-US" altLang="zh-TW" baseline="-25000" dirty="0"/>
              <a:t>1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 </a:t>
            </a:r>
            <a:r>
              <a:rPr lang="en-US" altLang="zh-TW" dirty="0"/>
              <a:t>A</a:t>
            </a:r>
            <a:r>
              <a:rPr lang="en-US" altLang="zh-TW" baseline="-25000" dirty="0"/>
              <a:t>2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 … </a:t>
            </a:r>
            <a:r>
              <a:rPr lang="en-US" altLang="zh-TW" dirty="0"/>
              <a:t>A</a:t>
            </a:r>
            <a:r>
              <a:rPr lang="en-US" altLang="zh-TW" baseline="-25000" dirty="0"/>
              <a:t>n</a:t>
            </a:r>
            <a:r>
              <a:rPr lang="en-US" altLang="zh-TW" dirty="0"/>
              <a:t> | ? </a:t>
            </a:r>
            <a:endParaRPr lang="en-US" altLang="zh-TW" dirty="0">
              <a:sym typeface="Symbol" pitchFamily="18" charset="2"/>
            </a:endParaRPr>
          </a:p>
          <a:p>
            <a:pPr lvl="1">
              <a:buFontTx/>
              <a:buNone/>
            </a:pPr>
            <a:endParaRPr lang="en-US" sz="2000" i="1" dirty="0">
              <a:sym typeface="Symbol" pitchFamily="18" charset="2"/>
            </a:endParaRPr>
          </a:p>
          <a:p>
            <a:pPr lvl="1">
              <a:buFontTx/>
              <a:buNone/>
            </a:pPr>
            <a:endParaRPr lang="en-US" sz="2000" i="1" dirty="0"/>
          </a:p>
          <a:p>
            <a:pPr>
              <a:buFontTx/>
              <a:buNone/>
            </a:pPr>
            <a:endParaRPr lang="en-US" sz="2000" i="1" dirty="0"/>
          </a:p>
          <a:p>
            <a:pPr>
              <a:buFontTx/>
              <a:buNone/>
            </a:pPr>
            <a:endParaRPr lang="en-US" sz="2000" i="1" dirty="0"/>
          </a:p>
          <a:p>
            <a:pPr>
              <a:buFontTx/>
              <a:buNone/>
            </a:pPr>
            <a:endParaRPr lang="en-US" sz="2000" i="1" dirty="0"/>
          </a:p>
          <a:p>
            <a:pPr>
              <a:buFontTx/>
              <a:buNone/>
            </a:pPr>
            <a:endParaRPr lang="en-US" i="1" dirty="0"/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491539" y="3616607"/>
            <a:ext cx="8229600" cy="254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1" lang="en-US" sz="2400" i="1" kern="0" dirty="0">
              <a:solidFill>
                <a:srgbClr val="000000"/>
              </a:solidFill>
            </a:endParaRPr>
          </a:p>
        </p:txBody>
      </p:sp>
      <p:grpSp>
        <p:nvGrpSpPr>
          <p:cNvPr id="15" name="Group 4"/>
          <p:cNvGrpSpPr>
            <a:grpSpLocks/>
          </p:cNvGrpSpPr>
          <p:nvPr/>
        </p:nvGrpSpPr>
        <p:grpSpPr bwMode="auto">
          <a:xfrm>
            <a:off x="6477000" y="1549400"/>
            <a:ext cx="2082800" cy="1346200"/>
            <a:chOff x="4104" y="1048"/>
            <a:chExt cx="1312" cy="848"/>
          </a:xfrm>
        </p:grpSpPr>
        <p:sp>
          <p:nvSpPr>
            <p:cNvPr id="16" name="Oval 5"/>
            <p:cNvSpPr>
              <a:spLocks noChangeArrowheads="1"/>
            </p:cNvSpPr>
            <p:nvPr/>
          </p:nvSpPr>
          <p:spPr bwMode="auto">
            <a:xfrm>
              <a:off x="4104" y="1056"/>
              <a:ext cx="832" cy="84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Oval 6"/>
            <p:cNvSpPr>
              <a:spLocks noChangeArrowheads="1"/>
            </p:cNvSpPr>
            <p:nvPr/>
          </p:nvSpPr>
          <p:spPr bwMode="auto">
            <a:xfrm>
              <a:off x="4584" y="1048"/>
              <a:ext cx="832" cy="8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4211" y="1289"/>
              <a:ext cx="315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400" dirty="0"/>
                <a:t>A</a:t>
              </a:r>
              <a:r>
                <a:rPr lang="en-US" altLang="zh-TW" sz="2400" baseline="-25000" dirty="0"/>
                <a:t>1</a:t>
              </a:r>
              <a:endParaRPr lang="en-US" sz="2400" baseline="-25000" dirty="0"/>
            </a:p>
          </p:txBody>
        </p: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5059" y="1321"/>
              <a:ext cx="315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400" dirty="0"/>
                <a:t>A</a:t>
              </a:r>
              <a:r>
                <a:rPr lang="en-US" altLang="zh-TW" sz="2400" baseline="-25000" dirty="0"/>
                <a:t>2</a:t>
              </a:r>
              <a:endParaRPr lang="en-US" sz="24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23865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" y="228918"/>
            <a:ext cx="8229600" cy="670242"/>
          </a:xfrm>
        </p:spPr>
        <p:txBody>
          <a:bodyPr/>
          <a:lstStyle/>
          <a:p>
            <a:pPr>
              <a:defRPr/>
            </a:pPr>
            <a:r>
              <a:rPr lang="en-US" dirty="0"/>
              <a:t>Two Forms of Inclusion-Exclusion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630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3941" y="1722970"/>
                <a:ext cx="6072370" cy="1018259"/>
              </a:xfrm>
            </p:spPr>
            <p:txBody>
              <a:bodyPr/>
              <a:lstStyle/>
              <a:p>
                <a:pPr>
                  <a:buFontTx/>
                  <a:buNone/>
                </a:pPr>
                <a:r>
                  <a:rPr lang="en-US" dirty="0">
                    <a:sym typeface="Symbol" pitchFamily="18" charset="2"/>
                  </a:rPr>
                  <a:t>Let </a:t>
                </a:r>
                <a:r>
                  <a:rPr lang="en-US" i="1" dirty="0"/>
                  <a:t>A</a:t>
                </a:r>
                <a:r>
                  <a:rPr lang="en-US" i="1" baseline="-25000" dirty="0"/>
                  <a:t>i</a:t>
                </a:r>
                <a:r>
                  <a:rPr lang="en-US" dirty="0">
                    <a:sym typeface="Symbol" pitchFamily="18" charset="2"/>
                  </a:rPr>
                  <a:t> be a subset of elements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srgbClr val="000000"/>
                        </a:solidFill>
                        <a:latin typeface="Cambria Math"/>
                      </a:rPr>
                      <m:t>Ω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</a:rPr>
                      <m:t>.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sz="2000" i="1" dirty="0"/>
              </a:p>
              <a:p>
                <a:pPr>
                  <a:buFontTx/>
                  <a:buNone/>
                </a:pPr>
                <a:r>
                  <a:rPr lang="en-US" sz="2000" dirty="0"/>
                  <a:t>The size of intersection of </a:t>
                </a:r>
                <a:r>
                  <a:rPr lang="en-US" sz="2000" i="1" dirty="0"/>
                  <a:t>A</a:t>
                </a:r>
                <a:r>
                  <a:rPr lang="en-US" sz="2000" i="1" baseline="-25000" dirty="0"/>
                  <a:t>i</a:t>
                </a:r>
                <a:r>
                  <a:rPr lang="en-US" sz="2000" dirty="0"/>
                  <a:t>‘s is </a:t>
                </a:r>
                <a:r>
                  <a:rPr lang="en-US" sz="2000" dirty="0">
                    <a:solidFill>
                      <a:srgbClr val="FF0000"/>
                    </a:solidFill>
                  </a:rPr>
                  <a:t>easy</a:t>
                </a:r>
                <a:r>
                  <a:rPr lang="en-US" sz="2000" dirty="0"/>
                  <a:t> to compute.</a:t>
                </a:r>
              </a:p>
              <a:p>
                <a:pPr>
                  <a:buFontTx/>
                  <a:buNone/>
                </a:pPr>
                <a:endParaRPr lang="en-US" sz="2000" i="1" dirty="0"/>
              </a:p>
              <a:p>
                <a:pPr>
                  <a:buFontTx/>
                  <a:buNone/>
                </a:pPr>
                <a:endParaRPr lang="en-US" sz="2000" i="1" dirty="0"/>
              </a:p>
              <a:p>
                <a:pPr>
                  <a:buFontTx/>
                  <a:buNone/>
                </a:pPr>
                <a:endParaRPr lang="en-US" sz="2000" i="1" dirty="0"/>
              </a:p>
              <a:p>
                <a:pPr>
                  <a:buFontTx/>
                  <a:buNone/>
                </a:pPr>
                <a:endParaRPr lang="en-US" i="1" dirty="0"/>
              </a:p>
            </p:txBody>
          </p:sp>
        </mc:Choice>
        <mc:Fallback>
          <p:sp>
            <p:nvSpPr>
              <p:cNvPr id="22630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3941" y="1722970"/>
                <a:ext cx="6072370" cy="1018259"/>
              </a:xfrm>
              <a:blipFill>
                <a:blip r:embed="rId4"/>
                <a:stretch>
                  <a:fillRect l="-1606" t="-41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6554788" y="1100134"/>
            <a:ext cx="2125662" cy="1800225"/>
            <a:chOff x="4129" y="1107"/>
            <a:chExt cx="1051" cy="870"/>
          </a:xfrm>
        </p:grpSpPr>
        <p:sp>
          <p:nvSpPr>
            <p:cNvPr id="1039" name="AutoShape 7" descr="Wide upward diagonal"/>
            <p:cNvSpPr>
              <a:spLocks noChangeArrowheads="1"/>
            </p:cNvSpPr>
            <p:nvPr/>
          </p:nvSpPr>
          <p:spPr bwMode="auto">
            <a:xfrm>
              <a:off x="4129" y="1375"/>
              <a:ext cx="591" cy="602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AutoShape 8" descr="Dotted diamond"/>
            <p:cNvSpPr>
              <a:spLocks noChangeArrowheads="1"/>
            </p:cNvSpPr>
            <p:nvPr/>
          </p:nvSpPr>
          <p:spPr bwMode="auto">
            <a:xfrm>
              <a:off x="4589" y="1375"/>
              <a:ext cx="591" cy="602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AutoShape 9"/>
            <p:cNvSpPr>
              <a:spLocks noChangeArrowheads="1"/>
            </p:cNvSpPr>
            <p:nvPr/>
          </p:nvSpPr>
          <p:spPr bwMode="auto">
            <a:xfrm>
              <a:off x="4326" y="1107"/>
              <a:ext cx="591" cy="602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Text Box 10"/>
            <p:cNvSpPr txBox="1">
              <a:spLocks noChangeArrowheads="1"/>
            </p:cNvSpPr>
            <p:nvPr/>
          </p:nvSpPr>
          <p:spPr bwMode="auto">
            <a:xfrm>
              <a:off x="4508" y="1156"/>
              <a:ext cx="18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sz="1600" i="1">
                  <a:latin typeface="Times New Roman" pitchFamily="18" charset="0"/>
                </a:rPr>
                <a:t>A</a:t>
              </a:r>
              <a:r>
                <a:rPr kumimoji="0" lang="en-US" sz="160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43" name="Text Box 11"/>
            <p:cNvSpPr txBox="1">
              <a:spLocks noChangeArrowheads="1"/>
            </p:cNvSpPr>
            <p:nvPr/>
          </p:nvSpPr>
          <p:spPr bwMode="auto">
            <a:xfrm>
              <a:off x="4237" y="1687"/>
              <a:ext cx="18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sz="1600" i="1">
                  <a:latin typeface="Times New Roman" pitchFamily="18" charset="0"/>
                </a:rPr>
                <a:t>A</a:t>
              </a:r>
              <a:r>
                <a:rPr kumimoji="0" lang="en-US" sz="160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044" name="Text Box 12"/>
            <p:cNvSpPr txBox="1">
              <a:spLocks noChangeArrowheads="1"/>
            </p:cNvSpPr>
            <p:nvPr/>
          </p:nvSpPr>
          <p:spPr bwMode="auto">
            <a:xfrm>
              <a:off x="4826" y="1653"/>
              <a:ext cx="18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sz="1600" i="1">
                  <a:latin typeface="Times New Roman" pitchFamily="18" charset="0"/>
                </a:rPr>
                <a:t>A</a:t>
              </a:r>
              <a:r>
                <a:rPr kumimoji="0" lang="en-US" sz="1600" baseline="-25000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8" name="Rectangle 7"/>
          <p:cNvSpPr/>
          <p:nvPr/>
        </p:nvSpPr>
        <p:spPr bwMode="auto">
          <a:xfrm>
            <a:off x="6144322" y="825883"/>
            <a:ext cx="2798956" cy="263168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6148908" y="814434"/>
                <a:ext cx="4058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solidFill>
                            <a:srgbClr val="000000"/>
                          </a:solidFill>
                          <a:latin typeface="Cambria Math"/>
                        </a:rPr>
                        <m:t>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8908" y="814434"/>
                <a:ext cx="40588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F343874D-E071-4279-BC9A-D6B573DDB632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51" y="3709297"/>
            <a:ext cx="8166100" cy="5820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19B61A9-344B-45FF-ABEC-742D3B8AF56B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69" y="5443333"/>
            <a:ext cx="8633909" cy="58209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BCE9E94-A0D9-4445-AC12-4819739B65FB}"/>
              </a:ext>
            </a:extLst>
          </p:cNvPr>
          <p:cNvSpPr txBox="1"/>
          <p:nvPr/>
        </p:nvSpPr>
        <p:spPr>
          <a:xfrm>
            <a:off x="233751" y="4682696"/>
            <a:ext cx="2283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By De Morgan’s law,</a:t>
            </a:r>
          </a:p>
        </p:txBody>
      </p:sp>
    </p:spTree>
    <p:extLst>
      <p:ext uri="{BB962C8B-B14F-4D97-AF65-F5344CB8AC3E}">
        <p14:creationId xmlns:p14="http://schemas.microsoft.com/office/powerpoint/2010/main" val="805233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228600" y="15875"/>
            <a:ext cx="865632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200" dirty="0">
                <a:solidFill>
                  <a:srgbClr val="000000"/>
                </a:solidFill>
              </a:rPr>
              <a:t>Suppose a student wants to make up a schedule for a 7-day period during which she will study one subject each day. She is taking 4 subject: mathematics, physics, chemistry, and economics. What is the number of possible schedules that devote at least one day to each subject?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212725" y="1753235"/>
            <a:ext cx="850630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200" dirty="0">
                <a:solidFill>
                  <a:srgbClr val="333399"/>
                </a:solidFill>
              </a:rPr>
              <a:t>Let A1 be the no. of schedules that do not contain math (P1).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200" dirty="0">
                <a:solidFill>
                  <a:srgbClr val="333399"/>
                </a:solidFill>
              </a:rPr>
              <a:t>      A2 be the no. of schedules that do not contain physics (P2).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200" dirty="0">
                <a:solidFill>
                  <a:srgbClr val="333399"/>
                </a:solidFill>
              </a:rPr>
              <a:t>      A3 be the no. of schedules that do not contain chemistry (P3).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200" dirty="0">
                <a:solidFill>
                  <a:srgbClr val="333399"/>
                </a:solidFill>
              </a:rPr>
              <a:t>      A4 be the no. of schedules that do not contain economics (P4).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212725" y="3200400"/>
            <a:ext cx="394024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200" dirty="0">
                <a:solidFill>
                  <a:srgbClr val="000000"/>
                </a:solidFill>
              </a:rPr>
              <a:t>Ans: 4</a:t>
            </a:r>
            <a:r>
              <a:rPr kumimoji="1" lang="en-US" sz="2200" baseline="30000" dirty="0">
                <a:solidFill>
                  <a:srgbClr val="000000"/>
                </a:solidFill>
              </a:rPr>
              <a:t>7</a:t>
            </a:r>
            <a:r>
              <a:rPr kumimoji="1" lang="en-US" sz="2200" dirty="0">
                <a:solidFill>
                  <a:srgbClr val="000000"/>
                </a:solidFill>
              </a:rPr>
              <a:t> - |A1 </a:t>
            </a:r>
            <a:r>
              <a:rPr kumimoji="1" lang="en-US" sz="2200" dirty="0">
                <a:solidFill>
                  <a:srgbClr val="000000"/>
                </a:solidFill>
                <a:sym typeface="Symbol" pitchFamily="18" charset="2"/>
              </a:rPr>
              <a:t> A2  A3  A4|</a:t>
            </a:r>
            <a:endParaRPr kumimoji="1" lang="en-US" sz="2200" dirty="0">
              <a:solidFill>
                <a:srgbClr val="0000FF"/>
              </a:solidFill>
            </a:endParaRP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790575" y="3655951"/>
            <a:ext cx="34483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000" dirty="0">
                <a:solidFill>
                  <a:srgbClr val="000000"/>
                </a:solidFill>
              </a:rPr>
              <a:t>|A1| = |A2| = |A3| = |A4| = 3</a:t>
            </a:r>
            <a:r>
              <a:rPr kumimoji="1" lang="en-US" sz="2000" baseline="30000" dirty="0">
                <a:solidFill>
                  <a:srgbClr val="000000"/>
                </a:solidFill>
              </a:rPr>
              <a:t>7</a:t>
            </a:r>
            <a:r>
              <a:rPr kumimoji="1" lang="en-US" sz="20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812799" y="4067699"/>
            <a:ext cx="59164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000" dirty="0">
                <a:solidFill>
                  <a:srgbClr val="000000"/>
                </a:solidFill>
              </a:rPr>
              <a:t>|A1 </a:t>
            </a:r>
            <a:r>
              <a:rPr kumimoji="1" lang="en-US" sz="2000" dirty="0">
                <a:solidFill>
                  <a:srgbClr val="000000"/>
                </a:solidFill>
                <a:sym typeface="Symbol" pitchFamily="18" charset="2"/>
              </a:rPr>
              <a:t> A2| = |A1  A3| = |A1  A4| = |A2  A3|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000" dirty="0">
                <a:solidFill>
                  <a:srgbClr val="000000"/>
                </a:solidFill>
                <a:sym typeface="Symbol" pitchFamily="18" charset="2"/>
              </a:rPr>
              <a:t>                = |A2  A4| = |A3  A4</a:t>
            </a:r>
            <a:r>
              <a:rPr kumimoji="1" lang="en-US" sz="2000" dirty="0">
                <a:solidFill>
                  <a:srgbClr val="000000"/>
                </a:solidFill>
              </a:rPr>
              <a:t>| = 2</a:t>
            </a:r>
            <a:r>
              <a:rPr kumimoji="1" lang="en-US" sz="2000" baseline="30000" dirty="0">
                <a:solidFill>
                  <a:srgbClr val="000000"/>
                </a:solidFill>
              </a:rPr>
              <a:t>7</a:t>
            </a:r>
            <a:r>
              <a:rPr kumimoji="1" lang="en-US" sz="20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26984" name="Text Box 8"/>
          <p:cNvSpPr txBox="1">
            <a:spLocks noChangeArrowheads="1"/>
          </p:cNvSpPr>
          <p:nvPr/>
        </p:nvSpPr>
        <p:spPr bwMode="auto">
          <a:xfrm>
            <a:off x="812800" y="4724400"/>
            <a:ext cx="650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000" dirty="0">
                <a:solidFill>
                  <a:srgbClr val="000000"/>
                </a:solidFill>
              </a:rPr>
              <a:t>|A1 </a:t>
            </a:r>
            <a:r>
              <a:rPr kumimoji="1" lang="en-US" sz="2000" dirty="0">
                <a:solidFill>
                  <a:srgbClr val="000000"/>
                </a:solidFill>
                <a:sym typeface="Symbol" pitchFamily="18" charset="2"/>
              </a:rPr>
              <a:t> A2  A3| = |A1  A2  A4| = |A1  A3  A4</a:t>
            </a:r>
            <a:r>
              <a:rPr kumimoji="1" lang="en-US" sz="2000" dirty="0">
                <a:solidFill>
                  <a:srgbClr val="000000"/>
                </a:solidFill>
              </a:rPr>
              <a:t>|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000" dirty="0">
                <a:solidFill>
                  <a:srgbClr val="000000"/>
                </a:solidFill>
              </a:rPr>
              <a:t>                         = </a:t>
            </a:r>
            <a:r>
              <a:rPr kumimoji="1" lang="en-US" sz="2000" dirty="0">
                <a:solidFill>
                  <a:srgbClr val="000000"/>
                </a:solidFill>
                <a:sym typeface="Symbol" pitchFamily="18" charset="2"/>
              </a:rPr>
              <a:t>|A2  A3  A4</a:t>
            </a:r>
            <a:r>
              <a:rPr kumimoji="1" lang="en-US" sz="2000" dirty="0">
                <a:solidFill>
                  <a:srgbClr val="000000"/>
                </a:solidFill>
              </a:rPr>
              <a:t>| = 1</a:t>
            </a:r>
            <a:r>
              <a:rPr kumimoji="1" lang="en-US" sz="2000" baseline="30000" dirty="0">
                <a:solidFill>
                  <a:srgbClr val="000000"/>
                </a:solidFill>
              </a:rPr>
              <a:t>7</a:t>
            </a:r>
            <a:r>
              <a:rPr kumimoji="1" lang="en-US" sz="20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812800" y="5410200"/>
            <a:ext cx="756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000" dirty="0">
                <a:solidFill>
                  <a:srgbClr val="000000"/>
                </a:solidFill>
              </a:rPr>
              <a:t>|A1 </a:t>
            </a:r>
            <a:r>
              <a:rPr kumimoji="1" lang="en-US" sz="2000" dirty="0">
                <a:solidFill>
                  <a:srgbClr val="000000"/>
                </a:solidFill>
                <a:sym typeface="Symbol" pitchFamily="18" charset="2"/>
              </a:rPr>
              <a:t> A2  A3  A4| = 0.</a:t>
            </a:r>
            <a:endParaRPr kumimoji="1" lang="en-US" sz="2000" dirty="0">
              <a:solidFill>
                <a:srgbClr val="000000"/>
              </a:solidFill>
            </a:endParaRPr>
          </a:p>
        </p:txBody>
      </p:sp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228600" y="6248400"/>
            <a:ext cx="437331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200" dirty="0">
                <a:solidFill>
                  <a:srgbClr val="000000"/>
                </a:solidFill>
              </a:rPr>
              <a:t>Ans: 4</a:t>
            </a:r>
            <a:r>
              <a:rPr kumimoji="1" lang="en-US" sz="2200" baseline="30000" dirty="0">
                <a:solidFill>
                  <a:srgbClr val="000000"/>
                </a:solidFill>
              </a:rPr>
              <a:t>7</a:t>
            </a:r>
            <a:r>
              <a:rPr kumimoji="1" lang="en-US" sz="2200" dirty="0">
                <a:solidFill>
                  <a:srgbClr val="000000"/>
                </a:solidFill>
              </a:rPr>
              <a:t> - </a:t>
            </a:r>
            <a:r>
              <a:rPr kumimoji="1" lang="en-US" sz="2200" dirty="0">
                <a:solidFill>
                  <a:srgbClr val="000000"/>
                </a:solidFill>
                <a:sym typeface="Symbol" pitchFamily="18" charset="2"/>
              </a:rPr>
              <a:t>4(3</a:t>
            </a:r>
            <a:r>
              <a:rPr kumimoji="1" lang="en-US" sz="2200" baseline="30000" dirty="0">
                <a:solidFill>
                  <a:srgbClr val="000000"/>
                </a:solidFill>
                <a:sym typeface="Symbol" pitchFamily="18" charset="2"/>
              </a:rPr>
              <a:t>7</a:t>
            </a:r>
            <a:r>
              <a:rPr kumimoji="1" lang="en-US" sz="2200" dirty="0">
                <a:solidFill>
                  <a:srgbClr val="000000"/>
                </a:solidFill>
                <a:sym typeface="Symbol" pitchFamily="18" charset="2"/>
              </a:rPr>
              <a:t>) + 6(2</a:t>
            </a:r>
            <a:r>
              <a:rPr kumimoji="1" lang="en-US" sz="2200" baseline="30000" dirty="0">
                <a:solidFill>
                  <a:srgbClr val="000000"/>
                </a:solidFill>
                <a:sym typeface="Symbol" pitchFamily="18" charset="2"/>
              </a:rPr>
              <a:t>7</a:t>
            </a:r>
            <a:r>
              <a:rPr kumimoji="1" lang="en-US" sz="2200" dirty="0">
                <a:solidFill>
                  <a:srgbClr val="000000"/>
                </a:solidFill>
                <a:sym typeface="Symbol" pitchFamily="18" charset="2"/>
              </a:rPr>
              <a:t>) - 4 (1</a:t>
            </a:r>
            <a:r>
              <a:rPr kumimoji="1" lang="en-US" sz="2200" baseline="30000" dirty="0">
                <a:solidFill>
                  <a:srgbClr val="000000"/>
                </a:solidFill>
                <a:sym typeface="Symbol" pitchFamily="18" charset="2"/>
              </a:rPr>
              <a:t>7</a:t>
            </a:r>
            <a:r>
              <a:rPr kumimoji="1" lang="en-US" sz="2200" dirty="0">
                <a:solidFill>
                  <a:srgbClr val="000000"/>
                </a:solidFill>
                <a:sym typeface="Symbol" pitchFamily="18" charset="2"/>
              </a:rPr>
              <a:t>) + 0.</a:t>
            </a:r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812800" y="5821363"/>
            <a:ext cx="756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000" dirty="0">
                <a:solidFill>
                  <a:srgbClr val="000000"/>
                </a:solidFill>
              </a:rPr>
              <a:t>|A1 </a:t>
            </a:r>
            <a:r>
              <a:rPr kumimoji="1" lang="en-US" sz="2000" dirty="0">
                <a:solidFill>
                  <a:srgbClr val="000000"/>
                </a:solidFill>
                <a:sym typeface="Symbol" pitchFamily="18" charset="2"/>
              </a:rPr>
              <a:t> A2  A3  A4| = 4(3</a:t>
            </a:r>
            <a:r>
              <a:rPr kumimoji="1" lang="en-US" sz="2000" baseline="30000" dirty="0">
                <a:solidFill>
                  <a:srgbClr val="000000"/>
                </a:solidFill>
                <a:sym typeface="Symbol" pitchFamily="18" charset="2"/>
              </a:rPr>
              <a:t>7</a:t>
            </a:r>
            <a:r>
              <a:rPr kumimoji="1" lang="en-US" sz="2000" dirty="0">
                <a:solidFill>
                  <a:srgbClr val="000000"/>
                </a:solidFill>
                <a:sym typeface="Symbol" pitchFamily="18" charset="2"/>
              </a:rPr>
              <a:t>) – 6(2</a:t>
            </a:r>
            <a:r>
              <a:rPr kumimoji="1" lang="en-US" sz="2000" baseline="30000" dirty="0">
                <a:solidFill>
                  <a:srgbClr val="000000"/>
                </a:solidFill>
                <a:sym typeface="Symbol" pitchFamily="18" charset="2"/>
              </a:rPr>
              <a:t>7</a:t>
            </a:r>
            <a:r>
              <a:rPr kumimoji="1" lang="en-US" sz="2000" dirty="0">
                <a:solidFill>
                  <a:srgbClr val="000000"/>
                </a:solidFill>
                <a:sym typeface="Symbol" pitchFamily="18" charset="2"/>
              </a:rPr>
              <a:t>) + 4 (1</a:t>
            </a:r>
            <a:r>
              <a:rPr kumimoji="1" lang="en-US" sz="2000" baseline="30000" dirty="0">
                <a:solidFill>
                  <a:srgbClr val="000000"/>
                </a:solidFill>
                <a:sym typeface="Symbol" pitchFamily="18" charset="2"/>
              </a:rPr>
              <a:t>7</a:t>
            </a:r>
            <a:r>
              <a:rPr kumimoji="1" lang="en-US" sz="2000" dirty="0">
                <a:solidFill>
                  <a:srgbClr val="000000"/>
                </a:solidFill>
                <a:sym typeface="Symbol" pitchFamily="18" charset="2"/>
              </a:rPr>
              <a:t>) – 0.</a:t>
            </a:r>
          </a:p>
        </p:txBody>
      </p:sp>
    </p:spTree>
    <p:extLst>
      <p:ext uri="{BB962C8B-B14F-4D97-AF65-F5344CB8AC3E}">
        <p14:creationId xmlns:p14="http://schemas.microsoft.com/office/powerpoint/2010/main" val="339390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 autoUpdateAnimBg="0"/>
      <p:bldP spid="126981" grpId="0" autoUpdateAnimBg="0"/>
      <p:bldP spid="126982" grpId="0" autoUpdateAnimBg="0"/>
      <p:bldP spid="126983" grpId="0" autoUpdateAnimBg="0"/>
      <p:bldP spid="126984" grpId="0" autoUpdateAnimBg="0"/>
      <p:bldP spid="126985" grpId="0" autoUpdateAnimBg="0"/>
      <p:bldP spid="126986" grpId="0" autoUpdateAnimBg="0"/>
      <p:bldP spid="12698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5482"/>
          </a:xfrm>
        </p:spPr>
        <p:txBody>
          <a:bodyPr/>
          <a:lstStyle/>
          <a:p>
            <a:pPr>
              <a:defRPr/>
            </a:pPr>
            <a:r>
              <a:rPr lang="en-US" dirty="0"/>
              <a:t>More examples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59168"/>
            <a:ext cx="8412480" cy="5548312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Number of solutions for </a:t>
            </a:r>
            <a:r>
              <a:rPr lang="en-US" i="1" dirty="0">
                <a:solidFill>
                  <a:srgbClr val="0000FF"/>
                </a:solidFill>
              </a:rPr>
              <a:t>x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 + </a:t>
            </a:r>
            <a:r>
              <a:rPr lang="en-US" i="1" dirty="0">
                <a:solidFill>
                  <a:srgbClr val="0000FF"/>
                </a:solidFill>
              </a:rPr>
              <a:t>x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 + </a:t>
            </a:r>
            <a:r>
              <a:rPr lang="en-US" i="1" dirty="0">
                <a:solidFill>
                  <a:srgbClr val="0000FF"/>
                </a:solidFill>
              </a:rPr>
              <a:t>x</a:t>
            </a:r>
            <a:r>
              <a:rPr lang="en-US" baseline="-25000" dirty="0">
                <a:solidFill>
                  <a:srgbClr val="0000FF"/>
                </a:solidFill>
              </a:rPr>
              <a:t>3</a:t>
            </a:r>
            <a:r>
              <a:rPr lang="en-US" dirty="0">
                <a:solidFill>
                  <a:srgbClr val="0000FF"/>
                </a:solidFill>
              </a:rPr>
              <a:t> = 13, when </a:t>
            </a:r>
            <a:r>
              <a:rPr lang="en-US" i="1" dirty="0">
                <a:solidFill>
                  <a:srgbClr val="0000FF"/>
                </a:solidFill>
              </a:rPr>
              <a:t>x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i="1" dirty="0">
                <a:solidFill>
                  <a:srgbClr val="0000FF"/>
                </a:solidFill>
              </a:rPr>
              <a:t>x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i="1" dirty="0">
                <a:solidFill>
                  <a:srgbClr val="0000FF"/>
                </a:solidFill>
              </a:rPr>
              <a:t>x</a:t>
            </a:r>
            <a:r>
              <a:rPr lang="en-US" baseline="-25000" dirty="0">
                <a:solidFill>
                  <a:srgbClr val="0000FF"/>
                </a:solidFill>
              </a:rPr>
              <a:t>3</a:t>
            </a:r>
            <a:r>
              <a:rPr lang="en-US" dirty="0">
                <a:solidFill>
                  <a:srgbClr val="0000FF"/>
                </a:solidFill>
              </a:rPr>
              <a:t> are  nonnegative integers?</a:t>
            </a:r>
          </a:p>
          <a:p>
            <a:pPr>
              <a:buFontTx/>
              <a:buNone/>
            </a:pPr>
            <a:r>
              <a:rPr lang="en-US" dirty="0"/>
              <a:t>	Answer = C(13+3-1, 2) = C(15, 2)</a:t>
            </a:r>
          </a:p>
          <a:p>
            <a:pPr>
              <a:buFontTx/>
              <a:buNone/>
            </a:pPr>
            <a:endParaRPr lang="en-US" dirty="0">
              <a:solidFill>
                <a:srgbClr val="0000FF"/>
              </a:solidFill>
            </a:endParaRPr>
          </a:p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How about if </a:t>
            </a:r>
            <a:r>
              <a:rPr lang="en-US" i="1" dirty="0">
                <a:solidFill>
                  <a:srgbClr val="0000FF"/>
                </a:solidFill>
              </a:rPr>
              <a:t>x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 1, </a:t>
            </a:r>
            <a:r>
              <a:rPr lang="en-US" i="1" dirty="0">
                <a:solidFill>
                  <a:srgbClr val="0000FF"/>
                </a:solidFill>
              </a:rPr>
              <a:t>x</a:t>
            </a:r>
            <a:r>
              <a:rPr lang="en-US" baseline="-25000" dirty="0">
                <a:solidFill>
                  <a:srgbClr val="0000FF"/>
                </a:solidFill>
              </a:rPr>
              <a:t>2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 2, </a:t>
            </a:r>
            <a:r>
              <a:rPr lang="en-US" i="1" dirty="0">
                <a:solidFill>
                  <a:srgbClr val="0000FF"/>
                </a:solidFill>
              </a:rPr>
              <a:t>x</a:t>
            </a:r>
            <a:r>
              <a:rPr lang="en-US" baseline="-25000" dirty="0">
                <a:solidFill>
                  <a:srgbClr val="0000FF"/>
                </a:solidFill>
              </a:rPr>
              <a:t>3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 3?</a:t>
            </a:r>
          </a:p>
          <a:p>
            <a:pPr>
              <a:buFontTx/>
              <a:buNone/>
            </a:pPr>
            <a:r>
              <a:rPr lang="en-US" dirty="0">
                <a:sym typeface="Symbol" pitchFamily="18" charset="2"/>
              </a:rPr>
              <a:t>	It is the same as </a:t>
            </a:r>
            <a:r>
              <a:rPr lang="en-US" i="1" dirty="0"/>
              <a:t>x</a:t>
            </a:r>
            <a:r>
              <a:rPr lang="en-US" dirty="0"/>
              <a:t>’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dirty="0"/>
              <a:t>’</a:t>
            </a:r>
            <a:r>
              <a:rPr lang="en-US" baseline="-25000" dirty="0"/>
              <a:t>2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dirty="0"/>
              <a:t>’</a:t>
            </a:r>
            <a:r>
              <a:rPr lang="en-US" baseline="-25000" dirty="0"/>
              <a:t>3</a:t>
            </a:r>
            <a:r>
              <a:rPr lang="en-US" dirty="0"/>
              <a:t> = 7.</a:t>
            </a:r>
          </a:p>
          <a:p>
            <a:pPr>
              <a:buFontTx/>
              <a:buNone/>
            </a:pPr>
            <a:r>
              <a:rPr lang="en-US" dirty="0"/>
              <a:t>	Answer:  </a:t>
            </a:r>
            <a:r>
              <a:rPr lang="en-US" i="1" dirty="0"/>
              <a:t>C</a:t>
            </a:r>
            <a:r>
              <a:rPr lang="en-US" dirty="0"/>
              <a:t>(7+3-1, 2) = 36</a:t>
            </a:r>
          </a:p>
          <a:p>
            <a:pPr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47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8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9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38" grpId="0"/>
      <p:bldP spid="398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3678"/>
            <a:ext cx="8229600" cy="715962"/>
          </a:xfrm>
        </p:spPr>
        <p:txBody>
          <a:bodyPr/>
          <a:lstStyle/>
          <a:p>
            <a:pPr>
              <a:defRPr/>
            </a:pPr>
            <a:r>
              <a:rPr lang="en-US" dirty="0"/>
              <a:t>Number of Solutions [O3]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6315"/>
            <a:ext cx="8229600" cy="5572125"/>
          </a:xfrm>
        </p:spPr>
        <p:txBody>
          <a:bodyPr/>
          <a:lstStyle/>
          <a:p>
            <a:pPr marL="0" indent="0">
              <a:lnSpc>
                <a:spcPts val="2600"/>
              </a:lnSpc>
              <a:buFontTx/>
              <a:buNone/>
            </a:pPr>
            <a:r>
              <a:rPr lang="en-US" sz="1800" dirty="0"/>
              <a:t>Number of solutions for </a:t>
            </a:r>
            <a:r>
              <a:rPr lang="en-US" sz="1800" i="1" dirty="0"/>
              <a:t>x</a:t>
            </a:r>
            <a:r>
              <a:rPr lang="en-US" sz="1800" baseline="-25000" dirty="0"/>
              <a:t>1</a:t>
            </a:r>
            <a:r>
              <a:rPr lang="en-US" sz="1800" dirty="0"/>
              <a:t> + </a:t>
            </a:r>
            <a:r>
              <a:rPr lang="en-US" sz="1800" i="1" dirty="0"/>
              <a:t>x</a:t>
            </a:r>
            <a:r>
              <a:rPr lang="en-US" sz="1800" baseline="-25000" dirty="0"/>
              <a:t>2</a:t>
            </a:r>
            <a:r>
              <a:rPr lang="en-US" sz="1800" dirty="0"/>
              <a:t> + </a:t>
            </a:r>
            <a:r>
              <a:rPr lang="en-US" sz="1800" i="1" dirty="0"/>
              <a:t>x</a:t>
            </a:r>
            <a:r>
              <a:rPr lang="en-US" sz="1800" baseline="-25000" dirty="0"/>
              <a:t>3</a:t>
            </a:r>
            <a:r>
              <a:rPr lang="en-US" sz="1800" dirty="0"/>
              <a:t> = 13, </a:t>
            </a:r>
            <a:br>
              <a:rPr lang="en-US" sz="1800" dirty="0"/>
            </a:br>
            <a:r>
              <a:rPr lang="en-US" sz="1800" dirty="0"/>
              <a:t>with </a:t>
            </a:r>
            <a:r>
              <a:rPr lang="en-US" sz="1800" i="1" dirty="0"/>
              <a:t>x</a:t>
            </a:r>
            <a:r>
              <a:rPr lang="en-US" sz="1800" baseline="-25000" dirty="0"/>
              <a:t>1</a:t>
            </a:r>
            <a:r>
              <a:rPr lang="en-US" sz="1800" dirty="0"/>
              <a:t> </a:t>
            </a:r>
            <a:r>
              <a:rPr lang="en-US" sz="1800" dirty="0">
                <a:sym typeface="Symbol" pitchFamily="18" charset="2"/>
              </a:rPr>
              <a:t> 1, </a:t>
            </a:r>
            <a:r>
              <a:rPr lang="en-US" sz="1800" i="1" dirty="0"/>
              <a:t>x</a:t>
            </a:r>
            <a:r>
              <a:rPr lang="en-US" sz="1800" baseline="-25000" dirty="0"/>
              <a:t>2 </a:t>
            </a:r>
            <a:r>
              <a:rPr lang="en-US" sz="1800" dirty="0">
                <a:sym typeface="Symbol" pitchFamily="18" charset="2"/>
              </a:rPr>
              <a:t> 2, </a:t>
            </a:r>
            <a:r>
              <a:rPr lang="en-US" sz="1800" i="1" dirty="0"/>
              <a:t>x</a:t>
            </a:r>
            <a:r>
              <a:rPr lang="en-US" sz="1800" baseline="-25000" dirty="0"/>
              <a:t>3 </a:t>
            </a:r>
            <a:r>
              <a:rPr lang="en-US" sz="1800" dirty="0">
                <a:sym typeface="Symbol" pitchFamily="18" charset="2"/>
              </a:rPr>
              <a:t> 3, |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0</a:t>
            </a:r>
            <a:r>
              <a:rPr lang="en-US" sz="1800" dirty="0"/>
              <a:t>|= </a:t>
            </a:r>
            <a:r>
              <a:rPr lang="en-US" sz="1800" i="1" dirty="0"/>
              <a:t>C</a:t>
            </a:r>
            <a:r>
              <a:rPr lang="en-US" sz="1800" dirty="0"/>
              <a:t>(7+3-1, 2) = 36</a:t>
            </a:r>
          </a:p>
          <a:p>
            <a:pPr marL="0" indent="0">
              <a:lnSpc>
                <a:spcPts val="2600"/>
              </a:lnSpc>
              <a:buFontTx/>
              <a:buNone/>
            </a:pPr>
            <a:r>
              <a:rPr lang="en-US" sz="1800" dirty="0">
                <a:solidFill>
                  <a:srgbClr val="FF0000"/>
                </a:solidFill>
              </a:rPr>
              <a:t>How about: Number of solutions for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1</a:t>
            </a:r>
            <a:r>
              <a:rPr lang="en-US" sz="1800" dirty="0">
                <a:solidFill>
                  <a:srgbClr val="FF0000"/>
                </a:solidFill>
              </a:rPr>
              <a:t> +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2</a:t>
            </a:r>
            <a:r>
              <a:rPr lang="en-US" sz="1800" dirty="0">
                <a:solidFill>
                  <a:srgbClr val="FF0000"/>
                </a:solidFill>
              </a:rPr>
              <a:t> +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3</a:t>
            </a:r>
            <a:r>
              <a:rPr lang="en-US" sz="1800" dirty="0">
                <a:solidFill>
                  <a:srgbClr val="FF0000"/>
                </a:solidFill>
              </a:rPr>
              <a:t> = 13, </a:t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where 4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1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1, </a:t>
            </a:r>
            <a:r>
              <a:rPr lang="en-US" sz="1800" dirty="0">
                <a:solidFill>
                  <a:srgbClr val="FF0000"/>
                </a:solidFill>
              </a:rPr>
              <a:t>3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2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2,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3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3?</a:t>
            </a:r>
          </a:p>
          <a:p>
            <a:pPr>
              <a:lnSpc>
                <a:spcPts val="2600"/>
              </a:lnSpc>
              <a:buFontTx/>
              <a:buNone/>
            </a:pPr>
            <a:endParaRPr lang="en-US" sz="1800" dirty="0"/>
          </a:p>
          <a:p>
            <a:pPr>
              <a:lnSpc>
                <a:spcPts val="2600"/>
              </a:lnSpc>
              <a:buFontTx/>
              <a:buNone/>
            </a:pPr>
            <a:r>
              <a:rPr lang="en-US" altLang="zh-TW" sz="1800" dirty="0"/>
              <a:t>A</a:t>
            </a:r>
            <a:r>
              <a:rPr lang="en-US" altLang="zh-TW" sz="1800" baseline="-25000" dirty="0"/>
              <a:t>1</a:t>
            </a:r>
            <a:r>
              <a:rPr lang="en-US" altLang="zh-TW" sz="1800" dirty="0"/>
              <a:t>: </a:t>
            </a:r>
            <a:r>
              <a:rPr lang="en-US" sz="1800" dirty="0">
                <a:solidFill>
                  <a:srgbClr val="FF0000"/>
                </a:solidFill>
              </a:rPr>
              <a:t>4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1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zh-TW" sz="1800" dirty="0"/>
              <a:t>is violated. </a:t>
            </a:r>
            <a:r>
              <a:rPr lang="en-US" sz="1800" dirty="0"/>
              <a:t>Number of solutions with </a:t>
            </a:r>
            <a:r>
              <a:rPr lang="en-US" sz="1800" i="1" dirty="0"/>
              <a:t>x</a:t>
            </a:r>
            <a:r>
              <a:rPr lang="en-US" sz="1800" baseline="-25000" dirty="0"/>
              <a:t>1</a:t>
            </a:r>
            <a:r>
              <a:rPr lang="en-US" sz="1800" dirty="0"/>
              <a:t> </a:t>
            </a:r>
            <a:r>
              <a:rPr lang="en-US" sz="1800" dirty="0">
                <a:sym typeface="Symbol" pitchFamily="18" charset="2"/>
              </a:rPr>
              <a:t> 5, </a:t>
            </a:r>
            <a:r>
              <a:rPr lang="en-US" sz="1800" i="1" dirty="0"/>
              <a:t>x</a:t>
            </a:r>
            <a:r>
              <a:rPr lang="en-US" sz="1800" baseline="-25000" dirty="0"/>
              <a:t>2 </a:t>
            </a:r>
            <a:r>
              <a:rPr lang="en-US" sz="1800" dirty="0">
                <a:sym typeface="Symbol" pitchFamily="18" charset="2"/>
              </a:rPr>
              <a:t> 2, </a:t>
            </a:r>
            <a:r>
              <a:rPr lang="en-US" sz="1800" i="1" dirty="0"/>
              <a:t>x</a:t>
            </a:r>
            <a:r>
              <a:rPr lang="en-US" sz="1800" baseline="-25000" dirty="0"/>
              <a:t>3 </a:t>
            </a:r>
            <a:r>
              <a:rPr lang="en-US" sz="1800" dirty="0">
                <a:sym typeface="Symbol" pitchFamily="18" charset="2"/>
              </a:rPr>
              <a:t> 3, </a:t>
            </a:r>
          </a:p>
          <a:p>
            <a:pPr lvl="1" indent="-742950">
              <a:lnSpc>
                <a:spcPts val="2600"/>
              </a:lnSpc>
              <a:buFont typeface="Wingdings" pitchFamily="2" charset="2"/>
              <a:buNone/>
            </a:pPr>
            <a:r>
              <a:rPr lang="en-US" sz="1800" dirty="0">
                <a:sym typeface="Symbol" pitchFamily="18" charset="2"/>
              </a:rPr>
              <a:t>This reduces to solving </a:t>
            </a:r>
            <a:r>
              <a:rPr lang="en-US" sz="1800" i="1" dirty="0"/>
              <a:t>x</a:t>
            </a:r>
            <a:r>
              <a:rPr lang="en-US" sz="1800" dirty="0"/>
              <a:t>’</a:t>
            </a:r>
            <a:r>
              <a:rPr lang="en-US" sz="1800" baseline="-25000" dirty="0"/>
              <a:t>1</a:t>
            </a:r>
            <a:r>
              <a:rPr lang="en-US" sz="1800" dirty="0"/>
              <a:t> + </a:t>
            </a:r>
            <a:r>
              <a:rPr lang="en-US" sz="1800" i="1" dirty="0"/>
              <a:t>x</a:t>
            </a:r>
            <a:r>
              <a:rPr lang="en-US" sz="1800" dirty="0"/>
              <a:t>’</a:t>
            </a:r>
            <a:r>
              <a:rPr lang="en-US" sz="1800" baseline="-25000" dirty="0"/>
              <a:t>2</a:t>
            </a:r>
            <a:r>
              <a:rPr lang="en-US" sz="1800" dirty="0"/>
              <a:t> + </a:t>
            </a:r>
            <a:r>
              <a:rPr lang="en-US" sz="1800" i="1" dirty="0"/>
              <a:t>x</a:t>
            </a:r>
            <a:r>
              <a:rPr lang="en-US" sz="1800" dirty="0"/>
              <a:t>’</a:t>
            </a:r>
            <a:r>
              <a:rPr lang="en-US" sz="1800" baseline="-25000" dirty="0"/>
              <a:t>3</a:t>
            </a:r>
            <a:r>
              <a:rPr lang="en-US" sz="1800" dirty="0"/>
              <a:t> = 3.    Answer: |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1</a:t>
            </a:r>
            <a:r>
              <a:rPr lang="en-US" sz="1800" dirty="0"/>
              <a:t>|= </a:t>
            </a:r>
            <a:r>
              <a:rPr lang="en-US" sz="1800" i="1" dirty="0"/>
              <a:t>C</a:t>
            </a:r>
            <a:r>
              <a:rPr lang="en-US" sz="1800" dirty="0"/>
              <a:t>(3+3-1, 2) = 10</a:t>
            </a:r>
          </a:p>
          <a:p>
            <a:pPr marL="742950" indent="-742950">
              <a:lnSpc>
                <a:spcPts val="2600"/>
              </a:lnSpc>
              <a:buFontTx/>
              <a:buNone/>
            </a:pPr>
            <a:r>
              <a:rPr lang="en-US" altLang="zh-TW" sz="1800" dirty="0"/>
              <a:t>A</a:t>
            </a:r>
            <a:r>
              <a:rPr lang="en-US" altLang="zh-TW" sz="1800" baseline="-25000" dirty="0"/>
              <a:t>2 </a:t>
            </a:r>
            <a:r>
              <a:rPr lang="en-US" sz="1800" dirty="0"/>
              <a:t>: </a:t>
            </a:r>
            <a:r>
              <a:rPr lang="en-US" sz="1800" dirty="0">
                <a:solidFill>
                  <a:srgbClr val="FF0000"/>
                </a:solidFill>
              </a:rPr>
              <a:t>3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2 </a:t>
            </a:r>
            <a:r>
              <a:rPr lang="en-US" altLang="zh-TW" sz="1800" dirty="0"/>
              <a:t>is violated. </a:t>
            </a:r>
            <a:r>
              <a:rPr lang="en-US" sz="1800" dirty="0"/>
              <a:t>Number of solutions with </a:t>
            </a:r>
            <a:r>
              <a:rPr lang="en-US" sz="1800" i="1" dirty="0"/>
              <a:t>x</a:t>
            </a:r>
            <a:r>
              <a:rPr lang="en-US" sz="1800" baseline="-25000" dirty="0"/>
              <a:t>1</a:t>
            </a:r>
            <a:r>
              <a:rPr lang="en-US" sz="1800" dirty="0"/>
              <a:t> </a:t>
            </a:r>
            <a:r>
              <a:rPr lang="en-US" sz="1800" dirty="0">
                <a:sym typeface="Symbol" pitchFamily="18" charset="2"/>
              </a:rPr>
              <a:t> 1, </a:t>
            </a:r>
            <a:r>
              <a:rPr lang="en-US" sz="1800" i="1" dirty="0"/>
              <a:t>x</a:t>
            </a:r>
            <a:r>
              <a:rPr lang="en-US" sz="1800" baseline="-25000" dirty="0"/>
              <a:t>2 </a:t>
            </a:r>
            <a:r>
              <a:rPr lang="en-US" sz="1800" dirty="0">
                <a:sym typeface="Symbol" pitchFamily="18" charset="2"/>
              </a:rPr>
              <a:t> 4, </a:t>
            </a:r>
            <a:r>
              <a:rPr lang="en-US" sz="1800" i="1" dirty="0"/>
              <a:t>x</a:t>
            </a:r>
            <a:r>
              <a:rPr lang="en-US" sz="1800" baseline="-25000" dirty="0"/>
              <a:t>3 </a:t>
            </a:r>
            <a:r>
              <a:rPr lang="en-US" sz="1800" dirty="0">
                <a:sym typeface="Symbol" pitchFamily="18" charset="2"/>
              </a:rPr>
              <a:t> 3, </a:t>
            </a:r>
          </a:p>
          <a:p>
            <a:pPr lvl="1" indent="-742950">
              <a:lnSpc>
                <a:spcPts val="2600"/>
              </a:lnSpc>
              <a:buFont typeface="Wingdings" pitchFamily="2" charset="2"/>
              <a:buNone/>
            </a:pPr>
            <a:r>
              <a:rPr lang="en-US" sz="1800" dirty="0">
                <a:sym typeface="Symbol" pitchFamily="18" charset="2"/>
              </a:rPr>
              <a:t>This reduces to solving </a:t>
            </a:r>
            <a:r>
              <a:rPr lang="en-US" sz="1800" i="1" dirty="0"/>
              <a:t>x</a:t>
            </a:r>
            <a:r>
              <a:rPr lang="en-US" sz="1800" dirty="0"/>
              <a:t>’</a:t>
            </a:r>
            <a:r>
              <a:rPr lang="en-US" sz="1800" baseline="-25000" dirty="0"/>
              <a:t>1</a:t>
            </a:r>
            <a:r>
              <a:rPr lang="en-US" sz="1800" dirty="0"/>
              <a:t> + </a:t>
            </a:r>
            <a:r>
              <a:rPr lang="en-US" sz="1800" i="1" dirty="0"/>
              <a:t>x</a:t>
            </a:r>
            <a:r>
              <a:rPr lang="en-US" sz="1800" dirty="0"/>
              <a:t>’</a:t>
            </a:r>
            <a:r>
              <a:rPr lang="en-US" sz="1800" baseline="-25000" dirty="0"/>
              <a:t>2</a:t>
            </a:r>
            <a:r>
              <a:rPr lang="en-US" sz="1800" dirty="0"/>
              <a:t> + </a:t>
            </a:r>
            <a:r>
              <a:rPr lang="en-US" sz="1800" i="1" dirty="0"/>
              <a:t>x</a:t>
            </a:r>
            <a:r>
              <a:rPr lang="en-US" sz="1800" dirty="0"/>
              <a:t>’</a:t>
            </a:r>
            <a:r>
              <a:rPr lang="en-US" sz="1800" baseline="-25000" dirty="0"/>
              <a:t>3</a:t>
            </a:r>
            <a:r>
              <a:rPr lang="en-US" sz="1800" dirty="0"/>
              <a:t> = 5.    Answer: |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2</a:t>
            </a:r>
            <a:r>
              <a:rPr lang="en-US" altLang="zh-TW" sz="1800" dirty="0"/>
              <a:t>|</a:t>
            </a:r>
            <a:r>
              <a:rPr lang="en-US" sz="1800" dirty="0"/>
              <a:t> = </a:t>
            </a:r>
            <a:r>
              <a:rPr lang="en-US" sz="1800" i="1" dirty="0"/>
              <a:t>C</a:t>
            </a:r>
            <a:r>
              <a:rPr lang="en-US" sz="1800" dirty="0"/>
              <a:t>(5+3-1, 2) = 21</a:t>
            </a:r>
          </a:p>
          <a:p>
            <a:pPr marL="742950" indent="-742950">
              <a:lnSpc>
                <a:spcPts val="2600"/>
              </a:lnSpc>
              <a:buFontTx/>
              <a:buNone/>
            </a:pPr>
            <a:r>
              <a:rPr lang="en-US" sz="1800" dirty="0"/>
              <a:t>Number of solutions </a:t>
            </a:r>
            <a:r>
              <a:rPr lang="en-US" sz="1800" i="1" dirty="0"/>
              <a:t>x</a:t>
            </a:r>
            <a:r>
              <a:rPr lang="en-US" sz="1800" baseline="-25000" dirty="0"/>
              <a:t>1</a:t>
            </a:r>
            <a:r>
              <a:rPr lang="en-US" sz="1800" dirty="0"/>
              <a:t> </a:t>
            </a:r>
            <a:r>
              <a:rPr lang="en-US" sz="1800" dirty="0">
                <a:sym typeface="Symbol" pitchFamily="18" charset="2"/>
              </a:rPr>
              <a:t> 5, </a:t>
            </a:r>
            <a:r>
              <a:rPr lang="en-US" sz="1800" i="1" dirty="0"/>
              <a:t>x</a:t>
            </a:r>
            <a:r>
              <a:rPr lang="en-US" sz="1800" baseline="-25000" dirty="0"/>
              <a:t>2 </a:t>
            </a:r>
            <a:r>
              <a:rPr lang="en-US" sz="1800" dirty="0">
                <a:sym typeface="Symbol" pitchFamily="18" charset="2"/>
              </a:rPr>
              <a:t> 4, </a:t>
            </a:r>
            <a:r>
              <a:rPr lang="en-US" sz="1800" i="1" dirty="0"/>
              <a:t>x</a:t>
            </a:r>
            <a:r>
              <a:rPr lang="en-US" sz="1800" baseline="-25000" dirty="0"/>
              <a:t>3 </a:t>
            </a:r>
            <a:r>
              <a:rPr lang="en-US" sz="1800" dirty="0">
                <a:sym typeface="Symbol" pitchFamily="18" charset="2"/>
              </a:rPr>
              <a:t> 3, (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1</a:t>
            </a:r>
            <a:r>
              <a:rPr lang="en-US" sz="1800" dirty="0">
                <a:sym typeface="Symbol" pitchFamily="18" charset="2"/>
              </a:rPr>
              <a:t> 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2</a:t>
            </a:r>
            <a:r>
              <a:rPr lang="en-US" altLang="zh-TW" sz="1800" dirty="0"/>
              <a:t>)</a:t>
            </a:r>
          </a:p>
          <a:p>
            <a:pPr lvl="1" indent="-742950">
              <a:lnSpc>
                <a:spcPts val="2600"/>
              </a:lnSpc>
              <a:buNone/>
            </a:pPr>
            <a:r>
              <a:rPr lang="en-US" sz="1800" dirty="0">
                <a:sym typeface="Symbol" pitchFamily="18" charset="2"/>
              </a:rPr>
              <a:t>This reduces to solving </a:t>
            </a:r>
            <a:r>
              <a:rPr lang="en-US" sz="1800" i="1" dirty="0"/>
              <a:t>x</a:t>
            </a:r>
            <a:r>
              <a:rPr lang="en-US" sz="1800" dirty="0"/>
              <a:t>’</a:t>
            </a:r>
            <a:r>
              <a:rPr lang="en-US" sz="1800" baseline="-25000" dirty="0"/>
              <a:t>1</a:t>
            </a:r>
            <a:r>
              <a:rPr lang="en-US" sz="1800" dirty="0"/>
              <a:t> + </a:t>
            </a:r>
            <a:r>
              <a:rPr lang="en-US" sz="1800" i="1" dirty="0"/>
              <a:t>x</a:t>
            </a:r>
            <a:r>
              <a:rPr lang="en-US" sz="1800" dirty="0"/>
              <a:t>’</a:t>
            </a:r>
            <a:r>
              <a:rPr lang="en-US" sz="1800" baseline="-25000" dirty="0"/>
              <a:t>2</a:t>
            </a:r>
            <a:r>
              <a:rPr lang="en-US" sz="1800" dirty="0"/>
              <a:t> + </a:t>
            </a:r>
            <a:r>
              <a:rPr lang="en-US" sz="1800" i="1" dirty="0"/>
              <a:t>x</a:t>
            </a:r>
            <a:r>
              <a:rPr lang="en-US" sz="1800" dirty="0"/>
              <a:t>’</a:t>
            </a:r>
            <a:r>
              <a:rPr lang="en-US" sz="1800" baseline="-25000" dirty="0"/>
              <a:t>3</a:t>
            </a:r>
            <a:r>
              <a:rPr lang="en-US" sz="1800" dirty="0"/>
              <a:t> = 1.    Answer: |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1</a:t>
            </a:r>
            <a:r>
              <a:rPr lang="en-US" sz="1800" dirty="0">
                <a:sym typeface="Symbol" pitchFamily="18" charset="2"/>
              </a:rPr>
              <a:t> 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2</a:t>
            </a:r>
            <a:r>
              <a:rPr lang="en-US" sz="1800" dirty="0"/>
              <a:t>|= </a:t>
            </a:r>
            <a:r>
              <a:rPr lang="en-US" sz="1800" i="1" dirty="0"/>
              <a:t>C</a:t>
            </a:r>
            <a:r>
              <a:rPr lang="en-US" sz="1800" dirty="0"/>
              <a:t>(1+3-1, 2) = 3</a:t>
            </a:r>
          </a:p>
          <a:p>
            <a:pPr>
              <a:lnSpc>
                <a:spcPts val="2600"/>
              </a:lnSpc>
              <a:buFontTx/>
              <a:buNone/>
            </a:pPr>
            <a:endParaRPr lang="en-US" sz="2000" dirty="0">
              <a:solidFill>
                <a:srgbClr val="0033CC"/>
              </a:solidFill>
            </a:endParaRPr>
          </a:p>
          <a:p>
            <a:pPr>
              <a:lnSpc>
                <a:spcPts val="2600"/>
              </a:lnSpc>
              <a:buFontTx/>
              <a:buNone/>
            </a:pPr>
            <a:r>
              <a:rPr lang="en-US" sz="2000" dirty="0">
                <a:solidFill>
                  <a:srgbClr val="0033CC"/>
                </a:solidFill>
              </a:rPr>
              <a:t>Final Answer: |</a:t>
            </a:r>
            <a:r>
              <a:rPr lang="en-US" altLang="zh-TW" sz="2000" dirty="0">
                <a:solidFill>
                  <a:srgbClr val="0033CC"/>
                </a:solidFill>
              </a:rPr>
              <a:t>A</a:t>
            </a:r>
            <a:r>
              <a:rPr lang="en-US" altLang="zh-TW" sz="2000" baseline="-25000" dirty="0">
                <a:solidFill>
                  <a:srgbClr val="0033CC"/>
                </a:solidFill>
              </a:rPr>
              <a:t>0</a:t>
            </a:r>
            <a:r>
              <a:rPr lang="en-US" sz="2000" dirty="0">
                <a:solidFill>
                  <a:srgbClr val="0033CC"/>
                </a:solidFill>
              </a:rPr>
              <a:t>| - |</a:t>
            </a:r>
            <a:r>
              <a:rPr lang="en-US" altLang="zh-TW" sz="2000" dirty="0">
                <a:solidFill>
                  <a:srgbClr val="0033CC"/>
                </a:solidFill>
              </a:rPr>
              <a:t>A</a:t>
            </a:r>
            <a:r>
              <a:rPr lang="en-US" altLang="zh-TW" sz="2000" baseline="-25000" dirty="0">
                <a:solidFill>
                  <a:srgbClr val="0033CC"/>
                </a:solidFill>
              </a:rPr>
              <a:t>1</a:t>
            </a:r>
            <a:r>
              <a:rPr lang="en-US" sz="2000" dirty="0">
                <a:solidFill>
                  <a:srgbClr val="0033CC"/>
                </a:solidFill>
              </a:rPr>
              <a:t>| - |</a:t>
            </a:r>
            <a:r>
              <a:rPr lang="en-US" altLang="zh-TW" sz="2000" dirty="0">
                <a:solidFill>
                  <a:srgbClr val="0033CC"/>
                </a:solidFill>
              </a:rPr>
              <a:t>A</a:t>
            </a:r>
            <a:r>
              <a:rPr lang="en-US" altLang="zh-TW" sz="2000" baseline="-25000" dirty="0">
                <a:solidFill>
                  <a:srgbClr val="0033CC"/>
                </a:solidFill>
              </a:rPr>
              <a:t>2</a:t>
            </a:r>
            <a:r>
              <a:rPr lang="en-US" sz="2000" dirty="0">
                <a:solidFill>
                  <a:srgbClr val="0033CC"/>
                </a:solidFill>
              </a:rPr>
              <a:t>| + </a:t>
            </a:r>
            <a:r>
              <a:rPr lang="en-US" altLang="zh-TW" sz="2000" dirty="0">
                <a:solidFill>
                  <a:srgbClr val="0033CC"/>
                </a:solidFill>
              </a:rPr>
              <a:t>|A1</a:t>
            </a:r>
            <a:r>
              <a:rPr lang="en-US" altLang="zh-TW" sz="2000" dirty="0">
                <a:solidFill>
                  <a:srgbClr val="0033CC"/>
                </a:solidFill>
                <a:sym typeface="Symbol" pitchFamily="18" charset="2"/>
              </a:rPr>
              <a:t> </a:t>
            </a:r>
            <a:r>
              <a:rPr lang="en-US" altLang="zh-TW" sz="2000" dirty="0">
                <a:solidFill>
                  <a:srgbClr val="0033CC"/>
                </a:solidFill>
              </a:rPr>
              <a:t>A2| = 36</a:t>
            </a:r>
            <a:r>
              <a:rPr lang="en-US" sz="2000" dirty="0">
                <a:solidFill>
                  <a:srgbClr val="0033CC"/>
                </a:solidFill>
              </a:rPr>
              <a:t> - 10 – 21 + 3 </a:t>
            </a:r>
            <a:r>
              <a:rPr lang="en-US" sz="2000">
                <a:solidFill>
                  <a:srgbClr val="0033CC"/>
                </a:solidFill>
              </a:rPr>
              <a:t>= 8</a:t>
            </a:r>
            <a:endParaRPr lang="en-US" sz="2000" dirty="0">
              <a:solidFill>
                <a:srgbClr val="0033CC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390135" y="1033969"/>
            <a:ext cx="1993900" cy="1528762"/>
            <a:chOff x="4372" y="1255"/>
            <a:chExt cx="1256" cy="963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4372" y="1255"/>
              <a:ext cx="1256" cy="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000000"/>
                </a:solidFill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410" y="1300"/>
              <a:ext cx="1142" cy="725"/>
              <a:chOff x="4104" y="1048"/>
              <a:chExt cx="1312" cy="848"/>
            </a:xfrm>
          </p:grpSpPr>
          <p:sp>
            <p:nvSpPr>
              <p:cNvPr id="18439" name="Oval 7"/>
              <p:cNvSpPr>
                <a:spLocks noChangeArrowheads="1"/>
              </p:cNvSpPr>
              <p:nvPr/>
            </p:nvSpPr>
            <p:spPr bwMode="auto">
              <a:xfrm>
                <a:off x="4104" y="1056"/>
                <a:ext cx="832" cy="84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440" name="Oval 8"/>
              <p:cNvSpPr>
                <a:spLocks noChangeArrowheads="1"/>
              </p:cNvSpPr>
              <p:nvPr/>
            </p:nvSpPr>
            <p:spPr bwMode="auto">
              <a:xfrm>
                <a:off x="4584" y="1048"/>
                <a:ext cx="832" cy="84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441" name="Text Box 9"/>
              <p:cNvSpPr txBox="1">
                <a:spLocks noChangeArrowheads="1"/>
              </p:cNvSpPr>
              <p:nvPr/>
            </p:nvSpPr>
            <p:spPr bwMode="auto">
              <a:xfrm>
                <a:off x="4188" y="1289"/>
                <a:ext cx="362" cy="33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TW" sz="2400">
                    <a:solidFill>
                      <a:srgbClr val="000000"/>
                    </a:solidFill>
                  </a:rPr>
                  <a:t>A</a:t>
                </a:r>
                <a:r>
                  <a:rPr kumimoji="1" lang="en-US" altLang="zh-TW" sz="2400" baseline="-25000">
                    <a:solidFill>
                      <a:srgbClr val="000000"/>
                    </a:solidFill>
                  </a:rPr>
                  <a:t>1</a:t>
                </a:r>
                <a:endParaRPr kumimoji="1" lang="en-US" sz="2400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8442" name="Text Box 10"/>
              <p:cNvSpPr txBox="1">
                <a:spLocks noChangeArrowheads="1"/>
              </p:cNvSpPr>
              <p:nvPr/>
            </p:nvSpPr>
            <p:spPr bwMode="auto">
              <a:xfrm>
                <a:off x="5036" y="1321"/>
                <a:ext cx="362" cy="336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TW" sz="2400">
                    <a:solidFill>
                      <a:srgbClr val="000000"/>
                    </a:solidFill>
                  </a:rPr>
                  <a:t>A</a:t>
                </a:r>
                <a:r>
                  <a:rPr kumimoji="1" lang="en-US" altLang="zh-TW" sz="2400" baseline="-25000">
                    <a:solidFill>
                      <a:srgbClr val="000000"/>
                    </a:solidFill>
                  </a:rPr>
                  <a:t>2</a:t>
                </a:r>
                <a:endParaRPr kumimoji="1" lang="en-US" sz="2400" baseline="-25000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263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4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4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4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4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04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04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2" grpId="0"/>
      <p:bldP spid="404483" grpId="0" build="p" bldLvl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HUBERT@ELLCIITPUVWYY57I" val="366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86.4642"/>
  <p:tag name="ORIGINALWIDTH" val="4018.748"/>
  <p:tag name="LATEXADDIN" val="\documentclass{article}&#10;\usepackage{amsmath}&#10;\pagestyle{empty}&#10;\begin{document}&#10;&#10;$$ |A_1 \cup A_2 \cup \cdots \cup A_n|&#10;= \sum_i |A_i| - \sum_{i&lt;j} |A_i \cap A_j|&#10;+ \sum_{i &lt; j &lt; k} |A_i \cap A_j \cap A_k| - \cdots$$&#10;&#10;&#10;\end{document}"/>
  <p:tag name="IGUANATEXSIZE" val="20"/>
  <p:tag name="IGUANATEXCURSOR" val="214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86.4642"/>
  <p:tag name="ORIGINALWIDTH" val="4248.969"/>
  <p:tag name="LATEXADDIN" val="\documentclass{article}&#10;\usepackage{amsmath}&#10;\pagestyle{empty}&#10;\begin{document}&#10;&#10;$$ |\overline{A_1} \cap \overline{A_2} \cap \cdots \cap A_n|&#10;= |\Omega| - \sum_i |A_i| + \sum_{i&lt;j} |A_i \cap A_j|&#10;- \sum_{i &lt; j &lt; k} |A_i \cap A_j \cap A_k| + \cdots$$&#10;&#10;&#10;\end{document}"/>
  <p:tag name="IGUANATEXSIZE" val="20"/>
  <p:tag name="IGUANATEXCURSOR" val="240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86.4642"/>
  <p:tag name="ORIGINALWIDTH" val="4248.969"/>
  <p:tag name="LATEXADDIN" val="\documentclass{article}&#10;\usepackage{amsmath}&#10;\pagestyle{empty}&#10;\begin{document}&#10;&#10;$$ |\overline{A_1} \cap \overline{A_2} \cap \cdots \cap \overline{A_n}|&#10;= |\Omega| - \sum_i |A_i| + \sum_{i&lt;j} |A_i \cap A_j|&#10;- \sum_{i &lt; j &lt; k} |A_i \cap A_j \cap A_k| + \cdots$$&#10;&#10;&#10;\end{document}"/>
  <p:tag name="IGUANATEXSIZE" val="20"/>
  <p:tag name="IGUANATEXCURSOR" val="15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64.6794"/>
  <p:tag name="ORIGINALWIDTH" val="1664.792"/>
  <p:tag name="LATEXADDIN" val="\documentclass{article}&#10;\usepackage{amsmath}&#10;\pagestyle{empty}&#10;\begin{document}&#10;&#10;\textbf{Notation:}&#10;&#10;$[n] = \{1, 2, \ldots, n\}$&#10;&#10;$A_\emptyset = \Omega$&#10;&#10;For $\emptyset \neq S \subseteq [n]$,&#10;$A_S := \cap_{i \in S} A_i$&#10;&#10;&#10;&#10;\end{document}"/>
  <p:tag name="IGUANATEXSIZE" val="20"/>
  <p:tag name="IGUANATEXCURSOR" val="99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719.91"/>
  <p:tag name="ORIGINALWIDTH" val="1932.508"/>
  <p:tag name="LATEXADDIN" val="\documentclass{article}&#10;\usepackage{amsmath}&#10;\pagestyle{empty}&#10;\begin{document}&#10;&#10;&#10;$$ |\cap_{i \in [n]} \overline{A_i}| &#10;= \sum_{S \subseteq [n]} (-1)^{|S|} \cdot |A_S|$$&#10;&#10;&#10;$$ |\cup_{i \in [n]} A_i | &#10;= \sum_{\emptyset \neq S \subseteq [n]} (-1)^{|S|+1} \cdot |A_S|$$&#10;&#10;&#10;\end{document}"/>
  <p:tag name="IGUANATEXSIZE" val="20"/>
  <p:tag name="IGUANATEXCURSOR" val="25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725</Words>
  <Application>Microsoft Office PowerPoint</Application>
  <PresentationFormat>On-screen Show (4:3)</PresentationFormat>
  <Paragraphs>123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新細明體</vt:lpstr>
      <vt:lpstr>Wingdings</vt:lpstr>
      <vt:lpstr>Arial</vt:lpstr>
      <vt:lpstr>Cambria Math</vt:lpstr>
      <vt:lpstr>Symbol</vt:lpstr>
      <vt:lpstr>Times New Roman</vt:lpstr>
      <vt:lpstr>template</vt:lpstr>
      <vt:lpstr>Equation</vt:lpstr>
      <vt:lpstr>Inclusion-Exclusion</vt:lpstr>
      <vt:lpstr>Inclusion-exclusion principle: Over Counting [O3]</vt:lpstr>
      <vt:lpstr>The InclusionExclusion Principle</vt:lpstr>
      <vt:lpstr>PowerPoint Presentation</vt:lpstr>
      <vt:lpstr>General Inclusion-Exclusion </vt:lpstr>
      <vt:lpstr>Two Forms of Inclusion-Exclusion</vt:lpstr>
      <vt:lpstr>PowerPoint Presentation</vt:lpstr>
      <vt:lpstr>More examples</vt:lpstr>
      <vt:lpstr>Number of Solutions [O3]</vt:lpstr>
      <vt:lpstr>Number of Solutions</vt:lpstr>
      <vt:lpstr>Compact Form</vt:lpstr>
      <vt:lpstr>Examples</vt:lpstr>
      <vt:lpstr>Example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CSIS1118 Foundations of Computer Science</dc:title>
  <dc:creator>-</dc:creator>
  <cp:lastModifiedBy>thubert</cp:lastModifiedBy>
  <cp:revision>649</cp:revision>
  <dcterms:created xsi:type="dcterms:W3CDTF">2003-08-29T13:25:09Z</dcterms:created>
  <dcterms:modified xsi:type="dcterms:W3CDTF">2018-06-30T00:26:19Z</dcterms:modified>
</cp:coreProperties>
</file>