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06" r:id="rId2"/>
    <p:sldId id="430" r:id="rId3"/>
    <p:sldId id="432" r:id="rId4"/>
    <p:sldId id="437" r:id="rId5"/>
    <p:sldId id="439" r:id="rId6"/>
    <p:sldId id="440" r:id="rId7"/>
    <p:sldId id="408" r:id="rId8"/>
    <p:sldId id="412" r:id="rId9"/>
    <p:sldId id="413" r:id="rId10"/>
    <p:sldId id="414" r:id="rId11"/>
    <p:sldId id="415" r:id="rId12"/>
    <p:sldId id="416" r:id="rId13"/>
    <p:sldId id="417" r:id="rId14"/>
    <p:sldId id="444" r:id="rId15"/>
    <p:sldId id="419" r:id="rId16"/>
    <p:sldId id="445" r:id="rId17"/>
    <p:sldId id="446" r:id="rId18"/>
    <p:sldId id="447" r:id="rId19"/>
    <p:sldId id="448" r:id="rId20"/>
    <p:sldId id="449" r:id="rId21"/>
    <p:sldId id="450" r:id="rId22"/>
    <p:sldId id="451" r:id="rId23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A75E1A-2141-41BB-9270-49B40E1E3BA7}" type="datetimeFigureOut">
              <a:rPr lang="zh-TW" altLang="en-US"/>
              <a:pPr>
                <a:defRPr/>
              </a:pPr>
              <a:t>2016/11/7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AF2CCC-5A2D-48E5-8C9F-0C9DF7FE882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06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BAE9B05D-ED09-4D5B-ABCE-79554014E3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5367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432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047F0E-EF3A-4CD7-9246-2F3BAEFFA6E5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7" name="Picture 6" descr="se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CE9B72F3-45A4-41F1-9386-82D391C25257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2930525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/>
            <a:r>
              <a:rPr lang="en-US" altLang="zh-TW" sz="6000" dirty="0"/>
              <a:t>Graphs</a:t>
            </a:r>
            <a:endParaRPr lang="en-US" sz="6000" dirty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386263"/>
            <a:ext cx="6400800" cy="1627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 9)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110392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Are these graphs identical?</a:t>
            </a:r>
          </a:p>
        </p:txBody>
      </p:sp>
      <p:grpSp>
        <p:nvGrpSpPr>
          <p:cNvPr id="56322" name="Group 199"/>
          <p:cNvGrpSpPr>
            <a:grpSpLocks/>
          </p:cNvGrpSpPr>
          <p:nvPr/>
        </p:nvGrpSpPr>
        <p:grpSpPr bwMode="auto">
          <a:xfrm>
            <a:off x="6731000" y="1755775"/>
            <a:ext cx="1893888" cy="2139950"/>
            <a:chOff x="5381626" y="1490913"/>
            <a:chExt cx="1894115" cy="2157740"/>
          </a:xfrm>
        </p:grpSpPr>
        <p:sp>
          <p:nvSpPr>
            <p:cNvPr id="56459" name="Rectangle 93"/>
            <p:cNvSpPr>
              <a:spLocks noChangeArrowheads="1"/>
            </p:cNvSpPr>
            <p:nvPr/>
          </p:nvSpPr>
          <p:spPr bwMode="auto">
            <a:xfrm>
              <a:off x="5443539" y="1596571"/>
              <a:ext cx="1755547" cy="1955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0" name="Rectangle 94"/>
            <p:cNvSpPr>
              <a:spLocks noChangeArrowheads="1"/>
            </p:cNvSpPr>
            <p:nvPr/>
          </p:nvSpPr>
          <p:spPr bwMode="auto">
            <a:xfrm>
              <a:off x="5899151" y="2048827"/>
              <a:ext cx="836613" cy="1036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1" name="Line 95"/>
            <p:cNvSpPr>
              <a:spLocks noChangeShapeType="1"/>
            </p:cNvSpPr>
            <p:nvPr/>
          </p:nvSpPr>
          <p:spPr bwMode="auto">
            <a:xfrm flipH="1" flipV="1">
              <a:off x="5471884" y="1596570"/>
              <a:ext cx="449944" cy="15530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2" name="Line 96"/>
            <p:cNvSpPr>
              <a:spLocks noChangeShapeType="1"/>
            </p:cNvSpPr>
            <p:nvPr/>
          </p:nvSpPr>
          <p:spPr bwMode="auto">
            <a:xfrm flipH="1">
              <a:off x="5921829" y="1613109"/>
              <a:ext cx="1292680" cy="462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3" name="Line 97"/>
            <p:cNvSpPr>
              <a:spLocks noChangeShapeType="1"/>
            </p:cNvSpPr>
            <p:nvPr/>
          </p:nvSpPr>
          <p:spPr bwMode="auto">
            <a:xfrm>
              <a:off x="6734629" y="2104571"/>
              <a:ext cx="464456" cy="1451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4" name="Line 98"/>
            <p:cNvSpPr>
              <a:spLocks noChangeShapeType="1"/>
            </p:cNvSpPr>
            <p:nvPr/>
          </p:nvSpPr>
          <p:spPr bwMode="auto">
            <a:xfrm flipH="1">
              <a:off x="5446713" y="3120570"/>
              <a:ext cx="1244372" cy="434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5" name="Oval 99"/>
            <p:cNvSpPr>
              <a:spLocks noChangeArrowheads="1"/>
            </p:cNvSpPr>
            <p:nvPr/>
          </p:nvSpPr>
          <p:spPr bwMode="auto">
            <a:xfrm>
              <a:off x="5381626" y="3467218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6" name="Oval 100"/>
            <p:cNvSpPr>
              <a:spLocks noChangeArrowheads="1"/>
            </p:cNvSpPr>
            <p:nvPr/>
          </p:nvSpPr>
          <p:spPr bwMode="auto">
            <a:xfrm>
              <a:off x="5394326" y="1490913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7" name="Oval 101"/>
            <p:cNvSpPr>
              <a:spLocks noChangeArrowheads="1"/>
            </p:cNvSpPr>
            <p:nvPr/>
          </p:nvSpPr>
          <p:spPr bwMode="auto">
            <a:xfrm>
              <a:off x="5851526" y="1995993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8" name="Oval 102"/>
            <p:cNvSpPr>
              <a:spLocks noChangeArrowheads="1"/>
            </p:cNvSpPr>
            <p:nvPr/>
          </p:nvSpPr>
          <p:spPr bwMode="auto">
            <a:xfrm>
              <a:off x="6673851" y="1995993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9" name="Oval 103"/>
            <p:cNvSpPr>
              <a:spLocks noChangeArrowheads="1"/>
            </p:cNvSpPr>
            <p:nvPr/>
          </p:nvSpPr>
          <p:spPr bwMode="auto">
            <a:xfrm>
              <a:off x="7132865" y="1532715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70" name="Oval 104"/>
            <p:cNvSpPr>
              <a:spLocks noChangeArrowheads="1"/>
            </p:cNvSpPr>
            <p:nvPr/>
          </p:nvSpPr>
          <p:spPr bwMode="auto">
            <a:xfrm>
              <a:off x="5851526" y="2968779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71" name="Oval 105"/>
            <p:cNvSpPr>
              <a:spLocks noChangeArrowheads="1"/>
            </p:cNvSpPr>
            <p:nvPr/>
          </p:nvSpPr>
          <p:spPr bwMode="auto">
            <a:xfrm>
              <a:off x="6648451" y="3016097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72" name="Oval 106"/>
            <p:cNvSpPr>
              <a:spLocks noChangeArrowheads="1"/>
            </p:cNvSpPr>
            <p:nvPr/>
          </p:nvSpPr>
          <p:spPr bwMode="auto">
            <a:xfrm>
              <a:off x="7145566" y="3479990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323" name="Group 197"/>
          <p:cNvGrpSpPr>
            <a:grpSpLocks/>
          </p:cNvGrpSpPr>
          <p:nvPr/>
        </p:nvGrpSpPr>
        <p:grpSpPr bwMode="auto">
          <a:xfrm>
            <a:off x="1528763" y="4581525"/>
            <a:ext cx="1422400" cy="1639888"/>
            <a:chOff x="7043738" y="4320502"/>
            <a:chExt cx="1422400" cy="1639888"/>
          </a:xfrm>
        </p:grpSpPr>
        <p:sp>
          <p:nvSpPr>
            <p:cNvPr id="56445" name="Rectangle 108"/>
            <p:cNvSpPr>
              <a:spLocks noChangeArrowheads="1"/>
            </p:cNvSpPr>
            <p:nvPr/>
          </p:nvSpPr>
          <p:spPr bwMode="auto">
            <a:xfrm>
              <a:off x="7105651" y="4840714"/>
              <a:ext cx="822325" cy="1036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46" name="Rectangle 109"/>
            <p:cNvSpPr>
              <a:spLocks noChangeArrowheads="1"/>
            </p:cNvSpPr>
            <p:nvPr/>
          </p:nvSpPr>
          <p:spPr bwMode="auto">
            <a:xfrm>
              <a:off x="7561263" y="4373336"/>
              <a:ext cx="836613" cy="1036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47" name="Line 110"/>
            <p:cNvSpPr>
              <a:spLocks noChangeShapeType="1"/>
            </p:cNvSpPr>
            <p:nvPr/>
          </p:nvSpPr>
          <p:spPr bwMode="auto">
            <a:xfrm flipH="1">
              <a:off x="7107238" y="4369272"/>
              <a:ext cx="468313" cy="471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48" name="Line 111"/>
            <p:cNvSpPr>
              <a:spLocks noChangeShapeType="1"/>
            </p:cNvSpPr>
            <p:nvPr/>
          </p:nvSpPr>
          <p:spPr bwMode="auto">
            <a:xfrm flipH="1">
              <a:off x="7902576" y="4387561"/>
              <a:ext cx="509588" cy="471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49" name="Line 112"/>
            <p:cNvSpPr>
              <a:spLocks noChangeShapeType="1"/>
            </p:cNvSpPr>
            <p:nvPr/>
          </p:nvSpPr>
          <p:spPr bwMode="auto">
            <a:xfrm flipH="1">
              <a:off x="7931151" y="5444242"/>
              <a:ext cx="444500" cy="4368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50" name="Line 113"/>
            <p:cNvSpPr>
              <a:spLocks noChangeShapeType="1"/>
            </p:cNvSpPr>
            <p:nvPr/>
          </p:nvSpPr>
          <p:spPr bwMode="auto">
            <a:xfrm flipH="1">
              <a:off x="7108826" y="5423921"/>
              <a:ext cx="455613" cy="455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51" name="Oval 114"/>
            <p:cNvSpPr>
              <a:spLocks noChangeArrowheads="1"/>
            </p:cNvSpPr>
            <p:nvPr/>
          </p:nvSpPr>
          <p:spPr bwMode="auto">
            <a:xfrm>
              <a:off x="7043738" y="5791727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2" name="Oval 115"/>
            <p:cNvSpPr>
              <a:spLocks noChangeArrowheads="1"/>
            </p:cNvSpPr>
            <p:nvPr/>
          </p:nvSpPr>
          <p:spPr bwMode="auto">
            <a:xfrm>
              <a:off x="7056438" y="4787880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3" name="Oval 116"/>
            <p:cNvSpPr>
              <a:spLocks noChangeArrowheads="1"/>
            </p:cNvSpPr>
            <p:nvPr/>
          </p:nvSpPr>
          <p:spPr bwMode="auto">
            <a:xfrm>
              <a:off x="7513638" y="4320502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4" name="Oval 117"/>
            <p:cNvSpPr>
              <a:spLocks noChangeArrowheads="1"/>
            </p:cNvSpPr>
            <p:nvPr/>
          </p:nvSpPr>
          <p:spPr bwMode="auto">
            <a:xfrm>
              <a:off x="8335963" y="4320502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5" name="Oval 118"/>
            <p:cNvSpPr>
              <a:spLocks noChangeArrowheads="1"/>
            </p:cNvSpPr>
            <p:nvPr/>
          </p:nvSpPr>
          <p:spPr bwMode="auto">
            <a:xfrm>
              <a:off x="7866063" y="4771624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6" name="Oval 119"/>
            <p:cNvSpPr>
              <a:spLocks noChangeArrowheads="1"/>
            </p:cNvSpPr>
            <p:nvPr/>
          </p:nvSpPr>
          <p:spPr bwMode="auto">
            <a:xfrm>
              <a:off x="7513638" y="5322317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7" name="Oval 120"/>
            <p:cNvSpPr>
              <a:spLocks noChangeArrowheads="1"/>
            </p:cNvSpPr>
            <p:nvPr/>
          </p:nvSpPr>
          <p:spPr bwMode="auto">
            <a:xfrm>
              <a:off x="8310563" y="5340606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8" name="Oval 121"/>
            <p:cNvSpPr>
              <a:spLocks noChangeArrowheads="1"/>
            </p:cNvSpPr>
            <p:nvPr/>
          </p:nvSpPr>
          <p:spPr bwMode="auto">
            <a:xfrm>
              <a:off x="7878763" y="5775471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324" name="Group 198"/>
          <p:cNvGrpSpPr>
            <a:grpSpLocks/>
          </p:cNvGrpSpPr>
          <p:nvPr/>
        </p:nvGrpSpPr>
        <p:grpSpPr bwMode="auto">
          <a:xfrm>
            <a:off x="5283200" y="4602163"/>
            <a:ext cx="1490663" cy="1662112"/>
            <a:chOff x="3643762" y="4442737"/>
            <a:chExt cx="1490663" cy="1662113"/>
          </a:xfrm>
        </p:grpSpPr>
        <p:cxnSp>
          <p:nvCxnSpPr>
            <p:cNvPr id="56421" name="AutoShape 71"/>
            <p:cNvCxnSpPr>
              <a:cxnSpLocks noChangeShapeType="1"/>
            </p:cNvCxnSpPr>
            <p:nvPr/>
          </p:nvCxnSpPr>
          <p:spPr bwMode="auto">
            <a:xfrm flipV="1">
              <a:off x="3726312" y="4917396"/>
              <a:ext cx="823913" cy="158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2" name="AutoShape 72"/>
            <p:cNvCxnSpPr>
              <a:cxnSpLocks noChangeShapeType="1"/>
            </p:cNvCxnSpPr>
            <p:nvPr/>
          </p:nvCxnSpPr>
          <p:spPr bwMode="auto">
            <a:xfrm flipH="1">
              <a:off x="3773937" y="6043615"/>
              <a:ext cx="7445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3" name="AutoShape 73"/>
            <p:cNvCxnSpPr>
              <a:cxnSpLocks noChangeShapeType="1"/>
            </p:cNvCxnSpPr>
            <p:nvPr/>
          </p:nvCxnSpPr>
          <p:spPr bwMode="auto">
            <a:xfrm flipV="1">
              <a:off x="4212087" y="4492856"/>
              <a:ext cx="823913" cy="158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4" name="AutoShape 74"/>
            <p:cNvCxnSpPr>
              <a:cxnSpLocks noChangeShapeType="1"/>
            </p:cNvCxnSpPr>
            <p:nvPr/>
          </p:nvCxnSpPr>
          <p:spPr bwMode="auto">
            <a:xfrm flipH="1">
              <a:off x="4259712" y="5531991"/>
              <a:ext cx="7445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425" name="Line 127"/>
            <p:cNvSpPr>
              <a:spLocks noChangeShapeType="1"/>
            </p:cNvSpPr>
            <p:nvPr/>
          </p:nvSpPr>
          <p:spPr bwMode="auto">
            <a:xfrm flipH="1" flipV="1">
              <a:off x="3743774" y="4971647"/>
              <a:ext cx="465363" cy="6017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26" name="Line 128"/>
            <p:cNvSpPr>
              <a:spLocks noChangeShapeType="1"/>
            </p:cNvSpPr>
            <p:nvPr/>
          </p:nvSpPr>
          <p:spPr bwMode="auto">
            <a:xfrm flipH="1">
              <a:off x="3745361" y="4542925"/>
              <a:ext cx="492805" cy="14637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427" name="Group 129"/>
            <p:cNvGrpSpPr>
              <a:grpSpLocks/>
            </p:cNvGrpSpPr>
            <p:nvPr/>
          </p:nvGrpSpPr>
          <p:grpSpPr bwMode="auto">
            <a:xfrm>
              <a:off x="3643762" y="4941267"/>
              <a:ext cx="155575" cy="1152470"/>
              <a:chOff x="1230" y="1942"/>
              <a:chExt cx="98" cy="569"/>
            </a:xfrm>
          </p:grpSpPr>
          <p:cxnSp>
            <p:nvCxnSpPr>
              <p:cNvPr id="56442" name="AutoShape 130"/>
              <p:cNvCxnSpPr>
                <a:cxnSpLocks noChangeShapeType="1"/>
                <a:endCxn id="56444" idx="0"/>
              </p:cNvCxnSpPr>
              <p:nvPr/>
            </p:nvCxnSpPr>
            <p:spPr bwMode="auto">
              <a:xfrm flipH="1">
                <a:off x="1271" y="1968"/>
                <a:ext cx="5" cy="4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6443" name="Oval 131"/>
              <p:cNvSpPr>
                <a:spLocks noChangeArrowheads="1"/>
              </p:cNvSpPr>
              <p:nvPr/>
            </p:nvSpPr>
            <p:spPr bwMode="auto">
              <a:xfrm>
                <a:off x="1246" y="194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44" name="Oval 132"/>
              <p:cNvSpPr>
                <a:spLocks noChangeArrowheads="1"/>
              </p:cNvSpPr>
              <p:nvPr/>
            </p:nvSpPr>
            <p:spPr bwMode="auto">
              <a:xfrm>
                <a:off x="1230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8" name="Group 133"/>
            <p:cNvGrpSpPr>
              <a:grpSpLocks/>
            </p:cNvGrpSpPr>
            <p:nvPr/>
          </p:nvGrpSpPr>
          <p:grpSpPr bwMode="auto">
            <a:xfrm>
              <a:off x="4129537" y="4449086"/>
              <a:ext cx="155575" cy="1152470"/>
              <a:chOff x="1230" y="1942"/>
              <a:chExt cx="98" cy="569"/>
            </a:xfrm>
          </p:grpSpPr>
          <p:cxnSp>
            <p:nvCxnSpPr>
              <p:cNvPr id="56439" name="AutoShape 134"/>
              <p:cNvCxnSpPr>
                <a:cxnSpLocks noChangeShapeType="1"/>
                <a:endCxn id="56441" idx="0"/>
              </p:cNvCxnSpPr>
              <p:nvPr/>
            </p:nvCxnSpPr>
            <p:spPr bwMode="auto">
              <a:xfrm flipH="1">
                <a:off x="1271" y="1968"/>
                <a:ext cx="5" cy="4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6440" name="Oval 135"/>
              <p:cNvSpPr>
                <a:spLocks noChangeArrowheads="1"/>
              </p:cNvSpPr>
              <p:nvPr/>
            </p:nvSpPr>
            <p:spPr bwMode="auto">
              <a:xfrm>
                <a:off x="1246" y="194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41" name="Oval 136"/>
              <p:cNvSpPr>
                <a:spLocks noChangeArrowheads="1"/>
              </p:cNvSpPr>
              <p:nvPr/>
            </p:nvSpPr>
            <p:spPr bwMode="auto">
              <a:xfrm>
                <a:off x="1230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429" name="Line 138"/>
            <p:cNvSpPr>
              <a:spLocks noChangeShapeType="1"/>
            </p:cNvSpPr>
            <p:nvPr/>
          </p:nvSpPr>
          <p:spPr bwMode="auto">
            <a:xfrm flipH="1" flipV="1">
              <a:off x="4539113" y="5000153"/>
              <a:ext cx="526368" cy="544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30" name="Line 139"/>
            <p:cNvSpPr>
              <a:spLocks noChangeShapeType="1"/>
            </p:cNvSpPr>
            <p:nvPr/>
          </p:nvSpPr>
          <p:spPr bwMode="auto">
            <a:xfrm flipH="1">
              <a:off x="4567687" y="4484868"/>
              <a:ext cx="497793" cy="15348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431" name="Group 140"/>
            <p:cNvGrpSpPr>
              <a:grpSpLocks/>
            </p:cNvGrpSpPr>
            <p:nvPr/>
          </p:nvGrpSpPr>
          <p:grpSpPr bwMode="auto">
            <a:xfrm>
              <a:off x="4493075" y="4935290"/>
              <a:ext cx="155575" cy="1169560"/>
              <a:chOff x="1765" y="1934"/>
              <a:chExt cx="98" cy="577"/>
            </a:xfrm>
          </p:grpSpPr>
          <p:sp>
            <p:nvSpPr>
              <p:cNvPr id="56436" name="Oval 141"/>
              <p:cNvSpPr>
                <a:spLocks noChangeArrowheads="1"/>
              </p:cNvSpPr>
              <p:nvPr/>
            </p:nvSpPr>
            <p:spPr bwMode="auto">
              <a:xfrm>
                <a:off x="1765" y="193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7" name="Oval 142"/>
              <p:cNvSpPr>
                <a:spLocks noChangeArrowheads="1"/>
              </p:cNvSpPr>
              <p:nvPr/>
            </p:nvSpPr>
            <p:spPr bwMode="auto">
              <a:xfrm>
                <a:off x="1781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56438" name="AutoShape 143"/>
              <p:cNvCxnSpPr>
                <a:cxnSpLocks noChangeShapeType="1"/>
                <a:endCxn id="56437" idx="0"/>
              </p:cNvCxnSpPr>
              <p:nvPr/>
            </p:nvCxnSpPr>
            <p:spPr bwMode="auto">
              <a:xfrm>
                <a:off x="1819" y="2008"/>
                <a:ext cx="3" cy="4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6432" name="Group 144"/>
            <p:cNvGrpSpPr>
              <a:grpSpLocks/>
            </p:cNvGrpSpPr>
            <p:nvPr/>
          </p:nvGrpSpPr>
          <p:grpSpPr bwMode="auto">
            <a:xfrm>
              <a:off x="4978850" y="4442737"/>
              <a:ext cx="155575" cy="1169560"/>
              <a:chOff x="1765" y="1934"/>
              <a:chExt cx="98" cy="577"/>
            </a:xfrm>
          </p:grpSpPr>
          <p:sp>
            <p:nvSpPr>
              <p:cNvPr id="56433" name="Oval 145"/>
              <p:cNvSpPr>
                <a:spLocks noChangeArrowheads="1"/>
              </p:cNvSpPr>
              <p:nvPr/>
            </p:nvSpPr>
            <p:spPr bwMode="auto">
              <a:xfrm>
                <a:off x="1765" y="193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4" name="Oval 146"/>
              <p:cNvSpPr>
                <a:spLocks noChangeArrowheads="1"/>
              </p:cNvSpPr>
              <p:nvPr/>
            </p:nvSpPr>
            <p:spPr bwMode="auto">
              <a:xfrm>
                <a:off x="1781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56435" name="AutoShape 147"/>
              <p:cNvCxnSpPr>
                <a:cxnSpLocks noChangeShapeType="1"/>
                <a:endCxn id="56434" idx="0"/>
              </p:cNvCxnSpPr>
              <p:nvPr/>
            </p:nvCxnSpPr>
            <p:spPr bwMode="auto">
              <a:xfrm>
                <a:off x="1819" y="2008"/>
                <a:ext cx="3" cy="4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6325" name="Group 196"/>
          <p:cNvGrpSpPr>
            <a:grpSpLocks/>
          </p:cNvGrpSpPr>
          <p:nvPr/>
        </p:nvGrpSpPr>
        <p:grpSpPr bwMode="auto">
          <a:xfrm>
            <a:off x="741363" y="1736725"/>
            <a:ext cx="1346200" cy="2370138"/>
            <a:chOff x="741819" y="1737230"/>
            <a:chExt cx="1345972" cy="2369205"/>
          </a:xfrm>
        </p:grpSpPr>
        <p:cxnSp>
          <p:nvCxnSpPr>
            <p:cNvPr id="56401" name="AutoShape 76"/>
            <p:cNvCxnSpPr>
              <a:cxnSpLocks noChangeShapeType="1"/>
              <a:stCxn id="56404" idx="6"/>
              <a:endCxn id="56406" idx="2"/>
            </p:cNvCxnSpPr>
            <p:nvPr/>
          </p:nvCxnSpPr>
          <p:spPr bwMode="auto">
            <a:xfrm flipV="1">
              <a:off x="919163" y="1821380"/>
              <a:ext cx="1027567" cy="46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2" name="AutoShape 77"/>
            <p:cNvCxnSpPr>
              <a:cxnSpLocks noChangeShapeType="1"/>
              <a:stCxn id="56407" idx="1"/>
            </p:cNvCxnSpPr>
            <p:nvPr/>
          </p:nvCxnSpPr>
          <p:spPr bwMode="auto">
            <a:xfrm rot="16200000" flipV="1">
              <a:off x="1082997" y="1594110"/>
              <a:ext cx="664764" cy="1122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3" name="AutoShape 89"/>
            <p:cNvCxnSpPr>
              <a:cxnSpLocks noChangeShapeType="1"/>
              <a:stCxn id="56414" idx="1"/>
              <a:endCxn id="56405" idx="6"/>
            </p:cNvCxnSpPr>
            <p:nvPr/>
          </p:nvCxnSpPr>
          <p:spPr bwMode="auto">
            <a:xfrm rot="16200000" flipV="1">
              <a:off x="732968" y="2709996"/>
              <a:ext cx="1382738" cy="10901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404" name="Oval 90"/>
            <p:cNvSpPr>
              <a:spLocks noChangeArrowheads="1"/>
            </p:cNvSpPr>
            <p:nvPr/>
          </p:nvSpPr>
          <p:spPr bwMode="auto">
            <a:xfrm>
              <a:off x="788988" y="174199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5" name="Oval 91"/>
            <p:cNvSpPr>
              <a:spLocks noChangeArrowheads="1"/>
            </p:cNvSpPr>
            <p:nvPr/>
          </p:nvSpPr>
          <p:spPr bwMode="auto">
            <a:xfrm>
              <a:off x="749073" y="247965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6" name="Oval 123"/>
            <p:cNvSpPr>
              <a:spLocks noChangeArrowheads="1"/>
            </p:cNvSpPr>
            <p:nvPr/>
          </p:nvSpPr>
          <p:spPr bwMode="auto">
            <a:xfrm>
              <a:off x="1946730" y="173723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7" name="Oval 124"/>
            <p:cNvSpPr>
              <a:spLocks noChangeArrowheads="1"/>
            </p:cNvSpPr>
            <p:nvPr/>
          </p:nvSpPr>
          <p:spPr bwMode="auto">
            <a:xfrm>
              <a:off x="1957616" y="246314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408" name="AutoShape 125"/>
            <p:cNvCxnSpPr>
              <a:cxnSpLocks noChangeShapeType="1"/>
              <a:endCxn id="56406" idx="2"/>
            </p:cNvCxnSpPr>
            <p:nvPr/>
          </p:nvCxnSpPr>
          <p:spPr bwMode="auto">
            <a:xfrm rot="5400000" flipH="1" flipV="1">
              <a:off x="650341" y="2027383"/>
              <a:ext cx="1502391" cy="1090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9" name="AutoShape 76"/>
            <p:cNvCxnSpPr>
              <a:cxnSpLocks noChangeShapeType="1"/>
              <a:stCxn id="56411" idx="6"/>
              <a:endCxn id="56414" idx="2"/>
            </p:cNvCxnSpPr>
            <p:nvPr/>
          </p:nvCxnSpPr>
          <p:spPr bwMode="auto">
            <a:xfrm>
              <a:off x="911909" y="3284713"/>
              <a:ext cx="1038453" cy="721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0" name="AutoShape 77"/>
            <p:cNvCxnSpPr>
              <a:cxnSpLocks noChangeShapeType="1"/>
              <a:stCxn id="56414" idx="2"/>
              <a:endCxn id="56412" idx="6"/>
            </p:cNvCxnSpPr>
            <p:nvPr/>
          </p:nvCxnSpPr>
          <p:spPr bwMode="auto">
            <a:xfrm rot="10800000" flipV="1">
              <a:off x="871994" y="4005956"/>
              <a:ext cx="1078368" cy="16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411" name="Oval 90"/>
            <p:cNvSpPr>
              <a:spLocks noChangeArrowheads="1"/>
            </p:cNvSpPr>
            <p:nvPr/>
          </p:nvSpPr>
          <p:spPr bwMode="auto">
            <a:xfrm>
              <a:off x="781734" y="320065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2" name="Oval 91"/>
            <p:cNvSpPr>
              <a:spLocks noChangeArrowheads="1"/>
            </p:cNvSpPr>
            <p:nvPr/>
          </p:nvSpPr>
          <p:spPr bwMode="auto">
            <a:xfrm>
              <a:off x="741819" y="393831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3" name="Oval 123"/>
            <p:cNvSpPr>
              <a:spLocks noChangeArrowheads="1"/>
            </p:cNvSpPr>
            <p:nvPr/>
          </p:nvSpPr>
          <p:spPr bwMode="auto">
            <a:xfrm>
              <a:off x="1939476" y="319589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4" name="Oval 124"/>
            <p:cNvSpPr>
              <a:spLocks noChangeArrowheads="1"/>
            </p:cNvSpPr>
            <p:nvPr/>
          </p:nvSpPr>
          <p:spPr bwMode="auto">
            <a:xfrm>
              <a:off x="1950362" y="392180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415" name="AutoShape 77"/>
            <p:cNvCxnSpPr>
              <a:cxnSpLocks noChangeShapeType="1"/>
              <a:stCxn id="56413" idx="1"/>
              <a:endCxn id="56404" idx="5"/>
            </p:cNvCxnSpPr>
            <p:nvPr/>
          </p:nvCxnSpPr>
          <p:spPr bwMode="auto">
            <a:xfrm rot="16200000" flipV="1">
              <a:off x="761798" y="2023794"/>
              <a:ext cx="1335045" cy="1058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6" name="AutoShape 125"/>
            <p:cNvCxnSpPr>
              <a:cxnSpLocks noChangeShapeType="1"/>
              <a:stCxn id="56412" idx="3"/>
              <a:endCxn id="56413" idx="3"/>
            </p:cNvCxnSpPr>
            <p:nvPr/>
          </p:nvCxnSpPr>
          <p:spPr bwMode="auto">
            <a:xfrm rot="5400000" flipH="1" flipV="1">
              <a:off x="988575" y="3111850"/>
              <a:ext cx="742272" cy="1197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7" name="AutoShape 125"/>
            <p:cNvCxnSpPr>
              <a:cxnSpLocks noChangeShapeType="1"/>
              <a:endCxn id="56406" idx="2"/>
            </p:cNvCxnSpPr>
            <p:nvPr/>
          </p:nvCxnSpPr>
          <p:spPr bwMode="auto">
            <a:xfrm flipV="1">
              <a:off x="791029" y="1821380"/>
              <a:ext cx="1155701" cy="7403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8" name="AutoShape 125"/>
            <p:cNvCxnSpPr>
              <a:cxnSpLocks noChangeShapeType="1"/>
              <a:stCxn id="56412" idx="7"/>
              <a:endCxn id="56407" idx="3"/>
            </p:cNvCxnSpPr>
            <p:nvPr/>
          </p:nvCxnSpPr>
          <p:spPr bwMode="auto">
            <a:xfrm rot="5400000" flipH="1" flipV="1">
              <a:off x="736737" y="2722993"/>
              <a:ext cx="1356136" cy="1123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9" name="AutoShape 125"/>
            <p:cNvCxnSpPr>
              <a:cxnSpLocks noChangeShapeType="1"/>
              <a:stCxn id="56411" idx="6"/>
              <a:endCxn id="56407" idx="3"/>
            </p:cNvCxnSpPr>
            <p:nvPr/>
          </p:nvCxnSpPr>
          <p:spPr bwMode="auto">
            <a:xfrm flipV="1">
              <a:off x="911909" y="2606800"/>
              <a:ext cx="1064771" cy="677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0" name="AutoShape 125"/>
            <p:cNvCxnSpPr>
              <a:cxnSpLocks noChangeShapeType="1"/>
              <a:stCxn id="56405" idx="6"/>
              <a:endCxn id="56413" idx="2"/>
            </p:cNvCxnSpPr>
            <p:nvPr/>
          </p:nvCxnSpPr>
          <p:spPr bwMode="auto">
            <a:xfrm>
              <a:off x="879248" y="2563716"/>
              <a:ext cx="1060228" cy="716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6326" name="Group 255"/>
          <p:cNvGrpSpPr>
            <a:grpSpLocks/>
          </p:cNvGrpSpPr>
          <p:nvPr/>
        </p:nvGrpSpPr>
        <p:grpSpPr bwMode="auto">
          <a:xfrm>
            <a:off x="2767013" y="1787525"/>
            <a:ext cx="1346200" cy="2370138"/>
            <a:chOff x="2766525" y="1788032"/>
            <a:chExt cx="1345972" cy="2369205"/>
          </a:xfrm>
        </p:grpSpPr>
        <p:cxnSp>
          <p:nvCxnSpPr>
            <p:cNvPr id="56381" name="AutoShape 76"/>
            <p:cNvCxnSpPr>
              <a:cxnSpLocks noChangeShapeType="1"/>
              <a:stCxn id="56384" idx="6"/>
              <a:endCxn id="56386" idx="2"/>
            </p:cNvCxnSpPr>
            <p:nvPr/>
          </p:nvCxnSpPr>
          <p:spPr bwMode="auto">
            <a:xfrm flipV="1">
              <a:off x="2943869" y="1872182"/>
              <a:ext cx="1027567" cy="46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82" name="AutoShape 77"/>
            <p:cNvCxnSpPr>
              <a:cxnSpLocks noChangeShapeType="1"/>
              <a:stCxn id="56387" idx="1"/>
            </p:cNvCxnSpPr>
            <p:nvPr/>
          </p:nvCxnSpPr>
          <p:spPr bwMode="auto">
            <a:xfrm rot="16200000" flipV="1">
              <a:off x="3107703" y="1644912"/>
              <a:ext cx="664764" cy="1122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83" name="AutoShape 89"/>
            <p:cNvCxnSpPr>
              <a:cxnSpLocks noChangeShapeType="1"/>
              <a:stCxn id="56394" idx="1"/>
              <a:endCxn id="56385" idx="6"/>
            </p:cNvCxnSpPr>
            <p:nvPr/>
          </p:nvCxnSpPr>
          <p:spPr bwMode="auto">
            <a:xfrm rot="16200000" flipV="1">
              <a:off x="2757674" y="2760798"/>
              <a:ext cx="1382738" cy="10901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84" name="Oval 90"/>
            <p:cNvSpPr>
              <a:spLocks noChangeArrowheads="1"/>
            </p:cNvSpPr>
            <p:nvPr/>
          </p:nvSpPr>
          <p:spPr bwMode="auto">
            <a:xfrm>
              <a:off x="2813694" y="1792795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5" name="Oval 91"/>
            <p:cNvSpPr>
              <a:spLocks noChangeArrowheads="1"/>
            </p:cNvSpPr>
            <p:nvPr/>
          </p:nvSpPr>
          <p:spPr bwMode="auto">
            <a:xfrm>
              <a:off x="2773779" y="2530458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6" name="Oval 123"/>
            <p:cNvSpPr>
              <a:spLocks noChangeArrowheads="1"/>
            </p:cNvSpPr>
            <p:nvPr/>
          </p:nvSpPr>
          <p:spPr bwMode="auto">
            <a:xfrm>
              <a:off x="3971436" y="1788032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7" name="Oval 124"/>
            <p:cNvSpPr>
              <a:spLocks noChangeArrowheads="1"/>
            </p:cNvSpPr>
            <p:nvPr/>
          </p:nvSpPr>
          <p:spPr bwMode="auto">
            <a:xfrm>
              <a:off x="3982322" y="2513949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88" name="AutoShape 125"/>
            <p:cNvCxnSpPr>
              <a:cxnSpLocks noChangeShapeType="1"/>
              <a:endCxn id="56386" idx="2"/>
            </p:cNvCxnSpPr>
            <p:nvPr/>
          </p:nvCxnSpPr>
          <p:spPr bwMode="auto">
            <a:xfrm rot="5400000" flipH="1" flipV="1">
              <a:off x="2675047" y="2078185"/>
              <a:ext cx="1502391" cy="1090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89" name="AutoShape 76"/>
            <p:cNvCxnSpPr>
              <a:cxnSpLocks noChangeShapeType="1"/>
              <a:stCxn id="56391" idx="6"/>
              <a:endCxn id="56394" idx="2"/>
            </p:cNvCxnSpPr>
            <p:nvPr/>
          </p:nvCxnSpPr>
          <p:spPr bwMode="auto">
            <a:xfrm>
              <a:off x="2936615" y="3335515"/>
              <a:ext cx="1038453" cy="721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0" name="AutoShape 77"/>
            <p:cNvCxnSpPr>
              <a:cxnSpLocks noChangeShapeType="1"/>
              <a:stCxn id="56394" idx="2"/>
              <a:endCxn id="56392" idx="6"/>
            </p:cNvCxnSpPr>
            <p:nvPr/>
          </p:nvCxnSpPr>
          <p:spPr bwMode="auto">
            <a:xfrm rot="10800000" flipV="1">
              <a:off x="2896700" y="4056758"/>
              <a:ext cx="1078368" cy="16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91" name="Oval 90"/>
            <p:cNvSpPr>
              <a:spLocks noChangeArrowheads="1"/>
            </p:cNvSpPr>
            <p:nvPr/>
          </p:nvSpPr>
          <p:spPr bwMode="auto">
            <a:xfrm>
              <a:off x="2806440" y="3251455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2" name="Oval 91"/>
            <p:cNvSpPr>
              <a:spLocks noChangeArrowheads="1"/>
            </p:cNvSpPr>
            <p:nvPr/>
          </p:nvSpPr>
          <p:spPr bwMode="auto">
            <a:xfrm>
              <a:off x="2766525" y="3989118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3" name="Oval 123"/>
            <p:cNvSpPr>
              <a:spLocks noChangeArrowheads="1"/>
            </p:cNvSpPr>
            <p:nvPr/>
          </p:nvSpPr>
          <p:spPr bwMode="auto">
            <a:xfrm>
              <a:off x="3964182" y="3246692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4" name="Oval 124"/>
            <p:cNvSpPr>
              <a:spLocks noChangeArrowheads="1"/>
            </p:cNvSpPr>
            <p:nvPr/>
          </p:nvSpPr>
          <p:spPr bwMode="auto">
            <a:xfrm>
              <a:off x="3975068" y="3972609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95" name="AutoShape 77"/>
            <p:cNvCxnSpPr>
              <a:cxnSpLocks noChangeShapeType="1"/>
              <a:stCxn id="56393" idx="1"/>
              <a:endCxn id="56384" idx="5"/>
            </p:cNvCxnSpPr>
            <p:nvPr/>
          </p:nvCxnSpPr>
          <p:spPr bwMode="auto">
            <a:xfrm rot="16200000" flipV="1">
              <a:off x="2786504" y="2074596"/>
              <a:ext cx="1335045" cy="1058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6" name="AutoShape 125"/>
            <p:cNvCxnSpPr>
              <a:cxnSpLocks noChangeShapeType="1"/>
              <a:stCxn id="56392" idx="3"/>
              <a:endCxn id="56393" idx="3"/>
            </p:cNvCxnSpPr>
            <p:nvPr/>
          </p:nvCxnSpPr>
          <p:spPr bwMode="auto">
            <a:xfrm rot="5400000" flipH="1" flipV="1">
              <a:off x="3013281" y="3162652"/>
              <a:ext cx="742272" cy="1197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7" name="AutoShape 125"/>
            <p:cNvCxnSpPr>
              <a:cxnSpLocks noChangeShapeType="1"/>
              <a:stCxn id="56385" idx="7"/>
              <a:endCxn id="56386" idx="2"/>
            </p:cNvCxnSpPr>
            <p:nvPr/>
          </p:nvCxnSpPr>
          <p:spPr bwMode="auto">
            <a:xfrm rot="5400000" flipH="1" flipV="1">
              <a:off x="3086715" y="1670357"/>
              <a:ext cx="682896" cy="10865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8" name="AutoShape 125"/>
            <p:cNvCxnSpPr>
              <a:cxnSpLocks noChangeShapeType="1"/>
              <a:stCxn id="56392" idx="7"/>
              <a:endCxn id="56387" idx="3"/>
            </p:cNvCxnSpPr>
            <p:nvPr/>
          </p:nvCxnSpPr>
          <p:spPr bwMode="auto">
            <a:xfrm rot="5400000" flipH="1" flipV="1">
              <a:off x="2761443" y="2773795"/>
              <a:ext cx="1356136" cy="1123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9" name="AutoShape 125"/>
            <p:cNvCxnSpPr>
              <a:cxnSpLocks noChangeShapeType="1"/>
              <a:stCxn id="56391" idx="6"/>
              <a:endCxn id="56393" idx="2"/>
            </p:cNvCxnSpPr>
            <p:nvPr/>
          </p:nvCxnSpPr>
          <p:spPr bwMode="auto">
            <a:xfrm flipV="1">
              <a:off x="2936615" y="3330842"/>
              <a:ext cx="1027567" cy="46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0" name="AutoShape 125"/>
            <p:cNvCxnSpPr>
              <a:cxnSpLocks noChangeShapeType="1"/>
              <a:stCxn id="56385" idx="6"/>
              <a:endCxn id="56387" idx="2"/>
            </p:cNvCxnSpPr>
            <p:nvPr/>
          </p:nvCxnSpPr>
          <p:spPr bwMode="auto">
            <a:xfrm flipV="1">
              <a:off x="2903954" y="2598099"/>
              <a:ext cx="1078368" cy="16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6327" name="TextBox 202"/>
          <p:cNvSpPr txBox="1">
            <a:spLocks noChangeArrowheads="1"/>
          </p:cNvSpPr>
          <p:nvPr/>
        </p:nvSpPr>
        <p:spPr bwMode="auto">
          <a:xfrm>
            <a:off x="1247775" y="49196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28" name="TextBox 203"/>
          <p:cNvSpPr txBox="1">
            <a:spLocks noChangeArrowheads="1"/>
          </p:cNvSpPr>
          <p:nvPr/>
        </p:nvSpPr>
        <p:spPr bwMode="auto">
          <a:xfrm>
            <a:off x="500063" y="16335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29" name="TextBox 204"/>
          <p:cNvSpPr txBox="1">
            <a:spLocks noChangeArrowheads="1"/>
          </p:cNvSpPr>
          <p:nvPr/>
        </p:nvSpPr>
        <p:spPr bwMode="auto">
          <a:xfrm>
            <a:off x="1241425" y="604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6330" name="TextBox 205"/>
          <p:cNvSpPr txBox="1">
            <a:spLocks noChangeArrowheads="1"/>
          </p:cNvSpPr>
          <p:nvPr/>
        </p:nvSpPr>
        <p:spPr bwMode="auto">
          <a:xfrm>
            <a:off x="2430463" y="504348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6331" name="TextBox 206"/>
          <p:cNvSpPr txBox="1">
            <a:spLocks noChangeArrowheads="1"/>
          </p:cNvSpPr>
          <p:nvPr/>
        </p:nvSpPr>
        <p:spPr bwMode="auto">
          <a:xfrm>
            <a:off x="1735138" y="43608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6332" name="TextBox 207"/>
          <p:cNvSpPr txBox="1">
            <a:spLocks noChangeArrowheads="1"/>
          </p:cNvSpPr>
          <p:nvPr/>
        </p:nvSpPr>
        <p:spPr bwMode="auto">
          <a:xfrm>
            <a:off x="2946400" y="4368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33" name="TextBox 208"/>
          <p:cNvSpPr txBox="1">
            <a:spLocks noChangeArrowheads="1"/>
          </p:cNvSpPr>
          <p:nvPr/>
        </p:nvSpPr>
        <p:spPr bwMode="auto">
          <a:xfrm>
            <a:off x="1741488" y="539908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34" name="TextBox 209"/>
          <p:cNvSpPr txBox="1">
            <a:spLocks noChangeArrowheads="1"/>
          </p:cNvSpPr>
          <p:nvPr/>
        </p:nvSpPr>
        <p:spPr bwMode="auto">
          <a:xfrm>
            <a:off x="2909888" y="54784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6335" name="TextBox 210"/>
          <p:cNvSpPr txBox="1">
            <a:spLocks noChangeArrowheads="1"/>
          </p:cNvSpPr>
          <p:nvPr/>
        </p:nvSpPr>
        <p:spPr bwMode="auto">
          <a:xfrm>
            <a:off x="2424113" y="60817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6336" name="TextBox 211"/>
          <p:cNvSpPr txBox="1">
            <a:spLocks noChangeArrowheads="1"/>
          </p:cNvSpPr>
          <p:nvPr/>
        </p:nvSpPr>
        <p:spPr bwMode="auto">
          <a:xfrm>
            <a:off x="493713" y="23796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37" name="TextBox 212"/>
          <p:cNvSpPr txBox="1">
            <a:spLocks noChangeArrowheads="1"/>
          </p:cNvSpPr>
          <p:nvPr/>
        </p:nvSpPr>
        <p:spPr bwMode="auto">
          <a:xfrm>
            <a:off x="493713" y="30908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38" name="TextBox 213"/>
          <p:cNvSpPr txBox="1">
            <a:spLocks noChangeArrowheads="1"/>
          </p:cNvSpPr>
          <p:nvPr/>
        </p:nvSpPr>
        <p:spPr bwMode="auto">
          <a:xfrm>
            <a:off x="485775" y="38385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6339" name="TextBox 214"/>
          <p:cNvSpPr txBox="1">
            <a:spLocks noChangeArrowheads="1"/>
          </p:cNvSpPr>
          <p:nvPr/>
        </p:nvSpPr>
        <p:spPr bwMode="auto">
          <a:xfrm>
            <a:off x="2074863" y="1597025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6340" name="TextBox 215"/>
          <p:cNvSpPr txBox="1">
            <a:spLocks noChangeArrowheads="1"/>
          </p:cNvSpPr>
          <p:nvPr/>
        </p:nvSpPr>
        <p:spPr bwMode="auto">
          <a:xfrm>
            <a:off x="2068513" y="23447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6341" name="TextBox 216"/>
          <p:cNvSpPr txBox="1">
            <a:spLocks noChangeArrowheads="1"/>
          </p:cNvSpPr>
          <p:nvPr/>
        </p:nvSpPr>
        <p:spPr bwMode="auto">
          <a:xfrm>
            <a:off x="2068513" y="30559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6342" name="TextBox 217"/>
          <p:cNvSpPr txBox="1">
            <a:spLocks noChangeArrowheads="1"/>
          </p:cNvSpPr>
          <p:nvPr/>
        </p:nvSpPr>
        <p:spPr bwMode="auto">
          <a:xfrm>
            <a:off x="2060575" y="38020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6343" name="TextBox 218"/>
          <p:cNvSpPr txBox="1">
            <a:spLocks noChangeArrowheads="1"/>
          </p:cNvSpPr>
          <p:nvPr/>
        </p:nvSpPr>
        <p:spPr bwMode="auto">
          <a:xfrm>
            <a:off x="2511425" y="16843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44" name="TextBox 219"/>
          <p:cNvSpPr txBox="1">
            <a:spLocks noChangeArrowheads="1"/>
          </p:cNvSpPr>
          <p:nvPr/>
        </p:nvSpPr>
        <p:spPr bwMode="auto">
          <a:xfrm>
            <a:off x="2503488" y="24304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45" name="TextBox 220"/>
          <p:cNvSpPr txBox="1">
            <a:spLocks noChangeArrowheads="1"/>
          </p:cNvSpPr>
          <p:nvPr/>
        </p:nvSpPr>
        <p:spPr bwMode="auto">
          <a:xfrm>
            <a:off x="2503488" y="31416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46" name="TextBox 221"/>
          <p:cNvSpPr txBox="1">
            <a:spLocks noChangeArrowheads="1"/>
          </p:cNvSpPr>
          <p:nvPr/>
        </p:nvSpPr>
        <p:spPr bwMode="auto">
          <a:xfrm>
            <a:off x="2497138" y="388937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grpSp>
        <p:nvGrpSpPr>
          <p:cNvPr id="56347" name="Group 256"/>
          <p:cNvGrpSpPr>
            <a:grpSpLocks/>
          </p:cNvGrpSpPr>
          <p:nvPr/>
        </p:nvGrpSpPr>
        <p:grpSpPr bwMode="auto">
          <a:xfrm>
            <a:off x="4086225" y="1633538"/>
            <a:ext cx="325438" cy="2574925"/>
            <a:chOff x="4085717" y="1632935"/>
            <a:chExt cx="326570" cy="2575477"/>
          </a:xfrm>
        </p:grpSpPr>
        <p:sp>
          <p:nvSpPr>
            <p:cNvPr id="56377" name="TextBox 222"/>
            <p:cNvSpPr txBox="1">
              <a:spLocks noChangeArrowheads="1"/>
            </p:cNvSpPr>
            <p:nvPr/>
          </p:nvSpPr>
          <p:spPr bwMode="auto">
            <a:xfrm>
              <a:off x="4100229" y="1632935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56378" name="TextBox 223"/>
            <p:cNvSpPr txBox="1">
              <a:spLocks noChangeArrowheads="1"/>
            </p:cNvSpPr>
            <p:nvPr/>
          </p:nvSpPr>
          <p:spPr bwMode="auto">
            <a:xfrm>
              <a:off x="4092971" y="2380420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56379" name="TextBox 224"/>
            <p:cNvSpPr txBox="1">
              <a:spLocks noChangeArrowheads="1"/>
            </p:cNvSpPr>
            <p:nvPr/>
          </p:nvSpPr>
          <p:spPr bwMode="auto">
            <a:xfrm>
              <a:off x="4092975" y="3091595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56380" name="TextBox 225"/>
            <p:cNvSpPr txBox="1">
              <a:spLocks noChangeArrowheads="1"/>
            </p:cNvSpPr>
            <p:nvPr/>
          </p:nvSpPr>
          <p:spPr bwMode="auto">
            <a:xfrm>
              <a:off x="4085717" y="3839080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</a:t>
              </a:r>
            </a:p>
          </p:txBody>
        </p:sp>
      </p:grpSp>
      <p:grpSp>
        <p:nvGrpSpPr>
          <p:cNvPr id="56348" name="Group 268"/>
          <p:cNvGrpSpPr>
            <a:grpSpLocks/>
          </p:cNvGrpSpPr>
          <p:nvPr/>
        </p:nvGrpSpPr>
        <p:grpSpPr bwMode="auto">
          <a:xfrm>
            <a:off x="4748213" y="1751013"/>
            <a:ext cx="1346200" cy="2370137"/>
            <a:chOff x="4747689" y="1751750"/>
            <a:chExt cx="1345972" cy="2369205"/>
          </a:xfrm>
        </p:grpSpPr>
        <p:cxnSp>
          <p:nvCxnSpPr>
            <p:cNvPr id="56357" name="AutoShape 76"/>
            <p:cNvCxnSpPr>
              <a:cxnSpLocks noChangeShapeType="1"/>
              <a:stCxn id="56360" idx="4"/>
              <a:endCxn id="56370" idx="1"/>
            </p:cNvCxnSpPr>
            <p:nvPr/>
          </p:nvCxnSpPr>
          <p:spPr bwMode="auto">
            <a:xfrm rot="16200000" flipH="1">
              <a:off x="4399450" y="2385128"/>
              <a:ext cx="2036342" cy="1115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58" name="AutoShape 77"/>
            <p:cNvCxnSpPr>
              <a:cxnSpLocks noChangeShapeType="1"/>
              <a:stCxn id="56363" idx="1"/>
            </p:cNvCxnSpPr>
            <p:nvPr/>
          </p:nvCxnSpPr>
          <p:spPr bwMode="auto">
            <a:xfrm rot="16200000" flipV="1">
              <a:off x="5088867" y="1608630"/>
              <a:ext cx="664764" cy="1122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59" name="AutoShape 89"/>
            <p:cNvCxnSpPr>
              <a:cxnSpLocks noChangeShapeType="1"/>
              <a:stCxn id="56370" idx="1"/>
              <a:endCxn id="56361" idx="6"/>
            </p:cNvCxnSpPr>
            <p:nvPr/>
          </p:nvCxnSpPr>
          <p:spPr bwMode="auto">
            <a:xfrm rot="16200000" flipV="1">
              <a:off x="4738838" y="2724516"/>
              <a:ext cx="1382738" cy="10901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60" name="Oval 90"/>
            <p:cNvSpPr>
              <a:spLocks noChangeArrowheads="1"/>
            </p:cNvSpPr>
            <p:nvPr/>
          </p:nvSpPr>
          <p:spPr bwMode="auto">
            <a:xfrm>
              <a:off x="4794858" y="175651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1" name="Oval 91"/>
            <p:cNvSpPr>
              <a:spLocks noChangeArrowheads="1"/>
            </p:cNvSpPr>
            <p:nvPr/>
          </p:nvSpPr>
          <p:spPr bwMode="auto">
            <a:xfrm>
              <a:off x="4754943" y="249417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2" name="Oval 123"/>
            <p:cNvSpPr>
              <a:spLocks noChangeArrowheads="1"/>
            </p:cNvSpPr>
            <p:nvPr/>
          </p:nvSpPr>
          <p:spPr bwMode="auto">
            <a:xfrm>
              <a:off x="5952600" y="175175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3" name="Oval 124"/>
            <p:cNvSpPr>
              <a:spLocks noChangeArrowheads="1"/>
            </p:cNvSpPr>
            <p:nvPr/>
          </p:nvSpPr>
          <p:spPr bwMode="auto">
            <a:xfrm>
              <a:off x="5963486" y="247766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64" name="AutoShape 125"/>
            <p:cNvCxnSpPr>
              <a:cxnSpLocks noChangeShapeType="1"/>
              <a:endCxn id="56362" idx="2"/>
            </p:cNvCxnSpPr>
            <p:nvPr/>
          </p:nvCxnSpPr>
          <p:spPr bwMode="auto">
            <a:xfrm rot="5400000" flipH="1" flipV="1">
              <a:off x="4656211" y="2041903"/>
              <a:ext cx="1502391" cy="1090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65" name="AutoShape 76"/>
            <p:cNvCxnSpPr>
              <a:cxnSpLocks noChangeShapeType="1"/>
              <a:stCxn id="56367" idx="6"/>
              <a:endCxn id="56370" idx="2"/>
            </p:cNvCxnSpPr>
            <p:nvPr/>
          </p:nvCxnSpPr>
          <p:spPr bwMode="auto">
            <a:xfrm>
              <a:off x="4917779" y="3299233"/>
              <a:ext cx="1038453" cy="721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66" name="AutoShape 77"/>
            <p:cNvCxnSpPr>
              <a:cxnSpLocks noChangeShapeType="1"/>
              <a:stCxn id="56362" idx="3"/>
              <a:endCxn id="56352" idx="3"/>
            </p:cNvCxnSpPr>
            <p:nvPr/>
          </p:nvCxnSpPr>
          <p:spPr bwMode="auto">
            <a:xfrm rot="5400000">
              <a:off x="4309231" y="2375826"/>
              <a:ext cx="2142857" cy="11820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67" name="Oval 90"/>
            <p:cNvSpPr>
              <a:spLocks noChangeArrowheads="1"/>
            </p:cNvSpPr>
            <p:nvPr/>
          </p:nvSpPr>
          <p:spPr bwMode="auto">
            <a:xfrm>
              <a:off x="4787604" y="321517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8" name="Oval 91"/>
            <p:cNvSpPr>
              <a:spLocks noChangeArrowheads="1"/>
            </p:cNvSpPr>
            <p:nvPr/>
          </p:nvSpPr>
          <p:spPr bwMode="auto">
            <a:xfrm>
              <a:off x="4747689" y="395283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9" name="Oval 123"/>
            <p:cNvSpPr>
              <a:spLocks noChangeArrowheads="1"/>
            </p:cNvSpPr>
            <p:nvPr/>
          </p:nvSpPr>
          <p:spPr bwMode="auto">
            <a:xfrm>
              <a:off x="5945346" y="321041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0" name="Oval 124"/>
            <p:cNvSpPr>
              <a:spLocks noChangeArrowheads="1"/>
            </p:cNvSpPr>
            <p:nvPr/>
          </p:nvSpPr>
          <p:spPr bwMode="auto">
            <a:xfrm>
              <a:off x="5956232" y="393632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71" name="AutoShape 77"/>
            <p:cNvCxnSpPr>
              <a:cxnSpLocks noChangeShapeType="1"/>
              <a:stCxn id="56369" idx="1"/>
              <a:endCxn id="56360" idx="5"/>
            </p:cNvCxnSpPr>
            <p:nvPr/>
          </p:nvCxnSpPr>
          <p:spPr bwMode="auto">
            <a:xfrm rot="16200000" flipV="1">
              <a:off x="4767668" y="2038314"/>
              <a:ext cx="1335045" cy="1058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2" name="AutoShape 125"/>
            <p:cNvCxnSpPr>
              <a:cxnSpLocks noChangeShapeType="1"/>
              <a:stCxn id="56368" idx="3"/>
              <a:endCxn id="56369" idx="3"/>
            </p:cNvCxnSpPr>
            <p:nvPr/>
          </p:nvCxnSpPr>
          <p:spPr bwMode="auto">
            <a:xfrm rot="5400000" flipH="1" flipV="1">
              <a:off x="4994445" y="3126370"/>
              <a:ext cx="742272" cy="1197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3" name="AutoShape 125"/>
            <p:cNvCxnSpPr>
              <a:cxnSpLocks noChangeShapeType="1"/>
              <a:stCxn id="56361" idx="7"/>
              <a:endCxn id="56362" idx="2"/>
            </p:cNvCxnSpPr>
            <p:nvPr/>
          </p:nvCxnSpPr>
          <p:spPr bwMode="auto">
            <a:xfrm rot="5400000" flipH="1" flipV="1">
              <a:off x="5067879" y="1634075"/>
              <a:ext cx="682896" cy="10865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4" name="AutoShape 125"/>
            <p:cNvCxnSpPr>
              <a:cxnSpLocks noChangeShapeType="1"/>
              <a:stCxn id="56368" idx="7"/>
              <a:endCxn id="56363" idx="3"/>
            </p:cNvCxnSpPr>
            <p:nvPr/>
          </p:nvCxnSpPr>
          <p:spPr bwMode="auto">
            <a:xfrm rot="5400000" flipH="1" flipV="1">
              <a:off x="4742607" y="2737513"/>
              <a:ext cx="1356136" cy="1123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5" name="AutoShape 125"/>
            <p:cNvCxnSpPr>
              <a:cxnSpLocks noChangeShapeType="1"/>
              <a:stCxn id="56361" idx="6"/>
              <a:endCxn id="56369" idx="2"/>
            </p:cNvCxnSpPr>
            <p:nvPr/>
          </p:nvCxnSpPr>
          <p:spPr bwMode="auto">
            <a:xfrm>
              <a:off x="4885118" y="2578236"/>
              <a:ext cx="1060228" cy="716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6" name="AutoShape 125"/>
            <p:cNvCxnSpPr>
              <a:cxnSpLocks noChangeShapeType="1"/>
              <a:stCxn id="56367" idx="6"/>
              <a:endCxn id="56363" idx="2"/>
            </p:cNvCxnSpPr>
            <p:nvPr/>
          </p:nvCxnSpPr>
          <p:spPr bwMode="auto">
            <a:xfrm flipV="1">
              <a:off x="4917779" y="2561817"/>
              <a:ext cx="1045707" cy="737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6349" name="TextBox 247"/>
          <p:cNvSpPr txBox="1">
            <a:spLocks noChangeArrowheads="1"/>
          </p:cNvSpPr>
          <p:nvPr/>
        </p:nvSpPr>
        <p:spPr bwMode="auto">
          <a:xfrm>
            <a:off x="4492625" y="1647825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50" name="TextBox 248"/>
          <p:cNvSpPr txBox="1">
            <a:spLocks noChangeArrowheads="1"/>
          </p:cNvSpPr>
          <p:nvPr/>
        </p:nvSpPr>
        <p:spPr bwMode="auto">
          <a:xfrm>
            <a:off x="4484688" y="23955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51" name="TextBox 249"/>
          <p:cNvSpPr txBox="1">
            <a:spLocks noChangeArrowheads="1"/>
          </p:cNvSpPr>
          <p:nvPr/>
        </p:nvSpPr>
        <p:spPr bwMode="auto">
          <a:xfrm>
            <a:off x="4484688" y="31067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52" name="TextBox 250"/>
          <p:cNvSpPr txBox="1">
            <a:spLocks noChangeArrowheads="1"/>
          </p:cNvSpPr>
          <p:nvPr/>
        </p:nvSpPr>
        <p:spPr bwMode="auto">
          <a:xfrm>
            <a:off x="4478338" y="38528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6353" name="TextBox 251"/>
          <p:cNvSpPr txBox="1">
            <a:spLocks noChangeArrowheads="1"/>
          </p:cNvSpPr>
          <p:nvPr/>
        </p:nvSpPr>
        <p:spPr bwMode="auto">
          <a:xfrm>
            <a:off x="6169025" y="1597025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6354" name="TextBox 252"/>
          <p:cNvSpPr txBox="1">
            <a:spLocks noChangeArrowheads="1"/>
          </p:cNvSpPr>
          <p:nvPr/>
        </p:nvSpPr>
        <p:spPr bwMode="auto">
          <a:xfrm>
            <a:off x="6161088" y="23447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6355" name="TextBox 253"/>
          <p:cNvSpPr txBox="1">
            <a:spLocks noChangeArrowheads="1"/>
          </p:cNvSpPr>
          <p:nvPr/>
        </p:nvSpPr>
        <p:spPr bwMode="auto">
          <a:xfrm>
            <a:off x="6161088" y="30559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6356" name="TextBox 254"/>
          <p:cNvSpPr txBox="1">
            <a:spLocks noChangeArrowheads="1"/>
          </p:cNvSpPr>
          <p:nvPr/>
        </p:nvSpPr>
        <p:spPr bwMode="auto">
          <a:xfrm>
            <a:off x="6154738" y="38020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2400"/>
            <a:ext cx="8229600" cy="23796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</a:t>
            </a:r>
            <a:r>
              <a:rPr lang="en-US" dirty="0"/>
              <a:t> of </a:t>
            </a:r>
            <a:r>
              <a:rPr lang="en-US" i="1" dirty="0">
                <a:solidFill>
                  <a:srgbClr val="0000FF"/>
                </a:solidFill>
              </a:rPr>
              <a:t>length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from </a:t>
            </a:r>
            <a:r>
              <a:rPr lang="en-US" i="1" dirty="0"/>
              <a:t>u</a:t>
            </a:r>
            <a:r>
              <a:rPr lang="en-US" dirty="0"/>
              <a:t> to </a:t>
            </a:r>
            <a:r>
              <a:rPr lang="en-US" i="1" dirty="0"/>
              <a:t>v</a:t>
            </a:r>
            <a:r>
              <a:rPr lang="en-US" dirty="0"/>
              <a:t> in a graph </a:t>
            </a:r>
            <a:r>
              <a:rPr lang="en-US" i="1" dirty="0"/>
              <a:t>G</a:t>
            </a:r>
            <a:r>
              <a:rPr lang="en-US" dirty="0"/>
              <a:t> is a sequence of edges </a:t>
            </a: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, …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, such that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 = (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),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), …,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n-1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).</a:t>
            </a:r>
          </a:p>
          <a:p>
            <a:pPr>
              <a:buNone/>
              <a:defRPr/>
            </a:pPr>
            <a:r>
              <a:rPr lang="en-US" sz="2000" dirty="0"/>
              <a:t>A path is </a:t>
            </a:r>
            <a:r>
              <a:rPr lang="en-US" sz="20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  <a:r>
              <a:rPr lang="en-US" sz="2000" dirty="0"/>
              <a:t> if it does not contain the same vertex more than once. 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Undirected graph: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74275" y="3588550"/>
            <a:ext cx="2806700" cy="1192213"/>
            <a:chOff x="1946" y="2212"/>
            <a:chExt cx="1768" cy="751"/>
          </a:xfrm>
        </p:grpSpPr>
        <p:sp>
          <p:nvSpPr>
            <p:cNvPr id="57369" name="Line 5"/>
            <p:cNvSpPr>
              <a:spLocks noChangeShapeType="1"/>
            </p:cNvSpPr>
            <p:nvPr/>
          </p:nvSpPr>
          <p:spPr bwMode="auto">
            <a:xfrm flipH="1">
              <a:off x="1997" y="2263"/>
              <a:ext cx="50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6"/>
            <p:cNvSpPr>
              <a:spLocks noChangeShapeType="1"/>
            </p:cNvSpPr>
            <p:nvPr/>
          </p:nvSpPr>
          <p:spPr bwMode="auto">
            <a:xfrm flipH="1">
              <a:off x="3174" y="2585"/>
              <a:ext cx="50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Line 7"/>
            <p:cNvSpPr>
              <a:spLocks noChangeShapeType="1"/>
            </p:cNvSpPr>
            <p:nvPr/>
          </p:nvSpPr>
          <p:spPr bwMode="auto">
            <a:xfrm>
              <a:off x="1989" y="2559"/>
              <a:ext cx="527" cy="33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2" name="Line 8"/>
            <p:cNvSpPr>
              <a:spLocks noChangeShapeType="1"/>
            </p:cNvSpPr>
            <p:nvPr/>
          </p:nvSpPr>
          <p:spPr bwMode="auto">
            <a:xfrm>
              <a:off x="3191" y="2288"/>
              <a:ext cx="486" cy="30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3" name="Line 9"/>
            <p:cNvSpPr>
              <a:spLocks noChangeShapeType="1"/>
            </p:cNvSpPr>
            <p:nvPr/>
          </p:nvSpPr>
          <p:spPr bwMode="auto">
            <a:xfrm>
              <a:off x="2500" y="2271"/>
              <a:ext cx="667" cy="6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Line 10"/>
            <p:cNvSpPr>
              <a:spLocks noChangeShapeType="1"/>
            </p:cNvSpPr>
            <p:nvPr/>
          </p:nvSpPr>
          <p:spPr bwMode="auto">
            <a:xfrm flipV="1">
              <a:off x="2499" y="2271"/>
              <a:ext cx="675" cy="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Line 11"/>
            <p:cNvSpPr>
              <a:spLocks noChangeShapeType="1"/>
            </p:cNvSpPr>
            <p:nvPr/>
          </p:nvSpPr>
          <p:spPr bwMode="auto">
            <a:xfrm>
              <a:off x="2515" y="2905"/>
              <a:ext cx="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6" name="Line 12"/>
            <p:cNvSpPr>
              <a:spLocks noChangeShapeType="1"/>
            </p:cNvSpPr>
            <p:nvPr/>
          </p:nvSpPr>
          <p:spPr bwMode="auto">
            <a:xfrm>
              <a:off x="2508" y="2287"/>
              <a:ext cx="0" cy="61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13"/>
            <p:cNvSpPr>
              <a:spLocks noChangeShapeType="1"/>
            </p:cNvSpPr>
            <p:nvPr/>
          </p:nvSpPr>
          <p:spPr bwMode="auto">
            <a:xfrm>
              <a:off x="3174" y="2296"/>
              <a:ext cx="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Oval 14"/>
            <p:cNvSpPr>
              <a:spLocks noChangeArrowheads="1"/>
            </p:cNvSpPr>
            <p:nvPr/>
          </p:nvSpPr>
          <p:spPr bwMode="auto">
            <a:xfrm>
              <a:off x="2448" y="221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Oval 15"/>
            <p:cNvSpPr>
              <a:spLocks noChangeArrowheads="1"/>
            </p:cNvSpPr>
            <p:nvPr/>
          </p:nvSpPr>
          <p:spPr bwMode="auto">
            <a:xfrm>
              <a:off x="1946" y="250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Oval 16"/>
            <p:cNvSpPr>
              <a:spLocks noChangeArrowheads="1"/>
            </p:cNvSpPr>
            <p:nvPr/>
          </p:nvSpPr>
          <p:spPr bwMode="auto">
            <a:xfrm>
              <a:off x="2440" y="2845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Oval 17"/>
            <p:cNvSpPr>
              <a:spLocks noChangeArrowheads="1"/>
            </p:cNvSpPr>
            <p:nvPr/>
          </p:nvSpPr>
          <p:spPr bwMode="auto">
            <a:xfrm>
              <a:off x="3115" y="286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2" name="Oval 18"/>
            <p:cNvSpPr>
              <a:spLocks noChangeArrowheads="1"/>
            </p:cNvSpPr>
            <p:nvPr/>
          </p:nvSpPr>
          <p:spPr bwMode="auto">
            <a:xfrm>
              <a:off x="3115" y="222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Oval 19"/>
            <p:cNvSpPr>
              <a:spLocks noChangeArrowheads="1"/>
            </p:cNvSpPr>
            <p:nvPr/>
          </p:nvSpPr>
          <p:spPr bwMode="auto">
            <a:xfrm>
              <a:off x="3609" y="254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453050" y="5076825"/>
            <a:ext cx="5589588" cy="1204913"/>
            <a:chOff x="1872" y="3198"/>
            <a:chExt cx="3521" cy="759"/>
          </a:xfrm>
        </p:grpSpPr>
        <p:sp>
          <p:nvSpPr>
            <p:cNvPr id="57350" name="Line 21"/>
            <p:cNvSpPr>
              <a:spLocks noChangeShapeType="1"/>
            </p:cNvSpPr>
            <p:nvPr/>
          </p:nvSpPr>
          <p:spPr bwMode="auto">
            <a:xfrm flipH="1">
              <a:off x="1948" y="3283"/>
              <a:ext cx="502" cy="287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1" name="Line 22"/>
            <p:cNvSpPr>
              <a:spLocks noChangeShapeType="1"/>
            </p:cNvSpPr>
            <p:nvPr/>
          </p:nvSpPr>
          <p:spPr bwMode="auto">
            <a:xfrm flipH="1">
              <a:off x="3166" y="3604"/>
              <a:ext cx="535" cy="255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Line 23"/>
            <p:cNvSpPr>
              <a:spLocks noChangeShapeType="1"/>
            </p:cNvSpPr>
            <p:nvPr/>
          </p:nvSpPr>
          <p:spPr bwMode="auto">
            <a:xfrm>
              <a:off x="1957" y="3595"/>
              <a:ext cx="477" cy="2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3" name="Line 24"/>
            <p:cNvSpPr>
              <a:spLocks noChangeShapeType="1"/>
            </p:cNvSpPr>
            <p:nvPr/>
          </p:nvSpPr>
          <p:spPr bwMode="auto">
            <a:xfrm>
              <a:off x="3175" y="3275"/>
              <a:ext cx="502" cy="31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Line 25"/>
            <p:cNvSpPr>
              <a:spLocks noChangeShapeType="1"/>
            </p:cNvSpPr>
            <p:nvPr/>
          </p:nvSpPr>
          <p:spPr bwMode="auto">
            <a:xfrm>
              <a:off x="2451" y="3275"/>
              <a:ext cx="675" cy="584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5" name="Line 26"/>
            <p:cNvSpPr>
              <a:spLocks noChangeShapeType="1"/>
            </p:cNvSpPr>
            <p:nvPr/>
          </p:nvSpPr>
          <p:spPr bwMode="auto">
            <a:xfrm>
              <a:off x="2483" y="3266"/>
              <a:ext cx="61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6" name="Line 27"/>
            <p:cNvSpPr>
              <a:spLocks noChangeShapeType="1"/>
            </p:cNvSpPr>
            <p:nvPr/>
          </p:nvSpPr>
          <p:spPr bwMode="auto">
            <a:xfrm>
              <a:off x="2450" y="3891"/>
              <a:ext cx="6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28"/>
            <p:cNvSpPr>
              <a:spLocks noChangeShapeType="1"/>
            </p:cNvSpPr>
            <p:nvPr/>
          </p:nvSpPr>
          <p:spPr bwMode="auto">
            <a:xfrm>
              <a:off x="2442" y="3307"/>
              <a:ext cx="0" cy="53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29"/>
            <p:cNvSpPr>
              <a:spLocks noChangeShapeType="1"/>
            </p:cNvSpPr>
            <p:nvPr/>
          </p:nvSpPr>
          <p:spPr bwMode="auto">
            <a:xfrm>
              <a:off x="3159" y="3290"/>
              <a:ext cx="0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Line 30"/>
            <p:cNvSpPr>
              <a:spLocks noChangeShapeType="1"/>
            </p:cNvSpPr>
            <p:nvPr/>
          </p:nvSpPr>
          <p:spPr bwMode="auto">
            <a:xfrm flipV="1">
              <a:off x="4084" y="3456"/>
              <a:ext cx="52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31"/>
            <p:cNvSpPr>
              <a:spLocks noChangeShapeType="1"/>
            </p:cNvSpPr>
            <p:nvPr/>
          </p:nvSpPr>
          <p:spPr bwMode="auto">
            <a:xfrm>
              <a:off x="4085" y="3777"/>
              <a:ext cx="519" cy="0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Oval 32"/>
            <p:cNvSpPr>
              <a:spLocks noChangeArrowheads="1"/>
            </p:cNvSpPr>
            <p:nvPr/>
          </p:nvSpPr>
          <p:spPr bwMode="auto">
            <a:xfrm>
              <a:off x="2399" y="319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Oval 33"/>
            <p:cNvSpPr>
              <a:spLocks noChangeArrowheads="1"/>
            </p:cNvSpPr>
            <p:nvPr/>
          </p:nvSpPr>
          <p:spPr bwMode="auto">
            <a:xfrm>
              <a:off x="1872" y="351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Oval 34"/>
            <p:cNvSpPr>
              <a:spLocks noChangeArrowheads="1"/>
            </p:cNvSpPr>
            <p:nvPr/>
          </p:nvSpPr>
          <p:spPr bwMode="auto">
            <a:xfrm>
              <a:off x="2382" y="383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Oval 35"/>
            <p:cNvSpPr>
              <a:spLocks noChangeArrowheads="1"/>
            </p:cNvSpPr>
            <p:nvPr/>
          </p:nvSpPr>
          <p:spPr bwMode="auto">
            <a:xfrm>
              <a:off x="3098" y="3856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Oval 36"/>
            <p:cNvSpPr>
              <a:spLocks noChangeArrowheads="1"/>
            </p:cNvSpPr>
            <p:nvPr/>
          </p:nvSpPr>
          <p:spPr bwMode="auto">
            <a:xfrm>
              <a:off x="3114" y="3223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Oval 37"/>
            <p:cNvSpPr>
              <a:spLocks noChangeArrowheads="1"/>
            </p:cNvSpPr>
            <p:nvPr/>
          </p:nvSpPr>
          <p:spPr bwMode="auto">
            <a:xfrm>
              <a:off x="3666" y="355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7" name="Text Box 38"/>
            <p:cNvSpPr txBox="1">
              <a:spLocks noChangeArrowheads="1"/>
            </p:cNvSpPr>
            <p:nvPr/>
          </p:nvSpPr>
          <p:spPr bwMode="auto">
            <a:xfrm>
              <a:off x="4595" y="3357"/>
              <a:ext cx="7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Not a path</a:t>
              </a:r>
            </a:p>
          </p:txBody>
        </p:sp>
        <p:sp>
          <p:nvSpPr>
            <p:cNvPr id="57368" name="Text Box 39"/>
            <p:cNvSpPr txBox="1">
              <a:spLocks noChangeArrowheads="1"/>
            </p:cNvSpPr>
            <p:nvPr/>
          </p:nvSpPr>
          <p:spPr bwMode="auto">
            <a:xfrm>
              <a:off x="4604" y="3669"/>
              <a:ext cx="7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path</a:t>
              </a:r>
            </a:p>
          </p:txBody>
        </p:sp>
      </p:grpSp>
      <p:sp>
        <p:nvSpPr>
          <p:cNvPr id="323624" name="Rectangle 40"/>
          <p:cNvSpPr>
            <a:spLocks noChangeArrowheads="1"/>
          </p:cNvSpPr>
          <p:nvPr/>
        </p:nvSpPr>
        <p:spPr bwMode="auto">
          <a:xfrm>
            <a:off x="457200" y="4584700"/>
            <a:ext cx="82296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400"/>
              <a:t>Directed graph: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3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 bldLvl="2" autoUpdateAnimBg="0"/>
      <p:bldP spid="32362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Circuits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3909"/>
            <a:ext cx="8229600" cy="472600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circuit</a:t>
            </a:r>
            <a:r>
              <a:rPr lang="en-US" dirty="0"/>
              <a:t>  of </a:t>
            </a:r>
            <a:r>
              <a:rPr lang="en-US" i="1" dirty="0">
                <a:solidFill>
                  <a:srgbClr val="0000FF"/>
                </a:solidFill>
              </a:rPr>
              <a:t>length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in a graph </a:t>
            </a:r>
            <a:r>
              <a:rPr lang="en-US" i="1" dirty="0"/>
              <a:t>G</a:t>
            </a:r>
            <a:r>
              <a:rPr lang="en-US" dirty="0"/>
              <a:t> is a sequence of edges </a:t>
            </a: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, …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, such that</a:t>
            </a:r>
          </a:p>
          <a:p>
            <a:pPr lvl="1">
              <a:buNone/>
              <a:defRPr/>
            </a:pP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),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), …,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n-1</a:t>
            </a:r>
            <a:r>
              <a:rPr lang="en-US" i="1" dirty="0"/>
              <a:t>, x</a:t>
            </a:r>
            <a:r>
              <a:rPr lang="en-US" i="1" baseline="-25000" dirty="0"/>
              <a:t>0</a:t>
            </a:r>
            <a:r>
              <a:rPr lang="en-US" dirty="0"/>
              <a:t>)</a:t>
            </a:r>
            <a:r>
              <a:rPr lang="en-US" i="1" dirty="0"/>
              <a:t>.</a:t>
            </a:r>
          </a:p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</a:t>
            </a:r>
            <a:r>
              <a:rPr lang="en-US" dirty="0"/>
              <a:t> is a circuit that does not contain the same vertex more than once.</a:t>
            </a:r>
          </a:p>
          <a:p>
            <a:pPr>
              <a:buFontTx/>
              <a:buNone/>
              <a:defRPr/>
            </a:pPr>
            <a:r>
              <a:rPr lang="en-US" dirty="0"/>
              <a:t>If there is a path between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, then there is a </a:t>
            </a:r>
            <a:r>
              <a:rPr lang="en-US" i="1" dirty="0">
                <a:solidFill>
                  <a:srgbClr val="0000FF"/>
                </a:solidFill>
              </a:rPr>
              <a:t>simple path</a:t>
            </a:r>
            <a:r>
              <a:rPr lang="en-US" dirty="0"/>
              <a:t> between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/>
              <a:t>u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c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d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e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f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 is a path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buNone/>
              <a:defRPr/>
            </a:pPr>
            <a:endParaRPr lang="en-US" dirty="0"/>
          </a:p>
          <a:p>
            <a:pPr lvl="1"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u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 is a simple path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90125" y="4539191"/>
            <a:ext cx="3644900" cy="1647825"/>
            <a:chOff x="1320" y="3065"/>
            <a:chExt cx="2296" cy="1038"/>
          </a:xfrm>
        </p:grpSpPr>
        <p:sp>
          <p:nvSpPr>
            <p:cNvPr id="58372" name="Line 5"/>
            <p:cNvSpPr>
              <a:spLocks noChangeShapeType="1"/>
            </p:cNvSpPr>
            <p:nvPr/>
          </p:nvSpPr>
          <p:spPr bwMode="auto">
            <a:xfrm>
              <a:off x="1601" y="3881"/>
              <a:ext cx="4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3" name="Line 6"/>
            <p:cNvSpPr>
              <a:spLocks noChangeShapeType="1"/>
            </p:cNvSpPr>
            <p:nvPr/>
          </p:nvSpPr>
          <p:spPr bwMode="auto">
            <a:xfrm>
              <a:off x="2169" y="3889"/>
              <a:ext cx="4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Line 7"/>
            <p:cNvSpPr>
              <a:spLocks noChangeShapeType="1"/>
            </p:cNvSpPr>
            <p:nvPr/>
          </p:nvSpPr>
          <p:spPr bwMode="auto">
            <a:xfrm>
              <a:off x="2729" y="3889"/>
              <a:ext cx="5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5" name="Line 8"/>
            <p:cNvSpPr>
              <a:spLocks noChangeShapeType="1"/>
            </p:cNvSpPr>
            <p:nvPr/>
          </p:nvSpPr>
          <p:spPr bwMode="auto">
            <a:xfrm flipV="1">
              <a:off x="2722" y="3577"/>
              <a:ext cx="352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6" name="Line 9"/>
            <p:cNvSpPr>
              <a:spLocks noChangeShapeType="1"/>
            </p:cNvSpPr>
            <p:nvPr/>
          </p:nvSpPr>
          <p:spPr bwMode="auto">
            <a:xfrm flipH="1" flipV="1">
              <a:off x="2836" y="3207"/>
              <a:ext cx="248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Line 10"/>
            <p:cNvSpPr>
              <a:spLocks noChangeShapeType="1"/>
            </p:cNvSpPr>
            <p:nvPr/>
          </p:nvSpPr>
          <p:spPr bwMode="auto">
            <a:xfrm flipH="1" flipV="1">
              <a:off x="2343" y="3207"/>
              <a:ext cx="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8" name="Line 11"/>
            <p:cNvSpPr>
              <a:spLocks noChangeShapeType="1"/>
            </p:cNvSpPr>
            <p:nvPr/>
          </p:nvSpPr>
          <p:spPr bwMode="auto">
            <a:xfrm flipH="1">
              <a:off x="1908" y="3223"/>
              <a:ext cx="379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9" name="Line 12"/>
            <p:cNvSpPr>
              <a:spLocks noChangeShapeType="1"/>
            </p:cNvSpPr>
            <p:nvPr/>
          </p:nvSpPr>
          <p:spPr bwMode="auto">
            <a:xfrm>
              <a:off x="1892" y="3536"/>
              <a:ext cx="196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0" name="Oval 13"/>
            <p:cNvSpPr>
              <a:spLocks noChangeArrowheads="1"/>
            </p:cNvSpPr>
            <p:nvPr/>
          </p:nvSpPr>
          <p:spPr bwMode="auto">
            <a:xfrm>
              <a:off x="1482" y="3833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Oval 14"/>
            <p:cNvSpPr>
              <a:spLocks noChangeArrowheads="1"/>
            </p:cNvSpPr>
            <p:nvPr/>
          </p:nvSpPr>
          <p:spPr bwMode="auto">
            <a:xfrm>
              <a:off x="2050" y="384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2" name="Oval 15"/>
            <p:cNvSpPr>
              <a:spLocks noChangeArrowheads="1"/>
            </p:cNvSpPr>
            <p:nvPr/>
          </p:nvSpPr>
          <p:spPr bwMode="auto">
            <a:xfrm>
              <a:off x="2626" y="384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3" name="Oval 16"/>
            <p:cNvSpPr>
              <a:spLocks noChangeArrowheads="1"/>
            </p:cNvSpPr>
            <p:nvPr/>
          </p:nvSpPr>
          <p:spPr bwMode="auto">
            <a:xfrm>
              <a:off x="3226" y="384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Oval 17"/>
            <p:cNvSpPr>
              <a:spLocks noChangeArrowheads="1"/>
            </p:cNvSpPr>
            <p:nvPr/>
          </p:nvSpPr>
          <p:spPr bwMode="auto">
            <a:xfrm>
              <a:off x="3053" y="351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18"/>
            <p:cNvSpPr>
              <a:spLocks noChangeArrowheads="1"/>
            </p:cNvSpPr>
            <p:nvPr/>
          </p:nvSpPr>
          <p:spPr bwMode="auto">
            <a:xfrm>
              <a:off x="2765" y="314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19"/>
            <p:cNvSpPr>
              <a:spLocks noChangeArrowheads="1"/>
            </p:cNvSpPr>
            <p:nvPr/>
          </p:nvSpPr>
          <p:spPr bwMode="auto">
            <a:xfrm>
              <a:off x="2246" y="315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20"/>
            <p:cNvSpPr>
              <a:spLocks noChangeArrowheads="1"/>
            </p:cNvSpPr>
            <p:nvPr/>
          </p:nvSpPr>
          <p:spPr bwMode="auto">
            <a:xfrm>
              <a:off x="1834" y="3487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Text Box 21"/>
            <p:cNvSpPr txBox="1">
              <a:spLocks noChangeArrowheads="1"/>
            </p:cNvSpPr>
            <p:nvPr/>
          </p:nvSpPr>
          <p:spPr bwMode="auto">
            <a:xfrm>
              <a:off x="1320" y="3773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  <p:sp>
          <p:nvSpPr>
            <p:cNvPr id="58389" name="Text Box 22"/>
            <p:cNvSpPr txBox="1">
              <a:spLocks noChangeArrowheads="1"/>
            </p:cNvSpPr>
            <p:nvPr/>
          </p:nvSpPr>
          <p:spPr bwMode="auto">
            <a:xfrm>
              <a:off x="3345" y="3790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</a:p>
          </p:txBody>
        </p:sp>
        <p:sp>
          <p:nvSpPr>
            <p:cNvPr id="58390" name="Text Box 23"/>
            <p:cNvSpPr txBox="1">
              <a:spLocks noChangeArrowheads="1"/>
            </p:cNvSpPr>
            <p:nvPr/>
          </p:nvSpPr>
          <p:spPr bwMode="auto">
            <a:xfrm>
              <a:off x="2126" y="3872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8391" name="Text Box 24"/>
            <p:cNvSpPr txBox="1">
              <a:spLocks noChangeArrowheads="1"/>
            </p:cNvSpPr>
            <p:nvPr/>
          </p:nvSpPr>
          <p:spPr bwMode="auto">
            <a:xfrm>
              <a:off x="2703" y="3855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</a:t>
              </a:r>
            </a:p>
          </p:txBody>
        </p:sp>
        <p:sp>
          <p:nvSpPr>
            <p:cNvPr id="58392" name="Text Box 25"/>
            <p:cNvSpPr txBox="1">
              <a:spLocks noChangeArrowheads="1"/>
            </p:cNvSpPr>
            <p:nvPr/>
          </p:nvSpPr>
          <p:spPr bwMode="auto">
            <a:xfrm>
              <a:off x="3196" y="3452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8393" name="Text Box 26"/>
            <p:cNvSpPr txBox="1">
              <a:spLocks noChangeArrowheads="1"/>
            </p:cNvSpPr>
            <p:nvPr/>
          </p:nvSpPr>
          <p:spPr bwMode="auto">
            <a:xfrm>
              <a:off x="2949" y="3090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8394" name="Text Box 27"/>
            <p:cNvSpPr txBox="1">
              <a:spLocks noChangeArrowheads="1"/>
            </p:cNvSpPr>
            <p:nvPr/>
          </p:nvSpPr>
          <p:spPr bwMode="auto">
            <a:xfrm>
              <a:off x="2028" y="3065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58395" name="Text Box 28"/>
            <p:cNvSpPr txBox="1">
              <a:spLocks noChangeArrowheads="1"/>
            </p:cNvSpPr>
            <p:nvPr/>
          </p:nvSpPr>
          <p:spPr bwMode="auto">
            <a:xfrm>
              <a:off x="1650" y="3402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Bipartite Graphs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45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 graph is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bipartite</a:t>
            </a:r>
            <a:r>
              <a:rPr lang="en-US" dirty="0"/>
              <a:t> if the vertices </a:t>
            </a:r>
            <a:r>
              <a:rPr lang="en-US" i="1" dirty="0"/>
              <a:t>V</a:t>
            </a:r>
            <a:r>
              <a:rPr lang="en-US" dirty="0"/>
              <a:t> can be</a:t>
            </a:r>
            <a:br>
              <a:rPr lang="en-US" dirty="0"/>
            </a:br>
            <a:r>
              <a:rPr lang="en-US" dirty="0"/>
              <a:t> partitioned into two disjoint sets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such that every edge connects a vertex </a:t>
            </a:r>
            <a:br>
              <a:rPr lang="en-US" dirty="0"/>
            </a:br>
            <a:r>
              <a:rPr lang="en-US" dirty="0"/>
              <a:t>in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 to a vertex in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i.e. no edge within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, no edge within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endParaRPr lang="en-US" dirty="0"/>
          </a:p>
          <a:p>
            <a:pPr>
              <a:buFontTx/>
              <a:buNone/>
              <a:defRPr/>
            </a:pPr>
            <a:r>
              <a:rPr lang="en-US" dirty="0"/>
              <a:t>Number of edges </a:t>
            </a:r>
            <a:r>
              <a:rPr lang="en-US" dirty="0">
                <a:cs typeface="Arial" charset="0"/>
              </a:rPr>
              <a:t>≤ </a:t>
            </a:r>
            <a:r>
              <a:rPr lang="en-US" dirty="0"/>
              <a:t>|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| |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| </a:t>
            </a:r>
          </a:p>
          <a:p>
            <a:pPr>
              <a:buFontTx/>
              <a:buNone/>
              <a:defRPr/>
            </a:pPr>
            <a:endParaRPr lang="en-US" dirty="0"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bipartite graph</a:t>
            </a:r>
            <a:r>
              <a:rPr lang="en-US" dirty="0"/>
              <a:t> </a:t>
            </a:r>
            <a:r>
              <a:rPr lang="en-US" i="1" dirty="0" err="1">
                <a:solidFill>
                  <a:srgbClr val="0000FF"/>
                </a:solidFill>
              </a:rPr>
              <a:t>K</a:t>
            </a:r>
            <a:r>
              <a:rPr lang="en-US" i="1" baseline="-25000" dirty="0" err="1">
                <a:solidFill>
                  <a:srgbClr val="0000FF"/>
                </a:solidFill>
              </a:rPr>
              <a:t>m,n</a:t>
            </a:r>
            <a:r>
              <a:rPr lang="en-US" dirty="0"/>
              <a:t> is a bipartite graph with all possible edges between a set of </a:t>
            </a:r>
            <a:r>
              <a:rPr lang="en-US" i="1" dirty="0"/>
              <a:t>m</a:t>
            </a:r>
            <a:r>
              <a:rPr lang="en-US" dirty="0"/>
              <a:t> vertices and a set of </a:t>
            </a:r>
            <a:r>
              <a:rPr lang="en-US" i="1" dirty="0"/>
              <a:t>n</a:t>
            </a:r>
            <a:r>
              <a:rPr lang="en-US" dirty="0"/>
              <a:t> vertices. It has </a:t>
            </a:r>
            <a:r>
              <a:rPr lang="en-US" i="1" dirty="0" err="1"/>
              <a:t>mn</a:t>
            </a:r>
            <a:r>
              <a:rPr lang="en-US" dirty="0"/>
              <a:t> edges.</a:t>
            </a:r>
          </a:p>
          <a:p>
            <a:pPr lvl="1">
              <a:defRPr/>
            </a:pPr>
            <a:r>
              <a:rPr lang="en-US" dirty="0"/>
              <a:t>e.g. </a:t>
            </a:r>
            <a:r>
              <a:rPr lang="en-US" i="1" dirty="0"/>
              <a:t>K</a:t>
            </a:r>
            <a:r>
              <a:rPr lang="en-US" baseline="-25000" dirty="0"/>
              <a:t>3,4  </a:t>
            </a:r>
            <a:r>
              <a:rPr lang="en-US" dirty="0"/>
              <a:t>has 12 edges</a:t>
            </a:r>
            <a:endParaRPr lang="en-US" dirty="0"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16725" y="1571625"/>
            <a:ext cx="1722438" cy="1792288"/>
            <a:chOff x="4184" y="1109"/>
            <a:chExt cx="1085" cy="1129"/>
          </a:xfrm>
        </p:grpSpPr>
        <p:sp>
          <p:nvSpPr>
            <p:cNvPr id="59416" name="Line 5"/>
            <p:cNvSpPr>
              <a:spLocks noChangeShapeType="1"/>
            </p:cNvSpPr>
            <p:nvPr/>
          </p:nvSpPr>
          <p:spPr bwMode="auto">
            <a:xfrm flipV="1">
              <a:off x="4250" y="1152"/>
              <a:ext cx="889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Line 6"/>
            <p:cNvSpPr>
              <a:spLocks noChangeShapeType="1"/>
            </p:cNvSpPr>
            <p:nvPr/>
          </p:nvSpPr>
          <p:spPr bwMode="auto">
            <a:xfrm flipV="1">
              <a:off x="4283" y="1522"/>
              <a:ext cx="889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Line 7"/>
            <p:cNvSpPr>
              <a:spLocks noChangeShapeType="1"/>
            </p:cNvSpPr>
            <p:nvPr/>
          </p:nvSpPr>
          <p:spPr bwMode="auto">
            <a:xfrm flipV="1">
              <a:off x="4283" y="1860"/>
              <a:ext cx="913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8"/>
            <p:cNvSpPr>
              <a:spLocks noChangeShapeType="1"/>
            </p:cNvSpPr>
            <p:nvPr/>
          </p:nvSpPr>
          <p:spPr bwMode="auto">
            <a:xfrm>
              <a:off x="4299" y="2123"/>
              <a:ext cx="922" cy="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9"/>
            <p:cNvSpPr>
              <a:spLocks noChangeShapeType="1"/>
            </p:cNvSpPr>
            <p:nvPr/>
          </p:nvSpPr>
          <p:spPr bwMode="auto">
            <a:xfrm>
              <a:off x="4266" y="1382"/>
              <a:ext cx="930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10"/>
            <p:cNvSpPr>
              <a:spLocks noChangeShapeType="1"/>
            </p:cNvSpPr>
            <p:nvPr/>
          </p:nvSpPr>
          <p:spPr bwMode="auto">
            <a:xfrm flipH="1">
              <a:off x="4291" y="1523"/>
              <a:ext cx="864" cy="5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Oval 11"/>
            <p:cNvSpPr>
              <a:spLocks noChangeArrowheads="1"/>
            </p:cNvSpPr>
            <p:nvPr/>
          </p:nvSpPr>
          <p:spPr bwMode="auto">
            <a:xfrm>
              <a:off x="4184" y="1332"/>
              <a:ext cx="107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3" name="Oval 12"/>
            <p:cNvSpPr>
              <a:spLocks noChangeArrowheads="1"/>
            </p:cNvSpPr>
            <p:nvPr/>
          </p:nvSpPr>
          <p:spPr bwMode="auto">
            <a:xfrm>
              <a:off x="4200" y="1669"/>
              <a:ext cx="107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4" name="Oval 13"/>
            <p:cNvSpPr>
              <a:spLocks noChangeArrowheads="1"/>
            </p:cNvSpPr>
            <p:nvPr/>
          </p:nvSpPr>
          <p:spPr bwMode="auto">
            <a:xfrm>
              <a:off x="4217" y="2048"/>
              <a:ext cx="107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5" name="Oval 14"/>
            <p:cNvSpPr>
              <a:spLocks noChangeArrowheads="1"/>
            </p:cNvSpPr>
            <p:nvPr/>
          </p:nvSpPr>
          <p:spPr bwMode="auto">
            <a:xfrm>
              <a:off x="5155" y="1793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Oval 15"/>
            <p:cNvSpPr>
              <a:spLocks noChangeArrowheads="1"/>
            </p:cNvSpPr>
            <p:nvPr/>
          </p:nvSpPr>
          <p:spPr bwMode="auto">
            <a:xfrm>
              <a:off x="5146" y="1447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7" name="Oval 16"/>
            <p:cNvSpPr>
              <a:spLocks noChangeArrowheads="1"/>
            </p:cNvSpPr>
            <p:nvPr/>
          </p:nvSpPr>
          <p:spPr bwMode="auto">
            <a:xfrm>
              <a:off x="5129" y="1109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8" name="Oval 17"/>
            <p:cNvSpPr>
              <a:spLocks noChangeArrowheads="1"/>
            </p:cNvSpPr>
            <p:nvPr/>
          </p:nvSpPr>
          <p:spPr bwMode="auto">
            <a:xfrm>
              <a:off x="5162" y="2130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470525" y="5400675"/>
            <a:ext cx="2520950" cy="993775"/>
            <a:chOff x="1780" y="3310"/>
            <a:chExt cx="1588" cy="626"/>
          </a:xfrm>
        </p:grpSpPr>
        <p:sp>
          <p:nvSpPr>
            <p:cNvPr id="59397" name="Line 27"/>
            <p:cNvSpPr>
              <a:spLocks noChangeShapeType="1"/>
            </p:cNvSpPr>
            <p:nvPr/>
          </p:nvSpPr>
          <p:spPr bwMode="auto">
            <a:xfrm>
              <a:off x="2043" y="3365"/>
              <a:ext cx="774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98" name="Line 28"/>
            <p:cNvSpPr>
              <a:spLocks noChangeShapeType="1"/>
            </p:cNvSpPr>
            <p:nvPr/>
          </p:nvSpPr>
          <p:spPr bwMode="auto">
            <a:xfrm flipH="1">
              <a:off x="2307" y="3341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99" name="Line 29"/>
            <p:cNvSpPr>
              <a:spLocks noChangeShapeType="1"/>
            </p:cNvSpPr>
            <p:nvPr/>
          </p:nvSpPr>
          <p:spPr bwMode="auto">
            <a:xfrm>
              <a:off x="3066" y="3382"/>
              <a:ext cx="264" cy="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Line 30"/>
            <p:cNvSpPr>
              <a:spLocks noChangeShapeType="1"/>
            </p:cNvSpPr>
            <p:nvPr/>
          </p:nvSpPr>
          <p:spPr bwMode="auto">
            <a:xfrm>
              <a:off x="2538" y="3382"/>
              <a:ext cx="28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1" name="Line 31"/>
            <p:cNvSpPr>
              <a:spLocks noChangeShapeType="1"/>
            </p:cNvSpPr>
            <p:nvPr/>
          </p:nvSpPr>
          <p:spPr bwMode="auto">
            <a:xfrm>
              <a:off x="2035" y="3358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2" name="Line 32"/>
            <p:cNvSpPr>
              <a:spLocks noChangeShapeType="1"/>
            </p:cNvSpPr>
            <p:nvPr/>
          </p:nvSpPr>
          <p:spPr bwMode="auto">
            <a:xfrm flipH="1">
              <a:off x="1788" y="3375"/>
              <a:ext cx="716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3" name="Line 33"/>
            <p:cNvSpPr>
              <a:spLocks noChangeShapeType="1"/>
            </p:cNvSpPr>
            <p:nvPr/>
          </p:nvSpPr>
          <p:spPr bwMode="auto">
            <a:xfrm flipH="1">
              <a:off x="2307" y="3374"/>
              <a:ext cx="749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4" name="Line 34"/>
            <p:cNvSpPr>
              <a:spLocks noChangeShapeType="1"/>
            </p:cNvSpPr>
            <p:nvPr/>
          </p:nvSpPr>
          <p:spPr bwMode="auto">
            <a:xfrm flipH="1">
              <a:off x="1822" y="3350"/>
              <a:ext cx="1226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5" name="Line 35"/>
            <p:cNvSpPr>
              <a:spLocks noChangeShapeType="1"/>
            </p:cNvSpPr>
            <p:nvPr/>
          </p:nvSpPr>
          <p:spPr bwMode="auto">
            <a:xfrm flipH="1">
              <a:off x="2834" y="3325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6" name="Line 36"/>
            <p:cNvSpPr>
              <a:spLocks noChangeShapeType="1"/>
            </p:cNvSpPr>
            <p:nvPr/>
          </p:nvSpPr>
          <p:spPr bwMode="auto">
            <a:xfrm>
              <a:off x="2537" y="3357"/>
              <a:ext cx="798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7" name="Line 37"/>
            <p:cNvSpPr>
              <a:spLocks noChangeShapeType="1"/>
            </p:cNvSpPr>
            <p:nvPr/>
          </p:nvSpPr>
          <p:spPr bwMode="auto">
            <a:xfrm>
              <a:off x="2044" y="3358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8" name="Line 38"/>
            <p:cNvSpPr>
              <a:spLocks noChangeShapeType="1"/>
            </p:cNvSpPr>
            <p:nvPr/>
          </p:nvSpPr>
          <p:spPr bwMode="auto">
            <a:xfrm flipH="1">
              <a:off x="1813" y="3358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9" name="Oval 39"/>
            <p:cNvSpPr>
              <a:spLocks noChangeArrowheads="1"/>
            </p:cNvSpPr>
            <p:nvPr/>
          </p:nvSpPr>
          <p:spPr bwMode="auto">
            <a:xfrm>
              <a:off x="1995" y="33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Oval 40"/>
            <p:cNvSpPr>
              <a:spLocks noChangeArrowheads="1"/>
            </p:cNvSpPr>
            <p:nvPr/>
          </p:nvSpPr>
          <p:spPr bwMode="auto">
            <a:xfrm>
              <a:off x="2488" y="33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Oval 41"/>
            <p:cNvSpPr>
              <a:spLocks noChangeArrowheads="1"/>
            </p:cNvSpPr>
            <p:nvPr/>
          </p:nvSpPr>
          <p:spPr bwMode="auto">
            <a:xfrm>
              <a:off x="3015" y="33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2" name="Oval 42"/>
            <p:cNvSpPr>
              <a:spLocks noChangeArrowheads="1"/>
            </p:cNvSpPr>
            <p:nvPr/>
          </p:nvSpPr>
          <p:spPr bwMode="auto">
            <a:xfrm>
              <a:off x="3286" y="382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Oval 43"/>
            <p:cNvSpPr>
              <a:spLocks noChangeArrowheads="1"/>
            </p:cNvSpPr>
            <p:nvPr/>
          </p:nvSpPr>
          <p:spPr bwMode="auto">
            <a:xfrm>
              <a:off x="2784" y="384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Oval 44"/>
            <p:cNvSpPr>
              <a:spLocks noChangeArrowheads="1"/>
            </p:cNvSpPr>
            <p:nvPr/>
          </p:nvSpPr>
          <p:spPr bwMode="auto">
            <a:xfrm>
              <a:off x="2266" y="385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5" name="Oval 45"/>
            <p:cNvSpPr>
              <a:spLocks noChangeArrowheads="1"/>
            </p:cNvSpPr>
            <p:nvPr/>
          </p:nvSpPr>
          <p:spPr bwMode="auto">
            <a:xfrm>
              <a:off x="1780" y="385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Bipartite Graphs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73200"/>
            <a:ext cx="8229600" cy="51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Are these graphs bipartite?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830763" y="1919288"/>
            <a:ext cx="2246312" cy="939800"/>
            <a:chOff x="3043" y="1385"/>
            <a:chExt cx="1415" cy="592"/>
          </a:xfrm>
        </p:grpSpPr>
        <p:sp>
          <p:nvSpPr>
            <p:cNvPr id="71685" name="Line 14"/>
            <p:cNvSpPr>
              <a:spLocks noChangeShapeType="1"/>
            </p:cNvSpPr>
            <p:nvPr/>
          </p:nvSpPr>
          <p:spPr bwMode="auto">
            <a:xfrm flipV="1">
              <a:off x="3092" y="1926"/>
              <a:ext cx="13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6" name="Line 15"/>
            <p:cNvSpPr>
              <a:spLocks noChangeShapeType="1"/>
            </p:cNvSpPr>
            <p:nvPr/>
          </p:nvSpPr>
          <p:spPr bwMode="auto">
            <a:xfrm flipV="1">
              <a:off x="3075" y="1671"/>
              <a:ext cx="1334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7" name="Line 16"/>
            <p:cNvSpPr>
              <a:spLocks noChangeShapeType="1"/>
            </p:cNvSpPr>
            <p:nvPr/>
          </p:nvSpPr>
          <p:spPr bwMode="auto">
            <a:xfrm>
              <a:off x="3092" y="1661"/>
              <a:ext cx="134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8" name="Line 17"/>
            <p:cNvSpPr>
              <a:spLocks noChangeShapeType="1"/>
            </p:cNvSpPr>
            <p:nvPr/>
          </p:nvSpPr>
          <p:spPr bwMode="auto">
            <a:xfrm>
              <a:off x="3076" y="1432"/>
              <a:ext cx="134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9" name="Line 18"/>
            <p:cNvSpPr>
              <a:spLocks noChangeShapeType="1"/>
            </p:cNvSpPr>
            <p:nvPr/>
          </p:nvSpPr>
          <p:spPr bwMode="auto">
            <a:xfrm flipV="1">
              <a:off x="3075" y="1424"/>
              <a:ext cx="1342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Line 19"/>
            <p:cNvSpPr>
              <a:spLocks noChangeShapeType="1"/>
            </p:cNvSpPr>
            <p:nvPr/>
          </p:nvSpPr>
          <p:spPr bwMode="auto">
            <a:xfrm flipV="1">
              <a:off x="3092" y="1431"/>
              <a:ext cx="13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1" name="Oval 20"/>
            <p:cNvSpPr>
              <a:spLocks noChangeArrowheads="1"/>
            </p:cNvSpPr>
            <p:nvPr/>
          </p:nvSpPr>
          <p:spPr bwMode="auto">
            <a:xfrm>
              <a:off x="3051" y="13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Oval 21"/>
            <p:cNvSpPr>
              <a:spLocks noChangeArrowheads="1"/>
            </p:cNvSpPr>
            <p:nvPr/>
          </p:nvSpPr>
          <p:spPr bwMode="auto">
            <a:xfrm>
              <a:off x="3043" y="16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Oval 22"/>
            <p:cNvSpPr>
              <a:spLocks noChangeArrowheads="1"/>
            </p:cNvSpPr>
            <p:nvPr/>
          </p:nvSpPr>
          <p:spPr bwMode="auto">
            <a:xfrm>
              <a:off x="3051" y="187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4" name="Oval 23"/>
            <p:cNvSpPr>
              <a:spLocks noChangeArrowheads="1"/>
            </p:cNvSpPr>
            <p:nvPr/>
          </p:nvSpPr>
          <p:spPr bwMode="auto">
            <a:xfrm>
              <a:off x="4376" y="138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Oval 24"/>
            <p:cNvSpPr>
              <a:spLocks noChangeArrowheads="1"/>
            </p:cNvSpPr>
            <p:nvPr/>
          </p:nvSpPr>
          <p:spPr bwMode="auto">
            <a:xfrm>
              <a:off x="4368" y="16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6" name="Oval 25"/>
            <p:cNvSpPr>
              <a:spLocks noChangeArrowheads="1"/>
            </p:cNvSpPr>
            <p:nvPr/>
          </p:nvSpPr>
          <p:spPr bwMode="auto">
            <a:xfrm>
              <a:off x="4376" y="189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9541" name="Rectangle 53"/>
          <p:cNvSpPr>
            <a:spLocks noChangeArrowheads="1"/>
          </p:cNvSpPr>
          <p:nvPr/>
        </p:nvSpPr>
        <p:spPr bwMode="auto">
          <a:xfrm>
            <a:off x="469900" y="3178175"/>
            <a:ext cx="82296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A graph is bipartite </a:t>
            </a:r>
            <a:r>
              <a:rPr lang="en-US" sz="2400" dirty="0" err="1">
                <a:solidFill>
                  <a:srgbClr val="0000FF"/>
                </a:solidFill>
              </a:rPr>
              <a:t>iff</a:t>
            </a:r>
            <a:r>
              <a:rPr lang="en-US" sz="2400" dirty="0">
                <a:solidFill>
                  <a:srgbClr val="0000FF"/>
                </a:solidFill>
              </a:rPr>
              <a:t> the graph contains </a:t>
            </a:r>
            <a:r>
              <a:rPr lang="en-US" sz="2400" u="sng" dirty="0">
                <a:solidFill>
                  <a:srgbClr val="0000FF"/>
                </a:solidFill>
              </a:rPr>
              <a:t>no odd cycles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Proof: (if) assign any vertex </a:t>
            </a:r>
            <a:r>
              <a:rPr lang="en-US" sz="2000" i="1" dirty="0">
                <a:solidFill>
                  <a:srgbClr val="0000FF"/>
                </a:solidFill>
              </a:rPr>
              <a:t>v</a:t>
            </a:r>
            <a:r>
              <a:rPr lang="en-US" sz="2000" dirty="0">
                <a:solidFill>
                  <a:srgbClr val="0000FF"/>
                </a:solidFill>
              </a:rPr>
              <a:t> in 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i="1" dirty="0"/>
              <a:t>, </a:t>
            </a:r>
            <a:br>
              <a:rPr lang="en-US" sz="2000" i="1" dirty="0"/>
            </a:br>
            <a:r>
              <a:rPr lang="en-US" sz="2000" dirty="0">
                <a:solidFill>
                  <a:srgbClr val="0033CC"/>
                </a:solidFill>
              </a:rPr>
              <a:t>assign all </a:t>
            </a:r>
            <a:r>
              <a:rPr lang="en-US" sz="2000" i="1" dirty="0" err="1">
                <a:solidFill>
                  <a:srgbClr val="0000FF"/>
                </a:solidFill>
              </a:rPr>
              <a:t>v</a:t>
            </a:r>
            <a:r>
              <a:rPr lang="en-US" sz="2000" dirty="0" err="1">
                <a:solidFill>
                  <a:srgbClr val="0000FF"/>
                </a:solidFill>
              </a:rPr>
              <a:t>’s</a:t>
            </a:r>
            <a:r>
              <a:rPr lang="en-US" sz="2000" dirty="0">
                <a:solidFill>
                  <a:srgbClr val="0000FF"/>
                </a:solidFill>
              </a:rPr>
              <a:t> neighbors in </a:t>
            </a:r>
            <a:r>
              <a:rPr lang="en-US" sz="2000" i="1" dirty="0"/>
              <a:t>V</a:t>
            </a:r>
            <a:r>
              <a:rPr lang="en-US" sz="2000" i="1" baseline="-25000" dirty="0"/>
              <a:t>2</a:t>
            </a:r>
            <a:r>
              <a:rPr lang="en-US" sz="2000" i="1" dirty="0"/>
              <a:t>, </a:t>
            </a:r>
            <a:br>
              <a:rPr lang="en-US" sz="2000" i="1" dirty="0"/>
            </a:br>
            <a:r>
              <a:rPr lang="en-US" sz="2000" dirty="0">
                <a:solidFill>
                  <a:srgbClr val="0033CC"/>
                </a:solidFill>
              </a:rPr>
              <a:t>assign all </a:t>
            </a:r>
            <a:r>
              <a:rPr lang="en-US" sz="2000" i="1" dirty="0" err="1">
                <a:solidFill>
                  <a:srgbClr val="0000FF"/>
                </a:solidFill>
              </a:rPr>
              <a:t>v</a:t>
            </a:r>
            <a:r>
              <a:rPr lang="en-US" sz="2000" dirty="0" err="1">
                <a:solidFill>
                  <a:srgbClr val="0000FF"/>
                </a:solidFill>
              </a:rPr>
              <a:t>’s</a:t>
            </a:r>
            <a:r>
              <a:rPr lang="en-US" sz="2000" dirty="0">
                <a:solidFill>
                  <a:srgbClr val="0000FF"/>
                </a:solidFill>
              </a:rPr>
              <a:t> neighbors’ neighbors in 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i="1" dirty="0"/>
              <a:t>, </a:t>
            </a:r>
            <a:br>
              <a:rPr lang="en-US" sz="2000" i="1" dirty="0"/>
            </a:br>
            <a:r>
              <a:rPr lang="en-US" sz="2000" i="1" dirty="0"/>
              <a:t>…</a:t>
            </a:r>
            <a:r>
              <a:rPr lang="en-US" sz="2000" i="1" dirty="0">
                <a:solidFill>
                  <a:srgbClr val="0033CC"/>
                </a:solidFill>
              </a:rPr>
              <a:t> etc.  </a:t>
            </a:r>
            <a:r>
              <a:rPr lang="en-US" sz="2000" dirty="0">
                <a:solidFill>
                  <a:srgbClr val="0033CC"/>
                </a:solidFill>
              </a:rPr>
              <a:t>Because the graph has no odd cycle, 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this can be done without conflicts.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33CC"/>
                </a:solidFill>
              </a:rPr>
              <a:t>(only if) Assume G </a:t>
            </a:r>
            <a:r>
              <a:rPr lang="en-US" sz="2000" dirty="0">
                <a:solidFill>
                  <a:srgbClr val="0000FF"/>
                </a:solidFill>
              </a:rPr>
              <a:t>is bipartite, a cycle can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only be formed after changing from 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br>
              <a:rPr lang="en-US" sz="2000" i="1" baseline="-25000" dirty="0"/>
            </a:br>
            <a:r>
              <a:rPr lang="en-US" sz="2000" dirty="0">
                <a:solidFill>
                  <a:srgbClr val="0000FF"/>
                </a:solidFill>
              </a:rPr>
              <a:t>to </a:t>
            </a:r>
            <a:r>
              <a:rPr lang="en-US" sz="2000" i="1" dirty="0"/>
              <a:t>V</a:t>
            </a:r>
            <a:r>
              <a:rPr lang="en-US" sz="2000" i="1" baseline="-25000" dirty="0"/>
              <a:t>2  </a:t>
            </a:r>
            <a:r>
              <a:rPr lang="en-US" sz="2000" dirty="0">
                <a:solidFill>
                  <a:srgbClr val="0000FF"/>
                </a:solidFill>
              </a:rPr>
              <a:t>and from </a:t>
            </a:r>
            <a:r>
              <a:rPr lang="en-US" sz="2000" i="1" dirty="0"/>
              <a:t>V</a:t>
            </a:r>
            <a:r>
              <a:rPr lang="en-US" sz="2000" i="1" baseline="-25000" dirty="0"/>
              <a:t>2 </a:t>
            </a:r>
            <a:r>
              <a:rPr lang="en-US" sz="2000" dirty="0">
                <a:solidFill>
                  <a:srgbClr val="0000FF"/>
                </a:solidFill>
              </a:rPr>
              <a:t>to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dirty="0">
                <a:solidFill>
                  <a:srgbClr val="0000FF"/>
                </a:solidFill>
              </a:rPr>
              <a:t> even number of times.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Thus no odd cycle.</a:t>
            </a:r>
            <a:endParaRPr lang="en-US" sz="2000" dirty="0">
              <a:solidFill>
                <a:srgbClr val="0033CC"/>
              </a:solidFill>
            </a:endParaRPr>
          </a:p>
        </p:txBody>
      </p:sp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5672138" y="3556000"/>
            <a:ext cx="3084512" cy="2206625"/>
            <a:chOff x="5642878" y="4295775"/>
            <a:chExt cx="3084512" cy="2206625"/>
          </a:xfrm>
        </p:grpSpPr>
        <p:sp>
          <p:nvSpPr>
            <p:cNvPr id="71699" name="Arc 79"/>
            <p:cNvSpPr>
              <a:spLocks/>
            </p:cNvSpPr>
            <p:nvPr/>
          </p:nvSpPr>
          <p:spPr bwMode="auto">
            <a:xfrm rot="4424013" flipV="1">
              <a:off x="6655476" y="3873500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0" name="Arc 81"/>
            <p:cNvSpPr>
              <a:spLocks/>
            </p:cNvSpPr>
            <p:nvPr/>
          </p:nvSpPr>
          <p:spPr bwMode="auto">
            <a:xfrm rot="4424013" flipV="1">
              <a:off x="6185576" y="5294313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01" name="Group 65"/>
            <p:cNvGrpSpPr>
              <a:grpSpLocks/>
            </p:cNvGrpSpPr>
            <p:nvPr/>
          </p:nvGrpSpPr>
          <p:grpSpPr bwMode="auto">
            <a:xfrm>
              <a:off x="6577915" y="4295775"/>
              <a:ext cx="2047875" cy="2206625"/>
              <a:chOff x="4024" y="1550"/>
              <a:chExt cx="1290" cy="1088"/>
            </a:xfrm>
          </p:grpSpPr>
          <p:sp>
            <p:nvSpPr>
              <p:cNvPr id="71702" name="Arc 66"/>
              <p:cNvSpPr>
                <a:spLocks/>
              </p:cNvSpPr>
              <p:nvPr/>
            </p:nvSpPr>
            <p:spPr bwMode="auto">
              <a:xfrm rot="4424013" flipV="1">
                <a:off x="4627" y="1219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3" name="Arc 67"/>
              <p:cNvSpPr>
                <a:spLocks/>
              </p:cNvSpPr>
              <p:nvPr/>
            </p:nvSpPr>
            <p:spPr bwMode="auto">
              <a:xfrm rot="4424013" flipV="1">
                <a:off x="4635" y="1738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4" name="Arc 68"/>
              <p:cNvSpPr>
                <a:spLocks/>
              </p:cNvSpPr>
              <p:nvPr/>
            </p:nvSpPr>
            <p:spPr bwMode="auto">
              <a:xfrm rot="4424013" flipV="1">
                <a:off x="4372" y="1960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5" name="Arc 69"/>
              <p:cNvSpPr>
                <a:spLocks/>
              </p:cNvSpPr>
              <p:nvPr/>
            </p:nvSpPr>
            <p:spPr bwMode="auto">
              <a:xfrm rot="4424013" flipV="1">
                <a:off x="4355" y="1458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06" name="Arc 78"/>
            <p:cNvSpPr>
              <a:spLocks/>
            </p:cNvSpPr>
            <p:nvPr/>
          </p:nvSpPr>
          <p:spPr bwMode="auto">
            <a:xfrm rot="4424013" flipV="1">
              <a:off x="6669990" y="4826000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7" name="Arc 80"/>
            <p:cNvSpPr>
              <a:spLocks/>
            </p:cNvSpPr>
            <p:nvPr/>
          </p:nvSpPr>
          <p:spPr bwMode="auto">
            <a:xfrm rot="4424013" flipV="1">
              <a:off x="6195328" y="4300538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08" name="Group 92"/>
            <p:cNvGrpSpPr>
              <a:grpSpLocks/>
            </p:cNvGrpSpPr>
            <p:nvPr/>
          </p:nvGrpSpPr>
          <p:grpSpPr bwMode="auto">
            <a:xfrm>
              <a:off x="5642878" y="4608513"/>
              <a:ext cx="1422400" cy="1639888"/>
              <a:chOff x="3435" y="1719"/>
              <a:chExt cx="896" cy="807"/>
            </a:xfrm>
          </p:grpSpPr>
          <p:sp>
            <p:nvSpPr>
              <p:cNvPr id="71709" name="Rectangle 93"/>
              <p:cNvSpPr>
                <a:spLocks noChangeArrowheads="1"/>
              </p:cNvSpPr>
              <p:nvPr/>
            </p:nvSpPr>
            <p:spPr bwMode="auto">
              <a:xfrm>
                <a:off x="3474" y="1975"/>
                <a:ext cx="518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0" name="Rectangle 94"/>
              <p:cNvSpPr>
                <a:spLocks noChangeArrowheads="1"/>
              </p:cNvSpPr>
              <p:nvPr/>
            </p:nvSpPr>
            <p:spPr bwMode="auto">
              <a:xfrm>
                <a:off x="3761" y="1745"/>
                <a:ext cx="527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1" name="Line 95"/>
              <p:cNvSpPr>
                <a:spLocks noChangeShapeType="1"/>
              </p:cNvSpPr>
              <p:nvPr/>
            </p:nvSpPr>
            <p:spPr bwMode="auto">
              <a:xfrm flipH="1">
                <a:off x="3475" y="1743"/>
                <a:ext cx="29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2" name="Line 96"/>
              <p:cNvSpPr>
                <a:spLocks noChangeShapeType="1"/>
              </p:cNvSpPr>
              <p:nvPr/>
            </p:nvSpPr>
            <p:spPr bwMode="auto">
              <a:xfrm flipH="1">
                <a:off x="3976" y="1752"/>
                <a:ext cx="32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3" name="Line 97"/>
              <p:cNvSpPr>
                <a:spLocks noChangeShapeType="1"/>
              </p:cNvSpPr>
              <p:nvPr/>
            </p:nvSpPr>
            <p:spPr bwMode="auto">
              <a:xfrm flipH="1">
                <a:off x="3994" y="2272"/>
                <a:ext cx="28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4" name="Line 98"/>
              <p:cNvSpPr>
                <a:spLocks noChangeShapeType="1"/>
              </p:cNvSpPr>
              <p:nvPr/>
            </p:nvSpPr>
            <p:spPr bwMode="auto">
              <a:xfrm flipH="1">
                <a:off x="3476" y="2262"/>
                <a:ext cx="287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5" name="Oval 99"/>
              <p:cNvSpPr>
                <a:spLocks noChangeArrowheads="1"/>
              </p:cNvSpPr>
              <p:nvPr/>
            </p:nvSpPr>
            <p:spPr bwMode="auto">
              <a:xfrm>
                <a:off x="3435" y="244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6" name="Oval 100"/>
              <p:cNvSpPr>
                <a:spLocks noChangeArrowheads="1"/>
              </p:cNvSpPr>
              <p:nvPr/>
            </p:nvSpPr>
            <p:spPr bwMode="auto">
              <a:xfrm>
                <a:off x="3443" y="194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7" name="Oval 101"/>
              <p:cNvSpPr>
                <a:spLocks noChangeArrowheads="1"/>
              </p:cNvSpPr>
              <p:nvPr/>
            </p:nvSpPr>
            <p:spPr bwMode="auto">
              <a:xfrm>
                <a:off x="3731" y="171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8" name="Oval 102"/>
              <p:cNvSpPr>
                <a:spLocks noChangeArrowheads="1"/>
              </p:cNvSpPr>
              <p:nvPr/>
            </p:nvSpPr>
            <p:spPr bwMode="auto">
              <a:xfrm>
                <a:off x="4249" y="171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Oval 103"/>
              <p:cNvSpPr>
                <a:spLocks noChangeArrowheads="1"/>
              </p:cNvSpPr>
              <p:nvPr/>
            </p:nvSpPr>
            <p:spPr bwMode="auto">
              <a:xfrm>
                <a:off x="3953" y="194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0" name="Oval 104"/>
              <p:cNvSpPr>
                <a:spLocks noChangeArrowheads="1"/>
              </p:cNvSpPr>
              <p:nvPr/>
            </p:nvSpPr>
            <p:spPr bwMode="auto">
              <a:xfrm>
                <a:off x="3731" y="221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Oval 105"/>
              <p:cNvSpPr>
                <a:spLocks noChangeArrowheads="1"/>
              </p:cNvSpPr>
              <p:nvPr/>
            </p:nvSpPr>
            <p:spPr bwMode="auto">
              <a:xfrm>
                <a:off x="4233" y="222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2" name="Oval 106"/>
              <p:cNvSpPr>
                <a:spLocks noChangeArrowheads="1"/>
              </p:cNvSpPr>
              <p:nvPr/>
            </p:nvSpPr>
            <p:spPr bwMode="auto">
              <a:xfrm>
                <a:off x="3961" y="243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23" name="Group 107"/>
            <p:cNvGrpSpPr>
              <a:grpSpLocks/>
            </p:cNvGrpSpPr>
            <p:nvPr/>
          </p:nvGrpSpPr>
          <p:grpSpPr bwMode="auto">
            <a:xfrm>
              <a:off x="7304990" y="4668838"/>
              <a:ext cx="1422400" cy="1639888"/>
              <a:chOff x="4455" y="1703"/>
              <a:chExt cx="896" cy="807"/>
            </a:xfrm>
          </p:grpSpPr>
          <p:sp>
            <p:nvSpPr>
              <p:cNvPr id="71724" name="Rectangle 108"/>
              <p:cNvSpPr>
                <a:spLocks noChangeArrowheads="1"/>
              </p:cNvSpPr>
              <p:nvPr/>
            </p:nvSpPr>
            <p:spPr bwMode="auto">
              <a:xfrm>
                <a:off x="4494" y="1959"/>
                <a:ext cx="518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Rectangle 109"/>
              <p:cNvSpPr>
                <a:spLocks noChangeArrowheads="1"/>
              </p:cNvSpPr>
              <p:nvPr/>
            </p:nvSpPr>
            <p:spPr bwMode="auto">
              <a:xfrm>
                <a:off x="4781" y="1729"/>
                <a:ext cx="527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6" name="Line 110"/>
              <p:cNvSpPr>
                <a:spLocks noChangeShapeType="1"/>
              </p:cNvSpPr>
              <p:nvPr/>
            </p:nvSpPr>
            <p:spPr bwMode="auto">
              <a:xfrm flipH="1">
                <a:off x="4495" y="1727"/>
                <a:ext cx="29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7" name="Line 111"/>
              <p:cNvSpPr>
                <a:spLocks noChangeShapeType="1"/>
              </p:cNvSpPr>
              <p:nvPr/>
            </p:nvSpPr>
            <p:spPr bwMode="auto">
              <a:xfrm flipH="1">
                <a:off x="4996" y="1736"/>
                <a:ext cx="32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8" name="Line 112"/>
              <p:cNvSpPr>
                <a:spLocks noChangeShapeType="1"/>
              </p:cNvSpPr>
              <p:nvPr/>
            </p:nvSpPr>
            <p:spPr bwMode="auto">
              <a:xfrm flipH="1">
                <a:off x="5014" y="2256"/>
                <a:ext cx="28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9" name="Line 113"/>
              <p:cNvSpPr>
                <a:spLocks noChangeShapeType="1"/>
              </p:cNvSpPr>
              <p:nvPr/>
            </p:nvSpPr>
            <p:spPr bwMode="auto">
              <a:xfrm flipH="1">
                <a:off x="4496" y="2246"/>
                <a:ext cx="287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0" name="Oval 114"/>
              <p:cNvSpPr>
                <a:spLocks noChangeArrowheads="1"/>
              </p:cNvSpPr>
              <p:nvPr/>
            </p:nvSpPr>
            <p:spPr bwMode="auto">
              <a:xfrm>
                <a:off x="4455" y="24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Oval 115"/>
              <p:cNvSpPr>
                <a:spLocks noChangeArrowheads="1"/>
              </p:cNvSpPr>
              <p:nvPr/>
            </p:nvSpPr>
            <p:spPr bwMode="auto">
              <a:xfrm>
                <a:off x="4463" y="193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2" name="Oval 116"/>
              <p:cNvSpPr>
                <a:spLocks noChangeArrowheads="1"/>
              </p:cNvSpPr>
              <p:nvPr/>
            </p:nvSpPr>
            <p:spPr bwMode="auto">
              <a:xfrm>
                <a:off x="4751" y="170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Oval 117"/>
              <p:cNvSpPr>
                <a:spLocks noChangeArrowheads="1"/>
              </p:cNvSpPr>
              <p:nvPr/>
            </p:nvSpPr>
            <p:spPr bwMode="auto">
              <a:xfrm>
                <a:off x="5269" y="170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4" name="Oval 118"/>
              <p:cNvSpPr>
                <a:spLocks noChangeArrowheads="1"/>
              </p:cNvSpPr>
              <p:nvPr/>
            </p:nvSpPr>
            <p:spPr bwMode="auto">
              <a:xfrm>
                <a:off x="4973" y="19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Oval 119"/>
              <p:cNvSpPr>
                <a:spLocks noChangeArrowheads="1"/>
              </p:cNvSpPr>
              <p:nvPr/>
            </p:nvSpPr>
            <p:spPr bwMode="auto">
              <a:xfrm>
                <a:off x="4751" y="219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6" name="Oval 120"/>
              <p:cNvSpPr>
                <a:spLocks noChangeArrowheads="1"/>
              </p:cNvSpPr>
              <p:nvPr/>
            </p:nvSpPr>
            <p:spPr bwMode="auto">
              <a:xfrm>
                <a:off x="5253" y="220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7" name="Oval 121"/>
              <p:cNvSpPr>
                <a:spLocks noChangeArrowheads="1"/>
              </p:cNvSpPr>
              <p:nvPr/>
            </p:nvSpPr>
            <p:spPr bwMode="auto">
              <a:xfrm>
                <a:off x="4981" y="241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916113" y="2008188"/>
            <a:ext cx="1019175" cy="890587"/>
            <a:chOff x="1207" y="1265"/>
            <a:chExt cx="642" cy="561"/>
          </a:xfrm>
        </p:grpSpPr>
        <p:sp>
          <p:nvSpPr>
            <p:cNvPr id="71739" name="AutoShape 5"/>
            <p:cNvSpPr>
              <a:spLocks noChangeArrowheads="1"/>
            </p:cNvSpPr>
            <p:nvPr/>
          </p:nvSpPr>
          <p:spPr bwMode="auto">
            <a:xfrm>
              <a:off x="1249" y="1298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0" name="Oval 6"/>
            <p:cNvSpPr>
              <a:spLocks noChangeArrowheads="1"/>
            </p:cNvSpPr>
            <p:nvPr/>
          </p:nvSpPr>
          <p:spPr bwMode="auto">
            <a:xfrm>
              <a:off x="1339" y="174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1" name="Oval 7"/>
            <p:cNvSpPr>
              <a:spLocks noChangeArrowheads="1"/>
            </p:cNvSpPr>
            <p:nvPr/>
          </p:nvSpPr>
          <p:spPr bwMode="auto">
            <a:xfrm>
              <a:off x="1207" y="15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Oval 8"/>
            <p:cNvSpPr>
              <a:spLocks noChangeArrowheads="1"/>
            </p:cNvSpPr>
            <p:nvPr/>
          </p:nvSpPr>
          <p:spPr bwMode="auto">
            <a:xfrm>
              <a:off x="1347" y="1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3" name="Oval 9"/>
            <p:cNvSpPr>
              <a:spLocks noChangeArrowheads="1"/>
            </p:cNvSpPr>
            <p:nvPr/>
          </p:nvSpPr>
          <p:spPr bwMode="auto">
            <a:xfrm>
              <a:off x="1610" y="1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4" name="Oval 10"/>
            <p:cNvSpPr>
              <a:spLocks noChangeArrowheads="1"/>
            </p:cNvSpPr>
            <p:nvPr/>
          </p:nvSpPr>
          <p:spPr bwMode="auto">
            <a:xfrm>
              <a:off x="1767" y="15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5" name="Oval 11"/>
            <p:cNvSpPr>
              <a:spLocks noChangeArrowheads="1"/>
            </p:cNvSpPr>
            <p:nvPr/>
          </p:nvSpPr>
          <p:spPr bwMode="auto">
            <a:xfrm>
              <a:off x="1619" y="174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" name="AutoShape 12"/>
          <p:cNvSpPr>
            <a:spLocks noChangeArrowheads="1"/>
          </p:cNvSpPr>
          <p:nvPr/>
        </p:nvSpPr>
        <p:spPr bwMode="auto">
          <a:xfrm>
            <a:off x="3602038" y="2266950"/>
            <a:ext cx="457200" cy="287338"/>
          </a:xfrm>
          <a:prstGeom prst="rightArrow">
            <a:avLst>
              <a:gd name="adj1" fmla="val 50000"/>
              <a:gd name="adj2" fmla="val 3977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671513" y="1979613"/>
            <a:ext cx="925512" cy="850900"/>
            <a:chOff x="1246" y="2109"/>
            <a:chExt cx="583" cy="536"/>
          </a:xfrm>
        </p:grpSpPr>
        <p:sp>
          <p:nvSpPr>
            <p:cNvPr id="71748" name="Rectangle 47"/>
            <p:cNvSpPr>
              <a:spLocks noChangeArrowheads="1"/>
            </p:cNvSpPr>
            <p:nvPr/>
          </p:nvSpPr>
          <p:spPr bwMode="auto">
            <a:xfrm>
              <a:off x="1312" y="2144"/>
              <a:ext cx="476" cy="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9" name="Line 48"/>
            <p:cNvSpPr>
              <a:spLocks noChangeShapeType="1"/>
            </p:cNvSpPr>
            <p:nvPr/>
          </p:nvSpPr>
          <p:spPr bwMode="auto">
            <a:xfrm flipH="1">
              <a:off x="1319" y="2144"/>
              <a:ext cx="453" cy="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0" name="Oval 49"/>
            <p:cNvSpPr>
              <a:spLocks noChangeArrowheads="1"/>
            </p:cNvSpPr>
            <p:nvPr/>
          </p:nvSpPr>
          <p:spPr bwMode="auto">
            <a:xfrm>
              <a:off x="1246" y="2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1" name="Oval 50"/>
            <p:cNvSpPr>
              <a:spLocks noChangeArrowheads="1"/>
            </p:cNvSpPr>
            <p:nvPr/>
          </p:nvSpPr>
          <p:spPr bwMode="auto">
            <a:xfrm>
              <a:off x="1262" y="254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2" name="Oval 51"/>
            <p:cNvSpPr>
              <a:spLocks noChangeArrowheads="1"/>
            </p:cNvSpPr>
            <p:nvPr/>
          </p:nvSpPr>
          <p:spPr bwMode="auto">
            <a:xfrm>
              <a:off x="1747" y="256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3" name="Oval 52"/>
            <p:cNvSpPr>
              <a:spLocks noChangeArrowheads="1"/>
            </p:cNvSpPr>
            <p:nvPr/>
          </p:nvSpPr>
          <p:spPr bwMode="auto">
            <a:xfrm>
              <a:off x="1731" y="21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3769" name="Oval 167"/>
          <p:cNvSpPr>
            <a:spLocks noChangeArrowheads="1"/>
          </p:cNvSpPr>
          <p:nvPr/>
        </p:nvSpPr>
        <p:spPr bwMode="auto">
          <a:xfrm>
            <a:off x="6443663" y="5240338"/>
            <a:ext cx="247650" cy="260350"/>
          </a:xfrm>
          <a:prstGeom prst="ellipse">
            <a:avLst/>
          </a:prstGeom>
          <a:solidFill>
            <a:srgbClr val="FB1C05">
              <a:alpha val="42744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0" name="Oval 168"/>
          <p:cNvSpPr>
            <a:spLocks noChangeArrowheads="1"/>
          </p:cNvSpPr>
          <p:nvPr/>
        </p:nvSpPr>
        <p:spPr bwMode="auto">
          <a:xfrm>
            <a:off x="5610225" y="5275263"/>
            <a:ext cx="246063" cy="261937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1" name="Oval 169"/>
          <p:cNvSpPr>
            <a:spLocks noChangeArrowheads="1"/>
          </p:cNvSpPr>
          <p:nvPr/>
        </p:nvSpPr>
        <p:spPr bwMode="auto">
          <a:xfrm>
            <a:off x="5616575" y="4295775"/>
            <a:ext cx="247650" cy="261938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2" name="Oval 170"/>
          <p:cNvSpPr>
            <a:spLocks noChangeArrowheads="1"/>
          </p:cNvSpPr>
          <p:nvPr/>
        </p:nvSpPr>
        <p:spPr bwMode="auto">
          <a:xfrm>
            <a:off x="6473825" y="4252913"/>
            <a:ext cx="246063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3" name="Oval 171"/>
          <p:cNvSpPr>
            <a:spLocks noChangeArrowheads="1"/>
          </p:cNvSpPr>
          <p:nvPr/>
        </p:nvSpPr>
        <p:spPr bwMode="auto">
          <a:xfrm>
            <a:off x="6073775" y="3824288"/>
            <a:ext cx="247650" cy="261937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4" name="Oval 172"/>
          <p:cNvSpPr>
            <a:spLocks noChangeArrowheads="1"/>
          </p:cNvSpPr>
          <p:nvPr/>
        </p:nvSpPr>
        <p:spPr bwMode="auto">
          <a:xfrm>
            <a:off x="6900863" y="3824288"/>
            <a:ext cx="247650" cy="261937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5" name="Oval 173"/>
          <p:cNvSpPr>
            <a:spLocks noChangeArrowheads="1"/>
          </p:cNvSpPr>
          <p:nvPr/>
        </p:nvSpPr>
        <p:spPr bwMode="auto">
          <a:xfrm>
            <a:off x="6088063" y="4783138"/>
            <a:ext cx="247650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6" name="Oval 174"/>
          <p:cNvSpPr>
            <a:spLocks noChangeArrowheads="1"/>
          </p:cNvSpPr>
          <p:nvPr/>
        </p:nvSpPr>
        <p:spPr bwMode="auto">
          <a:xfrm>
            <a:off x="7278688" y="5362575"/>
            <a:ext cx="247650" cy="261938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7" name="Oval 175"/>
          <p:cNvSpPr>
            <a:spLocks noChangeArrowheads="1"/>
          </p:cNvSpPr>
          <p:nvPr/>
        </p:nvSpPr>
        <p:spPr bwMode="auto">
          <a:xfrm>
            <a:off x="8105775" y="4289425"/>
            <a:ext cx="247650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8" name="Oval 176"/>
          <p:cNvSpPr>
            <a:spLocks noChangeArrowheads="1"/>
          </p:cNvSpPr>
          <p:nvPr/>
        </p:nvSpPr>
        <p:spPr bwMode="auto">
          <a:xfrm>
            <a:off x="7307263" y="4303713"/>
            <a:ext cx="247650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9" name="Oval 177"/>
          <p:cNvSpPr>
            <a:spLocks noChangeArrowheads="1"/>
          </p:cNvSpPr>
          <p:nvPr/>
        </p:nvSpPr>
        <p:spPr bwMode="auto">
          <a:xfrm>
            <a:off x="8120063" y="5362575"/>
            <a:ext cx="247650" cy="261938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373780" name="Oval 178"/>
          <p:cNvSpPr>
            <a:spLocks noChangeArrowheads="1"/>
          </p:cNvSpPr>
          <p:nvPr/>
        </p:nvSpPr>
        <p:spPr bwMode="auto">
          <a:xfrm>
            <a:off x="7743825" y="4884738"/>
            <a:ext cx="246063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373781" name="Oval 179"/>
          <p:cNvSpPr>
            <a:spLocks noChangeArrowheads="1"/>
          </p:cNvSpPr>
          <p:nvPr/>
        </p:nvSpPr>
        <p:spPr bwMode="auto">
          <a:xfrm>
            <a:off x="8570913" y="3852863"/>
            <a:ext cx="246062" cy="261937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2" name="Oval 180"/>
          <p:cNvSpPr>
            <a:spLocks noChangeArrowheads="1"/>
          </p:cNvSpPr>
          <p:nvPr/>
        </p:nvSpPr>
        <p:spPr bwMode="auto">
          <a:xfrm>
            <a:off x="6900863" y="4826000"/>
            <a:ext cx="247650" cy="261938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3" name="Oval 181"/>
          <p:cNvSpPr>
            <a:spLocks noChangeArrowheads="1"/>
          </p:cNvSpPr>
          <p:nvPr/>
        </p:nvSpPr>
        <p:spPr bwMode="auto">
          <a:xfrm>
            <a:off x="7750175" y="3846513"/>
            <a:ext cx="247650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4" name="Oval 182"/>
          <p:cNvSpPr>
            <a:spLocks noChangeArrowheads="1"/>
          </p:cNvSpPr>
          <p:nvPr/>
        </p:nvSpPr>
        <p:spPr bwMode="auto">
          <a:xfrm>
            <a:off x="8562975" y="4919663"/>
            <a:ext cx="247650" cy="261937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5" name="Oval 183"/>
          <p:cNvSpPr>
            <a:spLocks noChangeArrowheads="1"/>
          </p:cNvSpPr>
          <p:nvPr/>
        </p:nvSpPr>
        <p:spPr bwMode="auto">
          <a:xfrm>
            <a:off x="4645025" y="3629025"/>
            <a:ext cx="246063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7" name="Oval 185"/>
          <p:cNvSpPr>
            <a:spLocks noChangeArrowheads="1"/>
          </p:cNvSpPr>
          <p:nvPr/>
        </p:nvSpPr>
        <p:spPr bwMode="auto">
          <a:xfrm>
            <a:off x="4289425" y="3970338"/>
            <a:ext cx="246063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1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  <p:bldP spid="319541" grpId="0" build="p" bldLvl="2" autoUpdateAnimBg="0"/>
      <p:bldP spid="160" grpId="0" animBg="1"/>
      <p:bldP spid="373769" grpId="0" animBg="1"/>
      <p:bldP spid="373770" grpId="0" animBg="1"/>
      <p:bldP spid="373771" grpId="0" animBg="1"/>
      <p:bldP spid="373772" grpId="0" animBg="1"/>
      <p:bldP spid="373773" grpId="0" animBg="1"/>
      <p:bldP spid="373774" grpId="0" animBg="1"/>
      <p:bldP spid="373775" grpId="0" animBg="1"/>
      <p:bldP spid="373776" grpId="0" animBg="1"/>
      <p:bldP spid="373777" grpId="0" animBg="1"/>
      <p:bldP spid="373778" grpId="0" animBg="1"/>
      <p:bldP spid="373779" grpId="0" animBg="1"/>
      <p:bldP spid="373780" grpId="0" animBg="1"/>
      <p:bldP spid="373781" grpId="0" animBg="1"/>
      <p:bldP spid="373782" grpId="0" animBg="1"/>
      <p:bldP spid="373783" grpId="0" animBg="1"/>
      <p:bldP spid="373784" grpId="0" animBg="1"/>
      <p:bldP spid="373785" grpId="0" animBg="1"/>
      <p:bldP spid="3737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Undirected Graph Connectivity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An undirected graph is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connected</a:t>
            </a:r>
            <a:r>
              <a:rPr lang="en-US" dirty="0"/>
              <a:t> if there is a path between any two vertices.</a:t>
            </a:r>
          </a:p>
          <a:p>
            <a:pPr>
              <a:buFontTx/>
              <a:buNone/>
              <a:defRPr/>
            </a:pPr>
            <a:r>
              <a:rPr lang="en-US" dirty="0"/>
              <a:t>If a graph is not connected, each connected </a:t>
            </a:r>
            <a:r>
              <a:rPr lang="en-US" dirty="0" err="1"/>
              <a:t>subgraph</a:t>
            </a:r>
            <a:r>
              <a:rPr lang="en-US" dirty="0"/>
              <a:t> is called 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connected component</a:t>
            </a:r>
            <a:r>
              <a:rPr lang="en-US" dirty="0"/>
              <a:t> of the graph.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(3 connected components)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62175" y="3956050"/>
            <a:ext cx="4660900" cy="1192213"/>
            <a:chOff x="1362" y="2492"/>
            <a:chExt cx="2936" cy="751"/>
          </a:xfrm>
        </p:grpSpPr>
        <p:sp>
          <p:nvSpPr>
            <p:cNvPr id="61447" name="Line 5"/>
            <p:cNvSpPr>
              <a:spLocks noChangeShapeType="1"/>
            </p:cNvSpPr>
            <p:nvPr/>
          </p:nvSpPr>
          <p:spPr bwMode="auto">
            <a:xfrm flipH="1">
              <a:off x="3684" y="2866"/>
              <a:ext cx="560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Line 6"/>
            <p:cNvSpPr>
              <a:spLocks noChangeShapeType="1"/>
            </p:cNvSpPr>
            <p:nvPr/>
          </p:nvSpPr>
          <p:spPr bwMode="auto">
            <a:xfrm flipH="1">
              <a:off x="1997" y="2543"/>
              <a:ext cx="50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7"/>
            <p:cNvSpPr>
              <a:spLocks noChangeShapeType="1"/>
            </p:cNvSpPr>
            <p:nvPr/>
          </p:nvSpPr>
          <p:spPr bwMode="auto">
            <a:xfrm>
              <a:off x="1989" y="2839"/>
              <a:ext cx="527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8"/>
            <p:cNvSpPr>
              <a:spLocks noChangeShapeType="1"/>
            </p:cNvSpPr>
            <p:nvPr/>
          </p:nvSpPr>
          <p:spPr bwMode="auto">
            <a:xfrm>
              <a:off x="2500" y="2551"/>
              <a:ext cx="667" cy="6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Line 9"/>
            <p:cNvSpPr>
              <a:spLocks noChangeShapeType="1"/>
            </p:cNvSpPr>
            <p:nvPr/>
          </p:nvSpPr>
          <p:spPr bwMode="auto">
            <a:xfrm flipV="1">
              <a:off x="2499" y="2551"/>
              <a:ext cx="6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10"/>
            <p:cNvSpPr>
              <a:spLocks noChangeShapeType="1"/>
            </p:cNvSpPr>
            <p:nvPr/>
          </p:nvSpPr>
          <p:spPr bwMode="auto">
            <a:xfrm>
              <a:off x="2515" y="3185"/>
              <a:ext cx="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Line 11"/>
            <p:cNvSpPr>
              <a:spLocks noChangeShapeType="1"/>
            </p:cNvSpPr>
            <p:nvPr/>
          </p:nvSpPr>
          <p:spPr bwMode="auto">
            <a:xfrm>
              <a:off x="2508" y="2567"/>
              <a:ext cx="0" cy="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Line 12"/>
            <p:cNvSpPr>
              <a:spLocks noChangeShapeType="1"/>
            </p:cNvSpPr>
            <p:nvPr/>
          </p:nvSpPr>
          <p:spPr bwMode="auto">
            <a:xfrm>
              <a:off x="3174" y="2576"/>
              <a:ext cx="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Oval 13"/>
            <p:cNvSpPr>
              <a:spLocks noChangeArrowheads="1"/>
            </p:cNvSpPr>
            <p:nvPr/>
          </p:nvSpPr>
          <p:spPr bwMode="auto">
            <a:xfrm>
              <a:off x="2448" y="249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6" name="Oval 14"/>
            <p:cNvSpPr>
              <a:spLocks noChangeArrowheads="1"/>
            </p:cNvSpPr>
            <p:nvPr/>
          </p:nvSpPr>
          <p:spPr bwMode="auto">
            <a:xfrm>
              <a:off x="1946" y="278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7" name="Oval 15"/>
            <p:cNvSpPr>
              <a:spLocks noChangeArrowheads="1"/>
            </p:cNvSpPr>
            <p:nvPr/>
          </p:nvSpPr>
          <p:spPr bwMode="auto">
            <a:xfrm>
              <a:off x="2440" y="3125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Oval 16"/>
            <p:cNvSpPr>
              <a:spLocks noChangeArrowheads="1"/>
            </p:cNvSpPr>
            <p:nvPr/>
          </p:nvSpPr>
          <p:spPr bwMode="auto">
            <a:xfrm>
              <a:off x="3115" y="314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9" name="Oval 17"/>
            <p:cNvSpPr>
              <a:spLocks noChangeArrowheads="1"/>
            </p:cNvSpPr>
            <p:nvPr/>
          </p:nvSpPr>
          <p:spPr bwMode="auto">
            <a:xfrm>
              <a:off x="3115" y="250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Oval 18"/>
            <p:cNvSpPr>
              <a:spLocks noChangeArrowheads="1"/>
            </p:cNvSpPr>
            <p:nvPr/>
          </p:nvSpPr>
          <p:spPr bwMode="auto">
            <a:xfrm>
              <a:off x="3609" y="282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1" name="Oval 19"/>
            <p:cNvSpPr>
              <a:spLocks noChangeArrowheads="1"/>
            </p:cNvSpPr>
            <p:nvPr/>
          </p:nvSpPr>
          <p:spPr bwMode="auto">
            <a:xfrm>
              <a:off x="4193" y="282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2" name="Oval 20"/>
            <p:cNvSpPr>
              <a:spLocks noChangeArrowheads="1"/>
            </p:cNvSpPr>
            <p:nvPr/>
          </p:nvSpPr>
          <p:spPr bwMode="auto">
            <a:xfrm>
              <a:off x="1362" y="2805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5653" name="Oval 21"/>
          <p:cNvSpPr>
            <a:spLocks noChangeArrowheads="1"/>
          </p:cNvSpPr>
          <p:nvPr/>
        </p:nvSpPr>
        <p:spPr bwMode="auto">
          <a:xfrm>
            <a:off x="1814513" y="4167188"/>
            <a:ext cx="746125" cy="744537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5654" name="Oval 22"/>
          <p:cNvSpPr>
            <a:spLocks noChangeArrowheads="1"/>
          </p:cNvSpPr>
          <p:nvPr/>
        </p:nvSpPr>
        <p:spPr bwMode="auto">
          <a:xfrm>
            <a:off x="5605463" y="4100513"/>
            <a:ext cx="1436687" cy="849312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5655" name="Oval 23"/>
          <p:cNvSpPr>
            <a:spLocks noChangeArrowheads="1"/>
          </p:cNvSpPr>
          <p:nvPr/>
        </p:nvSpPr>
        <p:spPr bwMode="auto">
          <a:xfrm>
            <a:off x="2860675" y="3686175"/>
            <a:ext cx="2663825" cy="1776413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uiExpand="1" build="p" bldLvl="2" autoUpdateAnimBg="0"/>
      <p:bldP spid="325653" grpId="0" animBg="1"/>
      <p:bldP spid="325654" grpId="0" animBg="1"/>
      <p:bldP spid="3256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Directed Graph Connectivity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1390650"/>
            <a:ext cx="8229600" cy="1731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A directed graph is </a:t>
            </a:r>
            <a:r>
              <a:rPr lang="en-US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strongly connected</a:t>
            </a:r>
            <a:r>
              <a:rPr lang="en-US"/>
              <a:t> if there is a path </a:t>
            </a:r>
            <a:r>
              <a:rPr lang="en-US">
                <a:solidFill>
                  <a:srgbClr val="0000FF"/>
                </a:solidFill>
              </a:rPr>
              <a:t>from </a:t>
            </a:r>
            <a:r>
              <a:rPr lang="en-US" i="1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 to </a:t>
            </a:r>
            <a:r>
              <a:rPr lang="en-US" i="1">
                <a:solidFill>
                  <a:srgbClr val="0000FF"/>
                </a:solidFill>
              </a:rPr>
              <a:t>v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from </a:t>
            </a:r>
            <a:r>
              <a:rPr lang="en-US" i="1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to </a:t>
            </a:r>
            <a:r>
              <a:rPr lang="en-US" i="1">
                <a:solidFill>
                  <a:srgbClr val="0000FF"/>
                </a:solidFill>
              </a:rPr>
              <a:t>u</a:t>
            </a:r>
            <a:r>
              <a:rPr lang="en-US"/>
              <a:t> for any vertices 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in the graph.</a:t>
            </a:r>
          </a:p>
          <a:p>
            <a:pPr eaLnBrk="1" hangingPunct="1">
              <a:buFontTx/>
              <a:buNone/>
            </a:pPr>
            <a:r>
              <a:rPr lang="en-US" i="1">
                <a:solidFill>
                  <a:srgbClr val="0000FF"/>
                </a:solidFill>
              </a:rPr>
              <a:t>Example: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59050" y="2278063"/>
            <a:ext cx="2239963" cy="1509712"/>
            <a:chOff x="1360" y="1678"/>
            <a:chExt cx="1411" cy="951"/>
          </a:xfrm>
        </p:grpSpPr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 flipH="1">
              <a:off x="1436" y="1763"/>
              <a:ext cx="502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1444" y="2075"/>
              <a:ext cx="43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939" y="1755"/>
              <a:ext cx="667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1971" y="1746"/>
              <a:ext cx="6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1487" y="2051"/>
              <a:ext cx="1110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1930" y="1787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2647" y="1770"/>
              <a:ext cx="0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1887" y="167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1360" y="199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1870" y="231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2586" y="2336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auto">
            <a:xfrm>
              <a:off x="2602" y="1703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1364" y="2398"/>
              <a:ext cx="14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Strongly connected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752725" y="4779963"/>
            <a:ext cx="2520950" cy="1508125"/>
            <a:chOff x="3224" y="1686"/>
            <a:chExt cx="1588" cy="950"/>
          </a:xfrm>
        </p:grpSpPr>
        <p:sp>
          <p:nvSpPr>
            <p:cNvPr id="72723" name="Line 19"/>
            <p:cNvSpPr>
              <a:spLocks noChangeShapeType="1"/>
            </p:cNvSpPr>
            <p:nvPr/>
          </p:nvSpPr>
          <p:spPr bwMode="auto">
            <a:xfrm flipH="1">
              <a:off x="3312" y="1771"/>
              <a:ext cx="502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3320" y="2083"/>
              <a:ext cx="43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21"/>
            <p:cNvSpPr>
              <a:spLocks noChangeShapeType="1"/>
            </p:cNvSpPr>
            <p:nvPr/>
          </p:nvSpPr>
          <p:spPr bwMode="auto">
            <a:xfrm>
              <a:off x="3815" y="1763"/>
              <a:ext cx="667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Line 22"/>
            <p:cNvSpPr>
              <a:spLocks noChangeShapeType="1"/>
            </p:cNvSpPr>
            <p:nvPr/>
          </p:nvSpPr>
          <p:spPr bwMode="auto">
            <a:xfrm>
              <a:off x="3847" y="1754"/>
              <a:ext cx="6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>
              <a:off x="3806" y="1795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24"/>
            <p:cNvSpPr>
              <a:spLocks noChangeShapeType="1"/>
            </p:cNvSpPr>
            <p:nvPr/>
          </p:nvSpPr>
          <p:spPr bwMode="auto">
            <a:xfrm>
              <a:off x="4523" y="1778"/>
              <a:ext cx="0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>
              <a:off x="3763" y="1686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>
              <a:off x="3236" y="2007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3746" y="2320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2" name="Oval 28"/>
            <p:cNvSpPr>
              <a:spLocks noChangeArrowheads="1"/>
            </p:cNvSpPr>
            <p:nvPr/>
          </p:nvSpPr>
          <p:spPr bwMode="auto">
            <a:xfrm>
              <a:off x="4462" y="2344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3" name="Oval 29"/>
            <p:cNvSpPr>
              <a:spLocks noChangeArrowheads="1"/>
            </p:cNvSpPr>
            <p:nvPr/>
          </p:nvSpPr>
          <p:spPr bwMode="auto">
            <a:xfrm>
              <a:off x="4478" y="171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4" name="Text Box 30"/>
            <p:cNvSpPr txBox="1">
              <a:spLocks noChangeArrowheads="1"/>
            </p:cNvSpPr>
            <p:nvPr/>
          </p:nvSpPr>
          <p:spPr bwMode="auto">
            <a:xfrm>
              <a:off x="3224" y="2405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Not strongly connected</a:t>
              </a:r>
            </a:p>
          </p:txBody>
        </p:sp>
      </p:grpSp>
      <p:sp>
        <p:nvSpPr>
          <p:cNvPr id="326687" name="Rectangle 31"/>
          <p:cNvSpPr>
            <a:spLocks noChangeArrowheads="1"/>
          </p:cNvSpPr>
          <p:nvPr/>
        </p:nvSpPr>
        <p:spPr bwMode="auto">
          <a:xfrm>
            <a:off x="444500" y="3876675"/>
            <a:ext cx="82296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/>
              <a:t>A directed graph is </a:t>
            </a:r>
            <a:r>
              <a:rPr lang="en-US" sz="24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weakly connected</a:t>
            </a:r>
            <a:r>
              <a:rPr lang="en-US" sz="2400"/>
              <a:t> if the </a:t>
            </a:r>
            <a:r>
              <a:rPr lang="en-US" sz="2400">
                <a:solidFill>
                  <a:srgbClr val="0000FF"/>
                </a:solidFill>
              </a:rPr>
              <a:t>underlying undirected graph</a:t>
            </a:r>
            <a:r>
              <a:rPr lang="en-US" sz="2400"/>
              <a:t> (i.e. without considering directions) is connected.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>
                <a:solidFill>
                  <a:srgbClr val="0033CC"/>
                </a:solidFill>
              </a:rPr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6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  <p:bldP spid="32668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</a:t>
            </a:r>
            <a:r>
              <a:rPr lang="en-US">
                <a:cs typeface="Arial" charset="0"/>
              </a:rPr>
              <a:t>ö</a:t>
            </a:r>
            <a:r>
              <a:rPr lang="en-US"/>
              <a:t>nigsberg’s Bridge Problem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5888"/>
            <a:ext cx="8229600" cy="80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Is it possible to walk around all bridges once and only once, and return to the starting point? </a:t>
            </a:r>
            <a:r>
              <a:rPr lang="en-US">
                <a:solidFill>
                  <a:srgbClr val="0000FF"/>
                </a:solidFill>
              </a:rPr>
              <a:t>(circuit)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67538" y="2470150"/>
            <a:ext cx="1343025" cy="1733550"/>
            <a:chOff x="4605" y="1889"/>
            <a:chExt cx="846" cy="1092"/>
          </a:xfrm>
        </p:grpSpPr>
        <p:sp>
          <p:nvSpPr>
            <p:cNvPr id="73733" name="Arc 5"/>
            <p:cNvSpPr>
              <a:spLocks/>
            </p:cNvSpPr>
            <p:nvPr/>
          </p:nvSpPr>
          <p:spPr bwMode="auto">
            <a:xfrm rot="1227384">
              <a:off x="4605" y="2401"/>
              <a:ext cx="303" cy="580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4" name="Arc 6"/>
            <p:cNvSpPr>
              <a:spLocks/>
            </p:cNvSpPr>
            <p:nvPr/>
          </p:nvSpPr>
          <p:spPr bwMode="auto">
            <a:xfrm rot="20372616" flipH="1">
              <a:off x="4788" y="2390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5" name="Arc 7"/>
            <p:cNvSpPr>
              <a:spLocks/>
            </p:cNvSpPr>
            <p:nvPr/>
          </p:nvSpPr>
          <p:spPr bwMode="auto">
            <a:xfrm rot="1227384">
              <a:off x="4613" y="1916"/>
              <a:ext cx="303" cy="580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" name="Arc 8"/>
            <p:cNvSpPr>
              <a:spLocks/>
            </p:cNvSpPr>
            <p:nvPr/>
          </p:nvSpPr>
          <p:spPr bwMode="auto">
            <a:xfrm rot="20372616" flipH="1">
              <a:off x="4796" y="1905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 flipH="1" flipV="1">
              <a:off x="4873" y="1933"/>
              <a:ext cx="568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 flipH="1" flipV="1">
              <a:off x="4872" y="2376"/>
              <a:ext cx="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 flipH="1">
              <a:off x="4864" y="2343"/>
              <a:ext cx="585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Oval 12"/>
            <p:cNvSpPr>
              <a:spLocks noChangeArrowheads="1"/>
            </p:cNvSpPr>
            <p:nvPr/>
          </p:nvSpPr>
          <p:spPr bwMode="auto">
            <a:xfrm>
              <a:off x="5369" y="232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Oval 13"/>
            <p:cNvSpPr>
              <a:spLocks noChangeArrowheads="1"/>
            </p:cNvSpPr>
            <p:nvPr/>
          </p:nvSpPr>
          <p:spPr bwMode="auto">
            <a:xfrm>
              <a:off x="4812" y="28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2" name="Oval 14"/>
            <p:cNvSpPr>
              <a:spLocks noChangeArrowheads="1"/>
            </p:cNvSpPr>
            <p:nvPr/>
          </p:nvSpPr>
          <p:spPr bwMode="auto">
            <a:xfrm>
              <a:off x="4803" y="232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Oval 15"/>
            <p:cNvSpPr>
              <a:spLocks noChangeArrowheads="1"/>
            </p:cNvSpPr>
            <p:nvPr/>
          </p:nvSpPr>
          <p:spPr bwMode="auto">
            <a:xfrm>
              <a:off x="4846" y="188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27696" name="Picture 16" descr="eu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2350" y="2162175"/>
            <a:ext cx="41656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7" name="Freeform 17"/>
          <p:cNvSpPr>
            <a:spLocks/>
          </p:cNvSpPr>
          <p:nvPr/>
        </p:nvSpPr>
        <p:spPr bwMode="auto">
          <a:xfrm>
            <a:off x="2911475" y="2205038"/>
            <a:ext cx="2832100" cy="2039937"/>
          </a:xfrm>
          <a:custGeom>
            <a:avLst/>
            <a:gdLst>
              <a:gd name="T0" fmla="*/ 1048385110 w 1784"/>
              <a:gd name="T1" fmla="*/ 0 h 1285"/>
              <a:gd name="T2" fmla="*/ 624998777 w 1784"/>
              <a:gd name="T3" fmla="*/ 604837320 h 1285"/>
              <a:gd name="T4" fmla="*/ 791329044 w 1784"/>
              <a:gd name="T5" fmla="*/ 1663302482 h 1285"/>
              <a:gd name="T6" fmla="*/ 367942811 w 1784"/>
              <a:gd name="T7" fmla="*/ 2147483647 h 1285"/>
              <a:gd name="T8" fmla="*/ 292338144 w 1784"/>
              <a:gd name="T9" fmla="*/ 2147483647 h 1285"/>
              <a:gd name="T10" fmla="*/ 2121971775 w 1784"/>
              <a:gd name="T11" fmla="*/ 2147483647 h 1285"/>
              <a:gd name="T12" fmla="*/ 2147483647 w 1784"/>
              <a:gd name="T13" fmla="*/ 2147483647 h 1285"/>
              <a:gd name="T14" fmla="*/ 2147483647 w 1784"/>
              <a:gd name="T15" fmla="*/ 2147483647 h 1285"/>
              <a:gd name="T16" fmla="*/ 2147483647 w 1784"/>
              <a:gd name="T17" fmla="*/ 1950600512 h 1285"/>
              <a:gd name="T18" fmla="*/ 2147483647 w 1784"/>
              <a:gd name="T19" fmla="*/ 362902372 h 1285"/>
              <a:gd name="T20" fmla="*/ 2001004309 w 1784"/>
              <a:gd name="T21" fmla="*/ 302418660 h 1285"/>
              <a:gd name="T22" fmla="*/ 2147483647 w 1784"/>
              <a:gd name="T23" fmla="*/ 483869896 h 1285"/>
              <a:gd name="T24" fmla="*/ 2076608975 w 1784"/>
              <a:gd name="T25" fmla="*/ 1708665663 h 1285"/>
              <a:gd name="T26" fmla="*/ 2046367109 w 1784"/>
              <a:gd name="T27" fmla="*/ 1799391231 h 12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84"/>
              <a:gd name="T43" fmla="*/ 0 h 1285"/>
              <a:gd name="T44" fmla="*/ 1784 w 1784"/>
              <a:gd name="T45" fmla="*/ 1285 h 128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84" h="1285">
                <a:moveTo>
                  <a:pt x="416" y="0"/>
                </a:moveTo>
                <a:cubicBezTo>
                  <a:pt x="340" y="65"/>
                  <a:pt x="265" y="130"/>
                  <a:pt x="248" y="240"/>
                </a:cubicBezTo>
                <a:cubicBezTo>
                  <a:pt x="231" y="350"/>
                  <a:pt x="331" y="532"/>
                  <a:pt x="314" y="660"/>
                </a:cubicBezTo>
                <a:cubicBezTo>
                  <a:pt x="297" y="788"/>
                  <a:pt x="179" y="911"/>
                  <a:pt x="146" y="1008"/>
                </a:cubicBezTo>
                <a:cubicBezTo>
                  <a:pt x="113" y="1105"/>
                  <a:pt x="0" y="1199"/>
                  <a:pt x="116" y="1242"/>
                </a:cubicBezTo>
                <a:cubicBezTo>
                  <a:pt x="232" y="1285"/>
                  <a:pt x="620" y="1275"/>
                  <a:pt x="842" y="1266"/>
                </a:cubicBezTo>
                <a:cubicBezTo>
                  <a:pt x="1064" y="1257"/>
                  <a:pt x="1330" y="1230"/>
                  <a:pt x="1448" y="1188"/>
                </a:cubicBezTo>
                <a:cubicBezTo>
                  <a:pt x="1566" y="1146"/>
                  <a:pt x="1495" y="1083"/>
                  <a:pt x="1550" y="1014"/>
                </a:cubicBezTo>
                <a:cubicBezTo>
                  <a:pt x="1605" y="945"/>
                  <a:pt x="1784" y="919"/>
                  <a:pt x="1778" y="774"/>
                </a:cubicBezTo>
                <a:cubicBezTo>
                  <a:pt x="1772" y="629"/>
                  <a:pt x="1678" y="253"/>
                  <a:pt x="1514" y="144"/>
                </a:cubicBezTo>
                <a:cubicBezTo>
                  <a:pt x="1350" y="35"/>
                  <a:pt x="903" y="112"/>
                  <a:pt x="794" y="120"/>
                </a:cubicBezTo>
                <a:cubicBezTo>
                  <a:pt x="685" y="128"/>
                  <a:pt x="855" y="99"/>
                  <a:pt x="860" y="192"/>
                </a:cubicBezTo>
                <a:cubicBezTo>
                  <a:pt x="865" y="285"/>
                  <a:pt x="832" y="591"/>
                  <a:pt x="824" y="678"/>
                </a:cubicBezTo>
                <a:cubicBezTo>
                  <a:pt x="816" y="765"/>
                  <a:pt x="814" y="710"/>
                  <a:pt x="812" y="714"/>
                </a:cubicBezTo>
              </a:path>
            </a:pathLst>
          </a:custGeom>
          <a:noFill/>
          <a:ln w="38100">
            <a:solidFill>
              <a:srgbClr val="FF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698" name="Freeform 18"/>
          <p:cNvSpPr>
            <a:spLocks/>
          </p:cNvSpPr>
          <p:nvPr/>
        </p:nvSpPr>
        <p:spPr bwMode="auto">
          <a:xfrm>
            <a:off x="3290888" y="2262188"/>
            <a:ext cx="2376487" cy="1993900"/>
          </a:xfrm>
          <a:custGeom>
            <a:avLst/>
            <a:gdLst>
              <a:gd name="T0" fmla="*/ 461187751 w 1497"/>
              <a:gd name="T1" fmla="*/ 0 h 1256"/>
              <a:gd name="T2" fmla="*/ 234373711 w 1497"/>
              <a:gd name="T3" fmla="*/ 166330297 h 1256"/>
              <a:gd name="T4" fmla="*/ 143648085 w 1497"/>
              <a:gd name="T5" fmla="*/ 226814074 h 1256"/>
              <a:gd name="T6" fmla="*/ 52922484 w 1497"/>
              <a:gd name="T7" fmla="*/ 423386284 h 1256"/>
              <a:gd name="T8" fmla="*/ 22680607 w 1497"/>
              <a:gd name="T9" fmla="*/ 544353737 h 1256"/>
              <a:gd name="T10" fmla="*/ 22680607 w 1497"/>
              <a:gd name="T11" fmla="*/ 922377226 h 1256"/>
              <a:gd name="T12" fmla="*/ 128527156 w 1497"/>
              <a:gd name="T13" fmla="*/ 1315521448 h 1256"/>
              <a:gd name="T14" fmla="*/ 703122621 w 1497"/>
              <a:gd name="T15" fmla="*/ 1557456354 h 1256"/>
              <a:gd name="T16" fmla="*/ 1292839066 w 1497"/>
              <a:gd name="T17" fmla="*/ 1451609833 h 1256"/>
              <a:gd name="T18" fmla="*/ 1474290218 w 1497"/>
              <a:gd name="T19" fmla="*/ 1360884243 h 1256"/>
              <a:gd name="T20" fmla="*/ 1565015795 w 1497"/>
              <a:gd name="T21" fmla="*/ 1300400516 h 1256"/>
              <a:gd name="T22" fmla="*/ 1610378583 w 1497"/>
              <a:gd name="T23" fmla="*/ 1270158653 h 1256"/>
              <a:gd name="T24" fmla="*/ 1685983627 w 1497"/>
              <a:gd name="T25" fmla="*/ 1058465610 h 1256"/>
              <a:gd name="T26" fmla="*/ 1534773936 w 1497"/>
              <a:gd name="T27" fmla="*/ 635079327 h 1256"/>
              <a:gd name="T28" fmla="*/ 1428927430 w 1497"/>
              <a:gd name="T29" fmla="*/ 408265253 h 1256"/>
              <a:gd name="T30" fmla="*/ 1398685571 w 1497"/>
              <a:gd name="T31" fmla="*/ 317539663 h 1256"/>
              <a:gd name="T32" fmla="*/ 1383564642 w 1497"/>
              <a:gd name="T33" fmla="*/ 272176868 h 1256"/>
              <a:gd name="T34" fmla="*/ 1398685571 w 1497"/>
              <a:gd name="T35" fmla="*/ 120967503 h 1256"/>
              <a:gd name="T36" fmla="*/ 1428927430 w 1497"/>
              <a:gd name="T37" fmla="*/ 211693142 h 1256"/>
              <a:gd name="T38" fmla="*/ 1489411148 w 1497"/>
              <a:gd name="T39" fmla="*/ 181451229 h 1256"/>
              <a:gd name="T40" fmla="*/ 1595257653 w 1497"/>
              <a:gd name="T41" fmla="*/ 136088434 h 1256"/>
              <a:gd name="T42" fmla="*/ 2147483647 w 1497"/>
              <a:gd name="T43" fmla="*/ 0 h 1256"/>
              <a:gd name="T44" fmla="*/ 2147483647 w 1497"/>
              <a:gd name="T45" fmla="*/ 15120938 h 1256"/>
              <a:gd name="T46" fmla="*/ 2147483647 w 1497"/>
              <a:gd name="T47" fmla="*/ 120967503 h 1256"/>
              <a:gd name="T48" fmla="*/ 2147483647 w 1497"/>
              <a:gd name="T49" fmla="*/ 378023390 h 1256"/>
              <a:gd name="T50" fmla="*/ 2147483647 w 1497"/>
              <a:gd name="T51" fmla="*/ 483870010 h 1256"/>
              <a:gd name="T52" fmla="*/ 2147483647 w 1497"/>
              <a:gd name="T53" fmla="*/ 635079327 h 1256"/>
              <a:gd name="T54" fmla="*/ 2147483647 w 1497"/>
              <a:gd name="T55" fmla="*/ 771167711 h 1256"/>
              <a:gd name="T56" fmla="*/ 2147483647 w 1497"/>
              <a:gd name="T57" fmla="*/ 831651438 h 1256"/>
              <a:gd name="T58" fmla="*/ 2147483647 w 1497"/>
              <a:gd name="T59" fmla="*/ 877014431 h 1256"/>
              <a:gd name="T60" fmla="*/ 2147483647 w 1497"/>
              <a:gd name="T61" fmla="*/ 1451609833 h 1256"/>
              <a:gd name="T62" fmla="*/ 2147483647 w 1497"/>
              <a:gd name="T63" fmla="*/ 1663302875 h 1256"/>
              <a:gd name="T64" fmla="*/ 2147483647 w 1497"/>
              <a:gd name="T65" fmla="*/ 1784270725 h 1256"/>
              <a:gd name="T66" fmla="*/ 2147483647 w 1497"/>
              <a:gd name="T67" fmla="*/ 1769149793 h 1256"/>
              <a:gd name="T68" fmla="*/ 2147483647 w 1497"/>
              <a:gd name="T69" fmla="*/ 1663302875 h 1256"/>
              <a:gd name="T70" fmla="*/ 2147483647 w 1497"/>
              <a:gd name="T71" fmla="*/ 1648181944 h 1256"/>
              <a:gd name="T72" fmla="*/ 1731346415 w 1497"/>
              <a:gd name="T73" fmla="*/ 1633061012 h 1256"/>
              <a:gd name="T74" fmla="*/ 1323080924 w 1497"/>
              <a:gd name="T75" fmla="*/ 1829633520 h 1256"/>
              <a:gd name="T76" fmla="*/ 1338201854 w 1497"/>
              <a:gd name="T77" fmla="*/ 2147483647 h 1256"/>
              <a:gd name="T78" fmla="*/ 1383564642 w 1497"/>
              <a:gd name="T79" fmla="*/ 2147483647 h 1256"/>
              <a:gd name="T80" fmla="*/ 1428927430 w 1497"/>
              <a:gd name="T81" fmla="*/ 2147483647 h 1256"/>
              <a:gd name="T82" fmla="*/ 1444048360 w 1497"/>
              <a:gd name="T83" fmla="*/ 2147483647 h 1256"/>
              <a:gd name="T84" fmla="*/ 1413806501 w 1497"/>
              <a:gd name="T85" fmla="*/ 2147483647 h 125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497"/>
              <a:gd name="T130" fmla="*/ 0 h 1256"/>
              <a:gd name="T131" fmla="*/ 1497 w 1497"/>
              <a:gd name="T132" fmla="*/ 1256 h 125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497" h="1256">
                <a:moveTo>
                  <a:pt x="183" y="0"/>
                </a:moveTo>
                <a:cubicBezTo>
                  <a:pt x="161" y="33"/>
                  <a:pt x="126" y="46"/>
                  <a:pt x="93" y="66"/>
                </a:cubicBezTo>
                <a:cubicBezTo>
                  <a:pt x="81" y="73"/>
                  <a:pt x="57" y="90"/>
                  <a:pt x="57" y="90"/>
                </a:cubicBezTo>
                <a:cubicBezTo>
                  <a:pt x="42" y="113"/>
                  <a:pt x="28" y="141"/>
                  <a:pt x="21" y="168"/>
                </a:cubicBezTo>
                <a:cubicBezTo>
                  <a:pt x="17" y="184"/>
                  <a:pt x="9" y="216"/>
                  <a:pt x="9" y="216"/>
                </a:cubicBezTo>
                <a:cubicBezTo>
                  <a:pt x="1" y="290"/>
                  <a:pt x="0" y="272"/>
                  <a:pt x="9" y="366"/>
                </a:cubicBezTo>
                <a:cubicBezTo>
                  <a:pt x="13" y="408"/>
                  <a:pt x="21" y="485"/>
                  <a:pt x="51" y="522"/>
                </a:cubicBezTo>
                <a:cubicBezTo>
                  <a:pt x="107" y="592"/>
                  <a:pt x="196" y="610"/>
                  <a:pt x="279" y="618"/>
                </a:cubicBezTo>
                <a:cubicBezTo>
                  <a:pt x="365" y="614"/>
                  <a:pt x="437" y="614"/>
                  <a:pt x="513" y="576"/>
                </a:cubicBezTo>
                <a:cubicBezTo>
                  <a:pt x="537" y="564"/>
                  <a:pt x="562" y="553"/>
                  <a:pt x="585" y="540"/>
                </a:cubicBezTo>
                <a:cubicBezTo>
                  <a:pt x="598" y="533"/>
                  <a:pt x="609" y="524"/>
                  <a:pt x="621" y="516"/>
                </a:cubicBezTo>
                <a:cubicBezTo>
                  <a:pt x="627" y="512"/>
                  <a:pt x="639" y="504"/>
                  <a:pt x="639" y="504"/>
                </a:cubicBezTo>
                <a:cubicBezTo>
                  <a:pt x="653" y="476"/>
                  <a:pt x="659" y="449"/>
                  <a:pt x="669" y="420"/>
                </a:cubicBezTo>
                <a:cubicBezTo>
                  <a:pt x="663" y="336"/>
                  <a:pt x="665" y="308"/>
                  <a:pt x="609" y="252"/>
                </a:cubicBezTo>
                <a:cubicBezTo>
                  <a:pt x="598" y="220"/>
                  <a:pt x="578" y="195"/>
                  <a:pt x="567" y="162"/>
                </a:cubicBezTo>
                <a:cubicBezTo>
                  <a:pt x="563" y="150"/>
                  <a:pt x="559" y="138"/>
                  <a:pt x="555" y="126"/>
                </a:cubicBezTo>
                <a:cubicBezTo>
                  <a:pt x="553" y="120"/>
                  <a:pt x="549" y="108"/>
                  <a:pt x="549" y="108"/>
                </a:cubicBezTo>
                <a:cubicBezTo>
                  <a:pt x="551" y="88"/>
                  <a:pt x="543" y="64"/>
                  <a:pt x="555" y="48"/>
                </a:cubicBezTo>
                <a:cubicBezTo>
                  <a:pt x="563" y="38"/>
                  <a:pt x="556" y="77"/>
                  <a:pt x="567" y="84"/>
                </a:cubicBezTo>
                <a:cubicBezTo>
                  <a:pt x="574" y="89"/>
                  <a:pt x="583" y="76"/>
                  <a:pt x="591" y="72"/>
                </a:cubicBezTo>
                <a:cubicBezTo>
                  <a:pt x="630" y="50"/>
                  <a:pt x="586" y="68"/>
                  <a:pt x="633" y="54"/>
                </a:cubicBezTo>
                <a:cubicBezTo>
                  <a:pt x="719" y="28"/>
                  <a:pt x="794" y="7"/>
                  <a:pt x="885" y="0"/>
                </a:cubicBezTo>
                <a:cubicBezTo>
                  <a:pt x="939" y="2"/>
                  <a:pt x="993" y="2"/>
                  <a:pt x="1047" y="6"/>
                </a:cubicBezTo>
                <a:cubicBezTo>
                  <a:pt x="1074" y="8"/>
                  <a:pt x="1109" y="35"/>
                  <a:pt x="1131" y="48"/>
                </a:cubicBezTo>
                <a:cubicBezTo>
                  <a:pt x="1183" y="77"/>
                  <a:pt x="1230" y="112"/>
                  <a:pt x="1275" y="150"/>
                </a:cubicBezTo>
                <a:cubicBezTo>
                  <a:pt x="1298" y="169"/>
                  <a:pt x="1329" y="175"/>
                  <a:pt x="1353" y="192"/>
                </a:cubicBezTo>
                <a:cubicBezTo>
                  <a:pt x="1375" y="208"/>
                  <a:pt x="1382" y="233"/>
                  <a:pt x="1401" y="252"/>
                </a:cubicBezTo>
                <a:cubicBezTo>
                  <a:pt x="1408" y="272"/>
                  <a:pt x="1431" y="306"/>
                  <a:pt x="1431" y="306"/>
                </a:cubicBezTo>
                <a:cubicBezTo>
                  <a:pt x="1433" y="314"/>
                  <a:pt x="1434" y="322"/>
                  <a:pt x="1437" y="330"/>
                </a:cubicBezTo>
                <a:cubicBezTo>
                  <a:pt x="1440" y="337"/>
                  <a:pt x="1447" y="341"/>
                  <a:pt x="1449" y="348"/>
                </a:cubicBezTo>
                <a:cubicBezTo>
                  <a:pt x="1473" y="420"/>
                  <a:pt x="1482" y="502"/>
                  <a:pt x="1497" y="576"/>
                </a:cubicBezTo>
                <a:cubicBezTo>
                  <a:pt x="1495" y="604"/>
                  <a:pt x="1496" y="632"/>
                  <a:pt x="1491" y="660"/>
                </a:cubicBezTo>
                <a:cubicBezTo>
                  <a:pt x="1484" y="699"/>
                  <a:pt x="1410" y="703"/>
                  <a:pt x="1383" y="708"/>
                </a:cubicBezTo>
                <a:cubicBezTo>
                  <a:pt x="1345" y="706"/>
                  <a:pt x="1307" y="707"/>
                  <a:pt x="1269" y="702"/>
                </a:cubicBezTo>
                <a:cubicBezTo>
                  <a:pt x="1222" y="696"/>
                  <a:pt x="1178" y="664"/>
                  <a:pt x="1131" y="660"/>
                </a:cubicBezTo>
                <a:cubicBezTo>
                  <a:pt x="1087" y="657"/>
                  <a:pt x="1043" y="656"/>
                  <a:pt x="999" y="654"/>
                </a:cubicBezTo>
                <a:cubicBezTo>
                  <a:pt x="879" y="642"/>
                  <a:pt x="840" y="644"/>
                  <a:pt x="687" y="648"/>
                </a:cubicBezTo>
                <a:cubicBezTo>
                  <a:pt x="630" y="667"/>
                  <a:pt x="575" y="693"/>
                  <a:pt x="525" y="726"/>
                </a:cubicBezTo>
                <a:cubicBezTo>
                  <a:pt x="500" y="763"/>
                  <a:pt x="522" y="842"/>
                  <a:pt x="531" y="888"/>
                </a:cubicBezTo>
                <a:cubicBezTo>
                  <a:pt x="538" y="1045"/>
                  <a:pt x="522" y="986"/>
                  <a:pt x="549" y="1068"/>
                </a:cubicBezTo>
                <a:cubicBezTo>
                  <a:pt x="555" y="1086"/>
                  <a:pt x="561" y="1104"/>
                  <a:pt x="567" y="1122"/>
                </a:cubicBezTo>
                <a:cubicBezTo>
                  <a:pt x="569" y="1128"/>
                  <a:pt x="573" y="1140"/>
                  <a:pt x="573" y="1140"/>
                </a:cubicBezTo>
                <a:cubicBezTo>
                  <a:pt x="567" y="1256"/>
                  <a:pt x="605" y="1254"/>
                  <a:pt x="561" y="1254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699" name="Rectangle 19"/>
          <p:cNvSpPr>
            <a:spLocks noChangeArrowheads="1"/>
          </p:cNvSpPr>
          <p:nvPr/>
        </p:nvSpPr>
        <p:spPr bwMode="auto">
          <a:xfrm>
            <a:off x="457200" y="5141913"/>
            <a:ext cx="82296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Is there a circuit containing every edge in this graph?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Equivalent problem: Can you draw this graph without lifting the pen from paper and repeating any lines (edges)?)</a:t>
            </a:r>
          </a:p>
        </p:txBody>
      </p:sp>
      <p:sp>
        <p:nvSpPr>
          <p:cNvPr id="327700" name="Rectangle 20"/>
          <p:cNvSpPr>
            <a:spLocks noChangeArrowheads="1"/>
          </p:cNvSpPr>
          <p:nvPr/>
        </p:nvSpPr>
        <p:spPr bwMode="auto">
          <a:xfrm>
            <a:off x="457200" y="4284663"/>
            <a:ext cx="82296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What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about a</a:t>
            </a:r>
            <a:r>
              <a:rPr lang="en-US" sz="2400">
                <a:solidFill>
                  <a:srgbClr val="0000FF"/>
                </a:solidFill>
              </a:rPr>
              <a:t> “path” </a:t>
            </a:r>
            <a:r>
              <a:rPr lang="en-US" sz="2400"/>
              <a:t>which visits all bridges?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Modeling the problem in terms of graphs: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autoUpdateAnimBg="0"/>
      <p:bldP spid="327697" grpId="0" animBg="1"/>
      <p:bldP spid="327698" grpId="0" animBg="1"/>
      <p:bldP spid="327699" grpId="0" autoUpdateAnimBg="0"/>
      <p:bldP spid="32770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>
                <a:effectLst/>
              </a:rPr>
              <a:t>Euler Paths and Circuits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97000"/>
            <a:ext cx="8229600" cy="21510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Euler circuit</a:t>
            </a:r>
            <a:r>
              <a:rPr lang="en-US" dirty="0"/>
              <a:t> (or cycle) is a circuit containing every </a:t>
            </a:r>
            <a:r>
              <a:rPr lang="en-US" b="1" dirty="0">
                <a:solidFill>
                  <a:srgbClr val="0000FF"/>
                </a:solidFill>
              </a:rPr>
              <a:t>edge</a:t>
            </a:r>
            <a:r>
              <a:rPr lang="en-US" dirty="0"/>
              <a:t> exactly once in the graph. (Draw  the graph with a cycle)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Euler path</a:t>
            </a:r>
            <a:r>
              <a:rPr lang="en-US" dirty="0"/>
              <a:t> is a path containing every edge exactly once in the graph. (Draw  the graph with a broken line)</a:t>
            </a:r>
          </a:p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73275" y="3154363"/>
            <a:ext cx="1527175" cy="1544637"/>
            <a:chOff x="1066" y="1939"/>
            <a:chExt cx="962" cy="973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1345" y="2204"/>
              <a:ext cx="403" cy="4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 rot="2691474">
              <a:off x="1236" y="2116"/>
              <a:ext cx="626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9" name="Oval 7"/>
            <p:cNvSpPr>
              <a:spLocks noChangeArrowheads="1"/>
            </p:cNvSpPr>
            <p:nvPr/>
          </p:nvSpPr>
          <p:spPr bwMode="auto">
            <a:xfrm>
              <a:off x="1724" y="217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0" name="Oval 8"/>
            <p:cNvSpPr>
              <a:spLocks noChangeArrowheads="1"/>
            </p:cNvSpPr>
            <p:nvPr/>
          </p:nvSpPr>
          <p:spPr bwMode="auto">
            <a:xfrm>
              <a:off x="1494" y="193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1" name="Oval 9"/>
            <p:cNvSpPr>
              <a:spLocks noChangeArrowheads="1"/>
            </p:cNvSpPr>
            <p:nvPr/>
          </p:nvSpPr>
          <p:spPr bwMode="auto">
            <a:xfrm>
              <a:off x="1288" y="216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2" name="Oval 10"/>
            <p:cNvSpPr>
              <a:spLocks noChangeArrowheads="1"/>
            </p:cNvSpPr>
            <p:nvPr/>
          </p:nvSpPr>
          <p:spPr bwMode="auto">
            <a:xfrm>
              <a:off x="1066" y="23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3" name="Oval 11"/>
            <p:cNvSpPr>
              <a:spLocks noChangeArrowheads="1"/>
            </p:cNvSpPr>
            <p:nvPr/>
          </p:nvSpPr>
          <p:spPr bwMode="auto">
            <a:xfrm>
              <a:off x="1288" y="26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4" name="Oval 12"/>
            <p:cNvSpPr>
              <a:spLocks noChangeArrowheads="1"/>
            </p:cNvSpPr>
            <p:nvPr/>
          </p:nvSpPr>
          <p:spPr bwMode="auto">
            <a:xfrm>
              <a:off x="1510" y="28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1708" y="26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1946" y="23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333875" y="3197225"/>
            <a:ext cx="1457325" cy="1460500"/>
            <a:chOff x="2570" y="2014"/>
            <a:chExt cx="918" cy="920"/>
          </a:xfrm>
        </p:grpSpPr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 flipV="1">
              <a:off x="2820" y="2023"/>
              <a:ext cx="201" cy="20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 flipV="1">
              <a:off x="2892" y="2293"/>
              <a:ext cx="317" cy="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>
              <a:off x="2842" y="2656"/>
              <a:ext cx="38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 flipV="1">
              <a:off x="3215" y="2286"/>
              <a:ext cx="0" cy="3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 flipH="1" flipV="1">
              <a:off x="2842" y="2310"/>
              <a:ext cx="2" cy="35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 flipV="1">
              <a:off x="2574" y="2258"/>
              <a:ext cx="216" cy="21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2570" y="2465"/>
              <a:ext cx="469" cy="4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5" name="Line 23"/>
            <p:cNvSpPr>
              <a:spLocks noChangeShapeType="1"/>
            </p:cNvSpPr>
            <p:nvPr/>
          </p:nvSpPr>
          <p:spPr bwMode="auto">
            <a:xfrm flipV="1">
              <a:off x="3030" y="2475"/>
              <a:ext cx="458" cy="4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3017" y="2014"/>
              <a:ext cx="461" cy="46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>
              <a:off x="2783" y="2251"/>
              <a:ext cx="63" cy="6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>
              <a:off x="2816" y="2215"/>
              <a:ext cx="81" cy="8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731" name="Rectangle 27"/>
          <p:cNvSpPr>
            <a:spLocks noChangeArrowheads="1"/>
          </p:cNvSpPr>
          <p:nvPr/>
        </p:nvSpPr>
        <p:spPr bwMode="auto">
          <a:xfrm>
            <a:off x="444500" y="4965700"/>
            <a:ext cx="82296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How to determine whether a graph has an Euler path/circuit?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8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autoUpdateAnimBg="0"/>
      <p:bldP spid="3287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36538"/>
            <a:ext cx="871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Existence of Euler Paths/Circuits [O3]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769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Some observations:</a:t>
            </a:r>
          </a:p>
          <a:p>
            <a:pPr lvl="1" eaLnBrk="1" hangingPunct="1"/>
            <a:r>
              <a:rPr lang="en-US" sz="2000"/>
              <a:t>Connectivity?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00925" y="2154238"/>
            <a:ext cx="992188" cy="955675"/>
            <a:chOff x="4662" y="1357"/>
            <a:chExt cx="625" cy="602"/>
          </a:xfrm>
        </p:grpSpPr>
        <p:sp>
          <p:nvSpPr>
            <p:cNvPr id="75781" name="Line 5"/>
            <p:cNvSpPr>
              <a:spLocks noChangeShapeType="1"/>
            </p:cNvSpPr>
            <p:nvPr/>
          </p:nvSpPr>
          <p:spPr bwMode="auto">
            <a:xfrm>
              <a:off x="4662" y="1639"/>
              <a:ext cx="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>
              <a:off x="4991" y="1368"/>
              <a:ext cx="0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3" name="Oval 7"/>
            <p:cNvSpPr>
              <a:spLocks noChangeArrowheads="1"/>
            </p:cNvSpPr>
            <p:nvPr/>
          </p:nvSpPr>
          <p:spPr bwMode="auto">
            <a:xfrm>
              <a:off x="4959" y="159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4" name="AutoShape 8"/>
            <p:cNvSpPr>
              <a:spLocks noChangeArrowheads="1"/>
            </p:cNvSpPr>
            <p:nvPr/>
          </p:nvSpPr>
          <p:spPr bwMode="auto">
            <a:xfrm>
              <a:off x="4728" y="1357"/>
              <a:ext cx="255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40 h 21600"/>
                <a:gd name="T20" fmla="*/ 1855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26" y="0"/>
                  </a:moveTo>
                  <a:lnTo>
                    <a:pt x="12851" y="6743"/>
                  </a:lnTo>
                  <a:lnTo>
                    <a:pt x="15913" y="6743"/>
                  </a:lnTo>
                  <a:lnTo>
                    <a:pt x="15913" y="18541"/>
                  </a:lnTo>
                  <a:lnTo>
                    <a:pt x="0" y="18541"/>
                  </a:lnTo>
                  <a:lnTo>
                    <a:pt x="0" y="21600"/>
                  </a:lnTo>
                  <a:lnTo>
                    <a:pt x="18538" y="21600"/>
                  </a:lnTo>
                  <a:lnTo>
                    <a:pt x="18538" y="6743"/>
                  </a:lnTo>
                  <a:lnTo>
                    <a:pt x="21600" y="6743"/>
                  </a:ln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5" name="AutoShape 9"/>
            <p:cNvSpPr>
              <a:spLocks noChangeArrowheads="1"/>
            </p:cNvSpPr>
            <p:nvPr/>
          </p:nvSpPr>
          <p:spPr bwMode="auto">
            <a:xfrm rot="10800000">
              <a:off x="4998" y="1696"/>
              <a:ext cx="271" cy="2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61 h 21600"/>
                <a:gd name="T20" fmla="*/ 1857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26" y="0"/>
                  </a:moveTo>
                  <a:lnTo>
                    <a:pt x="12851" y="6743"/>
                  </a:lnTo>
                  <a:lnTo>
                    <a:pt x="15913" y="6743"/>
                  </a:lnTo>
                  <a:lnTo>
                    <a:pt x="15913" y="18541"/>
                  </a:lnTo>
                  <a:lnTo>
                    <a:pt x="0" y="18541"/>
                  </a:lnTo>
                  <a:lnTo>
                    <a:pt x="0" y="21600"/>
                  </a:lnTo>
                  <a:lnTo>
                    <a:pt x="18538" y="21600"/>
                  </a:lnTo>
                  <a:lnTo>
                    <a:pt x="18538" y="6743"/>
                  </a:lnTo>
                  <a:lnTo>
                    <a:pt x="21600" y="6743"/>
                  </a:ln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07038" y="2084388"/>
            <a:ext cx="1490662" cy="911225"/>
            <a:chOff x="3469" y="1313"/>
            <a:chExt cx="939" cy="574"/>
          </a:xfrm>
        </p:grpSpPr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 flipH="1">
              <a:off x="3980" y="1313"/>
              <a:ext cx="0" cy="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3469" y="1657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3988" y="1665"/>
              <a:ext cx="420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Oval 14"/>
            <p:cNvSpPr>
              <a:spLocks noChangeArrowheads="1"/>
            </p:cNvSpPr>
            <p:nvPr/>
          </p:nvSpPr>
          <p:spPr bwMode="auto">
            <a:xfrm>
              <a:off x="3931" y="16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AutoShape 15"/>
            <p:cNvSpPr>
              <a:spLocks noChangeArrowheads="1"/>
            </p:cNvSpPr>
            <p:nvPr/>
          </p:nvSpPr>
          <p:spPr bwMode="auto">
            <a:xfrm>
              <a:off x="3676" y="1317"/>
              <a:ext cx="296" cy="2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45 h 21600"/>
                <a:gd name="T20" fmla="*/ 1853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26" y="0"/>
                  </a:moveTo>
                  <a:lnTo>
                    <a:pt x="12851" y="6743"/>
                  </a:lnTo>
                  <a:lnTo>
                    <a:pt x="15913" y="6743"/>
                  </a:lnTo>
                  <a:lnTo>
                    <a:pt x="15913" y="18541"/>
                  </a:lnTo>
                  <a:lnTo>
                    <a:pt x="0" y="18541"/>
                  </a:lnTo>
                  <a:lnTo>
                    <a:pt x="0" y="21600"/>
                  </a:lnTo>
                  <a:lnTo>
                    <a:pt x="18538" y="21600"/>
                  </a:lnTo>
                  <a:lnTo>
                    <a:pt x="18538" y="6743"/>
                  </a:lnTo>
                  <a:lnTo>
                    <a:pt x="21600" y="6743"/>
                  </a:ln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4071" y="1583"/>
              <a:ext cx="2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6699"/>
                  </a:solidFill>
                </a:rPr>
                <a:t>?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711950" y="1411288"/>
            <a:ext cx="1484313" cy="366712"/>
            <a:chOff x="4228" y="889"/>
            <a:chExt cx="935" cy="231"/>
          </a:xfrm>
        </p:grpSpPr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4301" y="1034"/>
              <a:ext cx="5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Oval 19"/>
            <p:cNvSpPr>
              <a:spLocks noChangeArrowheads="1"/>
            </p:cNvSpPr>
            <p:nvPr/>
          </p:nvSpPr>
          <p:spPr bwMode="auto">
            <a:xfrm>
              <a:off x="4228" y="98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4812" y="99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AutoShape 21"/>
            <p:cNvSpPr>
              <a:spLocks noChangeArrowheads="1"/>
            </p:cNvSpPr>
            <p:nvPr/>
          </p:nvSpPr>
          <p:spPr bwMode="auto">
            <a:xfrm>
              <a:off x="4435" y="928"/>
              <a:ext cx="256" cy="90"/>
            </a:xfrm>
            <a:prstGeom prst="rightArrow">
              <a:avLst>
                <a:gd name="adj1" fmla="val 50000"/>
                <a:gd name="adj2" fmla="val 71111"/>
              </a:avLst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8" name="Text Box 22"/>
            <p:cNvSpPr txBox="1">
              <a:spLocks noChangeArrowheads="1"/>
            </p:cNvSpPr>
            <p:nvPr/>
          </p:nvSpPr>
          <p:spPr bwMode="auto">
            <a:xfrm>
              <a:off x="4933" y="889"/>
              <a:ext cx="2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6699"/>
                  </a:solidFill>
                </a:rPr>
                <a:t>?</a:t>
              </a:r>
            </a:p>
          </p:txBody>
        </p:sp>
      </p:grpSp>
      <p:sp>
        <p:nvSpPr>
          <p:cNvPr id="399383" name="Rectangle 23"/>
          <p:cNvSpPr>
            <a:spLocks noChangeArrowheads="1"/>
          </p:cNvSpPr>
          <p:nvPr/>
        </p:nvSpPr>
        <p:spPr bwMode="auto">
          <a:xfrm>
            <a:off x="469900" y="3416300"/>
            <a:ext cx="822960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Vertices must have </a:t>
            </a:r>
            <a:r>
              <a:rPr lang="en-US" sz="2000" dirty="0">
                <a:solidFill>
                  <a:srgbClr val="0000FF"/>
                </a:solidFill>
              </a:rPr>
              <a:t>even degree</a:t>
            </a:r>
            <a:r>
              <a:rPr lang="en-US" sz="2000" dirty="0"/>
              <a:t> for an Euler path, unless it is the start/end vertex.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/>
              <a:t>All vertices must have even degree for an Euler circuit.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/>
              <a:t>It can be proved that this is sufficient: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400" u="sng" dirty="0"/>
              <a:t>A connected graph has an </a:t>
            </a:r>
            <a:r>
              <a:rPr lang="en-US" sz="2400" u="sng" dirty="0">
                <a:solidFill>
                  <a:srgbClr val="0000FF"/>
                </a:solidFill>
              </a:rPr>
              <a:t>Euler circuit</a:t>
            </a:r>
            <a:r>
              <a:rPr lang="en-US" sz="2400" u="sng" dirty="0"/>
              <a:t> </a:t>
            </a:r>
            <a:r>
              <a:rPr lang="en-US" sz="2400" u="sng" dirty="0" err="1"/>
              <a:t>iff</a:t>
            </a:r>
            <a:r>
              <a:rPr lang="en-US" sz="2400" u="sng" dirty="0"/>
              <a:t> </a:t>
            </a:r>
            <a:r>
              <a:rPr lang="en-US" sz="2400" u="sng" dirty="0">
                <a:solidFill>
                  <a:srgbClr val="0000FF"/>
                </a:solidFill>
              </a:rPr>
              <a:t>all vertices have even degrees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400" u="sng" dirty="0"/>
              <a:t>A connected graph has an </a:t>
            </a:r>
            <a:r>
              <a:rPr lang="en-US" sz="2400" u="sng" dirty="0">
                <a:solidFill>
                  <a:srgbClr val="0000FF"/>
                </a:solidFill>
              </a:rPr>
              <a:t>Euler path</a:t>
            </a:r>
            <a:r>
              <a:rPr lang="en-US" sz="2400" u="sng" dirty="0"/>
              <a:t> (but not an Euler circuit) </a:t>
            </a:r>
            <a:r>
              <a:rPr lang="en-US" sz="2400" u="sng" dirty="0" err="1"/>
              <a:t>iff</a:t>
            </a:r>
            <a:r>
              <a:rPr lang="en-US" sz="2400" u="sng" dirty="0"/>
              <a:t> </a:t>
            </a:r>
            <a:r>
              <a:rPr lang="en-US" sz="2400" u="sng" dirty="0">
                <a:solidFill>
                  <a:srgbClr val="0000FF"/>
                </a:solidFill>
              </a:rPr>
              <a:t>exactly two vertices have odd degrees</a:t>
            </a:r>
          </a:p>
        </p:txBody>
      </p:sp>
      <p:sp>
        <p:nvSpPr>
          <p:cNvPr id="399384" name="Rectangle 24"/>
          <p:cNvSpPr>
            <a:spLocks noChangeArrowheads="1"/>
          </p:cNvSpPr>
          <p:nvPr/>
        </p:nvSpPr>
        <p:spPr bwMode="auto">
          <a:xfrm>
            <a:off x="457200" y="306070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000"/>
              <a:t>Degree-4?</a:t>
            </a:r>
          </a:p>
        </p:txBody>
      </p:sp>
      <p:sp>
        <p:nvSpPr>
          <p:cNvPr id="399385" name="Rectangle 25"/>
          <p:cNvSpPr>
            <a:spLocks noChangeArrowheads="1"/>
          </p:cNvSpPr>
          <p:nvPr/>
        </p:nvSpPr>
        <p:spPr bwMode="auto">
          <a:xfrm>
            <a:off x="457200" y="2692400"/>
            <a:ext cx="82296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000"/>
              <a:t>Degree-3?</a:t>
            </a:r>
          </a:p>
        </p:txBody>
      </p:sp>
      <p:sp>
        <p:nvSpPr>
          <p:cNvPr id="399386" name="Rectangle 26"/>
          <p:cNvSpPr>
            <a:spLocks noChangeArrowheads="1"/>
          </p:cNvSpPr>
          <p:nvPr/>
        </p:nvSpPr>
        <p:spPr bwMode="auto">
          <a:xfrm>
            <a:off x="457200" y="232410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000"/>
              <a:t>Degree-1 vertex: Euler circuit?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9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9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9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9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9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  <p:bldP spid="399383" grpId="0" build="p" bldLvl="2" autoUpdateAnimBg="0"/>
      <p:bldP spid="399384" grpId="0" build="p" autoUpdateAnimBg="0"/>
      <p:bldP spid="399385" grpId="0" build="p" autoUpdateAnimBg="0"/>
      <p:bldP spid="39938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a Graph?  [O1]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04938"/>
            <a:ext cx="8229600" cy="54530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consists of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vertices (nodes, points)</a:t>
            </a:r>
            <a:r>
              <a:rPr lang="en-US" dirty="0"/>
              <a:t>, and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(lines)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Undirected graphs</a:t>
            </a:r>
            <a:r>
              <a:rPr lang="en-US" dirty="0"/>
              <a:t> are graphs where edges have no direction (</a:t>
            </a:r>
            <a:r>
              <a:rPr lang="en-US" dirty="0">
                <a:solidFill>
                  <a:srgbClr val="0000FF"/>
                </a:solidFill>
              </a:rPr>
              <a:t>unordered pairs</a:t>
            </a:r>
            <a:r>
              <a:rPr lang="en-US" dirty="0"/>
              <a:t> of </a:t>
            </a:r>
            <a:r>
              <a:rPr lang="en-US" i="1" dirty="0"/>
              <a:t>V</a:t>
            </a:r>
            <a:r>
              <a:rPr lang="en-US" dirty="0"/>
              <a:t>).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{a, b, c, d, e}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E</a:t>
            </a:r>
            <a:r>
              <a:rPr lang="en-US" sz="2000" dirty="0"/>
              <a:t> = {{</a:t>
            </a:r>
            <a:r>
              <a:rPr lang="en-US" sz="2000" dirty="0" err="1"/>
              <a:t>a,b</a:t>
            </a:r>
            <a:r>
              <a:rPr lang="en-US" sz="2000" dirty="0"/>
              <a:t>}, {a, c}, {c, d}, {c, e}, {d, e}}</a:t>
            </a:r>
            <a:endParaRPr lang="en-US" i="1" dirty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Directed graphs</a:t>
            </a:r>
            <a:r>
              <a:rPr lang="en-US" dirty="0"/>
              <a:t> are graphs where edges have directions,</a:t>
            </a:r>
          </a:p>
          <a:p>
            <a:pPr marL="274320">
              <a:spcBef>
                <a:spcPts val="0"/>
              </a:spcBef>
              <a:buFontTx/>
              <a:buNone/>
              <a:defRPr/>
            </a:pPr>
            <a:r>
              <a:rPr lang="en-US" dirty="0"/>
              <a:t>	i.e., </a:t>
            </a:r>
            <a:r>
              <a:rPr lang="en-US" i="1" dirty="0"/>
              <a:t>E</a:t>
            </a:r>
            <a:r>
              <a:rPr lang="en-US" dirty="0"/>
              <a:t> consists of </a:t>
            </a:r>
            <a:r>
              <a:rPr lang="en-US" dirty="0">
                <a:solidFill>
                  <a:srgbClr val="0000FF"/>
                </a:solidFill>
              </a:rPr>
              <a:t>ordered pairs</a:t>
            </a:r>
            <a:r>
              <a:rPr lang="en-US" dirty="0"/>
              <a:t> of </a:t>
            </a:r>
            <a:r>
              <a:rPr lang="en-US" i="1" dirty="0"/>
              <a:t>V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{u, x, y, z}</a:t>
            </a:r>
            <a:endParaRPr lang="en-US" sz="2000" i="1" dirty="0"/>
          </a:p>
          <a:p>
            <a:pPr marL="742950" lvl="2" indent="-342900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i="1" dirty="0"/>
              <a:t> E</a:t>
            </a:r>
            <a:r>
              <a:rPr lang="en-US" dirty="0"/>
              <a:t> = {(x, y), (x, z), (y, u), (z, x), (z, u)}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i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272213" y="2595563"/>
            <a:ext cx="2513012" cy="1860550"/>
            <a:chOff x="3529" y="2774"/>
            <a:chExt cx="1725" cy="1175"/>
          </a:xfrm>
        </p:grpSpPr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3678" y="3242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286" y="3242"/>
              <a:ext cx="659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V="1">
              <a:off x="4271" y="2856"/>
              <a:ext cx="682" cy="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H="1">
              <a:off x="4944" y="2856"/>
              <a:ext cx="1" cy="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3685" y="3243"/>
              <a:ext cx="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3529" y="299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3720" y="36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4160" y="297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982" y="277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902" y="371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18460" name="Oval 26"/>
            <p:cNvSpPr>
              <a:spLocks noChangeArrowheads="1"/>
            </p:cNvSpPr>
            <p:nvPr/>
          </p:nvSpPr>
          <p:spPr bwMode="auto">
            <a:xfrm>
              <a:off x="4886" y="2797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27"/>
            <p:cNvSpPr>
              <a:spLocks noChangeArrowheads="1"/>
            </p:cNvSpPr>
            <p:nvPr/>
          </p:nvSpPr>
          <p:spPr bwMode="auto">
            <a:xfrm>
              <a:off x="4895" y="3630"/>
              <a:ext cx="124" cy="1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28"/>
            <p:cNvSpPr>
              <a:spLocks noChangeArrowheads="1"/>
            </p:cNvSpPr>
            <p:nvPr/>
          </p:nvSpPr>
          <p:spPr bwMode="auto">
            <a:xfrm>
              <a:off x="4244" y="3185"/>
              <a:ext cx="108" cy="1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29"/>
            <p:cNvSpPr>
              <a:spLocks noChangeArrowheads="1"/>
            </p:cNvSpPr>
            <p:nvPr/>
          </p:nvSpPr>
          <p:spPr bwMode="auto">
            <a:xfrm>
              <a:off x="3652" y="3202"/>
              <a:ext cx="108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30"/>
            <p:cNvSpPr>
              <a:spLocks noChangeArrowheads="1"/>
            </p:cNvSpPr>
            <p:nvPr/>
          </p:nvSpPr>
          <p:spPr bwMode="auto">
            <a:xfrm>
              <a:off x="3636" y="3744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9"/>
          <p:cNvGrpSpPr>
            <a:grpSpLocks/>
          </p:cNvGrpSpPr>
          <p:nvPr/>
        </p:nvGrpSpPr>
        <p:grpSpPr bwMode="auto">
          <a:xfrm>
            <a:off x="6307138" y="4930775"/>
            <a:ext cx="2232025" cy="1593850"/>
            <a:chOff x="3916" y="2235"/>
            <a:chExt cx="1449" cy="1182"/>
          </a:xfrm>
        </p:grpSpPr>
        <p:sp>
          <p:nvSpPr>
            <p:cNvPr id="18437" name="Line 20"/>
            <p:cNvSpPr>
              <a:spLocks noChangeShapeType="1"/>
            </p:cNvSpPr>
            <p:nvPr/>
          </p:nvSpPr>
          <p:spPr bwMode="auto">
            <a:xfrm>
              <a:off x="4215" y="2388"/>
              <a:ext cx="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21"/>
            <p:cNvSpPr>
              <a:spLocks noChangeShapeType="1"/>
            </p:cNvSpPr>
            <p:nvPr/>
          </p:nvSpPr>
          <p:spPr bwMode="auto">
            <a:xfrm>
              <a:off x="4190" y="2454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22"/>
            <p:cNvSpPr>
              <a:spLocks noChangeShapeType="1"/>
            </p:cNvSpPr>
            <p:nvPr/>
          </p:nvSpPr>
          <p:spPr bwMode="auto">
            <a:xfrm flipV="1">
              <a:off x="4133" y="2404"/>
              <a:ext cx="0" cy="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Text Box 23"/>
            <p:cNvSpPr txBox="1">
              <a:spLocks noChangeArrowheads="1"/>
            </p:cNvSpPr>
            <p:nvPr/>
          </p:nvSpPr>
          <p:spPr bwMode="auto">
            <a:xfrm>
              <a:off x="3924" y="3143"/>
              <a:ext cx="22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18441" name="Line 24"/>
            <p:cNvSpPr>
              <a:spLocks noChangeShapeType="1"/>
            </p:cNvSpPr>
            <p:nvPr/>
          </p:nvSpPr>
          <p:spPr bwMode="auto">
            <a:xfrm>
              <a:off x="4239" y="32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25"/>
            <p:cNvSpPr>
              <a:spLocks noChangeShapeType="1"/>
            </p:cNvSpPr>
            <p:nvPr/>
          </p:nvSpPr>
          <p:spPr bwMode="auto">
            <a:xfrm>
              <a:off x="5071" y="2453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Oval 26"/>
            <p:cNvSpPr>
              <a:spLocks noChangeArrowheads="1"/>
            </p:cNvSpPr>
            <p:nvPr/>
          </p:nvSpPr>
          <p:spPr bwMode="auto">
            <a:xfrm>
              <a:off x="4108" y="3237"/>
              <a:ext cx="116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27"/>
            <p:cNvSpPr>
              <a:spLocks noChangeArrowheads="1"/>
            </p:cNvSpPr>
            <p:nvPr/>
          </p:nvSpPr>
          <p:spPr bwMode="auto">
            <a:xfrm>
              <a:off x="4090" y="2323"/>
              <a:ext cx="117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Oval 28"/>
            <p:cNvSpPr>
              <a:spLocks noChangeArrowheads="1"/>
            </p:cNvSpPr>
            <p:nvPr/>
          </p:nvSpPr>
          <p:spPr bwMode="auto">
            <a:xfrm>
              <a:off x="5005" y="2331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29"/>
            <p:cNvSpPr>
              <a:spLocks noChangeArrowheads="1"/>
            </p:cNvSpPr>
            <p:nvPr/>
          </p:nvSpPr>
          <p:spPr bwMode="auto">
            <a:xfrm>
              <a:off x="5013" y="3252"/>
              <a:ext cx="116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30"/>
            <p:cNvSpPr txBox="1">
              <a:spLocks noChangeArrowheads="1"/>
            </p:cNvSpPr>
            <p:nvPr/>
          </p:nvSpPr>
          <p:spPr bwMode="auto">
            <a:xfrm>
              <a:off x="3916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18448" name="Text Box 31"/>
            <p:cNvSpPr txBox="1">
              <a:spLocks noChangeArrowheads="1"/>
            </p:cNvSpPr>
            <p:nvPr/>
          </p:nvSpPr>
          <p:spPr bwMode="auto">
            <a:xfrm>
              <a:off x="5105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8449" name="Text Box 32"/>
            <p:cNvSpPr txBox="1">
              <a:spLocks noChangeArrowheads="1"/>
            </p:cNvSpPr>
            <p:nvPr/>
          </p:nvSpPr>
          <p:spPr bwMode="auto">
            <a:xfrm>
              <a:off x="5127" y="317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  <p:bldP spid="333827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Proof of Euler Circuit [O2]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097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Theorem: A connected graph has an </a:t>
            </a:r>
            <a:r>
              <a:rPr lang="en-US">
                <a:solidFill>
                  <a:srgbClr val="0000FF"/>
                </a:solidFill>
              </a:rPr>
              <a:t>Euler circuit</a:t>
            </a:r>
            <a:r>
              <a:rPr lang="en-US"/>
              <a:t> iff </a:t>
            </a:r>
            <a:r>
              <a:rPr lang="en-US">
                <a:solidFill>
                  <a:srgbClr val="0000FF"/>
                </a:solidFill>
              </a:rPr>
              <a:t>all vertices have even degrees.</a:t>
            </a:r>
          </a:p>
          <a:p>
            <a:pPr eaLnBrk="1" hangingPunct="1">
              <a:buFontTx/>
              <a:buNone/>
            </a:pPr>
            <a:r>
              <a:rPr lang="en-US"/>
              <a:t>Proof: Only if (=&gt;) part (necessary condition):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Each time an Euler circuit passes through a vertex  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</a:t>
            </a:r>
            <a:r>
              <a:rPr lang="en-GB" sz="2000">
                <a:sym typeface="Symbol" pitchFamily="18" charset="2"/>
              </a:rPr>
              <a:t> 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	it </a:t>
            </a:r>
            <a:r>
              <a:rPr lang="en-GB" sz="2000" i="1" u="sng">
                <a:solidFill>
                  <a:srgbClr val="FF0000"/>
                </a:solidFill>
                <a:sym typeface="Symbol" pitchFamily="18" charset="2"/>
              </a:rPr>
              <a:t>“consumes” two  edges</a:t>
            </a:r>
            <a:r>
              <a:rPr lang="en-GB" sz="2000">
                <a:sym typeface="Symbol" pitchFamily="18" charset="2"/>
              </a:rPr>
              <a:t> incident with 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 </a:t>
            </a:r>
            <a:r>
              <a:rPr lang="en-GB" sz="2000">
                <a:sym typeface="Symbol" pitchFamily="18" charset="2"/>
              </a:rPr>
              <a:t>(one “in” and one “out”). 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An Euler circuit covers all edges of G exactly once.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If a vertex 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</a:t>
            </a:r>
            <a:r>
              <a:rPr lang="en-GB" sz="2000">
                <a:sym typeface="Symbol" pitchFamily="18" charset="2"/>
              </a:rPr>
              <a:t> is visited by the circuit </a:t>
            </a:r>
            <a:r>
              <a:rPr lang="en-GB" sz="2000" b="1" i="1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GB" sz="2000">
                <a:sym typeface="Symbol" pitchFamily="18" charset="2"/>
              </a:rPr>
              <a:t> times, deg(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</a:t>
            </a:r>
            <a:r>
              <a:rPr lang="en-GB" sz="2000">
                <a:sym typeface="Symbol" pitchFamily="18" charset="2"/>
              </a:rPr>
              <a:t>) = </a:t>
            </a:r>
            <a:r>
              <a:rPr lang="en-GB" sz="2000" b="1" i="1">
                <a:solidFill>
                  <a:srgbClr val="FF0000"/>
                </a:solidFill>
                <a:sym typeface="Symbol" pitchFamily="18" charset="2"/>
              </a:rPr>
              <a:t>2x</a:t>
            </a:r>
            <a:r>
              <a:rPr lang="en-GB" sz="2000">
                <a:sym typeface="Symbol" pitchFamily="18" charset="2"/>
              </a:rPr>
              <a:t>.</a:t>
            </a:r>
            <a:endParaRPr lang="en-US" sz="200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59313" y="4154488"/>
            <a:ext cx="3975100" cy="2227262"/>
            <a:chOff x="1828" y="2581"/>
            <a:chExt cx="2504" cy="1403"/>
          </a:xfrm>
        </p:grpSpPr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1828" y="2581"/>
              <a:ext cx="2504" cy="1403"/>
              <a:chOff x="976" y="2461"/>
              <a:chExt cx="2504" cy="1403"/>
            </a:xfrm>
          </p:grpSpPr>
          <p:sp>
            <p:nvSpPr>
              <p:cNvPr id="76806" name="Oval 6"/>
              <p:cNvSpPr>
                <a:spLocks noChangeArrowheads="1"/>
              </p:cNvSpPr>
              <p:nvPr/>
            </p:nvSpPr>
            <p:spPr bwMode="auto">
              <a:xfrm>
                <a:off x="2186" y="30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7" name="Oval 7"/>
              <p:cNvSpPr>
                <a:spLocks noChangeArrowheads="1"/>
              </p:cNvSpPr>
              <p:nvPr/>
            </p:nvSpPr>
            <p:spPr bwMode="auto">
              <a:xfrm>
                <a:off x="1884" y="246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8" name="Oval 8"/>
              <p:cNvSpPr>
                <a:spLocks noChangeArrowheads="1"/>
              </p:cNvSpPr>
              <p:nvPr/>
            </p:nvSpPr>
            <p:spPr bwMode="auto">
              <a:xfrm>
                <a:off x="976" y="287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9" name="Oval 9"/>
              <p:cNvSpPr>
                <a:spLocks noChangeArrowheads="1"/>
              </p:cNvSpPr>
              <p:nvPr/>
            </p:nvSpPr>
            <p:spPr bwMode="auto">
              <a:xfrm>
                <a:off x="1468" y="374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0" name="Oval 10"/>
              <p:cNvSpPr>
                <a:spLocks noChangeArrowheads="1"/>
              </p:cNvSpPr>
              <p:nvPr/>
            </p:nvSpPr>
            <p:spPr bwMode="auto">
              <a:xfrm>
                <a:off x="2794" y="378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1" name="Oval 11"/>
              <p:cNvSpPr>
                <a:spLocks noChangeArrowheads="1"/>
              </p:cNvSpPr>
              <p:nvPr/>
            </p:nvSpPr>
            <p:spPr bwMode="auto">
              <a:xfrm>
                <a:off x="3398" y="278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6812" name="AutoShape 12"/>
              <p:cNvCxnSpPr>
                <a:cxnSpLocks noChangeShapeType="1"/>
                <a:stCxn id="76807" idx="5"/>
                <a:endCxn id="76811" idx="2"/>
              </p:cNvCxnSpPr>
              <p:nvPr/>
            </p:nvCxnSpPr>
            <p:spPr bwMode="auto">
              <a:xfrm>
                <a:off x="1954" y="2532"/>
                <a:ext cx="1444" cy="2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3" name="AutoShape 13"/>
              <p:cNvCxnSpPr>
                <a:cxnSpLocks noChangeShapeType="1"/>
                <a:stCxn id="76807" idx="5"/>
                <a:endCxn id="76806" idx="0"/>
              </p:cNvCxnSpPr>
              <p:nvPr/>
            </p:nvCxnSpPr>
            <p:spPr bwMode="auto">
              <a:xfrm>
                <a:off x="1954" y="2532"/>
                <a:ext cx="273" cy="5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4" name="AutoShape 14"/>
              <p:cNvCxnSpPr>
                <a:cxnSpLocks noChangeShapeType="1"/>
                <a:stCxn id="76810" idx="7"/>
                <a:endCxn id="76811" idx="4"/>
              </p:cNvCxnSpPr>
              <p:nvPr/>
            </p:nvCxnSpPr>
            <p:spPr bwMode="auto">
              <a:xfrm flipV="1">
                <a:off x="2864" y="2871"/>
                <a:ext cx="575" cy="92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5" name="AutoShape 15"/>
              <p:cNvCxnSpPr>
                <a:cxnSpLocks noChangeShapeType="1"/>
                <a:stCxn id="76807" idx="4"/>
                <a:endCxn id="76809" idx="7"/>
              </p:cNvCxnSpPr>
              <p:nvPr/>
            </p:nvCxnSpPr>
            <p:spPr bwMode="auto">
              <a:xfrm flipH="1">
                <a:off x="1538" y="2544"/>
                <a:ext cx="387" cy="12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6" name="AutoShape 16"/>
              <p:cNvCxnSpPr>
                <a:cxnSpLocks noChangeShapeType="1"/>
                <a:stCxn id="76807" idx="3"/>
                <a:endCxn id="76808" idx="7"/>
              </p:cNvCxnSpPr>
              <p:nvPr/>
            </p:nvCxnSpPr>
            <p:spPr bwMode="auto">
              <a:xfrm flipH="1">
                <a:off x="1046" y="2532"/>
                <a:ext cx="850" cy="3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7" name="AutoShape 17"/>
              <p:cNvCxnSpPr>
                <a:cxnSpLocks noChangeShapeType="1"/>
                <a:stCxn id="76806" idx="6"/>
                <a:endCxn id="76811" idx="3"/>
              </p:cNvCxnSpPr>
              <p:nvPr/>
            </p:nvCxnSpPr>
            <p:spPr bwMode="auto">
              <a:xfrm flipV="1">
                <a:off x="2268" y="2859"/>
                <a:ext cx="1142" cy="25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8" name="AutoShape 18"/>
              <p:cNvCxnSpPr>
                <a:cxnSpLocks noChangeShapeType="1"/>
                <a:stCxn id="76809" idx="5"/>
                <a:endCxn id="76811" idx="4"/>
              </p:cNvCxnSpPr>
              <p:nvPr/>
            </p:nvCxnSpPr>
            <p:spPr bwMode="auto">
              <a:xfrm flipV="1">
                <a:off x="1538" y="2871"/>
                <a:ext cx="1901" cy="9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9" name="AutoShape 19"/>
              <p:cNvCxnSpPr>
                <a:cxnSpLocks noChangeShapeType="1"/>
                <a:stCxn id="76809" idx="5"/>
                <a:endCxn id="76810" idx="2"/>
              </p:cNvCxnSpPr>
              <p:nvPr/>
            </p:nvCxnSpPr>
            <p:spPr bwMode="auto">
              <a:xfrm>
                <a:off x="1538" y="3811"/>
                <a:ext cx="1256" cy="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20" name="AutoShape 20"/>
              <p:cNvCxnSpPr>
                <a:cxnSpLocks noChangeShapeType="1"/>
                <a:stCxn id="76808" idx="5"/>
                <a:endCxn id="76809" idx="1"/>
              </p:cNvCxnSpPr>
              <p:nvPr/>
            </p:nvCxnSpPr>
            <p:spPr bwMode="auto">
              <a:xfrm>
                <a:off x="1046" y="2948"/>
                <a:ext cx="434" cy="8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76821" name="AutoShape 21"/>
            <p:cNvCxnSpPr>
              <a:cxnSpLocks noChangeShapeType="1"/>
              <a:stCxn id="76808" idx="7"/>
              <a:endCxn id="76807" idx="6"/>
            </p:cNvCxnSpPr>
            <p:nvPr/>
          </p:nvCxnSpPr>
          <p:spPr bwMode="auto">
            <a:xfrm flipV="1">
              <a:off x="1898" y="2623"/>
              <a:ext cx="920" cy="386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2" name="AutoShape 22"/>
            <p:cNvCxnSpPr>
              <a:cxnSpLocks noChangeShapeType="1"/>
              <a:stCxn id="76807" idx="5"/>
              <a:endCxn id="76806" idx="0"/>
            </p:cNvCxnSpPr>
            <p:nvPr/>
          </p:nvCxnSpPr>
          <p:spPr bwMode="auto">
            <a:xfrm>
              <a:off x="2806" y="2652"/>
              <a:ext cx="273" cy="540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3" name="AutoShape 23"/>
            <p:cNvCxnSpPr>
              <a:cxnSpLocks noChangeShapeType="1"/>
              <a:stCxn id="76806" idx="6"/>
              <a:endCxn id="76811" idx="3"/>
            </p:cNvCxnSpPr>
            <p:nvPr/>
          </p:nvCxnSpPr>
          <p:spPr bwMode="auto">
            <a:xfrm flipV="1">
              <a:off x="3120" y="2979"/>
              <a:ext cx="1142" cy="255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4" name="AutoShape 24"/>
            <p:cNvCxnSpPr>
              <a:cxnSpLocks noChangeShapeType="1"/>
              <a:stCxn id="76811" idx="2"/>
              <a:endCxn id="76807" idx="5"/>
            </p:cNvCxnSpPr>
            <p:nvPr/>
          </p:nvCxnSpPr>
          <p:spPr bwMode="auto">
            <a:xfrm flipH="1" flipV="1">
              <a:off x="2806" y="2652"/>
              <a:ext cx="1444" cy="298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5" name="AutoShape 25"/>
            <p:cNvCxnSpPr>
              <a:cxnSpLocks noChangeShapeType="1"/>
              <a:stCxn id="76807" idx="4"/>
              <a:endCxn id="76809" idx="7"/>
            </p:cNvCxnSpPr>
            <p:nvPr/>
          </p:nvCxnSpPr>
          <p:spPr bwMode="auto">
            <a:xfrm flipH="1">
              <a:off x="2390" y="2664"/>
              <a:ext cx="387" cy="1208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6" name="AutoShape 26"/>
            <p:cNvCxnSpPr>
              <a:cxnSpLocks noChangeShapeType="1"/>
              <a:stCxn id="76809" idx="5"/>
              <a:endCxn id="76811" idx="4"/>
            </p:cNvCxnSpPr>
            <p:nvPr/>
          </p:nvCxnSpPr>
          <p:spPr bwMode="auto">
            <a:xfrm flipV="1">
              <a:off x="2390" y="2991"/>
              <a:ext cx="1901" cy="940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7" name="AutoShape 27"/>
            <p:cNvCxnSpPr>
              <a:cxnSpLocks noChangeShapeType="1"/>
              <a:stCxn id="76811" idx="4"/>
              <a:endCxn id="76810" idx="4"/>
            </p:cNvCxnSpPr>
            <p:nvPr/>
          </p:nvCxnSpPr>
          <p:spPr bwMode="auto">
            <a:xfrm flipH="1">
              <a:off x="3687" y="2991"/>
              <a:ext cx="604" cy="99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8" name="AutoShape 28"/>
            <p:cNvCxnSpPr>
              <a:cxnSpLocks noChangeShapeType="1"/>
              <a:stCxn id="76810" idx="6"/>
              <a:endCxn id="76809" idx="5"/>
            </p:cNvCxnSpPr>
            <p:nvPr/>
          </p:nvCxnSpPr>
          <p:spPr bwMode="auto">
            <a:xfrm flipH="1" flipV="1">
              <a:off x="2390" y="3931"/>
              <a:ext cx="1338" cy="12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9" name="AutoShape 29"/>
            <p:cNvCxnSpPr>
              <a:cxnSpLocks noChangeShapeType="1"/>
              <a:stCxn id="76809" idx="1"/>
              <a:endCxn id="76808" idx="5"/>
            </p:cNvCxnSpPr>
            <p:nvPr/>
          </p:nvCxnSpPr>
          <p:spPr bwMode="auto">
            <a:xfrm flipH="1" flipV="1">
              <a:off x="1898" y="3068"/>
              <a:ext cx="434" cy="804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Sufficient Condition for Euler Circuit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4300"/>
            <a:ext cx="8229600" cy="42418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dirty="0"/>
              <a:t>If (&lt;=) part: </a:t>
            </a:r>
            <a:r>
              <a:rPr lang="en-US" dirty="0">
                <a:solidFill>
                  <a:srgbClr val="3366CC"/>
                </a:solidFill>
              </a:rPr>
              <a:t>(If G is a connected graph with all vertices of even degree, then G contains an Euler circuit)</a:t>
            </a:r>
            <a:r>
              <a:rPr lang="en-US" dirty="0"/>
              <a:t> 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The proof is by construction.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pick any arbitrary vertex u, 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follow any edge from u to another vertex v, 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again reach at another vertex through another unvisited edge from v </a:t>
            </a:r>
          </a:p>
          <a:p>
            <a:pPr marL="457200" indent="-457200" eaLnBrk="1" hangingPunct="1">
              <a:buFontTx/>
              <a:buNone/>
            </a:pPr>
            <a:r>
              <a:rPr lang="en-US" dirty="0">
                <a:solidFill>
                  <a:schemeClr val="hlink"/>
                </a:solidFill>
              </a:rPr>
              <a:t>(this is possible because the </a:t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number of incident edges at </a:t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any vertex is even)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508000" y="5956300"/>
            <a:ext cx="82296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400"/>
              <a:t>The path will continue until it reaches vertex u again.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83175" y="4176713"/>
            <a:ext cx="3789363" cy="1695450"/>
            <a:chOff x="1240" y="2649"/>
            <a:chExt cx="2387" cy="1068"/>
          </a:xfrm>
        </p:grpSpPr>
        <p:sp>
          <p:nvSpPr>
            <p:cNvPr id="77830" name="Arc 6"/>
            <p:cNvSpPr>
              <a:spLocks/>
            </p:cNvSpPr>
            <p:nvPr/>
          </p:nvSpPr>
          <p:spPr bwMode="auto">
            <a:xfrm rot="1227384">
              <a:off x="1525" y="3137"/>
              <a:ext cx="303" cy="580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1" name="Arc 7"/>
            <p:cNvSpPr>
              <a:spLocks/>
            </p:cNvSpPr>
            <p:nvPr/>
          </p:nvSpPr>
          <p:spPr bwMode="auto">
            <a:xfrm rot="20372616" flipH="1">
              <a:off x="2660" y="3134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2" name="Arc 8"/>
            <p:cNvSpPr>
              <a:spLocks/>
            </p:cNvSpPr>
            <p:nvPr/>
          </p:nvSpPr>
          <p:spPr bwMode="auto">
            <a:xfrm rot="20372616" flipH="1">
              <a:off x="1748" y="2657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H="1" flipV="1">
              <a:off x="2513" y="2733"/>
              <a:ext cx="200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H="1" flipV="1">
              <a:off x="1240" y="3144"/>
              <a:ext cx="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H="1">
              <a:off x="1352" y="3135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auto">
            <a:xfrm>
              <a:off x="3545" y="310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7" name="Line 13"/>
            <p:cNvSpPr>
              <a:spLocks noChangeShapeType="1"/>
            </p:cNvSpPr>
            <p:nvPr/>
          </p:nvSpPr>
          <p:spPr bwMode="auto">
            <a:xfrm flipH="1">
              <a:off x="1824" y="3136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8" name="Arc 14"/>
            <p:cNvSpPr>
              <a:spLocks/>
            </p:cNvSpPr>
            <p:nvPr/>
          </p:nvSpPr>
          <p:spPr bwMode="auto">
            <a:xfrm rot="20372616" flipH="1">
              <a:off x="2660" y="2649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H="1">
              <a:off x="2320" y="3143"/>
              <a:ext cx="393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0" name="Line 16"/>
            <p:cNvSpPr>
              <a:spLocks noChangeShapeType="1"/>
            </p:cNvSpPr>
            <p:nvPr/>
          </p:nvSpPr>
          <p:spPr bwMode="auto">
            <a:xfrm flipH="1">
              <a:off x="2720" y="2751"/>
              <a:ext cx="449" cy="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1" name="Line 17"/>
            <p:cNvSpPr>
              <a:spLocks noChangeShapeType="1"/>
            </p:cNvSpPr>
            <p:nvPr/>
          </p:nvSpPr>
          <p:spPr bwMode="auto">
            <a:xfrm flipH="1" flipV="1">
              <a:off x="2737" y="3133"/>
              <a:ext cx="400" cy="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 flipH="1">
              <a:off x="1760" y="2831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3" name="Text Box 19"/>
            <p:cNvSpPr txBox="1">
              <a:spLocks noChangeArrowheads="1"/>
            </p:cNvSpPr>
            <p:nvPr/>
          </p:nvSpPr>
          <p:spPr bwMode="auto">
            <a:xfrm>
              <a:off x="1582" y="291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7844" name="Text Box 20"/>
            <p:cNvSpPr txBox="1">
              <a:spLocks noChangeArrowheads="1"/>
            </p:cNvSpPr>
            <p:nvPr/>
          </p:nvSpPr>
          <p:spPr bwMode="auto">
            <a:xfrm>
              <a:off x="2458" y="291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auto">
            <a:xfrm>
              <a:off x="1758" y="30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6" name="Oval 22"/>
            <p:cNvSpPr>
              <a:spLocks noChangeArrowheads="1"/>
            </p:cNvSpPr>
            <p:nvPr/>
          </p:nvSpPr>
          <p:spPr bwMode="auto">
            <a:xfrm>
              <a:off x="2675" y="309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847" name="AutoShape 23"/>
            <p:cNvCxnSpPr>
              <a:cxnSpLocks noChangeShapeType="1"/>
              <a:stCxn id="77845" idx="6"/>
              <a:endCxn id="77846" idx="2"/>
            </p:cNvCxnSpPr>
            <p:nvPr/>
          </p:nvCxnSpPr>
          <p:spPr bwMode="auto">
            <a:xfrm flipV="1">
              <a:off x="1840" y="3136"/>
              <a:ext cx="835" cy="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7848" name="AutoShape 24"/>
            <p:cNvCxnSpPr>
              <a:cxnSpLocks noChangeShapeType="1"/>
            </p:cNvCxnSpPr>
            <p:nvPr/>
          </p:nvCxnSpPr>
          <p:spPr bwMode="auto">
            <a:xfrm>
              <a:off x="2773" y="3176"/>
              <a:ext cx="380" cy="31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7849" name="AutoShape 25"/>
            <p:cNvCxnSpPr>
              <a:cxnSpLocks noChangeShapeType="1"/>
              <a:stCxn id="77835" idx="1"/>
              <a:endCxn id="77835" idx="0"/>
            </p:cNvCxnSpPr>
            <p:nvPr/>
          </p:nvCxnSpPr>
          <p:spPr bwMode="auto">
            <a:xfrm flipV="1">
              <a:off x="1353" y="3135"/>
              <a:ext cx="449" cy="340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  <p:cxnSp>
          <p:nvCxnSpPr>
            <p:cNvPr id="77850" name="AutoShape 26"/>
            <p:cNvCxnSpPr>
              <a:cxnSpLocks noChangeShapeType="1"/>
              <a:stCxn id="77832" idx="1"/>
              <a:endCxn id="77832" idx="0"/>
            </p:cNvCxnSpPr>
            <p:nvPr/>
          </p:nvCxnSpPr>
          <p:spPr bwMode="auto">
            <a:xfrm flipV="1">
              <a:off x="1810" y="2677"/>
              <a:ext cx="3" cy="463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  <p:cxnSp>
          <p:nvCxnSpPr>
            <p:cNvPr id="77851" name="AutoShape 27"/>
            <p:cNvCxnSpPr>
              <a:cxnSpLocks noChangeShapeType="1"/>
              <a:stCxn id="77842" idx="0"/>
              <a:endCxn id="77845" idx="6"/>
            </p:cNvCxnSpPr>
            <p:nvPr/>
          </p:nvCxnSpPr>
          <p:spPr bwMode="auto">
            <a:xfrm flipH="1">
              <a:off x="1840" y="2831"/>
              <a:ext cx="370" cy="308"/>
            </a:xfrm>
            <a:prstGeom prst="straightConnector1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</p:cxnSp>
        <p:cxnSp>
          <p:nvCxnSpPr>
            <p:cNvPr id="77852" name="AutoShape 28"/>
            <p:cNvCxnSpPr>
              <a:cxnSpLocks noChangeShapeType="1"/>
              <a:stCxn id="77845" idx="4"/>
              <a:endCxn id="77830" idx="1"/>
            </p:cNvCxnSpPr>
            <p:nvPr/>
          </p:nvCxnSpPr>
          <p:spPr bwMode="auto">
            <a:xfrm flipH="1">
              <a:off x="1765" y="3180"/>
              <a:ext cx="34" cy="443"/>
            </a:xfrm>
            <a:prstGeom prst="straightConnector1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</p:cxnSp>
        <p:sp>
          <p:nvSpPr>
            <p:cNvPr id="77853" name="Line 29"/>
            <p:cNvSpPr>
              <a:spLocks noChangeShapeType="1"/>
            </p:cNvSpPr>
            <p:nvPr/>
          </p:nvSpPr>
          <p:spPr bwMode="auto">
            <a:xfrm flipH="1">
              <a:off x="1336" y="3143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4" name="Line 30"/>
            <p:cNvSpPr>
              <a:spLocks noChangeShapeType="1"/>
            </p:cNvSpPr>
            <p:nvPr/>
          </p:nvSpPr>
          <p:spPr bwMode="auto">
            <a:xfrm flipH="1">
              <a:off x="1808" y="3144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5" name="Line 31"/>
            <p:cNvSpPr>
              <a:spLocks noChangeShapeType="1"/>
            </p:cNvSpPr>
            <p:nvPr/>
          </p:nvSpPr>
          <p:spPr bwMode="auto">
            <a:xfrm flipH="1" flipV="1">
              <a:off x="2721" y="3149"/>
              <a:ext cx="81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6" name="Line 32"/>
            <p:cNvSpPr>
              <a:spLocks noChangeShapeType="1"/>
            </p:cNvSpPr>
            <p:nvPr/>
          </p:nvSpPr>
          <p:spPr bwMode="auto">
            <a:xfrm flipH="1">
              <a:off x="1744" y="2839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7" name="Text Box 33"/>
            <p:cNvSpPr txBox="1">
              <a:spLocks noChangeArrowheads="1"/>
            </p:cNvSpPr>
            <p:nvPr/>
          </p:nvSpPr>
          <p:spPr bwMode="auto">
            <a:xfrm>
              <a:off x="1566" y="291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7858" name="Text Box 34"/>
            <p:cNvSpPr txBox="1">
              <a:spLocks noChangeArrowheads="1"/>
            </p:cNvSpPr>
            <p:nvPr/>
          </p:nvSpPr>
          <p:spPr bwMode="auto">
            <a:xfrm>
              <a:off x="2442" y="292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7859" name="Oval 35"/>
            <p:cNvSpPr>
              <a:spLocks noChangeArrowheads="1"/>
            </p:cNvSpPr>
            <p:nvPr/>
          </p:nvSpPr>
          <p:spPr bwMode="auto">
            <a:xfrm>
              <a:off x="1742" y="310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cxnSp>
          <p:nvCxnSpPr>
            <p:cNvPr id="77860" name="AutoShape 36"/>
            <p:cNvCxnSpPr>
              <a:cxnSpLocks noChangeShapeType="1"/>
              <a:stCxn id="77859" idx="6"/>
            </p:cNvCxnSpPr>
            <p:nvPr/>
          </p:nvCxnSpPr>
          <p:spPr bwMode="auto">
            <a:xfrm flipV="1">
              <a:off x="1824" y="3144"/>
              <a:ext cx="835" cy="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7861" name="AutoShape 37"/>
            <p:cNvCxnSpPr>
              <a:cxnSpLocks noChangeShapeType="1"/>
              <a:stCxn id="77853" idx="1"/>
              <a:endCxn id="77853" idx="0"/>
            </p:cNvCxnSpPr>
            <p:nvPr/>
          </p:nvCxnSpPr>
          <p:spPr bwMode="auto">
            <a:xfrm flipV="1">
              <a:off x="1337" y="3143"/>
              <a:ext cx="449" cy="340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  <p:cxnSp>
          <p:nvCxnSpPr>
            <p:cNvPr id="77862" name="AutoShape 38"/>
            <p:cNvCxnSpPr>
              <a:cxnSpLocks noChangeShapeType="1"/>
              <a:stCxn id="77856" idx="0"/>
              <a:endCxn id="77859" idx="6"/>
            </p:cNvCxnSpPr>
            <p:nvPr/>
          </p:nvCxnSpPr>
          <p:spPr bwMode="auto">
            <a:xfrm flipH="1">
              <a:off x="1824" y="2839"/>
              <a:ext cx="370" cy="308"/>
            </a:xfrm>
            <a:prstGeom prst="straightConnector1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</p:cxnSp>
        <p:sp>
          <p:nvSpPr>
            <p:cNvPr id="77863" name="Line 39"/>
            <p:cNvSpPr>
              <a:spLocks noChangeShapeType="1"/>
            </p:cNvSpPr>
            <p:nvPr/>
          </p:nvSpPr>
          <p:spPr bwMode="auto">
            <a:xfrm flipH="1">
              <a:off x="1336" y="3159"/>
              <a:ext cx="457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64" name="Line 40"/>
            <p:cNvSpPr>
              <a:spLocks noChangeShapeType="1"/>
            </p:cNvSpPr>
            <p:nvPr/>
          </p:nvSpPr>
          <p:spPr bwMode="auto">
            <a:xfrm flipH="1" flipV="1">
              <a:off x="2721" y="3149"/>
              <a:ext cx="81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65" name="Line 41"/>
            <p:cNvSpPr>
              <a:spLocks noChangeShapeType="1"/>
            </p:cNvSpPr>
            <p:nvPr/>
          </p:nvSpPr>
          <p:spPr bwMode="auto">
            <a:xfrm flipH="1">
              <a:off x="1744" y="2839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66" name="Text Box 42"/>
            <p:cNvSpPr txBox="1">
              <a:spLocks noChangeArrowheads="1"/>
            </p:cNvSpPr>
            <p:nvPr/>
          </p:nvSpPr>
          <p:spPr bwMode="auto">
            <a:xfrm>
              <a:off x="1545" y="2893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867" name="Text Box 43"/>
            <p:cNvSpPr txBox="1">
              <a:spLocks noChangeArrowheads="1"/>
            </p:cNvSpPr>
            <p:nvPr/>
          </p:nvSpPr>
          <p:spPr bwMode="auto">
            <a:xfrm>
              <a:off x="2478" y="2927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77868" name="AutoShape 44"/>
            <p:cNvCxnSpPr>
              <a:cxnSpLocks noChangeShapeType="1"/>
            </p:cNvCxnSpPr>
            <p:nvPr/>
          </p:nvCxnSpPr>
          <p:spPr bwMode="auto">
            <a:xfrm flipV="1">
              <a:off x="1802" y="2677"/>
              <a:ext cx="3" cy="463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autoUpdateAnimBg="0"/>
      <p:bldP spid="40141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Proof for the Sufficient Condition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35100"/>
            <a:ext cx="8229600" cy="12112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/>
              <a:t>It is done if the closed path covers the whole graph,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/>
              <a:t>	otherwise repeat the previous procedure at some vertex u’ in the closed path.</a:t>
            </a:r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4367213" y="37322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u’</a:t>
            </a:r>
          </a:p>
        </p:txBody>
      </p:sp>
      <p:grpSp>
        <p:nvGrpSpPr>
          <p:cNvPr id="78853" name="Group 5"/>
          <p:cNvGrpSpPr>
            <a:grpSpLocks/>
          </p:cNvGrpSpPr>
          <p:nvPr/>
        </p:nvGrpSpPr>
        <p:grpSpPr bwMode="auto">
          <a:xfrm>
            <a:off x="1889125" y="3744913"/>
            <a:ext cx="3925888" cy="1989137"/>
            <a:chOff x="1190" y="2455"/>
            <a:chExt cx="2473" cy="1253"/>
          </a:xfrm>
        </p:grpSpPr>
        <p:sp>
          <p:nvSpPr>
            <p:cNvPr id="78854" name="Arc 6"/>
            <p:cNvSpPr>
              <a:spLocks/>
            </p:cNvSpPr>
            <p:nvPr/>
          </p:nvSpPr>
          <p:spPr bwMode="auto">
            <a:xfrm rot="1227384">
              <a:off x="1577" y="3193"/>
              <a:ext cx="717" cy="263"/>
            </a:xfrm>
            <a:custGeom>
              <a:avLst/>
              <a:gdLst>
                <a:gd name="T0" fmla="*/ 0 w 19129"/>
                <a:gd name="T1" fmla="*/ 0 h 20766"/>
                <a:gd name="T2" fmla="*/ 1 w 19129"/>
                <a:gd name="T3" fmla="*/ 0 h 20766"/>
                <a:gd name="T4" fmla="*/ 0 w 19129"/>
                <a:gd name="T5" fmla="*/ 0 h 20766"/>
                <a:gd name="T6" fmla="*/ 0 60000 65536"/>
                <a:gd name="T7" fmla="*/ 0 60000 65536"/>
                <a:gd name="T8" fmla="*/ 0 60000 65536"/>
                <a:gd name="T9" fmla="*/ 0 w 19129"/>
                <a:gd name="T10" fmla="*/ 0 h 20766"/>
                <a:gd name="T11" fmla="*/ 19129 w 19129"/>
                <a:gd name="T12" fmla="*/ 20766 h 20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29" h="20766" fill="none" extrusionOk="0">
                  <a:moveTo>
                    <a:pt x="5943" y="-1"/>
                  </a:moveTo>
                  <a:cubicBezTo>
                    <a:pt x="11621" y="1624"/>
                    <a:pt x="16386" y="5504"/>
                    <a:pt x="19129" y="10734"/>
                  </a:cubicBezTo>
                </a:path>
                <a:path w="19129" h="20766" stroke="0" extrusionOk="0">
                  <a:moveTo>
                    <a:pt x="5943" y="-1"/>
                  </a:moveTo>
                  <a:cubicBezTo>
                    <a:pt x="11621" y="1624"/>
                    <a:pt x="16386" y="5504"/>
                    <a:pt x="19129" y="10734"/>
                  </a:cubicBezTo>
                  <a:lnTo>
                    <a:pt x="0" y="2076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5" name="Arc 7"/>
            <p:cNvSpPr>
              <a:spLocks/>
            </p:cNvSpPr>
            <p:nvPr/>
          </p:nvSpPr>
          <p:spPr bwMode="auto">
            <a:xfrm rot="20372616" flipH="1">
              <a:off x="2660" y="3134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6" name="Arc 8"/>
            <p:cNvSpPr>
              <a:spLocks/>
            </p:cNvSpPr>
            <p:nvPr/>
          </p:nvSpPr>
          <p:spPr bwMode="auto">
            <a:xfrm rot="20372616" flipH="1">
              <a:off x="1748" y="2657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 flipH="1" flipV="1">
              <a:off x="2273" y="2805"/>
              <a:ext cx="44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H="1" flipV="1">
              <a:off x="1240" y="3144"/>
              <a:ext cx="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H="1">
              <a:off x="1360" y="3127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3545" y="310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 flipH="1">
              <a:off x="1824" y="3136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Arc 14"/>
            <p:cNvSpPr>
              <a:spLocks/>
            </p:cNvSpPr>
            <p:nvPr/>
          </p:nvSpPr>
          <p:spPr bwMode="auto">
            <a:xfrm rot="20372616" flipH="1">
              <a:off x="2660" y="2649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flipH="1">
              <a:off x="2320" y="3143"/>
              <a:ext cx="393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 flipH="1">
              <a:off x="2720" y="2879"/>
              <a:ext cx="281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5" name="Line 17"/>
            <p:cNvSpPr>
              <a:spLocks noChangeShapeType="1"/>
            </p:cNvSpPr>
            <p:nvPr/>
          </p:nvSpPr>
          <p:spPr bwMode="auto">
            <a:xfrm flipH="1" flipV="1">
              <a:off x="2737" y="3133"/>
              <a:ext cx="608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Line 18"/>
            <p:cNvSpPr>
              <a:spLocks noChangeShapeType="1"/>
            </p:cNvSpPr>
            <p:nvPr/>
          </p:nvSpPr>
          <p:spPr bwMode="auto">
            <a:xfrm flipH="1" flipV="1">
              <a:off x="2737" y="3141"/>
              <a:ext cx="81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 flipH="1">
              <a:off x="1760" y="2831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1598" y="245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1758" y="30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2675" y="309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1190" y="30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2198" y="273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Oval 25"/>
            <p:cNvSpPr>
              <a:spLocks noChangeArrowheads="1"/>
            </p:cNvSpPr>
            <p:nvPr/>
          </p:nvSpPr>
          <p:spPr bwMode="auto">
            <a:xfrm>
              <a:off x="1782" y="260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Oval 26"/>
            <p:cNvSpPr>
              <a:spLocks noChangeArrowheads="1"/>
            </p:cNvSpPr>
            <p:nvPr/>
          </p:nvSpPr>
          <p:spPr bwMode="auto">
            <a:xfrm>
              <a:off x="1726" y="357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auto">
            <a:xfrm>
              <a:off x="1302" y="343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6" name="Oval 28"/>
            <p:cNvSpPr>
              <a:spLocks noChangeArrowheads="1"/>
            </p:cNvSpPr>
            <p:nvPr/>
          </p:nvSpPr>
          <p:spPr bwMode="auto">
            <a:xfrm>
              <a:off x="2702" y="26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Oval 29"/>
            <p:cNvSpPr>
              <a:spLocks noChangeArrowheads="1"/>
            </p:cNvSpPr>
            <p:nvPr/>
          </p:nvSpPr>
          <p:spPr bwMode="auto">
            <a:xfrm>
              <a:off x="2254" y="34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8" name="Oval 30"/>
            <p:cNvSpPr>
              <a:spLocks noChangeArrowheads="1"/>
            </p:cNvSpPr>
            <p:nvPr/>
          </p:nvSpPr>
          <p:spPr bwMode="auto">
            <a:xfrm>
              <a:off x="2694" y="362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9" name="Oval 31"/>
            <p:cNvSpPr>
              <a:spLocks noChangeArrowheads="1"/>
            </p:cNvSpPr>
            <p:nvPr/>
          </p:nvSpPr>
          <p:spPr bwMode="auto">
            <a:xfrm>
              <a:off x="3310" y="35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80" name="AutoShape 32"/>
            <p:cNvCxnSpPr>
              <a:cxnSpLocks noChangeShapeType="1"/>
            </p:cNvCxnSpPr>
            <p:nvPr/>
          </p:nvCxnSpPr>
          <p:spPr bwMode="auto">
            <a:xfrm flipV="1">
              <a:off x="1244" y="2632"/>
              <a:ext cx="560" cy="4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1" name="AutoShape 33"/>
            <p:cNvCxnSpPr>
              <a:cxnSpLocks noChangeShapeType="1"/>
              <a:stCxn id="78873" idx="6"/>
              <a:endCxn id="78872" idx="2"/>
            </p:cNvCxnSpPr>
            <p:nvPr/>
          </p:nvCxnSpPr>
          <p:spPr bwMode="auto">
            <a:xfrm>
              <a:off x="1864" y="2643"/>
              <a:ext cx="334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2" name="AutoShape 34"/>
            <p:cNvCxnSpPr>
              <a:cxnSpLocks noChangeShapeType="1"/>
              <a:stCxn id="78873" idx="7"/>
              <a:endCxn id="78876" idx="2"/>
            </p:cNvCxnSpPr>
            <p:nvPr/>
          </p:nvCxnSpPr>
          <p:spPr bwMode="auto">
            <a:xfrm>
              <a:off x="1852" y="2613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3" name="AutoShape 35"/>
            <p:cNvCxnSpPr>
              <a:cxnSpLocks noChangeShapeType="1"/>
              <a:stCxn id="78875" idx="5"/>
              <a:endCxn id="78874" idx="1"/>
            </p:cNvCxnSpPr>
            <p:nvPr/>
          </p:nvCxnSpPr>
          <p:spPr bwMode="auto">
            <a:xfrm>
              <a:off x="1372" y="3504"/>
              <a:ext cx="366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4" name="AutoShape 36"/>
            <p:cNvCxnSpPr>
              <a:cxnSpLocks noChangeShapeType="1"/>
              <a:endCxn id="78876" idx="2"/>
            </p:cNvCxnSpPr>
            <p:nvPr/>
          </p:nvCxnSpPr>
          <p:spPr bwMode="auto">
            <a:xfrm flipV="1">
              <a:off x="2280" y="2651"/>
              <a:ext cx="422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5" name="AutoShape 37"/>
            <p:cNvCxnSpPr>
              <a:cxnSpLocks noChangeShapeType="1"/>
            </p:cNvCxnSpPr>
            <p:nvPr/>
          </p:nvCxnSpPr>
          <p:spPr bwMode="auto">
            <a:xfrm>
              <a:off x="1808" y="3619"/>
              <a:ext cx="956" cy="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6" name="AutoShape 38"/>
            <p:cNvCxnSpPr>
              <a:cxnSpLocks noChangeShapeType="1"/>
              <a:stCxn id="78878" idx="1"/>
              <a:endCxn id="78890" idx="0"/>
            </p:cNvCxnSpPr>
            <p:nvPr/>
          </p:nvCxnSpPr>
          <p:spPr bwMode="auto">
            <a:xfrm flipH="1" flipV="1">
              <a:off x="2282" y="3464"/>
              <a:ext cx="424" cy="1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7" name="AutoShape 39"/>
            <p:cNvCxnSpPr>
              <a:cxnSpLocks noChangeShapeType="1"/>
              <a:stCxn id="78878" idx="5"/>
              <a:endCxn id="78879" idx="0"/>
            </p:cNvCxnSpPr>
            <p:nvPr/>
          </p:nvCxnSpPr>
          <p:spPr bwMode="auto">
            <a:xfrm flipV="1">
              <a:off x="2764" y="3593"/>
              <a:ext cx="587" cy="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8" name="AutoShape 40"/>
            <p:cNvCxnSpPr>
              <a:cxnSpLocks noChangeShapeType="1"/>
              <a:stCxn id="78879" idx="0"/>
            </p:cNvCxnSpPr>
            <p:nvPr/>
          </p:nvCxnSpPr>
          <p:spPr bwMode="auto">
            <a:xfrm flipV="1">
              <a:off x="3351" y="3164"/>
              <a:ext cx="230" cy="4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8889" name="Oval 41"/>
            <p:cNvSpPr>
              <a:spLocks noChangeArrowheads="1"/>
            </p:cNvSpPr>
            <p:nvPr/>
          </p:nvSpPr>
          <p:spPr bwMode="auto">
            <a:xfrm>
              <a:off x="2974" y="282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Line 42"/>
            <p:cNvSpPr>
              <a:spLocks noChangeShapeType="1"/>
            </p:cNvSpPr>
            <p:nvPr/>
          </p:nvSpPr>
          <p:spPr bwMode="auto">
            <a:xfrm flipH="1" flipV="1">
              <a:off x="1360" y="3452"/>
              <a:ext cx="921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8891" name="AutoShape 43"/>
            <p:cNvCxnSpPr>
              <a:cxnSpLocks noChangeShapeType="1"/>
            </p:cNvCxnSpPr>
            <p:nvPr/>
          </p:nvCxnSpPr>
          <p:spPr bwMode="auto">
            <a:xfrm>
              <a:off x="1376" y="3475"/>
              <a:ext cx="1967" cy="201"/>
            </a:xfrm>
            <a:prstGeom prst="curvedConnector4">
              <a:avLst>
                <a:gd name="adj1" fmla="val 153"/>
                <a:gd name="adj2" fmla="val 171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92" name="AutoShape 44"/>
            <p:cNvCxnSpPr>
              <a:cxnSpLocks noChangeShapeType="1"/>
              <a:stCxn id="78889" idx="5"/>
              <a:endCxn id="78866" idx="0"/>
            </p:cNvCxnSpPr>
            <p:nvPr/>
          </p:nvCxnSpPr>
          <p:spPr bwMode="auto">
            <a:xfrm>
              <a:off x="3044" y="2896"/>
              <a:ext cx="509" cy="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8893" name="Arc 45"/>
            <p:cNvSpPr>
              <a:spLocks/>
            </p:cNvSpPr>
            <p:nvPr/>
          </p:nvSpPr>
          <p:spPr bwMode="auto">
            <a:xfrm rot="1227384">
              <a:off x="2504" y="2772"/>
              <a:ext cx="1159" cy="290"/>
            </a:xfrm>
            <a:custGeom>
              <a:avLst/>
              <a:gdLst>
                <a:gd name="T0" fmla="*/ 1 w 20398"/>
                <a:gd name="T1" fmla="*/ 0 h 21391"/>
                <a:gd name="T2" fmla="*/ 4 w 20398"/>
                <a:gd name="T3" fmla="*/ 0 h 21391"/>
                <a:gd name="T4" fmla="*/ 0 w 20398"/>
                <a:gd name="T5" fmla="*/ 0 h 21391"/>
                <a:gd name="T6" fmla="*/ 0 60000 65536"/>
                <a:gd name="T7" fmla="*/ 0 60000 65536"/>
                <a:gd name="T8" fmla="*/ 0 60000 65536"/>
                <a:gd name="T9" fmla="*/ 0 w 20398"/>
                <a:gd name="T10" fmla="*/ 0 h 21391"/>
                <a:gd name="T11" fmla="*/ 20398 w 20398"/>
                <a:gd name="T12" fmla="*/ 21391 h 21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98" h="21391" fill="none" extrusionOk="0">
                  <a:moveTo>
                    <a:pt x="2999" y="0"/>
                  </a:moveTo>
                  <a:cubicBezTo>
                    <a:pt x="11018" y="1124"/>
                    <a:pt x="17735" y="6640"/>
                    <a:pt x="20398" y="14286"/>
                  </a:cubicBezTo>
                </a:path>
                <a:path w="20398" h="21391" stroke="0" extrusionOk="0">
                  <a:moveTo>
                    <a:pt x="2999" y="0"/>
                  </a:moveTo>
                  <a:cubicBezTo>
                    <a:pt x="11018" y="1124"/>
                    <a:pt x="17735" y="6640"/>
                    <a:pt x="20398" y="14286"/>
                  </a:cubicBezTo>
                  <a:lnTo>
                    <a:pt x="0" y="2139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02478" name="AutoShape 46"/>
          <p:cNvCxnSpPr>
            <a:cxnSpLocks noChangeShapeType="1"/>
            <a:stCxn id="78873" idx="6"/>
            <a:endCxn id="78872" idx="2"/>
          </p:cNvCxnSpPr>
          <p:nvPr/>
        </p:nvCxnSpPr>
        <p:spPr bwMode="auto">
          <a:xfrm>
            <a:off x="2959100" y="4043363"/>
            <a:ext cx="530225" cy="215900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79" name="AutoShape 47"/>
          <p:cNvCxnSpPr>
            <a:cxnSpLocks noChangeShapeType="1"/>
            <a:stCxn id="78872" idx="5"/>
            <a:endCxn id="78863" idx="0"/>
          </p:cNvCxnSpPr>
          <p:nvPr/>
        </p:nvCxnSpPr>
        <p:spPr bwMode="auto">
          <a:xfrm>
            <a:off x="3600450" y="4305300"/>
            <a:ext cx="708025" cy="531813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0" name="AutoShape 48"/>
          <p:cNvCxnSpPr>
            <a:cxnSpLocks noChangeShapeType="1"/>
            <a:stCxn id="78873" idx="1"/>
            <a:endCxn id="78871" idx="7"/>
          </p:cNvCxnSpPr>
          <p:nvPr/>
        </p:nvCxnSpPr>
        <p:spPr bwMode="auto">
          <a:xfrm flipH="1">
            <a:off x="2000250" y="3995738"/>
            <a:ext cx="847725" cy="78740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1" name="AutoShape 49"/>
          <p:cNvCxnSpPr>
            <a:cxnSpLocks noChangeShapeType="1"/>
            <a:stCxn id="78865" idx="1"/>
            <a:endCxn id="78878" idx="1"/>
          </p:cNvCxnSpPr>
          <p:nvPr/>
        </p:nvCxnSpPr>
        <p:spPr bwMode="auto">
          <a:xfrm flipH="1">
            <a:off x="4295775" y="4821238"/>
            <a:ext cx="49213" cy="800100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2" name="AutoShape 50"/>
          <p:cNvCxnSpPr>
            <a:cxnSpLocks noChangeShapeType="1"/>
            <a:stCxn id="78869" idx="4"/>
            <a:endCxn id="78873" idx="1"/>
          </p:cNvCxnSpPr>
          <p:nvPr/>
        </p:nvCxnSpPr>
        <p:spPr bwMode="auto">
          <a:xfrm flipH="1" flipV="1">
            <a:off x="2847975" y="3995738"/>
            <a:ext cx="7938" cy="900112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3" name="AutoShape 51"/>
          <p:cNvCxnSpPr>
            <a:cxnSpLocks noChangeShapeType="1"/>
            <a:stCxn id="78871" idx="6"/>
            <a:endCxn id="78859" idx="0"/>
          </p:cNvCxnSpPr>
          <p:nvPr/>
        </p:nvCxnSpPr>
        <p:spPr bwMode="auto">
          <a:xfrm flipV="1">
            <a:off x="2019300" y="4811713"/>
            <a:ext cx="854075" cy="1905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4" name="AutoShape 52"/>
          <p:cNvCxnSpPr>
            <a:cxnSpLocks noChangeShapeType="1"/>
            <a:stCxn id="78869" idx="7"/>
            <a:endCxn id="78872" idx="4"/>
          </p:cNvCxnSpPr>
          <p:nvPr/>
        </p:nvCxnSpPr>
        <p:spPr bwMode="auto">
          <a:xfrm flipV="1">
            <a:off x="2901950" y="4324350"/>
            <a:ext cx="652463" cy="458788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5" name="AutoShape 53"/>
          <p:cNvCxnSpPr>
            <a:cxnSpLocks noChangeShapeType="1"/>
            <a:stCxn id="78872" idx="7"/>
            <a:endCxn id="78893" idx="0"/>
          </p:cNvCxnSpPr>
          <p:nvPr/>
        </p:nvCxnSpPr>
        <p:spPr bwMode="auto">
          <a:xfrm flipV="1">
            <a:off x="3600450" y="4035425"/>
            <a:ext cx="765175" cy="176213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6" name="AutoShape 54"/>
          <p:cNvCxnSpPr>
            <a:cxnSpLocks noChangeShapeType="1"/>
            <a:stCxn id="78893" idx="0"/>
            <a:endCxn id="78873" idx="7"/>
          </p:cNvCxnSpPr>
          <p:nvPr/>
        </p:nvCxnSpPr>
        <p:spPr bwMode="auto">
          <a:xfrm flipH="1" flipV="1">
            <a:off x="2940050" y="3995738"/>
            <a:ext cx="1425575" cy="39687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7" name="AutoShape 55"/>
          <p:cNvCxnSpPr>
            <a:cxnSpLocks noChangeShapeType="1"/>
            <a:stCxn id="78874" idx="6"/>
            <a:endCxn id="78875" idx="2"/>
          </p:cNvCxnSpPr>
          <p:nvPr/>
        </p:nvCxnSpPr>
        <p:spPr bwMode="auto">
          <a:xfrm flipH="1" flipV="1">
            <a:off x="2066925" y="5364163"/>
            <a:ext cx="803275" cy="228600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8" name="AutoShape 56"/>
          <p:cNvCxnSpPr>
            <a:cxnSpLocks noChangeShapeType="1"/>
            <a:stCxn id="78878" idx="4"/>
            <a:endCxn id="78874" idx="6"/>
          </p:cNvCxnSpPr>
          <p:nvPr/>
        </p:nvCxnSpPr>
        <p:spPr bwMode="auto">
          <a:xfrm flipH="1" flipV="1">
            <a:off x="2870200" y="5592763"/>
            <a:ext cx="1471613" cy="141287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9" name="AutoShape 57"/>
          <p:cNvCxnSpPr>
            <a:cxnSpLocks noChangeShapeType="1"/>
            <a:stCxn id="78890" idx="1"/>
            <a:endCxn id="78869" idx="3"/>
          </p:cNvCxnSpPr>
          <p:nvPr/>
        </p:nvCxnSpPr>
        <p:spPr bwMode="auto">
          <a:xfrm flipV="1">
            <a:off x="2160588" y="4876800"/>
            <a:ext cx="649287" cy="452438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90" name="AutoShape 58"/>
          <p:cNvCxnSpPr>
            <a:cxnSpLocks noChangeShapeType="1"/>
          </p:cNvCxnSpPr>
          <p:nvPr/>
        </p:nvCxnSpPr>
        <p:spPr bwMode="auto">
          <a:xfrm>
            <a:off x="4365625" y="3971925"/>
            <a:ext cx="1363663" cy="835025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cxnSp>
        <p:nvCxnSpPr>
          <p:cNvPr id="402491" name="AutoShape 59"/>
          <p:cNvCxnSpPr>
            <a:cxnSpLocks noChangeShapeType="1"/>
            <a:stCxn id="78893" idx="1"/>
            <a:endCxn id="78879" idx="0"/>
          </p:cNvCxnSpPr>
          <p:nvPr/>
        </p:nvCxnSpPr>
        <p:spPr bwMode="auto">
          <a:xfrm flipH="1">
            <a:off x="5319713" y="4870450"/>
            <a:ext cx="409575" cy="681038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cxnSp>
        <p:nvCxnSpPr>
          <p:cNvPr id="402492" name="AutoShape 60"/>
          <p:cNvCxnSpPr>
            <a:cxnSpLocks noChangeShapeType="1"/>
            <a:stCxn id="78879" idx="1"/>
            <a:endCxn id="78865" idx="1"/>
          </p:cNvCxnSpPr>
          <p:nvPr/>
        </p:nvCxnSpPr>
        <p:spPr bwMode="auto">
          <a:xfrm flipH="1" flipV="1">
            <a:off x="4344988" y="4821238"/>
            <a:ext cx="928687" cy="749300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cxnSp>
        <p:nvCxnSpPr>
          <p:cNvPr id="402493" name="AutoShape 61"/>
          <p:cNvCxnSpPr>
            <a:cxnSpLocks noChangeShapeType="1"/>
            <a:stCxn id="78865" idx="1"/>
            <a:endCxn id="78893" idx="0"/>
          </p:cNvCxnSpPr>
          <p:nvPr/>
        </p:nvCxnSpPr>
        <p:spPr bwMode="auto">
          <a:xfrm flipV="1">
            <a:off x="4344988" y="4035425"/>
            <a:ext cx="20637" cy="785813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sp>
        <p:nvSpPr>
          <p:cNvPr id="402494" name="Rectangle 62"/>
          <p:cNvSpPr>
            <a:spLocks noChangeArrowheads="1"/>
          </p:cNvSpPr>
          <p:nvPr/>
        </p:nvSpPr>
        <p:spPr bwMode="auto">
          <a:xfrm>
            <a:off x="457200" y="60198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/>
              <a:t>This process will repeat until all edges are exhausted.</a:t>
            </a:r>
          </a:p>
        </p:txBody>
      </p:sp>
      <p:sp>
        <p:nvSpPr>
          <p:cNvPr id="402495" name="Rectangle 63"/>
          <p:cNvSpPr>
            <a:spLocks noChangeArrowheads="1"/>
          </p:cNvSpPr>
          <p:nvPr/>
        </p:nvSpPr>
        <p:spPr bwMode="auto">
          <a:xfrm>
            <a:off x="469900" y="2590800"/>
            <a:ext cx="8229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/>
              <a:t>A longer closed path will be formed by merging these closed paths by inserting the new closed path to the old closed path at vertex u’.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0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0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0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0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0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2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0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utoUpdateAnimBg="0"/>
      <p:bldP spid="402436" grpId="0" autoUpdateAnimBg="0"/>
      <p:bldP spid="402494" grpId="0" autoUpdateAnimBg="0"/>
      <p:bldP spid="4024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Simple Graphs and </a:t>
            </a:r>
            <a:r>
              <a:rPr lang="en-US" sz="3600" dirty="0" err="1"/>
              <a:t>Multigraphs</a:t>
            </a:r>
            <a:endParaRPr lang="en-US" sz="3600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8263"/>
            <a:ext cx="8229600" cy="5257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graphs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at most one edge between any pair of vertices, no </a:t>
            </a:r>
            <a:r>
              <a:rPr lang="en-US" dirty="0">
                <a:solidFill>
                  <a:srgbClr val="0000FF"/>
                </a:solidFill>
              </a:rPr>
              <a:t>self-loop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sz="1800" dirty="0"/>
              <a:t>Unless otherwise stated, a “graph” means a simple graph. </a:t>
            </a:r>
          </a:p>
          <a:p>
            <a:pPr>
              <a:buFontTx/>
              <a:buNone/>
              <a:defRPr/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Multi-graphs</a:t>
            </a:r>
            <a:r>
              <a:rPr lang="en-US" dirty="0"/>
              <a:t> - having </a:t>
            </a:r>
            <a:r>
              <a:rPr lang="en-US" dirty="0">
                <a:solidFill>
                  <a:srgbClr val="0000FF"/>
                </a:solidFill>
              </a:rPr>
              <a:t>multiple edges</a:t>
            </a:r>
            <a:r>
              <a:rPr lang="en-US" dirty="0"/>
              <a:t> between the same (ordered) pair of vertices, or even with self-loops.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Examples:</a:t>
            </a:r>
          </a:p>
          <a:p>
            <a:pPr lvl="1">
              <a:defRPr/>
            </a:pPr>
            <a:r>
              <a:rPr lang="en-US" sz="2000" dirty="0"/>
              <a:t>Multiple roads between same pair of cities</a:t>
            </a:r>
            <a:endParaRPr lang="en-US" dirty="0"/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If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are two vertices, and </a:t>
            </a:r>
            <a:r>
              <a:rPr lang="en-US" sz="2000" i="1" dirty="0"/>
              <a:t>e</a:t>
            </a:r>
            <a:r>
              <a:rPr lang="en-US" sz="2000" dirty="0"/>
              <a:t> = {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} is in </a:t>
            </a:r>
            <a:r>
              <a:rPr lang="en-US" sz="2000" i="1" dirty="0"/>
              <a:t>E</a:t>
            </a:r>
            <a:r>
              <a:rPr lang="en-US" sz="2000" dirty="0"/>
              <a:t>, then</a:t>
            </a:r>
          </a:p>
          <a:p>
            <a:pPr lvl="1">
              <a:defRPr/>
            </a:pP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are </a:t>
            </a:r>
            <a:r>
              <a:rPr lang="en-US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adjacent</a:t>
            </a:r>
          </a:p>
          <a:p>
            <a:pPr lvl="1">
              <a:defRPr/>
            </a:pPr>
            <a:r>
              <a:rPr lang="en-US" sz="2000" i="1" dirty="0"/>
              <a:t>e</a:t>
            </a:r>
            <a:r>
              <a:rPr lang="en-US" sz="2000" dirty="0"/>
              <a:t> is </a:t>
            </a:r>
            <a:r>
              <a:rPr lang="en-US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incident</a:t>
            </a:r>
            <a:r>
              <a:rPr lang="en-US" sz="2000" dirty="0"/>
              <a:t> with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endParaRPr lang="en-US" sz="2000" i="1" dirty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are the </a:t>
            </a:r>
            <a:r>
              <a:rPr lang="en-US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endpoints</a:t>
            </a:r>
            <a:r>
              <a:rPr lang="en-US" sz="2000" dirty="0"/>
              <a:t> of </a:t>
            </a:r>
            <a:r>
              <a:rPr lang="en-US" sz="2000" i="1" dirty="0"/>
              <a:t>e</a:t>
            </a:r>
          </a:p>
          <a:p>
            <a:pPr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Degree</a:t>
            </a:r>
            <a:r>
              <a:rPr lang="en-US" sz="2000" dirty="0"/>
              <a:t> (</a:t>
            </a:r>
            <a:r>
              <a:rPr lang="en-US" sz="2000" i="1" dirty="0"/>
              <a:t>v</a:t>
            </a:r>
            <a:r>
              <a:rPr lang="en-US" sz="2000" dirty="0"/>
              <a:t>) = number of edges incident with vertex </a:t>
            </a:r>
            <a:r>
              <a:rPr lang="en-US" sz="2000" i="1" dirty="0"/>
              <a:t>v</a:t>
            </a:r>
          </a:p>
          <a:p>
            <a:pPr lvl="1">
              <a:defRPr/>
            </a:pPr>
            <a:r>
              <a:rPr lang="en-US" sz="2000" dirty="0"/>
              <a:t>deg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y</a:t>
            </a:r>
            <a:r>
              <a:rPr lang="en-US" sz="2000" dirty="0"/>
              <a:t>)</a:t>
            </a:r>
            <a:r>
              <a:rPr lang="en-US" sz="2000" i="1" dirty="0"/>
              <a:t>=</a:t>
            </a:r>
            <a:r>
              <a:rPr lang="en-US" sz="2000" dirty="0"/>
              <a:t>2</a:t>
            </a:r>
            <a:r>
              <a:rPr lang="en-US" sz="2000" i="1" dirty="0"/>
              <a:t>, </a:t>
            </a:r>
            <a:r>
              <a:rPr lang="en-US" sz="2000" dirty="0"/>
              <a:t>deg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u</a:t>
            </a:r>
            <a:r>
              <a:rPr lang="en-US" sz="2000" dirty="0"/>
              <a:t>)</a:t>
            </a:r>
            <a:r>
              <a:rPr lang="en-US" sz="2000" i="1" dirty="0"/>
              <a:t>=</a:t>
            </a:r>
            <a:r>
              <a:rPr lang="en-US" sz="2000" dirty="0"/>
              <a:t>2</a:t>
            </a:r>
            <a:r>
              <a:rPr lang="en-US" sz="2000" i="1" dirty="0"/>
              <a:t>, </a:t>
            </a:r>
            <a:r>
              <a:rPr lang="en-US" sz="2000" dirty="0"/>
              <a:t>deg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i="1" dirty="0"/>
              <a:t>=</a:t>
            </a:r>
            <a:r>
              <a:rPr lang="en-US" sz="2000" dirty="0"/>
              <a:t>3</a:t>
            </a:r>
            <a:r>
              <a:rPr lang="en-US" sz="2000" i="1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deg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z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i="1" dirty="0">
                <a:solidFill>
                  <a:srgbClr val="FF0000"/>
                </a:solidFill>
              </a:rPr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5?</a:t>
            </a:r>
            <a:endParaRPr lang="en-US" sz="2000" i="1" dirty="0">
              <a:solidFill>
                <a:srgbClr val="FF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651625" y="3384975"/>
            <a:ext cx="2016125" cy="2309813"/>
            <a:chOff x="3883" y="2614"/>
            <a:chExt cx="1270" cy="1455"/>
          </a:xfrm>
        </p:grpSpPr>
        <p:sp>
          <p:nvSpPr>
            <p:cNvPr id="19460" name="Oval 5"/>
            <p:cNvSpPr>
              <a:spLocks noChangeArrowheads="1"/>
            </p:cNvSpPr>
            <p:nvPr/>
          </p:nvSpPr>
          <p:spPr bwMode="auto">
            <a:xfrm>
              <a:off x="3883" y="3662"/>
              <a:ext cx="280" cy="2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Text Box 6"/>
            <p:cNvSpPr txBox="1">
              <a:spLocks noChangeArrowheads="1"/>
            </p:cNvSpPr>
            <p:nvPr/>
          </p:nvSpPr>
          <p:spPr bwMode="auto">
            <a:xfrm>
              <a:off x="4051" y="3839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19462" name="Oval 7"/>
            <p:cNvSpPr>
              <a:spLocks noChangeArrowheads="1"/>
            </p:cNvSpPr>
            <p:nvPr/>
          </p:nvSpPr>
          <p:spPr bwMode="auto">
            <a:xfrm>
              <a:off x="4108" y="3725"/>
              <a:ext cx="116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Oval 8"/>
            <p:cNvSpPr>
              <a:spLocks noChangeArrowheads="1"/>
            </p:cNvSpPr>
            <p:nvPr/>
          </p:nvSpPr>
          <p:spPr bwMode="auto">
            <a:xfrm>
              <a:off x="4090" y="2811"/>
              <a:ext cx="117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Oval 9"/>
            <p:cNvSpPr>
              <a:spLocks noChangeArrowheads="1"/>
            </p:cNvSpPr>
            <p:nvPr/>
          </p:nvSpPr>
          <p:spPr bwMode="auto">
            <a:xfrm>
              <a:off x="5005" y="2819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Oval 10"/>
            <p:cNvSpPr>
              <a:spLocks noChangeArrowheads="1"/>
            </p:cNvSpPr>
            <p:nvPr/>
          </p:nvSpPr>
          <p:spPr bwMode="auto">
            <a:xfrm>
              <a:off x="5013" y="3740"/>
              <a:ext cx="116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Text Box 11"/>
            <p:cNvSpPr txBox="1">
              <a:spLocks noChangeArrowheads="1"/>
            </p:cNvSpPr>
            <p:nvPr/>
          </p:nvSpPr>
          <p:spPr bwMode="auto">
            <a:xfrm>
              <a:off x="4075" y="261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4914" y="261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4915" y="3832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  <p:sp>
          <p:nvSpPr>
            <p:cNvPr id="19469" name="Line 14"/>
            <p:cNvSpPr>
              <a:spLocks noChangeShapeType="1"/>
            </p:cNvSpPr>
            <p:nvPr/>
          </p:nvSpPr>
          <p:spPr bwMode="auto">
            <a:xfrm>
              <a:off x="4205" y="2872"/>
              <a:ext cx="8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4230" y="3793"/>
              <a:ext cx="8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6"/>
            <p:cNvSpPr>
              <a:spLocks noChangeShapeType="1"/>
            </p:cNvSpPr>
            <p:nvPr/>
          </p:nvSpPr>
          <p:spPr bwMode="auto">
            <a:xfrm>
              <a:off x="5061" y="2938"/>
              <a:ext cx="0" cy="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Arc 17"/>
            <p:cNvSpPr>
              <a:spLocks/>
            </p:cNvSpPr>
            <p:nvPr/>
          </p:nvSpPr>
          <p:spPr bwMode="auto">
            <a:xfrm rot="20823201" flipH="1">
              <a:off x="4062" y="2931"/>
              <a:ext cx="278" cy="923"/>
            </a:xfrm>
            <a:custGeom>
              <a:avLst/>
              <a:gdLst>
                <a:gd name="T0" fmla="*/ 131 w 21425"/>
                <a:gd name="T1" fmla="*/ 0 h 19108"/>
                <a:gd name="T2" fmla="*/ 278 w 21425"/>
                <a:gd name="T3" fmla="*/ 791 h 19108"/>
                <a:gd name="T4" fmla="*/ 0 w 21425"/>
                <a:gd name="T5" fmla="*/ 923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Arc 18"/>
            <p:cNvSpPr>
              <a:spLocks/>
            </p:cNvSpPr>
            <p:nvPr/>
          </p:nvSpPr>
          <p:spPr bwMode="auto">
            <a:xfrm rot="10176424" flipH="1">
              <a:off x="3970" y="2805"/>
              <a:ext cx="278" cy="923"/>
            </a:xfrm>
            <a:custGeom>
              <a:avLst/>
              <a:gdLst>
                <a:gd name="T0" fmla="*/ 131 w 21425"/>
                <a:gd name="T1" fmla="*/ 0 h 19108"/>
                <a:gd name="T2" fmla="*/ 278 w 21425"/>
                <a:gd name="T3" fmla="*/ 791 h 19108"/>
                <a:gd name="T4" fmla="*/ 0 w 21425"/>
                <a:gd name="T5" fmla="*/ 923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 properties: Degrees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7475"/>
            <a:ext cx="8229600" cy="519620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By pigeon hole principle, given any simple graph, there exist two vertices with the same degree.</a:t>
            </a:r>
          </a:p>
          <a:p>
            <a:pPr>
              <a:buFontTx/>
              <a:buNone/>
            </a:pPr>
            <a:r>
              <a:rPr lang="en-US" dirty="0"/>
              <a:t>For an </a:t>
            </a:r>
            <a:r>
              <a:rPr lang="en-US" dirty="0">
                <a:solidFill>
                  <a:srgbClr val="0000FF"/>
                </a:solidFill>
              </a:rPr>
              <a:t>undirected</a:t>
            </a:r>
            <a:r>
              <a:rPr lang="en-US" dirty="0"/>
              <a:t> graph </a:t>
            </a:r>
            <a:r>
              <a:rPr lang="en-US" i="1" dirty="0"/>
              <a:t>G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):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e.g. sum of degrees = 3+2+5+2 = 12, |</a:t>
            </a:r>
            <a:r>
              <a:rPr lang="en-US" i="1" dirty="0"/>
              <a:t>E</a:t>
            </a:r>
            <a:r>
              <a:rPr lang="en-US" dirty="0"/>
              <a:t>| = 6</a:t>
            </a:r>
          </a:p>
          <a:p>
            <a:pPr lvl="1">
              <a:buFont typeface="Wingdings" pitchFamily="2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Proof:</a:t>
            </a:r>
            <a:r>
              <a:rPr lang="en-US" dirty="0"/>
              <a:t> every edge is counted twice in counting degrees.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	Fact:  Any undirected graph has an even number  of odd-degree vertices (as the  sum of degrees is even)</a:t>
            </a:r>
          </a:p>
          <a:p>
            <a:pPr>
              <a:buFontTx/>
              <a:buNone/>
            </a:pPr>
            <a:r>
              <a:rPr lang="en-US" dirty="0"/>
              <a:t>For a </a:t>
            </a:r>
            <a:r>
              <a:rPr lang="en-US" dirty="0">
                <a:solidFill>
                  <a:srgbClr val="0000FF"/>
                </a:solidFill>
              </a:rPr>
              <a:t>directed</a:t>
            </a:r>
            <a:r>
              <a:rPr lang="en-US" dirty="0"/>
              <a:t> graph </a:t>
            </a:r>
            <a:r>
              <a:rPr lang="en-US" i="1" dirty="0"/>
              <a:t>G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):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12324" name="Object 2"/>
          <p:cNvGraphicFramePr>
            <a:graphicFrameLocks noChangeAspect="1"/>
          </p:cNvGraphicFramePr>
          <p:nvPr/>
        </p:nvGraphicFramePr>
        <p:xfrm>
          <a:off x="2654300" y="5749925"/>
          <a:ext cx="34305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3" imgW="1841400" imgH="342720" progId="Equation.3">
                  <p:embed/>
                </p:oleObj>
              </mc:Choice>
              <mc:Fallback>
                <p:oleObj name="Equation" r:id="rId3" imgW="184140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5749925"/>
                        <a:ext cx="3430588" cy="639763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5" name="Object 3"/>
          <p:cNvGraphicFramePr>
            <a:graphicFrameLocks noChangeAspect="1"/>
          </p:cNvGraphicFramePr>
          <p:nvPr/>
        </p:nvGraphicFramePr>
        <p:xfrm>
          <a:off x="2635250" y="2790825"/>
          <a:ext cx="21018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5" imgW="1091880" imgH="342720" progId="Equation.3">
                  <p:embed/>
                </p:oleObj>
              </mc:Choice>
              <mc:Fallback>
                <p:oleObj name="Equation" r:id="rId5" imgW="109188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2790825"/>
                        <a:ext cx="2101850" cy="66040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86550" y="1978025"/>
            <a:ext cx="1905000" cy="1385888"/>
            <a:chOff x="4249" y="830"/>
            <a:chExt cx="1200" cy="873"/>
          </a:xfrm>
        </p:grpSpPr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4562" y="1361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4249" y="88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5211" y="84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46090" name="Text Box 10"/>
            <p:cNvSpPr txBox="1">
              <a:spLocks noChangeArrowheads="1"/>
            </p:cNvSpPr>
            <p:nvPr/>
          </p:nvSpPr>
          <p:spPr bwMode="auto">
            <a:xfrm>
              <a:off x="5203" y="1387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4254" y="1503"/>
              <a:ext cx="224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4434" y="1552"/>
              <a:ext cx="93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4420" y="835"/>
              <a:ext cx="9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154" y="841"/>
              <a:ext cx="93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160" y="1564"/>
              <a:ext cx="93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4512" y="883"/>
              <a:ext cx="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17"/>
            <p:cNvSpPr>
              <a:spLocks noChangeShapeType="1"/>
            </p:cNvSpPr>
            <p:nvPr/>
          </p:nvSpPr>
          <p:spPr bwMode="auto">
            <a:xfrm>
              <a:off x="4532" y="1606"/>
              <a:ext cx="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Line 18"/>
            <p:cNvSpPr>
              <a:spLocks noChangeShapeType="1"/>
            </p:cNvSpPr>
            <p:nvPr/>
          </p:nvSpPr>
          <p:spPr bwMode="auto">
            <a:xfrm>
              <a:off x="5198" y="934"/>
              <a:ext cx="0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Arc 19"/>
            <p:cNvSpPr>
              <a:spLocks/>
            </p:cNvSpPr>
            <p:nvPr/>
          </p:nvSpPr>
          <p:spPr bwMode="auto">
            <a:xfrm rot="20823201" flipH="1">
              <a:off x="4398" y="929"/>
              <a:ext cx="222" cy="725"/>
            </a:xfrm>
            <a:custGeom>
              <a:avLst/>
              <a:gdLst>
                <a:gd name="T0" fmla="*/ 104 w 21425"/>
                <a:gd name="T1" fmla="*/ 0 h 19108"/>
                <a:gd name="T2" fmla="*/ 222 w 21425"/>
                <a:gd name="T3" fmla="*/ 621 h 19108"/>
                <a:gd name="T4" fmla="*/ 0 w 21425"/>
                <a:gd name="T5" fmla="*/ 725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Arc 20"/>
            <p:cNvSpPr>
              <a:spLocks/>
            </p:cNvSpPr>
            <p:nvPr/>
          </p:nvSpPr>
          <p:spPr bwMode="auto">
            <a:xfrm rot="10176424" flipH="1">
              <a:off x="4324" y="830"/>
              <a:ext cx="223" cy="725"/>
            </a:xfrm>
            <a:custGeom>
              <a:avLst/>
              <a:gdLst>
                <a:gd name="T0" fmla="*/ 105 w 21425"/>
                <a:gd name="T1" fmla="*/ 0 h 19108"/>
                <a:gd name="T2" fmla="*/ 223 w 21425"/>
                <a:gd name="T3" fmla="*/ 621 h 19108"/>
                <a:gd name="T4" fmla="*/ 0 w 21425"/>
                <a:gd name="T5" fmla="*/ 725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Special Graphs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1511" y="1809551"/>
            <a:ext cx="2647950" cy="49805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 graphs</a:t>
            </a:r>
            <a:r>
              <a:rPr lang="en-US" dirty="0"/>
              <a:t> (</a:t>
            </a:r>
            <a:r>
              <a:rPr lang="en-US" i="1" dirty="0" err="1"/>
              <a:t>C</a:t>
            </a:r>
            <a:r>
              <a:rPr lang="en-US" i="1" baseline="-25000" dirty="0" err="1"/>
              <a:t>n</a:t>
            </a:r>
            <a:r>
              <a:rPr lang="en-US" dirty="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1338" y="2730300"/>
            <a:ext cx="3849687" cy="1314450"/>
            <a:chOff x="271" y="1481"/>
            <a:chExt cx="2425" cy="828"/>
          </a:xfrm>
        </p:grpSpPr>
        <p:sp>
          <p:nvSpPr>
            <p:cNvPr id="47137" name="Text Box 5"/>
            <p:cNvSpPr txBox="1">
              <a:spLocks noChangeArrowheads="1"/>
            </p:cNvSpPr>
            <p:nvPr/>
          </p:nvSpPr>
          <p:spPr bwMode="auto">
            <a:xfrm>
              <a:off x="402" y="205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3</a:t>
              </a:r>
            </a:p>
          </p:txBody>
        </p:sp>
        <p:grpSp>
          <p:nvGrpSpPr>
            <p:cNvPr id="47138" name="Group 6"/>
            <p:cNvGrpSpPr>
              <a:grpSpLocks/>
            </p:cNvGrpSpPr>
            <p:nvPr/>
          </p:nvGrpSpPr>
          <p:grpSpPr bwMode="auto">
            <a:xfrm>
              <a:off x="271" y="1514"/>
              <a:ext cx="568" cy="502"/>
              <a:chOff x="271" y="1622"/>
              <a:chExt cx="568" cy="502"/>
            </a:xfrm>
          </p:grpSpPr>
          <p:sp>
            <p:nvSpPr>
              <p:cNvPr id="47166" name="AutoShape 7"/>
              <p:cNvSpPr>
                <a:spLocks noChangeArrowheads="1"/>
              </p:cNvSpPr>
              <p:nvPr/>
            </p:nvSpPr>
            <p:spPr bwMode="auto">
              <a:xfrm>
                <a:off x="305" y="1673"/>
                <a:ext cx="494" cy="41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7" name="Oval 8"/>
              <p:cNvSpPr>
                <a:spLocks noChangeArrowheads="1"/>
              </p:cNvSpPr>
              <p:nvPr/>
            </p:nvSpPr>
            <p:spPr bwMode="auto">
              <a:xfrm>
                <a:off x="518" y="162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8" name="Oval 9"/>
              <p:cNvSpPr>
                <a:spLocks noChangeArrowheads="1"/>
              </p:cNvSpPr>
              <p:nvPr/>
            </p:nvSpPr>
            <p:spPr bwMode="auto">
              <a:xfrm>
                <a:off x="271" y="20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9" name="Oval 10"/>
              <p:cNvSpPr>
                <a:spLocks noChangeArrowheads="1"/>
              </p:cNvSpPr>
              <p:nvPr/>
            </p:nvSpPr>
            <p:spPr bwMode="auto">
              <a:xfrm>
                <a:off x="757" y="204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39" name="Text Box 11"/>
            <p:cNvSpPr txBox="1">
              <a:spLocks noChangeArrowheads="1"/>
            </p:cNvSpPr>
            <p:nvPr/>
          </p:nvSpPr>
          <p:spPr bwMode="auto">
            <a:xfrm>
              <a:off x="1296" y="2065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4</a:t>
              </a:r>
            </a:p>
          </p:txBody>
        </p:sp>
        <p:grpSp>
          <p:nvGrpSpPr>
            <p:cNvPr id="47140" name="Group 12"/>
            <p:cNvGrpSpPr>
              <a:grpSpLocks/>
            </p:cNvGrpSpPr>
            <p:nvPr/>
          </p:nvGrpSpPr>
          <p:grpSpPr bwMode="auto">
            <a:xfrm>
              <a:off x="1131" y="1497"/>
              <a:ext cx="567" cy="536"/>
              <a:chOff x="1209" y="1557"/>
              <a:chExt cx="567" cy="536"/>
            </a:xfrm>
          </p:grpSpPr>
          <p:sp>
            <p:nvSpPr>
              <p:cNvPr id="47159" name="Rectangle 13"/>
              <p:cNvSpPr>
                <a:spLocks noChangeArrowheads="1"/>
              </p:cNvSpPr>
              <p:nvPr/>
            </p:nvSpPr>
            <p:spPr bwMode="auto">
              <a:xfrm>
                <a:off x="1259" y="1592"/>
                <a:ext cx="476" cy="4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0" name="Line 14"/>
              <p:cNvSpPr>
                <a:spLocks noChangeShapeType="1"/>
              </p:cNvSpPr>
              <p:nvPr/>
            </p:nvSpPr>
            <p:spPr bwMode="auto">
              <a:xfrm>
                <a:off x="1266" y="1592"/>
                <a:ext cx="452" cy="4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1" name="Line 15"/>
              <p:cNvSpPr>
                <a:spLocks noChangeShapeType="1"/>
              </p:cNvSpPr>
              <p:nvPr/>
            </p:nvSpPr>
            <p:spPr bwMode="auto">
              <a:xfrm flipH="1">
                <a:off x="1266" y="1592"/>
                <a:ext cx="453" cy="4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2" name="Oval 16"/>
              <p:cNvSpPr>
                <a:spLocks noChangeArrowheads="1"/>
              </p:cNvSpPr>
              <p:nvPr/>
            </p:nvSpPr>
            <p:spPr bwMode="auto">
              <a:xfrm>
                <a:off x="1241" y="155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3" name="Oval 17"/>
              <p:cNvSpPr>
                <a:spLocks noChangeArrowheads="1"/>
              </p:cNvSpPr>
              <p:nvPr/>
            </p:nvSpPr>
            <p:spPr bwMode="auto">
              <a:xfrm>
                <a:off x="1209" y="199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4" name="Oval 18"/>
              <p:cNvSpPr>
                <a:spLocks noChangeArrowheads="1"/>
              </p:cNvSpPr>
              <p:nvPr/>
            </p:nvSpPr>
            <p:spPr bwMode="auto">
              <a:xfrm>
                <a:off x="1694" y="201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5" name="Oval 19"/>
              <p:cNvSpPr>
                <a:spLocks noChangeArrowheads="1"/>
              </p:cNvSpPr>
              <p:nvPr/>
            </p:nvSpPr>
            <p:spPr bwMode="auto">
              <a:xfrm>
                <a:off x="1678" y="155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41" name="Text Box 20"/>
            <p:cNvSpPr txBox="1">
              <a:spLocks noChangeArrowheads="1"/>
            </p:cNvSpPr>
            <p:nvPr/>
          </p:nvSpPr>
          <p:spPr bwMode="auto">
            <a:xfrm>
              <a:off x="2270" y="2078"/>
              <a:ext cx="2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6</a:t>
              </a:r>
            </a:p>
          </p:txBody>
        </p:sp>
        <p:grpSp>
          <p:nvGrpSpPr>
            <p:cNvPr id="47142" name="Group 21"/>
            <p:cNvGrpSpPr>
              <a:grpSpLocks/>
            </p:cNvGrpSpPr>
            <p:nvPr/>
          </p:nvGrpSpPr>
          <p:grpSpPr bwMode="auto">
            <a:xfrm>
              <a:off x="2055" y="1481"/>
              <a:ext cx="641" cy="602"/>
              <a:chOff x="2223" y="1517"/>
              <a:chExt cx="641" cy="602"/>
            </a:xfrm>
          </p:grpSpPr>
          <p:sp>
            <p:nvSpPr>
              <p:cNvPr id="47143" name="AutoShape 22"/>
              <p:cNvSpPr>
                <a:spLocks noChangeArrowheads="1"/>
              </p:cNvSpPr>
              <p:nvPr/>
            </p:nvSpPr>
            <p:spPr bwMode="auto">
              <a:xfrm>
                <a:off x="2256" y="1560"/>
                <a:ext cx="576" cy="510"/>
              </a:xfrm>
              <a:prstGeom prst="hexagon">
                <a:avLst>
                  <a:gd name="adj" fmla="val 28235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4" name="Line 23"/>
              <p:cNvSpPr>
                <a:spLocks noChangeShapeType="1"/>
              </p:cNvSpPr>
              <p:nvPr/>
            </p:nvSpPr>
            <p:spPr bwMode="auto">
              <a:xfrm flipH="1">
                <a:off x="2264" y="1569"/>
                <a:ext cx="420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5" name="Line 24"/>
              <p:cNvSpPr>
                <a:spLocks noChangeShapeType="1"/>
              </p:cNvSpPr>
              <p:nvPr/>
            </p:nvSpPr>
            <p:spPr bwMode="auto">
              <a:xfrm>
                <a:off x="2256" y="1815"/>
                <a:ext cx="412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6" name="Line 25"/>
              <p:cNvSpPr>
                <a:spLocks noChangeShapeType="1"/>
              </p:cNvSpPr>
              <p:nvPr/>
            </p:nvSpPr>
            <p:spPr bwMode="auto">
              <a:xfrm>
                <a:off x="2676" y="1561"/>
                <a:ext cx="0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7" name="Line 26"/>
              <p:cNvSpPr>
                <a:spLocks noChangeShapeType="1"/>
              </p:cNvSpPr>
              <p:nvPr/>
            </p:nvSpPr>
            <p:spPr bwMode="auto">
              <a:xfrm flipH="1">
                <a:off x="2397" y="1824"/>
                <a:ext cx="428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8" name="Line 27"/>
              <p:cNvSpPr>
                <a:spLocks noChangeShapeType="1"/>
              </p:cNvSpPr>
              <p:nvPr/>
            </p:nvSpPr>
            <p:spPr bwMode="auto">
              <a:xfrm>
                <a:off x="2389" y="1569"/>
                <a:ext cx="427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9" name="Line 28"/>
              <p:cNvSpPr>
                <a:spLocks noChangeShapeType="1"/>
              </p:cNvSpPr>
              <p:nvPr/>
            </p:nvSpPr>
            <p:spPr bwMode="auto">
              <a:xfrm>
                <a:off x="2396" y="1570"/>
                <a:ext cx="0" cy="4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0" name="Line 29"/>
              <p:cNvSpPr>
                <a:spLocks noChangeShapeType="1"/>
              </p:cNvSpPr>
              <p:nvPr/>
            </p:nvSpPr>
            <p:spPr bwMode="auto">
              <a:xfrm>
                <a:off x="2273" y="1823"/>
                <a:ext cx="5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1" name="Line 30"/>
              <p:cNvSpPr>
                <a:spLocks noChangeShapeType="1"/>
              </p:cNvSpPr>
              <p:nvPr/>
            </p:nvSpPr>
            <p:spPr bwMode="auto">
              <a:xfrm>
                <a:off x="2396" y="1568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2" name="Line 31"/>
              <p:cNvSpPr>
                <a:spLocks noChangeShapeType="1"/>
              </p:cNvSpPr>
              <p:nvPr/>
            </p:nvSpPr>
            <p:spPr bwMode="auto">
              <a:xfrm flipH="1">
                <a:off x="2396" y="1560"/>
                <a:ext cx="280" cy="5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3" name="Oval 32"/>
              <p:cNvSpPr>
                <a:spLocks noChangeArrowheads="1"/>
              </p:cNvSpPr>
              <p:nvPr/>
            </p:nvSpPr>
            <p:spPr bwMode="auto">
              <a:xfrm>
                <a:off x="2354" y="20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4" name="Oval 33"/>
              <p:cNvSpPr>
                <a:spLocks noChangeArrowheads="1"/>
              </p:cNvSpPr>
              <p:nvPr/>
            </p:nvSpPr>
            <p:spPr bwMode="auto">
              <a:xfrm>
                <a:off x="2618" y="203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5" name="Oval 34"/>
              <p:cNvSpPr>
                <a:spLocks noChangeArrowheads="1"/>
              </p:cNvSpPr>
              <p:nvPr/>
            </p:nvSpPr>
            <p:spPr bwMode="auto">
              <a:xfrm>
                <a:off x="2782" y="178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Oval 35"/>
              <p:cNvSpPr>
                <a:spLocks noChangeArrowheads="1"/>
              </p:cNvSpPr>
              <p:nvPr/>
            </p:nvSpPr>
            <p:spPr bwMode="auto">
              <a:xfrm>
                <a:off x="2642" y="15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7" name="Oval 36"/>
              <p:cNvSpPr>
                <a:spLocks noChangeArrowheads="1"/>
              </p:cNvSpPr>
              <p:nvPr/>
            </p:nvSpPr>
            <p:spPr bwMode="auto">
              <a:xfrm>
                <a:off x="2371" y="151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8" name="Oval 37"/>
              <p:cNvSpPr>
                <a:spLocks noChangeArrowheads="1"/>
              </p:cNvSpPr>
              <p:nvPr/>
            </p:nvSpPr>
            <p:spPr bwMode="auto">
              <a:xfrm>
                <a:off x="2223" y="17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929063" y="2717600"/>
            <a:ext cx="3713162" cy="1441450"/>
            <a:chOff x="3305" y="1446"/>
            <a:chExt cx="2339" cy="908"/>
          </a:xfrm>
        </p:grpSpPr>
        <p:sp>
          <p:nvSpPr>
            <p:cNvPr id="47115" name="Text Box 39"/>
            <p:cNvSpPr txBox="1">
              <a:spLocks noChangeArrowheads="1"/>
            </p:cNvSpPr>
            <p:nvPr/>
          </p:nvSpPr>
          <p:spPr bwMode="auto">
            <a:xfrm>
              <a:off x="3453" y="2123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3</a:t>
              </a:r>
            </a:p>
          </p:txBody>
        </p:sp>
        <p:sp>
          <p:nvSpPr>
            <p:cNvPr id="47116" name="Text Box 40"/>
            <p:cNvSpPr txBox="1">
              <a:spLocks noChangeArrowheads="1"/>
            </p:cNvSpPr>
            <p:nvPr/>
          </p:nvSpPr>
          <p:spPr bwMode="auto">
            <a:xfrm>
              <a:off x="4372" y="2099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4</a:t>
              </a:r>
            </a:p>
          </p:txBody>
        </p:sp>
        <p:sp>
          <p:nvSpPr>
            <p:cNvPr id="47117" name="Text Box 41"/>
            <p:cNvSpPr txBox="1">
              <a:spLocks noChangeArrowheads="1"/>
            </p:cNvSpPr>
            <p:nvPr/>
          </p:nvSpPr>
          <p:spPr bwMode="auto">
            <a:xfrm>
              <a:off x="5175" y="2090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6</a:t>
              </a:r>
            </a:p>
          </p:txBody>
        </p:sp>
        <p:grpSp>
          <p:nvGrpSpPr>
            <p:cNvPr id="47118" name="Group 42"/>
            <p:cNvGrpSpPr>
              <a:grpSpLocks/>
            </p:cNvGrpSpPr>
            <p:nvPr/>
          </p:nvGrpSpPr>
          <p:grpSpPr bwMode="auto">
            <a:xfrm>
              <a:off x="3305" y="1500"/>
              <a:ext cx="559" cy="511"/>
              <a:chOff x="1177" y="2434"/>
              <a:chExt cx="559" cy="511"/>
            </a:xfrm>
          </p:grpSpPr>
          <p:sp>
            <p:nvSpPr>
              <p:cNvPr id="47133" name="AutoShape 43"/>
              <p:cNvSpPr>
                <a:spLocks noChangeArrowheads="1"/>
              </p:cNvSpPr>
              <p:nvPr/>
            </p:nvSpPr>
            <p:spPr bwMode="auto">
              <a:xfrm>
                <a:off x="1201" y="2477"/>
                <a:ext cx="494" cy="41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4" name="Oval 44"/>
              <p:cNvSpPr>
                <a:spLocks noChangeArrowheads="1"/>
              </p:cNvSpPr>
              <p:nvPr/>
            </p:nvSpPr>
            <p:spPr bwMode="auto">
              <a:xfrm>
                <a:off x="1399" y="243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5" name="Oval 45"/>
              <p:cNvSpPr>
                <a:spLocks noChangeArrowheads="1"/>
              </p:cNvSpPr>
              <p:nvPr/>
            </p:nvSpPr>
            <p:spPr bwMode="auto">
              <a:xfrm>
                <a:off x="1177" y="284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6" name="Oval 46"/>
              <p:cNvSpPr>
                <a:spLocks noChangeArrowheads="1"/>
              </p:cNvSpPr>
              <p:nvPr/>
            </p:nvSpPr>
            <p:spPr bwMode="auto">
              <a:xfrm>
                <a:off x="1654" y="286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19" name="Group 47"/>
            <p:cNvGrpSpPr>
              <a:grpSpLocks/>
            </p:cNvGrpSpPr>
            <p:nvPr/>
          </p:nvGrpSpPr>
          <p:grpSpPr bwMode="auto">
            <a:xfrm>
              <a:off x="4189" y="1486"/>
              <a:ext cx="560" cy="536"/>
              <a:chOff x="2279" y="2386"/>
              <a:chExt cx="560" cy="536"/>
            </a:xfrm>
          </p:grpSpPr>
          <p:sp>
            <p:nvSpPr>
              <p:cNvPr id="47128" name="Rectangle 48"/>
              <p:cNvSpPr>
                <a:spLocks noChangeArrowheads="1"/>
              </p:cNvSpPr>
              <p:nvPr/>
            </p:nvSpPr>
            <p:spPr bwMode="auto">
              <a:xfrm>
                <a:off x="2321" y="2420"/>
                <a:ext cx="48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Oval 49"/>
              <p:cNvSpPr>
                <a:spLocks noChangeArrowheads="1"/>
              </p:cNvSpPr>
              <p:nvPr/>
            </p:nvSpPr>
            <p:spPr bwMode="auto">
              <a:xfrm>
                <a:off x="2757" y="238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Oval 50"/>
              <p:cNvSpPr>
                <a:spLocks noChangeArrowheads="1"/>
              </p:cNvSpPr>
              <p:nvPr/>
            </p:nvSpPr>
            <p:spPr bwMode="auto">
              <a:xfrm>
                <a:off x="2279" y="238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Oval 51"/>
              <p:cNvSpPr>
                <a:spLocks noChangeArrowheads="1"/>
              </p:cNvSpPr>
              <p:nvPr/>
            </p:nvSpPr>
            <p:spPr bwMode="auto">
              <a:xfrm>
                <a:off x="2279" y="283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2" name="Oval 52"/>
              <p:cNvSpPr>
                <a:spLocks noChangeArrowheads="1"/>
              </p:cNvSpPr>
              <p:nvPr/>
            </p:nvSpPr>
            <p:spPr bwMode="auto">
              <a:xfrm>
                <a:off x="2757" y="283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20" name="Group 53"/>
            <p:cNvGrpSpPr>
              <a:grpSpLocks/>
            </p:cNvGrpSpPr>
            <p:nvPr/>
          </p:nvGrpSpPr>
          <p:grpSpPr bwMode="auto">
            <a:xfrm>
              <a:off x="5002" y="1446"/>
              <a:ext cx="642" cy="561"/>
              <a:chOff x="3497" y="2380"/>
              <a:chExt cx="642" cy="561"/>
            </a:xfrm>
          </p:grpSpPr>
          <p:sp>
            <p:nvSpPr>
              <p:cNvPr id="47121" name="AutoShape 54"/>
              <p:cNvSpPr>
                <a:spLocks noChangeArrowheads="1"/>
              </p:cNvSpPr>
              <p:nvPr/>
            </p:nvSpPr>
            <p:spPr bwMode="auto">
              <a:xfrm>
                <a:off x="3539" y="2413"/>
                <a:ext cx="560" cy="493"/>
              </a:xfrm>
              <a:prstGeom prst="hexagon">
                <a:avLst>
                  <a:gd name="adj" fmla="val 28398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2" name="Oval 55"/>
              <p:cNvSpPr>
                <a:spLocks noChangeArrowheads="1"/>
              </p:cNvSpPr>
              <p:nvPr/>
            </p:nvSpPr>
            <p:spPr bwMode="auto">
              <a:xfrm>
                <a:off x="3629" y="285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3" name="Oval 56"/>
              <p:cNvSpPr>
                <a:spLocks noChangeArrowheads="1"/>
              </p:cNvSpPr>
              <p:nvPr/>
            </p:nvSpPr>
            <p:spPr bwMode="auto">
              <a:xfrm>
                <a:off x="3497" y="26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4" name="Oval 57"/>
              <p:cNvSpPr>
                <a:spLocks noChangeArrowheads="1"/>
              </p:cNvSpPr>
              <p:nvPr/>
            </p:nvSpPr>
            <p:spPr bwMode="auto">
              <a:xfrm>
                <a:off x="3637" y="238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Oval 58"/>
              <p:cNvSpPr>
                <a:spLocks noChangeArrowheads="1"/>
              </p:cNvSpPr>
              <p:nvPr/>
            </p:nvSpPr>
            <p:spPr bwMode="auto">
              <a:xfrm>
                <a:off x="3900" y="238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Oval 59"/>
              <p:cNvSpPr>
                <a:spLocks noChangeArrowheads="1"/>
              </p:cNvSpPr>
              <p:nvPr/>
            </p:nvSpPr>
            <p:spPr bwMode="auto">
              <a:xfrm>
                <a:off x="4057" y="26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Oval 60"/>
              <p:cNvSpPr>
                <a:spLocks noChangeArrowheads="1"/>
              </p:cNvSpPr>
              <p:nvPr/>
            </p:nvSpPr>
            <p:spPr bwMode="auto">
              <a:xfrm>
                <a:off x="3909" y="285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4429" name="Rectangle 61"/>
          <p:cNvSpPr>
            <a:spLocks noChangeArrowheads="1"/>
          </p:cNvSpPr>
          <p:nvPr/>
        </p:nvSpPr>
        <p:spPr bwMode="auto">
          <a:xfrm>
            <a:off x="431800" y="1790299"/>
            <a:ext cx="4013200" cy="5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graphs</a:t>
            </a:r>
            <a:r>
              <a:rPr lang="en-US" sz="2400" dirty="0"/>
              <a:t> 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n</a:t>
            </a:r>
            <a:r>
              <a:rPr lang="en-US" sz="2400" dirty="0"/>
              <a:t>)</a:t>
            </a:r>
          </a:p>
        </p:txBody>
      </p:sp>
      <p:sp>
        <p:nvSpPr>
          <p:cNvPr id="314430" name="Text Box 62"/>
          <p:cNvSpPr txBox="1">
            <a:spLocks noChangeArrowheads="1"/>
          </p:cNvSpPr>
          <p:nvPr/>
        </p:nvSpPr>
        <p:spPr bwMode="auto">
          <a:xfrm>
            <a:off x="778775" y="4061813"/>
            <a:ext cx="28352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</a:t>
            </a:r>
            <a:endParaRPr lang="en-US" sz="2400" dirty="0"/>
          </a:p>
          <a:p>
            <a:pPr algn="ctr"/>
            <a:r>
              <a:rPr lang="en-US" sz="2400" dirty="0"/>
              <a:t>|E| = C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,2</a:t>
            </a:r>
            <a:r>
              <a:rPr lang="en-US" sz="2400" dirty="0"/>
              <a:t> =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-1)/2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Degree = </a:t>
            </a:r>
            <a:r>
              <a:rPr lang="en-US" sz="2400" i="1" dirty="0"/>
              <a:t>n</a:t>
            </a:r>
            <a:r>
              <a:rPr lang="en-US" sz="2400" dirty="0"/>
              <a:t>-1</a:t>
            </a:r>
          </a:p>
        </p:txBody>
      </p:sp>
      <p:sp>
        <p:nvSpPr>
          <p:cNvPr id="314431" name="Text Box 63"/>
          <p:cNvSpPr txBox="1">
            <a:spLocks noChangeArrowheads="1"/>
          </p:cNvSpPr>
          <p:nvPr/>
        </p:nvSpPr>
        <p:spPr bwMode="auto">
          <a:xfrm>
            <a:off x="5736225" y="4308275"/>
            <a:ext cx="2212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</a:t>
            </a:r>
            <a:r>
              <a:rPr lang="en-US" sz="2400" dirty="0"/>
              <a:t>,  |E| = </a:t>
            </a:r>
            <a:r>
              <a:rPr lang="en-US" sz="2400" i="1" dirty="0"/>
              <a:t>n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Degree = 2 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40632" y="2531445"/>
            <a:ext cx="4235115" cy="2954956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579907" y="2529845"/>
            <a:ext cx="4331368" cy="2954956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  <p:bldP spid="314429" grpId="0" autoUpdateAnimBg="0"/>
      <p:bldP spid="314430" grpId="0"/>
      <p:bldP spid="314431" grpId="0"/>
      <p:bldP spid="68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Special Graphs</a:t>
            </a:r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5212315" y="1601286"/>
            <a:ext cx="288253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Wheel graphs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(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n</a:t>
            </a:r>
            <a:r>
              <a:rPr lang="en-US" sz="2400" dirty="0"/>
              <a:t>)</a:t>
            </a:r>
            <a:endParaRPr lang="en-US" sz="2400" i="1" dirty="0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836613" y="1612900"/>
            <a:ext cx="32115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 graphs </a:t>
            </a:r>
            <a:r>
              <a:rPr lang="en-US" sz="2400" dirty="0"/>
              <a:t>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n</a:t>
            </a:r>
            <a:r>
              <a:rPr lang="en-US" sz="2400" dirty="0"/>
              <a:t>)</a:t>
            </a:r>
            <a:r>
              <a:rPr lang="en-US" sz="2400" i="1" baseline="-25000" dirty="0"/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03763" y="2728913"/>
            <a:ext cx="4025900" cy="1404937"/>
            <a:chOff x="290" y="3151"/>
            <a:chExt cx="2536" cy="885"/>
          </a:xfrm>
        </p:grpSpPr>
        <p:sp>
          <p:nvSpPr>
            <p:cNvPr id="48168" name="Text Box 6"/>
            <p:cNvSpPr txBox="1">
              <a:spLocks noChangeArrowheads="1"/>
            </p:cNvSpPr>
            <p:nvPr/>
          </p:nvSpPr>
          <p:spPr bwMode="auto">
            <a:xfrm>
              <a:off x="464" y="3789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r>
                <a:rPr lang="en-US" baseline="-25000"/>
                <a:t>3</a:t>
              </a:r>
            </a:p>
          </p:txBody>
        </p:sp>
        <p:sp>
          <p:nvSpPr>
            <p:cNvPr id="48169" name="Text Box 7"/>
            <p:cNvSpPr txBox="1">
              <a:spLocks noChangeArrowheads="1"/>
            </p:cNvSpPr>
            <p:nvPr/>
          </p:nvSpPr>
          <p:spPr bwMode="auto">
            <a:xfrm>
              <a:off x="1429" y="3805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r>
                <a:rPr lang="en-US" baseline="-25000"/>
                <a:t>4</a:t>
              </a:r>
            </a:p>
          </p:txBody>
        </p:sp>
        <p:sp>
          <p:nvSpPr>
            <p:cNvPr id="48170" name="Text Box 8"/>
            <p:cNvSpPr txBox="1">
              <a:spLocks noChangeArrowheads="1"/>
            </p:cNvSpPr>
            <p:nvPr/>
          </p:nvSpPr>
          <p:spPr bwMode="auto">
            <a:xfrm>
              <a:off x="2431" y="3791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r>
                <a:rPr lang="en-US" baseline="-25000"/>
                <a:t>6</a:t>
              </a:r>
            </a:p>
          </p:txBody>
        </p:sp>
        <p:grpSp>
          <p:nvGrpSpPr>
            <p:cNvPr id="48171" name="Group 9"/>
            <p:cNvGrpSpPr>
              <a:grpSpLocks/>
            </p:cNvGrpSpPr>
            <p:nvPr/>
          </p:nvGrpSpPr>
          <p:grpSpPr bwMode="auto">
            <a:xfrm>
              <a:off x="1248" y="3163"/>
              <a:ext cx="567" cy="560"/>
              <a:chOff x="1602" y="3511"/>
              <a:chExt cx="567" cy="560"/>
            </a:xfrm>
          </p:grpSpPr>
          <p:sp>
            <p:nvSpPr>
              <p:cNvPr id="48193" name="Rectangle 10"/>
              <p:cNvSpPr>
                <a:spLocks noChangeArrowheads="1"/>
              </p:cNvSpPr>
              <p:nvPr/>
            </p:nvSpPr>
            <p:spPr bwMode="auto">
              <a:xfrm>
                <a:off x="1642" y="3564"/>
                <a:ext cx="48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4" name="Line 11"/>
              <p:cNvSpPr>
                <a:spLocks noChangeShapeType="1"/>
              </p:cNvSpPr>
              <p:nvPr/>
            </p:nvSpPr>
            <p:spPr bwMode="auto">
              <a:xfrm>
                <a:off x="1641" y="3557"/>
                <a:ext cx="477" cy="4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5" name="Line 12"/>
              <p:cNvSpPr>
                <a:spLocks noChangeShapeType="1"/>
              </p:cNvSpPr>
              <p:nvPr/>
            </p:nvSpPr>
            <p:spPr bwMode="auto">
              <a:xfrm flipH="1">
                <a:off x="1635" y="3556"/>
                <a:ext cx="484" cy="4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6" name="Oval 13"/>
              <p:cNvSpPr>
                <a:spLocks noChangeArrowheads="1"/>
              </p:cNvSpPr>
              <p:nvPr/>
            </p:nvSpPr>
            <p:spPr bwMode="auto">
              <a:xfrm>
                <a:off x="1848" y="375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7" name="Oval 14"/>
              <p:cNvSpPr>
                <a:spLocks noChangeArrowheads="1"/>
              </p:cNvSpPr>
              <p:nvPr/>
            </p:nvSpPr>
            <p:spPr bwMode="auto">
              <a:xfrm>
                <a:off x="1602" y="35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8" name="Oval 15"/>
              <p:cNvSpPr>
                <a:spLocks noChangeArrowheads="1"/>
              </p:cNvSpPr>
              <p:nvPr/>
            </p:nvSpPr>
            <p:spPr bwMode="auto">
              <a:xfrm>
                <a:off x="1610" y="398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9" name="Oval 16"/>
              <p:cNvSpPr>
                <a:spLocks noChangeArrowheads="1"/>
              </p:cNvSpPr>
              <p:nvPr/>
            </p:nvSpPr>
            <p:spPr bwMode="auto">
              <a:xfrm>
                <a:off x="2087" y="398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0" name="Oval 17"/>
              <p:cNvSpPr>
                <a:spLocks noChangeArrowheads="1"/>
              </p:cNvSpPr>
              <p:nvPr/>
            </p:nvSpPr>
            <p:spPr bwMode="auto">
              <a:xfrm>
                <a:off x="2087" y="353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72" name="Group 18"/>
            <p:cNvGrpSpPr>
              <a:grpSpLocks/>
            </p:cNvGrpSpPr>
            <p:nvPr/>
          </p:nvGrpSpPr>
          <p:grpSpPr bwMode="auto">
            <a:xfrm>
              <a:off x="2165" y="3151"/>
              <a:ext cx="650" cy="577"/>
              <a:chOff x="2795" y="3469"/>
              <a:chExt cx="650" cy="577"/>
            </a:xfrm>
          </p:grpSpPr>
          <p:sp>
            <p:nvSpPr>
              <p:cNvPr id="48182" name="AutoShape 19"/>
              <p:cNvSpPr>
                <a:spLocks noChangeArrowheads="1"/>
              </p:cNvSpPr>
              <p:nvPr/>
            </p:nvSpPr>
            <p:spPr bwMode="auto">
              <a:xfrm>
                <a:off x="2819" y="3498"/>
                <a:ext cx="593" cy="518"/>
              </a:xfrm>
              <a:prstGeom prst="hexagon">
                <a:avLst>
                  <a:gd name="adj" fmla="val 28620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3" name="Line 20"/>
              <p:cNvSpPr>
                <a:spLocks noChangeShapeType="1"/>
              </p:cNvSpPr>
              <p:nvPr/>
            </p:nvSpPr>
            <p:spPr bwMode="auto">
              <a:xfrm>
                <a:off x="2834" y="3754"/>
                <a:ext cx="577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4" name="Line 21"/>
              <p:cNvSpPr>
                <a:spLocks noChangeShapeType="1"/>
              </p:cNvSpPr>
              <p:nvPr/>
            </p:nvSpPr>
            <p:spPr bwMode="auto">
              <a:xfrm>
                <a:off x="2958" y="3514"/>
                <a:ext cx="289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5" name="Line 22"/>
              <p:cNvSpPr>
                <a:spLocks noChangeShapeType="1"/>
              </p:cNvSpPr>
              <p:nvPr/>
            </p:nvSpPr>
            <p:spPr bwMode="auto">
              <a:xfrm flipH="1">
                <a:off x="2958" y="3514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6" name="Oval 23"/>
              <p:cNvSpPr>
                <a:spLocks noChangeArrowheads="1"/>
              </p:cNvSpPr>
              <p:nvPr/>
            </p:nvSpPr>
            <p:spPr bwMode="auto">
              <a:xfrm>
                <a:off x="2918" y="347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7" name="Oval 24"/>
              <p:cNvSpPr>
                <a:spLocks noChangeArrowheads="1"/>
              </p:cNvSpPr>
              <p:nvPr/>
            </p:nvSpPr>
            <p:spPr bwMode="auto">
              <a:xfrm>
                <a:off x="2795" y="370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8" name="Oval 25"/>
              <p:cNvSpPr>
                <a:spLocks noChangeArrowheads="1"/>
              </p:cNvSpPr>
              <p:nvPr/>
            </p:nvSpPr>
            <p:spPr bwMode="auto">
              <a:xfrm>
                <a:off x="2926" y="396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9" name="Oval 26"/>
              <p:cNvSpPr>
                <a:spLocks noChangeArrowheads="1"/>
              </p:cNvSpPr>
              <p:nvPr/>
            </p:nvSpPr>
            <p:spPr bwMode="auto">
              <a:xfrm>
                <a:off x="3058" y="371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0" name="Oval 27"/>
              <p:cNvSpPr>
                <a:spLocks noChangeArrowheads="1"/>
              </p:cNvSpPr>
              <p:nvPr/>
            </p:nvSpPr>
            <p:spPr bwMode="auto">
              <a:xfrm>
                <a:off x="3214" y="346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1" name="Oval 28"/>
              <p:cNvSpPr>
                <a:spLocks noChangeArrowheads="1"/>
              </p:cNvSpPr>
              <p:nvPr/>
            </p:nvSpPr>
            <p:spPr bwMode="auto">
              <a:xfrm>
                <a:off x="3363" y="372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2" name="Oval 29"/>
              <p:cNvSpPr>
                <a:spLocks noChangeArrowheads="1"/>
              </p:cNvSpPr>
              <p:nvPr/>
            </p:nvSpPr>
            <p:spPr bwMode="auto">
              <a:xfrm>
                <a:off x="3223" y="396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73" name="Group 30"/>
            <p:cNvGrpSpPr>
              <a:grpSpLocks/>
            </p:cNvGrpSpPr>
            <p:nvPr/>
          </p:nvGrpSpPr>
          <p:grpSpPr bwMode="auto">
            <a:xfrm>
              <a:off x="290" y="3219"/>
              <a:ext cx="597" cy="472"/>
              <a:chOff x="392" y="3585"/>
              <a:chExt cx="597" cy="472"/>
            </a:xfrm>
          </p:grpSpPr>
          <p:sp>
            <p:nvSpPr>
              <p:cNvPr id="48174" name="AutoShape 31"/>
              <p:cNvSpPr>
                <a:spLocks noChangeArrowheads="1"/>
              </p:cNvSpPr>
              <p:nvPr/>
            </p:nvSpPr>
            <p:spPr bwMode="auto">
              <a:xfrm>
                <a:off x="424" y="3613"/>
                <a:ext cx="527" cy="403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5" name="Oval 32"/>
              <p:cNvSpPr>
                <a:spLocks noChangeArrowheads="1"/>
              </p:cNvSpPr>
              <p:nvPr/>
            </p:nvSpPr>
            <p:spPr bwMode="auto">
              <a:xfrm>
                <a:off x="647" y="358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6" name="Oval 33"/>
              <p:cNvSpPr>
                <a:spLocks noChangeArrowheads="1"/>
              </p:cNvSpPr>
              <p:nvPr/>
            </p:nvSpPr>
            <p:spPr bwMode="auto">
              <a:xfrm>
                <a:off x="652" y="382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8177" name="AutoShape 34"/>
              <p:cNvCxnSpPr>
                <a:cxnSpLocks noChangeShapeType="1"/>
                <a:stCxn id="48175" idx="4"/>
                <a:endCxn id="48176" idx="0"/>
              </p:cNvCxnSpPr>
              <p:nvPr/>
            </p:nvCxnSpPr>
            <p:spPr bwMode="auto">
              <a:xfrm>
                <a:off x="688" y="3668"/>
                <a:ext cx="5" cy="1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78" name="AutoShape 35"/>
              <p:cNvCxnSpPr>
                <a:cxnSpLocks noChangeShapeType="1"/>
                <a:endCxn id="48176" idx="3"/>
              </p:cNvCxnSpPr>
              <p:nvPr/>
            </p:nvCxnSpPr>
            <p:spPr bwMode="auto">
              <a:xfrm flipV="1">
                <a:off x="468" y="3893"/>
                <a:ext cx="196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79" name="AutoShape 36"/>
              <p:cNvCxnSpPr>
                <a:cxnSpLocks noChangeShapeType="1"/>
                <a:stCxn id="48174" idx="4"/>
                <a:endCxn id="48176" idx="5"/>
              </p:cNvCxnSpPr>
              <p:nvPr/>
            </p:nvCxnSpPr>
            <p:spPr bwMode="auto">
              <a:xfrm flipH="1" flipV="1">
                <a:off x="722" y="3893"/>
                <a:ext cx="229" cy="1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8180" name="Oval 37"/>
              <p:cNvSpPr>
                <a:spLocks noChangeArrowheads="1"/>
              </p:cNvSpPr>
              <p:nvPr/>
            </p:nvSpPr>
            <p:spPr bwMode="auto">
              <a:xfrm>
                <a:off x="907" y="397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1" name="Oval 38"/>
              <p:cNvSpPr>
                <a:spLocks noChangeArrowheads="1"/>
              </p:cNvSpPr>
              <p:nvPr/>
            </p:nvSpPr>
            <p:spPr bwMode="auto">
              <a:xfrm>
                <a:off x="392" y="39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717550" y="2870200"/>
            <a:ext cx="3402013" cy="1441450"/>
            <a:chOff x="3368" y="3186"/>
            <a:chExt cx="2143" cy="908"/>
          </a:xfrm>
        </p:grpSpPr>
        <p:grpSp>
          <p:nvGrpSpPr>
            <p:cNvPr id="48138" name="Group 40"/>
            <p:cNvGrpSpPr>
              <a:grpSpLocks/>
            </p:cNvGrpSpPr>
            <p:nvPr/>
          </p:nvGrpSpPr>
          <p:grpSpPr bwMode="auto">
            <a:xfrm>
              <a:off x="4861" y="3201"/>
              <a:ext cx="650" cy="577"/>
              <a:chOff x="4541" y="3453"/>
              <a:chExt cx="650" cy="577"/>
            </a:xfrm>
          </p:grpSpPr>
          <p:sp>
            <p:nvSpPr>
              <p:cNvPr id="48158" name="Line 41"/>
              <p:cNvSpPr>
                <a:spLocks noChangeShapeType="1"/>
              </p:cNvSpPr>
              <p:nvPr/>
            </p:nvSpPr>
            <p:spPr bwMode="auto">
              <a:xfrm>
                <a:off x="4580" y="3738"/>
                <a:ext cx="577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9" name="Line 42"/>
              <p:cNvSpPr>
                <a:spLocks noChangeShapeType="1"/>
              </p:cNvSpPr>
              <p:nvPr/>
            </p:nvSpPr>
            <p:spPr bwMode="auto">
              <a:xfrm>
                <a:off x="4704" y="3498"/>
                <a:ext cx="289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0" name="Line 43"/>
              <p:cNvSpPr>
                <a:spLocks noChangeShapeType="1"/>
              </p:cNvSpPr>
              <p:nvPr/>
            </p:nvSpPr>
            <p:spPr bwMode="auto">
              <a:xfrm flipH="1">
                <a:off x="4704" y="3498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1" name="Oval 44"/>
              <p:cNvSpPr>
                <a:spLocks noChangeArrowheads="1"/>
              </p:cNvSpPr>
              <p:nvPr/>
            </p:nvSpPr>
            <p:spPr bwMode="auto">
              <a:xfrm>
                <a:off x="4664" y="345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2" name="Oval 45"/>
              <p:cNvSpPr>
                <a:spLocks noChangeArrowheads="1"/>
              </p:cNvSpPr>
              <p:nvPr/>
            </p:nvSpPr>
            <p:spPr bwMode="auto">
              <a:xfrm>
                <a:off x="4541" y="369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3" name="Oval 46"/>
              <p:cNvSpPr>
                <a:spLocks noChangeArrowheads="1"/>
              </p:cNvSpPr>
              <p:nvPr/>
            </p:nvSpPr>
            <p:spPr bwMode="auto">
              <a:xfrm>
                <a:off x="4672" y="394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4" name="Oval 47"/>
              <p:cNvSpPr>
                <a:spLocks noChangeArrowheads="1"/>
              </p:cNvSpPr>
              <p:nvPr/>
            </p:nvSpPr>
            <p:spPr bwMode="auto">
              <a:xfrm>
                <a:off x="4804" y="370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5" name="Oval 48"/>
              <p:cNvSpPr>
                <a:spLocks noChangeArrowheads="1"/>
              </p:cNvSpPr>
              <p:nvPr/>
            </p:nvSpPr>
            <p:spPr bwMode="auto">
              <a:xfrm>
                <a:off x="4960" y="345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6" name="Oval 49"/>
              <p:cNvSpPr>
                <a:spLocks noChangeArrowheads="1"/>
              </p:cNvSpPr>
              <p:nvPr/>
            </p:nvSpPr>
            <p:spPr bwMode="auto">
              <a:xfrm>
                <a:off x="5109" y="370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7" name="Oval 50"/>
              <p:cNvSpPr>
                <a:spLocks noChangeArrowheads="1"/>
              </p:cNvSpPr>
              <p:nvPr/>
            </p:nvSpPr>
            <p:spPr bwMode="auto">
              <a:xfrm>
                <a:off x="4969" y="394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39" name="Group 51"/>
            <p:cNvGrpSpPr>
              <a:grpSpLocks/>
            </p:cNvGrpSpPr>
            <p:nvPr/>
          </p:nvGrpSpPr>
          <p:grpSpPr bwMode="auto">
            <a:xfrm>
              <a:off x="4133" y="3186"/>
              <a:ext cx="567" cy="560"/>
              <a:chOff x="4211" y="3486"/>
              <a:chExt cx="567" cy="560"/>
            </a:xfrm>
          </p:grpSpPr>
          <p:sp>
            <p:nvSpPr>
              <p:cNvPr id="48151" name="Line 52"/>
              <p:cNvSpPr>
                <a:spLocks noChangeShapeType="1"/>
              </p:cNvSpPr>
              <p:nvPr/>
            </p:nvSpPr>
            <p:spPr bwMode="auto">
              <a:xfrm>
                <a:off x="4250" y="3532"/>
                <a:ext cx="477" cy="4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2" name="Line 53"/>
              <p:cNvSpPr>
                <a:spLocks noChangeShapeType="1"/>
              </p:cNvSpPr>
              <p:nvPr/>
            </p:nvSpPr>
            <p:spPr bwMode="auto">
              <a:xfrm flipH="1">
                <a:off x="4244" y="3531"/>
                <a:ext cx="484" cy="4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3" name="Oval 54"/>
              <p:cNvSpPr>
                <a:spLocks noChangeArrowheads="1"/>
              </p:cNvSpPr>
              <p:nvPr/>
            </p:nvSpPr>
            <p:spPr bwMode="auto">
              <a:xfrm>
                <a:off x="4457" y="37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4" name="Oval 55"/>
              <p:cNvSpPr>
                <a:spLocks noChangeArrowheads="1"/>
              </p:cNvSpPr>
              <p:nvPr/>
            </p:nvSpPr>
            <p:spPr bwMode="auto">
              <a:xfrm>
                <a:off x="4211" y="348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5" name="Oval 56"/>
              <p:cNvSpPr>
                <a:spLocks noChangeArrowheads="1"/>
              </p:cNvSpPr>
              <p:nvPr/>
            </p:nvSpPr>
            <p:spPr bwMode="auto">
              <a:xfrm>
                <a:off x="4219" y="395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6" name="Oval 57"/>
              <p:cNvSpPr>
                <a:spLocks noChangeArrowheads="1"/>
              </p:cNvSpPr>
              <p:nvPr/>
            </p:nvSpPr>
            <p:spPr bwMode="auto">
              <a:xfrm>
                <a:off x="4696" y="396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7" name="Oval 58"/>
              <p:cNvSpPr>
                <a:spLocks noChangeArrowheads="1"/>
              </p:cNvSpPr>
              <p:nvPr/>
            </p:nvSpPr>
            <p:spPr bwMode="auto">
              <a:xfrm>
                <a:off x="4696" y="35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40" name="Group 59"/>
            <p:cNvGrpSpPr>
              <a:grpSpLocks/>
            </p:cNvGrpSpPr>
            <p:nvPr/>
          </p:nvGrpSpPr>
          <p:grpSpPr bwMode="auto">
            <a:xfrm>
              <a:off x="3368" y="3237"/>
              <a:ext cx="597" cy="472"/>
              <a:chOff x="3500" y="2973"/>
              <a:chExt cx="597" cy="472"/>
            </a:xfrm>
          </p:grpSpPr>
          <p:sp>
            <p:nvSpPr>
              <p:cNvPr id="48144" name="Oval 60"/>
              <p:cNvSpPr>
                <a:spLocks noChangeArrowheads="1"/>
              </p:cNvSpPr>
              <p:nvPr/>
            </p:nvSpPr>
            <p:spPr bwMode="auto">
              <a:xfrm>
                <a:off x="3755" y="297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5" name="Oval 61"/>
              <p:cNvSpPr>
                <a:spLocks noChangeArrowheads="1"/>
              </p:cNvSpPr>
              <p:nvPr/>
            </p:nvSpPr>
            <p:spPr bwMode="auto">
              <a:xfrm>
                <a:off x="3760" y="321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8146" name="AutoShape 62"/>
              <p:cNvCxnSpPr>
                <a:cxnSpLocks noChangeShapeType="1"/>
                <a:stCxn id="48144" idx="4"/>
                <a:endCxn id="48145" idx="0"/>
              </p:cNvCxnSpPr>
              <p:nvPr/>
            </p:nvCxnSpPr>
            <p:spPr bwMode="auto">
              <a:xfrm>
                <a:off x="3796" y="3056"/>
                <a:ext cx="5" cy="1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47" name="AutoShape 63"/>
              <p:cNvCxnSpPr>
                <a:cxnSpLocks noChangeShapeType="1"/>
                <a:endCxn id="48145" idx="3"/>
              </p:cNvCxnSpPr>
              <p:nvPr/>
            </p:nvCxnSpPr>
            <p:spPr bwMode="auto">
              <a:xfrm flipV="1">
                <a:off x="3576" y="3281"/>
                <a:ext cx="196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48" name="AutoShape 64"/>
              <p:cNvCxnSpPr>
                <a:cxnSpLocks noChangeShapeType="1"/>
                <a:endCxn id="48145" idx="5"/>
              </p:cNvCxnSpPr>
              <p:nvPr/>
            </p:nvCxnSpPr>
            <p:spPr bwMode="auto">
              <a:xfrm flipH="1" flipV="1">
                <a:off x="3830" y="3281"/>
                <a:ext cx="229" cy="1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8149" name="Oval 65"/>
              <p:cNvSpPr>
                <a:spLocks noChangeArrowheads="1"/>
              </p:cNvSpPr>
              <p:nvPr/>
            </p:nvSpPr>
            <p:spPr bwMode="auto">
              <a:xfrm>
                <a:off x="4015" y="336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Oval 66"/>
              <p:cNvSpPr>
                <a:spLocks noChangeArrowheads="1"/>
              </p:cNvSpPr>
              <p:nvPr/>
            </p:nvSpPr>
            <p:spPr bwMode="auto">
              <a:xfrm>
                <a:off x="3500" y="336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141" name="Text Box 67"/>
            <p:cNvSpPr txBox="1">
              <a:spLocks noChangeArrowheads="1"/>
            </p:cNvSpPr>
            <p:nvPr/>
          </p:nvSpPr>
          <p:spPr bwMode="auto">
            <a:xfrm>
              <a:off x="3546" y="3791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</a:t>
              </a:r>
              <a:r>
                <a:rPr lang="en-US" baseline="-25000"/>
                <a:t>3</a:t>
              </a:r>
            </a:p>
          </p:txBody>
        </p:sp>
        <p:sp>
          <p:nvSpPr>
            <p:cNvPr id="48142" name="Text Box 68"/>
            <p:cNvSpPr txBox="1">
              <a:spLocks noChangeArrowheads="1"/>
            </p:cNvSpPr>
            <p:nvPr/>
          </p:nvSpPr>
          <p:spPr bwMode="auto">
            <a:xfrm>
              <a:off x="4314" y="3851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</a:t>
              </a:r>
              <a:r>
                <a:rPr lang="en-US" baseline="-25000"/>
                <a:t>4</a:t>
              </a:r>
            </a:p>
          </p:txBody>
        </p:sp>
        <p:sp>
          <p:nvSpPr>
            <p:cNvPr id="48143" name="Text Box 69"/>
            <p:cNvSpPr txBox="1">
              <a:spLocks noChangeArrowheads="1"/>
            </p:cNvSpPr>
            <p:nvPr/>
          </p:nvSpPr>
          <p:spPr bwMode="auto">
            <a:xfrm>
              <a:off x="5076" y="3863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</a:t>
              </a:r>
              <a:r>
                <a:rPr lang="en-US" baseline="-25000"/>
                <a:t>6</a:t>
              </a:r>
            </a:p>
          </p:txBody>
        </p:sp>
      </p:grpSp>
      <p:sp>
        <p:nvSpPr>
          <p:cNvPr id="315462" name="Text Box 70"/>
          <p:cNvSpPr txBox="1">
            <a:spLocks noChangeArrowheads="1"/>
          </p:cNvSpPr>
          <p:nvPr/>
        </p:nvSpPr>
        <p:spPr bwMode="auto">
          <a:xfrm>
            <a:off x="942975" y="4670425"/>
            <a:ext cx="25635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n+</a:t>
            </a:r>
            <a:r>
              <a:rPr lang="en-US" sz="2400" dirty="0"/>
              <a:t>1,  |E| = </a:t>
            </a:r>
            <a:r>
              <a:rPr lang="en-US" sz="2400" i="1" dirty="0"/>
              <a:t>n</a:t>
            </a: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Degree =</a:t>
            </a:r>
            <a:r>
              <a:rPr lang="en-US" sz="2400" b="1" dirty="0"/>
              <a:t>1</a:t>
            </a:r>
            <a:r>
              <a:rPr lang="en-US" sz="2400" dirty="0"/>
              <a:t> or </a:t>
            </a:r>
            <a:r>
              <a:rPr lang="en-US" sz="2400" i="1" dirty="0"/>
              <a:t>n</a:t>
            </a:r>
            <a:endParaRPr lang="en-US" sz="2400" dirty="0"/>
          </a:p>
        </p:txBody>
      </p:sp>
      <p:sp>
        <p:nvSpPr>
          <p:cNvPr id="315463" name="Text Box 71"/>
          <p:cNvSpPr txBox="1">
            <a:spLocks noChangeArrowheads="1"/>
          </p:cNvSpPr>
          <p:nvPr/>
        </p:nvSpPr>
        <p:spPr bwMode="auto">
          <a:xfrm>
            <a:off x="5360988" y="4675188"/>
            <a:ext cx="32734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</a:t>
            </a:r>
            <a:r>
              <a:rPr lang="en-US" sz="2400" dirty="0"/>
              <a:t>+1,  |E| = 2</a:t>
            </a:r>
            <a:r>
              <a:rPr lang="en-US" sz="2400" i="1" dirty="0"/>
              <a:t>n</a:t>
            </a: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Degree = </a:t>
            </a:r>
            <a:r>
              <a:rPr lang="en-US" sz="2400" b="1" dirty="0"/>
              <a:t>3</a:t>
            </a:r>
            <a:r>
              <a:rPr lang="en-US" sz="2400" dirty="0"/>
              <a:t> or </a:t>
            </a:r>
            <a:r>
              <a:rPr lang="en-US" sz="2400" i="1" dirty="0"/>
              <a:t>n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240632" y="2242695"/>
            <a:ext cx="4235115" cy="3436210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579907" y="2241094"/>
            <a:ext cx="4331368" cy="3428185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autoUpdateAnimBg="0"/>
      <p:bldP spid="315396" grpId="0" autoUpdateAnimBg="0"/>
      <p:bldP spid="315462" grpId="0"/>
      <p:bldP spid="315463" grpId="0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Graph Operations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8275"/>
            <a:ext cx="3946525" cy="14747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A graph </a:t>
            </a:r>
            <a:r>
              <a:rPr lang="en-US" i="1" dirty="0"/>
              <a:t>H</a:t>
            </a:r>
            <a:r>
              <a:rPr lang="en-US" dirty="0"/>
              <a:t> = (</a:t>
            </a:r>
            <a:r>
              <a:rPr lang="en-US" i="1" dirty="0"/>
              <a:t>V’</a:t>
            </a:r>
            <a:r>
              <a:rPr lang="en-US" dirty="0"/>
              <a:t>, </a:t>
            </a:r>
            <a:r>
              <a:rPr lang="en-US" i="1" dirty="0"/>
              <a:t>E’</a:t>
            </a:r>
            <a:r>
              <a:rPr lang="en-US" dirty="0"/>
              <a:t>) is a </a:t>
            </a:r>
            <a:r>
              <a:rPr lang="en-US" i="1" dirty="0" err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subgraph</a:t>
            </a:r>
            <a:r>
              <a:rPr lang="en-US" dirty="0"/>
              <a:t> of </a:t>
            </a:r>
            <a:r>
              <a:rPr lang="en-US" i="1" dirty="0"/>
              <a:t>G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) if </a:t>
            </a:r>
            <a:r>
              <a:rPr lang="en-US" i="1" dirty="0"/>
              <a:t>V’</a:t>
            </a:r>
            <a:r>
              <a:rPr lang="en-US" dirty="0">
                <a:sym typeface="Symbol" pitchFamily="18" charset="2"/>
              </a:rPr>
              <a:t>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E’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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5313" y="3021013"/>
            <a:ext cx="2598737" cy="1177925"/>
            <a:chOff x="1161" y="1513"/>
            <a:chExt cx="1637" cy="742"/>
          </a:xfrm>
        </p:grpSpPr>
        <p:sp>
          <p:nvSpPr>
            <p:cNvPr id="53324" name="Line 5"/>
            <p:cNvSpPr>
              <a:spLocks noChangeShapeType="1"/>
            </p:cNvSpPr>
            <p:nvPr/>
          </p:nvSpPr>
          <p:spPr bwMode="auto">
            <a:xfrm flipV="1">
              <a:off x="1202" y="1535"/>
              <a:ext cx="494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5" name="Line 6"/>
            <p:cNvSpPr>
              <a:spLocks noChangeShapeType="1"/>
            </p:cNvSpPr>
            <p:nvPr/>
          </p:nvSpPr>
          <p:spPr bwMode="auto">
            <a:xfrm>
              <a:off x="1201" y="1947"/>
              <a:ext cx="502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6" name="Line 7"/>
            <p:cNvSpPr>
              <a:spLocks noChangeShapeType="1"/>
            </p:cNvSpPr>
            <p:nvPr/>
          </p:nvSpPr>
          <p:spPr bwMode="auto">
            <a:xfrm flipH="1">
              <a:off x="1695" y="1551"/>
              <a:ext cx="0" cy="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7" name="Line 8"/>
            <p:cNvSpPr>
              <a:spLocks noChangeShapeType="1"/>
            </p:cNvSpPr>
            <p:nvPr/>
          </p:nvSpPr>
          <p:spPr bwMode="auto">
            <a:xfrm flipV="1">
              <a:off x="1226" y="1864"/>
              <a:ext cx="108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8" name="Line 9"/>
            <p:cNvSpPr>
              <a:spLocks noChangeShapeType="1"/>
            </p:cNvSpPr>
            <p:nvPr/>
          </p:nvSpPr>
          <p:spPr bwMode="auto">
            <a:xfrm flipH="1">
              <a:off x="1687" y="1856"/>
              <a:ext cx="625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9" name="Line 10"/>
            <p:cNvSpPr>
              <a:spLocks noChangeShapeType="1"/>
            </p:cNvSpPr>
            <p:nvPr/>
          </p:nvSpPr>
          <p:spPr bwMode="auto">
            <a:xfrm>
              <a:off x="1711" y="2193"/>
              <a:ext cx="6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30" name="Text Box 11"/>
            <p:cNvSpPr txBox="1">
              <a:spLocks noChangeArrowheads="1"/>
            </p:cNvSpPr>
            <p:nvPr/>
          </p:nvSpPr>
          <p:spPr bwMode="auto">
            <a:xfrm>
              <a:off x="2460" y="1997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  <p:sp>
          <p:nvSpPr>
            <p:cNvPr id="53331" name="Oval 12"/>
            <p:cNvSpPr>
              <a:spLocks noChangeArrowheads="1"/>
            </p:cNvSpPr>
            <p:nvPr/>
          </p:nvSpPr>
          <p:spPr bwMode="auto">
            <a:xfrm>
              <a:off x="1161" y="19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2" name="Oval 13"/>
            <p:cNvSpPr>
              <a:spLocks noChangeArrowheads="1"/>
            </p:cNvSpPr>
            <p:nvPr/>
          </p:nvSpPr>
          <p:spPr bwMode="auto">
            <a:xfrm>
              <a:off x="1647" y="15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3" name="Oval 14"/>
            <p:cNvSpPr>
              <a:spLocks noChangeArrowheads="1"/>
            </p:cNvSpPr>
            <p:nvPr/>
          </p:nvSpPr>
          <p:spPr bwMode="auto">
            <a:xfrm>
              <a:off x="2264" y="182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4" name="Oval 15"/>
            <p:cNvSpPr>
              <a:spLocks noChangeArrowheads="1"/>
            </p:cNvSpPr>
            <p:nvPr/>
          </p:nvSpPr>
          <p:spPr bwMode="auto">
            <a:xfrm>
              <a:off x="1663" y="21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5" name="Oval 16"/>
            <p:cNvSpPr>
              <a:spLocks noChangeArrowheads="1"/>
            </p:cNvSpPr>
            <p:nvPr/>
          </p:nvSpPr>
          <p:spPr bwMode="auto">
            <a:xfrm>
              <a:off x="2346" y="217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335338" y="3043238"/>
            <a:ext cx="2078037" cy="1066800"/>
            <a:chOff x="3201" y="1563"/>
            <a:chExt cx="1309" cy="672"/>
          </a:xfrm>
        </p:grpSpPr>
        <p:sp>
          <p:nvSpPr>
            <p:cNvPr id="53316" name="Line 18"/>
            <p:cNvSpPr>
              <a:spLocks noChangeShapeType="1"/>
            </p:cNvSpPr>
            <p:nvPr/>
          </p:nvSpPr>
          <p:spPr bwMode="auto">
            <a:xfrm>
              <a:off x="3612" y="1593"/>
              <a:ext cx="0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Line 19"/>
            <p:cNvSpPr>
              <a:spLocks noChangeShapeType="1"/>
            </p:cNvSpPr>
            <p:nvPr/>
          </p:nvSpPr>
          <p:spPr bwMode="auto">
            <a:xfrm flipV="1">
              <a:off x="3620" y="1864"/>
              <a:ext cx="552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Line 20"/>
            <p:cNvSpPr>
              <a:spLocks noChangeShapeType="1"/>
            </p:cNvSpPr>
            <p:nvPr/>
          </p:nvSpPr>
          <p:spPr bwMode="auto">
            <a:xfrm flipH="1">
              <a:off x="3217" y="1872"/>
              <a:ext cx="955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9" name="Text Box 21"/>
            <p:cNvSpPr txBox="1">
              <a:spLocks noChangeArrowheads="1"/>
            </p:cNvSpPr>
            <p:nvPr/>
          </p:nvSpPr>
          <p:spPr bwMode="auto">
            <a:xfrm>
              <a:off x="4172" y="2004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53320" name="Oval 22"/>
            <p:cNvSpPr>
              <a:spLocks noChangeArrowheads="1"/>
            </p:cNvSpPr>
            <p:nvPr/>
          </p:nvSpPr>
          <p:spPr bwMode="auto">
            <a:xfrm>
              <a:off x="3572" y="21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1" name="Oval 23"/>
            <p:cNvSpPr>
              <a:spLocks noChangeArrowheads="1"/>
            </p:cNvSpPr>
            <p:nvPr/>
          </p:nvSpPr>
          <p:spPr bwMode="auto">
            <a:xfrm>
              <a:off x="3580" y="156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2" name="Oval 24"/>
            <p:cNvSpPr>
              <a:spLocks noChangeArrowheads="1"/>
            </p:cNvSpPr>
            <p:nvPr/>
          </p:nvSpPr>
          <p:spPr bwMode="auto">
            <a:xfrm>
              <a:off x="4131" y="182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3" name="Oval 25"/>
            <p:cNvSpPr>
              <a:spLocks noChangeArrowheads="1"/>
            </p:cNvSpPr>
            <p:nvPr/>
          </p:nvSpPr>
          <p:spPr bwMode="auto">
            <a:xfrm>
              <a:off x="3201" y="194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27063" y="5191125"/>
            <a:ext cx="7562850" cy="1633538"/>
            <a:chOff x="395" y="3012"/>
            <a:chExt cx="4764" cy="1029"/>
          </a:xfrm>
        </p:grpSpPr>
        <p:sp>
          <p:nvSpPr>
            <p:cNvPr id="53269" name="Line 27"/>
            <p:cNvSpPr>
              <a:spLocks noChangeShapeType="1"/>
            </p:cNvSpPr>
            <p:nvPr/>
          </p:nvSpPr>
          <p:spPr bwMode="auto">
            <a:xfrm>
              <a:off x="865" y="3148"/>
              <a:ext cx="4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Line 28"/>
            <p:cNvSpPr>
              <a:spLocks noChangeShapeType="1"/>
            </p:cNvSpPr>
            <p:nvPr/>
          </p:nvSpPr>
          <p:spPr bwMode="auto">
            <a:xfrm flipH="1">
              <a:off x="617" y="3156"/>
              <a:ext cx="247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Line 29"/>
            <p:cNvSpPr>
              <a:spLocks noChangeShapeType="1"/>
            </p:cNvSpPr>
            <p:nvPr/>
          </p:nvSpPr>
          <p:spPr bwMode="auto">
            <a:xfrm>
              <a:off x="1318" y="3148"/>
              <a:ext cx="270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2" name="Line 30"/>
            <p:cNvSpPr>
              <a:spLocks noChangeShapeType="1"/>
            </p:cNvSpPr>
            <p:nvPr/>
          </p:nvSpPr>
          <p:spPr bwMode="auto">
            <a:xfrm flipH="1">
              <a:off x="618" y="3164"/>
              <a:ext cx="707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Line 31"/>
            <p:cNvSpPr>
              <a:spLocks noChangeShapeType="1"/>
            </p:cNvSpPr>
            <p:nvPr/>
          </p:nvSpPr>
          <p:spPr bwMode="auto">
            <a:xfrm>
              <a:off x="2164" y="3470"/>
              <a:ext cx="428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4" name="Line 32"/>
            <p:cNvSpPr>
              <a:spLocks noChangeShapeType="1"/>
            </p:cNvSpPr>
            <p:nvPr/>
          </p:nvSpPr>
          <p:spPr bwMode="auto">
            <a:xfrm flipV="1">
              <a:off x="2625" y="3470"/>
              <a:ext cx="502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Line 33"/>
            <p:cNvSpPr>
              <a:spLocks noChangeShapeType="1"/>
            </p:cNvSpPr>
            <p:nvPr/>
          </p:nvSpPr>
          <p:spPr bwMode="auto">
            <a:xfrm>
              <a:off x="2378" y="3166"/>
              <a:ext cx="222" cy="5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Line 34"/>
            <p:cNvSpPr>
              <a:spLocks noChangeShapeType="1"/>
            </p:cNvSpPr>
            <p:nvPr/>
          </p:nvSpPr>
          <p:spPr bwMode="auto">
            <a:xfrm flipH="1">
              <a:off x="2600" y="3166"/>
              <a:ext cx="272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Line 35"/>
            <p:cNvSpPr>
              <a:spLocks noChangeShapeType="1"/>
            </p:cNvSpPr>
            <p:nvPr/>
          </p:nvSpPr>
          <p:spPr bwMode="auto">
            <a:xfrm>
              <a:off x="4140" y="3154"/>
              <a:ext cx="4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8" name="Line 36"/>
            <p:cNvSpPr>
              <a:spLocks noChangeShapeType="1"/>
            </p:cNvSpPr>
            <p:nvPr/>
          </p:nvSpPr>
          <p:spPr bwMode="auto">
            <a:xfrm flipH="1">
              <a:off x="3868" y="3154"/>
              <a:ext cx="27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Line 37"/>
            <p:cNvSpPr>
              <a:spLocks noChangeShapeType="1"/>
            </p:cNvSpPr>
            <p:nvPr/>
          </p:nvSpPr>
          <p:spPr bwMode="auto">
            <a:xfrm>
              <a:off x="4609" y="3162"/>
              <a:ext cx="27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0" name="Line 38"/>
            <p:cNvSpPr>
              <a:spLocks noChangeShapeType="1"/>
            </p:cNvSpPr>
            <p:nvPr/>
          </p:nvSpPr>
          <p:spPr bwMode="auto">
            <a:xfrm flipH="1">
              <a:off x="3877" y="3154"/>
              <a:ext cx="724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Line 39"/>
            <p:cNvSpPr>
              <a:spLocks noChangeShapeType="1"/>
            </p:cNvSpPr>
            <p:nvPr/>
          </p:nvSpPr>
          <p:spPr bwMode="auto">
            <a:xfrm>
              <a:off x="3876" y="3443"/>
              <a:ext cx="4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40"/>
            <p:cNvSpPr>
              <a:spLocks noChangeShapeType="1"/>
            </p:cNvSpPr>
            <p:nvPr/>
          </p:nvSpPr>
          <p:spPr bwMode="auto">
            <a:xfrm flipV="1">
              <a:off x="4346" y="3443"/>
              <a:ext cx="53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41"/>
            <p:cNvSpPr>
              <a:spLocks noChangeShapeType="1"/>
            </p:cNvSpPr>
            <p:nvPr/>
          </p:nvSpPr>
          <p:spPr bwMode="auto">
            <a:xfrm>
              <a:off x="4131" y="3163"/>
              <a:ext cx="238" cy="5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42"/>
            <p:cNvSpPr>
              <a:spLocks noChangeShapeType="1"/>
            </p:cNvSpPr>
            <p:nvPr/>
          </p:nvSpPr>
          <p:spPr bwMode="auto">
            <a:xfrm flipH="1">
              <a:off x="4378" y="3164"/>
              <a:ext cx="206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Text Box 43"/>
            <p:cNvSpPr txBox="1">
              <a:spLocks noChangeArrowheads="1"/>
            </p:cNvSpPr>
            <p:nvPr/>
          </p:nvSpPr>
          <p:spPr bwMode="auto">
            <a:xfrm>
              <a:off x="910" y="3691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  <a:r>
                <a:rPr lang="en-US" baseline="-25000"/>
                <a:t>1</a:t>
              </a:r>
            </a:p>
          </p:txBody>
        </p:sp>
        <p:sp>
          <p:nvSpPr>
            <p:cNvPr id="53286" name="Text Box 44"/>
            <p:cNvSpPr txBox="1">
              <a:spLocks noChangeArrowheads="1"/>
            </p:cNvSpPr>
            <p:nvPr/>
          </p:nvSpPr>
          <p:spPr bwMode="auto">
            <a:xfrm>
              <a:off x="2681" y="3775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  <a:r>
                <a:rPr lang="en-US" baseline="-25000"/>
                <a:t>2</a:t>
              </a:r>
            </a:p>
          </p:txBody>
        </p:sp>
        <p:sp>
          <p:nvSpPr>
            <p:cNvPr id="53287" name="Text Box 45"/>
            <p:cNvSpPr txBox="1">
              <a:spLocks noChangeArrowheads="1"/>
            </p:cNvSpPr>
            <p:nvPr/>
          </p:nvSpPr>
          <p:spPr bwMode="auto">
            <a:xfrm>
              <a:off x="4442" y="3810"/>
              <a:ext cx="7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  <a:r>
                <a:rPr lang="en-US" baseline="-25000"/>
                <a:t>1</a:t>
              </a:r>
              <a:r>
                <a:rPr lang="en-US"/>
                <a:t> </a:t>
              </a:r>
              <a:r>
                <a:rPr lang="en-US">
                  <a:sym typeface="Symbol" pitchFamily="18" charset="2"/>
                </a:rPr>
                <a:t></a:t>
              </a:r>
              <a:r>
                <a:rPr lang="en-US"/>
                <a:t> G</a:t>
              </a:r>
              <a:r>
                <a:rPr lang="en-US" baseline="-25000"/>
                <a:t>2</a:t>
              </a:r>
            </a:p>
          </p:txBody>
        </p:sp>
        <p:sp>
          <p:nvSpPr>
            <p:cNvPr id="53288" name="Oval 46"/>
            <p:cNvSpPr>
              <a:spLocks noChangeArrowheads="1"/>
            </p:cNvSpPr>
            <p:nvPr/>
          </p:nvSpPr>
          <p:spPr bwMode="auto">
            <a:xfrm>
              <a:off x="820" y="31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Oval 47"/>
            <p:cNvSpPr>
              <a:spLocks noChangeArrowheads="1"/>
            </p:cNvSpPr>
            <p:nvPr/>
          </p:nvSpPr>
          <p:spPr bwMode="auto">
            <a:xfrm>
              <a:off x="1265" y="31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Oval 48"/>
            <p:cNvSpPr>
              <a:spLocks noChangeArrowheads="1"/>
            </p:cNvSpPr>
            <p:nvPr/>
          </p:nvSpPr>
          <p:spPr bwMode="auto">
            <a:xfrm>
              <a:off x="1561" y="344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Oval 49"/>
            <p:cNvSpPr>
              <a:spLocks noChangeArrowheads="1"/>
            </p:cNvSpPr>
            <p:nvPr/>
          </p:nvSpPr>
          <p:spPr bwMode="auto">
            <a:xfrm>
              <a:off x="565" y="34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Oval 50"/>
            <p:cNvSpPr>
              <a:spLocks noChangeArrowheads="1"/>
            </p:cNvSpPr>
            <p:nvPr/>
          </p:nvSpPr>
          <p:spPr bwMode="auto">
            <a:xfrm>
              <a:off x="2355" y="31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Oval 51"/>
            <p:cNvSpPr>
              <a:spLocks noChangeArrowheads="1"/>
            </p:cNvSpPr>
            <p:nvPr/>
          </p:nvSpPr>
          <p:spPr bwMode="auto">
            <a:xfrm>
              <a:off x="2840" y="313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Oval 52"/>
            <p:cNvSpPr>
              <a:spLocks noChangeArrowheads="1"/>
            </p:cNvSpPr>
            <p:nvPr/>
          </p:nvSpPr>
          <p:spPr bwMode="auto">
            <a:xfrm>
              <a:off x="3111" y="34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5" name="Oval 53"/>
            <p:cNvSpPr>
              <a:spLocks noChangeArrowheads="1"/>
            </p:cNvSpPr>
            <p:nvPr/>
          </p:nvSpPr>
          <p:spPr bwMode="auto">
            <a:xfrm>
              <a:off x="2107" y="34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6" name="Oval 54"/>
            <p:cNvSpPr>
              <a:spLocks noChangeArrowheads="1"/>
            </p:cNvSpPr>
            <p:nvPr/>
          </p:nvSpPr>
          <p:spPr bwMode="auto">
            <a:xfrm>
              <a:off x="3827" y="341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7" name="Oval 55"/>
            <p:cNvSpPr>
              <a:spLocks noChangeArrowheads="1"/>
            </p:cNvSpPr>
            <p:nvPr/>
          </p:nvSpPr>
          <p:spPr bwMode="auto">
            <a:xfrm>
              <a:off x="4091" y="313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8" name="Oval 56"/>
            <p:cNvSpPr>
              <a:spLocks noChangeArrowheads="1"/>
            </p:cNvSpPr>
            <p:nvPr/>
          </p:nvSpPr>
          <p:spPr bwMode="auto">
            <a:xfrm>
              <a:off x="4543" y="312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Oval 57"/>
            <p:cNvSpPr>
              <a:spLocks noChangeArrowheads="1"/>
            </p:cNvSpPr>
            <p:nvPr/>
          </p:nvSpPr>
          <p:spPr bwMode="auto">
            <a:xfrm>
              <a:off x="4856" y="339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0" name="Oval 58"/>
            <p:cNvSpPr>
              <a:spLocks noChangeArrowheads="1"/>
            </p:cNvSpPr>
            <p:nvPr/>
          </p:nvSpPr>
          <p:spPr bwMode="auto">
            <a:xfrm>
              <a:off x="4321" y="367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Oval 59"/>
            <p:cNvSpPr>
              <a:spLocks noChangeArrowheads="1"/>
            </p:cNvSpPr>
            <p:nvPr/>
          </p:nvSpPr>
          <p:spPr bwMode="auto">
            <a:xfrm>
              <a:off x="2559" y="36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Text Box 60"/>
            <p:cNvSpPr txBox="1">
              <a:spLocks noChangeArrowheads="1"/>
            </p:cNvSpPr>
            <p:nvPr/>
          </p:nvSpPr>
          <p:spPr bwMode="auto">
            <a:xfrm>
              <a:off x="544" y="3036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3303" name="Text Box 61"/>
            <p:cNvSpPr txBox="1">
              <a:spLocks noChangeArrowheads="1"/>
            </p:cNvSpPr>
            <p:nvPr/>
          </p:nvSpPr>
          <p:spPr bwMode="auto">
            <a:xfrm>
              <a:off x="1366" y="3020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3304" name="Text Box 62"/>
            <p:cNvSpPr txBox="1">
              <a:spLocks noChangeArrowheads="1"/>
            </p:cNvSpPr>
            <p:nvPr/>
          </p:nvSpPr>
          <p:spPr bwMode="auto">
            <a:xfrm>
              <a:off x="395" y="3447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3305" name="Text Box 63"/>
            <p:cNvSpPr txBox="1">
              <a:spLocks noChangeArrowheads="1"/>
            </p:cNvSpPr>
            <p:nvPr/>
          </p:nvSpPr>
          <p:spPr bwMode="auto">
            <a:xfrm>
              <a:off x="1402" y="3422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3306" name="Text Box 64"/>
            <p:cNvSpPr txBox="1">
              <a:spLocks noChangeArrowheads="1"/>
            </p:cNvSpPr>
            <p:nvPr/>
          </p:nvSpPr>
          <p:spPr bwMode="auto">
            <a:xfrm>
              <a:off x="2969" y="3441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3307" name="Text Box 65"/>
            <p:cNvSpPr txBox="1">
              <a:spLocks noChangeArrowheads="1"/>
            </p:cNvSpPr>
            <p:nvPr/>
          </p:nvSpPr>
          <p:spPr bwMode="auto">
            <a:xfrm>
              <a:off x="4936" y="3308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3308" name="Text Box 66"/>
            <p:cNvSpPr txBox="1">
              <a:spLocks noChangeArrowheads="1"/>
            </p:cNvSpPr>
            <p:nvPr/>
          </p:nvSpPr>
          <p:spPr bwMode="auto">
            <a:xfrm>
              <a:off x="2015" y="3482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3309" name="Text Box 67"/>
            <p:cNvSpPr txBox="1">
              <a:spLocks noChangeArrowheads="1"/>
            </p:cNvSpPr>
            <p:nvPr/>
          </p:nvSpPr>
          <p:spPr bwMode="auto">
            <a:xfrm>
              <a:off x="3653" y="3364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3310" name="Text Box 68"/>
            <p:cNvSpPr txBox="1">
              <a:spLocks noChangeArrowheads="1"/>
            </p:cNvSpPr>
            <p:nvPr/>
          </p:nvSpPr>
          <p:spPr bwMode="auto">
            <a:xfrm>
              <a:off x="2912" y="3031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3311" name="Text Box 69"/>
            <p:cNvSpPr txBox="1">
              <a:spLocks noChangeArrowheads="1"/>
            </p:cNvSpPr>
            <p:nvPr/>
          </p:nvSpPr>
          <p:spPr bwMode="auto">
            <a:xfrm>
              <a:off x="4598" y="3028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3312" name="Text Box 70"/>
            <p:cNvSpPr txBox="1">
              <a:spLocks noChangeArrowheads="1"/>
            </p:cNvSpPr>
            <p:nvPr/>
          </p:nvSpPr>
          <p:spPr bwMode="auto">
            <a:xfrm>
              <a:off x="2164" y="3039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3313" name="Text Box 71"/>
            <p:cNvSpPr txBox="1">
              <a:spLocks noChangeArrowheads="1"/>
            </p:cNvSpPr>
            <p:nvPr/>
          </p:nvSpPr>
          <p:spPr bwMode="auto">
            <a:xfrm>
              <a:off x="3900" y="3012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3314" name="Text Box 72"/>
            <p:cNvSpPr txBox="1">
              <a:spLocks noChangeArrowheads="1"/>
            </p:cNvSpPr>
            <p:nvPr/>
          </p:nvSpPr>
          <p:spPr bwMode="auto">
            <a:xfrm>
              <a:off x="4157" y="3653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53315" name="Text Box 73"/>
            <p:cNvSpPr txBox="1">
              <a:spLocks noChangeArrowheads="1"/>
            </p:cNvSpPr>
            <p:nvPr/>
          </p:nvSpPr>
          <p:spPr bwMode="auto">
            <a:xfrm>
              <a:off x="2387" y="3640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sp>
        <p:nvSpPr>
          <p:cNvPr id="320586" name="Rectangle 74"/>
          <p:cNvSpPr>
            <a:spLocks noChangeArrowheads="1"/>
          </p:cNvSpPr>
          <p:nvPr/>
        </p:nvSpPr>
        <p:spPr bwMode="auto">
          <a:xfrm>
            <a:off x="457200" y="4294188"/>
            <a:ext cx="822960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/>
              <a:t>The </a:t>
            </a:r>
            <a:r>
              <a:rPr lang="en-US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z="2400" dirty="0"/>
              <a:t> of two graphs </a:t>
            </a:r>
            <a:r>
              <a:rPr lang="en-US" sz="2400" i="1" dirty="0"/>
              <a:t>G</a:t>
            </a:r>
            <a:r>
              <a:rPr lang="en-US" sz="2400" i="1" baseline="-25000" dirty="0"/>
              <a:t>1</a:t>
            </a:r>
            <a:r>
              <a:rPr lang="en-US" sz="2400" dirty="0"/>
              <a:t> = (</a:t>
            </a:r>
            <a:r>
              <a:rPr lang="en-US" sz="2400" i="1" dirty="0"/>
              <a:t>V</a:t>
            </a:r>
            <a:r>
              <a:rPr lang="en-US" sz="2400" i="1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dirty="0"/>
              <a:t>) and </a:t>
            </a:r>
            <a:r>
              <a:rPr lang="en-US" sz="2400" i="1" dirty="0"/>
              <a:t>G</a:t>
            </a:r>
            <a:r>
              <a:rPr lang="en-US" sz="2400" i="1" baseline="-25000" dirty="0"/>
              <a:t>2</a:t>
            </a:r>
            <a:r>
              <a:rPr lang="en-US" sz="2400" dirty="0"/>
              <a:t> = (</a:t>
            </a:r>
            <a:r>
              <a:rPr lang="en-US" sz="2400" i="1" dirty="0"/>
              <a:t>V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dirty="0"/>
              <a:t>) is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i="1" dirty="0"/>
              <a:t>G</a:t>
            </a:r>
            <a:r>
              <a:rPr lang="en-US" sz="2400" i="1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G</a:t>
            </a:r>
            <a:r>
              <a:rPr lang="en-US" sz="2400" baseline="-25000" dirty="0"/>
              <a:t>2</a:t>
            </a:r>
            <a:r>
              <a:rPr lang="en-US" sz="2400" dirty="0"/>
              <a:t> = (</a:t>
            </a:r>
            <a:r>
              <a:rPr lang="en-US" sz="2400" i="1" dirty="0"/>
              <a:t>V</a:t>
            </a:r>
            <a:r>
              <a:rPr lang="en-US" sz="2400" i="1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dirty="0"/>
              <a:t>)</a:t>
            </a:r>
            <a:endParaRPr lang="en-US" sz="2400" dirty="0">
              <a:solidFill>
                <a:schemeClr val="hlink"/>
              </a:solidFill>
            </a:endParaRP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6062663" y="3017838"/>
            <a:ext cx="2011362" cy="1177925"/>
            <a:chOff x="4207" y="686"/>
            <a:chExt cx="1267" cy="742"/>
          </a:xfrm>
        </p:grpSpPr>
        <p:sp>
          <p:nvSpPr>
            <p:cNvPr id="53260" name="Line 76"/>
            <p:cNvSpPr>
              <a:spLocks noChangeShapeType="1"/>
            </p:cNvSpPr>
            <p:nvPr/>
          </p:nvSpPr>
          <p:spPr bwMode="auto">
            <a:xfrm>
              <a:off x="4247" y="1120"/>
              <a:ext cx="1178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Line 77"/>
            <p:cNvSpPr>
              <a:spLocks noChangeShapeType="1"/>
            </p:cNvSpPr>
            <p:nvPr/>
          </p:nvSpPr>
          <p:spPr bwMode="auto">
            <a:xfrm>
              <a:off x="4741" y="724"/>
              <a:ext cx="606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2" name="Line 78"/>
            <p:cNvSpPr>
              <a:spLocks noChangeShapeType="1"/>
            </p:cNvSpPr>
            <p:nvPr/>
          </p:nvSpPr>
          <p:spPr bwMode="auto">
            <a:xfrm>
              <a:off x="4742" y="741"/>
              <a:ext cx="699" cy="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3" name="Line 79"/>
            <p:cNvSpPr>
              <a:spLocks noChangeShapeType="1"/>
            </p:cNvSpPr>
            <p:nvPr/>
          </p:nvSpPr>
          <p:spPr bwMode="auto">
            <a:xfrm>
              <a:off x="5358" y="1029"/>
              <a:ext cx="92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4" name="Oval 80"/>
            <p:cNvSpPr>
              <a:spLocks noChangeArrowheads="1"/>
            </p:cNvSpPr>
            <p:nvPr/>
          </p:nvSpPr>
          <p:spPr bwMode="auto">
            <a:xfrm>
              <a:off x="4207" y="108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Oval 81"/>
            <p:cNvSpPr>
              <a:spLocks noChangeArrowheads="1"/>
            </p:cNvSpPr>
            <p:nvPr/>
          </p:nvSpPr>
          <p:spPr bwMode="auto">
            <a:xfrm>
              <a:off x="4693" y="6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Oval 82"/>
            <p:cNvSpPr>
              <a:spLocks noChangeArrowheads="1"/>
            </p:cNvSpPr>
            <p:nvPr/>
          </p:nvSpPr>
          <p:spPr bwMode="auto">
            <a:xfrm>
              <a:off x="5310" y="99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Oval 83"/>
            <p:cNvSpPr>
              <a:spLocks noChangeArrowheads="1"/>
            </p:cNvSpPr>
            <p:nvPr/>
          </p:nvSpPr>
          <p:spPr bwMode="auto">
            <a:xfrm>
              <a:off x="4709" y="132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Oval 84"/>
            <p:cNvSpPr>
              <a:spLocks noChangeArrowheads="1"/>
            </p:cNvSpPr>
            <p:nvPr/>
          </p:nvSpPr>
          <p:spPr bwMode="auto">
            <a:xfrm>
              <a:off x="5392" y="134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0597" name="Rectangle 85"/>
          <p:cNvSpPr>
            <a:spLocks noChangeArrowheads="1"/>
          </p:cNvSpPr>
          <p:nvPr/>
        </p:nvSpPr>
        <p:spPr bwMode="auto">
          <a:xfrm>
            <a:off x="4632325" y="1395413"/>
            <a:ext cx="4170363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The </a:t>
            </a:r>
            <a:r>
              <a:rPr lang="en-US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complement</a:t>
            </a:r>
            <a:r>
              <a:rPr lang="en-US" sz="2400" dirty="0"/>
              <a:t> of </a:t>
            </a:r>
            <a:r>
              <a:rPr lang="en-US" sz="2400" i="1" dirty="0"/>
              <a:t>G</a:t>
            </a:r>
            <a:r>
              <a:rPr lang="en-US" sz="2400" dirty="0"/>
              <a:t>, denoted</a:t>
            </a:r>
            <a:r>
              <a:rPr lang="en-US" sz="2400" i="1" dirty="0"/>
              <a:t> G, </a:t>
            </a:r>
            <a:r>
              <a:rPr lang="en-US" sz="2400" dirty="0"/>
              <a:t>is</a:t>
            </a:r>
            <a:r>
              <a:rPr lang="en-US" sz="2400" i="1" dirty="0"/>
              <a:t>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6699"/>
                </a:solidFill>
              </a:rPr>
              <a:t> </a:t>
            </a:r>
            <a:r>
              <a:rPr lang="en-US" sz="2400" dirty="0" err="1"/>
              <a:t>subgraph</a:t>
            </a:r>
            <a:r>
              <a:rPr lang="en-US" sz="2400" dirty="0"/>
              <a:t> of </a:t>
            </a:r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consisting of all the edges that are not in </a:t>
            </a:r>
            <a:r>
              <a:rPr lang="en-US" sz="2400" i="1" dirty="0"/>
              <a:t>G</a:t>
            </a:r>
            <a:r>
              <a:rPr lang="en-US" sz="2400" dirty="0"/>
              <a:t>. V’=V</a:t>
            </a:r>
          </a:p>
        </p:txBody>
      </p:sp>
      <p:sp>
        <p:nvSpPr>
          <p:cNvPr id="320598" name="Text Box 86"/>
          <p:cNvSpPr txBox="1">
            <a:spLocks noChangeArrowheads="1"/>
          </p:cNvSpPr>
          <p:nvPr/>
        </p:nvSpPr>
        <p:spPr bwMode="auto">
          <a:xfrm>
            <a:off x="8120063" y="37973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320599" name="Line 87"/>
          <p:cNvSpPr>
            <a:spLocks noChangeShapeType="1"/>
          </p:cNvSpPr>
          <p:nvPr/>
        </p:nvSpPr>
        <p:spPr bwMode="auto">
          <a:xfrm>
            <a:off x="5894388" y="1770063"/>
            <a:ext cx="233362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600" name="Line 88"/>
          <p:cNvSpPr>
            <a:spLocks noChangeShapeType="1"/>
          </p:cNvSpPr>
          <p:nvPr/>
        </p:nvSpPr>
        <p:spPr bwMode="auto">
          <a:xfrm flipV="1">
            <a:off x="8193088" y="3832225"/>
            <a:ext cx="18573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  <p:bldP spid="320586" grpId="0" autoUpdateAnimBg="0"/>
      <p:bldP spid="320597" grpId="0" autoUpdateAnimBg="0"/>
      <p:bldP spid="320598" grpId="0" autoUpdateAnimBg="0"/>
      <p:bldP spid="320599" grpId="0" animBg="1"/>
      <p:bldP spid="3206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 Isomorphism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1463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consists of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/>
              <a:t> =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vertices 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 </a:t>
            </a:r>
            <a:r>
              <a:rPr lang="en-US" dirty="0"/>
              <a:t>=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(relation of V)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i="1" dirty="0">
                <a:solidFill>
                  <a:srgbClr val="FF0000"/>
                </a:solidFill>
              </a:rPr>
              <a:t>Directed graph </a:t>
            </a:r>
            <a:r>
              <a:rPr lang="en-US" dirty="0"/>
              <a:t>if edges are directed. 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r>
              <a:rPr lang="en-US" dirty="0"/>
              <a:t>Are these two graphs “the same”?</a:t>
            </a:r>
          </a:p>
          <a:p>
            <a:pPr>
              <a:buFontTx/>
              <a:buNone/>
              <a:defRPr/>
            </a:pPr>
            <a:r>
              <a:rPr lang="en-US" dirty="0"/>
              <a:t>Although they look different, they represent the </a:t>
            </a:r>
            <a:r>
              <a:rPr lang="en-US" b="1" dirty="0"/>
              <a:t>same</a:t>
            </a:r>
            <a:r>
              <a:rPr lang="en-US" dirty="0"/>
              <a:t> adjacency relationships, i.e., set of ordered pairs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f(a) = x, f(b) = w, f(c) = z, f(d) = y</a:t>
            </a:r>
          </a:p>
          <a:p>
            <a:pPr>
              <a:buFontTx/>
              <a:buNone/>
              <a:defRPr/>
            </a:pPr>
            <a:r>
              <a:rPr lang="en-US" dirty="0"/>
              <a:t>Two graphs </a:t>
            </a:r>
            <a:r>
              <a:rPr lang="en-US" i="1" dirty="0"/>
              <a:t>G</a:t>
            </a:r>
            <a:r>
              <a:rPr lang="en-US" i="1" baseline="-25000" dirty="0"/>
              <a:t>1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) and </a:t>
            </a:r>
            <a:r>
              <a:rPr lang="en-US" i="1" dirty="0"/>
              <a:t>G</a:t>
            </a:r>
            <a:r>
              <a:rPr lang="en-US" i="1" baseline="-25000" dirty="0"/>
              <a:t>2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) are </a:t>
            </a:r>
            <a:r>
              <a:rPr lang="en-US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isomorphic</a:t>
            </a:r>
            <a:r>
              <a:rPr lang="en-US" dirty="0"/>
              <a:t> if there is a </a:t>
            </a:r>
            <a:r>
              <a:rPr lang="en-US" dirty="0" err="1"/>
              <a:t>bijection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 such that </a:t>
            </a:r>
          </a:p>
          <a:p>
            <a:pPr lvl="1">
              <a:defRPr/>
            </a:pP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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i="1" baseline="-25000" dirty="0">
                <a:solidFill>
                  <a:srgbClr val="0000FF"/>
                </a:solidFill>
              </a:rPr>
              <a:t>1</a:t>
            </a:r>
            <a:r>
              <a:rPr lang="en-US" dirty="0"/>
              <a:t> if and only if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),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))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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i="1" baseline="-25000" dirty="0">
                <a:solidFill>
                  <a:srgbClr val="0000FF"/>
                </a:solidFill>
              </a:rPr>
              <a:t>2</a:t>
            </a:r>
            <a:r>
              <a:rPr lang="en-US" dirty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13538" y="2786063"/>
            <a:ext cx="2208212" cy="1200150"/>
            <a:chOff x="782" y="1309"/>
            <a:chExt cx="1391" cy="756"/>
          </a:xfrm>
        </p:grpSpPr>
        <p:sp>
          <p:nvSpPr>
            <p:cNvPr id="54291" name="Line 5"/>
            <p:cNvSpPr>
              <a:spLocks noChangeShapeType="1"/>
            </p:cNvSpPr>
            <p:nvPr/>
          </p:nvSpPr>
          <p:spPr bwMode="auto">
            <a:xfrm>
              <a:off x="1135" y="1458"/>
              <a:ext cx="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2" name="Line 6"/>
            <p:cNvSpPr>
              <a:spLocks noChangeShapeType="1"/>
            </p:cNvSpPr>
            <p:nvPr/>
          </p:nvSpPr>
          <p:spPr bwMode="auto">
            <a:xfrm>
              <a:off x="1127" y="1458"/>
              <a:ext cx="708" cy="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7"/>
            <p:cNvSpPr>
              <a:spLocks noChangeShapeType="1"/>
            </p:cNvSpPr>
            <p:nvPr/>
          </p:nvSpPr>
          <p:spPr bwMode="auto">
            <a:xfrm flipH="1">
              <a:off x="1118" y="1457"/>
              <a:ext cx="757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4" name="Line 8"/>
            <p:cNvSpPr>
              <a:spLocks noChangeShapeType="1"/>
            </p:cNvSpPr>
            <p:nvPr/>
          </p:nvSpPr>
          <p:spPr bwMode="auto">
            <a:xfrm>
              <a:off x="1126" y="1936"/>
              <a:ext cx="6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Oval 9"/>
            <p:cNvSpPr>
              <a:spLocks noChangeArrowheads="1"/>
            </p:cNvSpPr>
            <p:nvPr/>
          </p:nvSpPr>
          <p:spPr bwMode="auto">
            <a:xfrm>
              <a:off x="1808" y="1883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Oval 10"/>
            <p:cNvSpPr>
              <a:spLocks noChangeArrowheads="1"/>
            </p:cNvSpPr>
            <p:nvPr/>
          </p:nvSpPr>
          <p:spPr bwMode="auto">
            <a:xfrm>
              <a:off x="1824" y="1417"/>
              <a:ext cx="105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11"/>
            <p:cNvSpPr>
              <a:spLocks noChangeArrowheads="1"/>
            </p:cNvSpPr>
            <p:nvPr/>
          </p:nvSpPr>
          <p:spPr bwMode="auto">
            <a:xfrm>
              <a:off x="1059" y="1407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Oval 12"/>
            <p:cNvSpPr>
              <a:spLocks noChangeArrowheads="1"/>
            </p:cNvSpPr>
            <p:nvPr/>
          </p:nvSpPr>
          <p:spPr bwMode="auto">
            <a:xfrm>
              <a:off x="1083" y="1884"/>
              <a:ext cx="106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Text Box 13"/>
            <p:cNvSpPr txBox="1">
              <a:spLocks noChangeArrowheads="1"/>
            </p:cNvSpPr>
            <p:nvPr/>
          </p:nvSpPr>
          <p:spPr bwMode="auto">
            <a:xfrm>
              <a:off x="782" y="1309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4300" name="Text Box 14"/>
            <p:cNvSpPr txBox="1">
              <a:spLocks noChangeArrowheads="1"/>
            </p:cNvSpPr>
            <p:nvPr/>
          </p:nvSpPr>
          <p:spPr bwMode="auto">
            <a:xfrm>
              <a:off x="831" y="1769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4301" name="Text Box 15"/>
            <p:cNvSpPr txBox="1">
              <a:spLocks noChangeArrowheads="1"/>
            </p:cNvSpPr>
            <p:nvPr/>
          </p:nvSpPr>
          <p:spPr bwMode="auto">
            <a:xfrm>
              <a:off x="1951" y="1341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4302" name="Text Box 16"/>
            <p:cNvSpPr txBox="1">
              <a:spLocks noChangeArrowheads="1"/>
            </p:cNvSpPr>
            <p:nvPr/>
          </p:nvSpPr>
          <p:spPr bwMode="auto">
            <a:xfrm>
              <a:off x="1893" y="1835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794500" y="1389063"/>
            <a:ext cx="2036763" cy="1266825"/>
            <a:chOff x="2963" y="1325"/>
            <a:chExt cx="1283" cy="798"/>
          </a:xfrm>
        </p:grpSpPr>
        <p:sp>
          <p:nvSpPr>
            <p:cNvPr id="54282" name="Rectangle 18"/>
            <p:cNvSpPr>
              <a:spLocks noChangeArrowheads="1"/>
            </p:cNvSpPr>
            <p:nvPr/>
          </p:nvSpPr>
          <p:spPr bwMode="auto">
            <a:xfrm>
              <a:off x="3206" y="1418"/>
              <a:ext cx="716" cy="5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Oval 19"/>
            <p:cNvSpPr>
              <a:spLocks noChangeArrowheads="1"/>
            </p:cNvSpPr>
            <p:nvPr/>
          </p:nvSpPr>
          <p:spPr bwMode="auto">
            <a:xfrm>
              <a:off x="3879" y="1941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Oval 20"/>
            <p:cNvSpPr>
              <a:spLocks noChangeArrowheads="1"/>
            </p:cNvSpPr>
            <p:nvPr/>
          </p:nvSpPr>
          <p:spPr bwMode="auto">
            <a:xfrm>
              <a:off x="3872" y="1380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Oval 21"/>
            <p:cNvSpPr>
              <a:spLocks noChangeArrowheads="1"/>
            </p:cNvSpPr>
            <p:nvPr/>
          </p:nvSpPr>
          <p:spPr bwMode="auto">
            <a:xfrm>
              <a:off x="3172" y="1382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Oval 22"/>
            <p:cNvSpPr>
              <a:spLocks noChangeArrowheads="1"/>
            </p:cNvSpPr>
            <p:nvPr/>
          </p:nvSpPr>
          <p:spPr bwMode="auto">
            <a:xfrm>
              <a:off x="3172" y="1940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Text Box 23"/>
            <p:cNvSpPr txBox="1">
              <a:spLocks noChangeArrowheads="1"/>
            </p:cNvSpPr>
            <p:nvPr/>
          </p:nvSpPr>
          <p:spPr bwMode="auto">
            <a:xfrm>
              <a:off x="2986" y="1350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54288" name="Text Box 24"/>
            <p:cNvSpPr txBox="1">
              <a:spLocks noChangeArrowheads="1"/>
            </p:cNvSpPr>
            <p:nvPr/>
          </p:nvSpPr>
          <p:spPr bwMode="auto">
            <a:xfrm>
              <a:off x="2963" y="1893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54289" name="Text Box 25"/>
            <p:cNvSpPr txBox="1">
              <a:spLocks noChangeArrowheads="1"/>
            </p:cNvSpPr>
            <p:nvPr/>
          </p:nvSpPr>
          <p:spPr bwMode="auto">
            <a:xfrm>
              <a:off x="4024" y="1325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54290" name="Text Box 26"/>
            <p:cNvSpPr txBox="1">
              <a:spLocks noChangeArrowheads="1"/>
            </p:cNvSpPr>
            <p:nvPr/>
          </p:nvSpPr>
          <p:spPr bwMode="auto">
            <a:xfrm>
              <a:off x="3959" y="1868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669088" y="1574800"/>
            <a:ext cx="2127250" cy="2068513"/>
            <a:chOff x="6669342" y="1574804"/>
            <a:chExt cx="2126316" cy="2068281"/>
          </a:xfrm>
        </p:grpSpPr>
        <p:sp>
          <p:nvSpPr>
            <p:cNvPr id="28" name="Arc 27"/>
            <p:cNvSpPr/>
            <p:nvPr/>
          </p:nvSpPr>
          <p:spPr bwMode="auto">
            <a:xfrm>
              <a:off x="7881659" y="1625598"/>
              <a:ext cx="913999" cy="1436527"/>
            </a:xfrm>
            <a:prstGeom prst="arc">
              <a:avLst>
                <a:gd name="adj1" fmla="val 16818298"/>
                <a:gd name="adj2" fmla="val 4229821"/>
              </a:avLst>
            </a:prstGeom>
            <a:noFill/>
            <a:ln w="9525" cap="flat" cmpd="sng" algn="ctr">
              <a:solidFill>
                <a:srgbClr val="00B0F0"/>
              </a:solidFill>
              <a:prstDash val="dash"/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Arc 28"/>
            <p:cNvSpPr/>
            <p:nvPr/>
          </p:nvSpPr>
          <p:spPr bwMode="auto">
            <a:xfrm rot="10800000">
              <a:off x="6669342" y="1574804"/>
              <a:ext cx="913999" cy="1436527"/>
            </a:xfrm>
            <a:prstGeom prst="arc">
              <a:avLst>
                <a:gd name="adj1" fmla="val 16818298"/>
                <a:gd name="adj2" fmla="val 4229821"/>
              </a:avLst>
            </a:prstGeom>
            <a:noFill/>
            <a:ln w="9525" cap="flat" cmpd="sng" algn="ctr">
              <a:solidFill>
                <a:srgbClr val="00B0F0"/>
              </a:solidFill>
              <a:prstDash val="dash"/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54280" name="Straight Arrow Connector 30"/>
            <p:cNvCxnSpPr>
              <a:cxnSpLocks noChangeShapeType="1"/>
            </p:cNvCxnSpPr>
            <p:nvPr/>
          </p:nvCxnSpPr>
          <p:spPr bwMode="auto">
            <a:xfrm rot="16200000" flipH="1">
              <a:off x="7257143" y="2598057"/>
              <a:ext cx="1074057" cy="1016000"/>
            </a:xfrm>
            <a:prstGeom prst="straightConnector1">
              <a:avLst/>
            </a:prstGeom>
            <a:noFill/>
            <a:ln w="9525" algn="ctr">
              <a:solidFill>
                <a:srgbClr val="00B0F0"/>
              </a:solidFill>
              <a:prstDash val="dash"/>
              <a:round/>
              <a:headEnd type="arrow" w="lg" len="lg"/>
              <a:tailEnd type="arrow" w="lg" len="lg"/>
            </a:ln>
          </p:spPr>
        </p:cxnSp>
        <p:cxnSp>
          <p:nvCxnSpPr>
            <p:cNvPr id="54281" name="Straight Arrow Connector 31"/>
            <p:cNvCxnSpPr>
              <a:cxnSpLocks noChangeShapeType="1"/>
            </p:cNvCxnSpPr>
            <p:nvPr/>
          </p:nvCxnSpPr>
          <p:spPr bwMode="auto">
            <a:xfrm rot="5400000">
              <a:off x="7257147" y="2685145"/>
              <a:ext cx="1059543" cy="827315"/>
            </a:xfrm>
            <a:prstGeom prst="straightConnector1">
              <a:avLst/>
            </a:prstGeom>
            <a:noFill/>
            <a:ln w="9525" algn="ctr">
              <a:solidFill>
                <a:srgbClr val="00B0F0"/>
              </a:solidFill>
              <a:prstDash val="dash"/>
              <a:round/>
              <a:headEnd type="arrow" w="lg" len="lg"/>
              <a:tailEnd type="arrow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Determine Isomorphism?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132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Isomorphic graphs have certain </a:t>
            </a:r>
            <a:r>
              <a:rPr lang="en-US" sz="2000" i="1" dirty="0">
                <a:solidFill>
                  <a:srgbClr val="0000FF"/>
                </a:solidFill>
              </a:rPr>
              <a:t>invariants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Same number of vertices and edges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Same set of vertex degrees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If two graphs do not agree on these invariants, they must not be isomorphic. (but converse is not true!)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0000FF"/>
                </a:solidFill>
              </a:rPr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Isomorphism can be established if the function </a:t>
            </a:r>
            <a:r>
              <a:rPr lang="en-US" sz="2000" i="1" dirty="0"/>
              <a:t>f</a:t>
            </a:r>
            <a:r>
              <a:rPr lang="en-US" sz="2000" dirty="0"/>
              <a:t> can be found.  However, in general, this is very difficult.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787525" y="5060950"/>
            <a:ext cx="5119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 isomorphic: how many degree-1 vertices?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76488" y="3949700"/>
            <a:ext cx="3684587" cy="876300"/>
            <a:chOff x="1497" y="2353"/>
            <a:chExt cx="2321" cy="552"/>
          </a:xfrm>
        </p:grpSpPr>
        <p:sp>
          <p:nvSpPr>
            <p:cNvPr id="55301" name="Line 6"/>
            <p:cNvSpPr>
              <a:spLocks noChangeShapeType="1"/>
            </p:cNvSpPr>
            <p:nvPr/>
          </p:nvSpPr>
          <p:spPr bwMode="auto">
            <a:xfrm flipH="1">
              <a:off x="1529" y="2385"/>
              <a:ext cx="388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Line 7"/>
            <p:cNvSpPr>
              <a:spLocks noChangeShapeType="1"/>
            </p:cNvSpPr>
            <p:nvPr/>
          </p:nvSpPr>
          <p:spPr bwMode="auto">
            <a:xfrm>
              <a:off x="1546" y="2649"/>
              <a:ext cx="387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Line 8"/>
            <p:cNvSpPr>
              <a:spLocks noChangeShapeType="1"/>
            </p:cNvSpPr>
            <p:nvPr/>
          </p:nvSpPr>
          <p:spPr bwMode="auto">
            <a:xfrm>
              <a:off x="1908" y="2385"/>
              <a:ext cx="4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Line 9"/>
            <p:cNvSpPr>
              <a:spLocks noChangeShapeType="1"/>
            </p:cNvSpPr>
            <p:nvPr/>
          </p:nvSpPr>
          <p:spPr bwMode="auto">
            <a:xfrm>
              <a:off x="1933" y="2862"/>
              <a:ext cx="4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Line 10"/>
            <p:cNvSpPr>
              <a:spLocks noChangeShapeType="1"/>
            </p:cNvSpPr>
            <p:nvPr/>
          </p:nvSpPr>
          <p:spPr bwMode="auto">
            <a:xfrm flipH="1">
              <a:off x="2343" y="2377"/>
              <a:ext cx="1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Line 11"/>
            <p:cNvSpPr>
              <a:spLocks noChangeShapeType="1"/>
            </p:cNvSpPr>
            <p:nvPr/>
          </p:nvSpPr>
          <p:spPr bwMode="auto">
            <a:xfrm>
              <a:off x="1915" y="2402"/>
              <a:ext cx="435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Line 12"/>
            <p:cNvSpPr>
              <a:spLocks noChangeShapeType="1"/>
            </p:cNvSpPr>
            <p:nvPr/>
          </p:nvSpPr>
          <p:spPr bwMode="auto">
            <a:xfrm flipH="1">
              <a:off x="3010" y="2393"/>
              <a:ext cx="338" cy="2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Line 13"/>
            <p:cNvSpPr>
              <a:spLocks noChangeShapeType="1"/>
            </p:cNvSpPr>
            <p:nvPr/>
          </p:nvSpPr>
          <p:spPr bwMode="auto">
            <a:xfrm>
              <a:off x="2994" y="2615"/>
              <a:ext cx="362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Line 14"/>
            <p:cNvSpPr>
              <a:spLocks noChangeShapeType="1"/>
            </p:cNvSpPr>
            <p:nvPr/>
          </p:nvSpPr>
          <p:spPr bwMode="auto">
            <a:xfrm>
              <a:off x="3348" y="2392"/>
              <a:ext cx="4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Line 15"/>
            <p:cNvSpPr>
              <a:spLocks noChangeShapeType="1"/>
            </p:cNvSpPr>
            <p:nvPr/>
          </p:nvSpPr>
          <p:spPr bwMode="auto">
            <a:xfrm>
              <a:off x="3356" y="2819"/>
              <a:ext cx="4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Line 16"/>
            <p:cNvSpPr>
              <a:spLocks noChangeShapeType="1"/>
            </p:cNvSpPr>
            <p:nvPr/>
          </p:nvSpPr>
          <p:spPr bwMode="auto">
            <a:xfrm flipH="1">
              <a:off x="3347" y="2401"/>
              <a:ext cx="1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Line 17"/>
            <p:cNvSpPr>
              <a:spLocks noChangeShapeType="1"/>
            </p:cNvSpPr>
            <p:nvPr/>
          </p:nvSpPr>
          <p:spPr bwMode="auto">
            <a:xfrm flipH="1">
              <a:off x="3356" y="2385"/>
              <a:ext cx="428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Oval 18"/>
            <p:cNvSpPr>
              <a:spLocks noChangeArrowheads="1"/>
            </p:cNvSpPr>
            <p:nvPr/>
          </p:nvSpPr>
          <p:spPr bwMode="auto">
            <a:xfrm>
              <a:off x="1497" y="2608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9"/>
            <p:cNvSpPr>
              <a:spLocks noChangeArrowheads="1"/>
            </p:cNvSpPr>
            <p:nvPr/>
          </p:nvSpPr>
          <p:spPr bwMode="auto">
            <a:xfrm>
              <a:off x="1867" y="236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20"/>
            <p:cNvSpPr>
              <a:spLocks noChangeArrowheads="1"/>
            </p:cNvSpPr>
            <p:nvPr/>
          </p:nvSpPr>
          <p:spPr bwMode="auto">
            <a:xfrm>
              <a:off x="2303" y="2353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1"/>
            <p:cNvSpPr>
              <a:spLocks noChangeArrowheads="1"/>
            </p:cNvSpPr>
            <p:nvPr/>
          </p:nvSpPr>
          <p:spPr bwMode="auto">
            <a:xfrm>
              <a:off x="2303" y="2822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2"/>
            <p:cNvSpPr>
              <a:spLocks noChangeArrowheads="1"/>
            </p:cNvSpPr>
            <p:nvPr/>
          </p:nvSpPr>
          <p:spPr bwMode="auto">
            <a:xfrm>
              <a:off x="1892" y="2822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3"/>
            <p:cNvSpPr>
              <a:spLocks noChangeArrowheads="1"/>
            </p:cNvSpPr>
            <p:nvPr/>
          </p:nvSpPr>
          <p:spPr bwMode="auto">
            <a:xfrm>
              <a:off x="2970" y="2583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4"/>
            <p:cNvSpPr>
              <a:spLocks noChangeArrowheads="1"/>
            </p:cNvSpPr>
            <p:nvPr/>
          </p:nvSpPr>
          <p:spPr bwMode="auto">
            <a:xfrm>
              <a:off x="3307" y="236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5"/>
            <p:cNvSpPr>
              <a:spLocks noChangeArrowheads="1"/>
            </p:cNvSpPr>
            <p:nvPr/>
          </p:nvSpPr>
          <p:spPr bwMode="auto">
            <a:xfrm>
              <a:off x="3299" y="2772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6"/>
            <p:cNvSpPr>
              <a:spLocks noChangeArrowheads="1"/>
            </p:cNvSpPr>
            <p:nvPr/>
          </p:nvSpPr>
          <p:spPr bwMode="auto">
            <a:xfrm>
              <a:off x="3735" y="278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7"/>
            <p:cNvSpPr>
              <a:spLocks noChangeArrowheads="1"/>
            </p:cNvSpPr>
            <p:nvPr/>
          </p:nvSpPr>
          <p:spPr bwMode="auto">
            <a:xfrm>
              <a:off x="3743" y="236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2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uiExpand="1" build="p" bldLvl="2" autoUpdateAnimBg="0"/>
      <p:bldP spid="322564" grpId="0" uiExpand="1" autoUpdateAnimBg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5950</TotalTime>
  <Words>1591</Words>
  <Application>Microsoft Office PowerPoint</Application>
  <PresentationFormat>On-screen Show (4:3)</PresentationFormat>
  <Paragraphs>277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新細明體</vt:lpstr>
      <vt:lpstr>Arial</vt:lpstr>
      <vt:lpstr>Symbol</vt:lpstr>
      <vt:lpstr>Wingdings</vt:lpstr>
      <vt:lpstr>template</vt:lpstr>
      <vt:lpstr>Equation</vt:lpstr>
      <vt:lpstr>Graphs</vt:lpstr>
      <vt:lpstr>What is a Graph?  [O1]</vt:lpstr>
      <vt:lpstr>Simple Graphs and Multigraphs</vt:lpstr>
      <vt:lpstr>Graph properties: Degrees</vt:lpstr>
      <vt:lpstr>Some Special Graphs</vt:lpstr>
      <vt:lpstr>Some Special Graphs</vt:lpstr>
      <vt:lpstr>Graph Operations</vt:lpstr>
      <vt:lpstr>Graph Isomorphism</vt:lpstr>
      <vt:lpstr>How to Determine Isomorphism?</vt:lpstr>
      <vt:lpstr>Are these graphs identical?</vt:lpstr>
      <vt:lpstr>Paths</vt:lpstr>
      <vt:lpstr>Circuits</vt:lpstr>
      <vt:lpstr>Bipartite Graphs</vt:lpstr>
      <vt:lpstr>Bipartite Graphs</vt:lpstr>
      <vt:lpstr>Undirected Graph Connectivity</vt:lpstr>
      <vt:lpstr>Directed Graph Connectivity</vt:lpstr>
      <vt:lpstr>Königsberg’s Bridge Problem</vt:lpstr>
      <vt:lpstr>Euler Paths and Circuits</vt:lpstr>
      <vt:lpstr>Existence of Euler Paths/Circuits [O3]</vt:lpstr>
      <vt:lpstr>Proof of Euler Circuit [O2]</vt:lpstr>
      <vt:lpstr>Sufficient Condition for Euler Circuit</vt:lpstr>
      <vt:lpstr>Proof for the Sufficient Condition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604</cp:revision>
  <dcterms:created xsi:type="dcterms:W3CDTF">2003-08-29T13:25:09Z</dcterms:created>
  <dcterms:modified xsi:type="dcterms:W3CDTF">2016-11-07T04:02:26Z</dcterms:modified>
</cp:coreProperties>
</file>