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419" r:id="rId2"/>
    <p:sldId id="472" r:id="rId3"/>
    <p:sldId id="461" r:id="rId4"/>
    <p:sldId id="463" r:id="rId5"/>
    <p:sldId id="476" r:id="rId6"/>
    <p:sldId id="474" r:id="rId7"/>
    <p:sldId id="468" r:id="rId8"/>
    <p:sldId id="475" r:id="rId9"/>
    <p:sldId id="464" r:id="rId10"/>
    <p:sldId id="466" r:id="rId11"/>
    <p:sldId id="467" r:id="rId12"/>
    <p:sldId id="470" r:id="rId13"/>
    <p:sldId id="469" r:id="rId14"/>
  </p:sldIdLst>
  <p:sldSz cx="9144000" cy="6858000" type="screen4x3"/>
  <p:notesSz cx="6669088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CC"/>
    <a:srgbClr val="FF99FF"/>
    <a:srgbClr val="CFF7A7"/>
    <a:srgbClr val="FF0066"/>
    <a:srgbClr val="9933FF"/>
    <a:srgbClr val="C0C0C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589" autoAdjust="0"/>
    <p:restoredTop sz="94660" autoAdjust="0"/>
  </p:normalViewPr>
  <p:slideViewPr>
    <p:cSldViewPr snapToGrid="0">
      <p:cViewPr varScale="1">
        <p:scale>
          <a:sx n="102" d="100"/>
          <a:sy n="102" d="100"/>
        </p:scale>
        <p:origin x="7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4493C79-8256-4824-8A77-E1795731134F}" type="datetimeFigureOut">
              <a:rPr lang="zh-TW" altLang="en-US"/>
              <a:pPr>
                <a:defRPr/>
              </a:pPr>
              <a:t>2018/6/29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E484513-9443-4799-A20C-23D5412D067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8547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2925"/>
            <a:ext cx="28908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38" tIns="47419" rIns="94838" bIns="47419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>
                <a:latin typeface="Arial" charset="0"/>
              </a:defRPr>
            </a:lvl1pPr>
          </a:lstStyle>
          <a:p>
            <a:pPr>
              <a:defRPr/>
            </a:pPr>
            <a:fld id="{61ECF108-6A58-4DA0-9D8B-7E9C6784CA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22535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" y="823913"/>
            <a:ext cx="44465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150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D1720543-EE67-49C6-AD2D-8084ABE9C20E}" type="slidenum">
              <a:rPr lang="en-US" altLang="zh-TW" sz="1400"/>
              <a:pPr algn="r"/>
              <a:t>‹#›</a:t>
            </a:fld>
            <a:endParaRPr lang="en-US" altLang="zh-TW" sz="1400"/>
          </a:p>
        </p:txBody>
      </p:sp>
      <p:pic>
        <p:nvPicPr>
          <p:cNvPr id="4" name="Picture 7" descr="se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25" y="2268538"/>
            <a:ext cx="619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1112838" y="1237584"/>
            <a:ext cx="6565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chemeClr val="bg2"/>
                </a:solidFill>
              </a:rPr>
              <a:t>COMP2121</a:t>
            </a:r>
            <a:r>
              <a:rPr lang="en-US" altLang="zh-CN" sz="2800" baseline="0" dirty="0">
                <a:solidFill>
                  <a:schemeClr val="bg2"/>
                </a:solidFill>
              </a:rPr>
              <a:t> </a:t>
            </a:r>
          </a:p>
          <a:p>
            <a:pPr>
              <a:defRPr/>
            </a:pPr>
            <a:r>
              <a:rPr lang="en-US" sz="2800" dirty="0">
                <a:solidFill>
                  <a:schemeClr val="bg2"/>
                </a:solidFill>
              </a:rPr>
              <a:t>Discrete Mathematics</a:t>
            </a:r>
          </a:p>
        </p:txBody>
      </p:sp>
    </p:spTree>
    <p:extLst>
      <p:ext uri="{BB962C8B-B14F-4D97-AF65-F5344CB8AC3E}">
        <p14:creationId xmlns:p14="http://schemas.microsoft.com/office/powerpoint/2010/main" val="383814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7751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667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5124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460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442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1152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105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429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789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15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107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527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6921500" y="6486525"/>
            <a:ext cx="21336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677E4862-062B-4697-A42C-BD41F98A440F}" type="slidenum">
              <a:rPr lang="en-US" altLang="zh-TW" sz="1400"/>
              <a:pPr algn="r"/>
              <a:t>‹#›</a:t>
            </a:fld>
            <a:endParaRPr lang="en-US" altLang="zh-TW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  <p:sldLayoutId id="2147484137" r:id="rId12"/>
    <p:sldLayoutId id="214748413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3366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F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17550" y="2990850"/>
            <a:ext cx="7772400" cy="1470025"/>
          </a:xfrm>
          <a:solidFill>
            <a:srgbClr val="FFFFFF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altLang="zh-TW" sz="6000" dirty="0"/>
              <a:t>Infinity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430713"/>
            <a:ext cx="6400800" cy="160178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/>
              <a:t>Hubert Chan (Chapter 2.1, 2.2)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371600" y="5366208"/>
            <a:ext cx="8229600" cy="1491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F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>
              <a:buFontTx/>
              <a:buNone/>
            </a:pPr>
            <a:r>
              <a:rPr lang="en-US" kern="0" dirty="0"/>
              <a:t>[O1 Abstract Concepts] </a:t>
            </a:r>
          </a:p>
          <a:p>
            <a:pPr marL="457200" indent="-457200" algn="l">
              <a:buFontTx/>
              <a:buNone/>
            </a:pPr>
            <a:r>
              <a:rPr lang="en-US" kern="0" dirty="0"/>
              <a:t>[O2 Proof Techniques]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388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Question: </a:t>
            </a:r>
            <a:br>
              <a:rPr lang="en-US" altLang="zh-CN" dirty="0"/>
            </a:br>
            <a:r>
              <a:rPr lang="en-US" altLang="zh-CN" dirty="0"/>
              <a:t>	</a:t>
            </a:r>
            <a:r>
              <a:rPr lang="en-US" altLang="zh-CN" sz="2800" dirty="0"/>
              <a:t>Do </a:t>
            </a:r>
            <a:r>
              <a:rPr lang="en-US" sz="2800" b="1" dirty="0"/>
              <a:t>Z</a:t>
            </a:r>
            <a:r>
              <a:rPr lang="en-US" altLang="zh-CN" sz="2800" baseline="30000" dirty="0"/>
              <a:t>+</a:t>
            </a:r>
            <a:r>
              <a:rPr lang="en-US" altLang="zh-CN" sz="2800" dirty="0"/>
              <a:t> and P(</a:t>
            </a:r>
            <a:r>
              <a:rPr lang="en-US" sz="2800" b="1" dirty="0"/>
              <a:t>Z</a:t>
            </a:r>
            <a:r>
              <a:rPr lang="en-US" altLang="zh-CN" sz="2800" baseline="30000" dirty="0"/>
              <a:t>+</a:t>
            </a:r>
            <a:r>
              <a:rPr lang="en-US" altLang="zh-CN" sz="2800" dirty="0"/>
              <a:t>) have the same cardinality?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2290763"/>
            <a:ext cx="8229600" cy="1423987"/>
          </a:xfrm>
        </p:spPr>
        <p:txBody>
          <a:bodyPr/>
          <a:lstStyle/>
          <a:p>
            <a:r>
              <a:rPr lang="en-US"/>
              <a:t>They are all infinite sets.</a:t>
            </a:r>
          </a:p>
          <a:p>
            <a:r>
              <a:rPr lang="en-US"/>
              <a:t>But they have different kinds of infinities.</a:t>
            </a:r>
          </a:p>
          <a:p>
            <a:pPr lvl="1"/>
            <a:r>
              <a:rPr lang="en-US" altLang="zh-CN"/>
              <a:t>P(</a:t>
            </a:r>
            <a:r>
              <a:rPr lang="en-US" b="1"/>
              <a:t>Z</a:t>
            </a:r>
            <a:r>
              <a:rPr lang="en-US" altLang="zh-CN" baseline="30000"/>
              <a:t>+</a:t>
            </a:r>
            <a:r>
              <a:rPr lang="en-US" altLang="zh-CN"/>
              <a:t>) contains “more” elements and is uncountable</a:t>
            </a:r>
            <a:r>
              <a:rPr lang="en-US"/>
              <a:t>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9438" y="3981450"/>
            <a:ext cx="8027987" cy="1754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3366CC"/>
                </a:solidFill>
              </a:rPr>
              <a:t>Theorem: </a:t>
            </a:r>
          </a:p>
          <a:p>
            <a:pPr>
              <a:defRPr/>
            </a:pPr>
            <a:r>
              <a:rPr lang="en-US" sz="3600" b="1" dirty="0">
                <a:solidFill>
                  <a:srgbClr val="3366CC"/>
                </a:solidFill>
              </a:rPr>
              <a:t>There is NO bijection mapping from any non-empty set S to P(S)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1168400" y="5986463"/>
            <a:ext cx="688975" cy="60325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895475" y="5976938"/>
            <a:ext cx="5768975" cy="6413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P(S) has a larger cardinality than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5775" y="495300"/>
            <a:ext cx="8207375" cy="646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3366CC"/>
                </a:solidFill>
              </a:rPr>
              <a:t>Theorem: </a:t>
            </a:r>
          </a:p>
          <a:p>
            <a:pPr>
              <a:defRPr/>
            </a:pPr>
            <a:r>
              <a:rPr lang="en-US" b="1" dirty="0">
                <a:solidFill>
                  <a:srgbClr val="3366CC"/>
                </a:solidFill>
              </a:rPr>
              <a:t>	There is NO bijection mapping any non-empty set S to P(S)</a:t>
            </a:r>
          </a:p>
        </p:txBody>
      </p:sp>
      <p:sp>
        <p:nvSpPr>
          <p:cNvPr id="7" name="Rectangle 6"/>
          <p:cNvSpPr/>
          <p:nvPr/>
        </p:nvSpPr>
        <p:spPr>
          <a:xfrm>
            <a:off x="477838" y="1309688"/>
            <a:ext cx="8215312" cy="535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3366CC"/>
                </a:solidFill>
              </a:rPr>
              <a:t>Proof: </a:t>
            </a:r>
            <a:r>
              <a:rPr lang="en-US" sz="1600" dirty="0">
                <a:solidFill>
                  <a:srgbClr val="3366CC"/>
                </a:solidFill>
              </a:rPr>
              <a:t> (proof by cases and contradiction)</a:t>
            </a:r>
            <a:endParaRPr lang="en-US" dirty="0">
              <a:solidFill>
                <a:srgbClr val="3366CC"/>
              </a:solidFill>
            </a:endParaRPr>
          </a:p>
          <a:p>
            <a:pPr>
              <a:defRPr/>
            </a:pPr>
            <a:endParaRPr lang="en-US" dirty="0">
              <a:solidFill>
                <a:srgbClr val="3366CC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3366CC"/>
                </a:solidFill>
              </a:rPr>
              <a:t>Case 1: If S is a finite set. Then |P(S)| = 2</a:t>
            </a:r>
            <a:r>
              <a:rPr lang="en-US" baseline="30000" dirty="0">
                <a:solidFill>
                  <a:srgbClr val="3366CC"/>
                </a:solidFill>
              </a:rPr>
              <a:t>|S| </a:t>
            </a:r>
            <a:r>
              <a:rPr lang="en-US" dirty="0">
                <a:solidFill>
                  <a:srgbClr val="3366CC"/>
                </a:solidFill>
              </a:rPr>
              <a:t>&gt; |S|.</a:t>
            </a:r>
          </a:p>
          <a:p>
            <a:pPr>
              <a:defRPr/>
            </a:pPr>
            <a:endParaRPr lang="en-US" dirty="0">
              <a:solidFill>
                <a:srgbClr val="3366CC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3366CC"/>
                </a:solidFill>
              </a:rPr>
              <a:t>Case 2: If S is a infinite set.</a:t>
            </a:r>
          </a:p>
          <a:p>
            <a:pPr>
              <a:defRPr/>
            </a:pPr>
            <a:endParaRPr lang="en-US" dirty="0">
              <a:solidFill>
                <a:srgbClr val="3366CC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3366CC"/>
                </a:solidFill>
              </a:rPr>
              <a:t>Assume there is a bijection f: S</a:t>
            </a:r>
            <a:r>
              <a:rPr lang="en-US" dirty="0"/>
              <a:t> </a:t>
            </a:r>
            <a:r>
              <a:rPr lang="en-US" dirty="0">
                <a:solidFill>
                  <a:srgbClr val="3366CC"/>
                </a:solidFill>
              </a:rPr>
              <a:t>→ P(S). Then for each </a:t>
            </a:r>
            <a:r>
              <a:rPr lang="en-US" dirty="0" err="1">
                <a:solidFill>
                  <a:srgbClr val="3366CC"/>
                </a:solidFill>
              </a:rPr>
              <a:t>x</a:t>
            </a:r>
            <a:r>
              <a:rPr lang="en-US" altLang="zh-TW" dirty="0" err="1">
                <a:solidFill>
                  <a:srgbClr val="3366CC"/>
                </a:solidFill>
                <a:sym typeface="Symbol" pitchFamily="18" charset="2"/>
              </a:rPr>
              <a:t>S</a:t>
            </a:r>
            <a:r>
              <a:rPr lang="en-US" altLang="zh-TW" dirty="0">
                <a:solidFill>
                  <a:srgbClr val="3366CC"/>
                </a:solidFill>
                <a:sym typeface="Symbol" pitchFamily="18" charset="2"/>
              </a:rPr>
              <a:t>, f(x)P(S).</a:t>
            </a:r>
          </a:p>
          <a:p>
            <a:pPr>
              <a:defRPr/>
            </a:pPr>
            <a:endParaRPr lang="en-US" dirty="0">
              <a:solidFill>
                <a:srgbClr val="3366CC"/>
              </a:solidFill>
              <a:sym typeface="Symbol" pitchFamily="18" charset="2"/>
            </a:endParaRPr>
          </a:p>
          <a:p>
            <a:pPr>
              <a:defRPr/>
            </a:pPr>
            <a:r>
              <a:rPr lang="en-US" dirty="0">
                <a:solidFill>
                  <a:srgbClr val="3366CC"/>
                </a:solidFill>
                <a:sym typeface="Symbol" pitchFamily="18" charset="2"/>
              </a:rPr>
              <a:t>Define                                             , then A</a:t>
            </a:r>
            <a:r>
              <a:rPr lang="en-US" altLang="zh-TW" dirty="0">
                <a:solidFill>
                  <a:srgbClr val="3366CC"/>
                </a:solidFill>
                <a:sym typeface="Symbol" pitchFamily="18" charset="2"/>
              </a:rPr>
              <a:t>  P(S).</a:t>
            </a:r>
            <a:endParaRPr lang="en-US" dirty="0">
              <a:solidFill>
                <a:srgbClr val="3366CC"/>
              </a:solidFill>
              <a:sym typeface="Symbol" pitchFamily="18" charset="2"/>
            </a:endParaRPr>
          </a:p>
          <a:p>
            <a:pPr>
              <a:defRPr/>
            </a:pPr>
            <a:endParaRPr lang="en-US" dirty="0">
              <a:solidFill>
                <a:srgbClr val="3366CC"/>
              </a:solidFill>
              <a:sym typeface="Symbol" pitchFamily="18" charset="2"/>
            </a:endParaRPr>
          </a:p>
          <a:p>
            <a:pPr>
              <a:defRPr/>
            </a:pPr>
            <a:endParaRPr lang="en-US" dirty="0">
              <a:solidFill>
                <a:srgbClr val="3366CC"/>
              </a:solidFill>
              <a:sym typeface="Symbol" pitchFamily="18" charset="2"/>
            </a:endParaRPr>
          </a:p>
          <a:p>
            <a:pPr>
              <a:defRPr/>
            </a:pPr>
            <a:r>
              <a:rPr lang="en-US" dirty="0">
                <a:solidFill>
                  <a:srgbClr val="3366CC"/>
                </a:solidFill>
                <a:sym typeface="Symbol" pitchFamily="18" charset="2"/>
              </a:rPr>
              <a:t>Since f is also a </a:t>
            </a: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surjection</a:t>
            </a:r>
            <a:r>
              <a:rPr lang="en-US" dirty="0">
                <a:solidFill>
                  <a:srgbClr val="3366CC"/>
                </a:solidFill>
                <a:sym typeface="Symbol" pitchFamily="18" charset="2"/>
              </a:rPr>
              <a:t>, for each element X in P(S), there exists x in S such that f(x)=X. Hence there exists an element a in S such that f(a)=A.</a:t>
            </a:r>
            <a:endParaRPr lang="en-US" dirty="0">
              <a:solidFill>
                <a:srgbClr val="3366CC"/>
              </a:solidFill>
            </a:endParaRPr>
          </a:p>
          <a:p>
            <a:pPr>
              <a:defRPr/>
            </a:pPr>
            <a:endParaRPr lang="en-US" dirty="0">
              <a:solidFill>
                <a:srgbClr val="3366CC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3366CC"/>
                </a:solidFill>
              </a:rPr>
              <a:t>If                  </a:t>
            </a:r>
            <a:r>
              <a:rPr lang="en-US" altLang="zh-TW" dirty="0">
                <a:solidFill>
                  <a:srgbClr val="3366CC"/>
                </a:solidFill>
                <a:sym typeface="Symbol" pitchFamily="18" charset="2"/>
              </a:rPr>
              <a:t>, then condition* of A is </a:t>
            </a:r>
            <a:r>
              <a:rPr lang="en-US" altLang="zh-CN" dirty="0">
                <a:solidFill>
                  <a:srgbClr val="3366CC"/>
                </a:solidFill>
                <a:sym typeface="Symbol" pitchFamily="18" charset="2"/>
              </a:rPr>
              <a:t>not </a:t>
            </a:r>
            <a:r>
              <a:rPr lang="en-US" altLang="zh-TW" dirty="0">
                <a:solidFill>
                  <a:srgbClr val="3366CC"/>
                </a:solidFill>
                <a:sym typeface="Symbol" pitchFamily="18" charset="2"/>
              </a:rPr>
              <a:t>satisfied,                        . Contradiction.</a:t>
            </a:r>
            <a:endParaRPr lang="en-US" dirty="0">
              <a:solidFill>
                <a:srgbClr val="3366CC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3366CC"/>
                </a:solidFill>
              </a:rPr>
              <a:t>If                  </a:t>
            </a:r>
            <a:r>
              <a:rPr lang="en-US" altLang="zh-TW" dirty="0">
                <a:solidFill>
                  <a:srgbClr val="3366CC"/>
                </a:solidFill>
                <a:sym typeface="Symbol" pitchFamily="18" charset="2"/>
              </a:rPr>
              <a:t>, then condition* of A is satisfied, 	         . Contradiction.</a:t>
            </a:r>
            <a:endParaRPr lang="en-US" dirty="0">
              <a:solidFill>
                <a:srgbClr val="3366CC"/>
              </a:solidFill>
            </a:endParaRPr>
          </a:p>
          <a:p>
            <a:pPr>
              <a:defRPr/>
            </a:pPr>
            <a:endParaRPr lang="en-US" dirty="0">
              <a:solidFill>
                <a:srgbClr val="3366CC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3366CC"/>
                </a:solidFill>
              </a:rPr>
              <a:t>Hence, such a bijection does not exist.</a:t>
            </a:r>
          </a:p>
          <a:p>
            <a:pPr>
              <a:defRPr/>
            </a:pPr>
            <a:endParaRPr lang="en-US" dirty="0">
              <a:solidFill>
                <a:srgbClr val="3366CC"/>
              </a:solidFill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1306513" y="3490913"/>
          <a:ext cx="27495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2" name="Equation" r:id="rId3" imgW="1346200" imgH="203200" progId="Equation.3">
                  <p:embed/>
                </p:oleObj>
              </mc:Choice>
              <mc:Fallback>
                <p:oleObj name="Equation" r:id="rId3" imgW="1346200" imgH="203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3490913"/>
                        <a:ext cx="274955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5534025" y="5160963"/>
          <a:ext cx="144938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3" name="Equation" r:id="rId5" imgW="812447" imgH="203112" progId="Equation.3">
                  <p:embed/>
                </p:oleObj>
              </mc:Choice>
              <mc:Fallback>
                <p:oleObj name="Equation" r:id="rId5" imgW="812447" imgH="20311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025" y="5160963"/>
                        <a:ext cx="1449388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815975" y="5154613"/>
          <a:ext cx="982663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4" name="Equation" r:id="rId7" imgW="558558" imgH="203112" progId="Equation.3">
                  <p:embed/>
                </p:oleObj>
              </mc:Choice>
              <mc:Fallback>
                <p:oleObj name="Equation" r:id="rId7" imgW="558558" imgH="20311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5154613"/>
                        <a:ext cx="982663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804863" y="5437188"/>
          <a:ext cx="982662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5" name="Equation" r:id="rId9" imgW="558558" imgH="203112" progId="Equation.3">
                  <p:embed/>
                </p:oleObj>
              </mc:Choice>
              <mc:Fallback>
                <p:oleObj name="Equation" r:id="rId9" imgW="558558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863" y="5437188"/>
                        <a:ext cx="982662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5133975" y="5441950"/>
          <a:ext cx="144938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6" name="Equation" r:id="rId11" imgW="812447" imgH="203112" progId="Equation.3">
                  <p:embed/>
                </p:oleObj>
              </mc:Choice>
              <mc:Fallback>
                <p:oleObj name="Equation" r:id="rId11" imgW="812447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75" y="5441950"/>
                        <a:ext cx="1449388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2809875" y="3876675"/>
            <a:ext cx="107473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828925" y="3873500"/>
            <a:ext cx="971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3366CC"/>
                </a:solidFill>
                <a:sym typeface="Symbol" pitchFamily="18" charset="2"/>
              </a:rPr>
              <a:t>condition*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552450"/>
            <a:ext cx="7754938" cy="785813"/>
          </a:xfrm>
        </p:spPr>
        <p:txBody>
          <a:bodyPr/>
          <a:lstStyle/>
          <a:p>
            <a:pPr lvl="1">
              <a:defRPr/>
            </a:pPr>
            <a:r>
              <a:rPr lang="en-US" sz="3600" b="1" dirty="0"/>
              <a:t>R</a:t>
            </a:r>
            <a:r>
              <a:rPr lang="en-US" sz="3600" dirty="0"/>
              <a:t> (real numbers) is uncountable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498600"/>
            <a:ext cx="8229600" cy="4986338"/>
          </a:xfrm>
        </p:spPr>
        <p:txBody>
          <a:bodyPr/>
          <a:lstStyle/>
          <a:p>
            <a:r>
              <a:rPr lang="en-US">
                <a:sym typeface="Symbol" pitchFamily="18" charset="2"/>
              </a:rPr>
              <a:t>Intuition: P(</a:t>
            </a:r>
            <a:r>
              <a:rPr lang="en-US" b="1">
                <a:sym typeface="Symbol" pitchFamily="18" charset="2"/>
              </a:rPr>
              <a:t>Z</a:t>
            </a:r>
            <a:r>
              <a:rPr lang="en-US" baseline="30000">
                <a:sym typeface="Symbol" pitchFamily="18" charset="2"/>
              </a:rPr>
              <a:t>+</a:t>
            </a:r>
            <a:r>
              <a:rPr lang="en-US">
                <a:sym typeface="Symbol" pitchFamily="18" charset="2"/>
              </a:rPr>
              <a:t>) is uncountable and is a “subset” of </a:t>
            </a:r>
            <a:r>
              <a:rPr lang="en-US" b="1">
                <a:sym typeface="Symbol" pitchFamily="18" charset="2"/>
              </a:rPr>
              <a:t>R</a:t>
            </a:r>
            <a:r>
              <a:rPr lang="en-US">
                <a:sym typeface="Symbol" pitchFamily="18" charset="2"/>
              </a:rPr>
              <a:t>.</a:t>
            </a:r>
          </a:p>
          <a:p>
            <a:r>
              <a:rPr lang="en-US">
                <a:sym typeface="Symbol" pitchFamily="18" charset="2"/>
              </a:rPr>
              <a:t>There is a injection from </a:t>
            </a:r>
            <a:r>
              <a:rPr lang="en-US"/>
              <a:t>P(</a:t>
            </a:r>
            <a:r>
              <a:rPr lang="en-US" b="1"/>
              <a:t>Z</a:t>
            </a:r>
            <a:r>
              <a:rPr lang="en-US" altLang="zh-CN" baseline="30000"/>
              <a:t>+</a:t>
            </a:r>
            <a:r>
              <a:rPr lang="en-US"/>
              <a:t>) to </a:t>
            </a:r>
            <a:r>
              <a:rPr lang="en-US" b="1"/>
              <a:t>R</a:t>
            </a:r>
            <a:r>
              <a:rPr lang="en-US"/>
              <a:t>:</a:t>
            </a:r>
          </a:p>
          <a:p>
            <a:pPr lvl="1"/>
            <a:r>
              <a:rPr lang="en-US"/>
              <a:t>Input:	a subset of</a:t>
            </a:r>
            <a:r>
              <a:rPr lang="en-US">
                <a:sym typeface="Symbol" pitchFamily="18" charset="2"/>
              </a:rPr>
              <a:t> </a:t>
            </a:r>
            <a:r>
              <a:rPr lang="en-US" b="1">
                <a:sym typeface="Symbol" pitchFamily="18" charset="2"/>
              </a:rPr>
              <a:t>Z</a:t>
            </a:r>
            <a:r>
              <a:rPr lang="en-US" baseline="30000">
                <a:sym typeface="Symbol" pitchFamily="18" charset="2"/>
              </a:rPr>
              <a:t>+</a:t>
            </a:r>
            <a:r>
              <a:rPr lang="en-US">
                <a:sym typeface="Symbol" pitchFamily="18" charset="2"/>
              </a:rPr>
              <a:t>, S={s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, s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, s</a:t>
            </a:r>
            <a:r>
              <a:rPr lang="en-US" baseline="-25000">
                <a:sym typeface="Symbol" pitchFamily="18" charset="2"/>
              </a:rPr>
              <a:t>3</a:t>
            </a:r>
            <a:r>
              <a:rPr lang="en-US">
                <a:sym typeface="Symbol" pitchFamily="18" charset="2"/>
              </a:rPr>
              <a:t>,…}</a:t>
            </a:r>
          </a:p>
          <a:p>
            <a:pPr lvl="1"/>
            <a:r>
              <a:rPr lang="en-US">
                <a:sym typeface="Symbol" pitchFamily="18" charset="2"/>
              </a:rPr>
              <a:t>Output: 	a real number X in [0,1] such that</a:t>
            </a:r>
          </a:p>
          <a:p>
            <a:pPr lvl="2"/>
            <a:r>
              <a:rPr lang="en-US">
                <a:sym typeface="Symbol" pitchFamily="18" charset="2"/>
              </a:rPr>
              <a:t>X=0.x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x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x</a:t>
            </a:r>
            <a:r>
              <a:rPr lang="en-US" baseline="-25000">
                <a:sym typeface="Symbol" pitchFamily="18" charset="2"/>
              </a:rPr>
              <a:t>3</a:t>
            </a:r>
            <a:r>
              <a:rPr lang="en-US">
                <a:sym typeface="Symbol" pitchFamily="18" charset="2"/>
              </a:rPr>
              <a:t>x</a:t>
            </a:r>
            <a:r>
              <a:rPr lang="en-US" baseline="-25000">
                <a:sym typeface="Symbol" pitchFamily="18" charset="2"/>
              </a:rPr>
              <a:t>4</a:t>
            </a:r>
            <a:r>
              <a:rPr lang="en-US">
                <a:sym typeface="Symbol" pitchFamily="18" charset="2"/>
              </a:rPr>
              <a:t>… where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baseline="-25000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=1 if i</a:t>
            </a:r>
            <a:r>
              <a:rPr lang="en-US" altLang="zh-TW">
                <a:solidFill>
                  <a:srgbClr val="FF0000"/>
                </a:solidFill>
                <a:sym typeface="Symbol" pitchFamily="18" charset="2"/>
              </a:rPr>
              <a:t>S and 0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if i</a:t>
            </a:r>
            <a:r>
              <a:rPr lang="en-US" altLang="zh-TW">
                <a:solidFill>
                  <a:srgbClr val="FF0000"/>
                </a:solidFill>
                <a:sym typeface="Symbol" pitchFamily="18" charset="2"/>
              </a:rPr>
              <a:t>S</a:t>
            </a:r>
            <a:endParaRPr lang="en-US">
              <a:solidFill>
                <a:srgbClr val="FF0000"/>
              </a:solidFill>
            </a:endParaRPr>
          </a:p>
          <a:p>
            <a:r>
              <a:rPr lang="en-US">
                <a:sym typeface="Symbol" pitchFamily="18" charset="2"/>
              </a:rPr>
              <a:t>Examples</a:t>
            </a:r>
            <a:r>
              <a:rPr lang="en-US"/>
              <a:t>:</a:t>
            </a:r>
          </a:p>
          <a:p>
            <a:pPr lvl="1"/>
            <a:r>
              <a:rPr lang="en-US">
                <a:sym typeface="Symbol" pitchFamily="18" charset="2"/>
              </a:rPr>
              <a:t>f({1,3,4,7,10}) 	= 0.1011001001</a:t>
            </a:r>
            <a:endParaRPr lang="en-US"/>
          </a:p>
          <a:p>
            <a:pPr lvl="1"/>
            <a:r>
              <a:rPr lang="en-US">
                <a:sym typeface="Symbol" pitchFamily="18" charset="2"/>
              </a:rPr>
              <a:t>f({2,5,6,8,9}) 	= 0.0100110110</a:t>
            </a:r>
          </a:p>
          <a:p>
            <a:pPr lvl="1"/>
            <a:r>
              <a:rPr lang="en-US">
                <a:sym typeface="Symbol" pitchFamily="18" charset="2"/>
              </a:rPr>
              <a:t>f(Ø)=0, 	f(</a:t>
            </a:r>
            <a:r>
              <a:rPr lang="en-US" b="1">
                <a:sym typeface="Symbol" pitchFamily="18" charset="2"/>
              </a:rPr>
              <a:t>Z</a:t>
            </a:r>
            <a:r>
              <a:rPr lang="en-US" baseline="30000">
                <a:sym typeface="Symbol" pitchFamily="18" charset="2"/>
              </a:rPr>
              <a:t>+</a:t>
            </a:r>
            <a:r>
              <a:rPr lang="en-US">
                <a:sym typeface="Symbol" pitchFamily="18" charset="2"/>
              </a:rPr>
              <a:t>)=0.111111…</a:t>
            </a:r>
          </a:p>
          <a:p>
            <a:r>
              <a:rPr lang="en-US" b="1"/>
              <a:t>R</a:t>
            </a:r>
            <a:r>
              <a:rPr lang="en-US"/>
              <a:t> has at least the cardinality as P(</a:t>
            </a:r>
            <a:r>
              <a:rPr lang="en-US" b="1"/>
              <a:t>Z</a:t>
            </a:r>
            <a:r>
              <a:rPr lang="en-US" altLang="zh-CN" baseline="30000"/>
              <a:t>+</a:t>
            </a:r>
            <a:r>
              <a:rPr lang="en-US"/>
              <a:t>)</a:t>
            </a:r>
          </a:p>
          <a:p>
            <a:r>
              <a:rPr lang="en-US" b="1"/>
              <a:t>R</a:t>
            </a:r>
            <a:r>
              <a:rPr lang="en-US"/>
              <a:t> is uncountable!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Axiom of Choice</a:t>
            </a:r>
          </a:p>
        </p:txBody>
      </p:sp>
      <p:sp>
        <p:nvSpPr>
          <p:cNvPr id="8" name="Content Placeholder 7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941513"/>
            <a:ext cx="8229600" cy="4751387"/>
          </a:xfrm>
          <a:blipFill rotWithShape="1">
            <a:blip r:embed="rId3"/>
            <a:stretch>
              <a:fillRect l="-963" t="-897" r="-1185"/>
            </a:stretch>
          </a:blipFill>
          <a:extLst/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450850" y="1182688"/>
            <a:ext cx="83708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/>
              <a:t>(Something sounds trivial but has profound implication later)</a:t>
            </a:r>
            <a:endParaRPr lang="en-US" sz="240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01788" y="3622675"/>
          <a:ext cx="22050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3" name="Equation" r:id="rId4" imgW="939392" imgH="291973" progId="Equation.3">
                  <p:embed/>
                </p:oleObj>
              </mc:Choice>
              <mc:Fallback>
                <p:oleObj name="Equation" r:id="rId4" imgW="939392" imgH="29197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88" y="3622675"/>
                        <a:ext cx="220503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5275263" y="3603625"/>
          <a:ext cx="143033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4" name="Equation" r:id="rId6" imgW="609600" imgH="228600" progId="Equation.3">
                  <p:embed/>
                </p:oleObj>
              </mc:Choice>
              <mc:Fallback>
                <p:oleObj name="Equation" r:id="rId6" imgW="6096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5263" y="3603625"/>
                        <a:ext cx="1430337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What you will learn…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7375" y="1298575"/>
            <a:ext cx="8066088" cy="4848225"/>
          </a:xfrm>
        </p:spPr>
        <p:txBody>
          <a:bodyPr/>
          <a:lstStyle/>
          <a:p>
            <a:r>
              <a:rPr lang="en-US" b="1"/>
              <a:t>Z</a:t>
            </a:r>
            <a:r>
              <a:rPr lang="en-US" altLang="zh-CN" baseline="30000"/>
              <a:t>+</a:t>
            </a:r>
            <a:r>
              <a:rPr lang="en-US"/>
              <a:t> = {1,2,3…..}</a:t>
            </a:r>
          </a:p>
          <a:p>
            <a:r>
              <a:rPr lang="en-US" b="1"/>
              <a:t>E</a:t>
            </a:r>
            <a:r>
              <a:rPr lang="en-US" altLang="zh-CN" baseline="30000"/>
              <a:t>+</a:t>
            </a:r>
            <a:r>
              <a:rPr lang="en-US"/>
              <a:t> = {2,4,6,8,…}</a:t>
            </a:r>
          </a:p>
          <a:p>
            <a:r>
              <a:rPr lang="en-US"/>
              <a:t>Real numbers</a:t>
            </a:r>
          </a:p>
          <a:p>
            <a:endParaRPr lang="en-US"/>
          </a:p>
          <a:p>
            <a:r>
              <a:rPr lang="en-US" b="1"/>
              <a:t>Z</a:t>
            </a:r>
            <a:r>
              <a:rPr lang="en-US" altLang="zh-CN" baseline="30000"/>
              <a:t>+</a:t>
            </a:r>
            <a:r>
              <a:rPr lang="en-US"/>
              <a:t> and </a:t>
            </a:r>
            <a:r>
              <a:rPr lang="en-US" b="1"/>
              <a:t>E</a:t>
            </a:r>
            <a:r>
              <a:rPr lang="en-US" altLang="zh-CN" baseline="30000"/>
              <a:t>+</a:t>
            </a:r>
            <a:r>
              <a:rPr lang="en-US"/>
              <a:t> are </a:t>
            </a:r>
            <a:r>
              <a:rPr lang="en-US">
                <a:solidFill>
                  <a:srgbClr val="FF0000"/>
                </a:solidFill>
              </a:rPr>
              <a:t>countable</a:t>
            </a:r>
            <a:r>
              <a:rPr lang="en-US"/>
              <a:t> sets</a:t>
            </a:r>
          </a:p>
          <a:p>
            <a:r>
              <a:rPr lang="en-US"/>
              <a:t>Rational numbers are </a:t>
            </a:r>
            <a:r>
              <a:rPr lang="en-US">
                <a:solidFill>
                  <a:srgbClr val="FF0000"/>
                </a:solidFill>
              </a:rPr>
              <a:t>countable</a:t>
            </a:r>
            <a:endParaRPr lang="en-US"/>
          </a:p>
          <a:p>
            <a:r>
              <a:rPr lang="en-US"/>
              <a:t>Real numbers are </a:t>
            </a:r>
            <a:r>
              <a:rPr lang="en-US">
                <a:solidFill>
                  <a:srgbClr val="FF0000"/>
                </a:solidFill>
              </a:rPr>
              <a:t>uncountable</a:t>
            </a:r>
          </a:p>
          <a:p>
            <a:endParaRPr lang="en-US"/>
          </a:p>
          <a:p>
            <a:r>
              <a:rPr lang="en-US"/>
              <a:t>To prove that they have different kinds of infinity, we need the concept of </a:t>
            </a:r>
            <a:r>
              <a:rPr lang="en-US" b="1">
                <a:solidFill>
                  <a:srgbClr val="FF0000"/>
                </a:solidFill>
              </a:rPr>
              <a:t>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Different Kinds of Infinity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Two sets A and B have the same cardinality </a:t>
            </a:r>
          </a:p>
          <a:p>
            <a:pPr>
              <a:buFontTx/>
              <a:buNone/>
            </a:pPr>
            <a:r>
              <a:rPr lang="en-US"/>
              <a:t>		iff  there exists a </a:t>
            </a:r>
            <a:r>
              <a:rPr lang="en-US">
                <a:solidFill>
                  <a:srgbClr val="FF0000"/>
                </a:solidFill>
              </a:rPr>
              <a:t>bijection</a:t>
            </a:r>
            <a:r>
              <a:rPr lang="en-US"/>
              <a:t> f:A→B</a:t>
            </a:r>
          </a:p>
          <a:p>
            <a:endParaRPr lang="en-US"/>
          </a:p>
          <a:p>
            <a:r>
              <a:rPr lang="en-US" altLang="zh-CN"/>
              <a:t>Example:</a:t>
            </a:r>
            <a:endParaRPr lang="en-US"/>
          </a:p>
          <a:p>
            <a:pPr lvl="1"/>
            <a:r>
              <a:rPr lang="en-US" b="1"/>
              <a:t>Z</a:t>
            </a:r>
            <a:r>
              <a:rPr lang="en-US" altLang="zh-CN" baseline="30000"/>
              <a:t>+</a:t>
            </a:r>
            <a:r>
              <a:rPr lang="en-US"/>
              <a:t> = {1,2,3,4,…..}</a:t>
            </a:r>
          </a:p>
          <a:p>
            <a:pPr lvl="1"/>
            <a:r>
              <a:rPr lang="en-US" b="1"/>
              <a:t>E</a:t>
            </a:r>
            <a:r>
              <a:rPr lang="en-US" altLang="zh-CN" baseline="30000"/>
              <a:t>+</a:t>
            </a:r>
            <a:r>
              <a:rPr lang="en-US"/>
              <a:t> = {2,4,6,8,…}</a:t>
            </a:r>
          </a:p>
          <a:p>
            <a:pPr lvl="1"/>
            <a:r>
              <a:rPr lang="en-US"/>
              <a:t>Does </a:t>
            </a:r>
            <a:r>
              <a:rPr lang="en-US" b="1"/>
              <a:t>E</a:t>
            </a:r>
            <a:r>
              <a:rPr lang="en-US" baseline="30000"/>
              <a:t>+ </a:t>
            </a:r>
            <a:r>
              <a:rPr lang="en-US" altLang="zh-TW" b="1">
                <a:sym typeface="Symbol" pitchFamily="18" charset="2"/>
              </a:rPr>
              <a:t>    Z</a:t>
            </a:r>
            <a:r>
              <a:rPr lang="en-US" altLang="zh-TW" baseline="30000">
                <a:sym typeface="Symbol" pitchFamily="18" charset="2"/>
              </a:rPr>
              <a:t>+</a:t>
            </a:r>
            <a:r>
              <a:rPr lang="en-US"/>
              <a:t> imply </a:t>
            </a:r>
            <a:r>
              <a:rPr lang="en-US" altLang="zh-TW">
                <a:sym typeface="Symbol" pitchFamily="18" charset="2"/>
              </a:rPr>
              <a:t>|</a:t>
            </a:r>
            <a:r>
              <a:rPr lang="en-US" b="1"/>
              <a:t>E</a:t>
            </a:r>
            <a:r>
              <a:rPr lang="en-US" baseline="30000"/>
              <a:t>+</a:t>
            </a:r>
            <a:r>
              <a:rPr lang="en-US" altLang="zh-TW">
                <a:sym typeface="Symbol" pitchFamily="18" charset="2"/>
              </a:rPr>
              <a:t>| &lt; |</a:t>
            </a:r>
            <a:r>
              <a:rPr lang="en-US" altLang="zh-TW" b="1">
                <a:sym typeface="Symbol" pitchFamily="18" charset="2"/>
              </a:rPr>
              <a:t>Z</a:t>
            </a:r>
            <a:r>
              <a:rPr lang="en-US" altLang="zh-TW" baseline="30000">
                <a:sym typeface="Symbol" pitchFamily="18" charset="2"/>
              </a:rPr>
              <a:t>+</a:t>
            </a:r>
            <a:r>
              <a:rPr lang="en-US" altLang="zh-TW">
                <a:sym typeface="Symbol" pitchFamily="18" charset="2"/>
              </a:rPr>
              <a:t>|? </a:t>
            </a:r>
            <a:endParaRPr lang="en-US">
              <a:solidFill>
                <a:srgbClr val="FF0000"/>
              </a:solidFill>
            </a:endParaRPr>
          </a:p>
          <a:p>
            <a:pPr lvl="1"/>
            <a:r>
              <a:rPr lang="en-US"/>
              <a:t>Bijection f : </a:t>
            </a:r>
            <a:r>
              <a:rPr lang="en-US" b="1"/>
              <a:t>Z</a:t>
            </a:r>
            <a:r>
              <a:rPr lang="en-US" altLang="zh-CN" baseline="30000"/>
              <a:t>+</a:t>
            </a:r>
            <a:r>
              <a:rPr lang="en-US"/>
              <a:t>→</a:t>
            </a:r>
            <a:r>
              <a:rPr lang="en-US" b="1"/>
              <a:t>E</a:t>
            </a:r>
            <a:r>
              <a:rPr lang="en-US" altLang="zh-CN" baseline="30000"/>
              <a:t>+</a:t>
            </a:r>
            <a:r>
              <a:rPr lang="en-US" altLang="zh-CN"/>
              <a:t> such that f(x)=2x</a:t>
            </a: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572125" y="4233863"/>
            <a:ext cx="10763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TW" sz="2400" b="1">
                <a:solidFill>
                  <a:srgbClr val="FF0000"/>
                </a:solidFill>
                <a:sym typeface="Symbol" pitchFamily="18" charset="2"/>
              </a:rPr>
              <a:t>NO!</a:t>
            </a:r>
            <a:endParaRPr lang="en-US" sz="2400" b="1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8" y="4306888"/>
            <a:ext cx="319087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Different Kinds of Infinity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 : </a:t>
            </a:r>
            <a:r>
              <a:rPr lang="en-US" b="1"/>
              <a:t>Z</a:t>
            </a:r>
            <a:r>
              <a:rPr lang="en-US" altLang="zh-CN" baseline="30000"/>
              <a:t>+</a:t>
            </a:r>
            <a:r>
              <a:rPr lang="en-US"/>
              <a:t>→</a:t>
            </a:r>
            <a:r>
              <a:rPr lang="en-US" b="1"/>
              <a:t>E</a:t>
            </a:r>
            <a:r>
              <a:rPr lang="en-US" altLang="zh-CN" baseline="30000"/>
              <a:t>+</a:t>
            </a:r>
            <a:r>
              <a:rPr lang="en-US" altLang="zh-CN"/>
              <a:t> such that f(x)=2x is</a:t>
            </a:r>
          </a:p>
          <a:p>
            <a:pPr lvl="1"/>
            <a:r>
              <a:rPr lang="en-US" u="sng"/>
              <a:t>Injective</a:t>
            </a:r>
            <a:r>
              <a:rPr lang="en-US"/>
              <a:t> since if x</a:t>
            </a:r>
            <a:r>
              <a:rPr lang="en-US" baseline="-25000"/>
              <a:t>1</a:t>
            </a:r>
            <a:r>
              <a:rPr lang="en-US"/>
              <a:t>, x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 altLang="zh-TW">
                <a:sym typeface="Symbol" pitchFamily="18" charset="2"/>
              </a:rPr>
              <a:t> </a:t>
            </a:r>
            <a:r>
              <a:rPr lang="en-US" b="1"/>
              <a:t>Z</a:t>
            </a:r>
            <a:r>
              <a:rPr lang="en-US" altLang="zh-CN" baseline="30000"/>
              <a:t>+</a:t>
            </a:r>
            <a:r>
              <a:rPr lang="en-US"/>
              <a:t> are different, f(x</a:t>
            </a:r>
            <a:r>
              <a:rPr lang="en-US" baseline="-25000"/>
              <a:t>1</a:t>
            </a:r>
            <a:r>
              <a:rPr lang="en-US"/>
              <a:t>) ≠ f(x</a:t>
            </a:r>
            <a:r>
              <a:rPr lang="en-US" baseline="-25000"/>
              <a:t>2</a:t>
            </a:r>
            <a:r>
              <a:rPr lang="en-US"/>
              <a:t>)</a:t>
            </a:r>
          </a:p>
          <a:p>
            <a:pPr lvl="1"/>
            <a:r>
              <a:rPr lang="en-US" u="sng"/>
              <a:t>Surjective</a:t>
            </a:r>
            <a:r>
              <a:rPr lang="en-US"/>
              <a:t> since for any y</a:t>
            </a:r>
            <a:r>
              <a:rPr lang="en-US" altLang="zh-TW">
                <a:solidFill>
                  <a:srgbClr val="FF6699"/>
                </a:solidFill>
                <a:sym typeface="Symbol" pitchFamily="18" charset="2"/>
              </a:rPr>
              <a:t> </a:t>
            </a:r>
            <a:r>
              <a:rPr lang="en-US" altLang="zh-TW">
                <a:sym typeface="Symbol" pitchFamily="18" charset="2"/>
              </a:rPr>
              <a:t> </a:t>
            </a:r>
            <a:r>
              <a:rPr lang="en-US" b="1"/>
              <a:t>E</a:t>
            </a:r>
            <a:r>
              <a:rPr lang="en-US" altLang="zh-CN" baseline="30000"/>
              <a:t>+</a:t>
            </a:r>
            <a:r>
              <a:rPr lang="en-US"/>
              <a:t>, there exists x=y/2 such that x </a:t>
            </a:r>
            <a:r>
              <a:rPr lang="en-US" altLang="zh-TW">
                <a:sym typeface="Symbol" pitchFamily="18" charset="2"/>
              </a:rPr>
              <a:t> </a:t>
            </a:r>
            <a:r>
              <a:rPr lang="en-US" b="1"/>
              <a:t>Z</a:t>
            </a:r>
            <a:r>
              <a:rPr lang="en-US" altLang="zh-CN" baseline="30000"/>
              <a:t>+</a:t>
            </a:r>
            <a:r>
              <a:rPr lang="en-US" altLang="zh-CN"/>
              <a:t> and f(x)=y</a:t>
            </a:r>
          </a:p>
          <a:p>
            <a:pPr lvl="1"/>
            <a:r>
              <a:rPr lang="en-US" altLang="zh-CN"/>
              <a:t>f(x) is a </a:t>
            </a:r>
            <a:r>
              <a:rPr lang="en-US" altLang="zh-CN" u="sng"/>
              <a:t>bijection</a:t>
            </a:r>
          </a:p>
          <a:p>
            <a:endParaRPr lang="en-US"/>
          </a:p>
          <a:p>
            <a:r>
              <a:rPr lang="en-US"/>
              <a:t> </a:t>
            </a:r>
            <a:r>
              <a:rPr lang="en-US" b="1"/>
              <a:t>Z</a:t>
            </a:r>
            <a:r>
              <a:rPr lang="en-US" altLang="zh-CN" baseline="30000"/>
              <a:t>+</a:t>
            </a:r>
            <a:r>
              <a:rPr lang="en-US" altLang="zh-CN"/>
              <a:t> and </a:t>
            </a:r>
            <a:r>
              <a:rPr lang="en-US" b="1"/>
              <a:t>E</a:t>
            </a:r>
            <a:r>
              <a:rPr lang="en-US" altLang="zh-CN" baseline="30000"/>
              <a:t>+</a:t>
            </a:r>
            <a:r>
              <a:rPr lang="en-US" altLang="zh-CN"/>
              <a:t> have the same cardinality:</a:t>
            </a:r>
          </a:p>
          <a:p>
            <a:pPr lvl="1"/>
            <a:r>
              <a:rPr lang="en-US"/>
              <a:t>1 </a:t>
            </a:r>
            <a:r>
              <a:rPr lang="en-US" altLang="zh-CN"/>
              <a:t>2 3 4 5 ….</a:t>
            </a:r>
            <a:endParaRPr lang="en-US"/>
          </a:p>
          <a:p>
            <a:pPr lvl="1"/>
            <a:r>
              <a:rPr lang="en-US"/>
              <a:t> ↓ ↓ ↓ ↓ ↓ </a:t>
            </a:r>
            <a:r>
              <a:rPr lang="en-US" altLang="zh-CN"/>
              <a:t>…</a:t>
            </a:r>
          </a:p>
          <a:p>
            <a:pPr lvl="1"/>
            <a:r>
              <a:rPr lang="en-US" altLang="zh-CN"/>
              <a:t>2</a:t>
            </a:r>
            <a:r>
              <a:rPr lang="en-US"/>
              <a:t> </a:t>
            </a:r>
            <a:r>
              <a:rPr lang="en-US" altLang="zh-CN"/>
              <a:t>4 6 8 10 ….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Countable Sets</a:t>
            </a:r>
          </a:p>
        </p:txBody>
      </p:sp>
      <p:sp>
        <p:nvSpPr>
          <p:cNvPr id="4" name="Rectangle 3"/>
          <p:cNvSpPr/>
          <p:nvPr/>
        </p:nvSpPr>
        <p:spPr>
          <a:xfrm>
            <a:off x="593834" y="1429095"/>
            <a:ext cx="7015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Definition.  A set S is countable if either:</a:t>
            </a:r>
          </a:p>
          <a:p>
            <a:pPr lvl="1"/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 the set S is finite, or</a:t>
            </a:r>
          </a:p>
          <a:p>
            <a:pPr lvl="1"/>
            <a:r>
              <a:rPr lang="en-US" sz="2400" dirty="0"/>
              <a:t>(ii) there is a bijection from the set S to </a:t>
            </a:r>
            <a:r>
              <a:rPr lang="en-US" sz="2400" b="1" dirty="0"/>
              <a:t>Z</a:t>
            </a:r>
            <a:r>
              <a:rPr lang="en-US" sz="2400" baseline="30000" dirty="0"/>
              <a:t>+</a:t>
            </a:r>
            <a:r>
              <a:rPr lang="en-US" sz="24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99861" y="3000804"/>
            <a:ext cx="458971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b="1" dirty="0"/>
              <a:t>Examples of Countable Sets</a:t>
            </a:r>
          </a:p>
          <a:p>
            <a:pPr marL="857250" lvl="1" indent="-400050">
              <a:buAutoNum type="romanLcParenBoth"/>
            </a:pPr>
            <a:r>
              <a:rPr lang="en-US" dirty="0"/>
              <a:t> </a:t>
            </a:r>
            <a:r>
              <a:rPr lang="en-US" b="1" dirty="0"/>
              <a:t>Z</a:t>
            </a:r>
            <a:r>
              <a:rPr lang="en-US" baseline="30000" dirty="0"/>
              <a:t>+</a:t>
            </a:r>
            <a:r>
              <a:rPr lang="en-US" dirty="0"/>
              <a:t> (</a:t>
            </a:r>
            <a:r>
              <a:rPr lang="en-US" altLang="zh-CN" dirty="0"/>
              <a:t>positive </a:t>
            </a:r>
            <a:r>
              <a:rPr lang="en-US" dirty="0"/>
              <a:t>integers) is countable.</a:t>
            </a:r>
          </a:p>
          <a:p>
            <a:pPr marL="857250" lvl="1" indent="-400050">
              <a:buAutoNum type="romanLcParenBoth"/>
            </a:pPr>
            <a:r>
              <a:rPr lang="en-US" dirty="0"/>
              <a:t>Set of all integers</a:t>
            </a:r>
          </a:p>
          <a:p>
            <a:pPr marL="857250" lvl="1" indent="-400050">
              <a:buAutoNum type="romanLcParenBoth"/>
            </a:pPr>
            <a:r>
              <a:rPr lang="en-US" dirty="0"/>
              <a:t>Even numbers</a:t>
            </a:r>
          </a:p>
        </p:txBody>
      </p:sp>
    </p:spTree>
    <p:extLst>
      <p:ext uri="{BB962C8B-B14F-4D97-AF65-F5344CB8AC3E}">
        <p14:creationId xmlns:p14="http://schemas.microsoft.com/office/powerpoint/2010/main" val="2378594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Some Results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Countable and uncountable: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All subsets of a countable set are countable. </a:t>
            </a:r>
            <a:r>
              <a:rPr lang="en-US" sz="1800" dirty="0">
                <a:solidFill>
                  <a:srgbClr val="FF0000"/>
                </a:solidFill>
              </a:rPr>
              <a:t>Proof?</a:t>
            </a:r>
            <a:endParaRPr lang="en-US" dirty="0">
              <a:solidFill>
                <a:srgbClr val="FF000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there is a injection from a set A to another set B</a:t>
            </a:r>
          </a:p>
          <a:p>
            <a:pPr lvl="2"/>
            <a:r>
              <a:rPr lang="en-US" dirty="0"/>
              <a:t>If A is uncountable, then B is uncountable.</a:t>
            </a:r>
          </a:p>
          <a:p>
            <a:pPr lvl="2"/>
            <a:r>
              <a:rPr lang="en-US" dirty="0"/>
              <a:t>If B is countable, then A is countable, too.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552450"/>
            <a:ext cx="8223885" cy="785813"/>
          </a:xfrm>
        </p:spPr>
        <p:txBody>
          <a:bodyPr/>
          <a:lstStyle/>
          <a:p>
            <a:pPr lvl="1">
              <a:defRPr/>
            </a:pPr>
            <a:r>
              <a:rPr lang="en-US" sz="3600" b="1" dirty="0"/>
              <a:t>Q</a:t>
            </a:r>
            <a:r>
              <a:rPr lang="en-US" sz="3600" dirty="0"/>
              <a:t> (rational numbers) is countable [O2]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536700"/>
            <a:ext cx="8229600" cy="1433513"/>
          </a:xfrm>
        </p:spPr>
        <p:txBody>
          <a:bodyPr/>
          <a:lstStyle/>
          <a:p>
            <a:r>
              <a:rPr lang="en-US"/>
              <a:t>Simple case: </a:t>
            </a:r>
            <a:r>
              <a:rPr lang="en-US" b="1"/>
              <a:t>Q</a:t>
            </a:r>
            <a:r>
              <a:rPr lang="en-US" baseline="30000"/>
              <a:t>+</a:t>
            </a:r>
            <a:r>
              <a:rPr lang="en-US"/>
              <a:t> is countable.</a:t>
            </a:r>
            <a:endParaRPr lang="en-US" altLang="zh-CN" baseline="30000"/>
          </a:p>
          <a:p>
            <a:r>
              <a:rPr lang="en-US" altLang="zh-CN"/>
              <a:t>Each element of </a:t>
            </a:r>
            <a:r>
              <a:rPr lang="en-US" altLang="zh-CN" b="1"/>
              <a:t>Q</a:t>
            </a:r>
            <a:r>
              <a:rPr lang="en-US" altLang="zh-CN" baseline="30000"/>
              <a:t>+</a:t>
            </a:r>
            <a:r>
              <a:rPr lang="en-US" altLang="zh-CN"/>
              <a:t> can be represented by a/b, where a and b are </a:t>
            </a:r>
            <a:r>
              <a:rPr lang="en-US"/>
              <a:t>relatively-prime</a:t>
            </a:r>
            <a:r>
              <a:rPr lang="en-US" altLang="zh-CN"/>
              <a:t> integers and a,b&gt;0.</a:t>
            </a:r>
            <a:endParaRPr lang="en-US" altLang="zh-CN" baseline="3000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4813" y="2933700"/>
          <a:ext cx="4075112" cy="3571878"/>
        </p:xfrm>
        <a:graphic>
          <a:graphicData uri="http://schemas.openxmlformats.org/drawingml/2006/table">
            <a:tbl>
              <a:tblPr/>
              <a:tblGrid>
                <a:gridCol w="67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53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  </a:t>
                      </a: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1/1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1/4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2/1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3/1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4/1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 bwMode="auto">
          <a:xfrm>
            <a:off x="631825" y="3798888"/>
            <a:ext cx="933450" cy="129222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Q</a:t>
            </a:r>
            <a:r>
              <a:rPr lang="en-US" sz="3200" b="1" baseline="30000" dirty="0">
                <a:solidFill>
                  <a:schemeClr val="bg1"/>
                </a:solidFill>
              </a:rPr>
              <a:t>+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552450"/>
            <a:ext cx="7161213" cy="785813"/>
          </a:xfrm>
        </p:spPr>
        <p:txBody>
          <a:bodyPr/>
          <a:lstStyle/>
          <a:p>
            <a:pPr lvl="1">
              <a:defRPr/>
            </a:pPr>
            <a:r>
              <a:rPr lang="en-US" sz="3600" dirty="0"/>
              <a:t>Q (rational numbers) is countable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536700"/>
            <a:ext cx="8229600" cy="1433513"/>
          </a:xfrm>
        </p:spPr>
        <p:txBody>
          <a:bodyPr/>
          <a:lstStyle/>
          <a:p>
            <a:r>
              <a:rPr lang="en-US"/>
              <a:t>Simple case: </a:t>
            </a:r>
            <a:r>
              <a:rPr lang="en-US" b="1"/>
              <a:t>Q</a:t>
            </a:r>
            <a:r>
              <a:rPr lang="en-US" baseline="30000"/>
              <a:t>+</a:t>
            </a:r>
            <a:r>
              <a:rPr lang="en-US"/>
              <a:t> is countable.</a:t>
            </a:r>
            <a:endParaRPr lang="en-US" altLang="zh-CN" baseline="30000"/>
          </a:p>
          <a:p>
            <a:r>
              <a:rPr lang="en-US" altLang="zh-CN"/>
              <a:t>Each element of </a:t>
            </a:r>
            <a:r>
              <a:rPr lang="en-US" altLang="zh-CN" b="1"/>
              <a:t>Q</a:t>
            </a:r>
            <a:r>
              <a:rPr lang="en-US" altLang="zh-CN" baseline="30000"/>
              <a:t>+</a:t>
            </a:r>
            <a:r>
              <a:rPr lang="en-US" altLang="zh-CN"/>
              <a:t> can be represented by a/b, where a and b are </a:t>
            </a:r>
            <a:r>
              <a:rPr lang="en-US"/>
              <a:t>relatively-prime</a:t>
            </a:r>
            <a:r>
              <a:rPr lang="en-US" altLang="zh-CN"/>
              <a:t> integers and a,b&gt;0.</a:t>
            </a:r>
            <a:endParaRPr lang="en-US" altLang="zh-CN" baseline="3000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4813" y="2933700"/>
          <a:ext cx="4075112" cy="3571878"/>
        </p:xfrm>
        <a:graphic>
          <a:graphicData uri="http://schemas.openxmlformats.org/drawingml/2006/table">
            <a:tbl>
              <a:tblPr/>
              <a:tblGrid>
                <a:gridCol w="67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53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 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1/1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1/4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2/1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2/3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3/1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3/2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4/1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 bwMode="auto">
          <a:xfrm>
            <a:off x="631825" y="3798888"/>
            <a:ext cx="933450" cy="129222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Q</a:t>
            </a:r>
            <a:r>
              <a:rPr lang="en-US" sz="3200" b="1" baseline="30000" dirty="0">
                <a:solidFill>
                  <a:schemeClr val="bg1"/>
                </a:solidFill>
              </a:rPr>
              <a:t>+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02363" y="3516313"/>
            <a:ext cx="2327275" cy="1076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200" dirty="0">
                <a:solidFill>
                  <a:schemeClr val="tx1"/>
                </a:solidFill>
              </a:rPr>
              <a:t>Removing duplicates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508250" y="3640138"/>
            <a:ext cx="357188" cy="31115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05538" y="5000625"/>
            <a:ext cx="2332037" cy="1077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200" dirty="0">
                <a:solidFill>
                  <a:schemeClr val="tx1"/>
                </a:solidFill>
              </a:rPr>
              <a:t>Mapping to</a:t>
            </a:r>
          </a:p>
          <a:p>
            <a:pPr algn="ctr">
              <a:defRPr/>
            </a:pPr>
            <a:r>
              <a:rPr lang="en-US" sz="3200" dirty="0">
                <a:solidFill>
                  <a:schemeClr val="tx1"/>
                </a:solidFill>
              </a:rPr>
              <a:t>integers</a:t>
            </a:r>
          </a:p>
        </p:txBody>
      </p:sp>
      <p:sp>
        <p:nvSpPr>
          <p:cNvPr id="16" name="Down Arrow 15"/>
          <p:cNvSpPr>
            <a:spLocks noChangeArrowheads="1"/>
          </p:cNvSpPr>
          <p:nvPr/>
        </p:nvSpPr>
        <p:spPr bwMode="auto">
          <a:xfrm>
            <a:off x="7045325" y="4678363"/>
            <a:ext cx="655638" cy="279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Oval 8"/>
          <p:cNvSpPr/>
          <p:nvPr/>
        </p:nvSpPr>
        <p:spPr bwMode="auto">
          <a:xfrm rot="19218752">
            <a:off x="2049463" y="3554413"/>
            <a:ext cx="1338262" cy="452437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08338" y="3648075"/>
            <a:ext cx="358775" cy="31115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</a:rPr>
              <a:t>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24125" y="4252913"/>
            <a:ext cx="357188" cy="31115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</a:rPr>
              <a:t>3</a:t>
            </a:r>
          </a:p>
        </p:txBody>
      </p:sp>
      <p:sp>
        <p:nvSpPr>
          <p:cNvPr id="13" name="Oval 12"/>
          <p:cNvSpPr/>
          <p:nvPr/>
        </p:nvSpPr>
        <p:spPr bwMode="auto">
          <a:xfrm rot="19218752">
            <a:off x="1971675" y="3854450"/>
            <a:ext cx="2120900" cy="452438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908425" y="3644900"/>
            <a:ext cx="357188" cy="31115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</a:rPr>
              <a:t>4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2492375" y="4845050"/>
            <a:ext cx="357188" cy="31115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</a:rPr>
              <a:t>5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568825" y="3670300"/>
            <a:ext cx="358775" cy="31115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</a:rPr>
              <a:t>6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865563" y="4256088"/>
            <a:ext cx="357187" cy="31115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189288" y="4841875"/>
            <a:ext cx="358775" cy="31115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484438" y="5456238"/>
            <a:ext cx="358775" cy="31115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</a:rPr>
              <a:t>9</a:t>
            </a:r>
          </a:p>
        </p:txBody>
      </p:sp>
      <p:sp>
        <p:nvSpPr>
          <p:cNvPr id="10" name="Oval 9"/>
          <p:cNvSpPr/>
          <p:nvPr/>
        </p:nvSpPr>
        <p:spPr bwMode="auto">
          <a:xfrm rot="19218752">
            <a:off x="1674813" y="4159250"/>
            <a:ext cx="3376612" cy="452438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 rot="19109835">
            <a:off x="1565275" y="4494213"/>
            <a:ext cx="4324350" cy="452437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Right Arrow 27"/>
          <p:cNvSpPr/>
          <p:nvPr/>
        </p:nvSpPr>
        <p:spPr bwMode="auto">
          <a:xfrm>
            <a:off x="639763" y="3806825"/>
            <a:ext cx="933450" cy="1292225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Z</a:t>
            </a:r>
            <a:r>
              <a:rPr lang="en-US" sz="3200" b="1" baseline="30000" dirty="0">
                <a:solidFill>
                  <a:schemeClr val="bg1"/>
                </a:solidFill>
              </a:rPr>
              <a:t>+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9" grpId="0" animBg="1"/>
      <p:bldP spid="17" grpId="0" animBg="1"/>
      <p:bldP spid="18" grpId="0" animBg="1"/>
      <p:bldP spid="13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0" grpId="0" animBg="1"/>
      <p:bldP spid="11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388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Question: </a:t>
            </a:r>
            <a:br>
              <a:rPr lang="en-US" altLang="zh-CN" dirty="0"/>
            </a:br>
            <a:r>
              <a:rPr lang="en-US" altLang="zh-CN" dirty="0"/>
              <a:t>	</a:t>
            </a:r>
            <a:r>
              <a:rPr lang="en-US" altLang="zh-CN" sz="3200" dirty="0"/>
              <a:t>All infinite sets are countable?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2290763"/>
            <a:ext cx="8229600" cy="3835400"/>
          </a:xfrm>
        </p:spPr>
        <p:txBody>
          <a:bodyPr/>
          <a:lstStyle/>
          <a:p>
            <a:endParaRPr lang="en-US"/>
          </a:p>
          <a:p>
            <a:r>
              <a:rPr lang="en-US"/>
              <a:t>Examples:</a:t>
            </a:r>
          </a:p>
          <a:p>
            <a:pPr lvl="1"/>
            <a:r>
              <a:rPr lang="en-US" b="1"/>
              <a:t>Z</a:t>
            </a:r>
            <a:r>
              <a:rPr lang="en-US" altLang="zh-CN" baseline="30000"/>
              <a:t>+</a:t>
            </a:r>
            <a:r>
              <a:rPr lang="en-US"/>
              <a:t> = {1,2,3,4,…..}</a:t>
            </a:r>
          </a:p>
          <a:p>
            <a:pPr lvl="1"/>
            <a:r>
              <a:rPr lang="en-US" b="1"/>
              <a:t>E</a:t>
            </a:r>
            <a:r>
              <a:rPr lang="en-US" altLang="zh-CN" baseline="30000"/>
              <a:t>+</a:t>
            </a:r>
            <a:r>
              <a:rPr lang="en-US"/>
              <a:t> = {2,4,6,8,…}</a:t>
            </a:r>
          </a:p>
          <a:p>
            <a:pPr lvl="1"/>
            <a:r>
              <a:rPr lang="en-US" b="1"/>
              <a:t>Q</a:t>
            </a:r>
            <a:r>
              <a:rPr lang="en-US"/>
              <a:t> = rational numbers</a:t>
            </a:r>
          </a:p>
          <a:p>
            <a:pPr lvl="1"/>
            <a:r>
              <a:rPr lang="en-US" b="1"/>
              <a:t>R</a:t>
            </a:r>
            <a:r>
              <a:rPr lang="en-US"/>
              <a:t> = real numbers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765</Words>
  <Application>Microsoft Office PowerPoint</Application>
  <PresentationFormat>On-screen Show (4:3)</PresentationFormat>
  <Paragraphs>191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新細明體</vt:lpstr>
      <vt:lpstr>Arial</vt:lpstr>
      <vt:lpstr>Symbol</vt:lpstr>
      <vt:lpstr>Wingdings</vt:lpstr>
      <vt:lpstr>template</vt:lpstr>
      <vt:lpstr>Equation</vt:lpstr>
      <vt:lpstr>Infinity</vt:lpstr>
      <vt:lpstr>What you will learn…</vt:lpstr>
      <vt:lpstr>Different Kinds of Infinity</vt:lpstr>
      <vt:lpstr>Different Kinds of Infinity</vt:lpstr>
      <vt:lpstr>Countable Sets</vt:lpstr>
      <vt:lpstr>Some Results</vt:lpstr>
      <vt:lpstr>Q (rational numbers) is countable [O2]</vt:lpstr>
      <vt:lpstr>Q (rational numbers) is countable</vt:lpstr>
      <vt:lpstr>Question:   All infinite sets are countable?</vt:lpstr>
      <vt:lpstr>Question:   Do Z+ and P(Z+) have the same cardinality?</vt:lpstr>
      <vt:lpstr>PowerPoint Presentation</vt:lpstr>
      <vt:lpstr>R (real numbers) is uncountable</vt:lpstr>
      <vt:lpstr>Axiom of Choice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CSIS1118 Foundations of Computer Science</dc:title>
  <dc:creator>Hubert Chan</dc:creator>
  <cp:lastModifiedBy>Hubert Tsz Hong Chan</cp:lastModifiedBy>
  <cp:revision>654</cp:revision>
  <dcterms:created xsi:type="dcterms:W3CDTF">2003-08-29T13:25:09Z</dcterms:created>
  <dcterms:modified xsi:type="dcterms:W3CDTF">2018-06-29T22:57:28Z</dcterms:modified>
</cp:coreProperties>
</file>