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sldIdLst>
    <p:sldId id="256" r:id="rId2"/>
    <p:sldId id="261" r:id="rId3"/>
    <p:sldId id="262" r:id="rId4"/>
    <p:sldId id="263" r:id="rId5"/>
    <p:sldId id="268" r:id="rId6"/>
    <p:sldId id="288" r:id="rId7"/>
    <p:sldId id="264" r:id="rId8"/>
    <p:sldId id="267" r:id="rId9"/>
    <p:sldId id="265" r:id="rId10"/>
    <p:sldId id="293" r:id="rId11"/>
    <p:sldId id="257" r:id="rId12"/>
    <p:sldId id="259" r:id="rId13"/>
    <p:sldId id="260" r:id="rId14"/>
    <p:sldId id="25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72" r:id="rId33"/>
    <p:sldId id="291" r:id="rId34"/>
    <p:sldId id="273" r:id="rId35"/>
    <p:sldId id="274" r:id="rId36"/>
    <p:sldId id="289" r:id="rId37"/>
    <p:sldId id="292" r:id="rId38"/>
  </p:sldIdLst>
  <p:sldSz cx="9144000" cy="6858000" type="screen4x3"/>
  <p:notesSz cx="6985000" cy="1012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55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50609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50609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367240A9-AFC0-4BE6-A494-50DFAEF5A00B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60413"/>
            <a:ext cx="5060950" cy="379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807904"/>
            <a:ext cx="5588000" cy="455485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14049"/>
            <a:ext cx="3026833" cy="50609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9614049"/>
            <a:ext cx="3026833" cy="50609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BBB81161-8EF1-49DF-A21E-A49677EEE4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28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434B-00B6-450E-9399-3F9B50058B18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E1B-8B79-4BD1-8D5B-83E8E8A83232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9774-9862-487F-B0AE-5F96B2BBD0AC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077F-3DFC-42A7-811F-AFF42A4B5479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A4EA-2025-4D43-9292-075B26534E50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85BA-9630-4EC4-BDFA-2071CF91804A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31DA-86B5-4305-96A2-FEE773291D6B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C6ED-0781-4348-9D61-8C7A539625DD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BA1-321E-4719-BF26-1D8F10545DED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517F-A73A-42BC-BFD1-0B3BC861DD95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3B0F-112C-4812-AF1F-08FEBDDE28FF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F2614-F607-44D6-AB8E-16A5AAC14F5B}" type="datetime1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82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Log Based Query Recommendation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Speaker: </a:t>
            </a:r>
            <a:r>
              <a:rPr lang="en-US" sz="2800" dirty="0" err="1" smtClean="0">
                <a:solidFill>
                  <a:schemeClr val="bg1"/>
                </a:solidFill>
              </a:rPr>
              <a:t>Rui-Rui</a:t>
            </a:r>
            <a:r>
              <a:rPr lang="en-US" sz="2800" dirty="0" smtClean="0">
                <a:solidFill>
                  <a:schemeClr val="bg1"/>
                </a:solidFill>
              </a:rPr>
              <a:t> Li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Supervisor: Prof. Ben Kao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Different Types of Log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mining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may not know what they really want at the first beginning. </a:t>
            </a:r>
          </a:p>
          <a:p>
            <a:r>
              <a:rPr lang="en-US" sz="2000" dirty="0" smtClean="0"/>
              <a:t>-hoping the search engine may aid them to explore the query poll and find their desire target.</a:t>
            </a:r>
          </a:p>
          <a:p>
            <a:endParaRPr lang="en-US" sz="2000" dirty="0" smtClean="0"/>
          </a:p>
          <a:p>
            <a:r>
              <a:rPr lang="en-US" dirty="0" smtClean="0"/>
              <a:t>Even though they are aware of the target they really want.</a:t>
            </a:r>
          </a:p>
          <a:p>
            <a:r>
              <a:rPr lang="en-US" sz="2000" dirty="0" smtClean="0"/>
              <a:t>- expressing their information need is always difficult for casual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queries in two types</a:t>
            </a:r>
          </a:p>
          <a:p>
            <a:r>
              <a:rPr lang="en-US" dirty="0" smtClean="0"/>
              <a:t>-Related searches.</a:t>
            </a:r>
          </a:p>
          <a:p>
            <a:r>
              <a:rPr lang="en-US" dirty="0" smtClean="0"/>
              <a:t>-Same search intent, better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click-through data</a:t>
            </a:r>
          </a:p>
          <a:p>
            <a:r>
              <a:rPr lang="en-US" dirty="0" smtClean="0"/>
              <a:t>Using session data</a:t>
            </a:r>
          </a:p>
          <a:p>
            <a:r>
              <a:rPr lang="en-US" dirty="0" smtClean="0"/>
              <a:t>Context aware query suggestion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Search log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Click-through bipartite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6486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3476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/>
              <a:t>-Overlap of clicked URLs</a:t>
            </a:r>
          </a:p>
          <a:p>
            <a:r>
              <a:rPr lang="en-US" sz="2000" dirty="0" smtClean="0"/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/>
              <a:t>-Agglomerative hierarchical method</a:t>
            </a:r>
          </a:p>
          <a:p>
            <a:r>
              <a:rPr lang="en-US" sz="2000" dirty="0" smtClean="0"/>
              <a:t>-DBScan</a:t>
            </a:r>
          </a:p>
          <a:p>
            <a:r>
              <a:rPr lang="en-US" sz="2000" dirty="0" smtClean="0"/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endParaRPr lang="en-US" sz="1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-Overlap of clicked URLs</a:t>
            </a:r>
          </a:p>
          <a:p>
            <a:r>
              <a:rPr lang="en-US" sz="2000" dirty="0" smtClean="0"/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/>
              <a:t>-Agglomerative hierarchical method</a:t>
            </a:r>
          </a:p>
          <a:p>
            <a:r>
              <a:rPr lang="en-US" sz="2000" dirty="0" smtClean="0"/>
              <a:t>-DBScan</a:t>
            </a:r>
          </a:p>
          <a:p>
            <a:r>
              <a:rPr lang="en-US" sz="2000" dirty="0" smtClean="0"/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endParaRPr lang="en-US" sz="1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                                           </a:t>
            </a:r>
            <a:r>
              <a:rPr lang="en-US" sz="1800" dirty="0" smtClean="0"/>
              <a:t>similarity</a:t>
            </a:r>
            <a:r>
              <a:rPr lang="en-US" sz="1600" dirty="0" smtClean="0"/>
              <a:t>                </a:t>
            </a:r>
            <a:r>
              <a:rPr lang="en-US" sz="1800" dirty="0" smtClean="0"/>
              <a:t>between vertices x and 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-straightforward, intuitive, convenient to work with</a:t>
            </a:r>
          </a:p>
          <a:p>
            <a:r>
              <a:rPr lang="en-US" sz="2000" dirty="0" smtClean="0"/>
              <a:t>-Suffer from not distinguishing between two vertices which each have the same neighbor and two vertices which each have the same two neighbors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h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3429000" cy="23050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432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0200" y="2133600"/>
          <a:ext cx="615950" cy="304800"/>
        </p:xfrm>
        <a:graphic>
          <a:graphicData uri="http://schemas.openxmlformats.org/presentationml/2006/ole">
            <p:oleObj spid="_x0000_s9220" name="Formula" r:id="rId5" imgW="311583" imgH="139894" progId="">
              <p:embed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638800"/>
            <a:ext cx="1295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5715000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Methods</a:t>
            </a:r>
          </a:p>
          <a:p>
            <a:r>
              <a:rPr lang="en-US" sz="2000" dirty="0" smtClean="0"/>
              <a:t>-using click-through data</a:t>
            </a:r>
          </a:p>
          <a:p>
            <a:r>
              <a:rPr lang="en-US" sz="2000" dirty="0" smtClean="0"/>
              <a:t>-using session data</a:t>
            </a:r>
          </a:p>
          <a:p>
            <a:r>
              <a:rPr lang="en-US" sz="2000" dirty="0" smtClean="0"/>
              <a:t>-context aware query suggestion</a:t>
            </a:r>
          </a:p>
          <a:p>
            <a:r>
              <a:rPr lang="en-US" sz="2000" dirty="0" smtClean="0"/>
              <a:t>-other methods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-Overlap of clicked URLs</a:t>
            </a:r>
          </a:p>
          <a:p>
            <a:r>
              <a:rPr lang="en-US" sz="2000" dirty="0" smtClean="0"/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-Agglomerative hierarchical method</a:t>
            </a:r>
          </a:p>
          <a:p>
            <a:r>
              <a:rPr lang="en-US" sz="2000" dirty="0" smtClean="0"/>
              <a:t>-DBScan</a:t>
            </a:r>
          </a:p>
          <a:p>
            <a:r>
              <a:rPr lang="en-US" sz="2000" dirty="0" smtClean="0"/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endParaRPr lang="en-US" sz="1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324600"/>
            <a:ext cx="3609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/>
              <a:t>-Overlap of clicked URLs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/>
              <a:t>-Agglomerative hierarchical method</a:t>
            </a:r>
          </a:p>
          <a:p>
            <a:r>
              <a:rPr lang="en-US" sz="2000" dirty="0" smtClean="0"/>
              <a:t>-DBScan</a:t>
            </a:r>
          </a:p>
          <a:p>
            <a:r>
              <a:rPr lang="en-US" sz="2000" dirty="0" smtClean="0"/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endParaRPr lang="en-US" sz="1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based on keywords or phases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Query terms are weighted, cosine similarity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Extend to phrases</a:t>
            </a:r>
          </a:p>
          <a:p>
            <a:r>
              <a:rPr lang="en-US" dirty="0" smtClean="0"/>
              <a:t>“history of China”, “history of the United States”</a:t>
            </a:r>
          </a:p>
          <a:p>
            <a:r>
              <a:rPr lang="en-US" dirty="0" smtClean="0"/>
              <a:t>Similarity </a:t>
            </a:r>
            <a:r>
              <a:rPr lang="en-US" sz="1000" dirty="0" smtClean="0"/>
              <a:t>Keywords</a:t>
            </a:r>
            <a:r>
              <a:rPr lang="en-US" dirty="0" smtClean="0"/>
              <a:t>=0.33    similarity </a:t>
            </a:r>
            <a:r>
              <a:rPr lang="en-US" sz="1000" dirty="0" smtClean="0"/>
              <a:t>Phrases</a:t>
            </a:r>
            <a:r>
              <a:rPr lang="en-US" dirty="0" smtClean="0"/>
              <a:t>=0.5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638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4648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based on string matching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Edit distance is a measure based on the number of edit operations(insertion, deletion, or substitution of a word)necessary to unify two queries.</a:t>
            </a:r>
          </a:p>
          <a:p>
            <a:endParaRPr lang="en-US" dirty="0" smtClean="0"/>
          </a:p>
          <a:p>
            <a:r>
              <a:rPr lang="en-US" sz="1800" dirty="0" smtClean="0"/>
              <a:t>-query1: Where does silk come from</a:t>
            </a:r>
          </a:p>
          <a:p>
            <a:r>
              <a:rPr lang="en-US" sz="1800" dirty="0" smtClean="0"/>
              <a:t>-query2: Where does lead come from</a:t>
            </a:r>
          </a:p>
          <a:p>
            <a:r>
              <a:rPr lang="en-US" sz="1800" dirty="0" smtClean="0"/>
              <a:t>-query3: Where does dew come from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3800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through a single Document(URL)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Cluster semantically related queries containing different words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Distinguish between queries that happen to be worded similarly but stem from different information needs.</a:t>
            </a:r>
          </a:p>
          <a:p>
            <a:r>
              <a:rPr lang="en-US" sz="1500" dirty="0" smtClean="0"/>
              <a:t>-”law”------&gt;articles about legal problems</a:t>
            </a:r>
          </a:p>
          <a:p>
            <a:r>
              <a:rPr lang="en-US" sz="1500" dirty="0" smtClean="0"/>
              <a:t>-”law” ------&gt;articles about the order of nature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363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59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through document hierarchy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sz="2000" dirty="0" smtClean="0"/>
              <a:t>; and                     if </a:t>
            </a:r>
          </a:p>
          <a:p>
            <a:endParaRPr lang="en-US" dirty="0" smtClean="0"/>
          </a:p>
          <a:p>
            <a:r>
              <a:rPr lang="en-US" sz="2000" dirty="0" smtClean="0"/>
              <a:t>Let                         and                        be the clicked documents of queries p and q.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90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3505200"/>
          <a:ext cx="1130300" cy="276225"/>
        </p:xfrm>
        <a:graphic>
          <a:graphicData uri="http://schemas.openxmlformats.org/presentationml/2006/ole">
            <p:oleObj spid="_x0000_s14346" name="Formula" r:id="rId5" imgW="569751" imgH="139894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3505200"/>
          <a:ext cx="1150938" cy="276225"/>
        </p:xfrm>
        <a:graphic>
          <a:graphicData uri="http://schemas.openxmlformats.org/presentationml/2006/ole">
            <p:oleObj spid="_x0000_s14347" name="Formula" r:id="rId6" imgW="581660" imgH="1397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3400" y="3505200"/>
          <a:ext cx="1500188" cy="276225"/>
        </p:xfrm>
        <a:graphic>
          <a:graphicData uri="http://schemas.openxmlformats.org/presentationml/2006/ole">
            <p:oleObj spid="_x0000_s14348" name="Formula" r:id="rId7" imgW="756920" imgH="139700" progId="">
              <p:embed/>
            </p:oleObj>
          </a:graphicData>
        </a:graphic>
      </p:graphicFrame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181600"/>
            <a:ext cx="5314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95400" y="4343400"/>
          <a:ext cx="1287462" cy="276225"/>
        </p:xfrm>
        <a:graphic>
          <a:graphicData uri="http://schemas.openxmlformats.org/presentationml/2006/ole">
            <p:oleObj spid="_x0000_s14349" name="Formula" r:id="rId9" imgW="648970" imgH="139700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76600" y="4343400"/>
          <a:ext cx="1270000" cy="276225"/>
        </p:xfrm>
        <a:graphic>
          <a:graphicData uri="http://schemas.openxmlformats.org/presentationml/2006/ole">
            <p:oleObj spid="_x0000_s14350" name="Formula" r:id="rId10" imgW="641350" imgH="139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Content based </a:t>
            </a:r>
            <a:r>
              <a:rPr lang="en-US" dirty="0" smtClean="0"/>
              <a:t>measures tend to cluster queries with the same or similar terms.</a:t>
            </a:r>
          </a:p>
          <a:p>
            <a:endParaRPr lang="en-US" dirty="0" smtClean="0"/>
          </a:p>
          <a:p>
            <a:r>
              <a:rPr lang="en-US" i="1" u="sng" dirty="0" smtClean="0"/>
              <a:t>Cross-references based </a:t>
            </a:r>
            <a:r>
              <a:rPr lang="en-US" dirty="0" smtClean="0"/>
              <a:t>measures tend to cluster queries related to the same or similar topics.</a:t>
            </a:r>
          </a:p>
          <a:p>
            <a:pPr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0292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/>
              <a:t>-Overlap of clicked URLs</a:t>
            </a:r>
          </a:p>
          <a:p>
            <a:r>
              <a:rPr lang="en-US" sz="2000" dirty="0" smtClean="0"/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/>
              <a:t>-Agglomerative hierarchical method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-DBScan</a:t>
            </a:r>
          </a:p>
          <a:p>
            <a:r>
              <a:rPr lang="en-US" sz="2000" dirty="0" smtClean="0"/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endParaRPr lang="en-US" sz="1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</a:p>
          <a:p>
            <a:endParaRPr lang="en-US" dirty="0" smtClean="0"/>
          </a:p>
          <a:p>
            <a:r>
              <a:rPr lang="en-US" sz="2000" dirty="0" smtClean="0"/>
              <a:t>-A cluster consists of at least the minimum number of points-</a:t>
            </a:r>
            <a:r>
              <a:rPr lang="en-US" sz="2000" dirty="0" err="1" smtClean="0"/>
              <a:t>MinPts</a:t>
            </a:r>
            <a:r>
              <a:rPr lang="en-US" sz="2000" dirty="0" smtClean="0"/>
              <a:t> (to eliminate very small clusters as noise)</a:t>
            </a:r>
          </a:p>
          <a:p>
            <a:endParaRPr lang="en-US" sz="2000" dirty="0" smtClean="0"/>
          </a:p>
          <a:p>
            <a:r>
              <a:rPr lang="en-US" sz="2000" dirty="0" smtClean="0"/>
              <a:t>-for every point in the cluster, there exists another point in the same cluster whose distance is less than the distance threshold </a:t>
            </a:r>
            <a:r>
              <a:rPr lang="en-US" sz="2000" dirty="0" err="1" smtClean="0"/>
              <a:t>Eps</a:t>
            </a:r>
            <a:r>
              <a:rPr lang="en-US" sz="2000" dirty="0" smtClean="0"/>
              <a:t> (points are densely located)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Log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Using Click-Through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similar queries as suggestions for each other.</a:t>
            </a:r>
          </a:p>
          <a:p>
            <a:r>
              <a:rPr lang="en-US" sz="2400" dirty="0" smtClean="0"/>
              <a:t>Measure similarity of queries</a:t>
            </a:r>
          </a:p>
          <a:p>
            <a:r>
              <a:rPr lang="en-US" sz="2000" dirty="0" smtClean="0"/>
              <a:t>-Overlap of clicked URLs</a:t>
            </a:r>
          </a:p>
          <a:p>
            <a:r>
              <a:rPr lang="en-US" sz="2000" dirty="0" smtClean="0"/>
              <a:t>-Similarity of category or content of clicked documents</a:t>
            </a:r>
          </a:p>
          <a:p>
            <a:r>
              <a:rPr lang="en-US" sz="2400" dirty="0" smtClean="0"/>
              <a:t>Cluster queries</a:t>
            </a:r>
          </a:p>
          <a:p>
            <a:r>
              <a:rPr lang="en-US" sz="2000" dirty="0" smtClean="0"/>
              <a:t>-Agglomerative hierarchical method</a:t>
            </a:r>
          </a:p>
          <a:p>
            <a:r>
              <a:rPr lang="en-US" sz="2000" dirty="0" smtClean="0"/>
              <a:t>-DBScan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-K-means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000" dirty="0" smtClean="0"/>
              <a:t>[Agglomerative clustering of a search engine query log ]</a:t>
            </a:r>
            <a:r>
              <a:rPr lang="en-US" altLang="zh-CN" sz="1000" dirty="0" smtClean="0"/>
              <a:t>KDD’00</a:t>
            </a:r>
            <a:endParaRPr lang="en-US" sz="1000" dirty="0" smtClean="0"/>
          </a:p>
          <a:p>
            <a:r>
              <a:rPr lang="en-US" sz="1000" dirty="0" smtClean="0"/>
              <a:t>[Query clustering using user logs]TOIS’01</a:t>
            </a:r>
          </a:p>
          <a:p>
            <a:r>
              <a:rPr lang="en-US" sz="1000" dirty="0" smtClean="0"/>
              <a:t>[Query recommendation using query logs in search engines]EDBT’04</a:t>
            </a:r>
          </a:p>
          <a:p>
            <a:r>
              <a:rPr lang="en-US" sz="1000" dirty="0" smtClean="0"/>
              <a:t>[A structured approach to query recommendation with social annotation data]CIKM’10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Methods Using Session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Segmentation Problem: given a sequence of user queries, where to cut the session boundary.</a:t>
            </a:r>
          </a:p>
          <a:p>
            <a:endParaRPr lang="en-US" dirty="0" smtClean="0"/>
          </a:p>
          <a:p>
            <a:r>
              <a:rPr lang="en-US" dirty="0" smtClean="0"/>
              <a:t>Features for session segmentation</a:t>
            </a:r>
          </a:p>
          <a:p>
            <a:r>
              <a:rPr lang="en-US" sz="2000" dirty="0" smtClean="0"/>
              <a:t>-Timeout threshold</a:t>
            </a:r>
          </a:p>
          <a:p>
            <a:r>
              <a:rPr lang="en-US" sz="2000" dirty="0" smtClean="0"/>
              <a:t>-Common words or edit distance between queries</a:t>
            </a:r>
          </a:p>
          <a:p>
            <a:r>
              <a:rPr lang="en-US" sz="2000" dirty="0" smtClean="0"/>
              <a:t>-Adjacency of two queries in user input sequences</a:t>
            </a:r>
          </a:p>
          <a:p>
            <a:r>
              <a:rPr lang="en-US" sz="2000" dirty="0" smtClean="0"/>
              <a:t>-similarity between the top K search results of two queries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Using Session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Co-occurrence or adjacency in sessions</a:t>
            </a:r>
          </a:p>
          <a:p>
            <a:r>
              <a:rPr lang="en-US" sz="1700" dirty="0" smtClean="0"/>
              <a:t>-If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a</a:t>
            </a:r>
            <a:r>
              <a:rPr lang="en-US" sz="1700" dirty="0" smtClean="0"/>
              <a:t> and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b</a:t>
            </a:r>
            <a:r>
              <a:rPr lang="en-US" sz="1700" dirty="0" smtClean="0"/>
              <a:t> often co-occur in the same session, they can be suggestions for each other</a:t>
            </a:r>
          </a:p>
          <a:p>
            <a:r>
              <a:rPr lang="en-US" sz="1700" dirty="0" smtClean="0"/>
              <a:t>-If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b</a:t>
            </a:r>
            <a:r>
              <a:rPr lang="en-US" sz="1700" dirty="0" smtClean="0"/>
              <a:t> often appear immediately after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a</a:t>
            </a:r>
            <a:r>
              <a:rPr lang="en-US" sz="1700" dirty="0" smtClean="0"/>
              <a:t> in the same session,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b</a:t>
            </a:r>
            <a:r>
              <a:rPr lang="en-US" sz="1700" dirty="0" smtClean="0"/>
              <a:t> is a suggestion for </a:t>
            </a:r>
            <a:r>
              <a:rPr lang="en-US" sz="1700" dirty="0" err="1" smtClean="0"/>
              <a:t>q</a:t>
            </a:r>
            <a:r>
              <a:rPr lang="en-US" sz="1200" dirty="0" err="1" smtClean="0"/>
              <a:t>a</a:t>
            </a:r>
            <a:endParaRPr lang="en-US" sz="1200" dirty="0" smtClean="0"/>
          </a:p>
          <a:p>
            <a:r>
              <a:rPr lang="en-US" dirty="0" smtClean="0"/>
              <a:t>Measures to represent correlation between </a:t>
            </a:r>
            <a:r>
              <a:rPr lang="en-US" dirty="0" err="1" smtClean="0"/>
              <a:t>q</a:t>
            </a:r>
            <a:r>
              <a:rPr lang="en-US" sz="16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q</a:t>
            </a:r>
            <a:r>
              <a:rPr lang="en-US" sz="1600" dirty="0" err="1" smtClean="0"/>
              <a:t>b</a:t>
            </a:r>
            <a:endParaRPr lang="en-US" sz="1600" dirty="0" smtClean="0"/>
          </a:p>
          <a:p>
            <a:r>
              <a:rPr lang="en-US" sz="1600" dirty="0" smtClean="0"/>
              <a:t>-Number of sessions where </a:t>
            </a:r>
            <a:r>
              <a:rPr lang="en-US" sz="1600" dirty="0" err="1" smtClean="0"/>
              <a:t>q</a:t>
            </a:r>
            <a:r>
              <a:rPr lang="en-US" sz="1200" dirty="0" err="1" smtClean="0"/>
              <a:t>a</a:t>
            </a:r>
            <a:r>
              <a:rPr lang="en-US" sz="1600" dirty="0" smtClean="0"/>
              <a:t> and </a:t>
            </a:r>
            <a:r>
              <a:rPr lang="en-US" sz="1600" dirty="0" err="1" smtClean="0"/>
              <a:t>q</a:t>
            </a:r>
            <a:r>
              <a:rPr lang="en-US" sz="1200" dirty="0" err="1" smtClean="0"/>
              <a:t>b</a:t>
            </a:r>
            <a:r>
              <a:rPr lang="en-US" sz="1600" dirty="0" smtClean="0"/>
              <a:t> co-occur(or are adjacent)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Jaccard</a:t>
            </a:r>
            <a:r>
              <a:rPr lang="en-US" sz="1600" dirty="0" smtClean="0"/>
              <a:t> similarity, dependency, cosine similarity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800" dirty="0" smtClean="0"/>
              <a:t>[How are we searching the World Wide Web? A comparison of nine search engine transaction logs]Information Processing and Management’04</a:t>
            </a:r>
          </a:p>
          <a:p>
            <a:r>
              <a:rPr lang="en-US" sz="800" dirty="0" smtClean="0"/>
              <a:t>[Relevant term suggestion in interactive web search based on contextual information in query session logs]Journal of the American society for information science and technology’03</a:t>
            </a:r>
          </a:p>
          <a:p>
            <a:r>
              <a:rPr lang="en-US" sz="800" dirty="0" smtClean="0"/>
              <a:t>[Generating Query Substitutions]WWW’06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Using Session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matrix C(n by n):</a:t>
            </a:r>
          </a:p>
          <a:p>
            <a:endParaRPr lang="en-US" dirty="0" smtClean="0"/>
          </a:p>
          <a:p>
            <a:r>
              <a:rPr lang="en-US" sz="2000" dirty="0" err="1" smtClean="0"/>
              <a:t>C</a:t>
            </a:r>
            <a:r>
              <a:rPr lang="en-US" sz="1000" dirty="0" err="1" smtClean="0"/>
              <a:t>ij</a:t>
            </a:r>
            <a:r>
              <a:rPr lang="en-US" sz="2000" dirty="0" smtClean="0"/>
              <a:t>= the number of query sessions containing both query </a:t>
            </a:r>
            <a:r>
              <a:rPr lang="en-US" sz="2000" dirty="0" err="1" smtClean="0"/>
              <a:t>q</a:t>
            </a:r>
            <a:r>
              <a:rPr lang="en-US" sz="1000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dirty="0" err="1" smtClean="0"/>
              <a:t>q</a:t>
            </a:r>
            <a:r>
              <a:rPr lang="en-US" sz="1000" dirty="0" err="1" smtClean="0"/>
              <a:t>j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Let </a:t>
            </a:r>
            <a:r>
              <a:rPr lang="en-US" sz="2000" dirty="0" err="1" smtClean="0"/>
              <a:t>f</a:t>
            </a:r>
            <a:r>
              <a:rPr lang="en-US" sz="1000" dirty="0" err="1" smtClean="0"/>
              <a:t>i</a:t>
            </a:r>
            <a:r>
              <a:rPr lang="en-US" sz="2000" dirty="0" smtClean="0"/>
              <a:t>=</a:t>
            </a:r>
            <a:r>
              <a:rPr lang="en-US" sz="2000" dirty="0" err="1" smtClean="0"/>
              <a:t>C</a:t>
            </a:r>
            <a:r>
              <a:rPr lang="en-US" sz="1000" dirty="0" err="1" smtClean="0"/>
              <a:t>iJ</a:t>
            </a:r>
            <a:r>
              <a:rPr lang="en-US" sz="2000" dirty="0" smtClean="0"/>
              <a:t>, which denotes the number of query sessions containing </a:t>
            </a:r>
            <a:r>
              <a:rPr lang="en-US" sz="2000" dirty="0" err="1" smtClean="0"/>
              <a:t>q</a:t>
            </a:r>
            <a:r>
              <a:rPr lang="en-US" sz="1000" dirty="0" err="1" smtClean="0"/>
              <a:t>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2857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Context-Aware Query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raises query “gladiator”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user raises query “beautiful mind” before “gladiator”</a:t>
            </a:r>
          </a:p>
          <a:p>
            <a:r>
              <a:rPr lang="en-US" dirty="0" smtClean="0"/>
              <a:t>Then user is likely to be interested in the film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81105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Context-Aware Query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naïve formulation</a:t>
            </a:r>
          </a:p>
          <a:p>
            <a:r>
              <a:rPr lang="en-US" dirty="0" smtClean="0"/>
              <a:t>-Given user query </a:t>
            </a:r>
            <a:r>
              <a:rPr lang="en-US" dirty="0" err="1" smtClean="0"/>
              <a:t>q</a:t>
            </a:r>
            <a:r>
              <a:rPr lang="en-US" sz="1000" dirty="0" err="1" smtClean="0"/>
              <a:t>n</a:t>
            </a:r>
            <a:endParaRPr lang="en-US" sz="1000" dirty="0" smtClean="0"/>
          </a:p>
          <a:p>
            <a:r>
              <a:rPr lang="en-US" dirty="0" smtClean="0"/>
              <a:t>-Find sequence of queries q</a:t>
            </a:r>
            <a:r>
              <a:rPr lang="en-US" sz="1000" dirty="0" smtClean="0"/>
              <a:t>1</a:t>
            </a:r>
            <a:r>
              <a:rPr lang="en-US" dirty="0" smtClean="0"/>
              <a:t>…q</a:t>
            </a:r>
            <a:r>
              <a:rPr lang="en-US" sz="1000" dirty="0" smtClean="0"/>
              <a:t>n-1</a:t>
            </a:r>
            <a:r>
              <a:rPr lang="en-US" dirty="0" smtClean="0"/>
              <a:t> submitted by users immediately before </a:t>
            </a:r>
            <a:r>
              <a:rPr lang="en-US" dirty="0" err="1" smtClean="0"/>
              <a:t>q</a:t>
            </a:r>
            <a:r>
              <a:rPr lang="en-US" sz="1000" dirty="0" err="1" smtClean="0"/>
              <a:t>n</a:t>
            </a:r>
            <a:endParaRPr lang="en-US" sz="1000" dirty="0" smtClean="0"/>
          </a:p>
          <a:p>
            <a:r>
              <a:rPr lang="en-US" dirty="0" smtClean="0"/>
              <a:t>-Scan log data and find out that in the same context q</a:t>
            </a:r>
            <a:r>
              <a:rPr lang="en-US" sz="1000" dirty="0" smtClean="0"/>
              <a:t>1</a:t>
            </a:r>
            <a:r>
              <a:rPr lang="en-US" dirty="0" smtClean="0"/>
              <a:t>…q</a:t>
            </a:r>
            <a:r>
              <a:rPr lang="en-US" sz="1000" dirty="0" smtClean="0"/>
              <a:t>n-1</a:t>
            </a:r>
            <a:r>
              <a:rPr lang="en-US" dirty="0" smtClean="0"/>
              <a:t>,what queries people often ask after </a:t>
            </a:r>
            <a:r>
              <a:rPr lang="en-US" dirty="0" err="1" smtClean="0"/>
              <a:t>q</a:t>
            </a:r>
            <a:r>
              <a:rPr lang="en-US" sz="1000" dirty="0" err="1" smtClean="0"/>
              <a:t>n</a:t>
            </a:r>
            <a:endParaRPr lang="en-US" sz="1000" dirty="0" smtClean="0"/>
          </a:p>
          <a:p>
            <a:r>
              <a:rPr lang="en-US" dirty="0" smtClean="0"/>
              <a:t>-Output results as query suggestion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[Context-aware query suggestion by mining click-through and session data]KDD’08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knowledge </a:t>
            </a:r>
            <a:r>
              <a:rPr lang="en-US" dirty="0" smtClean="0"/>
              <a:t>about web log mining</a:t>
            </a:r>
          </a:p>
          <a:p>
            <a:r>
              <a:rPr lang="en-US" dirty="0" smtClean="0"/>
              <a:t>M</a:t>
            </a:r>
            <a:r>
              <a:rPr lang="en-US" dirty="0" smtClean="0"/>
              <a:t>otivation</a:t>
            </a:r>
            <a:endParaRPr lang="en-US" dirty="0" smtClean="0"/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- using click-through data</a:t>
            </a:r>
          </a:p>
          <a:p>
            <a:r>
              <a:rPr lang="en-US" dirty="0" smtClean="0"/>
              <a:t>-using session data</a:t>
            </a:r>
          </a:p>
          <a:p>
            <a:r>
              <a:rPr lang="en-US" dirty="0" smtClean="0"/>
              <a:t>-context aware query recommendation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hank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743200"/>
            <a:ext cx="4762500" cy="3333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Different Types of Log Data :Search Log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Information in Search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categories information</a:t>
            </a:r>
          </a:p>
          <a:p>
            <a:r>
              <a:rPr lang="en-US" dirty="0" smtClean="0"/>
              <a:t>-User info: user ID &amp; IP</a:t>
            </a:r>
          </a:p>
          <a:p>
            <a:r>
              <a:rPr lang="en-US" dirty="0" smtClean="0"/>
              <a:t>-Query info: query text, time stamp, location, search device, etc</a:t>
            </a:r>
          </a:p>
          <a:p>
            <a:r>
              <a:rPr lang="en-US" dirty="0" smtClean="0"/>
              <a:t>-Click info: URL, time stamp ,etc</a:t>
            </a:r>
          </a:p>
          <a:p>
            <a:r>
              <a:rPr lang="en-US" dirty="0" smtClean="0"/>
              <a:t>-Search results:</a:t>
            </a:r>
          </a:p>
          <a:p>
            <a:r>
              <a:rPr lang="en-US" dirty="0" smtClean="0"/>
              <a:t>Query suggestions, deep links,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AOL search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5136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Different Types of Log Data :Browse Log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Information in Browse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the search requests from the clients but also all of the HTTP requests pass through the proxy server.</a:t>
            </a:r>
          </a:p>
          <a:p>
            <a:endParaRPr lang="en-US" dirty="0" smtClean="0"/>
          </a:p>
          <a:p>
            <a:r>
              <a:rPr lang="en-US" dirty="0" smtClean="0"/>
              <a:t>Compared with search engine logs, a proxy server’s log can record richer information, the recorded search requests are not limited to certain search engines.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Different Types of Log Data :Other Logs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3659</TotalTime>
  <Words>1420</Words>
  <Application>Microsoft Office PowerPoint</Application>
  <PresentationFormat>On-screen Show (4:3)</PresentationFormat>
  <Paragraphs>288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Flow</vt:lpstr>
      <vt:lpstr>Formula</vt:lpstr>
      <vt:lpstr>Log Based Query Recommendation</vt:lpstr>
      <vt:lpstr>Outline</vt:lpstr>
      <vt:lpstr>Different Types of Log Data</vt:lpstr>
      <vt:lpstr>Different Types of Log Data :Search Log</vt:lpstr>
      <vt:lpstr>Major Information in Search Logs</vt:lpstr>
      <vt:lpstr>AOL search log</vt:lpstr>
      <vt:lpstr>Different Types of Log Data :Browse Log</vt:lpstr>
      <vt:lpstr>Major Information in Browse Logs</vt:lpstr>
      <vt:lpstr>Different Types of Log Data :Other Logs</vt:lpstr>
      <vt:lpstr>Different Types of Log Data</vt:lpstr>
      <vt:lpstr>Log mining applications</vt:lpstr>
      <vt:lpstr>Motivation</vt:lpstr>
      <vt:lpstr>Query Recommendation</vt:lpstr>
      <vt:lpstr>Complex Objects</vt:lpstr>
      <vt:lpstr>Methods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Click-Through Data</vt:lpstr>
      <vt:lpstr>Methods Using Session Data</vt:lpstr>
      <vt:lpstr>Methods Using Session Data</vt:lpstr>
      <vt:lpstr>Methods Using Session Data</vt:lpstr>
      <vt:lpstr>Context-Aware Query Suggestion</vt:lpstr>
      <vt:lpstr>Context-Aware Query Suggestion</vt:lpstr>
      <vt:lpstr>Conclusion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Recommedation</dc:title>
  <dc:creator>RAY</dc:creator>
  <cp:lastModifiedBy>HKUCS</cp:lastModifiedBy>
  <cp:revision>214</cp:revision>
  <dcterms:created xsi:type="dcterms:W3CDTF">2006-08-16T00:00:00Z</dcterms:created>
  <dcterms:modified xsi:type="dcterms:W3CDTF">2011-05-20T02:44:32Z</dcterms:modified>
</cp:coreProperties>
</file>