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3" r:id="rId1"/>
  </p:sldMasterIdLst>
  <p:notesMasterIdLst>
    <p:notesMasterId r:id="rId20"/>
  </p:notesMasterIdLst>
  <p:handoutMasterIdLst>
    <p:handoutMasterId r:id="rId21"/>
  </p:handoutMasterIdLst>
  <p:sldIdLst>
    <p:sldId id="1898" r:id="rId2"/>
    <p:sldId id="1935" r:id="rId3"/>
    <p:sldId id="1963" r:id="rId4"/>
    <p:sldId id="1965" r:id="rId5"/>
    <p:sldId id="1967" r:id="rId6"/>
    <p:sldId id="1966" r:id="rId7"/>
    <p:sldId id="1969" r:id="rId8"/>
    <p:sldId id="1972" r:id="rId9"/>
    <p:sldId id="1974" r:id="rId10"/>
    <p:sldId id="1981" r:id="rId11"/>
    <p:sldId id="1977" r:id="rId12"/>
    <p:sldId id="1983" r:id="rId13"/>
    <p:sldId id="1952" r:id="rId14"/>
    <p:sldId id="1984" r:id="rId15"/>
    <p:sldId id="1939" r:id="rId16"/>
    <p:sldId id="1940" r:id="rId17"/>
    <p:sldId id="1941" r:id="rId18"/>
    <p:sldId id="1305" r:id="rId19"/>
  </p:sldIdLst>
  <p:sldSz cx="9906000" cy="6858000" type="A4"/>
  <p:notesSz cx="7099300" cy="10234613"/>
  <p:embeddedFontLst>
    <p:embeddedFont>
      <p:font typeface="ＭＳ Ｐゴシック" pitchFamily="34" charset="-128"/>
      <p:regular r:id="rId22"/>
    </p:embeddedFont>
    <p:embeddedFont>
      <p:font typeface="MingLiU" pitchFamily="49" charset="-120"/>
      <p:regular r:id="rId23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0066"/>
    <a:srgbClr val="808080"/>
    <a:srgbClr val="EAEAEA"/>
    <a:srgbClr val="7F7F7F"/>
    <a:srgbClr val="82542B"/>
    <a:srgbClr val="9DA4B0"/>
    <a:srgbClr val="949BA8"/>
    <a:srgbClr val="A4ABB7"/>
    <a:srgbClr val="E9E9E9"/>
    <a:srgbClr val="003C7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9393" autoAdjust="0"/>
  </p:normalViewPr>
  <p:slideViewPr>
    <p:cSldViewPr>
      <p:cViewPr varScale="1">
        <p:scale>
          <a:sx n="114" d="100"/>
          <a:sy n="114" d="100"/>
        </p:scale>
        <p:origin x="-1410" y="-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4104" y="-112"/>
      </p:cViewPr>
      <p:guideLst>
        <p:guide orient="horz" pos="3223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7.xml"/><Relationship Id="rId1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3813" y="-1588"/>
            <a:ext cx="304165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831" tIns="0" rIns="19831" bIns="0" numCol="1" anchor="t" anchorCtr="0" compatLnSpc="1">
            <a:prstTxWarp prst="textNoShape">
              <a:avLst/>
            </a:prstTxWarp>
          </a:bodyPr>
          <a:lstStyle>
            <a:lvl1pPr algn="l" defTabSz="901700">
              <a:defRPr sz="100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33838" y="-1588"/>
            <a:ext cx="304165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831" tIns="0" rIns="19831" bIns="0" numCol="1" anchor="t" anchorCtr="0" compatLnSpc="1">
            <a:prstTxWarp prst="textNoShape">
              <a:avLst/>
            </a:prstTxWarp>
          </a:bodyPr>
          <a:lstStyle>
            <a:lvl1pPr algn="r" defTabSz="901700">
              <a:defRPr sz="100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3813" y="9680575"/>
            <a:ext cx="304165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831" tIns="0" rIns="19831" bIns="0" numCol="1" anchor="b" anchorCtr="0" compatLnSpc="1">
            <a:prstTxWarp prst="textNoShape">
              <a:avLst/>
            </a:prstTxWarp>
          </a:bodyPr>
          <a:lstStyle>
            <a:lvl1pPr algn="l" defTabSz="901700">
              <a:defRPr sz="1000" i="1">
                <a:cs typeface="+mn-cs"/>
              </a:defRPr>
            </a:lvl1pPr>
          </a:lstStyle>
          <a:p>
            <a:pPr>
              <a:defRPr/>
            </a:pPr>
            <a:r>
              <a:rPr lang="en-US"/>
              <a:t>Software Design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33838" y="9680575"/>
            <a:ext cx="304165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831" tIns="0" rIns="19831" bIns="0" numCol="1" anchor="b" anchorCtr="0" compatLnSpc="1">
            <a:prstTxWarp prst="textNoShape">
              <a:avLst/>
            </a:prstTxWarp>
          </a:bodyPr>
          <a:lstStyle>
            <a:lvl1pPr algn="r" defTabSz="901700">
              <a:defRPr sz="1000" i="1">
                <a:cs typeface="+mn-cs"/>
              </a:defRPr>
            </a:lvl1pPr>
          </a:lstStyle>
          <a:p>
            <a:pPr>
              <a:defRPr/>
            </a:pPr>
            <a:fld id="{0A93F579-84C7-BE47-860D-438F53AD3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7580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7463" y="-9525"/>
            <a:ext cx="3101976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831" tIns="0" rIns="19831" bIns="0" numCol="1" anchor="t" anchorCtr="0" compatLnSpc="1">
            <a:prstTxWarp prst="textNoShape">
              <a:avLst/>
            </a:prstTxWarp>
          </a:bodyPr>
          <a:lstStyle>
            <a:lvl1pPr algn="l" defTabSz="874713">
              <a:defRPr sz="100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-9525"/>
            <a:ext cx="31019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831" tIns="0" rIns="19831" bIns="0" numCol="1" anchor="t" anchorCtr="0" compatLnSpc="1">
            <a:prstTxWarp prst="textNoShape">
              <a:avLst/>
            </a:prstTxWarp>
          </a:bodyPr>
          <a:lstStyle>
            <a:lvl1pPr algn="r" defTabSz="874713">
              <a:defRPr sz="100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1050" y="771525"/>
            <a:ext cx="5537200" cy="38338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864100"/>
            <a:ext cx="5270500" cy="462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892" tIns="42967" rIns="90892" bIns="429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7463" y="9734550"/>
            <a:ext cx="3101976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831" tIns="0" rIns="19831" bIns="0" numCol="1" anchor="b" anchorCtr="0" compatLnSpc="1">
            <a:prstTxWarp prst="textNoShape">
              <a:avLst/>
            </a:prstTxWarp>
          </a:bodyPr>
          <a:lstStyle>
            <a:lvl1pPr algn="l" defTabSz="874713">
              <a:defRPr sz="1000" i="1">
                <a:cs typeface="+mn-cs"/>
              </a:defRPr>
            </a:lvl1pPr>
          </a:lstStyle>
          <a:p>
            <a:pPr>
              <a:defRPr/>
            </a:pPr>
            <a:r>
              <a:rPr lang="en-US"/>
              <a:t>Software Design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9734550"/>
            <a:ext cx="31019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831" tIns="0" rIns="19831" bIns="0" numCol="1" anchor="b" anchorCtr="0" compatLnSpc="1">
            <a:prstTxWarp prst="textNoShape">
              <a:avLst/>
            </a:prstTxWarp>
          </a:bodyPr>
          <a:lstStyle>
            <a:lvl1pPr algn="r" defTabSz="874713">
              <a:defRPr sz="1000" i="1">
                <a:cs typeface="+mn-cs"/>
              </a:defRPr>
            </a:lvl1pPr>
          </a:lstStyle>
          <a:p>
            <a:pPr>
              <a:defRPr/>
            </a:pPr>
            <a:fld id="{622950A4-54B1-C149-AA04-418BF5FEF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067117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39738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874713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16038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752600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2" y="3355979"/>
            <a:ext cx="9906000" cy="74613"/>
            <a:chOff x="0" y="866"/>
            <a:chExt cx="6238" cy="46"/>
          </a:xfrm>
        </p:grpSpPr>
        <p:sp>
          <p:nvSpPr>
            <p:cNvPr id="5" name="Rectangle 9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2800" i="1">
                <a:solidFill>
                  <a:srgbClr val="000000"/>
                </a:solidFill>
              </a:endParaRPr>
            </a:p>
          </p:txBody>
        </p:sp>
        <p:sp>
          <p:nvSpPr>
            <p:cNvPr id="6" name="Rectangle 10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2800" i="1">
                <a:solidFill>
                  <a:srgbClr val="000000"/>
                </a:solidFill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381000"/>
            <a:ext cx="9144000" cy="3048000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6600" b="0" baseline="0">
                <a:solidFill>
                  <a:srgbClr val="000066"/>
                </a:solidFill>
                <a:latin typeface="Adobe Heiti Std R" pitchFamily="34" charset="-128"/>
                <a:ea typeface="Adobe Heiti Std R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3886200"/>
            <a:ext cx="9144000" cy="2743200"/>
          </a:xfrm>
        </p:spPr>
        <p:txBody>
          <a:bodyPr/>
          <a:lstStyle>
            <a:lvl1pPr marL="0" indent="0">
              <a:buFont typeface="Wingdings" pitchFamily="2" charset="2"/>
              <a:buNone/>
              <a:defRPr baseline="0">
                <a:latin typeface="Adobe Heiti Std R" pitchFamily="34" charset="-128"/>
                <a:ea typeface="Adobe Heiti Std R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376238" y="6172200"/>
            <a:ext cx="2062162" cy="457200"/>
          </a:xfrm>
        </p:spPr>
        <p:txBody>
          <a:bodyPr/>
          <a:lstStyle>
            <a:lvl1pPr algn="ctr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172200"/>
            <a:ext cx="3136900" cy="457200"/>
          </a:xfrm>
        </p:spPr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61250" y="6172200"/>
            <a:ext cx="2063750" cy="457200"/>
          </a:xfrm>
        </p:spPr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67A967EE-45E0-3A40-B9D9-285115951D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48525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>
            <a:lvl1pPr>
              <a:defRPr sz="4800" b="0" baseline="0">
                <a:solidFill>
                  <a:srgbClr val="000066"/>
                </a:solidFill>
                <a:latin typeface="Adobe Heiti Std R" pitchFamily="34" charset="-128"/>
                <a:ea typeface="Adobe Heiti Std R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9144000" cy="4953000"/>
          </a:xfrm>
        </p:spPr>
        <p:txBody>
          <a:bodyPr/>
          <a:lstStyle>
            <a:lvl1pPr>
              <a:spcBef>
                <a:spcPts val="1200"/>
              </a:spcBef>
              <a:defRPr>
                <a:latin typeface="Adobe Heiti Std R" pitchFamily="34" charset="-128"/>
                <a:ea typeface="Adobe Heiti Std R" pitchFamily="34" charset="-128"/>
              </a:defRPr>
            </a:lvl1pPr>
            <a:lvl2pPr>
              <a:spcBef>
                <a:spcPts val="1200"/>
              </a:spcBef>
              <a:defRPr>
                <a:latin typeface="Adobe Heiti Std R" pitchFamily="34" charset="-128"/>
                <a:ea typeface="Adobe Heiti Std R" pitchFamily="34" charset="-128"/>
              </a:defRPr>
            </a:lvl2pPr>
            <a:lvl3pPr>
              <a:spcBef>
                <a:spcPts val="1200"/>
              </a:spcBef>
              <a:defRPr>
                <a:latin typeface="Adobe Heiti Std R" pitchFamily="34" charset="-128"/>
                <a:ea typeface="Adobe Heiti Std R" pitchFamily="34" charset="-128"/>
              </a:defRPr>
            </a:lvl3pPr>
            <a:lvl4pPr>
              <a:spcBef>
                <a:spcPts val="1200"/>
              </a:spcBef>
              <a:defRPr>
                <a:latin typeface="Adobe Heiti Std R" pitchFamily="34" charset="-128"/>
                <a:ea typeface="Adobe Heiti Std R" pitchFamily="34" charset="-128"/>
              </a:defRPr>
            </a:lvl4pPr>
            <a:lvl5pPr>
              <a:spcBef>
                <a:spcPts val="1200"/>
              </a:spcBef>
              <a:defRPr>
                <a:latin typeface="Adobe Heiti Std R" pitchFamily="34" charset="-128"/>
                <a:ea typeface="Adobe Heiti Std R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172200"/>
            <a:ext cx="2063750" cy="457200"/>
          </a:xfrm>
        </p:spPr>
        <p:txBody>
          <a:bodyPr/>
          <a:lstStyle>
            <a:lvl1pPr algn="ctr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172200"/>
            <a:ext cx="3136900" cy="457200"/>
          </a:xfrm>
        </p:spPr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62838" y="6172200"/>
            <a:ext cx="2062162" cy="457200"/>
          </a:xfrm>
        </p:spPr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0DC4389-F403-0A40-878F-0719947788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92861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172200"/>
            <a:ext cx="2063750" cy="457200"/>
          </a:xfrm>
        </p:spPr>
        <p:txBody>
          <a:bodyPr/>
          <a:lstStyle>
            <a:lvl1pPr algn="ctr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62838" y="6172200"/>
            <a:ext cx="2062162" cy="457200"/>
          </a:xfrm>
        </p:spPr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3985147-357E-B346-90DB-EB54840986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25900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495799" cy="4953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4495800" cy="4953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1722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fld id="{74D06DEC-5C54-4F41-8DFF-F68D69ADF9F2}" type="datetime1">
              <a:rPr lang="en-US"/>
              <a:pPr/>
              <a:t>6/6/2015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1722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Object-Oriented Analysis and Design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2838" y="6172200"/>
            <a:ext cx="2062162" cy="457200"/>
          </a:xfrm>
        </p:spPr>
        <p:txBody>
          <a:bodyPr/>
          <a:lstStyle>
            <a:lvl1pPr>
              <a:defRPr/>
            </a:lvl1pPr>
          </a:lstStyle>
          <a:p>
            <a:fld id="{526FE9E8-450E-4BA1-860D-60BF2043B4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9"/>
          <p:cNvGrpSpPr>
            <a:grpSpLocks/>
          </p:cNvGrpSpPr>
          <p:nvPr userDrawn="1"/>
        </p:nvGrpSpPr>
        <p:grpSpPr bwMode="auto">
          <a:xfrm>
            <a:off x="2" y="1374779"/>
            <a:ext cx="9906000" cy="73025"/>
            <a:chOff x="0" y="866"/>
            <a:chExt cx="6238" cy="46"/>
          </a:xfrm>
        </p:grpSpPr>
        <p:sp>
          <p:nvSpPr>
            <p:cNvPr id="14344" name="Rectangle 10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2800" i="1">
                <a:solidFill>
                  <a:srgbClr val="000000"/>
                </a:solidFill>
              </a:endParaRPr>
            </a:p>
          </p:txBody>
        </p:sp>
        <p:sp>
          <p:nvSpPr>
            <p:cNvPr id="14345" name="Rectangle 11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2800" i="1">
                <a:solidFill>
                  <a:srgbClr val="000000"/>
                </a:solidFill>
              </a:endParaRPr>
            </a:p>
          </p:txBody>
        </p:sp>
      </p:grp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266700"/>
            <a:ext cx="90392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1" y="1676400"/>
            <a:ext cx="90360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2750" y="61722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i="0">
                <a:solidFill>
                  <a:srgbClr val="80808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2" y="61722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80808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17220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808080"/>
                </a:solidFill>
                <a:cs typeface="+mn-cs"/>
              </a:defRPr>
            </a:lvl1pPr>
          </a:lstStyle>
          <a:p>
            <a:pPr>
              <a:defRPr/>
            </a:pPr>
            <a:fld id="{325626BD-81F3-5A46-9649-2D9F1B8AF5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90" r:id="rId3"/>
    <p:sldLayoutId id="2147483808" r:id="rId4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 bldLvl="3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lnSpc>
          <a:spcPct val="100000"/>
        </a:lnSpc>
        <a:spcBef>
          <a:spcPts val="1200"/>
        </a:spcBef>
        <a:spcAft>
          <a:spcPct val="0"/>
        </a:spcAft>
        <a:defRPr sz="4400" b="0">
          <a:solidFill>
            <a:srgbClr val="000066"/>
          </a:solidFill>
          <a:latin typeface="Adobe Heiti Std R" pitchFamily="34" charset="-128"/>
          <a:ea typeface="Adobe Heiti Std R" pitchFamily="34" charset="-128"/>
          <a:cs typeface="Adobe Heiti Std R" pitchFamily="34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98463" indent="-398463" algn="l" rtl="0" eaLnBrk="0" fontAlgn="base" hangingPunct="0">
        <a:spcBef>
          <a:spcPts val="1200"/>
        </a:spcBef>
        <a:spcAft>
          <a:spcPct val="0"/>
        </a:spcAft>
        <a:buClr>
          <a:srgbClr val="000066"/>
        </a:buClr>
        <a:buSzPct val="60000"/>
        <a:buFont typeface="Wingdings" charset="0"/>
        <a:buChar char="u"/>
        <a:defRPr sz="3600">
          <a:solidFill>
            <a:schemeClr val="tx1"/>
          </a:solidFill>
          <a:latin typeface="Adobe Heiti Std R" pitchFamily="34" charset="-128"/>
          <a:ea typeface="Adobe Heiti Std R" pitchFamily="34" charset="-128"/>
          <a:cs typeface="Adobe Heiti Std R" pitchFamily="34" charset="-128"/>
        </a:defRPr>
      </a:lvl1pPr>
      <a:lvl2pPr marL="862013" indent="-349250" algn="l" rtl="0" eaLnBrk="0" fontAlgn="base" hangingPunct="0">
        <a:spcBef>
          <a:spcPts val="1200"/>
        </a:spcBef>
        <a:spcAft>
          <a:spcPct val="0"/>
        </a:spcAft>
        <a:buClr>
          <a:srgbClr val="000066"/>
        </a:buClr>
        <a:buSzPct val="60000"/>
        <a:buFont typeface="Wingdings" charset="0"/>
        <a:buChar char="n"/>
        <a:defRPr sz="3200">
          <a:solidFill>
            <a:schemeClr val="tx1"/>
          </a:solidFill>
          <a:latin typeface="Adobe Heiti Std R" pitchFamily="34" charset="-128"/>
          <a:ea typeface="Adobe Heiti Std R" pitchFamily="34" charset="-128"/>
        </a:defRPr>
      </a:lvl2pPr>
      <a:lvl3pPr marL="1262063" indent="-285750" algn="l" rtl="0" eaLnBrk="0" fontAlgn="base" hangingPunct="0">
        <a:spcBef>
          <a:spcPts val="1200"/>
        </a:spcBef>
        <a:spcAft>
          <a:spcPct val="0"/>
        </a:spcAft>
        <a:buClr>
          <a:schemeClr val="tx1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Adobe Heiti Std R" pitchFamily="34" charset="-128"/>
          <a:ea typeface="Adobe Heiti Std R" pitchFamily="34" charset="-128"/>
        </a:defRPr>
      </a:lvl3pPr>
      <a:lvl4pPr marL="1660525" indent="-284163" algn="l" rtl="0" eaLnBrk="0" fontAlgn="base" hangingPunct="0">
        <a:spcBef>
          <a:spcPts val="1200"/>
        </a:spcBef>
        <a:spcAft>
          <a:spcPct val="0"/>
        </a:spcAft>
        <a:buClr>
          <a:schemeClr val="tx1"/>
        </a:buClr>
        <a:buSzPct val="60000"/>
        <a:buFont typeface="Wingdings" charset="0"/>
        <a:buChar char="u"/>
        <a:defRPr sz="2400">
          <a:solidFill>
            <a:schemeClr val="tx1"/>
          </a:solidFill>
          <a:latin typeface="Adobe Heiti Std R" pitchFamily="34" charset="-128"/>
          <a:ea typeface="Adobe Heiti Std R" pitchFamily="34" charset="-128"/>
        </a:defRPr>
      </a:lvl4pPr>
      <a:lvl5pPr marL="2058988" indent="-284163" algn="l" rtl="0" eaLnBrk="0" fontAlgn="base" hangingPunct="0">
        <a:spcBef>
          <a:spcPts val="1200"/>
        </a:spcBef>
        <a:spcAft>
          <a:spcPct val="0"/>
        </a:spcAft>
        <a:buClr>
          <a:schemeClr val="tx1"/>
        </a:buClr>
        <a:buSzPct val="60000"/>
        <a:buFont typeface="Wingdings" charset="0"/>
        <a:buChar char="n"/>
        <a:defRPr sz="2400">
          <a:solidFill>
            <a:schemeClr val="tx1"/>
          </a:solidFill>
          <a:latin typeface="Adobe Heiti Std R" pitchFamily="34" charset="-128"/>
          <a:ea typeface="Adobe Heiti Std R" pitchFamily="34" charset="-128"/>
        </a:defRPr>
      </a:lvl5pPr>
      <a:lvl6pPr marL="25161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33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305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77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6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9144000" cy="3048000"/>
          </a:xfrm>
        </p:spPr>
        <p:txBody>
          <a:bodyPr/>
          <a:lstStyle/>
          <a:p>
            <a:r>
              <a:rPr lang="zh-TW" altLang="en-US" sz="6000" i="1" dirty="0" smtClean="0"/>
              <a:t>資訊科技無障礙</a:t>
            </a:r>
            <a:r>
              <a:rPr lang="en-US" altLang="zh-TW" sz="4800" i="1" dirty="0" smtClean="0"/>
              <a:t/>
            </a:r>
            <a:br>
              <a:rPr lang="en-US" altLang="zh-TW" sz="4800" i="1" dirty="0" smtClean="0"/>
            </a:br>
            <a:r>
              <a:rPr lang="zh-TW" altLang="en-US" sz="12000" dirty="0" smtClean="0"/>
              <a:t>支援服務</a:t>
            </a:r>
            <a:endParaRPr lang="zh-TW" altLang="en-US" sz="12000" dirty="0">
              <a:latin typeface="Adobe Heiti Std R" pitchFamily="34" charset="-128"/>
              <a:ea typeface="Adobe Heiti Std R" pitchFamily="34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9166" y="3800052"/>
            <a:ext cx="8873434" cy="2143548"/>
            <a:chOff x="499166" y="3800052"/>
            <a:chExt cx="8873434" cy="2143548"/>
          </a:xfrm>
        </p:grpSpPr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1447800" y="4191000"/>
              <a:ext cx="3930518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>
                  <a:srgbClr val="000066"/>
                </a:buClr>
                <a:buSzPct val="60000"/>
                <a:buFont typeface="Wingdings" pitchFamily="2" charset="2"/>
                <a:buNone/>
                <a:tabLst/>
                <a:defRPr/>
              </a:pPr>
              <a:r>
                <a:rPr kumimoji="0" lang="zh-TW" altLang="en-US" sz="4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Heiti Std R" pitchFamily="34" charset="-128"/>
                  <a:ea typeface="Adobe Heiti Std R" pitchFamily="34" charset="-128"/>
                  <a:cs typeface="Arial" pitchFamily="34" charset="0"/>
                </a:rPr>
                <a:t>謝俊謙</a:t>
              </a:r>
              <a:r>
                <a:rPr kumimoji="0" lang="zh-TW" altLang="en-US" sz="4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dobe Heiti Std R" pitchFamily="34" charset="-128"/>
                  <a:ea typeface="Adobe Heiti Std R" pitchFamily="34" charset="-128"/>
                  <a:cs typeface="Arial" pitchFamily="34" charset="0"/>
                </a:rPr>
                <a:t>教授</a:t>
              </a:r>
              <a:endParaRPr kumimoji="0" lang="en-US" altLang="zh-TW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>
                  <a:srgbClr val="000066"/>
                </a:buClr>
                <a:buSzPct val="60000"/>
                <a:buFont typeface="Wingdings" pitchFamily="2" charset="2"/>
                <a:buNone/>
                <a:tabLst/>
                <a:defRPr/>
              </a:pPr>
              <a:r>
                <a:rPr kumimoji="0" lang="zh-TW" alt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dobe Heiti Std R" pitchFamily="34" charset="-128"/>
                  <a:ea typeface="Adobe Heiti Std R" pitchFamily="34" charset="-128"/>
                  <a:cs typeface="Arial" pitchFamily="34" charset="0"/>
                </a:rPr>
                <a:t>香港大學計算機科學系名譽教授</a:t>
              </a:r>
              <a:endPara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Times New Roman" pitchFamily="18" charset="0"/>
              </a:endParaRPr>
            </a:p>
          </p:txBody>
        </p:sp>
        <p:sp>
          <p:nvSpPr>
            <p:cNvPr id="9" name="Rectangle 3"/>
            <p:cNvSpPr txBox="1">
              <a:spLocks noChangeArrowheads="1"/>
            </p:cNvSpPr>
            <p:nvPr/>
          </p:nvSpPr>
          <p:spPr bwMode="auto">
            <a:xfrm>
              <a:off x="6051682" y="4191000"/>
              <a:ext cx="3320918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>
                  <a:srgbClr val="000066"/>
                </a:buClr>
                <a:buSzPct val="60000"/>
                <a:buFont typeface="Wingdings" pitchFamily="2" charset="2"/>
                <a:buNone/>
                <a:tabLst/>
                <a:defRPr/>
              </a:pPr>
              <a:r>
                <a:rPr kumimoji="0" lang="zh-TW" altLang="en-US" sz="4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dobe Heiti Std R" pitchFamily="34" charset="-128"/>
                  <a:ea typeface="Adobe Heiti Std R" pitchFamily="34" charset="-128"/>
                  <a:cs typeface="Arial" pitchFamily="34" charset="0"/>
                </a:rPr>
                <a:t>蘇炳坤先生</a:t>
              </a:r>
              <a:endParaRPr kumimoji="0" lang="en-US" altLang="zh-TW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60000"/>
                <a:buFont typeface="Wingdings" pitchFamily="2" charset="2"/>
                <a:buNone/>
                <a:tabLst/>
                <a:defRPr/>
              </a:pPr>
              <a:r>
                <a:rPr kumimoji="0" lang="zh-TW" alt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dobe Heiti Std R" pitchFamily="34" charset="-128"/>
                  <a:ea typeface="Adobe Heiti Std R" pitchFamily="34" charset="-128"/>
                  <a:cs typeface="Arial" pitchFamily="34" charset="0"/>
                </a:rPr>
                <a:t>資訊科技易達協會義務總幹事</a:t>
              </a:r>
              <a:endPara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Times New Roman" pitchFamily="18" charset="0"/>
              </a:endParaRPr>
            </a:p>
          </p:txBody>
        </p:sp>
        <p:grpSp>
          <p:nvGrpSpPr>
            <p:cNvPr id="10" name="Group 31"/>
            <p:cNvGrpSpPr/>
            <p:nvPr/>
          </p:nvGrpSpPr>
          <p:grpSpPr>
            <a:xfrm>
              <a:off x="5486400" y="3812664"/>
              <a:ext cx="533400" cy="1038969"/>
              <a:chOff x="2895600" y="12628329"/>
              <a:chExt cx="3886200" cy="7569642"/>
            </a:xfrm>
          </p:grpSpPr>
          <p:sp>
            <p:nvSpPr>
              <p:cNvPr id="12" name="AutoShape 4"/>
              <p:cNvSpPr>
                <a:spLocks noChangeArrowheads="1"/>
              </p:cNvSpPr>
              <p:nvPr/>
            </p:nvSpPr>
            <p:spPr bwMode="auto">
              <a:xfrm>
                <a:off x="2895600" y="12628329"/>
                <a:ext cx="3886200" cy="7569642"/>
              </a:xfrm>
              <a:prstGeom prst="roundRect">
                <a:avLst>
                  <a:gd name="adj" fmla="val 4819"/>
                </a:avLst>
              </a:prstGeom>
              <a:solidFill>
                <a:srgbClr val="264B4E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3936144" y="14058901"/>
                <a:ext cx="906780" cy="2309191"/>
              </a:xfrm>
              <a:custGeom>
                <a:avLst/>
                <a:gdLst/>
                <a:ahLst/>
                <a:cxnLst>
                  <a:cxn ang="0">
                    <a:pos x="1161" y="71"/>
                  </a:cxn>
                  <a:cxn ang="0">
                    <a:pos x="876" y="475"/>
                  </a:cxn>
                  <a:cxn ang="0">
                    <a:pos x="567" y="1046"/>
                  </a:cxn>
                  <a:cxn ang="0">
                    <a:pos x="307" y="1665"/>
                  </a:cxn>
                  <a:cxn ang="0">
                    <a:pos x="91" y="2330"/>
                  </a:cxn>
                  <a:cxn ang="0">
                    <a:pos x="1" y="2787"/>
                  </a:cxn>
                  <a:cxn ang="0">
                    <a:pos x="97" y="3069"/>
                  </a:cxn>
                  <a:cxn ang="0">
                    <a:pos x="487" y="3243"/>
                  </a:cxn>
                  <a:cxn ang="0">
                    <a:pos x="1141" y="2847"/>
                  </a:cxn>
                  <a:cxn ang="0">
                    <a:pos x="1213" y="2451"/>
                  </a:cxn>
                  <a:cxn ang="0">
                    <a:pos x="1045" y="2703"/>
                  </a:cxn>
                  <a:cxn ang="0">
                    <a:pos x="751" y="2883"/>
                  </a:cxn>
                  <a:cxn ang="0">
                    <a:pos x="475" y="2739"/>
                  </a:cxn>
                  <a:cxn ang="0">
                    <a:pos x="535" y="2373"/>
                  </a:cxn>
                  <a:cxn ang="0">
                    <a:pos x="685" y="1857"/>
                  </a:cxn>
                  <a:cxn ang="0">
                    <a:pos x="853" y="1353"/>
                  </a:cxn>
                  <a:cxn ang="0">
                    <a:pos x="1019" y="808"/>
                  </a:cxn>
                  <a:cxn ang="0">
                    <a:pos x="1209" y="309"/>
                  </a:cxn>
                  <a:cxn ang="0">
                    <a:pos x="1280" y="48"/>
                  </a:cxn>
                  <a:cxn ang="0">
                    <a:pos x="1161" y="71"/>
                  </a:cxn>
                </a:cxnLst>
                <a:rect l="0" t="0" r="r" b="b"/>
                <a:pathLst>
                  <a:path w="1288" h="3280">
                    <a:moveTo>
                      <a:pt x="1161" y="71"/>
                    </a:moveTo>
                    <a:cubicBezTo>
                      <a:pt x="1094" y="143"/>
                      <a:pt x="975" y="313"/>
                      <a:pt x="876" y="475"/>
                    </a:cubicBezTo>
                    <a:cubicBezTo>
                      <a:pt x="777" y="638"/>
                      <a:pt x="662" y="848"/>
                      <a:pt x="567" y="1046"/>
                    </a:cubicBezTo>
                    <a:cubicBezTo>
                      <a:pt x="472" y="1244"/>
                      <a:pt x="386" y="1451"/>
                      <a:pt x="307" y="1665"/>
                    </a:cubicBezTo>
                    <a:cubicBezTo>
                      <a:pt x="228" y="1879"/>
                      <a:pt x="142" y="2143"/>
                      <a:pt x="91" y="2330"/>
                    </a:cubicBezTo>
                    <a:cubicBezTo>
                      <a:pt x="40" y="2517"/>
                      <a:pt x="0" y="2664"/>
                      <a:pt x="1" y="2787"/>
                    </a:cubicBezTo>
                    <a:cubicBezTo>
                      <a:pt x="2" y="2910"/>
                      <a:pt x="16" y="2993"/>
                      <a:pt x="97" y="3069"/>
                    </a:cubicBezTo>
                    <a:cubicBezTo>
                      <a:pt x="178" y="3145"/>
                      <a:pt x="313" y="3280"/>
                      <a:pt x="487" y="3243"/>
                    </a:cubicBezTo>
                    <a:cubicBezTo>
                      <a:pt x="661" y="3206"/>
                      <a:pt x="1020" y="2979"/>
                      <a:pt x="1141" y="2847"/>
                    </a:cubicBezTo>
                    <a:cubicBezTo>
                      <a:pt x="1262" y="2715"/>
                      <a:pt x="1229" y="2475"/>
                      <a:pt x="1213" y="2451"/>
                    </a:cubicBezTo>
                    <a:cubicBezTo>
                      <a:pt x="1197" y="2427"/>
                      <a:pt x="1122" y="2631"/>
                      <a:pt x="1045" y="2703"/>
                    </a:cubicBezTo>
                    <a:cubicBezTo>
                      <a:pt x="968" y="2775"/>
                      <a:pt x="846" y="2877"/>
                      <a:pt x="751" y="2883"/>
                    </a:cubicBezTo>
                    <a:cubicBezTo>
                      <a:pt x="656" y="2889"/>
                      <a:pt x="511" y="2824"/>
                      <a:pt x="475" y="2739"/>
                    </a:cubicBezTo>
                    <a:cubicBezTo>
                      <a:pt x="439" y="2654"/>
                      <a:pt x="500" y="2520"/>
                      <a:pt x="535" y="2373"/>
                    </a:cubicBezTo>
                    <a:cubicBezTo>
                      <a:pt x="570" y="2226"/>
                      <a:pt x="632" y="2027"/>
                      <a:pt x="685" y="1857"/>
                    </a:cubicBezTo>
                    <a:cubicBezTo>
                      <a:pt x="738" y="1687"/>
                      <a:pt x="797" y="1528"/>
                      <a:pt x="853" y="1353"/>
                    </a:cubicBezTo>
                    <a:cubicBezTo>
                      <a:pt x="909" y="1178"/>
                      <a:pt x="960" y="982"/>
                      <a:pt x="1019" y="808"/>
                    </a:cubicBezTo>
                    <a:cubicBezTo>
                      <a:pt x="1078" y="634"/>
                      <a:pt x="1165" y="436"/>
                      <a:pt x="1209" y="309"/>
                    </a:cubicBezTo>
                    <a:cubicBezTo>
                      <a:pt x="1252" y="182"/>
                      <a:pt x="1288" y="91"/>
                      <a:pt x="1280" y="48"/>
                    </a:cubicBezTo>
                    <a:cubicBezTo>
                      <a:pt x="1272" y="4"/>
                      <a:pt x="1229" y="0"/>
                      <a:pt x="1161" y="7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4403615" y="14427105"/>
                <a:ext cx="1185573" cy="2847768"/>
              </a:xfrm>
              <a:custGeom>
                <a:avLst/>
                <a:gdLst/>
                <a:ahLst/>
                <a:cxnLst>
                  <a:cxn ang="0">
                    <a:pos x="531" y="110"/>
                  </a:cxn>
                  <a:cxn ang="0">
                    <a:pos x="975" y="32"/>
                  </a:cxn>
                  <a:cxn ang="0">
                    <a:pos x="1311" y="50"/>
                  </a:cxn>
                  <a:cxn ang="0">
                    <a:pos x="1683" y="332"/>
                  </a:cxn>
                  <a:cxn ang="0">
                    <a:pos x="1306" y="452"/>
                  </a:cxn>
                  <a:cxn ang="0">
                    <a:pos x="1209" y="764"/>
                  </a:cxn>
                  <a:cxn ang="0">
                    <a:pos x="1155" y="1472"/>
                  </a:cxn>
                  <a:cxn ang="0">
                    <a:pos x="1167" y="2210"/>
                  </a:cxn>
                  <a:cxn ang="0">
                    <a:pos x="1197" y="2828"/>
                  </a:cxn>
                  <a:cxn ang="0">
                    <a:pos x="1253" y="3685"/>
                  </a:cxn>
                  <a:cxn ang="0">
                    <a:pos x="1245" y="3986"/>
                  </a:cxn>
                  <a:cxn ang="0">
                    <a:pos x="795" y="4010"/>
                  </a:cxn>
                  <a:cxn ang="0">
                    <a:pos x="735" y="3776"/>
                  </a:cxn>
                  <a:cxn ang="0">
                    <a:pos x="711" y="2762"/>
                  </a:cxn>
                  <a:cxn ang="0">
                    <a:pos x="735" y="2045"/>
                  </a:cxn>
                  <a:cxn ang="0">
                    <a:pos x="734" y="2003"/>
                  </a:cxn>
                  <a:cxn ang="0">
                    <a:pos x="735" y="1735"/>
                  </a:cxn>
                  <a:cxn ang="0">
                    <a:pos x="771" y="1034"/>
                  </a:cxn>
                  <a:cxn ang="0">
                    <a:pos x="806" y="594"/>
                  </a:cxn>
                  <a:cxn ang="0">
                    <a:pos x="807" y="518"/>
                  </a:cxn>
                  <a:cxn ang="0">
                    <a:pos x="759" y="523"/>
                  </a:cxn>
                  <a:cxn ang="0">
                    <a:pos x="525" y="608"/>
                  </a:cxn>
                  <a:cxn ang="0">
                    <a:pos x="261" y="794"/>
                  </a:cxn>
                  <a:cxn ang="0">
                    <a:pos x="51" y="1250"/>
                  </a:cxn>
                  <a:cxn ang="0">
                    <a:pos x="3" y="1364"/>
                  </a:cxn>
                  <a:cxn ang="0">
                    <a:pos x="69" y="856"/>
                  </a:cxn>
                  <a:cxn ang="0">
                    <a:pos x="164" y="499"/>
                  </a:cxn>
                  <a:cxn ang="0">
                    <a:pos x="283" y="238"/>
                  </a:cxn>
                  <a:cxn ang="0">
                    <a:pos x="531" y="110"/>
                  </a:cxn>
                </a:cxnLst>
                <a:rect l="0" t="0" r="r" b="b"/>
                <a:pathLst>
                  <a:path w="1684" h="4045">
                    <a:moveTo>
                      <a:pt x="531" y="110"/>
                    </a:moveTo>
                    <a:cubicBezTo>
                      <a:pt x="646" y="76"/>
                      <a:pt x="845" y="42"/>
                      <a:pt x="975" y="32"/>
                    </a:cubicBezTo>
                    <a:cubicBezTo>
                      <a:pt x="1105" y="22"/>
                      <a:pt x="1193" y="0"/>
                      <a:pt x="1311" y="50"/>
                    </a:cubicBezTo>
                    <a:cubicBezTo>
                      <a:pt x="1429" y="100"/>
                      <a:pt x="1684" y="265"/>
                      <a:pt x="1683" y="332"/>
                    </a:cubicBezTo>
                    <a:cubicBezTo>
                      <a:pt x="1682" y="399"/>
                      <a:pt x="1385" y="380"/>
                      <a:pt x="1306" y="452"/>
                    </a:cubicBezTo>
                    <a:cubicBezTo>
                      <a:pt x="1227" y="524"/>
                      <a:pt x="1234" y="594"/>
                      <a:pt x="1209" y="764"/>
                    </a:cubicBezTo>
                    <a:cubicBezTo>
                      <a:pt x="1184" y="934"/>
                      <a:pt x="1162" y="1231"/>
                      <a:pt x="1155" y="1472"/>
                    </a:cubicBezTo>
                    <a:cubicBezTo>
                      <a:pt x="1148" y="1713"/>
                      <a:pt x="1160" y="1984"/>
                      <a:pt x="1167" y="2210"/>
                    </a:cubicBezTo>
                    <a:cubicBezTo>
                      <a:pt x="1174" y="2436"/>
                      <a:pt x="1183" y="2582"/>
                      <a:pt x="1197" y="2828"/>
                    </a:cubicBezTo>
                    <a:cubicBezTo>
                      <a:pt x="1211" y="3074"/>
                      <a:pt x="1245" y="3492"/>
                      <a:pt x="1253" y="3685"/>
                    </a:cubicBezTo>
                    <a:cubicBezTo>
                      <a:pt x="1261" y="3878"/>
                      <a:pt x="1321" y="3932"/>
                      <a:pt x="1245" y="3986"/>
                    </a:cubicBezTo>
                    <a:cubicBezTo>
                      <a:pt x="1169" y="4040"/>
                      <a:pt x="880" y="4045"/>
                      <a:pt x="795" y="4010"/>
                    </a:cubicBezTo>
                    <a:cubicBezTo>
                      <a:pt x="710" y="3975"/>
                      <a:pt x="749" y="3984"/>
                      <a:pt x="735" y="3776"/>
                    </a:cubicBezTo>
                    <a:cubicBezTo>
                      <a:pt x="721" y="3568"/>
                      <a:pt x="711" y="3050"/>
                      <a:pt x="711" y="2762"/>
                    </a:cubicBezTo>
                    <a:cubicBezTo>
                      <a:pt x="711" y="2474"/>
                      <a:pt x="731" y="2171"/>
                      <a:pt x="735" y="2045"/>
                    </a:cubicBezTo>
                    <a:cubicBezTo>
                      <a:pt x="739" y="1919"/>
                      <a:pt x="734" y="2055"/>
                      <a:pt x="734" y="2003"/>
                    </a:cubicBezTo>
                    <a:cubicBezTo>
                      <a:pt x="734" y="1951"/>
                      <a:pt x="729" y="1896"/>
                      <a:pt x="735" y="1735"/>
                    </a:cubicBezTo>
                    <a:cubicBezTo>
                      <a:pt x="741" y="1574"/>
                      <a:pt x="759" y="1224"/>
                      <a:pt x="771" y="1034"/>
                    </a:cubicBezTo>
                    <a:cubicBezTo>
                      <a:pt x="783" y="844"/>
                      <a:pt x="800" y="680"/>
                      <a:pt x="806" y="594"/>
                    </a:cubicBezTo>
                    <a:cubicBezTo>
                      <a:pt x="812" y="508"/>
                      <a:pt x="815" y="530"/>
                      <a:pt x="807" y="518"/>
                    </a:cubicBezTo>
                    <a:cubicBezTo>
                      <a:pt x="799" y="506"/>
                      <a:pt x="806" y="508"/>
                      <a:pt x="759" y="523"/>
                    </a:cubicBezTo>
                    <a:cubicBezTo>
                      <a:pt x="712" y="538"/>
                      <a:pt x="608" y="563"/>
                      <a:pt x="525" y="608"/>
                    </a:cubicBezTo>
                    <a:cubicBezTo>
                      <a:pt x="442" y="653"/>
                      <a:pt x="340" y="687"/>
                      <a:pt x="261" y="794"/>
                    </a:cubicBezTo>
                    <a:cubicBezTo>
                      <a:pt x="182" y="901"/>
                      <a:pt x="94" y="1155"/>
                      <a:pt x="51" y="1250"/>
                    </a:cubicBezTo>
                    <a:cubicBezTo>
                      <a:pt x="8" y="1345"/>
                      <a:pt x="0" y="1430"/>
                      <a:pt x="3" y="1364"/>
                    </a:cubicBezTo>
                    <a:cubicBezTo>
                      <a:pt x="6" y="1298"/>
                      <a:pt x="42" y="1000"/>
                      <a:pt x="69" y="856"/>
                    </a:cubicBezTo>
                    <a:cubicBezTo>
                      <a:pt x="96" y="712"/>
                      <a:pt x="128" y="602"/>
                      <a:pt x="164" y="499"/>
                    </a:cubicBezTo>
                    <a:cubicBezTo>
                      <a:pt x="200" y="396"/>
                      <a:pt x="222" y="303"/>
                      <a:pt x="283" y="238"/>
                    </a:cubicBezTo>
                    <a:cubicBezTo>
                      <a:pt x="344" y="173"/>
                      <a:pt x="439" y="144"/>
                      <a:pt x="531" y="11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3727050" y="17383996"/>
                <a:ext cx="1386923" cy="2059264"/>
              </a:xfrm>
              <a:custGeom>
                <a:avLst/>
                <a:gdLst/>
                <a:ahLst/>
                <a:cxnLst>
                  <a:cxn ang="0">
                    <a:pos x="772" y="314"/>
                  </a:cxn>
                  <a:cxn ang="0">
                    <a:pos x="501" y="883"/>
                  </a:cxn>
                  <a:cxn ang="0">
                    <a:pos x="244" y="1310"/>
                  </a:cxn>
                  <a:cxn ang="0">
                    <a:pos x="14" y="1587"/>
                  </a:cxn>
                  <a:cxn ang="0">
                    <a:pos x="328" y="1790"/>
                  </a:cxn>
                  <a:cxn ang="0">
                    <a:pos x="664" y="1587"/>
                  </a:cxn>
                  <a:cxn ang="0">
                    <a:pos x="982" y="1374"/>
                  </a:cxn>
                  <a:cxn ang="0">
                    <a:pos x="1216" y="1224"/>
                  </a:cxn>
                  <a:cxn ang="0">
                    <a:pos x="1314" y="1235"/>
                  </a:cxn>
                  <a:cxn ang="0">
                    <a:pos x="1314" y="1425"/>
                  </a:cxn>
                  <a:cxn ang="0">
                    <a:pos x="1016" y="2129"/>
                  </a:cxn>
                  <a:cxn ang="0">
                    <a:pos x="880" y="2414"/>
                  </a:cxn>
                  <a:cxn ang="0">
                    <a:pos x="694" y="2648"/>
                  </a:cxn>
                  <a:cxn ang="0">
                    <a:pos x="406" y="2840"/>
                  </a:cxn>
                  <a:cxn ang="0">
                    <a:pos x="736" y="2870"/>
                  </a:cxn>
                  <a:cxn ang="0">
                    <a:pos x="1179" y="2508"/>
                  </a:cxn>
                  <a:cxn ang="0">
                    <a:pos x="1422" y="2156"/>
                  </a:cxn>
                  <a:cxn ang="0">
                    <a:pos x="1693" y="1668"/>
                  </a:cxn>
                  <a:cxn ang="0">
                    <a:pos x="1894" y="1194"/>
                  </a:cxn>
                  <a:cxn ang="0">
                    <a:pos x="1954" y="876"/>
                  </a:cxn>
                  <a:cxn ang="0">
                    <a:pos x="1798" y="612"/>
                  </a:cxn>
                  <a:cxn ang="0">
                    <a:pos x="1552" y="486"/>
                  </a:cxn>
                  <a:cxn ang="0">
                    <a:pos x="1282" y="570"/>
                  </a:cxn>
                  <a:cxn ang="0">
                    <a:pos x="1097" y="666"/>
                  </a:cxn>
                  <a:cxn ang="0">
                    <a:pos x="1156" y="522"/>
                  </a:cxn>
                  <a:cxn ang="0">
                    <a:pos x="1234" y="330"/>
                  </a:cxn>
                  <a:cxn ang="0">
                    <a:pos x="1124" y="151"/>
                  </a:cxn>
                  <a:cxn ang="0">
                    <a:pos x="826" y="43"/>
                  </a:cxn>
                  <a:cxn ang="0">
                    <a:pos x="664" y="43"/>
                  </a:cxn>
                  <a:cxn ang="0">
                    <a:pos x="316" y="302"/>
                  </a:cxn>
                  <a:cxn ang="0">
                    <a:pos x="664" y="178"/>
                  </a:cxn>
                  <a:cxn ang="0">
                    <a:pos x="772" y="314"/>
                  </a:cxn>
                </a:cxnLst>
                <a:rect l="0" t="0" r="r" b="b"/>
                <a:pathLst>
                  <a:path w="1970" h="2925">
                    <a:moveTo>
                      <a:pt x="772" y="314"/>
                    </a:moveTo>
                    <a:cubicBezTo>
                      <a:pt x="745" y="431"/>
                      <a:pt x="589" y="717"/>
                      <a:pt x="501" y="883"/>
                    </a:cubicBezTo>
                    <a:cubicBezTo>
                      <a:pt x="413" y="1049"/>
                      <a:pt x="325" y="1193"/>
                      <a:pt x="244" y="1310"/>
                    </a:cubicBezTo>
                    <a:cubicBezTo>
                      <a:pt x="163" y="1427"/>
                      <a:pt x="0" y="1507"/>
                      <a:pt x="14" y="1587"/>
                    </a:cubicBezTo>
                    <a:cubicBezTo>
                      <a:pt x="28" y="1667"/>
                      <a:pt x="220" y="1790"/>
                      <a:pt x="328" y="1790"/>
                    </a:cubicBezTo>
                    <a:cubicBezTo>
                      <a:pt x="436" y="1790"/>
                      <a:pt x="555" y="1656"/>
                      <a:pt x="664" y="1587"/>
                    </a:cubicBezTo>
                    <a:cubicBezTo>
                      <a:pt x="773" y="1518"/>
                      <a:pt x="890" y="1434"/>
                      <a:pt x="982" y="1374"/>
                    </a:cubicBezTo>
                    <a:cubicBezTo>
                      <a:pt x="1074" y="1314"/>
                      <a:pt x="1161" y="1247"/>
                      <a:pt x="1216" y="1224"/>
                    </a:cubicBezTo>
                    <a:cubicBezTo>
                      <a:pt x="1271" y="1201"/>
                      <a:pt x="1298" y="1202"/>
                      <a:pt x="1314" y="1235"/>
                    </a:cubicBezTo>
                    <a:cubicBezTo>
                      <a:pt x="1330" y="1268"/>
                      <a:pt x="1364" y="1276"/>
                      <a:pt x="1314" y="1425"/>
                    </a:cubicBezTo>
                    <a:cubicBezTo>
                      <a:pt x="1264" y="1574"/>
                      <a:pt x="1088" y="1964"/>
                      <a:pt x="1016" y="2129"/>
                    </a:cubicBezTo>
                    <a:cubicBezTo>
                      <a:pt x="944" y="2294"/>
                      <a:pt x="934" y="2327"/>
                      <a:pt x="880" y="2414"/>
                    </a:cubicBezTo>
                    <a:cubicBezTo>
                      <a:pt x="826" y="2501"/>
                      <a:pt x="773" y="2577"/>
                      <a:pt x="694" y="2648"/>
                    </a:cubicBezTo>
                    <a:cubicBezTo>
                      <a:pt x="615" y="2719"/>
                      <a:pt x="399" y="2803"/>
                      <a:pt x="406" y="2840"/>
                    </a:cubicBezTo>
                    <a:cubicBezTo>
                      <a:pt x="413" y="2877"/>
                      <a:pt x="607" y="2925"/>
                      <a:pt x="736" y="2870"/>
                    </a:cubicBezTo>
                    <a:cubicBezTo>
                      <a:pt x="865" y="2815"/>
                      <a:pt x="1065" y="2627"/>
                      <a:pt x="1179" y="2508"/>
                    </a:cubicBezTo>
                    <a:cubicBezTo>
                      <a:pt x="1293" y="2389"/>
                      <a:pt x="1337" y="2296"/>
                      <a:pt x="1422" y="2156"/>
                    </a:cubicBezTo>
                    <a:cubicBezTo>
                      <a:pt x="1508" y="2016"/>
                      <a:pt x="1614" y="1828"/>
                      <a:pt x="1693" y="1668"/>
                    </a:cubicBezTo>
                    <a:cubicBezTo>
                      <a:pt x="1772" y="1508"/>
                      <a:pt x="1851" y="1326"/>
                      <a:pt x="1894" y="1194"/>
                    </a:cubicBezTo>
                    <a:cubicBezTo>
                      <a:pt x="1937" y="1062"/>
                      <a:pt x="1970" y="973"/>
                      <a:pt x="1954" y="876"/>
                    </a:cubicBezTo>
                    <a:cubicBezTo>
                      <a:pt x="1938" y="779"/>
                      <a:pt x="1865" y="677"/>
                      <a:pt x="1798" y="612"/>
                    </a:cubicBezTo>
                    <a:cubicBezTo>
                      <a:pt x="1731" y="547"/>
                      <a:pt x="1638" y="493"/>
                      <a:pt x="1552" y="486"/>
                    </a:cubicBezTo>
                    <a:cubicBezTo>
                      <a:pt x="1466" y="479"/>
                      <a:pt x="1358" y="540"/>
                      <a:pt x="1282" y="570"/>
                    </a:cubicBezTo>
                    <a:cubicBezTo>
                      <a:pt x="1206" y="600"/>
                      <a:pt x="1118" y="674"/>
                      <a:pt x="1097" y="666"/>
                    </a:cubicBezTo>
                    <a:cubicBezTo>
                      <a:pt x="1076" y="658"/>
                      <a:pt x="1133" y="578"/>
                      <a:pt x="1156" y="522"/>
                    </a:cubicBezTo>
                    <a:cubicBezTo>
                      <a:pt x="1179" y="466"/>
                      <a:pt x="1239" y="392"/>
                      <a:pt x="1234" y="330"/>
                    </a:cubicBezTo>
                    <a:cubicBezTo>
                      <a:pt x="1229" y="268"/>
                      <a:pt x="1192" y="199"/>
                      <a:pt x="1124" y="151"/>
                    </a:cubicBezTo>
                    <a:cubicBezTo>
                      <a:pt x="1056" y="103"/>
                      <a:pt x="903" y="61"/>
                      <a:pt x="826" y="43"/>
                    </a:cubicBezTo>
                    <a:cubicBezTo>
                      <a:pt x="750" y="25"/>
                      <a:pt x="749" y="0"/>
                      <a:pt x="664" y="43"/>
                    </a:cubicBezTo>
                    <a:cubicBezTo>
                      <a:pt x="579" y="86"/>
                      <a:pt x="316" y="280"/>
                      <a:pt x="316" y="302"/>
                    </a:cubicBezTo>
                    <a:cubicBezTo>
                      <a:pt x="316" y="324"/>
                      <a:pt x="588" y="176"/>
                      <a:pt x="664" y="178"/>
                    </a:cubicBezTo>
                    <a:cubicBezTo>
                      <a:pt x="740" y="180"/>
                      <a:pt x="799" y="196"/>
                      <a:pt x="772" y="31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3184953" y="15310652"/>
                <a:ext cx="3307494" cy="4598670"/>
              </a:xfrm>
              <a:custGeom>
                <a:avLst/>
                <a:gdLst/>
                <a:ahLst/>
                <a:cxnLst>
                  <a:cxn ang="0">
                    <a:pos x="51" y="3475"/>
                  </a:cxn>
                  <a:cxn ang="0">
                    <a:pos x="648" y="2951"/>
                  </a:cxn>
                  <a:cxn ang="0">
                    <a:pos x="1008" y="2525"/>
                  </a:cxn>
                  <a:cxn ang="0">
                    <a:pos x="1368" y="2069"/>
                  </a:cxn>
                  <a:cxn ang="0">
                    <a:pos x="1782" y="1487"/>
                  </a:cxn>
                  <a:cxn ang="0">
                    <a:pos x="2058" y="1129"/>
                  </a:cxn>
                  <a:cxn ang="0">
                    <a:pos x="2154" y="931"/>
                  </a:cxn>
                  <a:cxn ang="0">
                    <a:pos x="2250" y="673"/>
                  </a:cxn>
                  <a:cxn ang="0">
                    <a:pos x="2214" y="493"/>
                  </a:cxn>
                  <a:cxn ang="0">
                    <a:pos x="1944" y="271"/>
                  </a:cxn>
                  <a:cxn ang="0">
                    <a:pos x="1674" y="151"/>
                  </a:cxn>
                  <a:cxn ang="0">
                    <a:pos x="1752" y="37"/>
                  </a:cxn>
                  <a:cxn ang="0">
                    <a:pos x="2076" y="25"/>
                  </a:cxn>
                  <a:cxn ang="0">
                    <a:pos x="2430" y="185"/>
                  </a:cxn>
                  <a:cxn ang="0">
                    <a:pos x="2647" y="271"/>
                  </a:cxn>
                  <a:cxn ang="0">
                    <a:pos x="2812" y="354"/>
                  </a:cxn>
                  <a:cxn ang="0">
                    <a:pos x="2840" y="768"/>
                  </a:cxn>
                  <a:cxn ang="0">
                    <a:pos x="2640" y="1063"/>
                  </a:cxn>
                  <a:cxn ang="0">
                    <a:pos x="2274" y="1681"/>
                  </a:cxn>
                  <a:cxn ang="0">
                    <a:pos x="1866" y="2227"/>
                  </a:cxn>
                  <a:cxn ang="0">
                    <a:pos x="1524" y="2615"/>
                  </a:cxn>
                  <a:cxn ang="0">
                    <a:pos x="1698" y="2579"/>
                  </a:cxn>
                  <a:cxn ang="0">
                    <a:pos x="2082" y="2453"/>
                  </a:cxn>
                  <a:cxn ang="0">
                    <a:pos x="2538" y="2351"/>
                  </a:cxn>
                  <a:cxn ang="0">
                    <a:pos x="2946" y="2357"/>
                  </a:cxn>
                  <a:cxn ang="0">
                    <a:pos x="3474" y="2417"/>
                  </a:cxn>
                  <a:cxn ang="0">
                    <a:pos x="3882" y="2561"/>
                  </a:cxn>
                  <a:cxn ang="0">
                    <a:pos x="4359" y="2867"/>
                  </a:cxn>
                  <a:cxn ang="0">
                    <a:pos x="4638" y="3395"/>
                  </a:cxn>
                  <a:cxn ang="0">
                    <a:pos x="4656" y="4139"/>
                  </a:cxn>
                  <a:cxn ang="0">
                    <a:pos x="4387" y="4994"/>
                  </a:cxn>
                  <a:cxn ang="0">
                    <a:pos x="4020" y="5549"/>
                  </a:cxn>
                  <a:cxn ang="0">
                    <a:pos x="3558" y="5989"/>
                  </a:cxn>
                  <a:cxn ang="0">
                    <a:pos x="3054" y="6317"/>
                  </a:cxn>
                  <a:cxn ang="0">
                    <a:pos x="2580" y="6497"/>
                  </a:cxn>
                  <a:cxn ang="0">
                    <a:pos x="2004" y="6505"/>
                  </a:cxn>
                  <a:cxn ang="0">
                    <a:pos x="1542" y="6335"/>
                  </a:cxn>
                  <a:cxn ang="0">
                    <a:pos x="1110" y="6025"/>
                  </a:cxn>
                  <a:cxn ang="0">
                    <a:pos x="774" y="5665"/>
                  </a:cxn>
                  <a:cxn ang="0">
                    <a:pos x="558" y="5281"/>
                  </a:cxn>
                  <a:cxn ang="0">
                    <a:pos x="552" y="4963"/>
                  </a:cxn>
                  <a:cxn ang="0">
                    <a:pos x="738" y="5269"/>
                  </a:cxn>
                  <a:cxn ang="0">
                    <a:pos x="1266" y="5713"/>
                  </a:cxn>
                  <a:cxn ang="0">
                    <a:pos x="1722" y="5941"/>
                  </a:cxn>
                  <a:cxn ang="0">
                    <a:pos x="2184" y="6073"/>
                  </a:cxn>
                  <a:cxn ang="0">
                    <a:pos x="2634" y="5993"/>
                  </a:cxn>
                  <a:cxn ang="0">
                    <a:pos x="3108" y="5759"/>
                  </a:cxn>
                  <a:cxn ang="0">
                    <a:pos x="3586" y="5326"/>
                  </a:cxn>
                  <a:cxn ang="0">
                    <a:pos x="3876" y="4949"/>
                  </a:cxn>
                  <a:cxn ang="0">
                    <a:pos x="4080" y="4435"/>
                  </a:cxn>
                  <a:cxn ang="0">
                    <a:pos x="4083" y="3807"/>
                  </a:cxn>
                  <a:cxn ang="0">
                    <a:pos x="3862" y="3226"/>
                  </a:cxn>
                  <a:cxn ang="0">
                    <a:pos x="3534" y="2933"/>
                  </a:cxn>
                  <a:cxn ang="0">
                    <a:pos x="3024" y="2795"/>
                  </a:cxn>
                  <a:cxn ang="0">
                    <a:pos x="2484" y="2837"/>
                  </a:cxn>
                  <a:cxn ang="0">
                    <a:pos x="2034" y="2945"/>
                  </a:cxn>
                  <a:cxn ang="0">
                    <a:pos x="1524" y="3103"/>
                  </a:cxn>
                  <a:cxn ang="0">
                    <a:pos x="1152" y="3299"/>
                  </a:cxn>
                  <a:cxn ang="0">
                    <a:pos x="824" y="3530"/>
                  </a:cxn>
                  <a:cxn ang="0">
                    <a:pos x="382" y="3807"/>
                  </a:cxn>
                  <a:cxn ang="0">
                    <a:pos x="51" y="3475"/>
                  </a:cxn>
                </a:cxnLst>
                <a:rect l="0" t="0" r="r" b="b"/>
                <a:pathLst>
                  <a:path w="4698" h="6532">
                    <a:moveTo>
                      <a:pt x="51" y="3475"/>
                    </a:moveTo>
                    <a:cubicBezTo>
                      <a:pt x="95" y="3333"/>
                      <a:pt x="489" y="3109"/>
                      <a:pt x="648" y="2951"/>
                    </a:cubicBezTo>
                    <a:cubicBezTo>
                      <a:pt x="807" y="2793"/>
                      <a:pt x="888" y="2672"/>
                      <a:pt x="1008" y="2525"/>
                    </a:cubicBezTo>
                    <a:cubicBezTo>
                      <a:pt x="1128" y="2378"/>
                      <a:pt x="1239" y="2242"/>
                      <a:pt x="1368" y="2069"/>
                    </a:cubicBezTo>
                    <a:cubicBezTo>
                      <a:pt x="1497" y="1896"/>
                      <a:pt x="1667" y="1644"/>
                      <a:pt x="1782" y="1487"/>
                    </a:cubicBezTo>
                    <a:cubicBezTo>
                      <a:pt x="1897" y="1330"/>
                      <a:pt x="1996" y="1222"/>
                      <a:pt x="2058" y="1129"/>
                    </a:cubicBezTo>
                    <a:cubicBezTo>
                      <a:pt x="2120" y="1036"/>
                      <a:pt x="2122" y="1007"/>
                      <a:pt x="2154" y="931"/>
                    </a:cubicBezTo>
                    <a:cubicBezTo>
                      <a:pt x="2186" y="855"/>
                      <a:pt x="2240" y="746"/>
                      <a:pt x="2250" y="673"/>
                    </a:cubicBezTo>
                    <a:cubicBezTo>
                      <a:pt x="2260" y="600"/>
                      <a:pt x="2265" y="560"/>
                      <a:pt x="2214" y="493"/>
                    </a:cubicBezTo>
                    <a:cubicBezTo>
                      <a:pt x="2163" y="426"/>
                      <a:pt x="2034" y="328"/>
                      <a:pt x="1944" y="271"/>
                    </a:cubicBezTo>
                    <a:cubicBezTo>
                      <a:pt x="1854" y="214"/>
                      <a:pt x="1706" y="190"/>
                      <a:pt x="1674" y="151"/>
                    </a:cubicBezTo>
                    <a:cubicBezTo>
                      <a:pt x="1642" y="112"/>
                      <a:pt x="1685" y="58"/>
                      <a:pt x="1752" y="37"/>
                    </a:cubicBezTo>
                    <a:cubicBezTo>
                      <a:pt x="1819" y="16"/>
                      <a:pt x="1963" y="0"/>
                      <a:pt x="2076" y="25"/>
                    </a:cubicBezTo>
                    <a:cubicBezTo>
                      <a:pt x="2189" y="50"/>
                      <a:pt x="2335" y="144"/>
                      <a:pt x="2430" y="185"/>
                    </a:cubicBezTo>
                    <a:cubicBezTo>
                      <a:pt x="2525" y="226"/>
                      <a:pt x="2583" y="243"/>
                      <a:pt x="2647" y="271"/>
                    </a:cubicBezTo>
                    <a:cubicBezTo>
                      <a:pt x="2711" y="299"/>
                      <a:pt x="2780" y="271"/>
                      <a:pt x="2812" y="354"/>
                    </a:cubicBezTo>
                    <a:cubicBezTo>
                      <a:pt x="2844" y="437"/>
                      <a:pt x="2869" y="650"/>
                      <a:pt x="2840" y="768"/>
                    </a:cubicBezTo>
                    <a:cubicBezTo>
                      <a:pt x="2811" y="886"/>
                      <a:pt x="2734" y="911"/>
                      <a:pt x="2640" y="1063"/>
                    </a:cubicBezTo>
                    <a:cubicBezTo>
                      <a:pt x="2546" y="1215"/>
                      <a:pt x="2403" y="1487"/>
                      <a:pt x="2274" y="1681"/>
                    </a:cubicBezTo>
                    <a:cubicBezTo>
                      <a:pt x="2145" y="1875"/>
                      <a:pt x="1991" y="2071"/>
                      <a:pt x="1866" y="2227"/>
                    </a:cubicBezTo>
                    <a:cubicBezTo>
                      <a:pt x="1741" y="2383"/>
                      <a:pt x="1552" y="2556"/>
                      <a:pt x="1524" y="2615"/>
                    </a:cubicBezTo>
                    <a:cubicBezTo>
                      <a:pt x="1496" y="2674"/>
                      <a:pt x="1605" y="2606"/>
                      <a:pt x="1698" y="2579"/>
                    </a:cubicBezTo>
                    <a:cubicBezTo>
                      <a:pt x="1791" y="2552"/>
                      <a:pt x="1942" y="2491"/>
                      <a:pt x="2082" y="2453"/>
                    </a:cubicBezTo>
                    <a:cubicBezTo>
                      <a:pt x="2222" y="2415"/>
                      <a:pt x="2394" y="2367"/>
                      <a:pt x="2538" y="2351"/>
                    </a:cubicBezTo>
                    <a:cubicBezTo>
                      <a:pt x="2682" y="2335"/>
                      <a:pt x="2790" y="2346"/>
                      <a:pt x="2946" y="2357"/>
                    </a:cubicBezTo>
                    <a:cubicBezTo>
                      <a:pt x="3102" y="2368"/>
                      <a:pt x="3318" y="2383"/>
                      <a:pt x="3474" y="2417"/>
                    </a:cubicBezTo>
                    <a:cubicBezTo>
                      <a:pt x="3630" y="2451"/>
                      <a:pt x="3734" y="2486"/>
                      <a:pt x="3882" y="2561"/>
                    </a:cubicBezTo>
                    <a:cubicBezTo>
                      <a:pt x="4030" y="2636"/>
                      <a:pt x="4233" y="2728"/>
                      <a:pt x="4359" y="2867"/>
                    </a:cubicBezTo>
                    <a:cubicBezTo>
                      <a:pt x="4485" y="3006"/>
                      <a:pt x="4588" y="3183"/>
                      <a:pt x="4638" y="3395"/>
                    </a:cubicBezTo>
                    <a:cubicBezTo>
                      <a:pt x="4688" y="3607"/>
                      <a:pt x="4698" y="3873"/>
                      <a:pt x="4656" y="4139"/>
                    </a:cubicBezTo>
                    <a:cubicBezTo>
                      <a:pt x="4614" y="4405"/>
                      <a:pt x="4493" y="4759"/>
                      <a:pt x="4387" y="4994"/>
                    </a:cubicBezTo>
                    <a:cubicBezTo>
                      <a:pt x="4281" y="5229"/>
                      <a:pt x="4158" y="5383"/>
                      <a:pt x="4020" y="5549"/>
                    </a:cubicBezTo>
                    <a:cubicBezTo>
                      <a:pt x="3882" y="5715"/>
                      <a:pt x="3719" y="5861"/>
                      <a:pt x="3558" y="5989"/>
                    </a:cubicBezTo>
                    <a:cubicBezTo>
                      <a:pt x="3397" y="6117"/>
                      <a:pt x="3217" y="6232"/>
                      <a:pt x="3054" y="6317"/>
                    </a:cubicBezTo>
                    <a:cubicBezTo>
                      <a:pt x="2891" y="6402"/>
                      <a:pt x="2755" y="6466"/>
                      <a:pt x="2580" y="6497"/>
                    </a:cubicBezTo>
                    <a:cubicBezTo>
                      <a:pt x="2405" y="6528"/>
                      <a:pt x="2177" y="6532"/>
                      <a:pt x="2004" y="6505"/>
                    </a:cubicBezTo>
                    <a:cubicBezTo>
                      <a:pt x="1831" y="6478"/>
                      <a:pt x="1691" y="6415"/>
                      <a:pt x="1542" y="6335"/>
                    </a:cubicBezTo>
                    <a:cubicBezTo>
                      <a:pt x="1393" y="6255"/>
                      <a:pt x="1238" y="6137"/>
                      <a:pt x="1110" y="6025"/>
                    </a:cubicBezTo>
                    <a:cubicBezTo>
                      <a:pt x="982" y="5913"/>
                      <a:pt x="866" y="5789"/>
                      <a:pt x="774" y="5665"/>
                    </a:cubicBezTo>
                    <a:cubicBezTo>
                      <a:pt x="682" y="5541"/>
                      <a:pt x="595" y="5398"/>
                      <a:pt x="558" y="5281"/>
                    </a:cubicBezTo>
                    <a:cubicBezTo>
                      <a:pt x="521" y="5164"/>
                      <a:pt x="522" y="4965"/>
                      <a:pt x="552" y="4963"/>
                    </a:cubicBezTo>
                    <a:cubicBezTo>
                      <a:pt x="582" y="4961"/>
                      <a:pt x="619" y="5144"/>
                      <a:pt x="738" y="5269"/>
                    </a:cubicBezTo>
                    <a:cubicBezTo>
                      <a:pt x="857" y="5394"/>
                      <a:pt x="1102" y="5601"/>
                      <a:pt x="1266" y="5713"/>
                    </a:cubicBezTo>
                    <a:cubicBezTo>
                      <a:pt x="1430" y="5825"/>
                      <a:pt x="1569" y="5881"/>
                      <a:pt x="1722" y="5941"/>
                    </a:cubicBezTo>
                    <a:cubicBezTo>
                      <a:pt x="1875" y="6001"/>
                      <a:pt x="2032" y="6064"/>
                      <a:pt x="2184" y="6073"/>
                    </a:cubicBezTo>
                    <a:cubicBezTo>
                      <a:pt x="2336" y="6082"/>
                      <a:pt x="2480" y="6045"/>
                      <a:pt x="2634" y="5993"/>
                    </a:cubicBezTo>
                    <a:cubicBezTo>
                      <a:pt x="2788" y="5941"/>
                      <a:pt x="2949" y="5870"/>
                      <a:pt x="3108" y="5759"/>
                    </a:cubicBezTo>
                    <a:cubicBezTo>
                      <a:pt x="3267" y="5648"/>
                      <a:pt x="3458" y="5461"/>
                      <a:pt x="3586" y="5326"/>
                    </a:cubicBezTo>
                    <a:cubicBezTo>
                      <a:pt x="3714" y="5191"/>
                      <a:pt x="3794" y="5097"/>
                      <a:pt x="3876" y="4949"/>
                    </a:cubicBezTo>
                    <a:cubicBezTo>
                      <a:pt x="3958" y="4801"/>
                      <a:pt x="4046" y="4625"/>
                      <a:pt x="4080" y="4435"/>
                    </a:cubicBezTo>
                    <a:cubicBezTo>
                      <a:pt x="4114" y="4245"/>
                      <a:pt x="4119" y="4008"/>
                      <a:pt x="4083" y="3807"/>
                    </a:cubicBezTo>
                    <a:cubicBezTo>
                      <a:pt x="4047" y="3606"/>
                      <a:pt x="3954" y="3372"/>
                      <a:pt x="3862" y="3226"/>
                    </a:cubicBezTo>
                    <a:cubicBezTo>
                      <a:pt x="3770" y="3080"/>
                      <a:pt x="3674" y="3005"/>
                      <a:pt x="3534" y="2933"/>
                    </a:cubicBezTo>
                    <a:cubicBezTo>
                      <a:pt x="3394" y="2861"/>
                      <a:pt x="3199" y="2811"/>
                      <a:pt x="3024" y="2795"/>
                    </a:cubicBezTo>
                    <a:cubicBezTo>
                      <a:pt x="2849" y="2779"/>
                      <a:pt x="2649" y="2812"/>
                      <a:pt x="2484" y="2837"/>
                    </a:cubicBezTo>
                    <a:cubicBezTo>
                      <a:pt x="2319" y="2862"/>
                      <a:pt x="2194" y="2901"/>
                      <a:pt x="2034" y="2945"/>
                    </a:cubicBezTo>
                    <a:cubicBezTo>
                      <a:pt x="1874" y="2989"/>
                      <a:pt x="1671" y="3044"/>
                      <a:pt x="1524" y="3103"/>
                    </a:cubicBezTo>
                    <a:cubicBezTo>
                      <a:pt x="1377" y="3162"/>
                      <a:pt x="1269" y="3228"/>
                      <a:pt x="1152" y="3299"/>
                    </a:cubicBezTo>
                    <a:cubicBezTo>
                      <a:pt x="1035" y="3370"/>
                      <a:pt x="952" y="3445"/>
                      <a:pt x="824" y="3530"/>
                    </a:cubicBezTo>
                    <a:cubicBezTo>
                      <a:pt x="696" y="3615"/>
                      <a:pt x="511" y="3816"/>
                      <a:pt x="382" y="3807"/>
                    </a:cubicBezTo>
                    <a:cubicBezTo>
                      <a:pt x="253" y="3798"/>
                      <a:pt x="0" y="3622"/>
                      <a:pt x="51" y="347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" name="Oval 10"/>
              <p:cNvSpPr>
                <a:spLocks noChangeArrowheads="1"/>
              </p:cNvSpPr>
              <p:nvPr/>
            </p:nvSpPr>
            <p:spPr bwMode="auto">
              <a:xfrm>
                <a:off x="4467681" y="12916274"/>
                <a:ext cx="1022240" cy="102224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1" name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9166" y="3800052"/>
              <a:ext cx="931856" cy="105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883" y="1676400"/>
            <a:ext cx="4540117" cy="3142711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B35E-B1F4-4E7A-AA91-DBB54B7AC8F1}" type="slidenum">
              <a:rPr lang="en-US"/>
              <a:pPr/>
              <a:t>10</a:t>
            </a:fld>
            <a:endParaRPr lang="en-US"/>
          </a:p>
        </p:txBody>
      </p:sp>
      <p:sp>
        <p:nvSpPr>
          <p:cNvPr id="2308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03433" y="266700"/>
            <a:ext cx="9144000" cy="1104900"/>
          </a:xfrm>
        </p:spPr>
        <p:txBody>
          <a:bodyPr/>
          <a:lstStyle/>
          <a:p>
            <a:r>
              <a:rPr lang="zh-TW" altLang="en-US" sz="3200" i="1" dirty="0" smtClean="0">
                <a:solidFill>
                  <a:srgbClr val="C00000"/>
                </a:solidFill>
              </a:rPr>
              <a:t>「所屬機構」</a:t>
            </a:r>
            <a:r>
              <a:rPr lang="en-US" altLang="zh-TW" sz="3200" i="1" dirty="0" smtClean="0">
                <a:solidFill>
                  <a:srgbClr val="C00000"/>
                </a:solidFill>
              </a:rPr>
              <a:t/>
            </a:r>
            <a:br>
              <a:rPr lang="en-US" altLang="zh-TW" sz="3200" i="1" dirty="0" smtClean="0">
                <a:solidFill>
                  <a:srgbClr val="C00000"/>
                </a:solidFill>
              </a:rPr>
            </a:br>
            <a:r>
              <a:rPr lang="en-US" altLang="zh-TW" sz="3200" i="1" dirty="0" smtClean="0">
                <a:solidFill>
                  <a:srgbClr val="C00000"/>
                </a:solidFill>
              </a:rPr>
              <a:t>  </a:t>
            </a:r>
            <a:r>
              <a:rPr lang="zh-TW" altLang="en-US" dirty="0" smtClean="0">
                <a:solidFill>
                  <a:srgbClr val="C00000"/>
                </a:solidFill>
              </a:rPr>
              <a:t>弱點</a:t>
            </a:r>
            <a:endParaRPr lang="en-GB" dirty="0">
              <a:latin typeface="MingLiU" pitchFamily="49" charset="-120"/>
            </a:endParaRPr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 bwMode="auto">
          <a:xfrm>
            <a:off x="5134180" y="1676400"/>
            <a:ext cx="423842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98463" indent="-398463" algn="l" eaLnBrk="1" hangingPunct="1">
              <a:spcBef>
                <a:spcPts val="1200"/>
              </a:spcBef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zh-TW" altLang="en-US" sz="3600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獨立生活或融入社會的殘疾人士不屬於某一機構</a:t>
            </a:r>
            <a:r>
              <a:rPr lang="en-US" altLang="zh-TW" sz="3600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B35E-B1F4-4E7A-AA91-DBB54B7AC8F1}" type="slidenum">
              <a:rPr lang="en-US"/>
              <a:pPr/>
              <a:t>11</a:t>
            </a:fld>
            <a:endParaRPr lang="en-US"/>
          </a:p>
        </p:txBody>
      </p:sp>
      <p:sp>
        <p:nvSpPr>
          <p:cNvPr id="2308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03433" y="266700"/>
            <a:ext cx="9144000" cy="1104900"/>
          </a:xfrm>
        </p:spPr>
        <p:txBody>
          <a:bodyPr/>
          <a:lstStyle/>
          <a:p>
            <a:r>
              <a:rPr lang="zh-TW" altLang="en-US" sz="3200" i="1" dirty="0" smtClean="0">
                <a:solidFill>
                  <a:srgbClr val="C00000"/>
                </a:solidFill>
              </a:rPr>
              <a:t>「 殘疾人士機構完全同意 」</a:t>
            </a:r>
            <a:r>
              <a:rPr lang="en-US" altLang="zh-TW" sz="3200" i="1" dirty="0" smtClean="0">
                <a:solidFill>
                  <a:srgbClr val="C00000"/>
                </a:solidFill>
              </a:rPr>
              <a:t/>
            </a:r>
            <a:br>
              <a:rPr lang="en-US" altLang="zh-TW" sz="3200" i="1" dirty="0" smtClean="0">
                <a:solidFill>
                  <a:srgbClr val="C00000"/>
                </a:solidFill>
              </a:rPr>
            </a:br>
            <a:r>
              <a:rPr lang="en-US" altLang="zh-TW" sz="3200" i="1" dirty="0" smtClean="0">
                <a:solidFill>
                  <a:srgbClr val="C00000"/>
                </a:solidFill>
              </a:rPr>
              <a:t>  </a:t>
            </a:r>
            <a:r>
              <a:rPr lang="zh-TW" altLang="en-US" dirty="0" smtClean="0">
                <a:solidFill>
                  <a:srgbClr val="C00000"/>
                </a:solidFill>
              </a:rPr>
              <a:t>弱點</a:t>
            </a:r>
            <a:endParaRPr lang="en-GB" dirty="0">
              <a:latin typeface="MingLiU" pitchFamily="49" charset="-120"/>
            </a:endParaRPr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 bwMode="auto">
          <a:xfrm>
            <a:off x="412882" y="1676400"/>
            <a:ext cx="911211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98463" indent="-398463" algn="l" eaLnBrk="1" hangingPunct="1">
              <a:spcBef>
                <a:spcPts val="1200"/>
              </a:spcBef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zh-TW" altLang="en-US" sz="3600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縱使殘疾人士屬於某一機構</a:t>
            </a:r>
            <a:r>
              <a:rPr lang="en-US" altLang="zh-TW" sz="3600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, </a:t>
            </a:r>
            <a:r>
              <a:rPr lang="zh-HK" altLang="en-US" sz="3600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該</a:t>
            </a:r>
            <a:r>
              <a:rPr lang="zh-TW" altLang="en-US" sz="3600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人士與機構有</a:t>
            </a:r>
            <a:r>
              <a:rPr lang="zh-TW" altLang="en-US" sz="3600" dirty="0" smtClean="0"/>
              <a:t>利益衝突</a:t>
            </a:r>
            <a:endParaRPr lang="en-US" altLang="zh-TW" sz="3600" dirty="0" smtClean="0"/>
          </a:p>
          <a:p>
            <a:pPr marL="398463" indent="-398463" algn="l" eaLnBrk="1" hangingPunct="1">
              <a:spcBef>
                <a:spcPts val="1200"/>
              </a:spcBef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zh-HK" altLang="en-US" sz="3600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決定權應該是</a:t>
            </a:r>
            <a:r>
              <a:rPr lang="zh-TW" altLang="en-US" sz="3600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殘疾人士</a:t>
            </a:r>
            <a:r>
              <a:rPr lang="en-US" altLang="zh-TW" sz="3600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B35E-B1F4-4E7A-AA91-DBB54B7AC8F1}" type="slidenum">
              <a:rPr lang="en-US"/>
              <a:pPr/>
              <a:t>12</a:t>
            </a:fld>
            <a:endParaRPr lang="en-US"/>
          </a:p>
        </p:txBody>
      </p:sp>
      <p:sp>
        <p:nvSpPr>
          <p:cNvPr id="2308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03433" y="266700"/>
            <a:ext cx="9144000" cy="1104900"/>
          </a:xfrm>
        </p:spPr>
        <p:txBody>
          <a:bodyPr/>
          <a:lstStyle/>
          <a:p>
            <a:r>
              <a:rPr lang="zh-TW" altLang="en-US" sz="3200" i="1" dirty="0" smtClean="0">
                <a:solidFill>
                  <a:srgbClr val="C00000"/>
                </a:solidFill>
              </a:rPr>
              <a:t>「 殘疾人士機構 」</a:t>
            </a:r>
            <a:r>
              <a:rPr lang="en-US" altLang="zh-TW" sz="3200" i="1" dirty="0" smtClean="0">
                <a:solidFill>
                  <a:srgbClr val="C00000"/>
                </a:solidFill>
              </a:rPr>
              <a:t/>
            </a:r>
            <a:br>
              <a:rPr lang="en-US" altLang="zh-TW" sz="3200" i="1" dirty="0" smtClean="0">
                <a:solidFill>
                  <a:srgbClr val="C00000"/>
                </a:solidFill>
              </a:rPr>
            </a:br>
            <a:r>
              <a:rPr lang="en-US" altLang="zh-TW" sz="3200" i="1" dirty="0" smtClean="0">
                <a:solidFill>
                  <a:srgbClr val="C00000"/>
                </a:solidFill>
              </a:rPr>
              <a:t>  </a:t>
            </a:r>
            <a:r>
              <a:rPr lang="zh-TW" altLang="en-US" dirty="0" smtClean="0">
                <a:solidFill>
                  <a:srgbClr val="C00000"/>
                </a:solidFill>
              </a:rPr>
              <a:t>弱點</a:t>
            </a:r>
            <a:endParaRPr lang="en-GB" dirty="0">
              <a:latin typeface="MingLiU" pitchFamily="49" charset="-120"/>
            </a:endParaRPr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 bwMode="auto">
          <a:xfrm>
            <a:off x="412883" y="1676400"/>
            <a:ext cx="895971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98463" indent="-398463" algn="l" eaLnBrk="1" hangingPunct="1">
              <a:spcBef>
                <a:spcPts val="1200"/>
              </a:spcBef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zh-TW" altLang="en-US" sz="3600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機構管理人員 </a:t>
            </a:r>
            <a:r>
              <a:rPr lang="zh-TW" altLang="en-US" sz="3600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  <a:sym typeface="Symbol"/>
              </a:rPr>
              <a:t></a:t>
            </a:r>
            <a:r>
              <a:rPr lang="zh-TW" altLang="en-US" sz="3600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 資訊科技專業人士</a:t>
            </a:r>
          </a:p>
          <a:p>
            <a:pPr marL="398463" indent="-398463" algn="l" eaLnBrk="1" hangingPunct="1">
              <a:spcBef>
                <a:spcPts val="1200"/>
              </a:spcBef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zh-TW" altLang="en-US" sz="3600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機構前線人員 </a:t>
            </a:r>
            <a:r>
              <a:rPr lang="zh-TW" altLang="en-US" sz="3600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  <a:sym typeface="Symbol"/>
              </a:rPr>
              <a:t></a:t>
            </a:r>
            <a:r>
              <a:rPr lang="zh-TW" altLang="en-US" sz="3600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 資訊科技專業人士</a:t>
            </a:r>
          </a:p>
          <a:p>
            <a:pPr marL="398463" indent="-398463" algn="l" eaLnBrk="1" hangingPunct="1">
              <a:spcBef>
                <a:spcPts val="1200"/>
              </a:spcBef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zh-TW" altLang="en-US" sz="3600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機構義工 </a:t>
            </a:r>
            <a:r>
              <a:rPr lang="zh-TW" altLang="en-US" sz="3600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  <a:sym typeface="Symbol"/>
              </a:rPr>
              <a:t></a:t>
            </a:r>
            <a:r>
              <a:rPr lang="zh-TW" altLang="en-US" sz="3600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 資訊科技專業人士</a:t>
            </a:r>
            <a:endParaRPr lang="en-US" altLang="zh-TW" sz="3600" kern="0" dirty="0" smtClean="0">
              <a:latin typeface="Adobe Heiti Std R" pitchFamily="34" charset="-128"/>
              <a:ea typeface="Adobe Heiti Std R" pitchFamily="34" charset="-128"/>
              <a:cs typeface="Adobe Heiti Std R" pitchFamily="34" charset="-128"/>
            </a:endParaRPr>
          </a:p>
          <a:p>
            <a:pPr marL="398463" indent="-398463" algn="l" eaLnBrk="1" hangingPunct="1">
              <a:spcBef>
                <a:spcPts val="1200"/>
              </a:spcBef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zh-TW" altLang="en-US" sz="3600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機構不一定有最先進電腦和資訊科技</a:t>
            </a:r>
            <a:endParaRPr lang="en-US" altLang="zh-TW" sz="3600" kern="0" dirty="0" smtClean="0">
              <a:latin typeface="Adobe Heiti Std R" pitchFamily="34" charset="-128"/>
              <a:ea typeface="Adobe Heiti Std R" pitchFamily="34" charset="-128"/>
              <a:cs typeface="Adobe Heiti Std R" pitchFamily="34" charset="-128"/>
            </a:endParaRP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414556" y="4479022"/>
            <a:ext cx="880564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spcBef>
                <a:spcPts val="1200"/>
              </a:spcBef>
              <a:buClr>
                <a:srgbClr val="C00000"/>
              </a:buClr>
              <a:buSzPct val="60000"/>
            </a:pPr>
            <a:r>
              <a:rPr lang="zh-TW" altLang="en-US" sz="3600" i="1" dirty="0" smtClean="0">
                <a:solidFill>
                  <a:srgbClr val="C00000"/>
                </a:solidFill>
                <a:latin typeface="Adobe Heiti Std R" pitchFamily="34" charset="-128"/>
                <a:ea typeface="Adobe Heiti Std R" pitchFamily="34" charset="-128"/>
              </a:rPr>
              <a:t>間接造成殘疾人士與其他弱勢社群之間的數碼鴻溝</a:t>
            </a:r>
            <a:r>
              <a:rPr lang="en-US" altLang="zh-TW" sz="3600" dirty="0" smtClean="0">
                <a:latin typeface="Adobe Heiti Std R" pitchFamily="34" charset="-128"/>
                <a:ea typeface="Adobe Heiti Std R" pitchFamily="34" charset="-128"/>
              </a:rPr>
              <a:t>.</a:t>
            </a:r>
            <a:endParaRPr lang="en-US" altLang="zh-TW" sz="3600" kern="0" dirty="0" smtClean="0">
              <a:latin typeface="Adobe Heiti Std R" pitchFamily="34" charset="-128"/>
              <a:ea typeface="Adobe Heiti Std R" pitchFamily="34" charset="-128"/>
              <a:cs typeface="Adobe Heiti Std R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C4389-F403-0A40-878F-0719947788C1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1"/>
            <a:ext cx="4495800" cy="3112034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81600" y="1676400"/>
            <a:ext cx="4343400" cy="4953000"/>
          </a:xfrm>
        </p:spPr>
        <p:txBody>
          <a:bodyPr/>
          <a:lstStyle/>
          <a:p>
            <a:pPr>
              <a:buNone/>
            </a:pPr>
            <a:r>
              <a:rPr lang="zh-HK" altLang="en-US" sz="4000" i="1" dirty="0" smtClean="0"/>
              <a:t>在主流場所</a:t>
            </a:r>
            <a:endParaRPr lang="en-US" altLang="zh-TW" sz="4000" i="1" dirty="0" smtClean="0"/>
          </a:p>
          <a:p>
            <a:r>
              <a:rPr lang="zh-TW" altLang="en-US" dirty="0" smtClean="0"/>
              <a:t>提供無障礙電腦</a:t>
            </a:r>
            <a:endParaRPr lang="en-US" altLang="zh-TW" dirty="0" smtClean="0"/>
          </a:p>
          <a:p>
            <a:r>
              <a:rPr lang="zh-TW" altLang="en-US" dirty="0" smtClean="0"/>
              <a:t>提供無障礙場地</a:t>
            </a:r>
            <a:endParaRPr lang="en-US" altLang="zh-TW" dirty="0" smtClean="0"/>
          </a:p>
          <a:p>
            <a:r>
              <a:rPr lang="zh-TW" altLang="en-US" dirty="0" smtClean="0"/>
              <a:t>提供無障礙交通</a:t>
            </a:r>
            <a:endParaRPr lang="en-US" altLang="zh-TW" dirty="0" smtClean="0"/>
          </a:p>
          <a:p>
            <a:pPr>
              <a:buNone/>
            </a:pPr>
            <a:r>
              <a:rPr lang="zh-HK" altLang="en-US" sz="4000" i="1" dirty="0" smtClean="0">
                <a:solidFill>
                  <a:srgbClr val="00B050"/>
                </a:solidFill>
              </a:rPr>
              <a:t>傷健融合</a:t>
            </a:r>
            <a:endParaRPr lang="en-US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3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了解殘疾人士獨立生活和</a:t>
            </a:r>
            <a:r>
              <a:rPr lang="zh-HK" altLang="en-US" dirty="0" smtClean="0"/>
              <a:t>融入社會的實況</a:t>
            </a:r>
            <a:endParaRPr lang="en-US" altLang="zh-HK" dirty="0" smtClean="0"/>
          </a:p>
          <a:p>
            <a:r>
              <a:rPr lang="zh-TW" altLang="en-US" dirty="0" smtClean="0"/>
              <a:t>不要製造新的數碼鴻溝</a:t>
            </a:r>
            <a:endParaRPr lang="en-US" altLang="zh-TW" dirty="0" smtClean="0"/>
          </a:p>
          <a:p>
            <a:r>
              <a:rPr lang="zh-TW" altLang="en-US" dirty="0" smtClean="0"/>
              <a:t>應該以「</a:t>
            </a:r>
            <a:r>
              <a:rPr lang="zh-HK" altLang="en-US" dirty="0" smtClean="0"/>
              <a:t>融入社會」為</a:t>
            </a:r>
            <a:r>
              <a:rPr lang="zh-TW" altLang="en-US" dirty="0" smtClean="0"/>
              <a:t>目標</a:t>
            </a:r>
            <a:r>
              <a:rPr lang="en-US" altLang="zh-TW" dirty="0" smtClean="0"/>
              <a:t>.</a:t>
            </a:r>
            <a:endParaRPr lang="en-US" altLang="zh-HK" dirty="0" smtClean="0"/>
          </a:p>
          <a:p>
            <a:endParaRPr lang="en-US" dirty="0" smtClean="0"/>
          </a:p>
          <a:p>
            <a:pPr lvl="0"/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C4389-F403-0A40-878F-0719947788C1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1D4B-907A-4B43-9264-60D9A0E7507F}" type="slidenum">
              <a:rPr lang="en-US"/>
              <a:pPr/>
              <a:t>15</a:t>
            </a:fld>
            <a:endParaRPr lang="en-US"/>
          </a:p>
        </p:txBody>
      </p:sp>
      <p:sp>
        <p:nvSpPr>
          <p:cNvPr id="22691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TW" altLang="en-US" dirty="0"/>
              <a:t>歡迎提供意見</a:t>
            </a:r>
            <a:endParaRPr lang="en-US" altLang="zh-TW" dirty="0"/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547688" y="1830388"/>
            <a:ext cx="6005512" cy="3009840"/>
            <a:chOff x="249" y="1062"/>
            <a:chExt cx="3244" cy="1487"/>
          </a:xfrm>
        </p:grpSpPr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249" y="1409"/>
              <a:ext cx="1876" cy="1140"/>
              <a:chOff x="249" y="1409"/>
              <a:chExt cx="1876" cy="1140"/>
            </a:xfrm>
          </p:grpSpPr>
          <p:sp>
            <p:nvSpPr>
              <p:cNvPr id="28" name="Freeform 11"/>
              <p:cNvSpPr>
                <a:spLocks/>
              </p:cNvSpPr>
              <p:nvPr/>
            </p:nvSpPr>
            <p:spPr bwMode="auto">
              <a:xfrm>
                <a:off x="249" y="1409"/>
                <a:ext cx="1876" cy="1140"/>
              </a:xfrm>
              <a:custGeom>
                <a:avLst/>
                <a:gdLst>
                  <a:gd name="T0" fmla="*/ 23 w 3753"/>
                  <a:gd name="T1" fmla="*/ 3 h 2281"/>
                  <a:gd name="T2" fmla="*/ 28 w 3753"/>
                  <a:gd name="T3" fmla="*/ 3 h 2281"/>
                  <a:gd name="T4" fmla="*/ 29 w 3753"/>
                  <a:gd name="T5" fmla="*/ 3 h 2281"/>
                  <a:gd name="T6" fmla="*/ 37 w 3753"/>
                  <a:gd name="T7" fmla="*/ 10 h 2281"/>
                  <a:gd name="T8" fmla="*/ 41 w 3753"/>
                  <a:gd name="T9" fmla="*/ 16 h 2281"/>
                  <a:gd name="T10" fmla="*/ 47 w 3753"/>
                  <a:gd name="T11" fmla="*/ 18 h 2281"/>
                  <a:gd name="T12" fmla="*/ 49 w 3753"/>
                  <a:gd name="T13" fmla="*/ 19 h 2281"/>
                  <a:gd name="T14" fmla="*/ 51 w 3753"/>
                  <a:gd name="T15" fmla="*/ 19 h 2281"/>
                  <a:gd name="T16" fmla="*/ 53 w 3753"/>
                  <a:gd name="T17" fmla="*/ 20 h 2281"/>
                  <a:gd name="T18" fmla="*/ 55 w 3753"/>
                  <a:gd name="T19" fmla="*/ 20 h 2281"/>
                  <a:gd name="T20" fmla="*/ 57 w 3753"/>
                  <a:gd name="T21" fmla="*/ 21 h 2281"/>
                  <a:gd name="T22" fmla="*/ 57 w 3753"/>
                  <a:gd name="T23" fmla="*/ 23 h 2281"/>
                  <a:gd name="T24" fmla="*/ 56 w 3753"/>
                  <a:gd name="T25" fmla="*/ 24 h 2281"/>
                  <a:gd name="T26" fmla="*/ 57 w 3753"/>
                  <a:gd name="T27" fmla="*/ 25 h 2281"/>
                  <a:gd name="T28" fmla="*/ 58 w 3753"/>
                  <a:gd name="T29" fmla="*/ 26 h 2281"/>
                  <a:gd name="T30" fmla="*/ 58 w 3753"/>
                  <a:gd name="T31" fmla="*/ 28 h 2281"/>
                  <a:gd name="T32" fmla="*/ 57 w 3753"/>
                  <a:gd name="T33" fmla="*/ 29 h 2281"/>
                  <a:gd name="T34" fmla="*/ 56 w 3753"/>
                  <a:gd name="T35" fmla="*/ 30 h 2281"/>
                  <a:gd name="T36" fmla="*/ 56 w 3753"/>
                  <a:gd name="T37" fmla="*/ 31 h 2281"/>
                  <a:gd name="T38" fmla="*/ 56 w 3753"/>
                  <a:gd name="T39" fmla="*/ 32 h 2281"/>
                  <a:gd name="T40" fmla="*/ 55 w 3753"/>
                  <a:gd name="T41" fmla="*/ 33 h 2281"/>
                  <a:gd name="T42" fmla="*/ 50 w 3753"/>
                  <a:gd name="T43" fmla="*/ 33 h 2281"/>
                  <a:gd name="T44" fmla="*/ 46 w 3753"/>
                  <a:gd name="T45" fmla="*/ 34 h 2281"/>
                  <a:gd name="T46" fmla="*/ 44 w 3753"/>
                  <a:gd name="T47" fmla="*/ 35 h 2281"/>
                  <a:gd name="T48" fmla="*/ 38 w 3753"/>
                  <a:gd name="T49" fmla="*/ 34 h 2281"/>
                  <a:gd name="T50" fmla="*/ 27 w 3753"/>
                  <a:gd name="T51" fmla="*/ 33 h 2281"/>
                  <a:gd name="T52" fmla="*/ 14 w 3753"/>
                  <a:gd name="T53" fmla="*/ 23 h 2281"/>
                  <a:gd name="T54" fmla="*/ 11 w 3753"/>
                  <a:gd name="T55" fmla="*/ 20 h 2281"/>
                  <a:gd name="T56" fmla="*/ 7 w 3753"/>
                  <a:gd name="T57" fmla="*/ 13 h 2281"/>
                  <a:gd name="T58" fmla="*/ 6 w 3753"/>
                  <a:gd name="T59" fmla="*/ 14 h 2281"/>
                  <a:gd name="T60" fmla="*/ 5 w 3753"/>
                  <a:gd name="T61" fmla="*/ 14 h 2281"/>
                  <a:gd name="T62" fmla="*/ 3 w 3753"/>
                  <a:gd name="T63" fmla="*/ 14 h 2281"/>
                  <a:gd name="T64" fmla="*/ 2 w 3753"/>
                  <a:gd name="T65" fmla="*/ 13 h 2281"/>
                  <a:gd name="T66" fmla="*/ 0 w 3753"/>
                  <a:gd name="T67" fmla="*/ 12 h 2281"/>
                  <a:gd name="T68" fmla="*/ 0 w 3753"/>
                  <a:gd name="T69" fmla="*/ 10 h 2281"/>
                  <a:gd name="T70" fmla="*/ 0 w 3753"/>
                  <a:gd name="T71" fmla="*/ 8 h 2281"/>
                  <a:gd name="T72" fmla="*/ 1 w 3753"/>
                  <a:gd name="T73" fmla="*/ 6 h 2281"/>
                  <a:gd name="T74" fmla="*/ 2 w 3753"/>
                  <a:gd name="T75" fmla="*/ 5 h 2281"/>
                  <a:gd name="T76" fmla="*/ 4 w 3753"/>
                  <a:gd name="T77" fmla="*/ 4 h 2281"/>
                  <a:gd name="T78" fmla="*/ 7 w 3753"/>
                  <a:gd name="T79" fmla="*/ 1 h 2281"/>
                  <a:gd name="T80" fmla="*/ 14 w 3753"/>
                  <a:gd name="T81" fmla="*/ 0 h 2281"/>
                  <a:gd name="T82" fmla="*/ 18 w 3753"/>
                  <a:gd name="T83" fmla="*/ 0 h 2281"/>
                  <a:gd name="T84" fmla="*/ 20 w 3753"/>
                  <a:gd name="T85" fmla="*/ 2 h 228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753" h="2281">
                    <a:moveTo>
                      <a:pt x="1449" y="219"/>
                    </a:moveTo>
                    <a:lnTo>
                      <a:pt x="1501" y="213"/>
                    </a:lnTo>
                    <a:lnTo>
                      <a:pt x="1759" y="213"/>
                    </a:lnTo>
                    <a:lnTo>
                      <a:pt x="1803" y="222"/>
                    </a:lnTo>
                    <a:lnTo>
                      <a:pt x="1843" y="234"/>
                    </a:lnTo>
                    <a:lnTo>
                      <a:pt x="1885" y="253"/>
                    </a:lnTo>
                    <a:lnTo>
                      <a:pt x="2212" y="493"/>
                    </a:lnTo>
                    <a:lnTo>
                      <a:pt x="2395" y="698"/>
                    </a:lnTo>
                    <a:lnTo>
                      <a:pt x="2497" y="824"/>
                    </a:lnTo>
                    <a:lnTo>
                      <a:pt x="2646" y="1040"/>
                    </a:lnTo>
                    <a:lnTo>
                      <a:pt x="2840" y="1132"/>
                    </a:lnTo>
                    <a:lnTo>
                      <a:pt x="3011" y="1189"/>
                    </a:lnTo>
                    <a:lnTo>
                      <a:pt x="3118" y="1233"/>
                    </a:lnTo>
                    <a:lnTo>
                      <a:pt x="3169" y="1254"/>
                    </a:lnTo>
                    <a:lnTo>
                      <a:pt x="3216" y="1263"/>
                    </a:lnTo>
                    <a:lnTo>
                      <a:pt x="3306" y="1269"/>
                    </a:lnTo>
                    <a:lnTo>
                      <a:pt x="3382" y="1273"/>
                    </a:lnTo>
                    <a:lnTo>
                      <a:pt x="3452" y="1282"/>
                    </a:lnTo>
                    <a:lnTo>
                      <a:pt x="3511" y="1295"/>
                    </a:lnTo>
                    <a:lnTo>
                      <a:pt x="3565" y="1309"/>
                    </a:lnTo>
                    <a:lnTo>
                      <a:pt x="3629" y="1343"/>
                    </a:lnTo>
                    <a:lnTo>
                      <a:pt x="3667" y="1389"/>
                    </a:lnTo>
                    <a:lnTo>
                      <a:pt x="3673" y="1451"/>
                    </a:lnTo>
                    <a:lnTo>
                      <a:pt x="3669" y="1493"/>
                    </a:lnTo>
                    <a:lnTo>
                      <a:pt x="3650" y="1541"/>
                    </a:lnTo>
                    <a:lnTo>
                      <a:pt x="3622" y="1573"/>
                    </a:lnTo>
                    <a:lnTo>
                      <a:pt x="3662" y="1583"/>
                    </a:lnTo>
                    <a:lnTo>
                      <a:pt x="3696" y="1606"/>
                    </a:lnTo>
                    <a:lnTo>
                      <a:pt x="3730" y="1644"/>
                    </a:lnTo>
                    <a:lnTo>
                      <a:pt x="3753" y="1704"/>
                    </a:lnTo>
                    <a:lnTo>
                      <a:pt x="3753" y="1775"/>
                    </a:lnTo>
                    <a:lnTo>
                      <a:pt x="3734" y="1830"/>
                    </a:lnTo>
                    <a:lnTo>
                      <a:pt x="3702" y="1864"/>
                    </a:lnTo>
                    <a:lnTo>
                      <a:pt x="3671" y="1883"/>
                    </a:lnTo>
                    <a:lnTo>
                      <a:pt x="3624" y="1902"/>
                    </a:lnTo>
                    <a:lnTo>
                      <a:pt x="3637" y="1935"/>
                    </a:lnTo>
                    <a:lnTo>
                      <a:pt x="3643" y="1975"/>
                    </a:lnTo>
                    <a:lnTo>
                      <a:pt x="3633" y="2015"/>
                    </a:lnTo>
                    <a:lnTo>
                      <a:pt x="3622" y="2047"/>
                    </a:lnTo>
                    <a:lnTo>
                      <a:pt x="3601" y="2083"/>
                    </a:lnTo>
                    <a:lnTo>
                      <a:pt x="3578" y="2108"/>
                    </a:lnTo>
                    <a:lnTo>
                      <a:pt x="3544" y="2131"/>
                    </a:lnTo>
                    <a:lnTo>
                      <a:pt x="3502" y="2138"/>
                    </a:lnTo>
                    <a:lnTo>
                      <a:pt x="3205" y="2127"/>
                    </a:lnTo>
                    <a:lnTo>
                      <a:pt x="3011" y="2150"/>
                    </a:lnTo>
                    <a:lnTo>
                      <a:pt x="2977" y="2216"/>
                    </a:lnTo>
                    <a:lnTo>
                      <a:pt x="2931" y="2264"/>
                    </a:lnTo>
                    <a:lnTo>
                      <a:pt x="2857" y="2281"/>
                    </a:lnTo>
                    <a:lnTo>
                      <a:pt x="2794" y="2273"/>
                    </a:lnTo>
                    <a:lnTo>
                      <a:pt x="2486" y="2207"/>
                    </a:lnTo>
                    <a:lnTo>
                      <a:pt x="2258" y="2172"/>
                    </a:lnTo>
                    <a:lnTo>
                      <a:pt x="1767" y="2115"/>
                    </a:lnTo>
                    <a:lnTo>
                      <a:pt x="1069" y="1716"/>
                    </a:lnTo>
                    <a:lnTo>
                      <a:pt x="909" y="1526"/>
                    </a:lnTo>
                    <a:lnTo>
                      <a:pt x="807" y="1400"/>
                    </a:lnTo>
                    <a:lnTo>
                      <a:pt x="738" y="1297"/>
                    </a:lnTo>
                    <a:lnTo>
                      <a:pt x="624" y="1109"/>
                    </a:lnTo>
                    <a:lnTo>
                      <a:pt x="504" y="865"/>
                    </a:lnTo>
                    <a:lnTo>
                      <a:pt x="481" y="886"/>
                    </a:lnTo>
                    <a:lnTo>
                      <a:pt x="438" y="905"/>
                    </a:lnTo>
                    <a:lnTo>
                      <a:pt x="394" y="915"/>
                    </a:lnTo>
                    <a:lnTo>
                      <a:pt x="346" y="921"/>
                    </a:lnTo>
                    <a:lnTo>
                      <a:pt x="297" y="919"/>
                    </a:lnTo>
                    <a:lnTo>
                      <a:pt x="253" y="911"/>
                    </a:lnTo>
                    <a:lnTo>
                      <a:pt x="202" y="900"/>
                    </a:lnTo>
                    <a:lnTo>
                      <a:pt x="133" y="884"/>
                    </a:lnTo>
                    <a:lnTo>
                      <a:pt x="70" y="850"/>
                    </a:lnTo>
                    <a:lnTo>
                      <a:pt x="29" y="805"/>
                    </a:lnTo>
                    <a:lnTo>
                      <a:pt x="6" y="738"/>
                    </a:lnTo>
                    <a:lnTo>
                      <a:pt x="0" y="664"/>
                    </a:lnTo>
                    <a:lnTo>
                      <a:pt x="4" y="590"/>
                    </a:lnTo>
                    <a:lnTo>
                      <a:pt x="19" y="533"/>
                    </a:lnTo>
                    <a:lnTo>
                      <a:pt x="53" y="477"/>
                    </a:lnTo>
                    <a:lnTo>
                      <a:pt x="88" y="435"/>
                    </a:lnTo>
                    <a:lnTo>
                      <a:pt x="127" y="397"/>
                    </a:lnTo>
                    <a:lnTo>
                      <a:pt x="183" y="357"/>
                    </a:lnTo>
                    <a:lnTo>
                      <a:pt x="224" y="333"/>
                    </a:lnTo>
                    <a:lnTo>
                      <a:pt x="270" y="310"/>
                    </a:lnTo>
                    <a:lnTo>
                      <a:pt x="291" y="259"/>
                    </a:lnTo>
                    <a:lnTo>
                      <a:pt x="476" y="104"/>
                    </a:lnTo>
                    <a:lnTo>
                      <a:pt x="704" y="11"/>
                    </a:lnTo>
                    <a:lnTo>
                      <a:pt x="932" y="0"/>
                    </a:lnTo>
                    <a:lnTo>
                      <a:pt x="1092" y="28"/>
                    </a:lnTo>
                    <a:lnTo>
                      <a:pt x="1183" y="59"/>
                    </a:lnTo>
                    <a:lnTo>
                      <a:pt x="1248" y="89"/>
                    </a:lnTo>
                    <a:lnTo>
                      <a:pt x="1326" y="133"/>
                    </a:lnTo>
                    <a:lnTo>
                      <a:pt x="1449" y="219"/>
                    </a:lnTo>
                    <a:close/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840" y="2135"/>
                <a:ext cx="917" cy="397"/>
              </a:xfrm>
              <a:custGeom>
                <a:avLst/>
                <a:gdLst>
                  <a:gd name="T0" fmla="*/ 28 w 1834"/>
                  <a:gd name="T1" fmla="*/ 12 h 796"/>
                  <a:gd name="T2" fmla="*/ 29 w 1834"/>
                  <a:gd name="T3" fmla="*/ 11 h 796"/>
                  <a:gd name="T4" fmla="*/ 29 w 1834"/>
                  <a:gd name="T5" fmla="*/ 10 h 796"/>
                  <a:gd name="T6" fmla="*/ 29 w 1834"/>
                  <a:gd name="T7" fmla="*/ 8 h 796"/>
                  <a:gd name="T8" fmla="*/ 28 w 1834"/>
                  <a:gd name="T9" fmla="*/ 7 h 796"/>
                  <a:gd name="T10" fmla="*/ 27 w 1834"/>
                  <a:gd name="T11" fmla="*/ 7 h 796"/>
                  <a:gd name="T12" fmla="*/ 26 w 1834"/>
                  <a:gd name="T13" fmla="*/ 6 h 796"/>
                  <a:gd name="T14" fmla="*/ 24 w 1834"/>
                  <a:gd name="T15" fmla="*/ 6 h 796"/>
                  <a:gd name="T16" fmla="*/ 23 w 1834"/>
                  <a:gd name="T17" fmla="*/ 6 h 796"/>
                  <a:gd name="T18" fmla="*/ 21 w 1834"/>
                  <a:gd name="T19" fmla="*/ 6 h 796"/>
                  <a:gd name="T20" fmla="*/ 20 w 1834"/>
                  <a:gd name="T21" fmla="*/ 5 h 796"/>
                  <a:gd name="T22" fmla="*/ 19 w 1834"/>
                  <a:gd name="T23" fmla="*/ 5 h 796"/>
                  <a:gd name="T24" fmla="*/ 17 w 1834"/>
                  <a:gd name="T25" fmla="*/ 4 h 796"/>
                  <a:gd name="T26" fmla="*/ 15 w 1834"/>
                  <a:gd name="T27" fmla="*/ 3 h 796"/>
                  <a:gd name="T28" fmla="*/ 13 w 1834"/>
                  <a:gd name="T29" fmla="*/ 3 h 796"/>
                  <a:gd name="T30" fmla="*/ 12 w 1834"/>
                  <a:gd name="T31" fmla="*/ 2 h 796"/>
                  <a:gd name="T32" fmla="*/ 11 w 1834"/>
                  <a:gd name="T33" fmla="*/ 1 h 796"/>
                  <a:gd name="T34" fmla="*/ 9 w 1834"/>
                  <a:gd name="T35" fmla="*/ 0 h 796"/>
                  <a:gd name="T36" fmla="*/ 8 w 1834"/>
                  <a:gd name="T37" fmla="*/ 0 h 796"/>
                  <a:gd name="T38" fmla="*/ 6 w 1834"/>
                  <a:gd name="T39" fmla="*/ 0 h 796"/>
                  <a:gd name="T40" fmla="*/ 4 w 1834"/>
                  <a:gd name="T41" fmla="*/ 0 h 796"/>
                  <a:gd name="T42" fmla="*/ 2 w 1834"/>
                  <a:gd name="T43" fmla="*/ 0 h 796"/>
                  <a:gd name="T44" fmla="*/ 0 w 1834"/>
                  <a:gd name="T45" fmla="*/ 1 h 79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34" h="796">
                    <a:moveTo>
                      <a:pt x="1771" y="796"/>
                    </a:moveTo>
                    <a:lnTo>
                      <a:pt x="1817" y="727"/>
                    </a:lnTo>
                    <a:lnTo>
                      <a:pt x="1834" y="653"/>
                    </a:lnTo>
                    <a:lnTo>
                      <a:pt x="1817" y="573"/>
                    </a:lnTo>
                    <a:lnTo>
                      <a:pt x="1760" y="499"/>
                    </a:lnTo>
                    <a:lnTo>
                      <a:pt x="1697" y="459"/>
                    </a:lnTo>
                    <a:lnTo>
                      <a:pt x="1617" y="430"/>
                    </a:lnTo>
                    <a:lnTo>
                      <a:pt x="1531" y="413"/>
                    </a:lnTo>
                    <a:lnTo>
                      <a:pt x="1434" y="396"/>
                    </a:lnTo>
                    <a:lnTo>
                      <a:pt x="1332" y="396"/>
                    </a:lnTo>
                    <a:lnTo>
                      <a:pt x="1223" y="379"/>
                    </a:lnTo>
                    <a:lnTo>
                      <a:pt x="1172" y="328"/>
                    </a:lnTo>
                    <a:lnTo>
                      <a:pt x="1063" y="271"/>
                    </a:lnTo>
                    <a:lnTo>
                      <a:pt x="944" y="242"/>
                    </a:lnTo>
                    <a:lnTo>
                      <a:pt x="829" y="231"/>
                    </a:lnTo>
                    <a:lnTo>
                      <a:pt x="750" y="162"/>
                    </a:lnTo>
                    <a:lnTo>
                      <a:pt x="670" y="105"/>
                    </a:lnTo>
                    <a:lnTo>
                      <a:pt x="567" y="46"/>
                    </a:lnTo>
                    <a:lnTo>
                      <a:pt x="459" y="12"/>
                    </a:lnTo>
                    <a:lnTo>
                      <a:pt x="337" y="0"/>
                    </a:lnTo>
                    <a:lnTo>
                      <a:pt x="234" y="6"/>
                    </a:lnTo>
                    <a:lnTo>
                      <a:pt x="103" y="27"/>
                    </a:lnTo>
                    <a:lnTo>
                      <a:pt x="0" y="8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226" y="2166"/>
                <a:ext cx="833" cy="192"/>
              </a:xfrm>
              <a:custGeom>
                <a:avLst/>
                <a:gdLst>
                  <a:gd name="T0" fmla="*/ 26 w 1667"/>
                  <a:gd name="T1" fmla="*/ 6 h 384"/>
                  <a:gd name="T2" fmla="*/ 25 w 1667"/>
                  <a:gd name="T3" fmla="*/ 6 h 384"/>
                  <a:gd name="T4" fmla="*/ 24 w 1667"/>
                  <a:gd name="T5" fmla="*/ 5 h 384"/>
                  <a:gd name="T6" fmla="*/ 23 w 1667"/>
                  <a:gd name="T7" fmla="*/ 5 h 384"/>
                  <a:gd name="T8" fmla="*/ 22 w 1667"/>
                  <a:gd name="T9" fmla="*/ 5 h 384"/>
                  <a:gd name="T10" fmla="*/ 20 w 1667"/>
                  <a:gd name="T11" fmla="*/ 5 h 384"/>
                  <a:gd name="T12" fmla="*/ 19 w 1667"/>
                  <a:gd name="T13" fmla="*/ 5 h 384"/>
                  <a:gd name="T14" fmla="*/ 18 w 1667"/>
                  <a:gd name="T15" fmla="*/ 5 h 384"/>
                  <a:gd name="T16" fmla="*/ 16 w 1667"/>
                  <a:gd name="T17" fmla="*/ 4 h 384"/>
                  <a:gd name="T18" fmla="*/ 15 w 1667"/>
                  <a:gd name="T19" fmla="*/ 4 h 384"/>
                  <a:gd name="T20" fmla="*/ 13 w 1667"/>
                  <a:gd name="T21" fmla="*/ 3 h 384"/>
                  <a:gd name="T22" fmla="*/ 12 w 1667"/>
                  <a:gd name="T23" fmla="*/ 3 h 384"/>
                  <a:gd name="T24" fmla="*/ 10 w 1667"/>
                  <a:gd name="T25" fmla="*/ 3 h 384"/>
                  <a:gd name="T26" fmla="*/ 9 w 1667"/>
                  <a:gd name="T27" fmla="*/ 2 h 384"/>
                  <a:gd name="T28" fmla="*/ 8 w 1667"/>
                  <a:gd name="T29" fmla="*/ 2 h 384"/>
                  <a:gd name="T30" fmla="*/ 7 w 1667"/>
                  <a:gd name="T31" fmla="*/ 1 h 384"/>
                  <a:gd name="T32" fmla="*/ 6 w 1667"/>
                  <a:gd name="T33" fmla="*/ 1 h 384"/>
                  <a:gd name="T34" fmla="*/ 4 w 1667"/>
                  <a:gd name="T35" fmla="*/ 0 h 384"/>
                  <a:gd name="T36" fmla="*/ 3 w 1667"/>
                  <a:gd name="T37" fmla="*/ 0 h 384"/>
                  <a:gd name="T38" fmla="*/ 2 w 1667"/>
                  <a:gd name="T39" fmla="*/ 1 h 384"/>
                  <a:gd name="T40" fmla="*/ 1 w 1667"/>
                  <a:gd name="T41" fmla="*/ 1 h 384"/>
                  <a:gd name="T42" fmla="*/ 0 w 1667"/>
                  <a:gd name="T43" fmla="*/ 2 h 384"/>
                  <a:gd name="T44" fmla="*/ 0 w 1667"/>
                  <a:gd name="T45" fmla="*/ 2 h 38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67" h="384">
                    <a:moveTo>
                      <a:pt x="1667" y="384"/>
                    </a:moveTo>
                    <a:lnTo>
                      <a:pt x="1627" y="339"/>
                    </a:lnTo>
                    <a:lnTo>
                      <a:pt x="1564" y="299"/>
                    </a:lnTo>
                    <a:lnTo>
                      <a:pt x="1501" y="282"/>
                    </a:lnTo>
                    <a:lnTo>
                      <a:pt x="1421" y="265"/>
                    </a:lnTo>
                    <a:lnTo>
                      <a:pt x="1341" y="259"/>
                    </a:lnTo>
                    <a:lnTo>
                      <a:pt x="1244" y="259"/>
                    </a:lnTo>
                    <a:lnTo>
                      <a:pt x="1153" y="270"/>
                    </a:lnTo>
                    <a:lnTo>
                      <a:pt x="1062" y="242"/>
                    </a:lnTo>
                    <a:lnTo>
                      <a:pt x="965" y="213"/>
                    </a:lnTo>
                    <a:lnTo>
                      <a:pt x="868" y="190"/>
                    </a:lnTo>
                    <a:lnTo>
                      <a:pt x="776" y="179"/>
                    </a:lnTo>
                    <a:lnTo>
                      <a:pt x="691" y="168"/>
                    </a:lnTo>
                    <a:lnTo>
                      <a:pt x="628" y="128"/>
                    </a:lnTo>
                    <a:lnTo>
                      <a:pt x="554" y="82"/>
                    </a:lnTo>
                    <a:lnTo>
                      <a:pt x="480" y="42"/>
                    </a:lnTo>
                    <a:lnTo>
                      <a:pt x="400" y="12"/>
                    </a:lnTo>
                    <a:lnTo>
                      <a:pt x="314" y="0"/>
                    </a:lnTo>
                    <a:lnTo>
                      <a:pt x="234" y="0"/>
                    </a:lnTo>
                    <a:lnTo>
                      <a:pt x="143" y="23"/>
                    </a:lnTo>
                    <a:lnTo>
                      <a:pt x="92" y="57"/>
                    </a:lnTo>
                    <a:lnTo>
                      <a:pt x="40" y="9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4"/>
              <p:cNvSpPr>
                <a:spLocks/>
              </p:cNvSpPr>
              <p:nvPr/>
            </p:nvSpPr>
            <p:spPr bwMode="auto">
              <a:xfrm>
                <a:off x="1369" y="2093"/>
                <a:ext cx="690" cy="103"/>
              </a:xfrm>
              <a:custGeom>
                <a:avLst/>
                <a:gdLst>
                  <a:gd name="T0" fmla="*/ 21 w 1381"/>
                  <a:gd name="T1" fmla="*/ 4 h 205"/>
                  <a:gd name="T2" fmla="*/ 20 w 1381"/>
                  <a:gd name="T3" fmla="*/ 3 h 205"/>
                  <a:gd name="T4" fmla="*/ 19 w 1381"/>
                  <a:gd name="T5" fmla="*/ 3 h 205"/>
                  <a:gd name="T6" fmla="*/ 17 w 1381"/>
                  <a:gd name="T7" fmla="*/ 3 h 205"/>
                  <a:gd name="T8" fmla="*/ 15 w 1381"/>
                  <a:gd name="T9" fmla="*/ 3 h 205"/>
                  <a:gd name="T10" fmla="*/ 14 w 1381"/>
                  <a:gd name="T11" fmla="*/ 3 h 205"/>
                  <a:gd name="T12" fmla="*/ 12 w 1381"/>
                  <a:gd name="T13" fmla="*/ 3 h 205"/>
                  <a:gd name="T14" fmla="*/ 10 w 1381"/>
                  <a:gd name="T15" fmla="*/ 3 h 205"/>
                  <a:gd name="T16" fmla="*/ 8 w 1381"/>
                  <a:gd name="T17" fmla="*/ 2 h 205"/>
                  <a:gd name="T18" fmla="*/ 7 w 1381"/>
                  <a:gd name="T19" fmla="*/ 1 h 205"/>
                  <a:gd name="T20" fmla="*/ 5 w 1381"/>
                  <a:gd name="T21" fmla="*/ 1 h 205"/>
                  <a:gd name="T22" fmla="*/ 4 w 1381"/>
                  <a:gd name="T23" fmla="*/ 0 h 205"/>
                  <a:gd name="T24" fmla="*/ 2 w 1381"/>
                  <a:gd name="T25" fmla="*/ 0 h 205"/>
                  <a:gd name="T26" fmla="*/ 1 w 1381"/>
                  <a:gd name="T27" fmla="*/ 1 h 205"/>
                  <a:gd name="T28" fmla="*/ 0 w 1381"/>
                  <a:gd name="T29" fmla="*/ 1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81" h="205">
                    <a:moveTo>
                      <a:pt x="1381" y="205"/>
                    </a:moveTo>
                    <a:lnTo>
                      <a:pt x="1301" y="188"/>
                    </a:lnTo>
                    <a:lnTo>
                      <a:pt x="1221" y="182"/>
                    </a:lnTo>
                    <a:lnTo>
                      <a:pt x="1112" y="182"/>
                    </a:lnTo>
                    <a:lnTo>
                      <a:pt x="1015" y="182"/>
                    </a:lnTo>
                    <a:lnTo>
                      <a:pt x="901" y="152"/>
                    </a:lnTo>
                    <a:lnTo>
                      <a:pt x="776" y="140"/>
                    </a:lnTo>
                    <a:lnTo>
                      <a:pt x="673" y="142"/>
                    </a:lnTo>
                    <a:lnTo>
                      <a:pt x="565" y="102"/>
                    </a:lnTo>
                    <a:lnTo>
                      <a:pt x="462" y="45"/>
                    </a:lnTo>
                    <a:lnTo>
                      <a:pt x="342" y="17"/>
                    </a:lnTo>
                    <a:lnTo>
                      <a:pt x="262" y="0"/>
                    </a:lnTo>
                    <a:lnTo>
                      <a:pt x="182" y="0"/>
                    </a:lnTo>
                    <a:lnTo>
                      <a:pt x="91" y="11"/>
                    </a:lnTo>
                    <a:lnTo>
                      <a:pt x="0" y="49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5"/>
              <p:cNvSpPr>
                <a:spLocks/>
              </p:cNvSpPr>
              <p:nvPr/>
            </p:nvSpPr>
            <p:spPr bwMode="auto">
              <a:xfrm>
                <a:off x="455" y="1557"/>
                <a:ext cx="120" cy="161"/>
              </a:xfrm>
              <a:custGeom>
                <a:avLst/>
                <a:gdLst>
                  <a:gd name="T0" fmla="*/ 0 w 239"/>
                  <a:gd name="T1" fmla="*/ 0 h 321"/>
                  <a:gd name="T2" fmla="*/ 1 w 239"/>
                  <a:gd name="T3" fmla="*/ 1 h 321"/>
                  <a:gd name="T4" fmla="*/ 2 w 239"/>
                  <a:gd name="T5" fmla="*/ 1 h 321"/>
                  <a:gd name="T6" fmla="*/ 3 w 239"/>
                  <a:gd name="T7" fmla="*/ 1 h 321"/>
                  <a:gd name="T8" fmla="*/ 3 w 239"/>
                  <a:gd name="T9" fmla="*/ 1 h 321"/>
                  <a:gd name="T10" fmla="*/ 4 w 239"/>
                  <a:gd name="T11" fmla="*/ 2 h 321"/>
                  <a:gd name="T12" fmla="*/ 4 w 239"/>
                  <a:gd name="T13" fmla="*/ 3 h 321"/>
                  <a:gd name="T14" fmla="*/ 4 w 239"/>
                  <a:gd name="T15" fmla="*/ 4 h 321"/>
                  <a:gd name="T16" fmla="*/ 4 w 239"/>
                  <a:gd name="T17" fmla="*/ 6 h 3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9" h="321">
                    <a:moveTo>
                      <a:pt x="0" y="0"/>
                    </a:moveTo>
                    <a:lnTo>
                      <a:pt x="51" y="3"/>
                    </a:lnTo>
                    <a:lnTo>
                      <a:pt x="93" y="9"/>
                    </a:lnTo>
                    <a:lnTo>
                      <a:pt x="141" y="28"/>
                    </a:lnTo>
                    <a:lnTo>
                      <a:pt x="182" y="60"/>
                    </a:lnTo>
                    <a:lnTo>
                      <a:pt x="222" y="104"/>
                    </a:lnTo>
                    <a:lnTo>
                      <a:pt x="239" y="171"/>
                    </a:lnTo>
                    <a:lnTo>
                      <a:pt x="239" y="239"/>
                    </a:lnTo>
                    <a:lnTo>
                      <a:pt x="234" y="321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6"/>
              <p:cNvSpPr>
                <a:spLocks/>
              </p:cNvSpPr>
              <p:nvPr/>
            </p:nvSpPr>
            <p:spPr bwMode="auto">
              <a:xfrm>
                <a:off x="511" y="1607"/>
                <a:ext cx="83" cy="227"/>
              </a:xfrm>
              <a:custGeom>
                <a:avLst/>
                <a:gdLst>
                  <a:gd name="T0" fmla="*/ 3 w 165"/>
                  <a:gd name="T1" fmla="*/ 0 h 454"/>
                  <a:gd name="T2" fmla="*/ 3 w 165"/>
                  <a:gd name="T3" fmla="*/ 2 h 454"/>
                  <a:gd name="T4" fmla="*/ 3 w 165"/>
                  <a:gd name="T5" fmla="*/ 4 h 454"/>
                  <a:gd name="T6" fmla="*/ 2 w 165"/>
                  <a:gd name="T7" fmla="*/ 5 h 454"/>
                  <a:gd name="T8" fmla="*/ 2 w 165"/>
                  <a:gd name="T9" fmla="*/ 6 h 454"/>
                  <a:gd name="T10" fmla="*/ 2 w 165"/>
                  <a:gd name="T11" fmla="*/ 6 h 454"/>
                  <a:gd name="T12" fmla="*/ 1 w 165"/>
                  <a:gd name="T13" fmla="*/ 7 h 454"/>
                  <a:gd name="T14" fmla="*/ 0 w 165"/>
                  <a:gd name="T15" fmla="*/ 8 h 4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5" h="454">
                    <a:moveTo>
                      <a:pt x="165" y="0"/>
                    </a:moveTo>
                    <a:lnTo>
                      <a:pt x="154" y="102"/>
                    </a:lnTo>
                    <a:lnTo>
                      <a:pt x="137" y="209"/>
                    </a:lnTo>
                    <a:lnTo>
                      <a:pt x="120" y="283"/>
                    </a:lnTo>
                    <a:lnTo>
                      <a:pt x="97" y="342"/>
                    </a:lnTo>
                    <a:lnTo>
                      <a:pt x="70" y="380"/>
                    </a:lnTo>
                    <a:lnTo>
                      <a:pt x="42" y="416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7"/>
              <p:cNvSpPr>
                <a:spLocks/>
              </p:cNvSpPr>
              <p:nvPr/>
            </p:nvSpPr>
            <p:spPr bwMode="auto">
              <a:xfrm>
                <a:off x="543" y="1793"/>
                <a:ext cx="132" cy="32"/>
              </a:xfrm>
              <a:custGeom>
                <a:avLst/>
                <a:gdLst>
                  <a:gd name="T0" fmla="*/ 0 w 262"/>
                  <a:gd name="T1" fmla="*/ 1 h 63"/>
                  <a:gd name="T2" fmla="*/ 1 w 262"/>
                  <a:gd name="T3" fmla="*/ 0 h 63"/>
                  <a:gd name="T4" fmla="*/ 2 w 262"/>
                  <a:gd name="T5" fmla="*/ 1 h 63"/>
                  <a:gd name="T6" fmla="*/ 3 w 262"/>
                  <a:gd name="T7" fmla="*/ 1 h 63"/>
                  <a:gd name="T8" fmla="*/ 5 w 262"/>
                  <a:gd name="T9" fmla="*/ 1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2" h="63">
                    <a:moveTo>
                      <a:pt x="0" y="8"/>
                    </a:moveTo>
                    <a:lnTo>
                      <a:pt x="61" y="0"/>
                    </a:lnTo>
                    <a:lnTo>
                      <a:pt x="121" y="6"/>
                    </a:lnTo>
                    <a:lnTo>
                      <a:pt x="182" y="23"/>
                    </a:lnTo>
                    <a:lnTo>
                      <a:pt x="262" y="63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8"/>
              <p:cNvSpPr>
                <a:spLocks/>
              </p:cNvSpPr>
              <p:nvPr/>
            </p:nvSpPr>
            <p:spPr bwMode="auto">
              <a:xfrm>
                <a:off x="514" y="1823"/>
                <a:ext cx="155" cy="43"/>
              </a:xfrm>
              <a:custGeom>
                <a:avLst/>
                <a:gdLst>
                  <a:gd name="T0" fmla="*/ 0 w 310"/>
                  <a:gd name="T1" fmla="*/ 1 h 86"/>
                  <a:gd name="T2" fmla="*/ 1 w 310"/>
                  <a:gd name="T3" fmla="*/ 1 h 86"/>
                  <a:gd name="T4" fmla="*/ 2 w 310"/>
                  <a:gd name="T5" fmla="*/ 0 h 86"/>
                  <a:gd name="T6" fmla="*/ 3 w 310"/>
                  <a:gd name="T7" fmla="*/ 1 h 86"/>
                  <a:gd name="T8" fmla="*/ 4 w 310"/>
                  <a:gd name="T9" fmla="*/ 1 h 86"/>
                  <a:gd name="T10" fmla="*/ 5 w 310"/>
                  <a:gd name="T11" fmla="*/ 1 h 86"/>
                  <a:gd name="T12" fmla="*/ 5 w 310"/>
                  <a:gd name="T13" fmla="*/ 2 h 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0" h="86">
                    <a:moveTo>
                      <a:pt x="0" y="25"/>
                    </a:moveTo>
                    <a:lnTo>
                      <a:pt x="64" y="8"/>
                    </a:lnTo>
                    <a:lnTo>
                      <a:pt x="102" y="0"/>
                    </a:lnTo>
                    <a:lnTo>
                      <a:pt x="156" y="2"/>
                    </a:lnTo>
                    <a:lnTo>
                      <a:pt x="213" y="21"/>
                    </a:lnTo>
                    <a:lnTo>
                      <a:pt x="268" y="52"/>
                    </a:lnTo>
                    <a:lnTo>
                      <a:pt x="310" y="86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9"/>
              <p:cNvSpPr>
                <a:spLocks/>
              </p:cNvSpPr>
              <p:nvPr/>
            </p:nvSpPr>
            <p:spPr bwMode="auto">
              <a:xfrm>
                <a:off x="960" y="1518"/>
                <a:ext cx="61" cy="337"/>
              </a:xfrm>
              <a:custGeom>
                <a:avLst/>
                <a:gdLst>
                  <a:gd name="T0" fmla="*/ 1 w 122"/>
                  <a:gd name="T1" fmla="*/ 0 h 673"/>
                  <a:gd name="T2" fmla="*/ 1 w 122"/>
                  <a:gd name="T3" fmla="*/ 1 h 673"/>
                  <a:gd name="T4" fmla="*/ 2 w 122"/>
                  <a:gd name="T5" fmla="*/ 2 h 673"/>
                  <a:gd name="T6" fmla="*/ 2 w 122"/>
                  <a:gd name="T7" fmla="*/ 3 h 673"/>
                  <a:gd name="T8" fmla="*/ 2 w 122"/>
                  <a:gd name="T9" fmla="*/ 4 h 673"/>
                  <a:gd name="T10" fmla="*/ 2 w 122"/>
                  <a:gd name="T11" fmla="*/ 6 h 673"/>
                  <a:gd name="T12" fmla="*/ 2 w 122"/>
                  <a:gd name="T13" fmla="*/ 7 h 673"/>
                  <a:gd name="T14" fmla="*/ 2 w 122"/>
                  <a:gd name="T15" fmla="*/ 8 h 673"/>
                  <a:gd name="T16" fmla="*/ 2 w 122"/>
                  <a:gd name="T17" fmla="*/ 9 h 673"/>
                  <a:gd name="T18" fmla="*/ 1 w 122"/>
                  <a:gd name="T19" fmla="*/ 10 h 673"/>
                  <a:gd name="T20" fmla="*/ 0 w 122"/>
                  <a:gd name="T21" fmla="*/ 11 h 6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2" h="673">
                    <a:moveTo>
                      <a:pt x="28" y="0"/>
                    </a:moveTo>
                    <a:lnTo>
                      <a:pt x="55" y="45"/>
                    </a:lnTo>
                    <a:lnTo>
                      <a:pt x="83" y="106"/>
                    </a:lnTo>
                    <a:lnTo>
                      <a:pt x="108" y="177"/>
                    </a:lnTo>
                    <a:lnTo>
                      <a:pt x="122" y="245"/>
                    </a:lnTo>
                    <a:lnTo>
                      <a:pt x="122" y="327"/>
                    </a:lnTo>
                    <a:lnTo>
                      <a:pt x="114" y="399"/>
                    </a:lnTo>
                    <a:lnTo>
                      <a:pt x="99" y="477"/>
                    </a:lnTo>
                    <a:lnTo>
                      <a:pt x="70" y="549"/>
                    </a:lnTo>
                    <a:lnTo>
                      <a:pt x="38" y="612"/>
                    </a:lnTo>
                    <a:lnTo>
                      <a:pt x="0" y="673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>
                <a:off x="669" y="1929"/>
                <a:ext cx="200" cy="74"/>
              </a:xfrm>
              <a:custGeom>
                <a:avLst/>
                <a:gdLst>
                  <a:gd name="T0" fmla="*/ 0 w 399"/>
                  <a:gd name="T1" fmla="*/ 2 h 149"/>
                  <a:gd name="T2" fmla="*/ 2 w 399"/>
                  <a:gd name="T3" fmla="*/ 1 h 149"/>
                  <a:gd name="T4" fmla="*/ 3 w 399"/>
                  <a:gd name="T5" fmla="*/ 1 h 149"/>
                  <a:gd name="T6" fmla="*/ 4 w 399"/>
                  <a:gd name="T7" fmla="*/ 0 h 149"/>
                  <a:gd name="T8" fmla="*/ 5 w 399"/>
                  <a:gd name="T9" fmla="*/ 0 h 149"/>
                  <a:gd name="T10" fmla="*/ 6 w 399"/>
                  <a:gd name="T11" fmla="*/ 0 h 149"/>
                  <a:gd name="T12" fmla="*/ 7 w 399"/>
                  <a:gd name="T13" fmla="*/ 0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9" h="149">
                    <a:moveTo>
                      <a:pt x="0" y="149"/>
                    </a:moveTo>
                    <a:lnTo>
                      <a:pt x="68" y="103"/>
                    </a:lnTo>
                    <a:lnTo>
                      <a:pt x="137" y="69"/>
                    </a:lnTo>
                    <a:lnTo>
                      <a:pt x="194" y="46"/>
                    </a:lnTo>
                    <a:lnTo>
                      <a:pt x="262" y="23"/>
                    </a:lnTo>
                    <a:lnTo>
                      <a:pt x="342" y="12"/>
                    </a:lnTo>
                    <a:lnTo>
                      <a:pt x="399" y="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1"/>
              <p:cNvSpPr>
                <a:spLocks/>
              </p:cNvSpPr>
              <p:nvPr/>
            </p:nvSpPr>
            <p:spPr bwMode="auto">
              <a:xfrm>
                <a:off x="943" y="1707"/>
                <a:ext cx="320" cy="211"/>
              </a:xfrm>
              <a:custGeom>
                <a:avLst/>
                <a:gdLst>
                  <a:gd name="T0" fmla="*/ 0 w 641"/>
                  <a:gd name="T1" fmla="*/ 6 h 423"/>
                  <a:gd name="T2" fmla="*/ 1 w 641"/>
                  <a:gd name="T3" fmla="*/ 6 h 423"/>
                  <a:gd name="T4" fmla="*/ 2 w 641"/>
                  <a:gd name="T5" fmla="*/ 6 h 423"/>
                  <a:gd name="T6" fmla="*/ 4 w 641"/>
                  <a:gd name="T7" fmla="*/ 5 h 423"/>
                  <a:gd name="T8" fmla="*/ 5 w 641"/>
                  <a:gd name="T9" fmla="*/ 5 h 423"/>
                  <a:gd name="T10" fmla="*/ 6 w 641"/>
                  <a:gd name="T11" fmla="*/ 4 h 423"/>
                  <a:gd name="T12" fmla="*/ 8 w 641"/>
                  <a:gd name="T13" fmla="*/ 3 h 423"/>
                  <a:gd name="T14" fmla="*/ 8 w 641"/>
                  <a:gd name="T15" fmla="*/ 2 h 423"/>
                  <a:gd name="T16" fmla="*/ 10 w 641"/>
                  <a:gd name="T17" fmla="*/ 0 h 4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1" h="423">
                    <a:moveTo>
                      <a:pt x="0" y="423"/>
                    </a:moveTo>
                    <a:lnTo>
                      <a:pt x="68" y="423"/>
                    </a:lnTo>
                    <a:lnTo>
                      <a:pt x="171" y="400"/>
                    </a:lnTo>
                    <a:lnTo>
                      <a:pt x="264" y="366"/>
                    </a:lnTo>
                    <a:lnTo>
                      <a:pt x="344" y="331"/>
                    </a:lnTo>
                    <a:lnTo>
                      <a:pt x="424" y="274"/>
                    </a:lnTo>
                    <a:lnTo>
                      <a:pt x="515" y="206"/>
                    </a:lnTo>
                    <a:lnTo>
                      <a:pt x="549" y="137"/>
                    </a:lnTo>
                    <a:lnTo>
                      <a:pt x="641" y="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22"/>
              <p:cNvSpPr>
                <a:spLocks/>
              </p:cNvSpPr>
              <p:nvPr/>
            </p:nvSpPr>
            <p:spPr bwMode="auto">
              <a:xfrm>
                <a:off x="1064" y="1866"/>
                <a:ext cx="148" cy="35"/>
              </a:xfrm>
              <a:custGeom>
                <a:avLst/>
                <a:gdLst>
                  <a:gd name="T0" fmla="*/ 0 w 297"/>
                  <a:gd name="T1" fmla="*/ 2 h 68"/>
                  <a:gd name="T2" fmla="*/ 1 w 297"/>
                  <a:gd name="T3" fmla="*/ 1 h 68"/>
                  <a:gd name="T4" fmla="*/ 3 w 297"/>
                  <a:gd name="T5" fmla="*/ 1 h 68"/>
                  <a:gd name="T6" fmla="*/ 4 w 297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7" h="68">
                    <a:moveTo>
                      <a:pt x="0" y="68"/>
                    </a:moveTo>
                    <a:lnTo>
                      <a:pt x="126" y="46"/>
                    </a:lnTo>
                    <a:lnTo>
                      <a:pt x="228" y="23"/>
                    </a:lnTo>
                    <a:lnTo>
                      <a:pt x="297" y="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23"/>
              <p:cNvSpPr>
                <a:spLocks/>
              </p:cNvSpPr>
              <p:nvPr/>
            </p:nvSpPr>
            <p:spPr bwMode="auto">
              <a:xfrm>
                <a:off x="994" y="1844"/>
                <a:ext cx="446" cy="194"/>
              </a:xfrm>
              <a:custGeom>
                <a:avLst/>
                <a:gdLst>
                  <a:gd name="T0" fmla="*/ 0 w 892"/>
                  <a:gd name="T1" fmla="*/ 7 h 388"/>
                  <a:gd name="T2" fmla="*/ 2 w 892"/>
                  <a:gd name="T3" fmla="*/ 6 h 388"/>
                  <a:gd name="T4" fmla="*/ 4 w 892"/>
                  <a:gd name="T5" fmla="*/ 5 h 388"/>
                  <a:gd name="T6" fmla="*/ 5 w 892"/>
                  <a:gd name="T7" fmla="*/ 4 h 388"/>
                  <a:gd name="T8" fmla="*/ 7 w 892"/>
                  <a:gd name="T9" fmla="*/ 4 h 388"/>
                  <a:gd name="T10" fmla="*/ 9 w 892"/>
                  <a:gd name="T11" fmla="*/ 3 h 388"/>
                  <a:gd name="T12" fmla="*/ 9 w 892"/>
                  <a:gd name="T13" fmla="*/ 3 h 388"/>
                  <a:gd name="T14" fmla="*/ 11 w 892"/>
                  <a:gd name="T15" fmla="*/ 1 h 388"/>
                  <a:gd name="T16" fmla="*/ 13 w 892"/>
                  <a:gd name="T17" fmla="*/ 1 h 388"/>
                  <a:gd name="T18" fmla="*/ 14 w 892"/>
                  <a:gd name="T19" fmla="*/ 0 h 3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2" h="388">
                    <a:moveTo>
                      <a:pt x="0" y="388"/>
                    </a:moveTo>
                    <a:lnTo>
                      <a:pt x="92" y="331"/>
                    </a:lnTo>
                    <a:lnTo>
                      <a:pt x="196" y="286"/>
                    </a:lnTo>
                    <a:lnTo>
                      <a:pt x="287" y="251"/>
                    </a:lnTo>
                    <a:lnTo>
                      <a:pt x="413" y="206"/>
                    </a:lnTo>
                    <a:lnTo>
                      <a:pt x="516" y="149"/>
                    </a:lnTo>
                    <a:lnTo>
                      <a:pt x="539" y="149"/>
                    </a:lnTo>
                    <a:lnTo>
                      <a:pt x="676" y="57"/>
                    </a:lnTo>
                    <a:lnTo>
                      <a:pt x="790" y="23"/>
                    </a:lnTo>
                    <a:lnTo>
                      <a:pt x="892" y="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24"/>
              <p:cNvSpPr>
                <a:spLocks/>
              </p:cNvSpPr>
              <p:nvPr/>
            </p:nvSpPr>
            <p:spPr bwMode="auto">
              <a:xfrm>
                <a:off x="385" y="1557"/>
                <a:ext cx="40" cy="7"/>
              </a:xfrm>
              <a:custGeom>
                <a:avLst/>
                <a:gdLst>
                  <a:gd name="T0" fmla="*/ 0 w 80"/>
                  <a:gd name="T1" fmla="*/ 1 h 13"/>
                  <a:gd name="T2" fmla="*/ 1 w 80"/>
                  <a:gd name="T3" fmla="*/ 1 h 13"/>
                  <a:gd name="T4" fmla="*/ 2 w 80"/>
                  <a:gd name="T5" fmla="*/ 0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13">
                    <a:moveTo>
                      <a:pt x="0" y="13"/>
                    </a:moveTo>
                    <a:lnTo>
                      <a:pt x="44" y="5"/>
                    </a:lnTo>
                    <a:lnTo>
                      <a:pt x="80" y="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25"/>
              <p:cNvSpPr>
                <a:spLocks/>
              </p:cNvSpPr>
              <p:nvPr/>
            </p:nvSpPr>
            <p:spPr bwMode="auto">
              <a:xfrm>
                <a:off x="1158" y="2252"/>
                <a:ext cx="97" cy="28"/>
              </a:xfrm>
              <a:custGeom>
                <a:avLst/>
                <a:gdLst>
                  <a:gd name="T0" fmla="*/ 4 w 194"/>
                  <a:gd name="T1" fmla="*/ 0 h 57"/>
                  <a:gd name="T2" fmla="*/ 3 w 194"/>
                  <a:gd name="T3" fmla="*/ 0 h 57"/>
                  <a:gd name="T4" fmla="*/ 2 w 194"/>
                  <a:gd name="T5" fmla="*/ 0 h 57"/>
                  <a:gd name="T6" fmla="*/ 1 w 194"/>
                  <a:gd name="T7" fmla="*/ 0 h 57"/>
                  <a:gd name="T8" fmla="*/ 0 w 19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57">
                    <a:moveTo>
                      <a:pt x="194" y="0"/>
                    </a:moveTo>
                    <a:lnTo>
                      <a:pt x="137" y="6"/>
                    </a:lnTo>
                    <a:lnTo>
                      <a:pt x="92" y="18"/>
                    </a:lnTo>
                    <a:lnTo>
                      <a:pt x="46" y="35"/>
                    </a:lnTo>
                    <a:lnTo>
                      <a:pt x="0" y="57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26"/>
              <p:cNvSpPr>
                <a:spLocks/>
              </p:cNvSpPr>
              <p:nvPr/>
            </p:nvSpPr>
            <p:spPr bwMode="auto">
              <a:xfrm>
                <a:off x="1355" y="2326"/>
                <a:ext cx="97" cy="17"/>
              </a:xfrm>
              <a:custGeom>
                <a:avLst/>
                <a:gdLst>
                  <a:gd name="T0" fmla="*/ 4 w 194"/>
                  <a:gd name="T1" fmla="*/ 0 h 34"/>
                  <a:gd name="T2" fmla="*/ 2 w 194"/>
                  <a:gd name="T3" fmla="*/ 0 h 34"/>
                  <a:gd name="T4" fmla="*/ 1 w 194"/>
                  <a:gd name="T5" fmla="*/ 1 h 34"/>
                  <a:gd name="T6" fmla="*/ 0 w 194"/>
                  <a:gd name="T7" fmla="*/ 1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4" h="34">
                    <a:moveTo>
                      <a:pt x="194" y="0"/>
                    </a:moveTo>
                    <a:lnTo>
                      <a:pt x="126" y="0"/>
                    </a:lnTo>
                    <a:lnTo>
                      <a:pt x="57" y="11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27"/>
              <p:cNvSpPr>
                <a:spLocks/>
              </p:cNvSpPr>
              <p:nvPr/>
            </p:nvSpPr>
            <p:spPr bwMode="auto">
              <a:xfrm>
                <a:off x="1446" y="2252"/>
                <a:ext cx="134" cy="65"/>
              </a:xfrm>
              <a:custGeom>
                <a:avLst/>
                <a:gdLst>
                  <a:gd name="T0" fmla="*/ 5 w 268"/>
                  <a:gd name="T1" fmla="*/ 0 h 132"/>
                  <a:gd name="T2" fmla="*/ 4 w 268"/>
                  <a:gd name="T3" fmla="*/ 0 h 132"/>
                  <a:gd name="T4" fmla="*/ 3 w 268"/>
                  <a:gd name="T5" fmla="*/ 0 h 132"/>
                  <a:gd name="T6" fmla="*/ 2 w 268"/>
                  <a:gd name="T7" fmla="*/ 0 h 132"/>
                  <a:gd name="T8" fmla="*/ 2 w 268"/>
                  <a:gd name="T9" fmla="*/ 1 h 132"/>
                  <a:gd name="T10" fmla="*/ 1 w 268"/>
                  <a:gd name="T11" fmla="*/ 1 h 132"/>
                  <a:gd name="T12" fmla="*/ 1 w 268"/>
                  <a:gd name="T13" fmla="*/ 1 h 132"/>
                  <a:gd name="T14" fmla="*/ 0 w 268"/>
                  <a:gd name="T15" fmla="*/ 2 h 1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8" h="132">
                    <a:moveTo>
                      <a:pt x="268" y="0"/>
                    </a:moveTo>
                    <a:lnTo>
                      <a:pt x="222" y="6"/>
                    </a:lnTo>
                    <a:lnTo>
                      <a:pt x="165" y="23"/>
                    </a:lnTo>
                    <a:lnTo>
                      <a:pt x="114" y="46"/>
                    </a:lnTo>
                    <a:lnTo>
                      <a:pt x="74" y="75"/>
                    </a:lnTo>
                    <a:lnTo>
                      <a:pt x="40" y="103"/>
                    </a:lnTo>
                    <a:lnTo>
                      <a:pt x="17" y="120"/>
                    </a:lnTo>
                    <a:lnTo>
                      <a:pt x="0" y="132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28"/>
              <p:cNvSpPr>
                <a:spLocks/>
              </p:cNvSpPr>
              <p:nvPr/>
            </p:nvSpPr>
            <p:spPr bwMode="auto">
              <a:xfrm>
                <a:off x="1703" y="2302"/>
                <a:ext cx="102" cy="40"/>
              </a:xfrm>
              <a:custGeom>
                <a:avLst/>
                <a:gdLst>
                  <a:gd name="T0" fmla="*/ 3 w 206"/>
                  <a:gd name="T1" fmla="*/ 0 h 80"/>
                  <a:gd name="T2" fmla="*/ 1 w 206"/>
                  <a:gd name="T3" fmla="*/ 1 h 80"/>
                  <a:gd name="T4" fmla="*/ 1 w 206"/>
                  <a:gd name="T5" fmla="*/ 1 h 80"/>
                  <a:gd name="T6" fmla="*/ 0 w 206"/>
                  <a:gd name="T7" fmla="*/ 1 h 80"/>
                  <a:gd name="T8" fmla="*/ 0 w 206"/>
                  <a:gd name="T9" fmla="*/ 2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6" h="80">
                    <a:moveTo>
                      <a:pt x="206" y="0"/>
                    </a:moveTo>
                    <a:lnTo>
                      <a:pt x="109" y="12"/>
                    </a:lnTo>
                    <a:lnTo>
                      <a:pt x="69" y="29"/>
                    </a:lnTo>
                    <a:lnTo>
                      <a:pt x="29" y="52"/>
                    </a:lnTo>
                    <a:lnTo>
                      <a:pt x="0" y="8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29"/>
              <p:cNvSpPr>
                <a:spLocks/>
              </p:cNvSpPr>
              <p:nvPr/>
            </p:nvSpPr>
            <p:spPr bwMode="auto">
              <a:xfrm>
                <a:off x="1783" y="2185"/>
                <a:ext cx="117" cy="63"/>
              </a:xfrm>
              <a:custGeom>
                <a:avLst/>
                <a:gdLst>
                  <a:gd name="T0" fmla="*/ 4 w 234"/>
                  <a:gd name="T1" fmla="*/ 0 h 126"/>
                  <a:gd name="T2" fmla="*/ 3 w 234"/>
                  <a:gd name="T3" fmla="*/ 1 h 126"/>
                  <a:gd name="T4" fmla="*/ 2 w 234"/>
                  <a:gd name="T5" fmla="*/ 1 h 126"/>
                  <a:gd name="T6" fmla="*/ 2 w 234"/>
                  <a:gd name="T7" fmla="*/ 2 h 126"/>
                  <a:gd name="T8" fmla="*/ 1 w 234"/>
                  <a:gd name="T9" fmla="*/ 2 h 126"/>
                  <a:gd name="T10" fmla="*/ 0 w 234"/>
                  <a:gd name="T11" fmla="*/ 2 h 1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4" h="126">
                    <a:moveTo>
                      <a:pt x="234" y="0"/>
                    </a:moveTo>
                    <a:lnTo>
                      <a:pt x="154" y="23"/>
                    </a:lnTo>
                    <a:lnTo>
                      <a:pt x="109" y="46"/>
                    </a:lnTo>
                    <a:lnTo>
                      <a:pt x="69" y="69"/>
                    </a:lnTo>
                    <a:lnTo>
                      <a:pt x="34" y="97"/>
                    </a:lnTo>
                    <a:lnTo>
                      <a:pt x="0" y="126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30"/>
              <p:cNvSpPr>
                <a:spLocks/>
              </p:cNvSpPr>
              <p:nvPr/>
            </p:nvSpPr>
            <p:spPr bwMode="auto">
              <a:xfrm>
                <a:off x="1603" y="2164"/>
                <a:ext cx="97" cy="47"/>
              </a:xfrm>
              <a:custGeom>
                <a:avLst/>
                <a:gdLst>
                  <a:gd name="T0" fmla="*/ 4 w 194"/>
                  <a:gd name="T1" fmla="*/ 0 h 94"/>
                  <a:gd name="T2" fmla="*/ 2 w 194"/>
                  <a:gd name="T3" fmla="*/ 1 h 94"/>
                  <a:gd name="T4" fmla="*/ 2 w 194"/>
                  <a:gd name="T5" fmla="*/ 1 h 94"/>
                  <a:gd name="T6" fmla="*/ 1 w 194"/>
                  <a:gd name="T7" fmla="*/ 2 h 94"/>
                  <a:gd name="T8" fmla="*/ 0 w 194"/>
                  <a:gd name="T9" fmla="*/ 2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94">
                    <a:moveTo>
                      <a:pt x="194" y="0"/>
                    </a:moveTo>
                    <a:lnTo>
                      <a:pt x="119" y="17"/>
                    </a:lnTo>
                    <a:lnTo>
                      <a:pt x="79" y="42"/>
                    </a:lnTo>
                    <a:lnTo>
                      <a:pt x="40" y="65"/>
                    </a:lnTo>
                    <a:lnTo>
                      <a:pt x="0" y="94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31"/>
              <p:cNvSpPr>
                <a:spLocks/>
              </p:cNvSpPr>
              <p:nvPr/>
            </p:nvSpPr>
            <p:spPr bwMode="auto">
              <a:xfrm>
                <a:off x="1730" y="2041"/>
                <a:ext cx="126" cy="91"/>
              </a:xfrm>
              <a:custGeom>
                <a:avLst/>
                <a:gdLst>
                  <a:gd name="T0" fmla="*/ 4 w 252"/>
                  <a:gd name="T1" fmla="*/ 0 h 183"/>
                  <a:gd name="T2" fmla="*/ 3 w 252"/>
                  <a:gd name="T3" fmla="*/ 0 h 183"/>
                  <a:gd name="T4" fmla="*/ 2 w 252"/>
                  <a:gd name="T5" fmla="*/ 0 h 183"/>
                  <a:gd name="T6" fmla="*/ 1 w 252"/>
                  <a:gd name="T7" fmla="*/ 1 h 183"/>
                  <a:gd name="T8" fmla="*/ 1 w 252"/>
                  <a:gd name="T9" fmla="*/ 2 h 183"/>
                  <a:gd name="T10" fmla="*/ 0 w 252"/>
                  <a:gd name="T11" fmla="*/ 2 h 1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2" h="183">
                    <a:moveTo>
                      <a:pt x="252" y="0"/>
                    </a:moveTo>
                    <a:lnTo>
                      <a:pt x="143" y="21"/>
                    </a:lnTo>
                    <a:lnTo>
                      <a:pt x="80" y="53"/>
                    </a:lnTo>
                    <a:lnTo>
                      <a:pt x="35" y="95"/>
                    </a:lnTo>
                    <a:lnTo>
                      <a:pt x="12" y="137"/>
                    </a:lnTo>
                    <a:lnTo>
                      <a:pt x="0" y="183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32"/>
              <p:cNvSpPr>
                <a:spLocks/>
              </p:cNvSpPr>
              <p:nvPr/>
            </p:nvSpPr>
            <p:spPr bwMode="auto">
              <a:xfrm>
                <a:off x="1506" y="1979"/>
                <a:ext cx="177" cy="57"/>
              </a:xfrm>
              <a:custGeom>
                <a:avLst/>
                <a:gdLst>
                  <a:gd name="T0" fmla="*/ 6 w 353"/>
                  <a:gd name="T1" fmla="*/ 0 h 115"/>
                  <a:gd name="T2" fmla="*/ 4 w 353"/>
                  <a:gd name="T3" fmla="*/ 0 h 115"/>
                  <a:gd name="T4" fmla="*/ 2 w 353"/>
                  <a:gd name="T5" fmla="*/ 0 h 115"/>
                  <a:gd name="T6" fmla="*/ 1 w 353"/>
                  <a:gd name="T7" fmla="*/ 1 h 115"/>
                  <a:gd name="T8" fmla="*/ 0 w 353"/>
                  <a:gd name="T9" fmla="*/ 1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3" h="115">
                    <a:moveTo>
                      <a:pt x="353" y="0"/>
                    </a:moveTo>
                    <a:lnTo>
                      <a:pt x="205" y="0"/>
                    </a:lnTo>
                    <a:lnTo>
                      <a:pt x="102" y="35"/>
                    </a:lnTo>
                    <a:lnTo>
                      <a:pt x="34" y="69"/>
                    </a:lnTo>
                    <a:lnTo>
                      <a:pt x="0" y="115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33"/>
              <p:cNvSpPr>
                <a:spLocks/>
              </p:cNvSpPr>
              <p:nvPr/>
            </p:nvSpPr>
            <p:spPr bwMode="auto">
              <a:xfrm>
                <a:off x="1449" y="2007"/>
                <a:ext cx="17" cy="86"/>
              </a:xfrm>
              <a:custGeom>
                <a:avLst/>
                <a:gdLst>
                  <a:gd name="T0" fmla="*/ 0 w 35"/>
                  <a:gd name="T1" fmla="*/ 3 h 172"/>
                  <a:gd name="T2" fmla="*/ 0 w 35"/>
                  <a:gd name="T3" fmla="*/ 2 h 172"/>
                  <a:gd name="T4" fmla="*/ 0 w 35"/>
                  <a:gd name="T5" fmla="*/ 2 h 172"/>
                  <a:gd name="T6" fmla="*/ 0 w 35"/>
                  <a:gd name="T7" fmla="*/ 0 h 1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5" h="172">
                    <a:moveTo>
                      <a:pt x="12" y="172"/>
                    </a:moveTo>
                    <a:lnTo>
                      <a:pt x="0" y="126"/>
                    </a:lnTo>
                    <a:lnTo>
                      <a:pt x="12" y="69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34"/>
              <p:cNvSpPr>
                <a:spLocks/>
              </p:cNvSpPr>
              <p:nvPr/>
            </p:nvSpPr>
            <p:spPr bwMode="auto">
              <a:xfrm>
                <a:off x="1300" y="2104"/>
                <a:ext cx="46" cy="57"/>
              </a:xfrm>
              <a:custGeom>
                <a:avLst/>
                <a:gdLst>
                  <a:gd name="T0" fmla="*/ 2 w 91"/>
                  <a:gd name="T1" fmla="*/ 2 h 114"/>
                  <a:gd name="T2" fmla="*/ 1 w 91"/>
                  <a:gd name="T3" fmla="*/ 2 h 114"/>
                  <a:gd name="T4" fmla="*/ 0 w 91"/>
                  <a:gd name="T5" fmla="*/ 0 h 1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1" h="114">
                    <a:moveTo>
                      <a:pt x="91" y="114"/>
                    </a:moveTo>
                    <a:lnTo>
                      <a:pt x="45" y="6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35"/>
              <p:cNvSpPr>
                <a:spLocks noChangeShapeType="1"/>
              </p:cNvSpPr>
              <p:nvPr/>
            </p:nvSpPr>
            <p:spPr bwMode="auto">
              <a:xfrm flipH="1" flipV="1">
                <a:off x="1352" y="2459"/>
                <a:ext cx="23" cy="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7"/>
            <p:cNvGrpSpPr>
              <a:grpSpLocks/>
            </p:cNvGrpSpPr>
            <p:nvPr/>
          </p:nvGrpSpPr>
          <p:grpSpPr bwMode="auto">
            <a:xfrm>
              <a:off x="1900" y="1062"/>
              <a:ext cx="1593" cy="1258"/>
              <a:chOff x="1900" y="1062"/>
              <a:chExt cx="1593" cy="1258"/>
            </a:xfrm>
          </p:grpSpPr>
          <p:sp>
            <p:nvSpPr>
              <p:cNvPr id="8" name="Freeform 37"/>
              <p:cNvSpPr>
                <a:spLocks/>
              </p:cNvSpPr>
              <p:nvPr/>
            </p:nvSpPr>
            <p:spPr bwMode="auto">
              <a:xfrm>
                <a:off x="1900" y="1062"/>
                <a:ext cx="1593" cy="1258"/>
              </a:xfrm>
              <a:custGeom>
                <a:avLst/>
                <a:gdLst>
                  <a:gd name="T0" fmla="*/ 15 w 3188"/>
                  <a:gd name="T1" fmla="*/ 0 h 2517"/>
                  <a:gd name="T2" fmla="*/ 22 w 3188"/>
                  <a:gd name="T3" fmla="*/ 0 h 2517"/>
                  <a:gd name="T4" fmla="*/ 25 w 3188"/>
                  <a:gd name="T5" fmla="*/ 0 h 2517"/>
                  <a:gd name="T6" fmla="*/ 27 w 3188"/>
                  <a:gd name="T7" fmla="*/ 0 h 2517"/>
                  <a:gd name="T8" fmla="*/ 31 w 3188"/>
                  <a:gd name="T9" fmla="*/ 1 h 2517"/>
                  <a:gd name="T10" fmla="*/ 38 w 3188"/>
                  <a:gd name="T11" fmla="*/ 1 h 2517"/>
                  <a:gd name="T12" fmla="*/ 45 w 3188"/>
                  <a:gd name="T13" fmla="*/ 1 h 2517"/>
                  <a:gd name="T14" fmla="*/ 48 w 3188"/>
                  <a:gd name="T15" fmla="*/ 2 h 2517"/>
                  <a:gd name="T16" fmla="*/ 49 w 3188"/>
                  <a:gd name="T17" fmla="*/ 3 h 2517"/>
                  <a:gd name="T18" fmla="*/ 49 w 3188"/>
                  <a:gd name="T19" fmla="*/ 5 h 2517"/>
                  <a:gd name="T20" fmla="*/ 49 w 3188"/>
                  <a:gd name="T21" fmla="*/ 7 h 2517"/>
                  <a:gd name="T22" fmla="*/ 48 w 3188"/>
                  <a:gd name="T23" fmla="*/ 8 h 2517"/>
                  <a:gd name="T24" fmla="*/ 46 w 3188"/>
                  <a:gd name="T25" fmla="*/ 8 h 2517"/>
                  <a:gd name="T26" fmla="*/ 43 w 3188"/>
                  <a:gd name="T27" fmla="*/ 9 h 2517"/>
                  <a:gd name="T28" fmla="*/ 40 w 3188"/>
                  <a:gd name="T29" fmla="*/ 9 h 2517"/>
                  <a:gd name="T30" fmla="*/ 39 w 3188"/>
                  <a:gd name="T31" fmla="*/ 9 h 2517"/>
                  <a:gd name="T32" fmla="*/ 36 w 3188"/>
                  <a:gd name="T33" fmla="*/ 9 h 2517"/>
                  <a:gd name="T34" fmla="*/ 34 w 3188"/>
                  <a:gd name="T35" fmla="*/ 9 h 2517"/>
                  <a:gd name="T36" fmla="*/ 33 w 3188"/>
                  <a:gd name="T37" fmla="*/ 10 h 2517"/>
                  <a:gd name="T38" fmla="*/ 32 w 3188"/>
                  <a:gd name="T39" fmla="*/ 11 h 2517"/>
                  <a:gd name="T40" fmla="*/ 31 w 3188"/>
                  <a:gd name="T41" fmla="*/ 12 h 2517"/>
                  <a:gd name="T42" fmla="*/ 31 w 3188"/>
                  <a:gd name="T43" fmla="*/ 13 h 2517"/>
                  <a:gd name="T44" fmla="*/ 33 w 3188"/>
                  <a:gd name="T45" fmla="*/ 17 h 2517"/>
                  <a:gd name="T46" fmla="*/ 36 w 3188"/>
                  <a:gd name="T47" fmla="*/ 22 h 2517"/>
                  <a:gd name="T48" fmla="*/ 38 w 3188"/>
                  <a:gd name="T49" fmla="*/ 26 h 2517"/>
                  <a:gd name="T50" fmla="*/ 40 w 3188"/>
                  <a:gd name="T51" fmla="*/ 29 h 2517"/>
                  <a:gd name="T52" fmla="*/ 42 w 3188"/>
                  <a:gd name="T53" fmla="*/ 31 h 2517"/>
                  <a:gd name="T54" fmla="*/ 43 w 3188"/>
                  <a:gd name="T55" fmla="*/ 32 h 2517"/>
                  <a:gd name="T56" fmla="*/ 44 w 3188"/>
                  <a:gd name="T57" fmla="*/ 34 h 2517"/>
                  <a:gd name="T58" fmla="*/ 44 w 3188"/>
                  <a:gd name="T59" fmla="*/ 35 h 2517"/>
                  <a:gd name="T60" fmla="*/ 44 w 3188"/>
                  <a:gd name="T61" fmla="*/ 36 h 2517"/>
                  <a:gd name="T62" fmla="*/ 43 w 3188"/>
                  <a:gd name="T63" fmla="*/ 37 h 2517"/>
                  <a:gd name="T64" fmla="*/ 42 w 3188"/>
                  <a:gd name="T65" fmla="*/ 37 h 2517"/>
                  <a:gd name="T66" fmla="*/ 41 w 3188"/>
                  <a:gd name="T67" fmla="*/ 37 h 2517"/>
                  <a:gd name="T68" fmla="*/ 38 w 3188"/>
                  <a:gd name="T69" fmla="*/ 37 h 2517"/>
                  <a:gd name="T70" fmla="*/ 37 w 3188"/>
                  <a:gd name="T71" fmla="*/ 37 h 2517"/>
                  <a:gd name="T72" fmla="*/ 36 w 3188"/>
                  <a:gd name="T73" fmla="*/ 38 h 2517"/>
                  <a:gd name="T74" fmla="*/ 34 w 3188"/>
                  <a:gd name="T75" fmla="*/ 38 h 2517"/>
                  <a:gd name="T76" fmla="*/ 33 w 3188"/>
                  <a:gd name="T77" fmla="*/ 37 h 2517"/>
                  <a:gd name="T78" fmla="*/ 31 w 3188"/>
                  <a:gd name="T79" fmla="*/ 37 h 2517"/>
                  <a:gd name="T80" fmla="*/ 30 w 3188"/>
                  <a:gd name="T81" fmla="*/ 38 h 2517"/>
                  <a:gd name="T82" fmla="*/ 29 w 3188"/>
                  <a:gd name="T83" fmla="*/ 39 h 2517"/>
                  <a:gd name="T84" fmla="*/ 28 w 3188"/>
                  <a:gd name="T85" fmla="*/ 39 h 2517"/>
                  <a:gd name="T86" fmla="*/ 25 w 3188"/>
                  <a:gd name="T87" fmla="*/ 38 h 2517"/>
                  <a:gd name="T88" fmla="*/ 20 w 3188"/>
                  <a:gd name="T89" fmla="*/ 35 h 2517"/>
                  <a:gd name="T90" fmla="*/ 19 w 3188"/>
                  <a:gd name="T91" fmla="*/ 35 h 2517"/>
                  <a:gd name="T92" fmla="*/ 18 w 3188"/>
                  <a:gd name="T93" fmla="*/ 36 h 2517"/>
                  <a:gd name="T94" fmla="*/ 17 w 3188"/>
                  <a:gd name="T95" fmla="*/ 36 h 2517"/>
                  <a:gd name="T96" fmla="*/ 16 w 3188"/>
                  <a:gd name="T97" fmla="*/ 36 h 2517"/>
                  <a:gd name="T98" fmla="*/ 15 w 3188"/>
                  <a:gd name="T99" fmla="*/ 35 h 2517"/>
                  <a:gd name="T100" fmla="*/ 14 w 3188"/>
                  <a:gd name="T101" fmla="*/ 35 h 2517"/>
                  <a:gd name="T102" fmla="*/ 13 w 3188"/>
                  <a:gd name="T103" fmla="*/ 34 h 2517"/>
                  <a:gd name="T104" fmla="*/ 10 w 3188"/>
                  <a:gd name="T105" fmla="*/ 31 h 2517"/>
                  <a:gd name="T106" fmla="*/ 7 w 3188"/>
                  <a:gd name="T107" fmla="*/ 28 h 2517"/>
                  <a:gd name="T108" fmla="*/ 5 w 3188"/>
                  <a:gd name="T109" fmla="*/ 26 h 2517"/>
                  <a:gd name="T110" fmla="*/ 1 w 3188"/>
                  <a:gd name="T111" fmla="*/ 19 h 2517"/>
                  <a:gd name="T112" fmla="*/ 0 w 3188"/>
                  <a:gd name="T113" fmla="*/ 14 h 2517"/>
                  <a:gd name="T114" fmla="*/ 0 w 3188"/>
                  <a:gd name="T115" fmla="*/ 10 h 2517"/>
                  <a:gd name="T116" fmla="*/ 1 w 3188"/>
                  <a:gd name="T117" fmla="*/ 7 h 2517"/>
                  <a:gd name="T118" fmla="*/ 2 w 3188"/>
                  <a:gd name="T119" fmla="*/ 5 h 2517"/>
                  <a:gd name="T120" fmla="*/ 4 w 3188"/>
                  <a:gd name="T121" fmla="*/ 4 h 2517"/>
                  <a:gd name="T122" fmla="*/ 6 w 3188"/>
                  <a:gd name="T123" fmla="*/ 4 h 2517"/>
                  <a:gd name="T124" fmla="*/ 9 w 3188"/>
                  <a:gd name="T125" fmla="*/ 4 h 251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188" h="2517">
                    <a:moveTo>
                      <a:pt x="679" y="272"/>
                    </a:moveTo>
                    <a:lnTo>
                      <a:pt x="976" y="56"/>
                    </a:lnTo>
                    <a:lnTo>
                      <a:pt x="1284" y="10"/>
                    </a:lnTo>
                    <a:lnTo>
                      <a:pt x="1438" y="0"/>
                    </a:lnTo>
                    <a:lnTo>
                      <a:pt x="1545" y="0"/>
                    </a:lnTo>
                    <a:lnTo>
                      <a:pt x="1640" y="10"/>
                    </a:lnTo>
                    <a:lnTo>
                      <a:pt x="1710" y="29"/>
                    </a:lnTo>
                    <a:lnTo>
                      <a:pt x="1765" y="54"/>
                    </a:lnTo>
                    <a:lnTo>
                      <a:pt x="1822" y="78"/>
                    </a:lnTo>
                    <a:lnTo>
                      <a:pt x="2033" y="78"/>
                    </a:lnTo>
                    <a:lnTo>
                      <a:pt x="2300" y="101"/>
                    </a:lnTo>
                    <a:lnTo>
                      <a:pt x="2496" y="118"/>
                    </a:lnTo>
                    <a:lnTo>
                      <a:pt x="2665" y="101"/>
                    </a:lnTo>
                    <a:lnTo>
                      <a:pt x="2941" y="113"/>
                    </a:lnTo>
                    <a:lnTo>
                      <a:pt x="3034" y="122"/>
                    </a:lnTo>
                    <a:lnTo>
                      <a:pt x="3114" y="141"/>
                    </a:lnTo>
                    <a:lnTo>
                      <a:pt x="3154" y="174"/>
                    </a:lnTo>
                    <a:lnTo>
                      <a:pt x="3177" y="219"/>
                    </a:lnTo>
                    <a:lnTo>
                      <a:pt x="3188" y="282"/>
                    </a:lnTo>
                    <a:lnTo>
                      <a:pt x="3184" y="337"/>
                    </a:lnTo>
                    <a:lnTo>
                      <a:pt x="3167" y="406"/>
                    </a:lnTo>
                    <a:lnTo>
                      <a:pt x="3137" y="457"/>
                    </a:lnTo>
                    <a:lnTo>
                      <a:pt x="3108" y="487"/>
                    </a:lnTo>
                    <a:lnTo>
                      <a:pt x="3078" y="512"/>
                    </a:lnTo>
                    <a:lnTo>
                      <a:pt x="3026" y="537"/>
                    </a:lnTo>
                    <a:lnTo>
                      <a:pt x="2977" y="560"/>
                    </a:lnTo>
                    <a:lnTo>
                      <a:pt x="2908" y="581"/>
                    </a:lnTo>
                    <a:lnTo>
                      <a:pt x="2771" y="605"/>
                    </a:lnTo>
                    <a:lnTo>
                      <a:pt x="2697" y="621"/>
                    </a:lnTo>
                    <a:lnTo>
                      <a:pt x="2621" y="626"/>
                    </a:lnTo>
                    <a:lnTo>
                      <a:pt x="2551" y="626"/>
                    </a:lnTo>
                    <a:lnTo>
                      <a:pt x="2499" y="621"/>
                    </a:lnTo>
                    <a:lnTo>
                      <a:pt x="2395" y="592"/>
                    </a:lnTo>
                    <a:lnTo>
                      <a:pt x="2332" y="590"/>
                    </a:lnTo>
                    <a:lnTo>
                      <a:pt x="2277" y="596"/>
                    </a:lnTo>
                    <a:lnTo>
                      <a:pt x="2229" y="607"/>
                    </a:lnTo>
                    <a:lnTo>
                      <a:pt x="2189" y="624"/>
                    </a:lnTo>
                    <a:lnTo>
                      <a:pt x="2159" y="643"/>
                    </a:lnTo>
                    <a:lnTo>
                      <a:pt x="2127" y="668"/>
                    </a:lnTo>
                    <a:lnTo>
                      <a:pt x="2083" y="714"/>
                    </a:lnTo>
                    <a:lnTo>
                      <a:pt x="2045" y="773"/>
                    </a:lnTo>
                    <a:lnTo>
                      <a:pt x="2037" y="809"/>
                    </a:lnTo>
                    <a:lnTo>
                      <a:pt x="2039" y="834"/>
                    </a:lnTo>
                    <a:lnTo>
                      <a:pt x="2045" y="866"/>
                    </a:lnTo>
                    <a:lnTo>
                      <a:pt x="2096" y="1028"/>
                    </a:lnTo>
                    <a:lnTo>
                      <a:pt x="2130" y="1096"/>
                    </a:lnTo>
                    <a:lnTo>
                      <a:pt x="2222" y="1233"/>
                    </a:lnTo>
                    <a:lnTo>
                      <a:pt x="2307" y="1427"/>
                    </a:lnTo>
                    <a:lnTo>
                      <a:pt x="2330" y="1570"/>
                    </a:lnTo>
                    <a:lnTo>
                      <a:pt x="2433" y="1707"/>
                    </a:lnTo>
                    <a:lnTo>
                      <a:pt x="2507" y="1815"/>
                    </a:lnTo>
                    <a:lnTo>
                      <a:pt x="2581" y="1878"/>
                    </a:lnTo>
                    <a:lnTo>
                      <a:pt x="2661" y="1947"/>
                    </a:lnTo>
                    <a:lnTo>
                      <a:pt x="2741" y="2015"/>
                    </a:lnTo>
                    <a:lnTo>
                      <a:pt x="2798" y="2084"/>
                    </a:lnTo>
                    <a:lnTo>
                      <a:pt x="2815" y="2110"/>
                    </a:lnTo>
                    <a:lnTo>
                      <a:pt x="2832" y="2146"/>
                    </a:lnTo>
                    <a:lnTo>
                      <a:pt x="2838" y="2177"/>
                    </a:lnTo>
                    <a:lnTo>
                      <a:pt x="2840" y="2209"/>
                    </a:lnTo>
                    <a:lnTo>
                      <a:pt x="2840" y="2243"/>
                    </a:lnTo>
                    <a:lnTo>
                      <a:pt x="2830" y="2285"/>
                    </a:lnTo>
                    <a:lnTo>
                      <a:pt x="2817" y="2320"/>
                    </a:lnTo>
                    <a:lnTo>
                      <a:pt x="2798" y="2354"/>
                    </a:lnTo>
                    <a:lnTo>
                      <a:pt x="2773" y="2379"/>
                    </a:lnTo>
                    <a:lnTo>
                      <a:pt x="2741" y="2399"/>
                    </a:lnTo>
                    <a:lnTo>
                      <a:pt x="2707" y="2411"/>
                    </a:lnTo>
                    <a:lnTo>
                      <a:pt x="2667" y="2417"/>
                    </a:lnTo>
                    <a:lnTo>
                      <a:pt x="2625" y="2418"/>
                    </a:lnTo>
                    <a:lnTo>
                      <a:pt x="2576" y="2411"/>
                    </a:lnTo>
                    <a:lnTo>
                      <a:pt x="2492" y="2377"/>
                    </a:lnTo>
                    <a:lnTo>
                      <a:pt x="2463" y="2403"/>
                    </a:lnTo>
                    <a:lnTo>
                      <a:pt x="2423" y="2428"/>
                    </a:lnTo>
                    <a:lnTo>
                      <a:pt x="2381" y="2441"/>
                    </a:lnTo>
                    <a:lnTo>
                      <a:pt x="2340" y="2449"/>
                    </a:lnTo>
                    <a:lnTo>
                      <a:pt x="2288" y="2451"/>
                    </a:lnTo>
                    <a:lnTo>
                      <a:pt x="2229" y="2447"/>
                    </a:lnTo>
                    <a:lnTo>
                      <a:pt x="2180" y="2436"/>
                    </a:lnTo>
                    <a:lnTo>
                      <a:pt x="2117" y="2413"/>
                    </a:lnTo>
                    <a:lnTo>
                      <a:pt x="2026" y="2354"/>
                    </a:lnTo>
                    <a:lnTo>
                      <a:pt x="2016" y="2386"/>
                    </a:lnTo>
                    <a:lnTo>
                      <a:pt x="2003" y="2420"/>
                    </a:lnTo>
                    <a:lnTo>
                      <a:pt x="1984" y="2451"/>
                    </a:lnTo>
                    <a:lnTo>
                      <a:pt x="1954" y="2481"/>
                    </a:lnTo>
                    <a:lnTo>
                      <a:pt x="1917" y="2500"/>
                    </a:lnTo>
                    <a:lnTo>
                      <a:pt x="1868" y="2514"/>
                    </a:lnTo>
                    <a:lnTo>
                      <a:pt x="1818" y="2517"/>
                    </a:lnTo>
                    <a:lnTo>
                      <a:pt x="1729" y="2498"/>
                    </a:lnTo>
                    <a:lnTo>
                      <a:pt x="1634" y="2466"/>
                    </a:lnTo>
                    <a:lnTo>
                      <a:pt x="1501" y="2417"/>
                    </a:lnTo>
                    <a:lnTo>
                      <a:pt x="1307" y="2301"/>
                    </a:lnTo>
                    <a:lnTo>
                      <a:pt x="1233" y="2268"/>
                    </a:lnTo>
                    <a:lnTo>
                      <a:pt x="1216" y="2287"/>
                    </a:lnTo>
                    <a:lnTo>
                      <a:pt x="1191" y="2304"/>
                    </a:lnTo>
                    <a:lnTo>
                      <a:pt x="1164" y="2314"/>
                    </a:lnTo>
                    <a:lnTo>
                      <a:pt x="1136" y="2321"/>
                    </a:lnTo>
                    <a:lnTo>
                      <a:pt x="1107" y="2325"/>
                    </a:lnTo>
                    <a:lnTo>
                      <a:pt x="1080" y="2325"/>
                    </a:lnTo>
                    <a:lnTo>
                      <a:pt x="1050" y="2321"/>
                    </a:lnTo>
                    <a:lnTo>
                      <a:pt x="1020" y="2314"/>
                    </a:lnTo>
                    <a:lnTo>
                      <a:pt x="991" y="2302"/>
                    </a:lnTo>
                    <a:lnTo>
                      <a:pt x="970" y="2291"/>
                    </a:lnTo>
                    <a:lnTo>
                      <a:pt x="947" y="2276"/>
                    </a:lnTo>
                    <a:lnTo>
                      <a:pt x="930" y="2262"/>
                    </a:lnTo>
                    <a:lnTo>
                      <a:pt x="850" y="2181"/>
                    </a:lnTo>
                    <a:lnTo>
                      <a:pt x="759" y="2078"/>
                    </a:lnTo>
                    <a:lnTo>
                      <a:pt x="656" y="2009"/>
                    </a:lnTo>
                    <a:lnTo>
                      <a:pt x="576" y="1941"/>
                    </a:lnTo>
                    <a:lnTo>
                      <a:pt x="508" y="1838"/>
                    </a:lnTo>
                    <a:lnTo>
                      <a:pt x="462" y="1781"/>
                    </a:lnTo>
                    <a:lnTo>
                      <a:pt x="354" y="1684"/>
                    </a:lnTo>
                    <a:lnTo>
                      <a:pt x="131" y="1387"/>
                    </a:lnTo>
                    <a:lnTo>
                      <a:pt x="74" y="1222"/>
                    </a:lnTo>
                    <a:lnTo>
                      <a:pt x="40" y="1073"/>
                    </a:lnTo>
                    <a:lnTo>
                      <a:pt x="6" y="902"/>
                    </a:lnTo>
                    <a:lnTo>
                      <a:pt x="0" y="754"/>
                    </a:lnTo>
                    <a:lnTo>
                      <a:pt x="4" y="642"/>
                    </a:lnTo>
                    <a:lnTo>
                      <a:pt x="30" y="543"/>
                    </a:lnTo>
                    <a:lnTo>
                      <a:pt x="80" y="457"/>
                    </a:lnTo>
                    <a:lnTo>
                      <a:pt x="126" y="400"/>
                    </a:lnTo>
                    <a:lnTo>
                      <a:pt x="175" y="358"/>
                    </a:lnTo>
                    <a:lnTo>
                      <a:pt x="238" y="328"/>
                    </a:lnTo>
                    <a:lnTo>
                      <a:pt x="301" y="301"/>
                    </a:lnTo>
                    <a:lnTo>
                      <a:pt x="373" y="284"/>
                    </a:lnTo>
                    <a:lnTo>
                      <a:pt x="441" y="278"/>
                    </a:lnTo>
                    <a:lnTo>
                      <a:pt x="523" y="280"/>
                    </a:lnTo>
                    <a:lnTo>
                      <a:pt x="597" y="284"/>
                    </a:lnTo>
                    <a:lnTo>
                      <a:pt x="679" y="272"/>
                    </a:lnTo>
                    <a:close/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38"/>
              <p:cNvSpPr>
                <a:spLocks/>
              </p:cNvSpPr>
              <p:nvPr/>
            </p:nvSpPr>
            <p:spPr bwMode="auto">
              <a:xfrm>
                <a:off x="2125" y="1844"/>
                <a:ext cx="940" cy="85"/>
              </a:xfrm>
              <a:custGeom>
                <a:avLst/>
                <a:gdLst>
                  <a:gd name="T0" fmla="*/ 0 w 1879"/>
                  <a:gd name="T1" fmla="*/ 1 h 171"/>
                  <a:gd name="T2" fmla="*/ 2 w 1879"/>
                  <a:gd name="T3" fmla="*/ 0 h 171"/>
                  <a:gd name="T4" fmla="*/ 3 w 1879"/>
                  <a:gd name="T5" fmla="*/ 0 h 171"/>
                  <a:gd name="T6" fmla="*/ 4 w 1879"/>
                  <a:gd name="T7" fmla="*/ 0 h 171"/>
                  <a:gd name="T8" fmla="*/ 6 w 1879"/>
                  <a:gd name="T9" fmla="*/ 0 h 171"/>
                  <a:gd name="T10" fmla="*/ 7 w 1879"/>
                  <a:gd name="T11" fmla="*/ 0 h 171"/>
                  <a:gd name="T12" fmla="*/ 7 w 1879"/>
                  <a:gd name="T13" fmla="*/ 1 h 171"/>
                  <a:gd name="T14" fmla="*/ 8 w 1879"/>
                  <a:gd name="T15" fmla="*/ 1 h 171"/>
                  <a:gd name="T16" fmla="*/ 9 w 1879"/>
                  <a:gd name="T17" fmla="*/ 2 h 171"/>
                  <a:gd name="T18" fmla="*/ 10 w 1879"/>
                  <a:gd name="T19" fmla="*/ 1 h 171"/>
                  <a:gd name="T20" fmla="*/ 11 w 1879"/>
                  <a:gd name="T21" fmla="*/ 1 h 171"/>
                  <a:gd name="T22" fmla="*/ 12 w 1879"/>
                  <a:gd name="T23" fmla="*/ 1 h 171"/>
                  <a:gd name="T24" fmla="*/ 13 w 1879"/>
                  <a:gd name="T25" fmla="*/ 1 h 171"/>
                  <a:gd name="T26" fmla="*/ 14 w 1879"/>
                  <a:gd name="T27" fmla="*/ 1 h 171"/>
                  <a:gd name="T28" fmla="*/ 15 w 1879"/>
                  <a:gd name="T29" fmla="*/ 1 h 171"/>
                  <a:gd name="T30" fmla="*/ 16 w 1879"/>
                  <a:gd name="T31" fmla="*/ 2 h 171"/>
                  <a:gd name="T32" fmla="*/ 17 w 1879"/>
                  <a:gd name="T33" fmla="*/ 2 h 171"/>
                  <a:gd name="T34" fmla="*/ 18 w 1879"/>
                  <a:gd name="T35" fmla="*/ 2 h 171"/>
                  <a:gd name="T36" fmla="*/ 19 w 1879"/>
                  <a:gd name="T37" fmla="*/ 2 h 171"/>
                  <a:gd name="T38" fmla="*/ 20 w 1879"/>
                  <a:gd name="T39" fmla="*/ 1 h 171"/>
                  <a:gd name="T40" fmla="*/ 21 w 1879"/>
                  <a:gd name="T41" fmla="*/ 1 h 171"/>
                  <a:gd name="T42" fmla="*/ 22 w 1879"/>
                  <a:gd name="T43" fmla="*/ 1 h 171"/>
                  <a:gd name="T44" fmla="*/ 23 w 1879"/>
                  <a:gd name="T45" fmla="*/ 1 h 171"/>
                  <a:gd name="T46" fmla="*/ 24 w 1879"/>
                  <a:gd name="T47" fmla="*/ 1 h 171"/>
                  <a:gd name="T48" fmla="*/ 25 w 1879"/>
                  <a:gd name="T49" fmla="*/ 1 h 171"/>
                  <a:gd name="T50" fmla="*/ 25 w 1879"/>
                  <a:gd name="T51" fmla="*/ 0 h 171"/>
                  <a:gd name="T52" fmla="*/ 26 w 1879"/>
                  <a:gd name="T53" fmla="*/ 0 h 171"/>
                  <a:gd name="T54" fmla="*/ 27 w 1879"/>
                  <a:gd name="T55" fmla="*/ 0 h 171"/>
                  <a:gd name="T56" fmla="*/ 28 w 1879"/>
                  <a:gd name="T57" fmla="*/ 0 h 171"/>
                  <a:gd name="T58" fmla="*/ 28 w 1879"/>
                  <a:gd name="T59" fmla="*/ 0 h 171"/>
                  <a:gd name="T60" fmla="*/ 29 w 1879"/>
                  <a:gd name="T61" fmla="*/ 0 h 171"/>
                  <a:gd name="T62" fmla="*/ 30 w 1879"/>
                  <a:gd name="T63" fmla="*/ 0 h 17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79" h="171">
                    <a:moveTo>
                      <a:pt x="0" y="69"/>
                    </a:moveTo>
                    <a:lnTo>
                      <a:pt x="103" y="34"/>
                    </a:lnTo>
                    <a:lnTo>
                      <a:pt x="179" y="19"/>
                    </a:lnTo>
                    <a:lnTo>
                      <a:pt x="251" y="19"/>
                    </a:lnTo>
                    <a:lnTo>
                      <a:pt x="340" y="36"/>
                    </a:lnTo>
                    <a:lnTo>
                      <a:pt x="388" y="57"/>
                    </a:lnTo>
                    <a:lnTo>
                      <a:pt x="445" y="82"/>
                    </a:lnTo>
                    <a:lnTo>
                      <a:pt x="500" y="114"/>
                    </a:lnTo>
                    <a:lnTo>
                      <a:pt x="559" y="149"/>
                    </a:lnTo>
                    <a:lnTo>
                      <a:pt x="607" y="126"/>
                    </a:lnTo>
                    <a:lnTo>
                      <a:pt x="679" y="107"/>
                    </a:lnTo>
                    <a:lnTo>
                      <a:pt x="745" y="97"/>
                    </a:lnTo>
                    <a:lnTo>
                      <a:pt x="827" y="101"/>
                    </a:lnTo>
                    <a:lnTo>
                      <a:pt x="892" y="107"/>
                    </a:lnTo>
                    <a:lnTo>
                      <a:pt x="960" y="122"/>
                    </a:lnTo>
                    <a:lnTo>
                      <a:pt x="1021" y="147"/>
                    </a:lnTo>
                    <a:lnTo>
                      <a:pt x="1061" y="171"/>
                    </a:lnTo>
                    <a:lnTo>
                      <a:pt x="1124" y="149"/>
                    </a:lnTo>
                    <a:lnTo>
                      <a:pt x="1185" y="132"/>
                    </a:lnTo>
                    <a:lnTo>
                      <a:pt x="1259" y="116"/>
                    </a:lnTo>
                    <a:lnTo>
                      <a:pt x="1305" y="111"/>
                    </a:lnTo>
                    <a:lnTo>
                      <a:pt x="1354" y="109"/>
                    </a:lnTo>
                    <a:lnTo>
                      <a:pt x="1423" y="112"/>
                    </a:lnTo>
                    <a:lnTo>
                      <a:pt x="1514" y="122"/>
                    </a:lnTo>
                    <a:lnTo>
                      <a:pt x="1558" y="82"/>
                    </a:lnTo>
                    <a:lnTo>
                      <a:pt x="1598" y="57"/>
                    </a:lnTo>
                    <a:lnTo>
                      <a:pt x="1638" y="38"/>
                    </a:lnTo>
                    <a:lnTo>
                      <a:pt x="1687" y="19"/>
                    </a:lnTo>
                    <a:lnTo>
                      <a:pt x="1736" y="8"/>
                    </a:lnTo>
                    <a:lnTo>
                      <a:pt x="1784" y="0"/>
                    </a:lnTo>
                    <a:lnTo>
                      <a:pt x="1837" y="0"/>
                    </a:lnTo>
                    <a:lnTo>
                      <a:pt x="1879" y="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39"/>
              <p:cNvSpPr>
                <a:spLocks/>
              </p:cNvSpPr>
              <p:nvPr/>
            </p:nvSpPr>
            <p:spPr bwMode="auto">
              <a:xfrm>
                <a:off x="2022" y="1650"/>
                <a:ext cx="749" cy="62"/>
              </a:xfrm>
              <a:custGeom>
                <a:avLst/>
                <a:gdLst>
                  <a:gd name="T0" fmla="*/ 0 w 1497"/>
                  <a:gd name="T1" fmla="*/ 1 h 126"/>
                  <a:gd name="T2" fmla="*/ 2 w 1497"/>
                  <a:gd name="T3" fmla="*/ 0 h 126"/>
                  <a:gd name="T4" fmla="*/ 4 w 1497"/>
                  <a:gd name="T5" fmla="*/ 0 h 126"/>
                  <a:gd name="T6" fmla="*/ 6 w 1497"/>
                  <a:gd name="T7" fmla="*/ 0 h 126"/>
                  <a:gd name="T8" fmla="*/ 7 w 1497"/>
                  <a:gd name="T9" fmla="*/ 0 h 126"/>
                  <a:gd name="T10" fmla="*/ 9 w 1497"/>
                  <a:gd name="T11" fmla="*/ 0 h 126"/>
                  <a:gd name="T12" fmla="*/ 11 w 1497"/>
                  <a:gd name="T13" fmla="*/ 1 h 126"/>
                  <a:gd name="T14" fmla="*/ 14 w 1497"/>
                  <a:gd name="T15" fmla="*/ 1 h 126"/>
                  <a:gd name="T16" fmla="*/ 18 w 1497"/>
                  <a:gd name="T17" fmla="*/ 1 h 126"/>
                  <a:gd name="T18" fmla="*/ 20 w 1497"/>
                  <a:gd name="T19" fmla="*/ 1 h 126"/>
                  <a:gd name="T20" fmla="*/ 22 w 1497"/>
                  <a:gd name="T21" fmla="*/ 1 h 126"/>
                  <a:gd name="T22" fmla="*/ 24 w 1497"/>
                  <a:gd name="T23" fmla="*/ 0 h 12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97" h="126">
                    <a:moveTo>
                      <a:pt x="0" y="103"/>
                    </a:moveTo>
                    <a:lnTo>
                      <a:pt x="126" y="46"/>
                    </a:lnTo>
                    <a:lnTo>
                      <a:pt x="240" y="12"/>
                    </a:lnTo>
                    <a:lnTo>
                      <a:pt x="366" y="0"/>
                    </a:lnTo>
                    <a:lnTo>
                      <a:pt x="446" y="0"/>
                    </a:lnTo>
                    <a:lnTo>
                      <a:pt x="548" y="23"/>
                    </a:lnTo>
                    <a:lnTo>
                      <a:pt x="685" y="80"/>
                    </a:lnTo>
                    <a:lnTo>
                      <a:pt x="868" y="126"/>
                    </a:lnTo>
                    <a:lnTo>
                      <a:pt x="1096" y="126"/>
                    </a:lnTo>
                    <a:lnTo>
                      <a:pt x="1244" y="91"/>
                    </a:lnTo>
                    <a:lnTo>
                      <a:pt x="1395" y="69"/>
                    </a:lnTo>
                    <a:lnTo>
                      <a:pt x="1497" y="46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40"/>
              <p:cNvSpPr>
                <a:spLocks/>
              </p:cNvSpPr>
              <p:nvPr/>
            </p:nvSpPr>
            <p:spPr bwMode="auto">
              <a:xfrm>
                <a:off x="2330" y="1587"/>
                <a:ext cx="612" cy="23"/>
              </a:xfrm>
              <a:custGeom>
                <a:avLst/>
                <a:gdLst>
                  <a:gd name="T0" fmla="*/ 0 w 1223"/>
                  <a:gd name="T1" fmla="*/ 1 h 45"/>
                  <a:gd name="T2" fmla="*/ 4 w 1223"/>
                  <a:gd name="T3" fmla="*/ 1 h 45"/>
                  <a:gd name="T4" fmla="*/ 8 w 1223"/>
                  <a:gd name="T5" fmla="*/ 1 h 45"/>
                  <a:gd name="T6" fmla="*/ 11 w 1223"/>
                  <a:gd name="T7" fmla="*/ 1 h 45"/>
                  <a:gd name="T8" fmla="*/ 15 w 1223"/>
                  <a:gd name="T9" fmla="*/ 1 h 45"/>
                  <a:gd name="T10" fmla="*/ 17 w 1223"/>
                  <a:gd name="T11" fmla="*/ 0 h 45"/>
                  <a:gd name="T12" fmla="*/ 18 w 1223"/>
                  <a:gd name="T13" fmla="*/ 0 h 45"/>
                  <a:gd name="T14" fmla="*/ 20 w 1223"/>
                  <a:gd name="T15" fmla="*/ 1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23" h="45">
                    <a:moveTo>
                      <a:pt x="0" y="45"/>
                    </a:moveTo>
                    <a:lnTo>
                      <a:pt x="217" y="45"/>
                    </a:lnTo>
                    <a:lnTo>
                      <a:pt x="490" y="34"/>
                    </a:lnTo>
                    <a:lnTo>
                      <a:pt x="684" y="34"/>
                    </a:lnTo>
                    <a:lnTo>
                      <a:pt x="937" y="11"/>
                    </a:lnTo>
                    <a:lnTo>
                      <a:pt x="1040" y="0"/>
                    </a:lnTo>
                    <a:lnTo>
                      <a:pt x="1131" y="0"/>
                    </a:lnTo>
                    <a:lnTo>
                      <a:pt x="1223" y="11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41"/>
              <p:cNvSpPr>
                <a:spLocks/>
              </p:cNvSpPr>
              <p:nvPr/>
            </p:nvSpPr>
            <p:spPr bwMode="auto">
              <a:xfrm>
                <a:off x="2233" y="1198"/>
                <a:ext cx="400" cy="372"/>
              </a:xfrm>
              <a:custGeom>
                <a:avLst/>
                <a:gdLst>
                  <a:gd name="T0" fmla="*/ 0 w 799"/>
                  <a:gd name="T1" fmla="*/ 0 h 744"/>
                  <a:gd name="T2" fmla="*/ 1 w 799"/>
                  <a:gd name="T3" fmla="*/ 2 h 744"/>
                  <a:gd name="T4" fmla="*/ 1 w 799"/>
                  <a:gd name="T5" fmla="*/ 4 h 744"/>
                  <a:gd name="T6" fmla="*/ 2 w 799"/>
                  <a:gd name="T7" fmla="*/ 6 h 744"/>
                  <a:gd name="T8" fmla="*/ 3 w 799"/>
                  <a:gd name="T9" fmla="*/ 7 h 744"/>
                  <a:gd name="T10" fmla="*/ 4 w 799"/>
                  <a:gd name="T11" fmla="*/ 8 h 744"/>
                  <a:gd name="T12" fmla="*/ 5 w 799"/>
                  <a:gd name="T13" fmla="*/ 9 h 744"/>
                  <a:gd name="T14" fmla="*/ 6 w 799"/>
                  <a:gd name="T15" fmla="*/ 10 h 744"/>
                  <a:gd name="T16" fmla="*/ 8 w 799"/>
                  <a:gd name="T17" fmla="*/ 11 h 744"/>
                  <a:gd name="T18" fmla="*/ 9 w 799"/>
                  <a:gd name="T19" fmla="*/ 12 h 744"/>
                  <a:gd name="T20" fmla="*/ 13 w 799"/>
                  <a:gd name="T21" fmla="*/ 12 h 7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9" h="744">
                    <a:moveTo>
                      <a:pt x="0" y="0"/>
                    </a:moveTo>
                    <a:lnTo>
                      <a:pt x="11" y="103"/>
                    </a:lnTo>
                    <a:lnTo>
                      <a:pt x="45" y="229"/>
                    </a:lnTo>
                    <a:lnTo>
                      <a:pt x="91" y="331"/>
                    </a:lnTo>
                    <a:lnTo>
                      <a:pt x="137" y="423"/>
                    </a:lnTo>
                    <a:lnTo>
                      <a:pt x="217" y="493"/>
                    </a:lnTo>
                    <a:lnTo>
                      <a:pt x="285" y="573"/>
                    </a:lnTo>
                    <a:lnTo>
                      <a:pt x="365" y="630"/>
                    </a:lnTo>
                    <a:lnTo>
                      <a:pt x="456" y="676"/>
                    </a:lnTo>
                    <a:lnTo>
                      <a:pt x="559" y="710"/>
                    </a:lnTo>
                    <a:lnTo>
                      <a:pt x="799" y="744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42"/>
              <p:cNvSpPr>
                <a:spLocks/>
              </p:cNvSpPr>
              <p:nvPr/>
            </p:nvSpPr>
            <p:spPr bwMode="auto">
              <a:xfrm>
                <a:off x="2296" y="1397"/>
                <a:ext cx="74" cy="110"/>
              </a:xfrm>
              <a:custGeom>
                <a:avLst/>
                <a:gdLst>
                  <a:gd name="T0" fmla="*/ 0 w 149"/>
                  <a:gd name="T1" fmla="*/ 0 h 219"/>
                  <a:gd name="T2" fmla="*/ 0 w 149"/>
                  <a:gd name="T3" fmla="*/ 2 h 219"/>
                  <a:gd name="T4" fmla="*/ 1 w 149"/>
                  <a:gd name="T5" fmla="*/ 3 h 219"/>
                  <a:gd name="T6" fmla="*/ 2 w 149"/>
                  <a:gd name="T7" fmla="*/ 4 h 2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9" h="219">
                    <a:moveTo>
                      <a:pt x="0" y="0"/>
                    </a:moveTo>
                    <a:lnTo>
                      <a:pt x="34" y="116"/>
                    </a:lnTo>
                    <a:lnTo>
                      <a:pt x="114" y="185"/>
                    </a:lnTo>
                    <a:lnTo>
                      <a:pt x="149" y="219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43"/>
              <p:cNvSpPr>
                <a:spLocks/>
              </p:cNvSpPr>
              <p:nvPr/>
            </p:nvSpPr>
            <p:spPr bwMode="auto">
              <a:xfrm>
                <a:off x="2814" y="1104"/>
                <a:ext cx="41" cy="124"/>
              </a:xfrm>
              <a:custGeom>
                <a:avLst/>
                <a:gdLst>
                  <a:gd name="T0" fmla="*/ 0 w 82"/>
                  <a:gd name="T1" fmla="*/ 0 h 249"/>
                  <a:gd name="T2" fmla="*/ 1 w 82"/>
                  <a:gd name="T3" fmla="*/ 0 h 249"/>
                  <a:gd name="T4" fmla="*/ 1 w 82"/>
                  <a:gd name="T5" fmla="*/ 1 h 249"/>
                  <a:gd name="T6" fmla="*/ 2 w 82"/>
                  <a:gd name="T7" fmla="*/ 2 h 249"/>
                  <a:gd name="T8" fmla="*/ 2 w 82"/>
                  <a:gd name="T9" fmla="*/ 3 h 2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" h="249">
                    <a:moveTo>
                      <a:pt x="0" y="0"/>
                    </a:moveTo>
                    <a:lnTo>
                      <a:pt x="30" y="36"/>
                    </a:lnTo>
                    <a:lnTo>
                      <a:pt x="63" y="105"/>
                    </a:lnTo>
                    <a:lnTo>
                      <a:pt x="76" y="171"/>
                    </a:lnTo>
                    <a:lnTo>
                      <a:pt x="82" y="249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44"/>
              <p:cNvSpPr>
                <a:spLocks/>
              </p:cNvSpPr>
              <p:nvPr/>
            </p:nvSpPr>
            <p:spPr bwMode="auto">
              <a:xfrm>
                <a:off x="3140" y="1135"/>
                <a:ext cx="36" cy="196"/>
              </a:xfrm>
              <a:custGeom>
                <a:avLst/>
                <a:gdLst>
                  <a:gd name="T0" fmla="*/ 1 w 73"/>
                  <a:gd name="T1" fmla="*/ 0 h 392"/>
                  <a:gd name="T2" fmla="*/ 0 w 73"/>
                  <a:gd name="T3" fmla="*/ 1 h 392"/>
                  <a:gd name="T4" fmla="*/ 0 w 73"/>
                  <a:gd name="T5" fmla="*/ 2 h 392"/>
                  <a:gd name="T6" fmla="*/ 0 w 73"/>
                  <a:gd name="T7" fmla="*/ 3 h 392"/>
                  <a:gd name="T8" fmla="*/ 0 w 73"/>
                  <a:gd name="T9" fmla="*/ 4 h 392"/>
                  <a:gd name="T10" fmla="*/ 0 w 73"/>
                  <a:gd name="T11" fmla="*/ 5 h 392"/>
                  <a:gd name="T12" fmla="*/ 0 w 73"/>
                  <a:gd name="T13" fmla="*/ 7 h 3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3" h="392">
                    <a:moveTo>
                      <a:pt x="73" y="0"/>
                    </a:moveTo>
                    <a:lnTo>
                      <a:pt x="40" y="61"/>
                    </a:lnTo>
                    <a:lnTo>
                      <a:pt x="18" y="124"/>
                    </a:lnTo>
                    <a:lnTo>
                      <a:pt x="2" y="179"/>
                    </a:lnTo>
                    <a:lnTo>
                      <a:pt x="0" y="243"/>
                    </a:lnTo>
                    <a:lnTo>
                      <a:pt x="2" y="306"/>
                    </a:lnTo>
                    <a:lnTo>
                      <a:pt x="21" y="392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45"/>
              <p:cNvSpPr>
                <a:spLocks/>
              </p:cNvSpPr>
              <p:nvPr/>
            </p:nvSpPr>
            <p:spPr bwMode="auto">
              <a:xfrm>
                <a:off x="2950" y="1342"/>
                <a:ext cx="160" cy="17"/>
              </a:xfrm>
              <a:custGeom>
                <a:avLst/>
                <a:gdLst>
                  <a:gd name="T0" fmla="*/ 5 w 319"/>
                  <a:gd name="T1" fmla="*/ 1 h 34"/>
                  <a:gd name="T2" fmla="*/ 4 w 319"/>
                  <a:gd name="T3" fmla="*/ 1 h 34"/>
                  <a:gd name="T4" fmla="*/ 2 w 319"/>
                  <a:gd name="T5" fmla="*/ 0 h 34"/>
                  <a:gd name="T6" fmla="*/ 0 w 319"/>
                  <a:gd name="T7" fmla="*/ 0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9" h="34">
                    <a:moveTo>
                      <a:pt x="319" y="34"/>
                    </a:moveTo>
                    <a:lnTo>
                      <a:pt x="194" y="11"/>
                    </a:lnTo>
                    <a:lnTo>
                      <a:pt x="6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46"/>
              <p:cNvSpPr>
                <a:spLocks/>
              </p:cNvSpPr>
              <p:nvPr/>
            </p:nvSpPr>
            <p:spPr bwMode="auto">
              <a:xfrm>
                <a:off x="2885" y="1906"/>
                <a:ext cx="270" cy="344"/>
              </a:xfrm>
              <a:custGeom>
                <a:avLst/>
                <a:gdLst>
                  <a:gd name="T0" fmla="*/ 0 w 540"/>
                  <a:gd name="T1" fmla="*/ 0 h 687"/>
                  <a:gd name="T2" fmla="*/ 1 w 540"/>
                  <a:gd name="T3" fmla="*/ 1 h 687"/>
                  <a:gd name="T4" fmla="*/ 2 w 540"/>
                  <a:gd name="T5" fmla="*/ 2 h 687"/>
                  <a:gd name="T6" fmla="*/ 3 w 540"/>
                  <a:gd name="T7" fmla="*/ 3 h 687"/>
                  <a:gd name="T8" fmla="*/ 4 w 540"/>
                  <a:gd name="T9" fmla="*/ 4 h 687"/>
                  <a:gd name="T10" fmla="*/ 4 w 540"/>
                  <a:gd name="T11" fmla="*/ 5 h 687"/>
                  <a:gd name="T12" fmla="*/ 5 w 540"/>
                  <a:gd name="T13" fmla="*/ 5 h 687"/>
                  <a:gd name="T14" fmla="*/ 6 w 540"/>
                  <a:gd name="T15" fmla="*/ 6 h 687"/>
                  <a:gd name="T16" fmla="*/ 7 w 540"/>
                  <a:gd name="T17" fmla="*/ 6 h 687"/>
                  <a:gd name="T18" fmla="*/ 8 w 540"/>
                  <a:gd name="T19" fmla="*/ 7 h 687"/>
                  <a:gd name="T20" fmla="*/ 8 w 540"/>
                  <a:gd name="T21" fmla="*/ 7 h 687"/>
                  <a:gd name="T22" fmla="*/ 9 w 540"/>
                  <a:gd name="T23" fmla="*/ 8 h 687"/>
                  <a:gd name="T24" fmla="*/ 9 w 540"/>
                  <a:gd name="T25" fmla="*/ 9 h 687"/>
                  <a:gd name="T26" fmla="*/ 9 w 540"/>
                  <a:gd name="T27" fmla="*/ 10 h 687"/>
                  <a:gd name="T28" fmla="*/ 9 w 540"/>
                  <a:gd name="T29" fmla="*/ 11 h 687"/>
                  <a:gd name="T30" fmla="*/ 9 w 540"/>
                  <a:gd name="T31" fmla="*/ 11 h 6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40" h="687">
                    <a:moveTo>
                      <a:pt x="0" y="0"/>
                    </a:moveTo>
                    <a:lnTo>
                      <a:pt x="24" y="40"/>
                    </a:lnTo>
                    <a:lnTo>
                      <a:pt x="80" y="82"/>
                    </a:lnTo>
                    <a:lnTo>
                      <a:pt x="144" y="139"/>
                    </a:lnTo>
                    <a:lnTo>
                      <a:pt x="199" y="228"/>
                    </a:lnTo>
                    <a:lnTo>
                      <a:pt x="234" y="281"/>
                    </a:lnTo>
                    <a:lnTo>
                      <a:pt x="308" y="304"/>
                    </a:lnTo>
                    <a:lnTo>
                      <a:pt x="374" y="335"/>
                    </a:lnTo>
                    <a:lnTo>
                      <a:pt x="445" y="382"/>
                    </a:lnTo>
                    <a:lnTo>
                      <a:pt x="469" y="409"/>
                    </a:lnTo>
                    <a:lnTo>
                      <a:pt x="494" y="441"/>
                    </a:lnTo>
                    <a:lnTo>
                      <a:pt x="521" y="498"/>
                    </a:lnTo>
                    <a:lnTo>
                      <a:pt x="538" y="552"/>
                    </a:lnTo>
                    <a:lnTo>
                      <a:pt x="540" y="603"/>
                    </a:lnTo>
                    <a:lnTo>
                      <a:pt x="534" y="654"/>
                    </a:lnTo>
                    <a:lnTo>
                      <a:pt x="519" y="687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47"/>
              <p:cNvSpPr>
                <a:spLocks/>
              </p:cNvSpPr>
              <p:nvPr/>
            </p:nvSpPr>
            <p:spPr bwMode="auto">
              <a:xfrm>
                <a:off x="2653" y="1929"/>
                <a:ext cx="261" cy="307"/>
              </a:xfrm>
              <a:custGeom>
                <a:avLst/>
                <a:gdLst>
                  <a:gd name="T0" fmla="*/ 0 w 523"/>
                  <a:gd name="T1" fmla="*/ 0 h 613"/>
                  <a:gd name="T2" fmla="*/ 0 w 523"/>
                  <a:gd name="T3" fmla="*/ 2 h 613"/>
                  <a:gd name="T4" fmla="*/ 0 w 523"/>
                  <a:gd name="T5" fmla="*/ 3 h 613"/>
                  <a:gd name="T6" fmla="*/ 1 w 523"/>
                  <a:gd name="T7" fmla="*/ 4 h 613"/>
                  <a:gd name="T8" fmla="*/ 2 w 523"/>
                  <a:gd name="T9" fmla="*/ 4 h 613"/>
                  <a:gd name="T10" fmla="*/ 3 w 523"/>
                  <a:gd name="T11" fmla="*/ 5 h 613"/>
                  <a:gd name="T12" fmla="*/ 4 w 523"/>
                  <a:gd name="T13" fmla="*/ 6 h 613"/>
                  <a:gd name="T14" fmla="*/ 5 w 523"/>
                  <a:gd name="T15" fmla="*/ 6 h 613"/>
                  <a:gd name="T16" fmla="*/ 6 w 523"/>
                  <a:gd name="T17" fmla="*/ 7 h 613"/>
                  <a:gd name="T18" fmla="*/ 6 w 523"/>
                  <a:gd name="T19" fmla="*/ 8 h 613"/>
                  <a:gd name="T20" fmla="*/ 7 w 523"/>
                  <a:gd name="T21" fmla="*/ 8 h 613"/>
                  <a:gd name="T22" fmla="*/ 7 w 523"/>
                  <a:gd name="T23" fmla="*/ 9 h 613"/>
                  <a:gd name="T24" fmla="*/ 8 w 523"/>
                  <a:gd name="T25" fmla="*/ 9 h 613"/>
                  <a:gd name="T26" fmla="*/ 8 w 523"/>
                  <a:gd name="T27" fmla="*/ 10 h 6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23" h="613">
                    <a:moveTo>
                      <a:pt x="0" y="0"/>
                    </a:moveTo>
                    <a:lnTo>
                      <a:pt x="28" y="103"/>
                    </a:lnTo>
                    <a:lnTo>
                      <a:pt x="62" y="160"/>
                    </a:lnTo>
                    <a:lnTo>
                      <a:pt x="116" y="193"/>
                    </a:lnTo>
                    <a:lnTo>
                      <a:pt x="173" y="233"/>
                    </a:lnTo>
                    <a:lnTo>
                      <a:pt x="218" y="278"/>
                    </a:lnTo>
                    <a:lnTo>
                      <a:pt x="266" y="331"/>
                    </a:lnTo>
                    <a:lnTo>
                      <a:pt x="330" y="371"/>
                    </a:lnTo>
                    <a:lnTo>
                      <a:pt x="393" y="413"/>
                    </a:lnTo>
                    <a:lnTo>
                      <a:pt x="441" y="457"/>
                    </a:lnTo>
                    <a:lnTo>
                      <a:pt x="477" y="497"/>
                    </a:lnTo>
                    <a:lnTo>
                      <a:pt x="504" y="539"/>
                    </a:lnTo>
                    <a:lnTo>
                      <a:pt x="519" y="575"/>
                    </a:lnTo>
                    <a:lnTo>
                      <a:pt x="523" y="613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48"/>
              <p:cNvSpPr>
                <a:spLocks/>
              </p:cNvSpPr>
              <p:nvPr/>
            </p:nvSpPr>
            <p:spPr bwMode="auto">
              <a:xfrm>
                <a:off x="2394" y="1921"/>
                <a:ext cx="137" cy="274"/>
              </a:xfrm>
              <a:custGeom>
                <a:avLst/>
                <a:gdLst>
                  <a:gd name="T0" fmla="*/ 1 w 274"/>
                  <a:gd name="T1" fmla="*/ 0 h 548"/>
                  <a:gd name="T2" fmla="*/ 0 w 274"/>
                  <a:gd name="T3" fmla="*/ 1 h 548"/>
                  <a:gd name="T4" fmla="*/ 1 w 274"/>
                  <a:gd name="T5" fmla="*/ 1 h 548"/>
                  <a:gd name="T6" fmla="*/ 1 w 274"/>
                  <a:gd name="T7" fmla="*/ 2 h 548"/>
                  <a:gd name="T8" fmla="*/ 2 w 274"/>
                  <a:gd name="T9" fmla="*/ 2 h 548"/>
                  <a:gd name="T10" fmla="*/ 2 w 274"/>
                  <a:gd name="T11" fmla="*/ 2 h 548"/>
                  <a:gd name="T12" fmla="*/ 2 w 274"/>
                  <a:gd name="T13" fmla="*/ 3 h 548"/>
                  <a:gd name="T14" fmla="*/ 2 w 274"/>
                  <a:gd name="T15" fmla="*/ 3 h 548"/>
                  <a:gd name="T16" fmla="*/ 3 w 274"/>
                  <a:gd name="T17" fmla="*/ 4 h 548"/>
                  <a:gd name="T18" fmla="*/ 3 w 274"/>
                  <a:gd name="T19" fmla="*/ 4 h 548"/>
                  <a:gd name="T20" fmla="*/ 4 w 274"/>
                  <a:gd name="T21" fmla="*/ 5 h 548"/>
                  <a:gd name="T22" fmla="*/ 4 w 274"/>
                  <a:gd name="T23" fmla="*/ 5 h 548"/>
                  <a:gd name="T24" fmla="*/ 4 w 274"/>
                  <a:gd name="T25" fmla="*/ 5 h 548"/>
                  <a:gd name="T26" fmla="*/ 5 w 274"/>
                  <a:gd name="T27" fmla="*/ 6 h 548"/>
                  <a:gd name="T28" fmla="*/ 5 w 274"/>
                  <a:gd name="T29" fmla="*/ 6 h 548"/>
                  <a:gd name="T30" fmla="*/ 5 w 274"/>
                  <a:gd name="T31" fmla="*/ 7 h 548"/>
                  <a:gd name="T32" fmla="*/ 5 w 274"/>
                  <a:gd name="T33" fmla="*/ 8 h 548"/>
                  <a:gd name="T34" fmla="*/ 5 w 274"/>
                  <a:gd name="T35" fmla="*/ 8 h 548"/>
                  <a:gd name="T36" fmla="*/ 4 w 274"/>
                  <a:gd name="T37" fmla="*/ 9 h 548"/>
                  <a:gd name="T38" fmla="*/ 4 w 274"/>
                  <a:gd name="T39" fmla="*/ 9 h 54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74" h="548">
                    <a:moveTo>
                      <a:pt x="17" y="0"/>
                    </a:moveTo>
                    <a:lnTo>
                      <a:pt x="0" y="42"/>
                    </a:lnTo>
                    <a:lnTo>
                      <a:pt x="21" y="61"/>
                    </a:lnTo>
                    <a:lnTo>
                      <a:pt x="48" y="92"/>
                    </a:lnTo>
                    <a:lnTo>
                      <a:pt x="69" y="107"/>
                    </a:lnTo>
                    <a:lnTo>
                      <a:pt x="90" y="128"/>
                    </a:lnTo>
                    <a:lnTo>
                      <a:pt x="107" y="151"/>
                    </a:lnTo>
                    <a:lnTo>
                      <a:pt x="122" y="173"/>
                    </a:lnTo>
                    <a:lnTo>
                      <a:pt x="137" y="200"/>
                    </a:lnTo>
                    <a:lnTo>
                      <a:pt x="181" y="234"/>
                    </a:lnTo>
                    <a:lnTo>
                      <a:pt x="209" y="259"/>
                    </a:lnTo>
                    <a:lnTo>
                      <a:pt x="230" y="286"/>
                    </a:lnTo>
                    <a:lnTo>
                      <a:pt x="249" y="316"/>
                    </a:lnTo>
                    <a:lnTo>
                      <a:pt x="259" y="341"/>
                    </a:lnTo>
                    <a:lnTo>
                      <a:pt x="268" y="375"/>
                    </a:lnTo>
                    <a:lnTo>
                      <a:pt x="274" y="415"/>
                    </a:lnTo>
                    <a:lnTo>
                      <a:pt x="272" y="463"/>
                    </a:lnTo>
                    <a:lnTo>
                      <a:pt x="265" y="499"/>
                    </a:lnTo>
                    <a:lnTo>
                      <a:pt x="255" y="525"/>
                    </a:lnTo>
                    <a:lnTo>
                      <a:pt x="242" y="548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49"/>
              <p:cNvSpPr>
                <a:spLocks/>
              </p:cNvSpPr>
              <p:nvPr/>
            </p:nvSpPr>
            <p:spPr bwMode="auto">
              <a:xfrm>
                <a:off x="2895" y="1444"/>
                <a:ext cx="28" cy="93"/>
              </a:xfrm>
              <a:custGeom>
                <a:avLst/>
                <a:gdLst>
                  <a:gd name="T0" fmla="*/ 1 w 55"/>
                  <a:gd name="T1" fmla="*/ 0 h 187"/>
                  <a:gd name="T2" fmla="*/ 1 w 55"/>
                  <a:gd name="T3" fmla="*/ 0 h 187"/>
                  <a:gd name="T4" fmla="*/ 1 w 55"/>
                  <a:gd name="T5" fmla="*/ 0 h 187"/>
                  <a:gd name="T6" fmla="*/ 1 w 55"/>
                  <a:gd name="T7" fmla="*/ 1 h 187"/>
                  <a:gd name="T8" fmla="*/ 1 w 55"/>
                  <a:gd name="T9" fmla="*/ 1 h 187"/>
                  <a:gd name="T10" fmla="*/ 1 w 55"/>
                  <a:gd name="T11" fmla="*/ 2 h 187"/>
                  <a:gd name="T12" fmla="*/ 0 w 55"/>
                  <a:gd name="T13" fmla="*/ 2 h 187"/>
                  <a:gd name="T14" fmla="*/ 1 w 55"/>
                  <a:gd name="T15" fmla="*/ 2 h 1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5" h="187">
                    <a:moveTo>
                      <a:pt x="55" y="0"/>
                    </a:moveTo>
                    <a:lnTo>
                      <a:pt x="41" y="19"/>
                    </a:lnTo>
                    <a:lnTo>
                      <a:pt x="26" y="52"/>
                    </a:lnTo>
                    <a:lnTo>
                      <a:pt x="17" y="78"/>
                    </a:lnTo>
                    <a:lnTo>
                      <a:pt x="7" y="103"/>
                    </a:lnTo>
                    <a:lnTo>
                      <a:pt x="1" y="130"/>
                    </a:lnTo>
                    <a:lnTo>
                      <a:pt x="0" y="154"/>
                    </a:lnTo>
                    <a:lnTo>
                      <a:pt x="1" y="187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50"/>
              <p:cNvSpPr>
                <a:spLocks/>
              </p:cNvSpPr>
              <p:nvPr/>
            </p:nvSpPr>
            <p:spPr bwMode="auto">
              <a:xfrm>
                <a:off x="2193" y="1564"/>
                <a:ext cx="103" cy="40"/>
              </a:xfrm>
              <a:custGeom>
                <a:avLst/>
                <a:gdLst>
                  <a:gd name="T0" fmla="*/ 0 w 205"/>
                  <a:gd name="T1" fmla="*/ 0 h 80"/>
                  <a:gd name="T2" fmla="*/ 2 w 205"/>
                  <a:gd name="T3" fmla="*/ 0 h 80"/>
                  <a:gd name="T4" fmla="*/ 3 w 205"/>
                  <a:gd name="T5" fmla="*/ 1 h 80"/>
                  <a:gd name="T6" fmla="*/ 4 w 205"/>
                  <a:gd name="T7" fmla="*/ 2 h 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5" h="80">
                    <a:moveTo>
                      <a:pt x="0" y="0"/>
                    </a:moveTo>
                    <a:lnTo>
                      <a:pt x="68" y="0"/>
                    </a:lnTo>
                    <a:lnTo>
                      <a:pt x="148" y="23"/>
                    </a:lnTo>
                    <a:lnTo>
                      <a:pt x="205" y="8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51"/>
              <p:cNvSpPr>
                <a:spLocks/>
              </p:cNvSpPr>
              <p:nvPr/>
            </p:nvSpPr>
            <p:spPr bwMode="auto">
              <a:xfrm>
                <a:off x="2513" y="1946"/>
                <a:ext cx="629" cy="108"/>
              </a:xfrm>
              <a:custGeom>
                <a:avLst/>
                <a:gdLst>
                  <a:gd name="T0" fmla="*/ 20 w 1257"/>
                  <a:gd name="T1" fmla="*/ 1 h 215"/>
                  <a:gd name="T2" fmla="*/ 19 w 1257"/>
                  <a:gd name="T3" fmla="*/ 0 h 215"/>
                  <a:gd name="T4" fmla="*/ 18 w 1257"/>
                  <a:gd name="T5" fmla="*/ 0 h 215"/>
                  <a:gd name="T6" fmla="*/ 17 w 1257"/>
                  <a:gd name="T7" fmla="*/ 1 h 215"/>
                  <a:gd name="T8" fmla="*/ 16 w 1257"/>
                  <a:gd name="T9" fmla="*/ 1 h 215"/>
                  <a:gd name="T10" fmla="*/ 16 w 1257"/>
                  <a:gd name="T11" fmla="*/ 2 h 215"/>
                  <a:gd name="T12" fmla="*/ 15 w 1257"/>
                  <a:gd name="T13" fmla="*/ 2 h 215"/>
                  <a:gd name="T14" fmla="*/ 14 w 1257"/>
                  <a:gd name="T15" fmla="*/ 2 h 215"/>
                  <a:gd name="T16" fmla="*/ 13 w 1257"/>
                  <a:gd name="T17" fmla="*/ 2 h 215"/>
                  <a:gd name="T18" fmla="*/ 12 w 1257"/>
                  <a:gd name="T19" fmla="*/ 2 h 215"/>
                  <a:gd name="T20" fmla="*/ 10 w 1257"/>
                  <a:gd name="T21" fmla="*/ 2 h 215"/>
                  <a:gd name="T22" fmla="*/ 9 w 1257"/>
                  <a:gd name="T23" fmla="*/ 3 h 215"/>
                  <a:gd name="T24" fmla="*/ 9 w 1257"/>
                  <a:gd name="T25" fmla="*/ 3 h 215"/>
                  <a:gd name="T26" fmla="*/ 8 w 1257"/>
                  <a:gd name="T27" fmla="*/ 4 h 215"/>
                  <a:gd name="T28" fmla="*/ 6 w 1257"/>
                  <a:gd name="T29" fmla="*/ 2 h 215"/>
                  <a:gd name="T30" fmla="*/ 5 w 1257"/>
                  <a:gd name="T31" fmla="*/ 2 h 215"/>
                  <a:gd name="T32" fmla="*/ 3 w 1257"/>
                  <a:gd name="T33" fmla="*/ 2 h 215"/>
                  <a:gd name="T34" fmla="*/ 2 w 1257"/>
                  <a:gd name="T35" fmla="*/ 2 h 215"/>
                  <a:gd name="T36" fmla="*/ 1 w 1257"/>
                  <a:gd name="T37" fmla="*/ 3 h 215"/>
                  <a:gd name="T38" fmla="*/ 0 w 1257"/>
                  <a:gd name="T39" fmla="*/ 3 h 21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257" h="215">
                    <a:moveTo>
                      <a:pt x="1257" y="9"/>
                    </a:moveTo>
                    <a:lnTo>
                      <a:pt x="1202" y="0"/>
                    </a:lnTo>
                    <a:lnTo>
                      <a:pt x="1141" y="0"/>
                    </a:lnTo>
                    <a:lnTo>
                      <a:pt x="1077" y="13"/>
                    </a:lnTo>
                    <a:lnTo>
                      <a:pt x="1019" y="36"/>
                    </a:lnTo>
                    <a:lnTo>
                      <a:pt x="974" y="66"/>
                    </a:lnTo>
                    <a:lnTo>
                      <a:pt x="926" y="114"/>
                    </a:lnTo>
                    <a:lnTo>
                      <a:pt x="863" y="106"/>
                    </a:lnTo>
                    <a:lnTo>
                      <a:pt x="785" y="108"/>
                    </a:lnTo>
                    <a:lnTo>
                      <a:pt x="709" y="114"/>
                    </a:lnTo>
                    <a:lnTo>
                      <a:pt x="637" y="127"/>
                    </a:lnTo>
                    <a:lnTo>
                      <a:pt x="569" y="150"/>
                    </a:lnTo>
                    <a:lnTo>
                      <a:pt x="513" y="182"/>
                    </a:lnTo>
                    <a:lnTo>
                      <a:pt x="470" y="215"/>
                    </a:lnTo>
                    <a:lnTo>
                      <a:pt x="337" y="123"/>
                    </a:lnTo>
                    <a:lnTo>
                      <a:pt x="257" y="108"/>
                    </a:lnTo>
                    <a:lnTo>
                      <a:pt x="179" y="112"/>
                    </a:lnTo>
                    <a:lnTo>
                      <a:pt x="103" y="121"/>
                    </a:lnTo>
                    <a:lnTo>
                      <a:pt x="51" y="133"/>
                    </a:lnTo>
                    <a:lnTo>
                      <a:pt x="0" y="15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52"/>
              <p:cNvSpPr>
                <a:spLocks/>
              </p:cNvSpPr>
              <p:nvPr/>
            </p:nvSpPr>
            <p:spPr bwMode="auto">
              <a:xfrm>
                <a:off x="3096" y="2002"/>
                <a:ext cx="97" cy="24"/>
              </a:xfrm>
              <a:custGeom>
                <a:avLst/>
                <a:gdLst>
                  <a:gd name="T0" fmla="*/ 4 w 194"/>
                  <a:gd name="T1" fmla="*/ 1 h 48"/>
                  <a:gd name="T2" fmla="*/ 3 w 194"/>
                  <a:gd name="T3" fmla="*/ 0 h 48"/>
                  <a:gd name="T4" fmla="*/ 2 w 194"/>
                  <a:gd name="T5" fmla="*/ 1 h 48"/>
                  <a:gd name="T6" fmla="*/ 1 w 194"/>
                  <a:gd name="T7" fmla="*/ 1 h 48"/>
                  <a:gd name="T8" fmla="*/ 0 w 194"/>
                  <a:gd name="T9" fmla="*/ 1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48">
                    <a:moveTo>
                      <a:pt x="194" y="4"/>
                    </a:moveTo>
                    <a:lnTo>
                      <a:pt x="144" y="0"/>
                    </a:lnTo>
                    <a:lnTo>
                      <a:pt x="85" y="6"/>
                    </a:lnTo>
                    <a:lnTo>
                      <a:pt x="42" y="21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53"/>
              <p:cNvSpPr>
                <a:spLocks/>
              </p:cNvSpPr>
              <p:nvPr/>
            </p:nvSpPr>
            <p:spPr bwMode="auto">
              <a:xfrm>
                <a:off x="2890" y="2052"/>
                <a:ext cx="137" cy="54"/>
              </a:xfrm>
              <a:custGeom>
                <a:avLst/>
                <a:gdLst>
                  <a:gd name="T0" fmla="*/ 4 w 276"/>
                  <a:gd name="T1" fmla="*/ 1 h 108"/>
                  <a:gd name="T2" fmla="*/ 3 w 276"/>
                  <a:gd name="T3" fmla="*/ 0 h 108"/>
                  <a:gd name="T4" fmla="*/ 2 w 276"/>
                  <a:gd name="T5" fmla="*/ 1 h 108"/>
                  <a:gd name="T6" fmla="*/ 1 w 276"/>
                  <a:gd name="T7" fmla="*/ 1 h 108"/>
                  <a:gd name="T8" fmla="*/ 0 w 276"/>
                  <a:gd name="T9" fmla="*/ 1 h 108"/>
                  <a:gd name="T10" fmla="*/ 0 w 276"/>
                  <a:gd name="T11" fmla="*/ 2 h 1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6" h="108">
                    <a:moveTo>
                      <a:pt x="276" y="6"/>
                    </a:moveTo>
                    <a:lnTo>
                      <a:pt x="211" y="0"/>
                    </a:lnTo>
                    <a:lnTo>
                      <a:pt x="154" y="11"/>
                    </a:lnTo>
                    <a:lnTo>
                      <a:pt x="90" y="34"/>
                    </a:lnTo>
                    <a:lnTo>
                      <a:pt x="42" y="63"/>
                    </a:lnTo>
                    <a:lnTo>
                      <a:pt x="0" y="108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54"/>
              <p:cNvSpPr>
                <a:spLocks/>
              </p:cNvSpPr>
              <p:nvPr/>
            </p:nvSpPr>
            <p:spPr bwMode="auto">
              <a:xfrm>
                <a:off x="2652" y="2086"/>
                <a:ext cx="133" cy="14"/>
              </a:xfrm>
              <a:custGeom>
                <a:avLst/>
                <a:gdLst>
                  <a:gd name="T0" fmla="*/ 5 w 266"/>
                  <a:gd name="T1" fmla="*/ 0 h 29"/>
                  <a:gd name="T2" fmla="*/ 4 w 266"/>
                  <a:gd name="T3" fmla="*/ 0 h 29"/>
                  <a:gd name="T4" fmla="*/ 3 w 266"/>
                  <a:gd name="T5" fmla="*/ 0 h 29"/>
                  <a:gd name="T6" fmla="*/ 2 w 266"/>
                  <a:gd name="T7" fmla="*/ 0 h 29"/>
                  <a:gd name="T8" fmla="*/ 0 w 266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6" h="29">
                    <a:moveTo>
                      <a:pt x="266" y="14"/>
                    </a:moveTo>
                    <a:lnTo>
                      <a:pt x="201" y="0"/>
                    </a:lnTo>
                    <a:lnTo>
                      <a:pt x="140" y="0"/>
                    </a:lnTo>
                    <a:lnTo>
                      <a:pt x="74" y="10"/>
                    </a:lnTo>
                    <a:lnTo>
                      <a:pt x="0" y="29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55"/>
              <p:cNvSpPr>
                <a:spLocks/>
              </p:cNvSpPr>
              <p:nvPr/>
            </p:nvSpPr>
            <p:spPr bwMode="auto">
              <a:xfrm>
                <a:off x="2302" y="2019"/>
                <a:ext cx="137" cy="36"/>
              </a:xfrm>
              <a:custGeom>
                <a:avLst/>
                <a:gdLst>
                  <a:gd name="T0" fmla="*/ 5 w 274"/>
                  <a:gd name="T1" fmla="*/ 0 h 73"/>
                  <a:gd name="T2" fmla="*/ 4 w 274"/>
                  <a:gd name="T3" fmla="*/ 0 h 73"/>
                  <a:gd name="T4" fmla="*/ 3 w 274"/>
                  <a:gd name="T5" fmla="*/ 0 h 73"/>
                  <a:gd name="T6" fmla="*/ 2 w 274"/>
                  <a:gd name="T7" fmla="*/ 0 h 73"/>
                  <a:gd name="T8" fmla="*/ 1 w 274"/>
                  <a:gd name="T9" fmla="*/ 0 h 73"/>
                  <a:gd name="T10" fmla="*/ 0 w 274"/>
                  <a:gd name="T11" fmla="*/ 1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4" h="73">
                    <a:moveTo>
                      <a:pt x="274" y="4"/>
                    </a:moveTo>
                    <a:lnTo>
                      <a:pt x="209" y="0"/>
                    </a:lnTo>
                    <a:lnTo>
                      <a:pt x="144" y="2"/>
                    </a:lnTo>
                    <a:lnTo>
                      <a:pt x="81" y="16"/>
                    </a:lnTo>
                    <a:lnTo>
                      <a:pt x="34" y="40"/>
                    </a:lnTo>
                    <a:lnTo>
                      <a:pt x="0" y="73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56"/>
              <p:cNvSpPr>
                <a:spLocks/>
              </p:cNvSpPr>
              <p:nvPr/>
            </p:nvSpPr>
            <p:spPr bwMode="auto">
              <a:xfrm>
                <a:off x="2229" y="1937"/>
                <a:ext cx="165" cy="12"/>
              </a:xfrm>
              <a:custGeom>
                <a:avLst/>
                <a:gdLst>
                  <a:gd name="T0" fmla="*/ 5 w 331"/>
                  <a:gd name="T1" fmla="*/ 1 h 24"/>
                  <a:gd name="T2" fmla="*/ 3 w 331"/>
                  <a:gd name="T3" fmla="*/ 1 h 24"/>
                  <a:gd name="T4" fmla="*/ 2 w 331"/>
                  <a:gd name="T5" fmla="*/ 0 h 24"/>
                  <a:gd name="T6" fmla="*/ 1 w 331"/>
                  <a:gd name="T7" fmla="*/ 1 h 24"/>
                  <a:gd name="T8" fmla="*/ 0 w 331"/>
                  <a:gd name="T9" fmla="*/ 1 h 24"/>
                  <a:gd name="T10" fmla="*/ 0 w 331"/>
                  <a:gd name="T11" fmla="*/ 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1" h="24">
                    <a:moveTo>
                      <a:pt x="331" y="13"/>
                    </a:moveTo>
                    <a:lnTo>
                      <a:pt x="253" y="2"/>
                    </a:lnTo>
                    <a:lnTo>
                      <a:pt x="181" y="0"/>
                    </a:lnTo>
                    <a:lnTo>
                      <a:pt x="120" y="2"/>
                    </a:lnTo>
                    <a:lnTo>
                      <a:pt x="63" y="7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430295" y="6248400"/>
            <a:ext cx="2062823" cy="457200"/>
          </a:xfrm>
          <a:prstGeom prst="rect">
            <a:avLst/>
          </a:prstGeom>
        </p:spPr>
        <p:txBody>
          <a:bodyPr/>
          <a:lstStyle/>
          <a:p>
            <a:fld id="{C12A532A-D082-44AA-A558-BE4C8E35A857}" type="slidenum">
              <a:rPr lang="en-US"/>
              <a:pPr/>
              <a:t>16</a:t>
            </a:fld>
            <a:endParaRPr lang="en-US"/>
          </a:p>
        </p:txBody>
      </p:sp>
      <p:sp>
        <p:nvSpPr>
          <p:cNvPr id="23500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17200" dirty="0" err="1"/>
              <a:t>多謝各位</a:t>
            </a:r>
            <a:endParaRPr lang="en-GB" sz="17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430295" y="6248400"/>
            <a:ext cx="2062823" cy="457200"/>
          </a:xfrm>
          <a:prstGeom prst="rect">
            <a:avLst/>
          </a:prstGeom>
        </p:spPr>
        <p:txBody>
          <a:bodyPr/>
          <a:lstStyle/>
          <a:p>
            <a:fld id="{C12A532A-D082-44AA-A558-BE4C8E35A857}" type="slidenum">
              <a:rPr lang="en-US"/>
              <a:pPr/>
              <a:t>17</a:t>
            </a:fld>
            <a:endParaRPr lang="en-US"/>
          </a:p>
        </p:txBody>
      </p:sp>
      <p:sp>
        <p:nvSpPr>
          <p:cNvPr id="23500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11800" dirty="0" smtClean="0"/>
              <a:t>下一份文件 </a:t>
            </a:r>
            <a:r>
              <a:rPr lang="en-US" altLang="zh-TW" sz="11800" dirty="0" smtClean="0"/>
              <a:t>...</a:t>
            </a:r>
            <a:endParaRPr lang="en-GB" sz="1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49B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F479-0D4C-4D4A-8F1F-639AD4F3149B}" type="slidenum">
              <a:rPr lang="en-US"/>
              <a:pPr/>
              <a:t>2</a:t>
            </a:fld>
            <a:endParaRPr lang="en-US"/>
          </a:p>
        </p:txBody>
      </p:sp>
      <p:sp>
        <p:nvSpPr>
          <p:cNvPr id="252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簡報大綱</a:t>
            </a:r>
            <a:endParaRPr lang="en-US" dirty="0"/>
          </a:p>
        </p:txBody>
      </p:sp>
      <p:sp>
        <p:nvSpPr>
          <p:cNvPr id="2529286" name="Rectangle 6"/>
          <p:cNvSpPr>
            <a:spLocks noChangeArrowheads="1"/>
          </p:cNvSpPr>
          <p:nvPr/>
        </p:nvSpPr>
        <p:spPr bwMode="auto">
          <a:xfrm>
            <a:off x="379535" y="1676400"/>
            <a:ext cx="9069265" cy="419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8463" indent="-398463" algn="l" eaLnBrk="1" hangingPunct="1">
              <a:spcBef>
                <a:spcPts val="1200"/>
              </a:spcBef>
              <a:buClr>
                <a:srgbClr val="000066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數碼鴻溝 </a:t>
            </a:r>
            <a:r>
              <a:rPr lang="en-US" altLang="zh-TW" sz="3600" dirty="0" smtClean="0">
                <a:latin typeface="Adobe Heiti Std R" pitchFamily="34" charset="-128"/>
                <a:ea typeface="Adobe Heiti Std R" pitchFamily="34" charset="-128"/>
              </a:rPr>
              <a:t>Digital divide</a:t>
            </a:r>
          </a:p>
          <a:p>
            <a:pPr marL="398463" indent="-398463" algn="l" eaLnBrk="1" hangingPunct="1">
              <a:spcBef>
                <a:spcPts val="1200"/>
              </a:spcBef>
              <a:buClr>
                <a:srgbClr val="000066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協助弱勢社群</a:t>
            </a:r>
            <a:endParaRPr lang="en-US" altLang="zh-TW" sz="3600" dirty="0" smtClean="0">
              <a:latin typeface="Adobe Heiti Std R" pitchFamily="34" charset="-128"/>
              <a:ea typeface="Adobe Heiti Std R" pitchFamily="34" charset="-128"/>
            </a:endParaRPr>
          </a:p>
          <a:p>
            <a:pPr marL="398463" indent="-398463" algn="l" eaLnBrk="1" hangingPunct="1">
              <a:spcBef>
                <a:spcPts val="1200"/>
              </a:spcBef>
              <a:buClr>
                <a:srgbClr val="000066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誤解造成新的數碼鴻溝</a:t>
            </a:r>
            <a:r>
              <a:rPr lang="en-US" altLang="zh-TW" sz="3600" dirty="0" smtClean="0">
                <a:latin typeface="Adobe Heiti Std R" pitchFamily="34" charset="-128"/>
                <a:ea typeface="Adobe Heiti Std R" pitchFamily="34" charset="-128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29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29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29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28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535" y="1676401"/>
            <a:ext cx="6750392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F479-0D4C-4D4A-8F1F-639AD4F3149B}" type="slidenum">
              <a:rPr lang="en-US"/>
              <a:pPr/>
              <a:t>3</a:t>
            </a:fld>
            <a:endParaRPr lang="en-US"/>
          </a:p>
        </p:txBody>
      </p:sp>
      <p:sp>
        <p:nvSpPr>
          <p:cNvPr id="252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數碼經濟排名榜</a:t>
            </a:r>
            <a:endParaRPr lang="en-US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4114800" y="4038600"/>
            <a:ext cx="1981200" cy="1325564"/>
          </a:xfrm>
          <a:prstGeom prst="line">
            <a:avLst/>
          </a:prstGeom>
          <a:noFill/>
          <a:ln w="4064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F479-0D4C-4D4A-8F1F-639AD4F3149B}" type="slidenum">
              <a:rPr lang="en-US"/>
              <a:pPr/>
              <a:t>4</a:t>
            </a:fld>
            <a:endParaRPr lang="en-US"/>
          </a:p>
        </p:txBody>
      </p:sp>
      <p:sp>
        <p:nvSpPr>
          <p:cNvPr id="252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數碼鴻溝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3200" i="1" dirty="0" smtClean="0"/>
              <a:t>Digital Divide</a:t>
            </a:r>
            <a:endParaRPr lang="en-US" i="1" dirty="0"/>
          </a:p>
        </p:txBody>
      </p:sp>
      <p:sp>
        <p:nvSpPr>
          <p:cNvPr id="2529286" name="Rectangle 6"/>
          <p:cNvSpPr>
            <a:spLocks noChangeArrowheads="1"/>
          </p:cNvSpPr>
          <p:nvPr/>
        </p:nvSpPr>
        <p:spPr bwMode="auto">
          <a:xfrm>
            <a:off x="379535" y="1676401"/>
            <a:ext cx="564026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8463" indent="-398463" algn="l" eaLnBrk="1" hangingPunct="1">
              <a:spcBef>
                <a:spcPts val="1200"/>
              </a:spcBef>
              <a:buClr>
                <a:srgbClr val="000066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  <a:cs typeface="Adobe Arabic" pitchFamily="18" charset="-78"/>
              </a:rPr>
              <a:t>資訊科技能令大眾的生活質素得到改善</a:t>
            </a:r>
            <a:endParaRPr lang="en-US" altLang="zh-TW" sz="3600" dirty="0" smtClean="0"/>
          </a:p>
        </p:txBody>
      </p:sp>
      <p:pic>
        <p:nvPicPr>
          <p:cNvPr id="33794" name="Picture 2" descr="http://www.gazzettadinapoli.it/wp-content/uploads/2015/05/Digital-Divi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0"/>
            <a:ext cx="3505200" cy="2628900"/>
          </a:xfrm>
          <a:prstGeom prst="rect">
            <a:avLst/>
          </a:prstGeom>
          <a:noFill/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81000" y="2920068"/>
            <a:ext cx="8991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8463" indent="-398463" algn="l" eaLnBrk="1" hangingPunct="1">
              <a:spcBef>
                <a:spcPts val="1200"/>
              </a:spcBef>
              <a:buClr>
                <a:schemeClr val="bg2"/>
              </a:buClr>
              <a:buSzPct val="60000"/>
              <a:buFont typeface="Wingdings" pitchFamily="2" charset="2"/>
              <a:buChar char="u"/>
            </a:pPr>
            <a:r>
              <a:rPr lang="zh-TW" altLang="en-US" sz="3600" i="1" dirty="0" smtClean="0">
                <a:solidFill>
                  <a:srgbClr val="C00000"/>
                </a:solidFill>
                <a:latin typeface="Adobe Heiti Std R" pitchFamily="34" charset="-128"/>
                <a:ea typeface="Adobe Heiti Std R" pitchFamily="34" charset="-128"/>
                <a:cs typeface="Adobe Arabic" pitchFamily="18" charset="-78"/>
              </a:rPr>
              <a:t>但是</a:t>
            </a: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  <a:cs typeface="Adobe Arabic" pitchFamily="18" charset="-78"/>
              </a:rPr>
              <a:t>不同階級和經濟背景的人使用電腦或網絡的機會與能力卻完全不同</a:t>
            </a:r>
            <a:endParaRPr lang="en-US" altLang="zh-TW" sz="3600" dirty="0" smtClean="0">
              <a:latin typeface="Adobe Heiti Std R" pitchFamily="34" charset="-128"/>
              <a:ea typeface="Adobe Heiti Std R" pitchFamily="34" charset="-128"/>
              <a:cs typeface="Adobe Arabic" pitchFamily="18" charset="-78"/>
            </a:endParaRPr>
          </a:p>
          <a:p>
            <a:pPr marL="398463" indent="-398463" algn="l" eaLnBrk="1" hangingPunct="1">
              <a:spcBef>
                <a:spcPts val="1200"/>
              </a:spcBef>
              <a:buClr>
                <a:schemeClr val="bg2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  <a:cs typeface="Adobe Arabic" pitchFamily="18" charset="-78"/>
              </a:rPr>
              <a:t>未能享用資訊科技的人</a:t>
            </a:r>
            <a:r>
              <a:rPr lang="en-US" altLang="zh-TW" sz="3600" dirty="0" smtClean="0">
                <a:latin typeface="Adobe Heiti Std R" pitchFamily="34" charset="-128"/>
                <a:ea typeface="Adobe Heiti Std R" pitchFamily="34" charset="-128"/>
                <a:cs typeface="Adobe Arabic" pitchFamily="18" charset="-78"/>
              </a:rPr>
              <a:t>, </a:t>
            </a: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  <a:cs typeface="Adobe Arabic" pitchFamily="18" charset="-78"/>
              </a:rPr>
              <a:t>要繼續沿用舊方法工作</a:t>
            </a:r>
            <a:r>
              <a:rPr lang="en-US" altLang="zh-TW" sz="3600" dirty="0" smtClean="0">
                <a:latin typeface="Adobe Heiti Std R" pitchFamily="34" charset="-128"/>
                <a:ea typeface="Adobe Heiti Std R" pitchFamily="34" charset="-128"/>
                <a:cs typeface="Adobe Arabic" pitchFamily="18" charset="-78"/>
              </a:rPr>
              <a:t>, </a:t>
            </a: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  <a:cs typeface="Adobe Arabic" pitchFamily="18" charset="-78"/>
              </a:rPr>
              <a:t>不能透過資訊科技獲得增值</a:t>
            </a:r>
            <a:endParaRPr lang="en-US" altLang="zh-TW" sz="3600" dirty="0" smtClean="0">
              <a:latin typeface="Adobe Heiti Std R" pitchFamily="34" charset="-128"/>
              <a:ea typeface="Adobe Heiti Std R" pitchFamily="34" charset="-128"/>
              <a:cs typeface="Adobe Arabic" pitchFamily="18" charset="-78"/>
            </a:endParaRPr>
          </a:p>
          <a:p>
            <a:pPr marL="398463" indent="-398463" algn="l" eaLnBrk="1" hangingPunct="1">
              <a:spcBef>
                <a:spcPts val="1200"/>
              </a:spcBef>
              <a:buClr>
                <a:schemeClr val="bg2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  <a:cs typeface="Adobe Arabic" pitchFamily="18" charset="-78"/>
              </a:rPr>
              <a:t>造成經濟和社會不平等現象</a:t>
            </a:r>
            <a:r>
              <a:rPr lang="en-US" altLang="zh-TW" sz="3600" dirty="0" smtClean="0">
                <a:latin typeface="Adobe Heiti Std R" pitchFamily="34" charset="-128"/>
                <a:ea typeface="Adobe Heiti Std R" pitchFamily="34" charset="-128"/>
                <a:cs typeface="Adobe Arabic" pitchFamily="18" charset="-78"/>
              </a:rPr>
              <a:t>.</a:t>
            </a:r>
          </a:p>
          <a:p>
            <a:pPr marL="398463" indent="-398463" algn="l" eaLnBrk="1" hangingPunct="1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u"/>
            </a:pPr>
            <a:endParaRPr lang="en-US" altLang="zh-TW" sz="3600" dirty="0" smtClean="0"/>
          </a:p>
          <a:p>
            <a:pPr marL="398463" indent="-398463" algn="l" eaLnBrk="1" hangingPunct="1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u"/>
            </a:pPr>
            <a:endParaRPr lang="en-US" altLang="zh-TW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2928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286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F479-0D4C-4D4A-8F1F-639AD4F3149B}" type="slidenum">
              <a:rPr lang="en-US"/>
              <a:pPr/>
              <a:t>5</a:t>
            </a:fld>
            <a:endParaRPr lang="en-US"/>
          </a:p>
        </p:txBody>
      </p:sp>
      <p:sp>
        <p:nvSpPr>
          <p:cNvPr id="252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i="1" dirty="0" smtClean="0"/>
              <a:t>數碼鴻溝</a:t>
            </a:r>
            <a:r>
              <a:rPr lang="en-US" altLang="zh-TW" sz="3200" i="1" dirty="0" smtClean="0"/>
              <a:t/>
            </a:r>
            <a:br>
              <a:rPr lang="en-US" altLang="zh-TW" sz="3200" i="1" dirty="0" smtClean="0"/>
            </a:br>
            <a:r>
              <a:rPr lang="zh-HK" altLang="en-US" dirty="0" smtClean="0"/>
              <a:t>實例</a:t>
            </a:r>
            <a:endParaRPr lang="en-US" dirty="0"/>
          </a:p>
        </p:txBody>
      </p:sp>
      <p:sp>
        <p:nvSpPr>
          <p:cNvPr id="2529286" name="Rectangle 6"/>
          <p:cNvSpPr>
            <a:spLocks noChangeArrowheads="1"/>
          </p:cNvSpPr>
          <p:nvPr/>
        </p:nvSpPr>
        <p:spPr bwMode="auto">
          <a:xfrm>
            <a:off x="379534" y="1676401"/>
            <a:ext cx="518306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8463" indent="-398463" algn="l" eaLnBrk="1" hangingPunct="1">
              <a:spcBef>
                <a:spcPts val="1200"/>
              </a:spcBef>
              <a:buClr>
                <a:srgbClr val="000066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  <a:cs typeface="Adobe Arabic" pitchFamily="18" charset="-78"/>
              </a:rPr>
              <a:t>申請寬頻要提交信用卡號碼</a:t>
            </a:r>
            <a:endParaRPr lang="en-US" altLang="zh-TW" sz="3600" dirty="0" smtClean="0"/>
          </a:p>
        </p:txBody>
      </p:sp>
      <p:pic>
        <p:nvPicPr>
          <p:cNvPr id="32770" name="Picture 2" descr="http://i.telegraph.co.uk/multimedia/archive/02266/fibreOpticBoradban_226600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"/>
            <a:ext cx="4114799" cy="2558333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" y="2920767"/>
            <a:ext cx="9067800" cy="279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8463" indent="-398463" algn="l" eaLnBrk="1" hangingPunct="1">
              <a:spcBef>
                <a:spcPts val="1200"/>
              </a:spcBef>
              <a:buClr>
                <a:schemeClr val="bg2"/>
              </a:buClr>
              <a:buSzPct val="60000"/>
              <a:buFont typeface="Wingdings" pitchFamily="2" charset="2"/>
              <a:buChar char="u"/>
            </a:pPr>
            <a:r>
              <a:rPr lang="zh-TW" altLang="en-US" sz="3600" i="1" dirty="0" smtClean="0">
                <a:solidFill>
                  <a:srgbClr val="C00000"/>
                </a:solidFill>
                <a:latin typeface="Adobe Heiti Std R" pitchFamily="34" charset="-128"/>
                <a:ea typeface="Adobe Heiti Std R" pitchFamily="34" charset="-128"/>
                <a:cs typeface="Adobe Arabic" pitchFamily="18" charset="-78"/>
              </a:rPr>
              <a:t>但是</a:t>
            </a: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  <a:cs typeface="Adobe Arabic" pitchFamily="18" charset="-78"/>
              </a:rPr>
              <a:t>綜援人士卻沒有信用卡</a:t>
            </a:r>
            <a:endParaRPr lang="en-US" altLang="zh-TW" sz="3600" dirty="0" smtClean="0">
              <a:latin typeface="Adobe Heiti Std R" pitchFamily="34" charset="-128"/>
              <a:ea typeface="Adobe Heiti Std R" pitchFamily="34" charset="-128"/>
              <a:cs typeface="Adobe Arabic" pitchFamily="18" charset="-78"/>
            </a:endParaRPr>
          </a:p>
          <a:p>
            <a:pPr marL="398463" indent="-398463" algn="l" eaLnBrk="1" hangingPunct="1">
              <a:spcBef>
                <a:spcPts val="1200"/>
              </a:spcBef>
              <a:buClr>
                <a:schemeClr val="bg2"/>
              </a:buClr>
              <a:buSzPct val="60000"/>
              <a:buFont typeface="Wingdings" pitchFamily="2" charset="2"/>
              <a:buChar char="u"/>
            </a:pPr>
            <a:r>
              <a:rPr lang="zh-HK" altLang="en-US" sz="3600" dirty="0" smtClean="0">
                <a:latin typeface="Adobe Heiti Std R" pitchFamily="34" charset="-128"/>
                <a:ea typeface="Adobe Heiti Std R" pitchFamily="34" charset="-128"/>
                <a:cs typeface="Adobe Arabic" pitchFamily="18" charset="-78"/>
              </a:rPr>
              <a:t>被迫使用</a:t>
            </a:r>
            <a:r>
              <a:rPr lang="en-GB" sz="3600" dirty="0" err="1" smtClean="0">
                <a:latin typeface="Adobe Heiti Std R" pitchFamily="34" charset="-128"/>
                <a:ea typeface="Adobe Heiti Std R" pitchFamily="34" charset="-128"/>
              </a:rPr>
              <a:t>低速調制解調器</a:t>
            </a:r>
            <a:r>
              <a:rPr lang="en-US" sz="3600" dirty="0" smtClean="0">
                <a:latin typeface="Adobe Heiti Std R" pitchFamily="34" charset="-128"/>
                <a:ea typeface="Adobe Heiti Std R" pitchFamily="34" charset="-128"/>
              </a:rPr>
              <a:t> (slow modem)</a:t>
            </a:r>
          </a:p>
          <a:p>
            <a:pPr marL="398463" lvl="0" indent="-398463" algn="l" eaLnBrk="1" hangingPunct="1">
              <a:spcBef>
                <a:spcPts val="1200"/>
              </a:spcBef>
              <a:buClr>
                <a:schemeClr val="bg2"/>
              </a:buClr>
              <a:buSzPct val="60000"/>
              <a:buFont typeface="Wingdings" pitchFamily="2" charset="2"/>
              <a:buChar char="u"/>
            </a:pPr>
            <a:r>
              <a:rPr lang="zh-HK" altLang="en-US" sz="3600" dirty="0" smtClean="0">
                <a:latin typeface="Adobe Heiti Std R" pitchFamily="34" charset="-128"/>
                <a:ea typeface="Adobe Heiti Std R" pitchFamily="34" charset="-128"/>
                <a:cs typeface="Adobe Arabic" pitchFamily="18" charset="-78"/>
              </a:rPr>
              <a:t>被迫</a:t>
            </a:r>
            <a:r>
              <a:rPr lang="zh-HK" altLang="en-US" sz="3600" dirty="0" smtClean="0">
                <a:latin typeface="Adobe Heiti Std R" pitchFamily="34" charset="-128"/>
                <a:ea typeface="Adobe Heiti Std R" pitchFamily="34" charset="-128"/>
              </a:rPr>
              <a:t>關閉</a:t>
            </a: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「</a:t>
            </a:r>
            <a:r>
              <a:rPr lang="zh-HK" altLang="en-US" sz="3600" dirty="0" smtClean="0">
                <a:latin typeface="Adobe Heiti Std R" pitchFamily="34" charset="-128"/>
                <a:ea typeface="Adobe Heiti Std R" pitchFamily="34" charset="-128"/>
              </a:rPr>
              <a:t>顯示畫面</a:t>
            </a: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」</a:t>
            </a:r>
            <a:endParaRPr lang="en-US" altLang="zh-TW" sz="3600" dirty="0" smtClean="0">
              <a:latin typeface="Adobe Heiti Std R" pitchFamily="34" charset="-128"/>
              <a:ea typeface="Adobe Heiti Std R" pitchFamily="34" charset="-128"/>
            </a:endParaRPr>
          </a:p>
          <a:p>
            <a:pPr marL="398463" lvl="0" indent="-398463" algn="l" eaLnBrk="1" hangingPunct="1">
              <a:spcBef>
                <a:spcPts val="1200"/>
              </a:spcBef>
              <a:buClr>
                <a:schemeClr val="bg2"/>
              </a:buClr>
              <a:buSzPct val="60000"/>
              <a:buFont typeface="Wingdings" pitchFamily="2" charset="2"/>
              <a:buChar char="u"/>
            </a:pPr>
            <a:r>
              <a:rPr lang="zh-HK" altLang="en-US" sz="3600" dirty="0" smtClean="0">
                <a:latin typeface="Adobe Heiti Std R" pitchFamily="34" charset="-128"/>
                <a:ea typeface="Adobe Heiti Std R" pitchFamily="34" charset="-128"/>
              </a:rPr>
              <a:t>網頁</a:t>
            </a: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卻不是無障礙</a:t>
            </a:r>
            <a:r>
              <a:rPr lang="en-US" altLang="zh-TW" sz="3600" dirty="0" smtClean="0">
                <a:latin typeface="Adobe Heiti Std R" pitchFamily="34" charset="-128"/>
                <a:ea typeface="Adobe Heiti Std R" pitchFamily="34" charset="-128"/>
              </a:rPr>
              <a:t>! </a:t>
            </a:r>
            <a:r>
              <a:rPr lang="en-US" altLang="zh-TW" sz="36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.</a:t>
            </a:r>
          </a:p>
          <a:p>
            <a:pPr marL="398463" lvl="0" indent="-398463" algn="l" eaLnBrk="1" hangingPunct="1">
              <a:spcBef>
                <a:spcPts val="1200"/>
              </a:spcBef>
              <a:buClr>
                <a:schemeClr val="bg2"/>
              </a:buClr>
              <a:buSzPct val="60000"/>
              <a:buFont typeface="Wingdings" pitchFamily="2" charset="2"/>
              <a:buChar char="u"/>
            </a:pPr>
            <a:endParaRPr lang="en-US" sz="3600" dirty="0" smtClean="0">
              <a:latin typeface="Adobe Heiti Std R" pitchFamily="34" charset="-128"/>
              <a:ea typeface="Adobe Heiti Std R" pitchFamily="34" charset="-128"/>
            </a:endParaRPr>
          </a:p>
          <a:p>
            <a:pPr marL="398463" indent="-398463" algn="l" eaLnBrk="1" hangingPunct="1">
              <a:spcBef>
                <a:spcPts val="1200"/>
              </a:spcBef>
              <a:buClr>
                <a:schemeClr val="bg2"/>
              </a:buClr>
              <a:buSzPct val="60000"/>
              <a:buFont typeface="Wingdings" pitchFamily="2" charset="2"/>
              <a:buChar char="u"/>
            </a:pPr>
            <a:endParaRPr lang="en-US" altLang="zh-TW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2928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286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F479-0D4C-4D4A-8F1F-639AD4F3149B}" type="slidenum">
              <a:rPr lang="en-US"/>
              <a:pPr/>
              <a:t>6</a:t>
            </a:fld>
            <a:endParaRPr lang="en-US"/>
          </a:p>
        </p:txBody>
      </p:sp>
      <p:sp>
        <p:nvSpPr>
          <p:cNvPr id="252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協助弱勢社群</a:t>
            </a:r>
            <a:endParaRPr lang="en-US" dirty="0"/>
          </a:p>
        </p:txBody>
      </p:sp>
      <p:sp>
        <p:nvSpPr>
          <p:cNvPr id="2529286" name="Rectangle 6"/>
          <p:cNvSpPr>
            <a:spLocks noChangeArrowheads="1"/>
          </p:cNvSpPr>
          <p:nvPr/>
        </p:nvSpPr>
        <p:spPr bwMode="auto">
          <a:xfrm>
            <a:off x="379535" y="1676400"/>
            <a:ext cx="8764465" cy="419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8463" indent="-398463" algn="l" eaLnBrk="1" hangingPunct="1">
              <a:spcBef>
                <a:spcPts val="1200"/>
              </a:spcBef>
              <a:buClr>
                <a:srgbClr val="000066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設立社區數碼中心</a:t>
            </a:r>
            <a:r>
              <a:rPr lang="en-US" altLang="zh-TW" sz="3600" dirty="0" smtClean="0">
                <a:latin typeface="Adobe Heiti Std R" pitchFamily="34" charset="-128"/>
                <a:ea typeface="Adobe Heiti Std R" pitchFamily="34" charset="-128"/>
              </a:rPr>
              <a:t>, </a:t>
            </a:r>
            <a:r>
              <a:rPr lang="zh-HK" altLang="en-US" sz="3600" dirty="0" smtClean="0">
                <a:latin typeface="Adobe Heiti Std R" pitchFamily="34" charset="-128"/>
                <a:ea typeface="Adobe Heiti Std R" pitchFamily="34" charset="-128"/>
              </a:rPr>
              <a:t>提供</a:t>
            </a: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電腦和網絡</a:t>
            </a:r>
            <a:r>
              <a:rPr lang="zh-HK" altLang="en-US" sz="3600" dirty="0" smtClean="0">
                <a:latin typeface="Adobe Heiti Std R" pitchFamily="34" charset="-128"/>
                <a:ea typeface="Adobe Heiti Std R" pitchFamily="34" charset="-128"/>
              </a:rPr>
              <a:t>免費</a:t>
            </a: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使用</a:t>
            </a:r>
            <a:endParaRPr lang="en-US" altLang="zh-TW" sz="3600" dirty="0" smtClean="0">
              <a:latin typeface="Adobe Heiti Std R" pitchFamily="34" charset="-128"/>
              <a:ea typeface="Adobe Heiti Std R" pitchFamily="34" charset="-128"/>
            </a:endParaRPr>
          </a:p>
          <a:p>
            <a:pPr marL="398463" indent="-398463" algn="l" eaLnBrk="1" hangingPunct="1">
              <a:spcBef>
                <a:spcPts val="1200"/>
              </a:spcBef>
              <a:buClr>
                <a:srgbClr val="000066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在圖書館或會堂亦</a:t>
            </a:r>
            <a:r>
              <a:rPr lang="zh-HK" altLang="en-US" sz="3600" dirty="0" smtClean="0">
                <a:latin typeface="Adobe Heiti Std R" pitchFamily="34" charset="-128"/>
                <a:ea typeface="Adobe Heiti Std R" pitchFamily="34" charset="-128"/>
              </a:rPr>
              <a:t>提供</a:t>
            </a: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電腦和網絡</a:t>
            </a:r>
            <a:r>
              <a:rPr lang="zh-HK" altLang="en-US" sz="3600" dirty="0" smtClean="0">
                <a:latin typeface="Adobe Heiti Std R" pitchFamily="34" charset="-128"/>
                <a:ea typeface="Adobe Heiti Std R" pitchFamily="34" charset="-128"/>
              </a:rPr>
              <a:t>免費</a:t>
            </a: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使用</a:t>
            </a:r>
            <a:endParaRPr lang="en-US" altLang="zh-TW" sz="3600" dirty="0" smtClean="0">
              <a:latin typeface="Adobe Heiti Std R" pitchFamily="34" charset="-128"/>
              <a:ea typeface="Adobe Heiti Std R" pitchFamily="34" charset="-128"/>
            </a:endParaRPr>
          </a:p>
          <a:p>
            <a:pPr marL="398463" indent="-398463" algn="l" eaLnBrk="1" hangingPunct="1">
              <a:spcBef>
                <a:spcPts val="1200"/>
              </a:spcBef>
              <a:buClr>
                <a:srgbClr val="000066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solidFill>
                  <a:srgbClr val="00B050"/>
                </a:solidFill>
                <a:latin typeface="Adobe Heiti Std R" pitchFamily="34" charset="-128"/>
                <a:ea typeface="Adobe Heiti Std R" pitchFamily="34" charset="-128"/>
              </a:rPr>
              <a:t>資訊科技無障礙</a:t>
            </a:r>
            <a:r>
              <a:rPr lang="en-US" altLang="zh-TW" sz="3600" dirty="0" smtClean="0">
                <a:solidFill>
                  <a:srgbClr val="00B050"/>
                </a:solidFill>
                <a:latin typeface="Adobe Heiti Std R" pitchFamily="34" charset="-128"/>
                <a:ea typeface="Adobe Heiti Std R" pitchFamily="34" charset="-128"/>
              </a:rPr>
              <a:t>?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900638" y="4459069"/>
            <a:ext cx="347472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770389" y="4687669"/>
            <a:ext cx="2238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TW" altLang="en-US" sz="3600" dirty="0" smtClean="0">
                <a:solidFill>
                  <a:srgbClr val="C00000"/>
                </a:solidFill>
                <a:latin typeface="Adobe Heiti Std R" pitchFamily="34" charset="-128"/>
                <a:ea typeface="Adobe Heiti Std R" pitchFamily="34" charset="-128"/>
              </a:rPr>
              <a:t>殘疾人士</a:t>
            </a:r>
            <a:r>
              <a:rPr lang="en-US" altLang="zh-HK" sz="3600" dirty="0" smtClean="0">
                <a:solidFill>
                  <a:srgbClr val="C00000"/>
                </a:solidFill>
                <a:latin typeface="Adobe Heiti Std R" pitchFamily="34" charset="-128"/>
                <a:ea typeface="Adobe Heiti Std R" pitchFamily="34" charset="-128"/>
              </a:rPr>
              <a:t>?</a:t>
            </a:r>
            <a:endParaRPr lang="en-US" sz="3600" dirty="0">
              <a:solidFill>
                <a:srgbClr val="C0000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286" grpId="0" uiExpand="1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F479-0D4C-4D4A-8F1F-639AD4F3149B}" type="slidenum">
              <a:rPr lang="en-US"/>
              <a:pPr/>
              <a:t>7</a:t>
            </a:fld>
            <a:endParaRPr lang="en-US"/>
          </a:p>
        </p:txBody>
      </p:sp>
      <p:sp>
        <p:nvSpPr>
          <p:cNvPr id="252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i="1" dirty="0" smtClean="0">
                <a:solidFill>
                  <a:srgbClr val="C00000"/>
                </a:solidFill>
              </a:rPr>
              <a:t>真實故事</a:t>
            </a:r>
            <a:r>
              <a:rPr lang="en-US" altLang="zh-TW" sz="3200" i="1" dirty="0" smtClean="0">
                <a:solidFill>
                  <a:srgbClr val="C00000"/>
                </a:solidFill>
              </a:rPr>
              <a:t/>
            </a:r>
            <a:br>
              <a:rPr lang="en-US" altLang="zh-TW" sz="3200" i="1" dirty="0" smtClean="0">
                <a:solidFill>
                  <a:srgbClr val="C00000"/>
                </a:solidFill>
              </a:rPr>
            </a:br>
            <a:r>
              <a:rPr lang="zh-TW" altLang="en-US" dirty="0" smtClean="0">
                <a:solidFill>
                  <a:srgbClr val="C00000"/>
                </a:solidFill>
              </a:rPr>
              <a:t>協助殘疾人士</a:t>
            </a:r>
            <a:endParaRPr lang="en-US" dirty="0"/>
          </a:p>
        </p:txBody>
      </p:sp>
      <p:sp>
        <p:nvSpPr>
          <p:cNvPr id="2529286" name="Rectangle 6"/>
          <p:cNvSpPr>
            <a:spLocks noChangeArrowheads="1"/>
          </p:cNvSpPr>
          <p:nvPr/>
        </p:nvSpPr>
        <p:spPr bwMode="auto">
          <a:xfrm>
            <a:off x="379535" y="1676401"/>
            <a:ext cx="876446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8463" indent="-398463" algn="l" eaLnBrk="1" hangingPunct="1">
              <a:spcBef>
                <a:spcPts val="1200"/>
              </a:spcBef>
              <a:buClr>
                <a:srgbClr val="000066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設立社區數碼中心</a:t>
            </a:r>
            <a:r>
              <a:rPr lang="en-US" altLang="zh-TW" sz="3600" dirty="0" smtClean="0">
                <a:latin typeface="Adobe Heiti Std R" pitchFamily="34" charset="-128"/>
                <a:ea typeface="Adobe Heiti Std R" pitchFamily="34" charset="-128"/>
              </a:rPr>
              <a:t>, </a:t>
            </a:r>
            <a:r>
              <a:rPr lang="zh-HK" altLang="en-US" sz="3600" dirty="0" smtClean="0">
                <a:latin typeface="Adobe Heiti Std R" pitchFamily="34" charset="-128"/>
                <a:ea typeface="Adobe Heiti Std R" pitchFamily="34" charset="-128"/>
              </a:rPr>
              <a:t>提供</a:t>
            </a: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電腦和網絡</a:t>
            </a:r>
            <a:r>
              <a:rPr lang="zh-HK" altLang="en-US" sz="3600" dirty="0" smtClean="0">
                <a:latin typeface="Adobe Heiti Std R" pitchFamily="34" charset="-128"/>
                <a:ea typeface="Adobe Heiti Std R" pitchFamily="34" charset="-128"/>
              </a:rPr>
              <a:t>免費</a:t>
            </a: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使用</a:t>
            </a:r>
            <a:endParaRPr lang="en-US" altLang="zh-TW" sz="3600" dirty="0" smtClean="0">
              <a:latin typeface="Adobe Heiti Std R" pitchFamily="34" charset="-128"/>
              <a:ea typeface="Adobe Heiti Std R" pitchFamily="34" charset="-128"/>
            </a:endParaRPr>
          </a:p>
          <a:p>
            <a:pPr lvl="0" algn="l">
              <a:buNone/>
            </a:pPr>
            <a:r>
              <a:rPr lang="zh-HK" altLang="en-US" sz="4000" i="1" dirty="0" smtClean="0">
                <a:solidFill>
                  <a:srgbClr val="C00000"/>
                </a:solidFill>
              </a:rPr>
              <a:t>弱點</a:t>
            </a:r>
            <a:endParaRPr lang="en-US" altLang="zh-HK" sz="4000" i="1" dirty="0" smtClean="0">
              <a:solidFill>
                <a:srgbClr val="C00000"/>
              </a:solidFill>
            </a:endParaRPr>
          </a:p>
          <a:p>
            <a:pPr marL="398463" indent="-398463" algn="l" eaLnBrk="1" hangingPunct="1">
              <a:spcBef>
                <a:spcPts val="1200"/>
              </a:spcBef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社區數碼中心不是無障礙</a:t>
            </a:r>
            <a:endParaRPr lang="en-US" altLang="zh-TW" sz="3600" dirty="0" smtClean="0">
              <a:latin typeface="Adobe Heiti Std R" pitchFamily="34" charset="-128"/>
              <a:ea typeface="Adobe Heiti Std R" pitchFamily="34" charset="-128"/>
            </a:endParaRPr>
          </a:p>
          <a:p>
            <a:pPr marL="398463" indent="-398463" algn="l" eaLnBrk="1" hangingPunct="1">
              <a:spcBef>
                <a:spcPts val="1200"/>
              </a:spcBef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社區數碼中心交通不是無障礙</a:t>
            </a:r>
            <a:endParaRPr lang="en-US" altLang="zh-TW" sz="3600" dirty="0" smtClean="0">
              <a:latin typeface="Adobe Heiti Std R" pitchFamily="34" charset="-128"/>
              <a:ea typeface="Adobe Heiti Std R" pitchFamily="34" charset="-128"/>
            </a:endParaRPr>
          </a:p>
          <a:p>
            <a:pPr marL="398463" indent="-398463" algn="l" eaLnBrk="1" hangingPunct="1">
              <a:spcBef>
                <a:spcPts val="1200"/>
              </a:spcBef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社區數碼中心電腦不是無障礙</a:t>
            </a:r>
            <a:r>
              <a:rPr lang="en-US" altLang="zh-TW" sz="3600" dirty="0" smtClean="0">
                <a:latin typeface="Adobe Heiti Std R" pitchFamily="34" charset="-128"/>
                <a:ea typeface="Adobe Heiti Std R" pitchFamily="34" charset="-128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29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29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29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286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F479-0D4C-4D4A-8F1F-639AD4F3149B}" type="slidenum">
              <a:rPr lang="en-US"/>
              <a:pPr/>
              <a:t>8</a:t>
            </a:fld>
            <a:endParaRPr lang="en-US"/>
          </a:p>
        </p:txBody>
      </p:sp>
      <p:sp>
        <p:nvSpPr>
          <p:cNvPr id="252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i="1" dirty="0" smtClean="0">
                <a:solidFill>
                  <a:srgbClr val="C00000"/>
                </a:solidFill>
              </a:rPr>
              <a:t>真實故事</a:t>
            </a:r>
            <a:r>
              <a:rPr lang="en-US" altLang="zh-TW" sz="3200" i="1" dirty="0" smtClean="0">
                <a:solidFill>
                  <a:srgbClr val="C00000"/>
                </a:solidFill>
              </a:rPr>
              <a:t/>
            </a:r>
            <a:br>
              <a:rPr lang="en-US" altLang="zh-TW" sz="3200" i="1" dirty="0" smtClean="0">
                <a:solidFill>
                  <a:srgbClr val="C00000"/>
                </a:solidFill>
              </a:rPr>
            </a:br>
            <a:r>
              <a:rPr lang="zh-TW" altLang="en-US" dirty="0" smtClean="0">
                <a:solidFill>
                  <a:srgbClr val="C00000"/>
                </a:solidFill>
              </a:rPr>
              <a:t>協助殘疾人士</a:t>
            </a:r>
            <a:endParaRPr lang="en-US" dirty="0"/>
          </a:p>
        </p:txBody>
      </p:sp>
      <p:sp>
        <p:nvSpPr>
          <p:cNvPr id="2529286" name="Rectangle 6"/>
          <p:cNvSpPr>
            <a:spLocks noChangeArrowheads="1"/>
          </p:cNvSpPr>
          <p:nvPr/>
        </p:nvSpPr>
        <p:spPr bwMode="auto">
          <a:xfrm>
            <a:off x="379535" y="1676401"/>
            <a:ext cx="876446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8463" indent="-398463" algn="l" eaLnBrk="1" hangingPunct="1">
              <a:spcBef>
                <a:spcPts val="1200"/>
              </a:spcBef>
              <a:buClr>
                <a:srgbClr val="000066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在圖書</a:t>
            </a: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館和會</a:t>
            </a: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堂亦</a:t>
            </a:r>
            <a:r>
              <a:rPr lang="zh-HK" altLang="en-US" sz="3600" dirty="0" smtClean="0">
                <a:latin typeface="Adobe Heiti Std R" pitchFamily="34" charset="-128"/>
                <a:ea typeface="Adobe Heiti Std R" pitchFamily="34" charset="-128"/>
              </a:rPr>
              <a:t>提供</a:t>
            </a: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電腦和網絡</a:t>
            </a:r>
            <a:r>
              <a:rPr lang="zh-HK" altLang="en-US" sz="3600" dirty="0" smtClean="0">
                <a:latin typeface="Adobe Heiti Std R" pitchFamily="34" charset="-128"/>
                <a:ea typeface="Adobe Heiti Std R" pitchFamily="34" charset="-128"/>
              </a:rPr>
              <a:t>免費</a:t>
            </a: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使用</a:t>
            </a:r>
            <a:endParaRPr lang="en-US" altLang="zh-TW" sz="3600" dirty="0" smtClean="0">
              <a:latin typeface="Adobe Heiti Std R" pitchFamily="34" charset="-128"/>
              <a:ea typeface="Adobe Heiti Std R" pitchFamily="34" charset="-128"/>
            </a:endParaRPr>
          </a:p>
          <a:p>
            <a:pPr lvl="0" algn="l">
              <a:buNone/>
            </a:pPr>
            <a:r>
              <a:rPr lang="zh-HK" altLang="en-US" sz="4000" i="1" dirty="0" smtClean="0">
                <a:solidFill>
                  <a:srgbClr val="C00000"/>
                </a:solidFill>
              </a:rPr>
              <a:t>弱點</a:t>
            </a:r>
            <a:endParaRPr lang="en-US" altLang="zh-HK" sz="4000" i="1" dirty="0" smtClean="0">
              <a:solidFill>
                <a:srgbClr val="C00000"/>
              </a:solidFill>
            </a:endParaRPr>
          </a:p>
          <a:p>
            <a:pPr marL="398463" indent="-398463" algn="l" eaLnBrk="1" hangingPunct="1">
              <a:spcBef>
                <a:spcPts val="1200"/>
              </a:spcBef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圖書館和會堂不</a:t>
            </a: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是無障礙</a:t>
            </a:r>
            <a:endParaRPr lang="en-US" altLang="zh-TW" sz="3600" dirty="0" smtClean="0">
              <a:latin typeface="Adobe Heiti Std R" pitchFamily="34" charset="-128"/>
              <a:ea typeface="Adobe Heiti Std R" pitchFamily="34" charset="-128"/>
            </a:endParaRPr>
          </a:p>
          <a:p>
            <a:pPr marL="398463" indent="-398463" algn="l" eaLnBrk="1" hangingPunct="1">
              <a:spcBef>
                <a:spcPts val="1200"/>
              </a:spcBef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圖書館和會堂交</a:t>
            </a: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通不是無障礙</a:t>
            </a:r>
            <a:endParaRPr lang="en-US" altLang="zh-TW" sz="3600" dirty="0" smtClean="0">
              <a:latin typeface="Adobe Heiti Std R" pitchFamily="34" charset="-128"/>
              <a:ea typeface="Adobe Heiti Std R" pitchFamily="34" charset="-128"/>
            </a:endParaRPr>
          </a:p>
          <a:p>
            <a:pPr marL="398463" indent="-398463" algn="l" eaLnBrk="1" hangingPunct="1">
              <a:spcBef>
                <a:spcPts val="1200"/>
              </a:spcBef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圖書館和會堂電</a:t>
            </a: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腦不是無障礙</a:t>
            </a:r>
            <a:r>
              <a:rPr lang="en-US" altLang="zh-TW" sz="3600" dirty="0" smtClean="0">
                <a:latin typeface="Adobe Heiti Std R" pitchFamily="34" charset="-128"/>
                <a:ea typeface="Adobe Heiti Std R" pitchFamily="34" charset="-128"/>
              </a:rPr>
              <a:t>.</a:t>
            </a:r>
          </a:p>
          <a:p>
            <a:pPr marL="398463" indent="-398463" algn="l" eaLnBrk="1" hangingPunct="1">
              <a:spcBef>
                <a:spcPts val="1200"/>
              </a:spcBef>
              <a:buClr>
                <a:srgbClr val="000066"/>
              </a:buClr>
              <a:buSzPct val="60000"/>
              <a:buFont typeface="Wingdings" pitchFamily="2" charset="2"/>
              <a:buChar char="u"/>
            </a:pPr>
            <a:endParaRPr lang="en-US" altLang="zh-TW" sz="3600" dirty="0" smtClean="0">
              <a:latin typeface="Adobe Heiti Std R" pitchFamily="34" charset="-128"/>
              <a:ea typeface="Adobe Heiti Std R" pitchFamily="34" charset="-128"/>
            </a:endParaRPr>
          </a:p>
          <a:p>
            <a:pPr marL="398463" indent="-398463" algn="l" eaLnBrk="1" hangingPunct="1">
              <a:spcBef>
                <a:spcPts val="1200"/>
              </a:spcBef>
              <a:buClr>
                <a:srgbClr val="000066"/>
              </a:buClr>
              <a:buSzPct val="60000"/>
              <a:buFont typeface="Wingdings" pitchFamily="2" charset="2"/>
              <a:buChar char="u"/>
            </a:pPr>
            <a:endParaRPr lang="en-US" altLang="zh-TW" sz="3600" dirty="0" smtClean="0">
              <a:latin typeface="Adobe Heiti Std R" pitchFamily="34" charset="-128"/>
              <a:ea typeface="Adobe Heiti Std R" pitchFamily="34" charset="-128"/>
            </a:endParaRPr>
          </a:p>
          <a:p>
            <a:pPr marL="398463" lvl="0" indent="-398463" algn="l" eaLnBrk="1" hangingPunct="1">
              <a:spcBef>
                <a:spcPts val="1200"/>
              </a:spcBef>
              <a:buClr>
                <a:srgbClr val="000066"/>
              </a:buClr>
              <a:buSzPct val="60000"/>
              <a:buFont typeface="Wingdings" pitchFamily="2" charset="2"/>
              <a:buChar char="u"/>
            </a:pPr>
            <a:r>
              <a:rPr lang="zh-HK" altLang="en-US" sz="3600" dirty="0" smtClean="0">
                <a:latin typeface="Adobe Heiti Std R" pitchFamily="34" charset="-128"/>
                <a:ea typeface="Adobe Heiti Std R" pitchFamily="34" charset="-128"/>
              </a:rPr>
              <a:t>網頁</a:t>
            </a: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卻不是無障礙</a:t>
            </a:r>
            <a:r>
              <a:rPr lang="en-US" altLang="zh-TW" sz="3600" dirty="0" smtClean="0">
                <a:latin typeface="Adobe Heiti Std R" pitchFamily="34" charset="-128"/>
                <a:ea typeface="Adobe Heiti Std R" pitchFamily="34" charset="-128"/>
              </a:rPr>
              <a:t>! </a:t>
            </a:r>
            <a:r>
              <a:rPr lang="en-US" altLang="zh-TW" sz="3600" dirty="0" smtClean="0">
                <a:solidFill>
                  <a:schemeClr val="bg1">
                    <a:lumMod val="6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.</a:t>
            </a:r>
          </a:p>
          <a:p>
            <a:pPr marL="398463" indent="-398463" algn="l" eaLnBrk="1" hangingPunct="1">
              <a:spcBef>
                <a:spcPts val="1200"/>
              </a:spcBef>
              <a:buClr>
                <a:srgbClr val="000066"/>
              </a:buClr>
              <a:buSzPct val="60000"/>
              <a:buFont typeface="Wingdings" pitchFamily="2" charset="2"/>
              <a:buChar char="u"/>
            </a:pPr>
            <a:endParaRPr lang="en-US" altLang="zh-TW" sz="3600" dirty="0" smtClean="0">
              <a:latin typeface="Adobe Heiti Std R" pitchFamily="34" charset="-128"/>
              <a:ea typeface="Adobe Heiti Std R" pitchFamily="34" charset="-128"/>
            </a:endParaRPr>
          </a:p>
          <a:p>
            <a:pPr marL="398463" indent="-398463" algn="l" eaLnBrk="1" hangingPunct="1">
              <a:spcBef>
                <a:spcPts val="1200"/>
              </a:spcBef>
              <a:buClr>
                <a:srgbClr val="000066"/>
              </a:buClr>
              <a:buSzPct val="60000"/>
              <a:buFont typeface="Wingdings" pitchFamily="2" charset="2"/>
              <a:buChar char="u"/>
            </a:pPr>
            <a:endParaRPr lang="en-US" altLang="zh-TW" sz="3600" dirty="0" smtClean="0">
              <a:latin typeface="Adobe Heiti Std R" pitchFamily="34" charset="-128"/>
              <a:ea typeface="Adobe Heiti Std R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29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286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B35E-B1F4-4E7A-AA91-DBB54B7AC8F1}" type="slidenum">
              <a:rPr lang="en-US"/>
              <a:pPr/>
              <a:t>9</a:t>
            </a:fld>
            <a:endParaRPr lang="en-US"/>
          </a:p>
        </p:txBody>
      </p:sp>
      <p:sp>
        <p:nvSpPr>
          <p:cNvPr id="23080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i="1" dirty="0" smtClean="0">
                <a:solidFill>
                  <a:srgbClr val="C00000"/>
                </a:solidFill>
              </a:rPr>
              <a:t>真實故事</a:t>
            </a:r>
            <a:r>
              <a:rPr lang="en-US" altLang="zh-TW" sz="3200" i="1" dirty="0" smtClean="0">
                <a:solidFill>
                  <a:srgbClr val="C00000"/>
                </a:solidFill>
              </a:rPr>
              <a:t/>
            </a:r>
            <a:br>
              <a:rPr lang="en-US" altLang="zh-TW" sz="3200" i="1" dirty="0" smtClean="0">
                <a:solidFill>
                  <a:srgbClr val="C00000"/>
                </a:solidFill>
              </a:rPr>
            </a:br>
            <a:r>
              <a:rPr lang="zh-TW" altLang="en-US" dirty="0" smtClean="0">
                <a:solidFill>
                  <a:srgbClr val="C00000"/>
                </a:solidFill>
              </a:rPr>
              <a:t>協助殘疾人士</a:t>
            </a:r>
            <a:endParaRPr lang="en-GB" dirty="0">
              <a:latin typeface="MingLiU" pitchFamily="49" charset="-120"/>
            </a:endParaRPr>
          </a:p>
        </p:txBody>
      </p:sp>
      <p:sp>
        <p:nvSpPr>
          <p:cNvPr id="23080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12883" y="1676400"/>
            <a:ext cx="9267620" cy="4953000"/>
          </a:xfrm>
        </p:spPr>
        <p:txBody>
          <a:bodyPr/>
          <a:lstStyle/>
          <a:p>
            <a:pPr marL="227013" indent="-227013">
              <a:buSzPct val="50000"/>
            </a:pPr>
            <a:r>
              <a:rPr lang="en-US" dirty="0" smtClean="0"/>
              <a:t>「</a:t>
            </a:r>
            <a:r>
              <a:rPr lang="en-US" dirty="0" err="1" smtClean="0"/>
              <a:t>殘疾人士可以利用</a:t>
            </a:r>
            <a:r>
              <a:rPr lang="en-US" dirty="0" err="1" smtClean="0">
                <a:solidFill>
                  <a:srgbClr val="C00000"/>
                </a:solidFill>
              </a:rPr>
              <a:t>所屬機構</a:t>
            </a:r>
            <a:r>
              <a:rPr lang="en-US" dirty="0" err="1" smtClean="0"/>
              <a:t>之電腦設施</a:t>
            </a:r>
            <a:r>
              <a:rPr lang="en-US" dirty="0" smtClean="0"/>
              <a:t>」</a:t>
            </a:r>
            <a:endParaRPr lang="en-US" dirty="0"/>
          </a:p>
          <a:p>
            <a:pPr marL="227013" indent="-227013">
              <a:buSzPct val="50000"/>
              <a:tabLst>
                <a:tab pos="403225" algn="l"/>
                <a:tab pos="9026525" algn="l"/>
              </a:tabLst>
            </a:pPr>
            <a:r>
              <a:rPr lang="en-US" dirty="0" smtClean="0"/>
              <a:t>「</a:t>
            </a:r>
            <a:r>
              <a:rPr lang="en-US" dirty="0" err="1" smtClean="0"/>
              <a:t>殘疾人士可以向</a:t>
            </a:r>
            <a:r>
              <a:rPr lang="en-US" dirty="0" err="1" smtClean="0">
                <a:solidFill>
                  <a:srgbClr val="C00000"/>
                </a:solidFill>
              </a:rPr>
              <a:t>所屬機構</a:t>
            </a:r>
            <a:r>
              <a:rPr lang="en-US" dirty="0" err="1" smtClean="0"/>
              <a:t>申請資助</a:t>
            </a:r>
            <a:r>
              <a:rPr lang="en-US" dirty="0" smtClean="0"/>
              <a:t>, 	</a:t>
            </a:r>
            <a:r>
              <a:rPr lang="en-US" dirty="0" err="1" smtClean="0"/>
              <a:t>購買電腦</a:t>
            </a:r>
            <a:r>
              <a:rPr lang="en-US" dirty="0" smtClean="0"/>
              <a:t>」</a:t>
            </a:r>
            <a:endParaRPr lang="en-US" dirty="0"/>
          </a:p>
          <a:p>
            <a:pPr marL="227013" indent="-227013">
              <a:buSzPct val="50000"/>
            </a:pPr>
            <a:r>
              <a:rPr lang="en-US" dirty="0" smtClean="0"/>
              <a:t>「</a:t>
            </a:r>
            <a:r>
              <a:rPr lang="en-US" dirty="0" err="1" smtClean="0">
                <a:solidFill>
                  <a:srgbClr val="C00000"/>
                </a:solidFill>
              </a:rPr>
              <a:t>殘疾人士機構</a:t>
            </a:r>
            <a:r>
              <a:rPr lang="en-US" dirty="0" err="1" smtClean="0"/>
              <a:t>完全同意</a:t>
            </a:r>
            <a:r>
              <a:rPr lang="zh-HK" altLang="en-US" dirty="0" smtClean="0"/>
              <a:t>以上安排</a:t>
            </a:r>
            <a:r>
              <a:rPr lang="en-US" dirty="0" smtClean="0"/>
              <a:t>」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8099" grpId="0" build="p" bldLvl="3" autoUpdateAnimBg="0"/>
    </p:bldLst>
  </p:timing>
</p:sld>
</file>

<file path=ppt/theme/theme1.xml><?xml version="1.0" encoding="utf-8"?>
<a:theme xmlns:a="http://schemas.openxmlformats.org/drawingml/2006/main" name="1_Side Bar">
  <a:themeElements>
    <a:clrScheme name="Side Bar 4">
      <a:dk1>
        <a:srgbClr val="000000"/>
      </a:dk1>
      <a:lt1>
        <a:srgbClr val="FFFFFF"/>
      </a:lt1>
      <a:dk2>
        <a:srgbClr val="CC0000"/>
      </a:dk2>
      <a:lt2>
        <a:srgbClr val="CC0000"/>
      </a:lt2>
      <a:accent1>
        <a:srgbClr val="EAEAEA"/>
      </a:accent1>
      <a:accent2>
        <a:srgbClr val="006600"/>
      </a:accent2>
      <a:accent3>
        <a:srgbClr val="FFFFFF"/>
      </a:accent3>
      <a:accent4>
        <a:srgbClr val="000000"/>
      </a:accent4>
      <a:accent5>
        <a:srgbClr val="F3F3F3"/>
      </a:accent5>
      <a:accent6>
        <a:srgbClr val="005C00"/>
      </a:accent6>
      <a:hlink>
        <a:srgbClr val="000066"/>
      </a:hlink>
      <a:folHlink>
        <a:srgbClr val="808080"/>
      </a:folHlink>
    </a:clrScheme>
    <a:fontScheme name="Side B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7184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7184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ide Bar 1">
        <a:dk1>
          <a:srgbClr val="FF9933"/>
        </a:dk1>
        <a:lt1>
          <a:srgbClr val="FFFFFF"/>
        </a:lt1>
        <a:dk2>
          <a:srgbClr val="003366"/>
        </a:dk2>
        <a:lt2>
          <a:srgbClr val="FF9933"/>
        </a:lt2>
        <a:accent1>
          <a:srgbClr val="2B557F"/>
        </a:accent1>
        <a:accent2>
          <a:srgbClr val="FF9933"/>
        </a:accent2>
        <a:accent3>
          <a:srgbClr val="AAADB8"/>
        </a:accent3>
        <a:accent4>
          <a:srgbClr val="DADADA"/>
        </a:accent4>
        <a:accent5>
          <a:srgbClr val="ACB4C0"/>
        </a:accent5>
        <a:accent6>
          <a:srgbClr val="E78A2D"/>
        </a:accent6>
        <a:hlink>
          <a:srgbClr val="005032"/>
        </a:hlink>
        <a:folHlink>
          <a:srgbClr val="A0A0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2">
        <a:dk1>
          <a:srgbClr val="000000"/>
        </a:dk1>
        <a:lt1>
          <a:srgbClr val="FFFFFF"/>
        </a:lt1>
        <a:dk2>
          <a:srgbClr val="E16414"/>
        </a:dk2>
        <a:lt2>
          <a:srgbClr val="E16414"/>
        </a:lt2>
        <a:accent1>
          <a:srgbClr val="FFF0EB"/>
        </a:accent1>
        <a:accent2>
          <a:srgbClr val="E16414"/>
        </a:accent2>
        <a:accent3>
          <a:srgbClr val="FFFFFF"/>
        </a:accent3>
        <a:accent4>
          <a:srgbClr val="000000"/>
        </a:accent4>
        <a:accent5>
          <a:srgbClr val="FFF6F3"/>
        </a:accent5>
        <a:accent6>
          <a:srgbClr val="CC5A11"/>
        </a:accent6>
        <a:hlink>
          <a:srgbClr val="C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000000"/>
        </a:dk1>
        <a:lt1>
          <a:srgbClr val="FFFFFF"/>
        </a:lt1>
        <a:dk2>
          <a:srgbClr val="00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5">
        <a:dk1>
          <a:srgbClr val="000000"/>
        </a:dk1>
        <a:lt1>
          <a:srgbClr val="FFFFFF"/>
        </a:lt1>
        <a:dk2>
          <a:srgbClr val="80808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6">
        <a:dk1>
          <a:srgbClr val="000000"/>
        </a:dk1>
        <a:lt1>
          <a:srgbClr val="FFFFFF"/>
        </a:lt1>
        <a:dk2>
          <a:srgbClr val="996633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7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15793</TotalTime>
  <Words>708</Words>
  <Application>Microsoft Office PowerPoint</Application>
  <PresentationFormat>A4 Paper (210x297 mm)</PresentationFormat>
  <Paragraphs>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Adobe Heiti Std R</vt:lpstr>
      <vt:lpstr>Times New Roman</vt:lpstr>
      <vt:lpstr>Wingdings</vt:lpstr>
      <vt:lpstr>ＭＳ Ｐゴシック</vt:lpstr>
      <vt:lpstr>Adobe Arabic</vt:lpstr>
      <vt:lpstr>MingLiU</vt:lpstr>
      <vt:lpstr>Symbol</vt:lpstr>
      <vt:lpstr>1_Side Bar</vt:lpstr>
      <vt:lpstr>資訊科技無障礙 支援服務</vt:lpstr>
      <vt:lpstr>簡報大綱</vt:lpstr>
      <vt:lpstr>數碼經濟排名榜</vt:lpstr>
      <vt:lpstr>數碼鴻溝 Digital Divide</vt:lpstr>
      <vt:lpstr>數碼鴻溝 實例</vt:lpstr>
      <vt:lpstr>協助弱勢社群</vt:lpstr>
      <vt:lpstr>真實故事 協助殘疾人士</vt:lpstr>
      <vt:lpstr>真實故事 協助殘疾人士</vt:lpstr>
      <vt:lpstr>真實故事 協助殘疾人士</vt:lpstr>
      <vt:lpstr>「所屬機構」   弱點</vt:lpstr>
      <vt:lpstr>「 殘疾人士機構完全同意 」   弱點</vt:lpstr>
      <vt:lpstr>「 殘疾人士機構 」   弱點</vt:lpstr>
      <vt:lpstr>建議</vt:lpstr>
      <vt:lpstr>結論</vt:lpstr>
      <vt:lpstr>歡迎提供意見</vt:lpstr>
      <vt:lpstr>多謝各位</vt:lpstr>
      <vt:lpstr>下一份文件 ...</vt:lpstr>
      <vt:lpstr>Slide 18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Testing</dc:title>
  <dc:creator>Prof. T.H. Tse</dc:creator>
  <cp:lastModifiedBy>Prof. T.H. Tse</cp:lastModifiedBy>
  <cp:revision>1391</cp:revision>
  <cp:lastPrinted>1999-11-11T05:48:44Z</cp:lastPrinted>
  <dcterms:created xsi:type="dcterms:W3CDTF">1995-06-02T22:09:48Z</dcterms:created>
  <dcterms:modified xsi:type="dcterms:W3CDTF">2015-06-06T15:39:51Z</dcterms:modified>
</cp:coreProperties>
</file>