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5"/>
  </p:notesMasterIdLst>
  <p:sldIdLst>
    <p:sldId id="256" r:id="rId2"/>
    <p:sldId id="274" r:id="rId3"/>
    <p:sldId id="257" r:id="rId4"/>
    <p:sldId id="258" r:id="rId5"/>
    <p:sldId id="275" r:id="rId6"/>
    <p:sldId id="259" r:id="rId7"/>
    <p:sldId id="260" r:id="rId8"/>
    <p:sldId id="265" r:id="rId9"/>
    <p:sldId id="261" r:id="rId10"/>
    <p:sldId id="262" r:id="rId11"/>
    <p:sldId id="263" r:id="rId12"/>
    <p:sldId id="264" r:id="rId13"/>
    <p:sldId id="276" r:id="rId14"/>
    <p:sldId id="277" r:id="rId15"/>
    <p:sldId id="267" r:id="rId16"/>
    <p:sldId id="279" r:id="rId17"/>
    <p:sldId id="266" r:id="rId18"/>
    <p:sldId id="280" r:id="rId19"/>
    <p:sldId id="270" r:id="rId20"/>
    <p:sldId id="271" r:id="rId21"/>
    <p:sldId id="272" r:id="rId22"/>
    <p:sldId id="278" r:id="rId23"/>
    <p:sldId id="273" r:id="rId24"/>
  </p:sldIdLst>
  <p:sldSz cx="9144000" cy="6858000" type="screen4x3"/>
  <p:notesSz cx="6858000" cy="9144000"/>
  <p:embeddedFontLst>
    <p:embeddedFont>
      <p:font typeface="Perpetua" pitchFamily="18" charset="0"/>
      <p:regular r:id="rId26"/>
      <p:bold r:id="rId27"/>
      <p:italic r:id="rId28"/>
      <p:boldItalic r:id="rId29"/>
    </p:embeddedFont>
    <p:embeddedFont>
      <p:font typeface="Wingdings 2" pitchFamily="18" charset="2"/>
      <p:regular r:id="rId30"/>
    </p:embeddedFont>
    <p:embeddedFont>
      <p:font typeface="Franklin Gothic Book" pitchFamily="34" charset="0"/>
      <p:regular r:id="rId31"/>
      <p: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7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47DE7-5BB2-4576-BD1B-98772FD4DB85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A62C-4FFB-4BB7-B473-D2B4DFC74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CA62C-4FFB-4BB7-B473-D2B4DFC7467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34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Xiaoguang Han</a:t>
            </a:r>
          </a:p>
          <a:p>
            <a:r>
              <a:rPr lang="en-US" sz="3200" dirty="0" smtClean="0"/>
              <a:t>Department of Computer Science</a:t>
            </a:r>
          </a:p>
          <a:p>
            <a:r>
              <a:rPr lang="en-US" sz="3200" dirty="0" smtClean="0"/>
              <a:t>Probation talk – 2015.05.27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3D Human Reconstruction from Sparse Uncalibrated Views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505200"/>
            <a:ext cx="1141994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Labeling 2D skeletons</a:t>
            </a:r>
          </a:p>
          <a:p>
            <a:endParaRPr lang="en-US" dirty="0" smtClean="0"/>
          </a:p>
          <a:p>
            <a:r>
              <a:rPr lang="en-US" dirty="0" smtClean="0"/>
              <a:t>3D pose reconstruction </a:t>
            </a:r>
          </a:p>
          <a:p>
            <a:pPr>
              <a:buNone/>
            </a:pPr>
            <a:r>
              <a:rPr lang="en-US" i="1" dirty="0" smtClean="0"/>
              <a:t>   - via structure-from-motion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Skeleton-based mesh deformation</a:t>
            </a:r>
          </a:p>
          <a:p>
            <a:pPr>
              <a:buNone/>
            </a:pPr>
            <a:r>
              <a:rPr lang="en-US" i="1" dirty="0" smtClean="0"/>
              <a:t>   - linear blending skinning   </a:t>
            </a:r>
            <a:endParaRPr lang="en-US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339122"/>
            <a:ext cx="2514600" cy="193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581400"/>
            <a:ext cx="124556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581400"/>
            <a:ext cx="124130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5105400"/>
            <a:ext cx="44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Template-based model 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Objective: </a:t>
            </a:r>
            <a:r>
              <a:rPr lang="en-US" i="1" dirty="0" smtClean="0"/>
              <a:t>2D silhouettes (visual hull) and point cloud</a:t>
            </a:r>
          </a:p>
          <a:p>
            <a:r>
              <a:rPr lang="en-US" dirty="0" smtClean="0"/>
              <a:t>Variable: </a:t>
            </a:r>
            <a:r>
              <a:rPr lang="en-US" i="1" dirty="0" smtClean="0"/>
              <a:t>Mesh and silhouettes (inaccurate camera estimation)</a:t>
            </a:r>
          </a:p>
          <a:p>
            <a:r>
              <a:rPr lang="en-US" dirty="0" smtClean="0"/>
              <a:t>Optimization: </a:t>
            </a:r>
            <a:r>
              <a:rPr lang="en-US" i="1" dirty="0" smtClean="0"/>
              <a:t>Laplacian mesh deformation </a:t>
            </a:r>
            <a:endParaRPr lang="en-US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106874"/>
            <a:ext cx="6248400" cy="337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Shape from shading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Rendering 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Inverse rendering</a:t>
            </a:r>
          </a:p>
          <a:p>
            <a:pPr>
              <a:buNone/>
            </a:pPr>
            <a:r>
              <a:rPr lang="en-US" sz="2400" i="1" dirty="0" smtClean="0"/>
              <a:t>   - recover L and n from the observed image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Geometry optimization  (</a:t>
            </a:r>
            <a:r>
              <a:rPr lang="en-US" sz="2400" i="1" dirty="0" smtClean="0">
                <a:solidFill>
                  <a:srgbClr val="0070C0"/>
                </a:solidFill>
              </a:rPr>
              <a:t>CVPR 2011</a:t>
            </a:r>
            <a:r>
              <a:rPr lang="en-US" dirty="0" smtClean="0"/>
              <a:t>)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   </a:t>
            </a:r>
            <a:r>
              <a:rPr lang="en-US" sz="2400" i="1" dirty="0" smtClean="0"/>
              <a:t>- </a:t>
            </a:r>
            <a:r>
              <a:rPr lang="en-US" sz="2400" i="1" dirty="0" smtClean="0">
                <a:solidFill>
                  <a:srgbClr val="FF0000"/>
                </a:solidFill>
              </a:rPr>
              <a:t>variable</a:t>
            </a:r>
            <a:r>
              <a:rPr lang="en-US" sz="2400" i="1" dirty="0" smtClean="0"/>
              <a:t>: the displacements of vertices along normal </a:t>
            </a:r>
          </a:p>
          <a:p>
            <a:pPr>
              <a:buNone/>
            </a:pPr>
            <a:r>
              <a:rPr lang="en-US" sz="2400" i="1" dirty="0" smtClean="0"/>
              <a:t>   - formulate the Lighting as spherical harmonics</a:t>
            </a:r>
          </a:p>
          <a:p>
            <a:pPr>
              <a:buNone/>
            </a:pPr>
            <a:r>
              <a:rPr lang="en-US" sz="2400" i="1" dirty="0" smtClean="0"/>
              <a:t>   - non-linear optimization </a:t>
            </a:r>
            <a:endParaRPr lang="en-US" sz="24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2842" y="4414121"/>
            <a:ext cx="1676400" cy="168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6642" y="2133600"/>
            <a:ext cx="217255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rved Down Arrow 6"/>
          <p:cNvSpPr/>
          <p:nvPr/>
        </p:nvSpPr>
        <p:spPr>
          <a:xfrm rot="5400000">
            <a:off x="7391400" y="3976914"/>
            <a:ext cx="1295400" cy="228600"/>
          </a:xfrm>
          <a:prstGeom prst="curvedDownArrow">
            <a:avLst/>
          </a:prstGeom>
          <a:solidFill>
            <a:srgbClr val="FFC000"/>
          </a:solidFill>
          <a:ln w="34925" cap="rnd">
            <a:solidFill>
              <a:srgbClr val="FFC000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rot="16017779">
            <a:off x="6347868" y="3967547"/>
            <a:ext cx="1295400" cy="228600"/>
          </a:xfrm>
          <a:prstGeom prst="curvedDownArrow">
            <a:avLst/>
          </a:prstGeom>
          <a:solidFill>
            <a:srgbClr val="FFC000"/>
          </a:solidFill>
          <a:ln w="34925" cap="rnd">
            <a:solidFill>
              <a:srgbClr val="FFC000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09799" y="1970925"/>
          <a:ext cx="2176467" cy="391275"/>
        </p:xfrm>
        <a:graphic>
          <a:graphicData uri="http://schemas.openxmlformats.org/presentationml/2006/ole">
            <p:oleObj spid="_x0000_s8196" name="Equation" r:id="rId5" imgW="113004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417137"/>
            <a:ext cx="4169904" cy="7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geometry refinement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Input: </a:t>
            </a:r>
            <a:r>
              <a:rPr lang="en-US" i="1" dirty="0" smtClean="0"/>
              <a:t>coarse model and shading images</a:t>
            </a:r>
          </a:p>
          <a:p>
            <a:r>
              <a:rPr lang="en-US" dirty="0" smtClean="0"/>
              <a:t>Optimization 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i="1" dirty="0" smtClean="0"/>
              <a:t>- data term: shading constraint</a:t>
            </a:r>
          </a:p>
          <a:p>
            <a:pPr>
              <a:buNone/>
            </a:pPr>
            <a:r>
              <a:rPr lang="en-US" sz="2400" i="1" dirty="0" smtClean="0"/>
              <a:t>    - smoothness term: preserve the smoothness of the mesh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" y="4343400"/>
            <a:ext cx="2171700" cy="20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0325" y="4343400"/>
            <a:ext cx="207175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2525" y="4419600"/>
            <a:ext cx="1876425" cy="201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4343400"/>
            <a:ext cx="1971675" cy="206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shading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Intrinsic image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2400" i="1" dirty="0" smtClean="0"/>
              <a:t>- image decomposition: reflectance (</a:t>
            </a:r>
            <a:r>
              <a:rPr lang="en-US" sz="2400" i="1" dirty="0" err="1" smtClean="0"/>
              <a:t>albedo</a:t>
            </a:r>
            <a:r>
              <a:rPr lang="en-US" sz="2400" i="1" dirty="0" smtClean="0"/>
              <a:t>) and shading </a:t>
            </a:r>
          </a:p>
          <a:p>
            <a:r>
              <a:rPr lang="en-US" dirty="0" smtClean="0"/>
              <a:t>Challenge</a:t>
            </a:r>
          </a:p>
          <a:p>
            <a:pPr>
              <a:buNone/>
            </a:pPr>
            <a:r>
              <a:rPr lang="en-US" sz="2400" dirty="0" smtClean="0"/>
              <a:t>   </a:t>
            </a:r>
            <a:r>
              <a:rPr lang="en-US" sz="2400" i="1" dirty="0" smtClean="0"/>
              <a:t>- varying shading</a:t>
            </a:r>
          </a:p>
          <a:p>
            <a:r>
              <a:rPr lang="en-US" dirty="0" smtClean="0"/>
              <a:t>Clustering based methods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sz="2400" i="1" dirty="0" smtClean="0"/>
              <a:t> - group pixels into several clusters</a:t>
            </a:r>
          </a:p>
          <a:p>
            <a:pPr>
              <a:buNone/>
            </a:pPr>
            <a:r>
              <a:rPr lang="en-US" sz="2400" i="1" dirty="0" smtClean="0"/>
              <a:t>   - view each cluster with constant </a:t>
            </a:r>
            <a:r>
              <a:rPr lang="en-US" sz="2400" i="1" dirty="0" err="1" smtClean="0"/>
              <a:t>albedo</a:t>
            </a:r>
            <a:r>
              <a:rPr lang="en-US" sz="2400" i="1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00400" y="1524000"/>
          <a:ext cx="1143000" cy="355600"/>
        </p:xfrm>
        <a:graphic>
          <a:graphicData uri="http://schemas.openxmlformats.org/presentationml/2006/ole">
            <p:oleObj spid="_x0000_s9218" name="Equation" r:id="rId3" imgW="571320" imgH="177480" progId="Equation.DSMT4">
              <p:embed/>
            </p:oleObj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7174" y="2593950"/>
            <a:ext cx="1377026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405978"/>
            <a:ext cx="3352800" cy="207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399" y="1676400"/>
            <a:ext cx="1295401" cy="124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3127350"/>
            <a:ext cx="1371600" cy="129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9954" y="4800600"/>
            <a:ext cx="264583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57954" y="4876800"/>
            <a:ext cx="116644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5669281" y="51054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77114" y="490582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638800" y="4876800"/>
          <a:ext cx="152400" cy="165100"/>
        </p:xfrm>
        <a:graphic>
          <a:graphicData uri="http://schemas.openxmlformats.org/presentationml/2006/ole">
            <p:oleObj spid="_x0000_s9227" name="Equation" r:id="rId10" imgW="152280" imgH="164880" progId="Equation.DSMT4">
              <p:embed/>
            </p:oleObj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5651500" y="5168900"/>
          <a:ext cx="127000" cy="165100"/>
        </p:xfrm>
        <a:graphic>
          <a:graphicData uri="http://schemas.openxmlformats.org/presentationml/2006/ole">
            <p:oleObj spid="_x0000_s9228" name="Equation" r:id="rId11" imgW="12672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Density-based clustering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1752600"/>
            <a:ext cx="7924800" cy="4572000"/>
            <a:chOff x="990600" y="1905000"/>
            <a:chExt cx="7335297" cy="457200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1905000"/>
              <a:ext cx="7335297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6443802" y="2133600"/>
              <a:ext cx="914400" cy="4267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110416"/>
            <a:ext cx="4010025" cy="229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Density-based pixel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Construct nearly fully connected graph</a:t>
            </a:r>
          </a:p>
          <a:p>
            <a:r>
              <a:rPr lang="en-US" dirty="0" smtClean="0"/>
              <a:t>Extract minimum spanning tree (MST)</a:t>
            </a:r>
          </a:p>
          <a:p>
            <a:r>
              <a:rPr lang="en-US" dirty="0" smtClean="0"/>
              <a:t>Each point forms one cluster</a:t>
            </a:r>
          </a:p>
          <a:p>
            <a:r>
              <a:rPr lang="en-US" dirty="0" smtClean="0"/>
              <a:t>Visit the edge of MST in an increasing order</a:t>
            </a:r>
          </a:p>
          <a:p>
            <a:pPr>
              <a:buNone/>
            </a:pPr>
            <a:r>
              <a:rPr lang="en-US" sz="2400" i="1" dirty="0" smtClean="0"/>
              <a:t>    - weight of edge is defined as distance</a:t>
            </a:r>
          </a:p>
          <a:p>
            <a:pPr>
              <a:buNone/>
            </a:pPr>
            <a:r>
              <a:rPr lang="en-US" sz="2400" i="1" dirty="0" smtClean="0"/>
              <a:t>    - pseudo-merge/absorb/merge</a:t>
            </a:r>
            <a:r>
              <a:rPr lang="en-US" sz="2800" dirty="0" smtClean="0">
                <a:solidFill>
                  <a:srgbClr val="000000"/>
                </a:solidFill>
                <a:latin typeface="NimbusRomNo9L-ReguItal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NimbusRomNo9L-ReguItal"/>
              </a:rPr>
            </a:br>
            <a:endParaRPr lang="en-US" dirty="0" smtClean="0"/>
          </a:p>
          <a:p>
            <a:r>
              <a:rPr lang="en-US" dirty="0" smtClean="0"/>
              <a:t>Obtain the most stable clustering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Shading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Clustering for all input images</a:t>
            </a:r>
          </a:p>
          <a:p>
            <a:r>
              <a:rPr lang="en-US" dirty="0" smtClean="0"/>
              <a:t>Global lighting estimation </a:t>
            </a:r>
          </a:p>
          <a:p>
            <a:pPr>
              <a:buNone/>
            </a:pPr>
            <a:r>
              <a:rPr lang="en-US" sz="2000" i="1" dirty="0" smtClean="0"/>
              <a:t>   </a:t>
            </a:r>
            <a:r>
              <a:rPr lang="en-US" sz="2400" i="1" dirty="0" smtClean="0"/>
              <a:t>- pick the biggest cluster</a:t>
            </a:r>
          </a:p>
          <a:p>
            <a:pPr>
              <a:buNone/>
            </a:pPr>
            <a:r>
              <a:rPr lang="en-US" sz="2400" i="1" dirty="0" smtClean="0"/>
              <a:t>   - using its mean color as the reflectance and obtain the shading</a:t>
            </a:r>
          </a:p>
          <a:p>
            <a:pPr>
              <a:buNone/>
            </a:pPr>
            <a:r>
              <a:rPr lang="en-US" sz="2400" i="1" dirty="0" smtClean="0"/>
              <a:t>   - estimate the global lighting from shading and rough normal  </a:t>
            </a:r>
          </a:p>
          <a:p>
            <a:r>
              <a:rPr lang="en-US" dirty="0" smtClean="0"/>
              <a:t>Calculate reflectance for other clusters</a:t>
            </a:r>
          </a:p>
          <a:p>
            <a:pPr>
              <a:buNone/>
            </a:pPr>
            <a:r>
              <a:rPr lang="en-US" i="1" dirty="0" smtClean="0"/>
              <a:t>  </a:t>
            </a:r>
            <a:r>
              <a:rPr lang="en-US" sz="2400" i="1" dirty="0" smtClean="0"/>
              <a:t>- shading calculation with the lighting and rough geometry</a:t>
            </a:r>
          </a:p>
          <a:p>
            <a:pPr>
              <a:buNone/>
            </a:pPr>
            <a:r>
              <a:rPr lang="en-US" sz="2400" i="1" dirty="0" smtClean="0"/>
              <a:t>  - using the average reflectance as the desired one for each cluster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Shading results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172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52800" y="617220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4270" y="61722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“</a:t>
            </a:r>
            <a:r>
              <a:rPr lang="en-US" sz="2400" i="1" dirty="0" smtClean="0">
                <a:solidFill>
                  <a:srgbClr val="FF0000"/>
                </a:solidFill>
              </a:rPr>
              <a:t>boy 1</a:t>
            </a:r>
            <a:r>
              <a:rPr lang="en-US" sz="2400" i="1" dirty="0" smtClean="0"/>
              <a:t>” – </a:t>
            </a:r>
            <a:r>
              <a:rPr lang="en-US" sz="2400" i="1" dirty="0" smtClean="0">
                <a:solidFill>
                  <a:srgbClr val="0070C0"/>
                </a:solidFill>
              </a:rPr>
              <a:t>15</a:t>
            </a:r>
            <a:r>
              <a:rPr lang="en-US" sz="2400" i="1" dirty="0" smtClean="0"/>
              <a:t> images,  “</a:t>
            </a:r>
            <a:r>
              <a:rPr lang="en-US" sz="2400" i="1" dirty="0" smtClean="0">
                <a:solidFill>
                  <a:srgbClr val="FF0000"/>
                </a:solidFill>
              </a:rPr>
              <a:t>boy 2</a:t>
            </a:r>
            <a:r>
              <a:rPr lang="en-US" sz="2400" i="1" dirty="0" smtClean="0"/>
              <a:t>” – </a:t>
            </a:r>
            <a:r>
              <a:rPr lang="en-US" sz="2400" i="1" dirty="0" smtClean="0">
                <a:solidFill>
                  <a:srgbClr val="0070C0"/>
                </a:solidFill>
              </a:rPr>
              <a:t>16</a:t>
            </a:r>
            <a:r>
              <a:rPr lang="en-US" sz="2400" i="1" dirty="0" smtClean="0"/>
              <a:t> images,  “</a:t>
            </a:r>
            <a:r>
              <a:rPr lang="en-US" sz="2400" i="1" dirty="0" smtClean="0">
                <a:solidFill>
                  <a:srgbClr val="FF0000"/>
                </a:solidFill>
              </a:rPr>
              <a:t>girl 1</a:t>
            </a:r>
            <a:r>
              <a:rPr lang="en-US" sz="2400" i="1" dirty="0" smtClean="0"/>
              <a:t>” – </a:t>
            </a:r>
            <a:r>
              <a:rPr lang="en-US" sz="2400" i="1" dirty="0" smtClean="0">
                <a:solidFill>
                  <a:srgbClr val="0070C0"/>
                </a:solidFill>
              </a:rPr>
              <a:t>16</a:t>
            </a:r>
            <a:r>
              <a:rPr lang="en-US" sz="2400" i="1" dirty="0" smtClean="0"/>
              <a:t> images, </a:t>
            </a:r>
          </a:p>
          <a:p>
            <a:pPr>
              <a:buNone/>
            </a:pPr>
            <a:r>
              <a:rPr lang="en-US" sz="2400" i="1" dirty="0" smtClean="0"/>
              <a:t>“</a:t>
            </a:r>
            <a:r>
              <a:rPr lang="en-US" sz="2400" i="1" dirty="0" smtClean="0">
                <a:solidFill>
                  <a:srgbClr val="FF0000"/>
                </a:solidFill>
              </a:rPr>
              <a:t>girl 2</a:t>
            </a:r>
            <a:r>
              <a:rPr lang="en-US" sz="2400" i="1" dirty="0" smtClean="0"/>
              <a:t>” – </a:t>
            </a:r>
            <a:r>
              <a:rPr lang="en-US" sz="2400" i="1" dirty="0" smtClean="0">
                <a:solidFill>
                  <a:srgbClr val="0070C0"/>
                </a:solidFill>
              </a:rPr>
              <a:t>13</a:t>
            </a:r>
            <a:r>
              <a:rPr lang="en-US" sz="2400" i="1" dirty="0" smtClean="0"/>
              <a:t> images,  “</a:t>
            </a:r>
            <a:r>
              <a:rPr lang="en-US" sz="2400" i="1" dirty="0" smtClean="0">
                <a:solidFill>
                  <a:srgbClr val="FF0000"/>
                </a:solidFill>
              </a:rPr>
              <a:t>man</a:t>
            </a:r>
            <a:r>
              <a:rPr lang="en-US" sz="2400" i="1" dirty="0" smtClean="0"/>
              <a:t>” – </a:t>
            </a:r>
            <a:r>
              <a:rPr lang="en-US" sz="2400" i="1" dirty="0" smtClean="0">
                <a:solidFill>
                  <a:srgbClr val="0070C0"/>
                </a:solidFill>
              </a:rPr>
              <a:t>15</a:t>
            </a:r>
            <a:r>
              <a:rPr lang="en-US" sz="2400" i="1" dirty="0" smtClean="0"/>
              <a:t> images</a:t>
            </a:r>
            <a:endParaRPr lang="en-US" sz="2400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141" y="2895600"/>
            <a:ext cx="859325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3D human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i="1" dirty="0" smtClean="0">
                <a:solidFill>
                  <a:srgbClr val="FF0000"/>
                </a:solidFill>
              </a:rPr>
              <a:t>high-quality</a:t>
            </a:r>
            <a:r>
              <a:rPr lang="en-US" dirty="0" smtClean="0"/>
              <a:t> 3D human model from </a:t>
            </a:r>
            <a:r>
              <a:rPr lang="en-US" i="1" dirty="0" smtClean="0">
                <a:solidFill>
                  <a:srgbClr val="FF0000"/>
                </a:solidFill>
              </a:rPr>
              <a:t>easy-captured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Applications: 3D self-portraits, computer games, virtual reality etc.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6928" y="3113972"/>
            <a:ext cx="3846497" cy="290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113972"/>
            <a:ext cx="3356344" cy="290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i="1" dirty="0" err="1" smtClean="0"/>
              <a:t>vs</a:t>
            </a:r>
            <a:r>
              <a:rPr lang="en-US" dirty="0" smtClean="0"/>
              <a:t> PMVS (</a:t>
            </a:r>
            <a:r>
              <a:rPr lang="en-US" sz="2400" i="1" dirty="0" smtClean="0">
                <a:solidFill>
                  <a:srgbClr val="0070C0"/>
                </a:solidFill>
              </a:rPr>
              <a:t>TPAMI2010</a:t>
            </a:r>
            <a:r>
              <a:rPr lang="en-US" dirty="0" smtClean="0"/>
              <a:t>) </a:t>
            </a:r>
            <a:r>
              <a:rPr lang="en-US" i="1" dirty="0" err="1" smtClean="0"/>
              <a:t>vs</a:t>
            </a:r>
            <a:r>
              <a:rPr lang="en-US" dirty="0" smtClean="0"/>
              <a:t> PCMVS (</a:t>
            </a:r>
            <a:r>
              <a:rPr lang="en-US" sz="2400" i="1" dirty="0" smtClean="0">
                <a:solidFill>
                  <a:srgbClr val="0070C0"/>
                </a:solidFill>
              </a:rPr>
              <a:t>TVCG2010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972" y="2779485"/>
            <a:ext cx="438095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743200"/>
            <a:ext cx="4006476" cy="268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input images we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Around 15 uniformly sampled views are recommended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19400"/>
            <a:ext cx="8334375" cy="242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5334000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images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5334000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images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5334000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images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labeled images we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number of labeled images will not influence results</a:t>
            </a:r>
          </a:p>
          <a:p>
            <a:r>
              <a:rPr lang="en-US" dirty="0" smtClean="0"/>
              <a:t>At least 3 labeled images are enough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895600"/>
            <a:ext cx="69627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05000" y="5562600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 labeled images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84879" y="5562600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 labeled images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997" y="2819400"/>
            <a:ext cx="7286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Thanks for your attention!</a:t>
            </a:r>
            <a:endParaRPr lang="en-US" sz="54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methods – </a:t>
            </a:r>
            <a:r>
              <a:rPr lang="en-US" sz="3600" i="1" dirty="0" smtClean="0"/>
              <a:t>Kinect based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Key problem – </a:t>
            </a:r>
            <a:r>
              <a:rPr lang="en-US" i="1" dirty="0" smtClean="0"/>
              <a:t>point cloud registration</a:t>
            </a:r>
          </a:p>
          <a:p>
            <a:r>
              <a:rPr lang="en-US" dirty="0" smtClean="0"/>
              <a:t>Weaknesses of the method </a:t>
            </a:r>
          </a:p>
          <a:p>
            <a:pPr>
              <a:buNone/>
            </a:pPr>
            <a:r>
              <a:rPr lang="en-US" sz="2400" i="1" dirty="0" smtClean="0"/>
              <a:t>   - require complicated capturing steps</a:t>
            </a:r>
          </a:p>
          <a:p>
            <a:pPr>
              <a:buNone/>
            </a:pPr>
            <a:r>
              <a:rPr lang="en-US" sz="2400" i="1" dirty="0" smtClean="0"/>
              <a:t>   - or generate low-quality results</a:t>
            </a:r>
          </a:p>
          <a:p>
            <a:pPr>
              <a:buNone/>
            </a:pPr>
            <a:r>
              <a:rPr lang="en-US" sz="2400" i="1" dirty="0" smtClean="0"/>
              <a:t>   - limited to indoor environment</a:t>
            </a:r>
            <a:endParaRPr lang="en-US" sz="2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078823"/>
            <a:ext cx="3829050" cy="224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86200"/>
            <a:ext cx="3848100" cy="247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67400" y="6336268"/>
            <a:ext cx="207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[</a:t>
            </a:r>
            <a:r>
              <a:rPr lang="en-US" b="1" i="1" dirty="0" smtClean="0">
                <a:solidFill>
                  <a:srgbClr val="0070C0"/>
                </a:solidFill>
              </a:rPr>
              <a:t>Siggraph Asia 2013</a:t>
            </a:r>
            <a:r>
              <a:rPr lang="en-US" b="1" dirty="0" smtClean="0">
                <a:solidFill>
                  <a:srgbClr val="0070C0"/>
                </a:solidFill>
              </a:rPr>
              <a:t>]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324600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[</a:t>
            </a:r>
            <a:r>
              <a:rPr lang="en-US" b="1" i="1" dirty="0" smtClean="0">
                <a:solidFill>
                  <a:srgbClr val="0070C0"/>
                </a:solidFill>
              </a:rPr>
              <a:t>TVCG 2012</a:t>
            </a:r>
            <a:r>
              <a:rPr lang="en-US" b="1" dirty="0" smtClean="0">
                <a:solidFill>
                  <a:srgbClr val="0070C0"/>
                </a:solidFill>
              </a:rPr>
              <a:t>]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Existing methods – </a:t>
            </a:r>
            <a:r>
              <a:rPr lang="en-US" sz="3600" i="1" dirty="0" smtClean="0"/>
              <a:t>Multi-view stereo 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Weakness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i="1" dirty="0" smtClean="0"/>
              <a:t>- require fully calibrated cameras</a:t>
            </a:r>
          </a:p>
          <a:p>
            <a:pPr>
              <a:buNone/>
            </a:pPr>
            <a:r>
              <a:rPr lang="en-US" i="1" dirty="0" smtClean="0"/>
              <a:t>   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905000"/>
            <a:ext cx="303011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0397" y="4188220"/>
            <a:ext cx="3768803" cy="228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3145" y="2819400"/>
            <a:ext cx="305785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Existing methods – </a:t>
            </a:r>
            <a:r>
              <a:rPr lang="en-US" sz="3200" i="1" dirty="0" smtClean="0"/>
              <a:t>123D catch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Input uncalibrated images</a:t>
            </a:r>
          </a:p>
          <a:p>
            <a:r>
              <a:rPr lang="en-US" dirty="0" smtClean="0"/>
              <a:t>Calibrating cameras and then MVS</a:t>
            </a:r>
          </a:p>
          <a:p>
            <a:pPr>
              <a:buNone/>
            </a:pPr>
            <a:r>
              <a:rPr lang="en-US" i="1" dirty="0" smtClean="0"/>
              <a:t>    </a:t>
            </a:r>
            <a:r>
              <a:rPr lang="en-US" sz="2400" i="1" dirty="0" smtClean="0"/>
              <a:t>- SFM from </a:t>
            </a:r>
            <a:r>
              <a:rPr lang="en-US" sz="2400" i="1" dirty="0" smtClean="0">
                <a:solidFill>
                  <a:srgbClr val="FF0000"/>
                </a:solidFill>
              </a:rPr>
              <a:t>feature correspondences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Weaknesses </a:t>
            </a:r>
          </a:p>
          <a:p>
            <a:pPr>
              <a:lnSpc>
                <a:spcPts val="2500"/>
              </a:lnSpc>
              <a:buNone/>
            </a:pPr>
            <a:r>
              <a:rPr lang="en-US" i="1" dirty="0" smtClean="0"/>
              <a:t>    - around 40 images for half body </a:t>
            </a:r>
          </a:p>
          <a:p>
            <a:pPr>
              <a:lnSpc>
                <a:spcPts val="2500"/>
              </a:lnSpc>
              <a:buNone/>
            </a:pPr>
            <a:r>
              <a:rPr lang="en-US" i="1" dirty="0" smtClean="0"/>
              <a:t>    - should have textured area</a:t>
            </a:r>
          </a:p>
          <a:p>
            <a:pPr>
              <a:lnSpc>
                <a:spcPts val="2500"/>
              </a:lnSpc>
              <a:buNone/>
            </a:pPr>
            <a:r>
              <a:rPr lang="en-US" i="1" dirty="0" smtClean="0"/>
              <a:t>    - usually fails </a:t>
            </a:r>
          </a:p>
          <a:p>
            <a:pPr>
              <a:lnSpc>
                <a:spcPts val="2500"/>
              </a:lnSpc>
              <a:buNone/>
            </a:pPr>
            <a:r>
              <a:rPr lang="en-US" i="1" dirty="0" smtClean="0"/>
              <a:t>    - low-quality results </a:t>
            </a:r>
            <a:endParaRPr lang="en-US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800600"/>
            <a:ext cx="3000375" cy="173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420937"/>
            <a:ext cx="228600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86200"/>
            <a:ext cx="1206883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 in this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i="1" dirty="0" smtClean="0">
                <a:solidFill>
                  <a:srgbClr val="FF0000"/>
                </a:solidFill>
              </a:rPr>
              <a:t>sparse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70C0"/>
                </a:solidFill>
              </a:rPr>
              <a:t>uncalibrated</a:t>
            </a:r>
            <a:r>
              <a:rPr lang="en-US" dirty="0" smtClean="0"/>
              <a:t> images to create </a:t>
            </a:r>
            <a:r>
              <a:rPr lang="en-US" i="1" dirty="0" smtClean="0">
                <a:solidFill>
                  <a:srgbClr val="FF0000"/>
                </a:solidFill>
              </a:rPr>
              <a:t>high-quality</a:t>
            </a:r>
            <a:r>
              <a:rPr lang="en-US" dirty="0" smtClean="0"/>
              <a:t> mesh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i="1" dirty="0" smtClean="0"/>
              <a:t>- around 15 casual images are enough  </a:t>
            </a:r>
          </a:p>
          <a:p>
            <a:pPr>
              <a:buNone/>
            </a:pPr>
            <a:r>
              <a:rPr lang="en-US" i="1" dirty="0" smtClean="0"/>
              <a:t>    - reconstruct geometric details: winkles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79344"/>
            <a:ext cx="5562600" cy="347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Coarse model generation </a:t>
            </a:r>
          </a:p>
          <a:p>
            <a:pPr>
              <a:buNone/>
            </a:pPr>
            <a:r>
              <a:rPr lang="en-US" sz="2400" i="1" dirty="0" smtClean="0"/>
              <a:t>    - dense feature correspondences</a:t>
            </a:r>
          </a:p>
          <a:p>
            <a:pPr>
              <a:buNone/>
            </a:pPr>
            <a:r>
              <a:rPr lang="en-US" sz="2400" i="1" dirty="0" smtClean="0"/>
              <a:t>    - structure-from-motion : generate point cloud </a:t>
            </a:r>
          </a:p>
          <a:p>
            <a:pPr>
              <a:buNone/>
            </a:pPr>
            <a:r>
              <a:rPr lang="en-US" sz="2400" i="1" dirty="0" smtClean="0"/>
              <a:t>    - template-based model fitting : point cloud and visual hull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Model refinement</a:t>
            </a:r>
          </a:p>
          <a:p>
            <a:pPr>
              <a:buNone/>
            </a:pPr>
            <a:r>
              <a:rPr lang="en-US" sz="2400" i="1" dirty="0" smtClean="0"/>
              <a:t>    - density-based pixel clustering </a:t>
            </a:r>
          </a:p>
          <a:p>
            <a:pPr>
              <a:buNone/>
            </a:pPr>
            <a:r>
              <a:rPr lang="en-US" sz="2400" i="1" dirty="0" smtClean="0"/>
              <a:t>    - shading information extraction </a:t>
            </a:r>
          </a:p>
          <a:p>
            <a:pPr>
              <a:buNone/>
            </a:pPr>
            <a:r>
              <a:rPr lang="en-US" sz="2400" i="1" dirty="0" smtClean="0"/>
              <a:t>    - geometry optimization using shading cues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Dense correspondences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Traditional feature correspondences (</a:t>
            </a:r>
            <a:r>
              <a:rPr lang="en-US" sz="2400" i="1" dirty="0" smtClean="0"/>
              <a:t>DOG, SIFT, ASIFT etc.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 - </a:t>
            </a:r>
            <a:r>
              <a:rPr lang="en-US" sz="2400" i="1" dirty="0" smtClean="0"/>
              <a:t>sparse views </a:t>
            </a:r>
            <a:r>
              <a:rPr lang="en-US" sz="1800" i="1" dirty="0" smtClean="0">
                <a:sym typeface="Wingdings" pitchFamily="2" charset="2"/>
              </a:rPr>
              <a:t></a:t>
            </a:r>
            <a:r>
              <a:rPr lang="en-US" sz="2400" i="1" dirty="0" smtClean="0"/>
              <a:t> sparse feature points </a:t>
            </a:r>
            <a:r>
              <a:rPr lang="en-US" sz="1800" i="1" dirty="0" smtClean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US" sz="2400" i="1" dirty="0" smtClean="0">
                <a:sym typeface="Wingdings" pitchFamily="2" charset="2"/>
              </a:rPr>
              <a:t>SFM failed</a:t>
            </a:r>
            <a:endParaRPr lang="en-US" sz="2400" i="1" dirty="0" smtClean="0"/>
          </a:p>
          <a:p>
            <a:r>
              <a:rPr lang="en-US" dirty="0" smtClean="0"/>
              <a:t>Non-rigid dense correspondence (</a:t>
            </a:r>
            <a:r>
              <a:rPr lang="en-US" sz="2400" i="1" dirty="0" smtClean="0">
                <a:solidFill>
                  <a:srgbClr val="0070C0"/>
                </a:solidFill>
              </a:rPr>
              <a:t>Siggraph 2011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en-US" sz="2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429000"/>
            <a:ext cx="8020050" cy="256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cloud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Match-Propagate-Filter</a:t>
            </a:r>
          </a:p>
          <a:p>
            <a:pPr>
              <a:buNone/>
            </a:pPr>
            <a:r>
              <a:rPr lang="en-US" sz="2400" i="1" dirty="0" smtClean="0"/>
              <a:t>    - NRDC for each adjacent images</a:t>
            </a:r>
          </a:p>
          <a:p>
            <a:pPr>
              <a:buNone/>
            </a:pPr>
            <a:r>
              <a:rPr lang="en-US" sz="2400" i="1" dirty="0" smtClean="0"/>
              <a:t>    - propagate image by image</a:t>
            </a:r>
          </a:p>
          <a:p>
            <a:pPr>
              <a:buNone/>
            </a:pPr>
            <a:r>
              <a:rPr lang="en-US" sz="2400" i="1" dirty="0" smtClean="0"/>
              <a:t>    - consistency of correspondences</a:t>
            </a:r>
          </a:p>
          <a:p>
            <a:r>
              <a:rPr lang="en-US" dirty="0" smtClean="0"/>
              <a:t>Structure-from-motion 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i="1" dirty="0" smtClean="0"/>
              <a:t>- estimating cameras and rough point cloud</a:t>
            </a:r>
          </a:p>
          <a:p>
            <a:pPr>
              <a:buNone/>
            </a:pPr>
            <a:r>
              <a:rPr lang="en-US" sz="2400" i="1" dirty="0" smtClean="0"/>
              <a:t>    - filtering the point cloud 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dirty="0" smtClean="0"/>
              <a:t>Edge-preserving </a:t>
            </a:r>
            <a:r>
              <a:rPr lang="en-US" dirty="0" err="1" smtClean="0"/>
              <a:t>resampling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600200"/>
            <a:ext cx="2362200" cy="239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6181" y="4105275"/>
            <a:ext cx="2159619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1728</TotalTime>
  <Words>670</Words>
  <Application>Microsoft Office PowerPoint</Application>
  <PresentationFormat>On-screen Show (4:3)</PresentationFormat>
  <Paragraphs>133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Perpetua</vt:lpstr>
      <vt:lpstr>Wingdings 2</vt:lpstr>
      <vt:lpstr>Franklin Gothic Book</vt:lpstr>
      <vt:lpstr>幼圆</vt:lpstr>
      <vt:lpstr>Wingdings</vt:lpstr>
      <vt:lpstr>NimbusRomNo9L-ReguItal</vt:lpstr>
      <vt:lpstr>Calibri</vt:lpstr>
      <vt:lpstr>Equity</vt:lpstr>
      <vt:lpstr>Equation</vt:lpstr>
      <vt:lpstr>3D Human Reconstruction from Sparse Uncalibrated Views</vt:lpstr>
      <vt:lpstr>3D human reconstruction</vt:lpstr>
      <vt:lpstr>Existing methods – Kinect based</vt:lpstr>
      <vt:lpstr>Existing methods – Multi-view stereo </vt:lpstr>
      <vt:lpstr>Existing methods – 123D catch</vt:lpstr>
      <vt:lpstr>The Goal in this paper</vt:lpstr>
      <vt:lpstr>Approach overview</vt:lpstr>
      <vt:lpstr>Dense correspondences</vt:lpstr>
      <vt:lpstr>Point cloud reconstruction</vt:lpstr>
      <vt:lpstr>Mesh initialization</vt:lpstr>
      <vt:lpstr>Template-based model fitting</vt:lpstr>
      <vt:lpstr>Shape from shading</vt:lpstr>
      <vt:lpstr>Our geometry refinement</vt:lpstr>
      <vt:lpstr>Challenges for shading extraction</vt:lpstr>
      <vt:lpstr>Density-based clustering</vt:lpstr>
      <vt:lpstr>Density-based pixel clustering</vt:lpstr>
      <vt:lpstr>Shading extraction</vt:lpstr>
      <vt:lpstr>Shading results</vt:lpstr>
      <vt:lpstr>Experimental results</vt:lpstr>
      <vt:lpstr>Comparison</vt:lpstr>
      <vt:lpstr>How many input images we need?</vt:lpstr>
      <vt:lpstr>How many labeled images we need?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xghan</dc:creator>
  <cp:lastModifiedBy>Admin Account</cp:lastModifiedBy>
  <cp:revision>817</cp:revision>
  <dcterms:created xsi:type="dcterms:W3CDTF">2006-08-16T00:00:00Z</dcterms:created>
  <dcterms:modified xsi:type="dcterms:W3CDTF">2015-05-26T13:31:58Z</dcterms:modified>
</cp:coreProperties>
</file>