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648" r:id="rId1"/>
    <p:sldMasterId id="2147483798" r:id="rId2"/>
    <p:sldMasterId id="2147483811" r:id="rId3"/>
    <p:sldMasterId id="2147483824" r:id="rId4"/>
  </p:sldMasterIdLst>
  <p:notesMasterIdLst>
    <p:notesMasterId r:id="rId13"/>
  </p:notesMasterIdLst>
  <p:handoutMasterIdLst>
    <p:handoutMasterId r:id="rId14"/>
  </p:handoutMasterIdLst>
  <p:sldIdLst>
    <p:sldId id="1271" r:id="rId5"/>
    <p:sldId id="1273" r:id="rId6"/>
    <p:sldId id="1275" r:id="rId7"/>
    <p:sldId id="1277" r:id="rId8"/>
    <p:sldId id="1161" r:id="rId9"/>
    <p:sldId id="1194" r:id="rId10"/>
    <p:sldId id="1279" r:id="rId11"/>
    <p:sldId id="971" r:id="rId12"/>
  </p:sldIdLst>
  <p:sldSz cx="9902825" cy="6858000"/>
  <p:notesSz cx="10234613" cy="70993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48" userDrawn="1">
          <p15:clr>
            <a:srgbClr val="A4A3A4"/>
          </p15:clr>
        </p15:guide>
        <p15:guide id="2" pos="47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F8F8F8"/>
    <a:srgbClr val="000066"/>
    <a:srgbClr val="FFFFFF"/>
    <a:srgbClr val="996633"/>
    <a:srgbClr val="808080"/>
    <a:srgbClr val="B2B2B2"/>
    <a:srgbClr val="CC0000"/>
    <a:srgbClr val="003C78"/>
    <a:srgbClr val="285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28" autoAdjust="0"/>
    <p:restoredTop sz="87643" autoAdjust="0"/>
  </p:normalViewPr>
  <p:slideViewPr>
    <p:cSldViewPr>
      <p:cViewPr varScale="1">
        <p:scale>
          <a:sx n="112" d="100"/>
          <a:sy n="112" d="100"/>
        </p:scale>
        <p:origin x="1164" y="114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1818" y="-96"/>
      </p:cViewPr>
      <p:guideLst>
        <p:guide orient="horz" pos="1548"/>
        <p:guide pos="473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730" y="-1137"/>
            <a:ext cx="4384886" cy="328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t" anchorCtr="0" compatLnSpc="1">
            <a:prstTxWarp prst="textNoShape">
              <a:avLst/>
            </a:prstTxWarp>
          </a:bodyPr>
          <a:lstStyle>
            <a:lvl1pPr defTabSz="902313">
              <a:defRPr sz="1000" b="0" i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815997" y="-1137"/>
            <a:ext cx="4384886" cy="328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t" anchorCtr="0" compatLnSpc="1">
            <a:prstTxWarp prst="textNoShape">
              <a:avLst/>
            </a:prstTxWarp>
          </a:bodyPr>
          <a:lstStyle>
            <a:lvl1pPr algn="r" defTabSz="902313">
              <a:defRPr sz="1000" b="0" i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3730" y="6714754"/>
            <a:ext cx="4384886" cy="385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b" anchorCtr="0" compatLnSpc="1">
            <a:prstTxWarp prst="textNoShape">
              <a:avLst/>
            </a:prstTxWarp>
          </a:bodyPr>
          <a:lstStyle>
            <a:lvl1pPr defTabSz="902313">
              <a:defRPr sz="1000" b="0" i="1"/>
            </a:lvl1pPr>
          </a:lstStyle>
          <a:p>
            <a:pPr>
              <a:defRPr/>
            </a:pPr>
            <a:r>
              <a:rPr lang="en-GB"/>
              <a:t>Software Design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815997" y="6714754"/>
            <a:ext cx="4384886" cy="385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b" anchorCtr="0" compatLnSpc="1">
            <a:prstTxWarp prst="textNoShape">
              <a:avLst/>
            </a:prstTxWarp>
          </a:bodyPr>
          <a:lstStyle>
            <a:lvl1pPr algn="r" defTabSz="902313">
              <a:defRPr sz="1000" b="0" i="1"/>
            </a:lvl1pPr>
          </a:lstStyle>
          <a:p>
            <a:pPr>
              <a:defRPr/>
            </a:pPr>
            <a:fld id="{FA387839-AC92-406A-A44E-34084F284E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4092" y="-6825"/>
            <a:ext cx="4471620" cy="353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t" anchorCtr="0" compatLnSpc="1">
            <a:prstTxWarp prst="textNoShape">
              <a:avLst/>
            </a:prstTxWarp>
          </a:bodyPr>
          <a:lstStyle>
            <a:lvl1pPr defTabSz="874219">
              <a:defRPr sz="1000" b="0" i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87085" y="-6825"/>
            <a:ext cx="4471620" cy="353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t" anchorCtr="0" compatLnSpc="1">
            <a:prstTxWarp prst="textNoShape">
              <a:avLst/>
            </a:prstTxWarp>
          </a:bodyPr>
          <a:lstStyle>
            <a:lvl1pPr algn="r" defTabSz="874219">
              <a:defRPr sz="1000" b="0" i="1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69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97225" y="534988"/>
            <a:ext cx="3840163" cy="26590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7877" y="3374443"/>
            <a:ext cx="7598862" cy="320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92" tIns="42967" rIns="90892" bIns="429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4092" y="6752299"/>
            <a:ext cx="4471620" cy="353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b" anchorCtr="0" compatLnSpc="1">
            <a:prstTxWarp prst="textNoShape">
              <a:avLst/>
            </a:prstTxWarp>
          </a:bodyPr>
          <a:lstStyle>
            <a:lvl1pPr defTabSz="874219">
              <a:defRPr sz="1000" b="0" i="1"/>
            </a:lvl1pPr>
          </a:lstStyle>
          <a:p>
            <a:pPr>
              <a:defRPr/>
            </a:pPr>
            <a:r>
              <a:rPr lang="en-GB"/>
              <a:t>Software Design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87085" y="6752299"/>
            <a:ext cx="4471620" cy="3538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b" anchorCtr="0" compatLnSpc="1">
            <a:prstTxWarp prst="textNoShape">
              <a:avLst/>
            </a:prstTxWarp>
          </a:bodyPr>
          <a:lstStyle>
            <a:lvl1pPr algn="r" defTabSz="874219">
              <a:defRPr sz="1000" b="0" i="1"/>
            </a:lvl1pPr>
          </a:lstStyle>
          <a:p>
            <a:pPr>
              <a:defRPr/>
            </a:pPr>
            <a:fld id="{A5F617C6-3B4D-4F08-84C2-5305B11BF9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39738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874713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16038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752600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 userDrawn="1"/>
        </p:nvGrpSpPr>
        <p:grpSpPr bwMode="auto">
          <a:xfrm>
            <a:off x="0" y="3355975"/>
            <a:ext cx="9902825" cy="74613"/>
            <a:chOff x="0" y="866"/>
            <a:chExt cx="6238" cy="46"/>
          </a:xfrm>
        </p:grpSpPr>
        <p:sp>
          <p:nvSpPr>
            <p:cNvPr id="5" name="Rectangle 9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10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412750" y="381000"/>
            <a:ext cx="911225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2750" y="3886200"/>
            <a:ext cx="9112250" cy="2819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412750" y="6248400"/>
            <a:ext cx="20621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0425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62838" y="6248400"/>
            <a:ext cx="20621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EE414-563C-4BBE-B46C-D1A20A0EC6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8C8EB-7B9D-434E-B315-F5B72D31B1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66700"/>
            <a:ext cx="2286000" cy="636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705600" cy="636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69262-7D04-447B-A114-3EA1BE10DF2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"/>
            <a:ext cx="91440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81000" y="1676400"/>
            <a:ext cx="9144000" cy="4953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6049B-85D5-4719-9987-399973D1B9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 userDrawn="1"/>
        </p:nvGrpSpPr>
        <p:grpSpPr bwMode="auto">
          <a:xfrm>
            <a:off x="0" y="3355975"/>
            <a:ext cx="9902825" cy="74613"/>
            <a:chOff x="0" y="866"/>
            <a:chExt cx="6238" cy="46"/>
          </a:xfrm>
        </p:grpSpPr>
        <p:sp>
          <p:nvSpPr>
            <p:cNvPr id="5" name="Rectangle 9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" name="Rectangle 10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412750" y="381000"/>
            <a:ext cx="911225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2750" y="3886200"/>
            <a:ext cx="9112250" cy="2819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412750" y="6248400"/>
            <a:ext cx="20621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0425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62838" y="6248400"/>
            <a:ext cx="20621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EE414-563C-4BBE-B46C-D1A20A0EC657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69EA0-B690-468A-974B-535E1E5A535A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D3A67-DE7A-4926-A29E-61CE738E2F1F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C7584-CD82-4259-9EAF-FFAAA2CAF208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C7ABD-B146-4F13-8E6C-A76D50558111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B6AAC-CF0F-43B3-A948-A069D67B2830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B3077-62BC-4118-A28F-E899ACD018C2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69EA0-B690-468A-974B-535E1E5A53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CC570-4D30-4504-8E46-50F076C25DC1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90079-0D3C-4973-8223-5EDA6C75580A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8C8EB-7B9D-434E-B315-F5B72D31B10B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66700"/>
            <a:ext cx="2286000" cy="636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705600" cy="636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69262-7D04-447B-A114-3EA1BE10DF29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"/>
            <a:ext cx="91440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81000" y="1676400"/>
            <a:ext cx="9144000" cy="4953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6049B-85D5-4719-9987-399973D1B99C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 userDrawn="1"/>
        </p:nvGrpSpPr>
        <p:grpSpPr bwMode="auto">
          <a:xfrm>
            <a:off x="0" y="3355975"/>
            <a:ext cx="9902825" cy="74613"/>
            <a:chOff x="0" y="866"/>
            <a:chExt cx="6238" cy="46"/>
          </a:xfrm>
        </p:grpSpPr>
        <p:sp>
          <p:nvSpPr>
            <p:cNvPr id="5" name="Rectangle 9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" name="Rectangle 10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412750" y="381000"/>
            <a:ext cx="911225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2750" y="3886200"/>
            <a:ext cx="9112250" cy="2819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412750" y="6248400"/>
            <a:ext cx="20621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0425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62838" y="6248400"/>
            <a:ext cx="20621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EE414-563C-4BBE-B46C-D1A20A0EC657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69EA0-B690-468A-974B-535E1E5A535A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D3A67-DE7A-4926-A29E-61CE738E2F1F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C7584-CD82-4259-9EAF-FFAAA2CAF208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C7ABD-B146-4F13-8E6C-A76D50558111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D3A67-DE7A-4926-A29E-61CE738E2F1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B6AAC-CF0F-43B3-A948-A069D67B2830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B3077-62BC-4118-A28F-E899ACD018C2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CC570-4D30-4504-8E46-50F076C25DC1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90079-0D3C-4973-8223-5EDA6C75580A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8C8EB-7B9D-434E-B315-F5B72D31B10B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66700"/>
            <a:ext cx="2286000" cy="636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705600" cy="636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69262-7D04-447B-A114-3EA1BE10DF29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"/>
            <a:ext cx="91440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81000" y="1676400"/>
            <a:ext cx="9144000" cy="4953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6049B-85D5-4719-9987-399973D1B99C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>
            <a:grpSpLocks/>
          </p:cNvGrpSpPr>
          <p:nvPr userDrawn="1"/>
        </p:nvGrpSpPr>
        <p:grpSpPr bwMode="auto">
          <a:xfrm>
            <a:off x="0" y="3355975"/>
            <a:ext cx="9902825" cy="74613"/>
            <a:chOff x="0" y="866"/>
            <a:chExt cx="6238" cy="46"/>
          </a:xfrm>
        </p:grpSpPr>
        <p:sp>
          <p:nvSpPr>
            <p:cNvPr id="5" name="Rectangle 9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6" name="Rectangle 10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412750" y="381000"/>
            <a:ext cx="9112250" cy="3048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12750" y="3886200"/>
            <a:ext cx="9112250" cy="2819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quarter" idx="10"/>
          </p:nvPr>
        </p:nvSpPr>
        <p:spPr>
          <a:xfrm>
            <a:off x="412750" y="6248400"/>
            <a:ext cx="20621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400425" y="624840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462838" y="6248400"/>
            <a:ext cx="20621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EE414-563C-4BBE-B46C-D1A20A0EC657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69EA0-B690-468A-974B-535E1E5A535A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7D3A67-DE7A-4926-A29E-61CE738E2F1F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C7584-CD82-4259-9EAF-FFAAA2CAF2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C7584-CD82-4259-9EAF-FFAAA2CAF208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C7ABD-B146-4F13-8E6C-A76D50558111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B6AAC-CF0F-43B3-A948-A069D67B2830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B3077-62BC-4118-A28F-E899ACD018C2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CC570-4D30-4504-8E46-50F076C25DC1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90079-0D3C-4973-8223-5EDA6C75580A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8C8EB-7B9D-434E-B315-F5B72D31B10B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0" y="266700"/>
            <a:ext cx="2286000" cy="636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705600" cy="636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E69262-7D04-447B-A114-3EA1BE10DF29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66700"/>
            <a:ext cx="9144000" cy="11049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381000" y="1676400"/>
            <a:ext cx="9144000" cy="49530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F6049B-85D5-4719-9987-399973D1B99C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C7ABD-B146-4F13-8E6C-A76D505581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EB6AAC-CF0F-43B3-A948-A069D67B283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BB3077-62BC-4118-A28F-E899ACD018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9CC570-4D30-4504-8E46-50F076C25DC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90079-0D3C-4973-8223-5EDA6C7558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172200"/>
            <a:ext cx="206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1722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2838" y="6172200"/>
            <a:ext cx="206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5B06354C-0680-47E5-B8B2-9D3371EC3F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9223" name="Group 9"/>
          <p:cNvGrpSpPr>
            <a:grpSpLocks/>
          </p:cNvGrpSpPr>
          <p:nvPr/>
        </p:nvGrpSpPr>
        <p:grpSpPr bwMode="auto">
          <a:xfrm>
            <a:off x="0" y="1374775"/>
            <a:ext cx="9902825" cy="73025"/>
            <a:chOff x="0" y="866"/>
            <a:chExt cx="6238" cy="46"/>
          </a:xfrm>
        </p:grpSpPr>
        <p:sp>
          <p:nvSpPr>
            <p:cNvPr id="1034" name="Rectangle 10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8463" indent="-3984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492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262063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60525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89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61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33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305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77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172200"/>
            <a:ext cx="206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1722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2838" y="6172200"/>
            <a:ext cx="206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5B06354C-0680-47E5-B8B2-9D3371EC3F98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1374775"/>
            <a:ext cx="9902825" cy="73025"/>
            <a:chOff x="0" y="866"/>
            <a:chExt cx="6238" cy="46"/>
          </a:xfrm>
        </p:grpSpPr>
        <p:sp>
          <p:nvSpPr>
            <p:cNvPr id="1034" name="Rectangle 10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  <p:sldLayoutId id="2147483810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8463" indent="-3984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492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262063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60525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89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61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33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305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77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172200"/>
            <a:ext cx="206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1722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2838" y="6172200"/>
            <a:ext cx="206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5B06354C-0680-47E5-B8B2-9D3371EC3F98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1374775"/>
            <a:ext cx="9902825" cy="73025"/>
            <a:chOff x="0" y="866"/>
            <a:chExt cx="6238" cy="46"/>
          </a:xfrm>
        </p:grpSpPr>
        <p:sp>
          <p:nvSpPr>
            <p:cNvPr id="1034" name="Rectangle 10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2" r:id="rId1"/>
    <p:sldLayoutId id="2147483813" r:id="rId2"/>
    <p:sldLayoutId id="2147483814" r:id="rId3"/>
    <p:sldLayoutId id="2147483815" r:id="rId4"/>
    <p:sldLayoutId id="2147483816" r:id="rId5"/>
    <p:sldLayoutId id="2147483817" r:id="rId6"/>
    <p:sldLayoutId id="2147483818" r:id="rId7"/>
    <p:sldLayoutId id="2147483819" r:id="rId8"/>
    <p:sldLayoutId id="2147483820" r:id="rId9"/>
    <p:sldLayoutId id="2147483821" r:id="rId10"/>
    <p:sldLayoutId id="2147483822" r:id="rId11"/>
    <p:sldLayoutId id="2147483823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8463" indent="-3984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492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262063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60525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89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61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33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305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77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0" y="6172200"/>
            <a:ext cx="206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1722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808080"/>
              </a:solidFill>
            </a:endParaRP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2838" y="6172200"/>
            <a:ext cx="206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5B06354C-0680-47E5-B8B2-9D3371EC3F98}" type="slidenum">
              <a:rPr lang="en-GB">
                <a:solidFill>
                  <a:srgbClr val="80808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808080"/>
              </a:solidFill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1374775"/>
            <a:ext cx="9902825" cy="73025"/>
            <a:chOff x="0" y="866"/>
            <a:chExt cx="6238" cy="46"/>
          </a:xfrm>
        </p:grpSpPr>
        <p:sp>
          <p:nvSpPr>
            <p:cNvPr id="1034" name="Rectangle 10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  <p:sldLayoutId id="2147483836" r:id="rId12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8463" indent="-3984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492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262063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60525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89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61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33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305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77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4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6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6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8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5348" name="Picture 4" descr="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2541588"/>
            <a:ext cx="8609013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5349" name="Picture 5" descr="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8200" y="2541588"/>
            <a:ext cx="8609013" cy="431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What Fundamental is the</a:t>
            </a:r>
            <a:br>
              <a:rPr lang="en-US" b="1" dirty="0" smtClean="0"/>
            </a:br>
            <a:r>
              <a:rPr lang="en-US" b="1" dirty="0" smtClean="0"/>
              <a:t>Important in Software Engineering?</a:t>
            </a:r>
          </a:p>
        </p:txBody>
      </p:sp>
      <p:sp>
        <p:nvSpPr>
          <p:cNvPr id="82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Let us learn from successful enterprises</a:t>
            </a:r>
          </a:p>
          <a:p>
            <a:pPr lvl="1"/>
            <a:endParaRPr lang="en-US" dirty="0" smtClean="0"/>
          </a:p>
        </p:txBody>
      </p:sp>
      <p:sp>
        <p:nvSpPr>
          <p:cNvPr id="825350" name="AutoShape 6"/>
          <p:cNvSpPr>
            <a:spLocks noChangeArrowheads="1"/>
          </p:cNvSpPr>
          <p:nvPr/>
        </p:nvSpPr>
        <p:spPr bwMode="auto">
          <a:xfrm>
            <a:off x="3581400" y="3962400"/>
            <a:ext cx="5029200" cy="2057400"/>
          </a:xfrm>
          <a:prstGeom prst="cloudCallout">
            <a:avLst>
              <a:gd name="adj1" fmla="val -51685"/>
              <a:gd name="adj2" fmla="val -51620"/>
            </a:avLst>
          </a:prstGeom>
          <a:solidFill>
            <a:schemeClr val="accent1"/>
          </a:solidFill>
          <a:ln w="762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pPr algn="ctr"/>
            <a:r>
              <a:rPr lang="en-US" sz="6600" i="1" dirty="0" smtClean="0">
                <a:solidFill>
                  <a:srgbClr val="000000"/>
                </a:solidFill>
              </a:rPr>
              <a:t>Process</a:t>
            </a:r>
            <a:r>
              <a:rPr lang="en-US" sz="6600" i="1" dirty="0" smtClean="0">
                <a:solidFill>
                  <a:schemeClr val="bg1">
                    <a:lumMod val="65000"/>
                  </a:schemeClr>
                </a:solidFill>
              </a:rPr>
              <a:t> .</a:t>
            </a:r>
            <a:endParaRPr lang="en-US" sz="6600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 rot="-300000">
            <a:off x="6676765" y="94916"/>
            <a:ext cx="1140056" cy="584775"/>
          </a:xfrm>
          <a:prstGeom prst="rect">
            <a:avLst/>
          </a:prstGeom>
          <a:solidFill>
            <a:schemeClr val="tx1"/>
          </a:solidFill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Most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5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825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25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25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5347" grpId="0" build="p"/>
      <p:bldP spid="825350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An Interesting Exercise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76400"/>
            <a:ext cx="8685212" cy="4876800"/>
          </a:xfrm>
        </p:spPr>
        <p:txBody>
          <a:bodyPr/>
          <a:lstStyle/>
          <a:p>
            <a:pPr>
              <a:buClr>
                <a:schemeClr val="bg1">
                  <a:lumMod val="65000"/>
                </a:schemeClr>
              </a:buClr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Mr George Soros</a:t>
            </a:r>
          </a:p>
          <a:p>
            <a:pPr>
              <a:buClr>
                <a:schemeClr val="bg1">
                  <a:lumMod val="65000"/>
                </a:schemeClr>
              </a:buClr>
            </a:pP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Mrs Soros</a:t>
            </a:r>
          </a:p>
          <a:p>
            <a:pPr marL="403225" indent="-403225">
              <a:buClr>
                <a:srgbClr val="FFFFFF">
                  <a:lumMod val="65000"/>
                </a:srgbClr>
              </a:buClr>
            </a:pPr>
            <a:r>
              <a:rPr lang="en-US" sz="3200" dirty="0">
                <a:solidFill>
                  <a:srgbClr val="FFFFFF">
                    <a:lumMod val="65000"/>
                  </a:srgbClr>
                </a:solidFill>
              </a:rPr>
              <a:t>Me</a:t>
            </a:r>
          </a:p>
          <a:p>
            <a:pPr marL="403225" indent="-403225">
              <a:buClr>
                <a:srgbClr val="FFFFFF">
                  <a:lumMod val="65000"/>
                </a:srgbClr>
              </a:buClr>
            </a:pPr>
            <a:r>
              <a:rPr lang="en-US" sz="3200" dirty="0">
                <a:solidFill>
                  <a:srgbClr val="FFFFFF">
                    <a:lumMod val="65000"/>
                  </a:srgbClr>
                </a:solidFill>
              </a:rPr>
              <a:t>Mrs </a:t>
            </a:r>
            <a:r>
              <a:rPr lang="en-US" sz="3200" dirty="0" smtClean="0">
                <a:solidFill>
                  <a:srgbClr val="FFFFFF">
                    <a:lumMod val="65000"/>
                  </a:srgbClr>
                </a:solidFill>
              </a:rPr>
              <a:t>Tse</a:t>
            </a:r>
          </a:p>
          <a:p>
            <a:pPr marL="0" lvl="0" indent="0">
              <a:buClr>
                <a:srgbClr val="000066"/>
              </a:buClr>
              <a:buNone/>
            </a:pPr>
            <a:r>
              <a:rPr lang="en-US" sz="3600" b="1" i="1" kern="1200" dirty="0">
                <a:solidFill>
                  <a:srgbClr val="000000"/>
                </a:solidFill>
                <a:latin typeface="Times New Roman" pitchFamily="18" charset="0"/>
              </a:rPr>
              <a:t>I will </a:t>
            </a:r>
            <a:r>
              <a:rPr lang="en-US" sz="3600" b="1" i="1" kern="1200" dirty="0" smtClean="0">
                <a:solidFill>
                  <a:srgbClr val="000000"/>
                </a:solidFill>
                <a:latin typeface="Times New Roman" pitchFamily="18" charset="0"/>
              </a:rPr>
              <a:t>drive</a:t>
            </a:r>
          </a:p>
          <a:p>
            <a:pPr marL="0" lvl="0" indent="0">
              <a:buClr>
                <a:srgbClr val="000066"/>
              </a:buClr>
              <a:buNone/>
            </a:pPr>
            <a:r>
              <a:rPr lang="en-US" sz="3600" b="1" i="1" kern="1200" dirty="0">
                <a:solidFill>
                  <a:srgbClr val="000000"/>
                </a:solidFill>
                <a:latin typeface="Times New Roman" pitchFamily="18" charset="0"/>
              </a:rPr>
              <a:t>Who will sit next to me</a:t>
            </a:r>
            <a:r>
              <a:rPr lang="en-US" sz="3600" b="1" i="1" kern="1200" dirty="0" smtClean="0">
                <a:solidFill>
                  <a:srgbClr val="000000"/>
                </a:solidFill>
                <a:latin typeface="Times New Roman" pitchFamily="18" charset="0"/>
              </a:rPr>
              <a:t>?</a:t>
            </a:r>
          </a:p>
          <a:p>
            <a:pPr marL="0" lvl="0" indent="0">
              <a:buClr>
                <a:srgbClr val="000066"/>
              </a:buClr>
              <a:buNone/>
            </a:pPr>
            <a:r>
              <a:rPr lang="en-US" sz="3200" kern="1200" dirty="0">
                <a:solidFill>
                  <a:srgbClr val="000000"/>
                </a:solidFill>
                <a:latin typeface="Times New Roman" pitchFamily="18" charset="0"/>
              </a:rPr>
              <a:t>You are invited to conduct </a:t>
            </a:r>
            <a:r>
              <a:rPr lang="en-US" sz="3200" b="1" i="1" kern="1200" dirty="0">
                <a:solidFill>
                  <a:srgbClr val="CC0000"/>
                </a:solidFill>
                <a:latin typeface="Times New Roman" pitchFamily="18" charset="0"/>
              </a:rPr>
              <a:t>systems analysis</a:t>
            </a:r>
            <a:r>
              <a:rPr lang="en-US" sz="3200" kern="1200" dirty="0">
                <a:latin typeface="Times New Roman" pitchFamily="18" charset="0"/>
              </a:rPr>
              <a:t> and </a:t>
            </a:r>
            <a:r>
              <a:rPr lang="en-US" sz="3200" b="1" i="1" kern="1200" dirty="0">
                <a:solidFill>
                  <a:srgbClr val="00B050"/>
                </a:solidFill>
                <a:latin typeface="Times New Roman" pitchFamily="18" charset="0"/>
              </a:rPr>
              <a:t>systems design</a:t>
            </a:r>
            <a:r>
              <a:rPr lang="en-US" sz="3200" b="1" kern="1200" dirty="0">
                <a:solidFill>
                  <a:srgbClr val="FFFFFF">
                    <a:lumMod val="65000"/>
                  </a:srgbClr>
                </a:solidFill>
                <a:latin typeface="Times New Roman" pitchFamily="18" charset="0"/>
              </a:rPr>
              <a:t> .</a:t>
            </a:r>
          </a:p>
          <a:p>
            <a:pPr marL="0" lvl="0" indent="0">
              <a:buClr>
                <a:srgbClr val="000066"/>
              </a:buClr>
              <a:buNone/>
            </a:pPr>
            <a:endParaRPr lang="en-US" sz="3600" b="1" i="1" kern="12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0" lvl="0" indent="0">
              <a:buClr>
                <a:srgbClr val="000066"/>
              </a:buClr>
              <a:buNone/>
            </a:pPr>
            <a:endParaRPr lang="en-US" sz="3600" b="1" i="1" kern="12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marL="0" indent="0">
              <a:buClr>
                <a:srgbClr val="FFFFFF">
                  <a:lumMod val="65000"/>
                </a:srgbClr>
              </a:buClr>
              <a:buNone/>
            </a:pPr>
            <a:endParaRPr lang="en-US" sz="3200" dirty="0" smtClean="0">
              <a:solidFill>
                <a:srgbClr val="FFFFFF">
                  <a:lumMod val="65000"/>
                </a:srgbClr>
              </a:solidFill>
            </a:endParaRPr>
          </a:p>
          <a:p>
            <a:pPr>
              <a:buClr>
                <a:schemeClr val="bg1">
                  <a:lumMod val="65000"/>
                </a:schemeClr>
              </a:buClr>
            </a:pPr>
            <a:endParaRPr lang="en-US" sz="3200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1992" name="Rectangle 7"/>
          <p:cNvSpPr>
            <a:spLocks noChangeArrowheads="1"/>
          </p:cNvSpPr>
          <p:nvPr/>
        </p:nvSpPr>
        <p:spPr bwMode="auto">
          <a:xfrm>
            <a:off x="379413" y="2844800"/>
            <a:ext cx="44196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rgbClr val="FFFFFF">
                  <a:lumMod val="65000"/>
                </a:srgbClr>
              </a:buClr>
              <a:buSzPct val="60000"/>
            </a:pPr>
            <a:endParaRPr lang="en-US" sz="3200" b="0" dirty="0">
              <a:solidFill>
                <a:srgbClr val="FFFFFF">
                  <a:lumMod val="65000"/>
                </a:srgbClr>
              </a:solidFill>
            </a:endParaRPr>
          </a:p>
        </p:txBody>
      </p:sp>
      <p:pic>
        <p:nvPicPr>
          <p:cNvPr id="19457" name="Picture 1" descr="C:\THTseLocal\bmw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06007" y="1810026"/>
            <a:ext cx="5141206" cy="2667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19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28D707-FE9A-4C70-B70C-6B2CC24AA4B2}" type="slidenum">
              <a:rPr lang="en-GB" smtClean="0">
                <a:solidFill>
                  <a:srgbClr val="A6A6A6"/>
                </a:solidFill>
              </a:rPr>
              <a:pPr/>
              <a:t>3</a:t>
            </a:fld>
            <a:endParaRPr lang="en-GB" smtClean="0">
              <a:solidFill>
                <a:srgbClr val="A6A6A6"/>
              </a:solidFill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An Interesting Exercise</a:t>
            </a:r>
          </a:p>
        </p:txBody>
      </p:sp>
      <p:sp>
        <p:nvSpPr>
          <p:cNvPr id="586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750" y="1524000"/>
            <a:ext cx="9036050" cy="4953000"/>
          </a:xfrm>
        </p:spPr>
        <p:txBody>
          <a:bodyPr/>
          <a:lstStyle/>
          <a:p>
            <a:r>
              <a:rPr lang="en-US" dirty="0" smtClean="0"/>
              <a:t>Mr George Soros</a:t>
            </a:r>
          </a:p>
          <a:p>
            <a:r>
              <a:rPr lang="en-US" dirty="0" err="1" smtClean="0"/>
              <a:t>Mrs</a:t>
            </a:r>
            <a:r>
              <a:rPr lang="en-US" dirty="0" smtClean="0"/>
              <a:t> Tse</a:t>
            </a:r>
          </a:p>
          <a:p>
            <a:r>
              <a:rPr lang="en-US" dirty="0" smtClean="0"/>
              <a:t>Mrs Soros</a:t>
            </a:r>
          </a:p>
          <a:p>
            <a:r>
              <a:rPr lang="en-US" dirty="0" smtClean="0"/>
              <a:t>Mr Soros or Mrs Soros or Mrs Tse</a:t>
            </a:r>
          </a:p>
          <a:p>
            <a:r>
              <a:rPr lang="en-US" dirty="0" smtClean="0"/>
              <a:t>“I don’t know”</a:t>
            </a:r>
          </a:p>
          <a:p>
            <a:r>
              <a:rPr lang="en-US" dirty="0" smtClean="0"/>
              <a:t>“I am not in the position to answer hypothetical questions”</a:t>
            </a:r>
          </a:p>
          <a:p>
            <a:r>
              <a:rPr lang="en-US" dirty="0" smtClean="0"/>
              <a:t>“What’s the model answer?”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i="1" dirty="0" smtClean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4038" name="Rectangle 5"/>
          <p:cNvSpPr>
            <a:spLocks noChangeArrowheads="1"/>
          </p:cNvSpPr>
          <p:nvPr/>
        </p:nvSpPr>
        <p:spPr bwMode="auto">
          <a:xfrm>
            <a:off x="-152400" y="-152400"/>
            <a:ext cx="10287000" cy="7239000"/>
          </a:xfrm>
          <a:prstGeom prst="rect">
            <a:avLst/>
          </a:prstGeom>
          <a:noFill/>
          <a:ln w="1524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  <p:pic>
        <p:nvPicPr>
          <p:cNvPr id="8" name="Picture 1" descr="C:\THTseLocal\bmw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50544" y="358776"/>
            <a:ext cx="3274456" cy="1698624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6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6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6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6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6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6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6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675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2170C2-0AFE-4614-9767-E78C3333CEB2}" type="slidenum">
              <a:rPr lang="en-GB" smtClean="0">
                <a:solidFill>
                  <a:srgbClr val="A6A6A6"/>
                </a:solidFill>
              </a:rPr>
              <a:pPr/>
              <a:t>4</a:t>
            </a:fld>
            <a:endParaRPr lang="en-GB" smtClean="0">
              <a:solidFill>
                <a:srgbClr val="A6A6A6"/>
              </a:solidFill>
            </a:endParaRPr>
          </a:p>
        </p:txBody>
      </p:sp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/>
              <a:t>An Interesting Exercise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76400"/>
            <a:ext cx="9418320" cy="4953000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b="1" dirty="0" smtClean="0">
                <a:solidFill>
                  <a:srgbClr val="0099FF"/>
                </a:solidFill>
              </a:rPr>
              <a:t>Process</a:t>
            </a:r>
            <a:r>
              <a:rPr lang="en-US" dirty="0" smtClean="0"/>
              <a:t>” is the most important aspect in software engineering</a:t>
            </a:r>
          </a:p>
          <a:p>
            <a:pPr>
              <a:buClr>
                <a:schemeClr val="bg2"/>
              </a:buClr>
            </a:pPr>
            <a:r>
              <a:rPr lang="en-US" b="1" i="1" dirty="0" smtClean="0">
                <a:solidFill>
                  <a:schemeClr val="bg2"/>
                </a:solidFill>
              </a:rPr>
              <a:t>Systems Analysis</a:t>
            </a:r>
            <a:r>
              <a:rPr lang="en-US" dirty="0" smtClean="0"/>
              <a:t> based on user requirements</a:t>
            </a:r>
          </a:p>
          <a:p>
            <a:pPr lvl="1">
              <a:buClr>
                <a:schemeClr val="bg2"/>
              </a:buClr>
            </a:pPr>
            <a:r>
              <a:rPr lang="en-US" b="1" dirty="0" smtClean="0">
                <a:solidFill>
                  <a:schemeClr val="bg2"/>
                </a:solidFill>
              </a:rPr>
              <a:t>Mr Soros or Mrs Soros or Mrs Tse</a:t>
            </a:r>
          </a:p>
          <a:p>
            <a:pPr lvl="1">
              <a:buClr>
                <a:schemeClr val="bg2"/>
              </a:buClr>
            </a:pPr>
            <a:r>
              <a:rPr lang="en-US" b="1" dirty="0" smtClean="0">
                <a:solidFill>
                  <a:schemeClr val="bg2"/>
                </a:solidFill>
              </a:rPr>
              <a:t>End of analysis</a:t>
            </a:r>
          </a:p>
          <a:p>
            <a:pPr>
              <a:buClr>
                <a:schemeClr val="accent2"/>
              </a:buClr>
            </a:pPr>
            <a:r>
              <a:rPr lang="en-US" b="1" i="1" dirty="0" smtClean="0">
                <a:solidFill>
                  <a:schemeClr val="accent2"/>
                </a:solidFill>
              </a:rPr>
              <a:t>Systems Design</a:t>
            </a:r>
            <a:r>
              <a:rPr lang="en-US" dirty="0" smtClean="0"/>
              <a:t> using software engineering principles </a:t>
            </a:r>
          </a:p>
          <a:p>
            <a:pPr lvl="1">
              <a:buClr>
                <a:srgbClr val="996633"/>
              </a:buClr>
            </a:pPr>
            <a:r>
              <a:rPr lang="en-US" b="1" dirty="0" smtClean="0">
                <a:solidFill>
                  <a:srgbClr val="996633"/>
                </a:solidFill>
              </a:rPr>
              <a:t>Portray working class image:  Mr Soros</a:t>
            </a:r>
          </a:p>
          <a:p>
            <a:pPr lvl="1">
              <a:buClr>
                <a:srgbClr val="00B050"/>
              </a:buClr>
            </a:pPr>
            <a:r>
              <a:rPr lang="en-US" b="1" dirty="0" smtClean="0">
                <a:solidFill>
                  <a:srgbClr val="00B050"/>
                </a:solidFill>
              </a:rPr>
              <a:t>Portray middle class image:  Mrs Tse</a:t>
            </a:r>
          </a:p>
          <a:p>
            <a:pPr lvl="1">
              <a:buClr>
                <a:schemeClr val="hlink"/>
              </a:buClr>
            </a:pPr>
            <a:r>
              <a:rPr lang="en-US" b="1" dirty="0" smtClean="0">
                <a:solidFill>
                  <a:schemeClr val="tx2"/>
                </a:solidFill>
              </a:rPr>
              <a:t>Portray old rich image:  Mrs Soros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</a:rPr>
              <a:t> .</a:t>
            </a:r>
            <a:endParaRPr lang="en-US" b="1" dirty="0" smtClean="0">
              <a:solidFill>
                <a:schemeClr val="tx2"/>
              </a:solidFill>
            </a:endParaRPr>
          </a:p>
        </p:txBody>
      </p:sp>
      <p:sp>
        <p:nvSpPr>
          <p:cNvPr id="46085" name="Rectangle 4"/>
          <p:cNvSpPr>
            <a:spLocks noChangeArrowheads="1"/>
          </p:cNvSpPr>
          <p:nvPr/>
        </p:nvSpPr>
        <p:spPr bwMode="auto">
          <a:xfrm>
            <a:off x="-152400" y="-152400"/>
            <a:ext cx="10287000" cy="7239000"/>
          </a:xfrm>
          <a:prstGeom prst="rect">
            <a:avLst/>
          </a:prstGeom>
          <a:noFill/>
          <a:ln w="1524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5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5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5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5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5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5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85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5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5731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095645-10BA-441C-8FFC-C5DF33686C14}" type="slidenum">
              <a:rPr lang="en-GB" smtClean="0"/>
              <a:pPr/>
              <a:t>5</a:t>
            </a:fld>
            <a:endParaRPr lang="en-GB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66700"/>
            <a:ext cx="9144000" cy="1104900"/>
          </a:xfrm>
        </p:spPr>
        <p:txBody>
          <a:bodyPr/>
          <a:lstStyle/>
          <a:p>
            <a:r>
              <a:rPr lang="en-US" b="1" dirty="0" smtClean="0"/>
              <a:t>What is Software Engineering?</a:t>
            </a:r>
          </a:p>
        </p:txBody>
      </p:sp>
      <p:sp>
        <p:nvSpPr>
          <p:cNvPr id="81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6309360" cy="2209800"/>
          </a:xfrm>
        </p:spPr>
        <p:txBody>
          <a:bodyPr/>
          <a:lstStyle/>
          <a:p>
            <a:pPr>
              <a:buClr>
                <a:schemeClr val="bg2"/>
              </a:buClr>
              <a:tabLst>
                <a:tab pos="6056313" algn="l"/>
                <a:tab pos="8920163" algn="l"/>
              </a:tabLst>
            </a:pPr>
            <a:r>
              <a:rPr lang="en-US" dirty="0" smtClean="0"/>
              <a:t>The application of a </a:t>
            </a:r>
            <a:r>
              <a:rPr lang="en-US" b="1" i="1" dirty="0" smtClean="0"/>
              <a:t>systematic, disciplined, quantifiable approach</a:t>
            </a:r>
            <a:r>
              <a:rPr lang="en-US" dirty="0" smtClean="0"/>
              <a:t> to the development, operation, and maintenance of software	 [IEEE 1990]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781800" y="3581400"/>
            <a:ext cx="2743200" cy="1097280"/>
          </a:xfrm>
          <a:prstGeom prst="wedgeRectCallout">
            <a:avLst>
              <a:gd name="adj1" fmla="val -48414"/>
              <a:gd name="adj2" fmla="val -134000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0325" indent="1588">
              <a:spcBef>
                <a:spcPct val="20000"/>
              </a:spcBef>
              <a:buClr>
                <a:schemeClr val="tx2"/>
              </a:buClr>
              <a:buSzPct val="60000"/>
              <a:tabLst>
                <a:tab pos="8797925" algn="r"/>
              </a:tabLst>
            </a:pPr>
            <a:r>
              <a:rPr lang="en-US" sz="3200" i="1" dirty="0" smtClean="0">
                <a:solidFill>
                  <a:schemeClr val="bg2"/>
                </a:solidFill>
              </a:rPr>
              <a:t>Why is it engineering? </a:t>
            </a: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6131" grpId="0" uiExpand="1" build="p"/>
      <p:bldP spid="5" grpId="0" uiExpand="1" build="p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095645-10BA-441C-8FFC-C5DF33686C14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Software Engineering?</a:t>
            </a:r>
          </a:p>
        </p:txBody>
      </p:sp>
      <p:sp>
        <p:nvSpPr>
          <p:cNvPr id="81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6400800" cy="4953000"/>
          </a:xfrm>
        </p:spPr>
        <p:txBody>
          <a:bodyPr/>
          <a:lstStyle/>
          <a:p>
            <a:pPr>
              <a:buClr>
                <a:schemeClr val="bg2"/>
              </a:buClr>
              <a:tabLst>
                <a:tab pos="6116638" algn="l"/>
              </a:tabLst>
            </a:pPr>
            <a:r>
              <a:rPr lang="en-US" dirty="0" smtClean="0"/>
              <a:t>The establishment and use of sound </a:t>
            </a:r>
            <a:r>
              <a:rPr lang="en-US" b="1" i="1" dirty="0" smtClean="0"/>
              <a:t>engineering principles</a:t>
            </a:r>
            <a:r>
              <a:rPr lang="en-US" dirty="0" smtClean="0"/>
              <a:t> </a:t>
            </a:r>
            <a:r>
              <a:rPr lang="en-US" b="1" dirty="0" smtClean="0"/>
              <a:t>(</a:t>
            </a:r>
            <a:r>
              <a:rPr lang="en-US" b="1" i="1" dirty="0" smtClean="0"/>
              <a:t>methods</a:t>
            </a:r>
            <a:r>
              <a:rPr lang="en-US" b="1" dirty="0" smtClean="0"/>
              <a:t>)</a:t>
            </a:r>
            <a:r>
              <a:rPr lang="en-US" dirty="0" smtClean="0"/>
              <a:t>	 in order to obtain economically software that is reliable and works on real machines [Bauer 1972]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6781800" y="3581400"/>
            <a:ext cx="2743200" cy="1097280"/>
          </a:xfrm>
          <a:prstGeom prst="wedgeRectCallout">
            <a:avLst>
              <a:gd name="adj1" fmla="val -54091"/>
              <a:gd name="adj2" fmla="val -130943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0325" indent="1588">
              <a:spcBef>
                <a:spcPct val="20000"/>
              </a:spcBef>
              <a:buClr>
                <a:schemeClr val="tx2"/>
              </a:buClr>
              <a:buSzPct val="60000"/>
              <a:tabLst>
                <a:tab pos="8797925" algn="r"/>
              </a:tabLst>
            </a:pPr>
            <a:r>
              <a:rPr lang="en-US" sz="3200" i="1" dirty="0" smtClean="0">
                <a:solidFill>
                  <a:schemeClr val="bg2"/>
                </a:solidFill>
              </a:rPr>
              <a:t>What is engineering? </a:t>
            </a: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1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6131" grpId="0" build="p"/>
      <p:bldP spid="5" grpId="0" uiExpand="1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E095645-10BA-441C-8FFC-C5DF33686C14}" type="slidenum">
              <a:rPr lang="en-GB" smtClean="0">
                <a:solidFill>
                  <a:srgbClr val="A6A6A6"/>
                </a:solidFill>
              </a:rPr>
              <a:pPr/>
              <a:t>7</a:t>
            </a:fld>
            <a:endParaRPr lang="en-GB" smtClean="0">
              <a:solidFill>
                <a:srgbClr val="A6A6A6"/>
              </a:solidFill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What is Software Engineering?</a:t>
            </a:r>
          </a:p>
        </p:txBody>
      </p:sp>
      <p:sp>
        <p:nvSpPr>
          <p:cNvPr id="816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5561012" cy="4953000"/>
          </a:xfrm>
        </p:spPr>
        <p:txBody>
          <a:bodyPr/>
          <a:lstStyle/>
          <a:p>
            <a:pPr>
              <a:buClr>
                <a:srgbClr val="00B050"/>
              </a:buClr>
            </a:pPr>
            <a:r>
              <a:rPr lang="en-US" dirty="0" smtClean="0"/>
              <a:t>Software engineering is that form of engineering that </a:t>
            </a:r>
            <a:r>
              <a:rPr lang="en-US" b="1" i="1" dirty="0" smtClean="0"/>
              <a:t>applies the principles of computer science and mathematics</a:t>
            </a:r>
            <a:r>
              <a:rPr lang="en-US" dirty="0" smtClean="0"/>
              <a:t> to achieving </a:t>
            </a:r>
            <a:r>
              <a:rPr lang="en-US" b="1" i="1" dirty="0" smtClean="0"/>
              <a:t>cost-effective solutions</a:t>
            </a:r>
            <a:r>
              <a:rPr lang="en-US" dirty="0" smtClean="0"/>
              <a:t> to software problems [CMU/</a:t>
            </a:r>
            <a:r>
              <a:rPr lang="en-US" dirty="0" err="1" smtClean="0"/>
              <a:t>SEI</a:t>
            </a:r>
            <a:r>
              <a:rPr lang="en-US" dirty="0" smtClean="0"/>
              <a:t>-90-</a:t>
            </a:r>
            <a:r>
              <a:rPr lang="en-US" dirty="0" err="1" smtClean="0"/>
              <a:t>TR</a:t>
            </a:r>
            <a:r>
              <a:rPr lang="en-US" dirty="0" smtClean="0"/>
              <a:t>-003]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6780212" y="2514600"/>
            <a:ext cx="1600200" cy="609600"/>
          </a:xfrm>
          <a:prstGeom prst="wedgeRectCallout">
            <a:avLst>
              <a:gd name="adj1" fmla="val -161212"/>
              <a:gd name="adj2" fmla="val 87593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0325" indent="1588">
              <a:spcBef>
                <a:spcPct val="20000"/>
              </a:spcBef>
              <a:buClr>
                <a:schemeClr val="tx2"/>
              </a:buClr>
              <a:buSzPct val="60000"/>
              <a:tabLst>
                <a:tab pos="8797925" algn="r"/>
              </a:tabLst>
            </a:pPr>
            <a:r>
              <a:rPr lang="en-US" sz="3200" i="1" dirty="0" smtClean="0">
                <a:solidFill>
                  <a:schemeClr val="bg2"/>
                </a:solidFill>
              </a:rPr>
              <a:t>Science</a:t>
            </a: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5789612" y="5257800"/>
            <a:ext cx="2590800" cy="609600"/>
          </a:xfrm>
          <a:prstGeom prst="wedgeRectCallout">
            <a:avLst>
              <a:gd name="adj1" fmla="val -94681"/>
              <a:gd name="adj2" fmla="val -137953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0325" indent="1588">
              <a:spcBef>
                <a:spcPct val="20000"/>
              </a:spcBef>
              <a:buClr>
                <a:schemeClr val="tx2"/>
              </a:buClr>
              <a:buSzPct val="60000"/>
              <a:tabLst>
                <a:tab pos="8797925" algn="r"/>
              </a:tabLst>
            </a:pPr>
            <a:r>
              <a:rPr lang="en-US" sz="3200" i="1" dirty="0" smtClean="0">
                <a:solidFill>
                  <a:srgbClr val="00B050"/>
                </a:solidFill>
              </a:rPr>
              <a:t>Engineering</a:t>
            </a:r>
            <a:r>
              <a:rPr lang="en-US" sz="3200" i="1" dirty="0" smtClean="0">
                <a:solidFill>
                  <a:schemeClr val="bg2"/>
                </a:solidFill>
              </a:rPr>
              <a:t> </a:t>
            </a: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6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6131" grpId="0" build="p"/>
      <p:bldP spid="8" grpId="0" uiExpand="1" build="p" animBg="1"/>
      <p:bldP spid="9" grpId="0" uiExpand="1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48D8A2-F8AB-4639-8EB9-8E1449BD441B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380999" y="266700"/>
            <a:ext cx="9418320" cy="1104900"/>
          </a:xfrm>
          <a:noFill/>
        </p:spPr>
        <p:txBody>
          <a:bodyPr/>
          <a:lstStyle/>
          <a:p>
            <a:r>
              <a:rPr lang="en-US" b="1" dirty="0" smtClean="0"/>
              <a:t>Software Engineering is the Application of a Scientific Approach</a:t>
            </a:r>
            <a:endParaRPr lang="en-US" sz="3200" b="1" i="1" dirty="0" smtClean="0"/>
          </a:p>
        </p:txBody>
      </p:sp>
      <p:pic>
        <p:nvPicPr>
          <p:cNvPr id="51204" name="Picture 3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95613" y="1449388"/>
            <a:ext cx="3910012" cy="540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7540" name="Rectangle 4"/>
          <p:cNvSpPr>
            <a:spLocks noChangeArrowheads="1"/>
          </p:cNvSpPr>
          <p:nvPr/>
        </p:nvSpPr>
        <p:spPr bwMode="auto">
          <a:xfrm>
            <a:off x="0" y="0"/>
            <a:ext cx="9901238" cy="685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7466013" y="2438400"/>
            <a:ext cx="1752600" cy="640080"/>
          </a:xfrm>
          <a:prstGeom prst="wedgeRectCallout">
            <a:avLst>
              <a:gd name="adj1" fmla="val -148179"/>
              <a:gd name="adj2" fmla="val 71162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0325" indent="1588">
              <a:spcBef>
                <a:spcPct val="20000"/>
              </a:spcBef>
              <a:buClr>
                <a:schemeClr val="tx2"/>
              </a:buClr>
              <a:buSzPct val="60000"/>
              <a:tabLst>
                <a:tab pos="8797925" algn="r"/>
              </a:tabLst>
            </a:pPr>
            <a:r>
              <a:rPr lang="en-US" sz="3200" i="1" dirty="0" smtClean="0">
                <a:solidFill>
                  <a:schemeClr val="bg2"/>
                </a:solidFill>
              </a:rPr>
              <a:t>Analysis</a:t>
            </a: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7085011" y="4114800"/>
            <a:ext cx="2148840" cy="1082834"/>
          </a:xfrm>
          <a:prstGeom prst="wedgeRectCallout">
            <a:avLst>
              <a:gd name="adj1" fmla="val -132882"/>
              <a:gd name="adj2" fmla="val -14123"/>
            </a:avLst>
          </a:prstGeom>
          <a:noFill/>
          <a:ln w="76200">
            <a:solidFill>
              <a:schemeClr val="bg1">
                <a:lumMod val="65000"/>
              </a:schemeClr>
            </a:solidFill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60325" indent="1588">
              <a:spcBef>
                <a:spcPct val="20000"/>
              </a:spcBef>
              <a:buClr>
                <a:schemeClr val="tx2"/>
              </a:buClr>
              <a:buSzPct val="60000"/>
              <a:tabLst>
                <a:tab pos="8797925" algn="r"/>
              </a:tabLst>
            </a:pPr>
            <a:r>
              <a:rPr lang="en-US" sz="3200" i="1" dirty="0" smtClean="0">
                <a:solidFill>
                  <a:srgbClr val="00B050"/>
                </a:solidFill>
              </a:rPr>
              <a:t>Iterations of designs</a:t>
            </a:r>
            <a:r>
              <a:rPr lang="en-US" sz="3200" dirty="0" smtClean="0">
                <a:solidFill>
                  <a:schemeClr val="bg1">
                    <a:lumMod val="65000"/>
                  </a:schemeClr>
                </a:solidFill>
              </a:rPr>
              <a:t> .</a:t>
            </a:r>
            <a:endParaRPr lang="en-US" sz="3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 animBg="1"/>
      <p:bldP spid="8" grpId="0" uiExpand="1" build="p" animBg="1"/>
    </p:bldLst>
  </p:timing>
</p:sld>
</file>

<file path=ppt/theme/theme1.xml><?xml version="1.0" encoding="utf-8"?>
<a:theme xmlns:a="http://schemas.openxmlformats.org/drawingml/2006/main" name="Side Bar">
  <a:themeElements>
    <a:clrScheme name="Side Bar 7">
      <a:dk1>
        <a:srgbClr val="000000"/>
      </a:dk1>
      <a:lt1>
        <a:srgbClr val="FFFFFF"/>
      </a:lt1>
      <a:dk2>
        <a:srgbClr val="000066"/>
      </a:dk2>
      <a:lt2>
        <a:srgbClr val="CC0000"/>
      </a:lt2>
      <a:accent1>
        <a:srgbClr val="F8F8F8"/>
      </a:accent1>
      <a:accent2>
        <a:srgbClr val="006600"/>
      </a:accent2>
      <a:accent3>
        <a:srgbClr val="FFFFFF"/>
      </a:accent3>
      <a:accent4>
        <a:srgbClr val="000000"/>
      </a:accent4>
      <a:accent5>
        <a:srgbClr val="FBFBFB"/>
      </a:accent5>
      <a:accent6>
        <a:srgbClr val="005C00"/>
      </a:accent6>
      <a:hlink>
        <a:srgbClr val="000066"/>
      </a:hlink>
      <a:folHlink>
        <a:srgbClr val="808080"/>
      </a:folHlink>
    </a:clrScheme>
    <a:fontScheme name="Side B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FF9933"/>
        </a:dk1>
        <a:lt1>
          <a:srgbClr val="FFFFFF"/>
        </a:lt1>
        <a:dk2>
          <a:srgbClr val="003366"/>
        </a:dk2>
        <a:lt2>
          <a:srgbClr val="FF9933"/>
        </a:lt2>
        <a:accent1>
          <a:srgbClr val="2B557F"/>
        </a:accent1>
        <a:accent2>
          <a:srgbClr val="FF9933"/>
        </a:accent2>
        <a:accent3>
          <a:srgbClr val="AAADB8"/>
        </a:accent3>
        <a:accent4>
          <a:srgbClr val="DADADA"/>
        </a:accent4>
        <a:accent5>
          <a:srgbClr val="ACB4C0"/>
        </a:accent5>
        <a:accent6>
          <a:srgbClr val="E78A2D"/>
        </a:accent6>
        <a:hlink>
          <a:srgbClr val="005032"/>
        </a:hlink>
        <a:folHlink>
          <a:srgbClr val="A0A0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00"/>
        </a:dk1>
        <a:lt1>
          <a:srgbClr val="FFFFFF"/>
        </a:lt1>
        <a:dk2>
          <a:srgbClr val="E16414"/>
        </a:dk2>
        <a:lt2>
          <a:srgbClr val="E16414"/>
        </a:lt2>
        <a:accent1>
          <a:srgbClr val="FFF0EB"/>
        </a:accent1>
        <a:accent2>
          <a:srgbClr val="E16414"/>
        </a:accent2>
        <a:accent3>
          <a:srgbClr val="FFFFFF"/>
        </a:accent3>
        <a:accent4>
          <a:srgbClr val="000000"/>
        </a:accent4>
        <a:accent5>
          <a:srgbClr val="FFF6F3"/>
        </a:accent5>
        <a:accent6>
          <a:srgbClr val="CC5A11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808080"/>
        </a:dk2>
        <a:lt2>
          <a:srgbClr val="808080"/>
        </a:lt2>
        <a:accent1>
          <a:srgbClr val="FFFFFF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37373"/>
        </a:accent6>
        <a:hlink>
          <a:srgbClr val="C00000"/>
        </a:hlink>
        <a:folHlink>
          <a:srgbClr val="0050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0066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5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6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7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F8F8F8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7_Side Bar">
  <a:themeElements>
    <a:clrScheme name="Side Bar 7">
      <a:dk1>
        <a:srgbClr val="000000"/>
      </a:dk1>
      <a:lt1>
        <a:srgbClr val="FFFFFF"/>
      </a:lt1>
      <a:dk2>
        <a:srgbClr val="000066"/>
      </a:dk2>
      <a:lt2>
        <a:srgbClr val="CC0000"/>
      </a:lt2>
      <a:accent1>
        <a:srgbClr val="F8F8F8"/>
      </a:accent1>
      <a:accent2>
        <a:srgbClr val="006600"/>
      </a:accent2>
      <a:accent3>
        <a:srgbClr val="FFFFFF"/>
      </a:accent3>
      <a:accent4>
        <a:srgbClr val="000000"/>
      </a:accent4>
      <a:accent5>
        <a:srgbClr val="FBFBFB"/>
      </a:accent5>
      <a:accent6>
        <a:srgbClr val="005C00"/>
      </a:accent6>
      <a:hlink>
        <a:srgbClr val="000066"/>
      </a:hlink>
      <a:folHlink>
        <a:srgbClr val="808080"/>
      </a:folHlink>
    </a:clrScheme>
    <a:fontScheme name="Side B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FF9933"/>
        </a:dk1>
        <a:lt1>
          <a:srgbClr val="FFFFFF"/>
        </a:lt1>
        <a:dk2>
          <a:srgbClr val="003366"/>
        </a:dk2>
        <a:lt2>
          <a:srgbClr val="FF9933"/>
        </a:lt2>
        <a:accent1>
          <a:srgbClr val="2B557F"/>
        </a:accent1>
        <a:accent2>
          <a:srgbClr val="FF9933"/>
        </a:accent2>
        <a:accent3>
          <a:srgbClr val="AAADB8"/>
        </a:accent3>
        <a:accent4>
          <a:srgbClr val="DADADA"/>
        </a:accent4>
        <a:accent5>
          <a:srgbClr val="ACB4C0"/>
        </a:accent5>
        <a:accent6>
          <a:srgbClr val="E78A2D"/>
        </a:accent6>
        <a:hlink>
          <a:srgbClr val="005032"/>
        </a:hlink>
        <a:folHlink>
          <a:srgbClr val="A0A0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00"/>
        </a:dk1>
        <a:lt1>
          <a:srgbClr val="FFFFFF"/>
        </a:lt1>
        <a:dk2>
          <a:srgbClr val="E16414"/>
        </a:dk2>
        <a:lt2>
          <a:srgbClr val="E16414"/>
        </a:lt2>
        <a:accent1>
          <a:srgbClr val="FFF0EB"/>
        </a:accent1>
        <a:accent2>
          <a:srgbClr val="E16414"/>
        </a:accent2>
        <a:accent3>
          <a:srgbClr val="FFFFFF"/>
        </a:accent3>
        <a:accent4>
          <a:srgbClr val="000000"/>
        </a:accent4>
        <a:accent5>
          <a:srgbClr val="FFF6F3"/>
        </a:accent5>
        <a:accent6>
          <a:srgbClr val="CC5A11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808080"/>
        </a:dk2>
        <a:lt2>
          <a:srgbClr val="808080"/>
        </a:lt2>
        <a:accent1>
          <a:srgbClr val="FFFFFF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37373"/>
        </a:accent6>
        <a:hlink>
          <a:srgbClr val="C00000"/>
        </a:hlink>
        <a:folHlink>
          <a:srgbClr val="0050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0066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5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6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7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F8F8F8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8_Side Bar">
  <a:themeElements>
    <a:clrScheme name="Side Bar 7">
      <a:dk1>
        <a:srgbClr val="000000"/>
      </a:dk1>
      <a:lt1>
        <a:srgbClr val="FFFFFF"/>
      </a:lt1>
      <a:dk2>
        <a:srgbClr val="000066"/>
      </a:dk2>
      <a:lt2>
        <a:srgbClr val="CC0000"/>
      </a:lt2>
      <a:accent1>
        <a:srgbClr val="F8F8F8"/>
      </a:accent1>
      <a:accent2>
        <a:srgbClr val="006600"/>
      </a:accent2>
      <a:accent3>
        <a:srgbClr val="FFFFFF"/>
      </a:accent3>
      <a:accent4>
        <a:srgbClr val="000000"/>
      </a:accent4>
      <a:accent5>
        <a:srgbClr val="FBFBFB"/>
      </a:accent5>
      <a:accent6>
        <a:srgbClr val="005C00"/>
      </a:accent6>
      <a:hlink>
        <a:srgbClr val="000066"/>
      </a:hlink>
      <a:folHlink>
        <a:srgbClr val="808080"/>
      </a:folHlink>
    </a:clrScheme>
    <a:fontScheme name="Side B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FF9933"/>
        </a:dk1>
        <a:lt1>
          <a:srgbClr val="FFFFFF"/>
        </a:lt1>
        <a:dk2>
          <a:srgbClr val="003366"/>
        </a:dk2>
        <a:lt2>
          <a:srgbClr val="FF9933"/>
        </a:lt2>
        <a:accent1>
          <a:srgbClr val="2B557F"/>
        </a:accent1>
        <a:accent2>
          <a:srgbClr val="FF9933"/>
        </a:accent2>
        <a:accent3>
          <a:srgbClr val="AAADB8"/>
        </a:accent3>
        <a:accent4>
          <a:srgbClr val="DADADA"/>
        </a:accent4>
        <a:accent5>
          <a:srgbClr val="ACB4C0"/>
        </a:accent5>
        <a:accent6>
          <a:srgbClr val="E78A2D"/>
        </a:accent6>
        <a:hlink>
          <a:srgbClr val="005032"/>
        </a:hlink>
        <a:folHlink>
          <a:srgbClr val="A0A0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00"/>
        </a:dk1>
        <a:lt1>
          <a:srgbClr val="FFFFFF"/>
        </a:lt1>
        <a:dk2>
          <a:srgbClr val="E16414"/>
        </a:dk2>
        <a:lt2>
          <a:srgbClr val="E16414"/>
        </a:lt2>
        <a:accent1>
          <a:srgbClr val="FFF0EB"/>
        </a:accent1>
        <a:accent2>
          <a:srgbClr val="E16414"/>
        </a:accent2>
        <a:accent3>
          <a:srgbClr val="FFFFFF"/>
        </a:accent3>
        <a:accent4>
          <a:srgbClr val="000000"/>
        </a:accent4>
        <a:accent5>
          <a:srgbClr val="FFF6F3"/>
        </a:accent5>
        <a:accent6>
          <a:srgbClr val="CC5A11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808080"/>
        </a:dk2>
        <a:lt2>
          <a:srgbClr val="808080"/>
        </a:lt2>
        <a:accent1>
          <a:srgbClr val="FFFFFF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37373"/>
        </a:accent6>
        <a:hlink>
          <a:srgbClr val="C00000"/>
        </a:hlink>
        <a:folHlink>
          <a:srgbClr val="0050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0066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5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6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7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F8F8F8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9_Side Bar">
  <a:themeElements>
    <a:clrScheme name="Side Bar 7">
      <a:dk1>
        <a:srgbClr val="000000"/>
      </a:dk1>
      <a:lt1>
        <a:srgbClr val="FFFFFF"/>
      </a:lt1>
      <a:dk2>
        <a:srgbClr val="000066"/>
      </a:dk2>
      <a:lt2>
        <a:srgbClr val="CC0000"/>
      </a:lt2>
      <a:accent1>
        <a:srgbClr val="F8F8F8"/>
      </a:accent1>
      <a:accent2>
        <a:srgbClr val="006600"/>
      </a:accent2>
      <a:accent3>
        <a:srgbClr val="FFFFFF"/>
      </a:accent3>
      <a:accent4>
        <a:srgbClr val="000000"/>
      </a:accent4>
      <a:accent5>
        <a:srgbClr val="FBFBFB"/>
      </a:accent5>
      <a:accent6>
        <a:srgbClr val="005C00"/>
      </a:accent6>
      <a:hlink>
        <a:srgbClr val="000066"/>
      </a:hlink>
      <a:folHlink>
        <a:srgbClr val="808080"/>
      </a:folHlink>
    </a:clrScheme>
    <a:fontScheme name="Side B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FF9933"/>
        </a:dk1>
        <a:lt1>
          <a:srgbClr val="FFFFFF"/>
        </a:lt1>
        <a:dk2>
          <a:srgbClr val="003366"/>
        </a:dk2>
        <a:lt2>
          <a:srgbClr val="FF9933"/>
        </a:lt2>
        <a:accent1>
          <a:srgbClr val="2B557F"/>
        </a:accent1>
        <a:accent2>
          <a:srgbClr val="FF9933"/>
        </a:accent2>
        <a:accent3>
          <a:srgbClr val="AAADB8"/>
        </a:accent3>
        <a:accent4>
          <a:srgbClr val="DADADA"/>
        </a:accent4>
        <a:accent5>
          <a:srgbClr val="ACB4C0"/>
        </a:accent5>
        <a:accent6>
          <a:srgbClr val="E78A2D"/>
        </a:accent6>
        <a:hlink>
          <a:srgbClr val="005032"/>
        </a:hlink>
        <a:folHlink>
          <a:srgbClr val="A0A0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00"/>
        </a:dk1>
        <a:lt1>
          <a:srgbClr val="FFFFFF"/>
        </a:lt1>
        <a:dk2>
          <a:srgbClr val="E16414"/>
        </a:dk2>
        <a:lt2>
          <a:srgbClr val="E16414"/>
        </a:lt2>
        <a:accent1>
          <a:srgbClr val="FFF0EB"/>
        </a:accent1>
        <a:accent2>
          <a:srgbClr val="E16414"/>
        </a:accent2>
        <a:accent3>
          <a:srgbClr val="FFFFFF"/>
        </a:accent3>
        <a:accent4>
          <a:srgbClr val="000000"/>
        </a:accent4>
        <a:accent5>
          <a:srgbClr val="FFF6F3"/>
        </a:accent5>
        <a:accent6>
          <a:srgbClr val="CC5A11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808080"/>
        </a:dk2>
        <a:lt2>
          <a:srgbClr val="808080"/>
        </a:lt2>
        <a:accent1>
          <a:srgbClr val="FFFFFF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37373"/>
        </a:accent6>
        <a:hlink>
          <a:srgbClr val="C00000"/>
        </a:hlink>
        <a:folHlink>
          <a:srgbClr val="0050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0066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5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6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7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F8F8F8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2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3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4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5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6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7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ppt/theme/themeOverride8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66"/>
    </a:dk2>
    <a:lt2>
      <a:srgbClr val="CC0000"/>
    </a:lt2>
    <a:accent1>
      <a:srgbClr val="F8F8F8"/>
    </a:accent1>
    <a:accent2>
      <a:srgbClr val="006600"/>
    </a:accent2>
    <a:accent3>
      <a:srgbClr val="FFFFFF"/>
    </a:accent3>
    <a:accent4>
      <a:srgbClr val="000000"/>
    </a:accent4>
    <a:accent5>
      <a:srgbClr val="FBFBFB"/>
    </a:accent5>
    <a:accent6>
      <a:srgbClr val="005C00"/>
    </a:accent6>
    <a:hlink>
      <a:srgbClr val="000066"/>
    </a:hlink>
    <a:folHlink>
      <a:srgbClr val="A6A6A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Designs\Side Bar.pot</Template>
  <TotalTime>3674</TotalTime>
  <Words>252</Words>
  <Application>Microsoft Office PowerPoint</Application>
  <PresentationFormat>Custom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Times New Roman</vt:lpstr>
      <vt:lpstr>Arial</vt:lpstr>
      <vt:lpstr>Wingdings</vt:lpstr>
      <vt:lpstr>Side Bar</vt:lpstr>
      <vt:lpstr>7_Side Bar</vt:lpstr>
      <vt:lpstr>8_Side Bar</vt:lpstr>
      <vt:lpstr>9_Side Bar</vt:lpstr>
      <vt:lpstr>What Fundamental is the Important in Software Engineering?</vt:lpstr>
      <vt:lpstr>An Interesting Exercise</vt:lpstr>
      <vt:lpstr>An Interesting Exercise</vt:lpstr>
      <vt:lpstr>An Interesting Exercise</vt:lpstr>
      <vt:lpstr>What is Software Engineering?</vt:lpstr>
      <vt:lpstr>What is Software Engineering?</vt:lpstr>
      <vt:lpstr>What is Software Engineering?</vt:lpstr>
      <vt:lpstr>Software Engineering is the Application of a Scientific Approach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UML</dc:title>
  <dc:creator>Prof. T.H. Tse</dc:creator>
  <cp:lastModifiedBy>TH Tse</cp:lastModifiedBy>
  <cp:revision>523</cp:revision>
  <cp:lastPrinted>2023-09-25T08:49:49Z</cp:lastPrinted>
  <dcterms:created xsi:type="dcterms:W3CDTF">1999-09-08T02:17:18Z</dcterms:created>
  <dcterms:modified xsi:type="dcterms:W3CDTF">2023-09-25T08:50:08Z</dcterms:modified>
</cp:coreProperties>
</file>