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60"/>
  </p:notesMasterIdLst>
  <p:handoutMasterIdLst>
    <p:handoutMasterId r:id="rId61"/>
  </p:handoutMasterIdLst>
  <p:sldIdLst>
    <p:sldId id="879" r:id="rId4"/>
    <p:sldId id="939" r:id="rId5"/>
    <p:sldId id="796" r:id="rId6"/>
    <p:sldId id="797" r:id="rId7"/>
    <p:sldId id="798" r:id="rId8"/>
    <p:sldId id="910" r:id="rId9"/>
    <p:sldId id="799" r:id="rId10"/>
    <p:sldId id="800" r:id="rId11"/>
    <p:sldId id="801" r:id="rId12"/>
    <p:sldId id="909" r:id="rId13"/>
    <p:sldId id="802" r:id="rId14"/>
    <p:sldId id="941" r:id="rId15"/>
    <p:sldId id="942" r:id="rId16"/>
    <p:sldId id="748" r:id="rId17"/>
    <p:sldId id="897" r:id="rId18"/>
    <p:sldId id="940" r:id="rId19"/>
    <p:sldId id="944" r:id="rId20"/>
    <p:sldId id="750" r:id="rId21"/>
    <p:sldId id="948" r:id="rId22"/>
    <p:sldId id="947" r:id="rId23"/>
    <p:sldId id="871" r:id="rId24"/>
    <p:sldId id="752" r:id="rId25"/>
    <p:sldId id="935" r:id="rId26"/>
    <p:sldId id="753" r:id="rId27"/>
    <p:sldId id="919" r:id="rId28"/>
    <p:sldId id="899" r:id="rId29"/>
    <p:sldId id="900" r:id="rId30"/>
    <p:sldId id="901" r:id="rId31"/>
    <p:sldId id="902" r:id="rId32"/>
    <p:sldId id="903" r:id="rId33"/>
    <p:sldId id="904" r:id="rId34"/>
    <p:sldId id="905" r:id="rId35"/>
    <p:sldId id="906" r:id="rId36"/>
    <p:sldId id="907" r:id="rId37"/>
    <p:sldId id="908" r:id="rId38"/>
    <p:sldId id="755" r:id="rId39"/>
    <p:sldId id="927" r:id="rId40"/>
    <p:sldId id="757" r:id="rId41"/>
    <p:sldId id="880" r:id="rId42"/>
    <p:sldId id="883" r:id="rId43"/>
    <p:sldId id="885" r:id="rId44"/>
    <p:sldId id="887" r:id="rId45"/>
    <p:sldId id="890" r:id="rId46"/>
    <p:sldId id="892" r:id="rId47"/>
    <p:sldId id="895" r:id="rId48"/>
    <p:sldId id="929" r:id="rId49"/>
    <p:sldId id="898" r:id="rId50"/>
    <p:sldId id="930" r:id="rId51"/>
    <p:sldId id="933" r:id="rId52"/>
    <p:sldId id="934" r:id="rId53"/>
    <p:sldId id="922" r:id="rId54"/>
    <p:sldId id="876" r:id="rId55"/>
    <p:sldId id="877" r:id="rId56"/>
    <p:sldId id="878" r:id="rId57"/>
    <p:sldId id="874" r:id="rId58"/>
    <p:sldId id="873" r:id="rId59"/>
  </p:sldIdLst>
  <p:sldSz cx="9902825" cy="6858000"/>
  <p:notesSz cx="9906000" cy="6743700"/>
  <p:embeddedFontLst>
    <p:embeddedFont>
      <p:font typeface="Consolas" panose="020B0609020204030204" pitchFamily="49" charset="0"/>
      <p:regular r:id="rId62"/>
      <p:bold r:id="rId63"/>
      <p:italic r:id="rId64"/>
      <p:boldItalic r:id="rId65"/>
    </p:embeddedFont>
    <p:embeddedFont>
      <p:font typeface="Book Antiqua" panose="02040602050305030304" pitchFamily="18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70" userDrawn="1">
          <p15:clr>
            <a:srgbClr val="A4A3A4"/>
          </p15:clr>
        </p15:guide>
        <p15:guide id="2" pos="458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A6A6A6"/>
    <a:srgbClr val="3399FF"/>
    <a:srgbClr val="0070C0"/>
    <a:srgbClr val="0066FF"/>
    <a:srgbClr val="6699FF"/>
    <a:srgbClr val="003C78"/>
    <a:srgbClr val="285078"/>
    <a:srgbClr val="1E3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6404" autoAdjust="0"/>
  </p:normalViewPr>
  <p:slideViewPr>
    <p:cSldViewPr>
      <p:cViewPr varScale="1">
        <p:scale>
          <a:sx n="112" d="100"/>
          <a:sy n="112" d="100"/>
        </p:scale>
        <p:origin x="1410" y="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66"/>
      </p:cViewPr>
      <p:guideLst>
        <p:guide orient="horz" pos="1470"/>
        <p:guide pos="458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5.fntdata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6.xml"/><Relationship Id="rId7" Type="http://schemas.openxmlformats.org/officeDocument/2006/relationships/slide" Target="slides/slide50.xml"/><Relationship Id="rId2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49.xml"/><Relationship Id="rId5" Type="http://schemas.openxmlformats.org/officeDocument/2006/relationships/slide" Target="slides/slide48.xml"/><Relationship Id="rId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64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66775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5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66775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64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66775">
              <a:defRPr sz="1000" i="1" smtClean="0"/>
            </a:lvl1pPr>
          </a:lstStyle>
          <a:p>
            <a:pPr>
              <a:defRPr/>
            </a:pPr>
            <a:r>
              <a:rPr lang="en-GB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5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66775">
              <a:defRPr sz="1000" i="1" smtClean="0"/>
            </a:lvl1pPr>
          </a:lstStyle>
          <a:p>
            <a:pPr>
              <a:defRPr/>
            </a:pPr>
            <a:fld id="{86E6E332-8209-4DA6-91F1-1AF1544EC1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319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39788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1274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39788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8000"/>
            <a:ext cx="3648075" cy="252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5562" y="3205419"/>
            <a:ext cx="7354879" cy="304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2" tIns="41275" rIns="87312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319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39788">
              <a:defRPr sz="1000" i="1" smtClean="0"/>
            </a:lvl1pPr>
          </a:lstStyle>
          <a:p>
            <a:pPr>
              <a:defRPr/>
            </a:pPr>
            <a:r>
              <a:rPr lang="en-GB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1274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39788">
              <a:defRPr sz="1000" i="1" smtClean="0"/>
            </a:lvl1pPr>
          </a:lstStyle>
          <a:p>
            <a:pPr>
              <a:defRPr/>
            </a:pPr>
            <a:fld id="{9ABE33D1-87AE-4332-872B-71A264066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116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4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9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2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6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8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0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42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31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Software Design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D461C-CDD7-4803-9ABC-E38FE3810D40}" type="slidenum">
              <a:rPr lang="en-GB">
                <a:solidFill>
                  <a:srgbClr val="000000"/>
                </a:solidFill>
              </a:rPr>
              <a:pPr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508000"/>
            <a:ext cx="3648075" cy="25273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5561" y="3205419"/>
            <a:ext cx="6178658" cy="1618920"/>
          </a:xfrm>
          <a:noFill/>
          <a:ln/>
        </p:spPr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Cheung Ka Long was born on 10 June 1997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5400" dirty="0" smtClean="0"/>
              <a:t>Siobhán </a:t>
            </a:r>
            <a:r>
              <a:rPr lang="en-HK" sz="5400" dirty="0" smtClean="0"/>
              <a:t>Haughey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born on 31</a:t>
            </a:r>
            <a:r>
              <a:rPr lang="en-US" sz="5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1997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4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0EB5F-EFF4-4AAB-ACA2-729040644EFD}" type="slidenum">
              <a:rPr lang="en-GB"/>
              <a:pPr/>
              <a:t>2</a:t>
            </a:fld>
            <a:endParaRPr lang="en-GB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508000"/>
            <a:ext cx="3648075" cy="252730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45374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Software Design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D461C-CDD7-4803-9ABC-E38FE3810D40}" type="slidenum">
              <a:rPr lang="en-GB">
                <a:solidFill>
                  <a:srgbClr val="000000"/>
                </a:solidFill>
              </a:rPr>
              <a:pPr/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508000"/>
            <a:ext cx="3648075" cy="25273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5561" y="3205419"/>
            <a:ext cx="6178658" cy="1618920"/>
          </a:xfrm>
          <a:noFill/>
          <a:ln/>
        </p:spPr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was born on 10 June 1997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3200" dirty="0" err="1" smtClean="0"/>
              <a:t>Siobhán</a:t>
            </a:r>
            <a:r>
              <a:rPr lang="en-US" sz="3200" dirty="0" smtClean="0"/>
              <a:t> </a:t>
            </a:r>
            <a:r>
              <a:rPr lang="en-HK" sz="3200" dirty="0" err="1" smtClean="0"/>
              <a:t>Haughey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born on 31</a:t>
            </a:r>
            <a:r>
              <a:rPr lang="en-US" sz="3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October 1997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06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76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06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57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61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31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94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425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9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8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4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54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58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59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5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52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17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96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18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82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667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07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59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55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79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32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93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CD813-1BD0-4958-88FB-752F43025A7C}" type="slidenum">
              <a:rPr lang="en-GB"/>
              <a:pPr/>
              <a:t>46</a:t>
            </a:fld>
            <a:endParaRPr lang="en-GB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6413"/>
            <a:ext cx="3651250" cy="2528887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67" y="3203258"/>
            <a:ext cx="7266266" cy="3034665"/>
          </a:xfrm>
          <a:noFill/>
          <a:ln/>
        </p:spPr>
        <p:txBody>
          <a:bodyPr/>
          <a:lstStyle/>
          <a:p>
            <a:pPr defTabSz="914400"/>
            <a:r>
              <a:rPr lang="en-GB" dirty="0" smtClean="0"/>
              <a:t>It would be a useful class exercise to:</a:t>
            </a:r>
          </a:p>
          <a:p>
            <a:pPr defTabSz="914400">
              <a:buFontTx/>
              <a:buChar char="•"/>
            </a:pPr>
            <a:r>
              <a:rPr lang="en-GB" dirty="0" smtClean="0"/>
              <a:t>add more detail to other parts of this hierarchy</a:t>
            </a:r>
          </a:p>
          <a:p>
            <a:pPr defTabSz="914400">
              <a:buFontTx/>
              <a:buChar char="•"/>
            </a:pPr>
            <a:r>
              <a:rPr lang="en-GB" dirty="0" smtClean="0"/>
              <a:t>to suggest ways in which the various subclasses differ from each other in behaviour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214292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CD813-1BD0-4958-88FB-752F43025A7C}" type="slidenum">
              <a:rPr lang="en-GB"/>
              <a:pPr/>
              <a:t>47</a:t>
            </a:fld>
            <a:endParaRPr lang="en-GB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6413"/>
            <a:ext cx="3651250" cy="2528887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67" y="3203258"/>
            <a:ext cx="7266266" cy="3034665"/>
          </a:xfrm>
          <a:noFill/>
          <a:ln/>
        </p:spPr>
        <p:txBody>
          <a:bodyPr/>
          <a:lstStyle/>
          <a:p>
            <a:pPr defTabSz="914400"/>
            <a:r>
              <a:rPr lang="en-GB" dirty="0" smtClean="0"/>
              <a:t>It would be a useful class exercise to:</a:t>
            </a:r>
          </a:p>
          <a:p>
            <a:pPr defTabSz="914400">
              <a:buFontTx/>
              <a:buChar char="•"/>
            </a:pPr>
            <a:r>
              <a:rPr lang="en-GB" dirty="0" smtClean="0"/>
              <a:t>add more detail to other parts of this hierarchy</a:t>
            </a:r>
          </a:p>
          <a:p>
            <a:pPr defTabSz="914400">
              <a:buFontTx/>
              <a:buChar char="•"/>
            </a:pPr>
            <a:r>
              <a:rPr lang="en-GB" dirty="0" smtClean="0"/>
              <a:t>to suggest ways in which the various subclasses differ from each other in behaviour and structure.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CD813-1BD0-4958-88FB-752F43025A7C}" type="slidenum">
              <a:rPr lang="en-GB"/>
              <a:pPr/>
              <a:t>48</a:t>
            </a:fld>
            <a:endParaRPr lang="en-GB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6413"/>
            <a:ext cx="3651250" cy="2528887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67" y="3203258"/>
            <a:ext cx="7266266" cy="3034665"/>
          </a:xfrm>
          <a:noFill/>
          <a:ln/>
        </p:spPr>
        <p:txBody>
          <a:bodyPr/>
          <a:lstStyle/>
          <a:p>
            <a:pPr defTabSz="914400"/>
            <a:r>
              <a:rPr lang="en-GB" dirty="0" smtClean="0"/>
              <a:t>It would be a useful class exercise to:</a:t>
            </a:r>
          </a:p>
          <a:p>
            <a:pPr defTabSz="914400">
              <a:buFontTx/>
              <a:buChar char="•"/>
            </a:pPr>
            <a:r>
              <a:rPr lang="en-GB" dirty="0" smtClean="0"/>
              <a:t>add more detail to other parts of this hierarchy</a:t>
            </a:r>
          </a:p>
          <a:p>
            <a:pPr defTabSz="914400">
              <a:buFontTx/>
              <a:buChar char="•"/>
            </a:pPr>
            <a:r>
              <a:rPr lang="en-GB" dirty="0" smtClean="0"/>
              <a:t>to suggest ways in which the various subclasses differ from each other in behaviour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3776130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CD813-1BD0-4958-88FB-752F43025A7C}" type="slidenum">
              <a:rPr lang="en-GB"/>
              <a:pPr/>
              <a:t>49</a:t>
            </a:fld>
            <a:endParaRPr lang="en-GB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6413"/>
            <a:ext cx="3651250" cy="2528887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67" y="3203258"/>
            <a:ext cx="7266266" cy="3034665"/>
          </a:xfrm>
          <a:noFill/>
          <a:ln/>
        </p:spPr>
        <p:txBody>
          <a:bodyPr/>
          <a:lstStyle/>
          <a:p>
            <a:pPr defTabSz="914400"/>
            <a:r>
              <a:rPr lang="en-GB" dirty="0" smtClean="0"/>
              <a:t>It would be a useful class exercise to:</a:t>
            </a:r>
          </a:p>
          <a:p>
            <a:pPr defTabSz="914400">
              <a:buFontTx/>
              <a:buChar char="•"/>
            </a:pPr>
            <a:r>
              <a:rPr lang="en-GB" dirty="0" smtClean="0"/>
              <a:t>add more detail to other parts of this hierarchy</a:t>
            </a:r>
          </a:p>
          <a:p>
            <a:pPr defTabSz="914400">
              <a:buFontTx/>
              <a:buChar char="•"/>
            </a:pPr>
            <a:r>
              <a:rPr lang="en-GB" dirty="0" smtClean="0"/>
              <a:t>to suggest ways in which the various subclasses differ from each other in behaviour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164476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948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Software Design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CD813-1BD0-4958-88FB-752F43025A7C}" type="slidenum">
              <a:rPr lang="en-GB"/>
              <a:pPr/>
              <a:t>50</a:t>
            </a:fld>
            <a:endParaRPr lang="en-GB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6413"/>
            <a:ext cx="3651250" cy="2528887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867" y="3203258"/>
            <a:ext cx="7266266" cy="3034665"/>
          </a:xfrm>
          <a:noFill/>
          <a:ln/>
        </p:spPr>
        <p:txBody>
          <a:bodyPr/>
          <a:lstStyle/>
          <a:p>
            <a:pPr defTabSz="914400"/>
            <a:r>
              <a:rPr lang="en-GB" dirty="0" smtClean="0"/>
              <a:t>It would be a useful class exercise to:</a:t>
            </a:r>
          </a:p>
          <a:p>
            <a:pPr defTabSz="914400">
              <a:buFontTx/>
              <a:buChar char="•"/>
            </a:pPr>
            <a:r>
              <a:rPr lang="en-GB" dirty="0" smtClean="0"/>
              <a:t>add more detail to other parts of this hierarchy</a:t>
            </a:r>
          </a:p>
          <a:p>
            <a:pPr defTabSz="914400">
              <a:buFontTx/>
              <a:buChar char="•"/>
            </a:pPr>
            <a:r>
              <a:rPr lang="en-GB" dirty="0" smtClean="0"/>
              <a:t>to suggest ways in which the various subclasses differ from each other in behaviour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35715280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296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317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832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825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150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3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3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1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4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Software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E33D1-87AE-4332-872B-71A26406601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1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886200"/>
            <a:ext cx="911225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12750" y="6248400"/>
            <a:ext cx="20621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248400"/>
            <a:ext cx="31369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248400"/>
            <a:ext cx="20621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5DA79-D87D-4A68-B514-A2B10C7BF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AA9B-47E8-4001-8400-4C5A9201B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AFA3-6E64-4B6E-80FD-E06C2C115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886200"/>
            <a:ext cx="911225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12750" y="6248400"/>
            <a:ext cx="20621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248400"/>
            <a:ext cx="31369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248400"/>
            <a:ext cx="20621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CD76C-B706-40E4-8798-9979EA601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F6D3-F827-41F5-92EB-FCE17186E8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5543-8719-4512-B425-5DA60C43F3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92C1-DD71-4787-9606-F9F5A80E9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ECE5-CC6B-4349-8F02-45C4E1554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A7D2-825C-4621-BAB8-558C64237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FF63-4595-4527-B70F-1D51A9F513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E094-BFDC-4412-8B87-6E1917A8D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664C-4AE3-4F64-A7DD-C3B00F99A3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53CD-397D-4339-ADF0-3AC3B3298C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872F5-BAD7-4088-9EC2-A4A4D783E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4AE3-C1E3-4620-A670-5EF496536F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7EB0-6C28-4EF8-A1EC-DF648C9E2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2750" y="381000"/>
            <a:ext cx="911225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886200"/>
            <a:ext cx="911225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12750" y="6248400"/>
            <a:ext cx="20621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248400"/>
            <a:ext cx="31369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248400"/>
            <a:ext cx="20621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BE855-A444-4078-A202-AB8C690B5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CC0D-7E6C-4F3F-974A-500C28E30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539E-E1B9-42C7-BE0F-518A3B71FB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0C123-BABB-4B68-8A0A-5E5DC4B54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5C70-298D-46CD-8308-5CF931B75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9743-7E3D-45C3-A7C2-54625FD00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4114-0A0E-4C11-BA16-A7A8ED79E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E09-0018-453F-9919-324F0FDEC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9BF5-1E33-47AC-AB0E-6B6962F253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745D-5C92-46CE-8089-667C29D8F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5FD8-1BCF-4AB0-9F3C-FB488C59C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EDDD-D305-446A-ABE2-3B165DF87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469-80A3-4393-A23A-A5F426638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75A6D-FDB5-4F7A-B31B-38FAB2B606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2AE5-93B6-4BE1-AA55-4ABEB3347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0F83-7E42-4FA3-BEF3-07C998216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393D-9B97-4406-9BAF-FEA92AE01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28FC-CC59-48F1-B890-B864FA011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6F19-E32F-4BB0-A81D-C8DAD0D3A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01CECCFA-5A1B-43B8-BB74-E0D45D4CE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E0F5CD4C-068B-481C-BC2F-9B92F4D5B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079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4E8CAC19-059B-43F8-B3E5-AF8DAFE80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4103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hku.hk/thtse" TargetMode="External"/><Relationship Id="rId4" Type="http://schemas.openxmlformats.org/officeDocument/2006/relationships/hyperlink" Target="mailto:thtse@cs.hku.h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412750" y="381000"/>
            <a:ext cx="911225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100" i="1" dirty="0" smtClean="0"/>
              <a:t>Fundamentals in Relation to </a:t>
            </a:r>
            <a:br>
              <a:rPr lang="en-US" sz="6100" i="1" dirty="0" smtClean="0"/>
            </a:br>
            <a:r>
              <a:rPr lang="en-US" sz="9200" dirty="0" smtClean="0"/>
              <a:t>Object-Orientation</a:t>
            </a:r>
          </a:p>
        </p:txBody>
      </p:sp>
      <p:sp>
        <p:nvSpPr>
          <p:cNvPr id="8196" name="Rectangle 2052"/>
          <p:cNvSpPr>
            <a:spLocks noChangeArrowheads="1"/>
          </p:cNvSpPr>
          <p:nvPr/>
        </p:nvSpPr>
        <p:spPr bwMode="auto">
          <a:xfrm>
            <a:off x="1519238" y="3886200"/>
            <a:ext cx="7319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8938">
              <a:lnSpc>
                <a:spcPct val="90000"/>
              </a:lnSpc>
            </a:pPr>
            <a:r>
              <a:rPr lang="en-US" sz="4400" dirty="0"/>
              <a:t>Prof. T.H. Tse</a:t>
            </a:r>
          </a:p>
          <a:p>
            <a:pPr marL="388938">
              <a:lnSpc>
                <a:spcPct val="90000"/>
              </a:lnSpc>
            </a:pPr>
            <a:r>
              <a:rPr lang="en-US" dirty="0"/>
              <a:t>Department of Computer Science</a:t>
            </a:r>
            <a:endParaRPr lang="en-US" sz="2000" dirty="0">
              <a:solidFill>
                <a:srgbClr val="FFCC99"/>
              </a:solidFill>
            </a:endParaRPr>
          </a:p>
          <a:p>
            <a:pPr marL="388938">
              <a:lnSpc>
                <a:spcPct val="110000"/>
              </a:lnSpc>
            </a:pPr>
            <a:r>
              <a:rPr lang="en-US" dirty="0"/>
              <a:t>Email: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400" dirty="0">
                <a:latin typeface="Consolas" pitchFamily="49" charset="0"/>
                <a:hlinkClick r:id="rId4"/>
              </a:rPr>
              <a:t>thtse@cs.hku.hk</a:t>
            </a:r>
            <a:endParaRPr lang="en-US" sz="2400" dirty="0">
              <a:latin typeface="Consolas" pitchFamily="49" charset="0"/>
            </a:endParaRPr>
          </a:p>
          <a:p>
            <a:pPr marL="388938">
              <a:lnSpc>
                <a:spcPct val="90000"/>
              </a:lnSpc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dirty="0"/>
              <a:t>Web: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hlinkClick r:id="rId5"/>
              </a:rPr>
              <a:t>hku.hk/</a:t>
            </a:r>
            <a:r>
              <a:rPr lang="en-US" sz="2400" dirty="0" err="1" smtClean="0">
                <a:latin typeface="Consolas" pitchFamily="49" charset="0"/>
                <a:hlinkClick r:id="rId5"/>
              </a:rPr>
              <a:t>thtse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3889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Book Antiqua" pitchFamily="18" charset="0"/>
            </a:endParaRPr>
          </a:p>
        </p:txBody>
      </p:sp>
      <p:grpSp>
        <p:nvGrpSpPr>
          <p:cNvPr id="8197" name="Group 2053"/>
          <p:cNvGrpSpPr>
            <a:grpSpLocks/>
          </p:cNvGrpSpPr>
          <p:nvPr/>
        </p:nvGrpSpPr>
        <p:grpSpPr bwMode="auto">
          <a:xfrm>
            <a:off x="533400" y="3962400"/>
            <a:ext cx="1219200" cy="1219200"/>
            <a:chOff x="336" y="2496"/>
            <a:chExt cx="768" cy="768"/>
          </a:xfrm>
        </p:grpSpPr>
        <p:sp>
          <p:nvSpPr>
            <p:cNvPr id="8198" name="Rectangle 2054"/>
            <p:cNvSpPr>
              <a:spLocks noChangeArrowheads="1"/>
            </p:cNvSpPr>
            <p:nvPr/>
          </p:nvSpPr>
          <p:spPr bwMode="auto">
            <a:xfrm>
              <a:off x="383" y="2537"/>
              <a:ext cx="341" cy="68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Freeform 2055"/>
            <p:cNvSpPr>
              <a:spLocks/>
            </p:cNvSpPr>
            <p:nvPr/>
          </p:nvSpPr>
          <p:spPr bwMode="auto">
            <a:xfrm>
              <a:off x="383" y="2586"/>
              <a:ext cx="673" cy="588"/>
            </a:xfrm>
            <a:custGeom>
              <a:avLst/>
              <a:gdLst>
                <a:gd name="T0" fmla="*/ 58 w 1606"/>
                <a:gd name="T1" fmla="*/ 1424 h 1435"/>
                <a:gd name="T2" fmla="*/ 206 w 1606"/>
                <a:gd name="T3" fmla="*/ 1391 h 1435"/>
                <a:gd name="T4" fmla="*/ 333 w 1606"/>
                <a:gd name="T5" fmla="*/ 1352 h 1435"/>
                <a:gd name="T6" fmla="*/ 471 w 1606"/>
                <a:gd name="T7" fmla="*/ 1290 h 1435"/>
                <a:gd name="T8" fmla="*/ 637 w 1606"/>
                <a:gd name="T9" fmla="*/ 1174 h 1435"/>
                <a:gd name="T10" fmla="*/ 754 w 1606"/>
                <a:gd name="T11" fmla="*/ 1062 h 1435"/>
                <a:gd name="T12" fmla="*/ 838 w 1606"/>
                <a:gd name="T13" fmla="*/ 965 h 1435"/>
                <a:gd name="T14" fmla="*/ 916 w 1606"/>
                <a:gd name="T15" fmla="*/ 852 h 1435"/>
                <a:gd name="T16" fmla="*/ 999 w 1606"/>
                <a:gd name="T17" fmla="*/ 733 h 1435"/>
                <a:gd name="T18" fmla="*/ 1090 w 1606"/>
                <a:gd name="T19" fmla="*/ 598 h 1435"/>
                <a:gd name="T20" fmla="*/ 1191 w 1606"/>
                <a:gd name="T21" fmla="*/ 476 h 1435"/>
                <a:gd name="T22" fmla="*/ 1290 w 1606"/>
                <a:gd name="T23" fmla="*/ 381 h 1435"/>
                <a:gd name="T24" fmla="*/ 1390 w 1606"/>
                <a:gd name="T25" fmla="*/ 307 h 1435"/>
                <a:gd name="T26" fmla="*/ 1471 w 1606"/>
                <a:gd name="T27" fmla="*/ 263 h 1435"/>
                <a:gd name="T28" fmla="*/ 1580 w 1606"/>
                <a:gd name="T29" fmla="*/ 214 h 1435"/>
                <a:gd name="T30" fmla="*/ 1605 w 1606"/>
                <a:gd name="T31" fmla="*/ 0 h 1435"/>
                <a:gd name="T32" fmla="*/ 1444 w 1606"/>
                <a:gd name="T33" fmla="*/ 68 h 1435"/>
                <a:gd name="T34" fmla="*/ 1289 w 1606"/>
                <a:gd name="T35" fmla="*/ 164 h 1435"/>
                <a:gd name="T36" fmla="*/ 1194 w 1606"/>
                <a:gd name="T37" fmla="*/ 244 h 1435"/>
                <a:gd name="T38" fmla="*/ 1094 w 1606"/>
                <a:gd name="T39" fmla="*/ 352 h 1435"/>
                <a:gd name="T40" fmla="*/ 1016 w 1606"/>
                <a:gd name="T41" fmla="*/ 461 h 1435"/>
                <a:gd name="T42" fmla="*/ 947 w 1606"/>
                <a:gd name="T43" fmla="*/ 564 h 1435"/>
                <a:gd name="T44" fmla="*/ 878 w 1606"/>
                <a:gd name="T45" fmla="*/ 663 h 1435"/>
                <a:gd name="T46" fmla="*/ 807 w 1606"/>
                <a:gd name="T47" fmla="*/ 768 h 1435"/>
                <a:gd name="T48" fmla="*/ 734 w 1606"/>
                <a:gd name="T49" fmla="*/ 857 h 1435"/>
                <a:gd name="T50" fmla="*/ 650 w 1606"/>
                <a:gd name="T51" fmla="*/ 943 h 1435"/>
                <a:gd name="T52" fmla="*/ 558 w 1606"/>
                <a:gd name="T53" fmla="*/ 1026 h 1435"/>
                <a:gd name="T54" fmla="*/ 441 w 1606"/>
                <a:gd name="T55" fmla="*/ 1101 h 1435"/>
                <a:gd name="T56" fmla="*/ 318 w 1606"/>
                <a:gd name="T57" fmla="*/ 1153 h 1435"/>
                <a:gd name="T58" fmla="*/ 182 w 1606"/>
                <a:gd name="T59" fmla="*/ 1197 h 1435"/>
                <a:gd name="T60" fmla="*/ 46 w 1606"/>
                <a:gd name="T61" fmla="*/ 1225 h 1435"/>
                <a:gd name="T62" fmla="*/ 0 w 1606"/>
                <a:gd name="T63" fmla="*/ 1434 h 14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6"/>
                <a:gd name="T97" fmla="*/ 0 h 1435"/>
                <a:gd name="T98" fmla="*/ 1606 w 1606"/>
                <a:gd name="T99" fmla="*/ 1435 h 14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6" h="1435">
                  <a:moveTo>
                    <a:pt x="0" y="1434"/>
                  </a:moveTo>
                  <a:lnTo>
                    <a:pt x="58" y="1424"/>
                  </a:lnTo>
                  <a:lnTo>
                    <a:pt x="121" y="1411"/>
                  </a:lnTo>
                  <a:lnTo>
                    <a:pt x="206" y="1391"/>
                  </a:lnTo>
                  <a:lnTo>
                    <a:pt x="271" y="1374"/>
                  </a:lnTo>
                  <a:lnTo>
                    <a:pt x="333" y="1352"/>
                  </a:lnTo>
                  <a:lnTo>
                    <a:pt x="395" y="1329"/>
                  </a:lnTo>
                  <a:lnTo>
                    <a:pt x="471" y="1290"/>
                  </a:lnTo>
                  <a:lnTo>
                    <a:pt x="568" y="1227"/>
                  </a:lnTo>
                  <a:lnTo>
                    <a:pt x="637" y="1174"/>
                  </a:lnTo>
                  <a:lnTo>
                    <a:pt x="698" y="1118"/>
                  </a:lnTo>
                  <a:lnTo>
                    <a:pt x="754" y="1062"/>
                  </a:lnTo>
                  <a:lnTo>
                    <a:pt x="799" y="1010"/>
                  </a:lnTo>
                  <a:lnTo>
                    <a:pt x="838" y="965"/>
                  </a:lnTo>
                  <a:lnTo>
                    <a:pt x="880" y="904"/>
                  </a:lnTo>
                  <a:lnTo>
                    <a:pt x="916" y="852"/>
                  </a:lnTo>
                  <a:lnTo>
                    <a:pt x="963" y="789"/>
                  </a:lnTo>
                  <a:lnTo>
                    <a:pt x="999" y="733"/>
                  </a:lnTo>
                  <a:lnTo>
                    <a:pt x="1039" y="672"/>
                  </a:lnTo>
                  <a:lnTo>
                    <a:pt x="1090" y="598"/>
                  </a:lnTo>
                  <a:lnTo>
                    <a:pt x="1147" y="527"/>
                  </a:lnTo>
                  <a:lnTo>
                    <a:pt x="1191" y="476"/>
                  </a:lnTo>
                  <a:lnTo>
                    <a:pt x="1239" y="426"/>
                  </a:lnTo>
                  <a:lnTo>
                    <a:pt x="1290" y="381"/>
                  </a:lnTo>
                  <a:lnTo>
                    <a:pt x="1344" y="340"/>
                  </a:lnTo>
                  <a:lnTo>
                    <a:pt x="1390" y="307"/>
                  </a:lnTo>
                  <a:lnTo>
                    <a:pt x="1436" y="279"/>
                  </a:lnTo>
                  <a:lnTo>
                    <a:pt x="1471" y="263"/>
                  </a:lnTo>
                  <a:lnTo>
                    <a:pt x="1529" y="236"/>
                  </a:lnTo>
                  <a:lnTo>
                    <a:pt x="1580" y="214"/>
                  </a:lnTo>
                  <a:lnTo>
                    <a:pt x="1605" y="206"/>
                  </a:lnTo>
                  <a:lnTo>
                    <a:pt x="1605" y="0"/>
                  </a:lnTo>
                  <a:lnTo>
                    <a:pt x="1537" y="24"/>
                  </a:lnTo>
                  <a:lnTo>
                    <a:pt x="1444" y="68"/>
                  </a:lnTo>
                  <a:lnTo>
                    <a:pt x="1360" y="117"/>
                  </a:lnTo>
                  <a:lnTo>
                    <a:pt x="1289" y="164"/>
                  </a:lnTo>
                  <a:lnTo>
                    <a:pt x="1245" y="198"/>
                  </a:lnTo>
                  <a:lnTo>
                    <a:pt x="1194" y="244"/>
                  </a:lnTo>
                  <a:lnTo>
                    <a:pt x="1141" y="296"/>
                  </a:lnTo>
                  <a:lnTo>
                    <a:pt x="1094" y="352"/>
                  </a:lnTo>
                  <a:lnTo>
                    <a:pt x="1050" y="412"/>
                  </a:lnTo>
                  <a:lnTo>
                    <a:pt x="1016" y="461"/>
                  </a:lnTo>
                  <a:lnTo>
                    <a:pt x="981" y="513"/>
                  </a:lnTo>
                  <a:lnTo>
                    <a:pt x="947" y="564"/>
                  </a:lnTo>
                  <a:lnTo>
                    <a:pt x="911" y="617"/>
                  </a:lnTo>
                  <a:lnTo>
                    <a:pt x="878" y="663"/>
                  </a:lnTo>
                  <a:lnTo>
                    <a:pt x="841" y="720"/>
                  </a:lnTo>
                  <a:lnTo>
                    <a:pt x="807" y="768"/>
                  </a:lnTo>
                  <a:lnTo>
                    <a:pt x="771" y="815"/>
                  </a:lnTo>
                  <a:lnTo>
                    <a:pt x="734" y="857"/>
                  </a:lnTo>
                  <a:lnTo>
                    <a:pt x="693" y="901"/>
                  </a:lnTo>
                  <a:lnTo>
                    <a:pt x="650" y="943"/>
                  </a:lnTo>
                  <a:lnTo>
                    <a:pt x="612" y="980"/>
                  </a:lnTo>
                  <a:lnTo>
                    <a:pt x="558" y="1026"/>
                  </a:lnTo>
                  <a:lnTo>
                    <a:pt x="497" y="1069"/>
                  </a:lnTo>
                  <a:lnTo>
                    <a:pt x="441" y="1101"/>
                  </a:lnTo>
                  <a:lnTo>
                    <a:pt x="381" y="1129"/>
                  </a:lnTo>
                  <a:lnTo>
                    <a:pt x="318" y="1153"/>
                  </a:lnTo>
                  <a:lnTo>
                    <a:pt x="260" y="1172"/>
                  </a:lnTo>
                  <a:lnTo>
                    <a:pt x="182" y="1197"/>
                  </a:lnTo>
                  <a:lnTo>
                    <a:pt x="104" y="1215"/>
                  </a:lnTo>
                  <a:lnTo>
                    <a:pt x="46" y="1225"/>
                  </a:lnTo>
                  <a:lnTo>
                    <a:pt x="0" y="1230"/>
                  </a:lnTo>
                  <a:lnTo>
                    <a:pt x="0" y="143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Rectangle 2056"/>
            <p:cNvSpPr>
              <a:spLocks noChangeArrowheads="1"/>
            </p:cNvSpPr>
            <p:nvPr/>
          </p:nvSpPr>
          <p:spPr bwMode="auto">
            <a:xfrm>
              <a:off x="363" y="2523"/>
              <a:ext cx="714" cy="71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2057"/>
            <p:cNvSpPr>
              <a:spLocks noChangeArrowheads="1"/>
            </p:cNvSpPr>
            <p:nvPr/>
          </p:nvSpPr>
          <p:spPr bwMode="auto">
            <a:xfrm>
              <a:off x="336" y="2496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55846-E40E-4913-A1DF-F48D45FB6A41}" type="slidenum">
              <a:rPr lang="en-GB"/>
              <a:pPr/>
              <a:t>10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Advantages of Object-Oriented Analysis and Design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417513" y="2362200"/>
            <a:ext cx="850392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</a:pPr>
            <a:r>
              <a:rPr lang="en-GB" sz="3200" i="1" dirty="0"/>
              <a:t>Objects</a:t>
            </a:r>
            <a:r>
              <a:rPr lang="en-GB" sz="3200" dirty="0"/>
              <a:t> are continuously used and extended throughout </a:t>
            </a:r>
            <a:r>
              <a:rPr lang="en-GB" sz="3200" dirty="0" smtClean="0"/>
              <a:t>development </a:t>
            </a:r>
            <a:r>
              <a:rPr lang="en-GB" sz="3200" dirty="0"/>
              <a:t>cycle</a:t>
            </a:r>
          </a:p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</a:pPr>
            <a:r>
              <a:rPr lang="en-GB" sz="3200" dirty="0" smtClean="0"/>
              <a:t>Development </a:t>
            </a:r>
            <a:r>
              <a:rPr lang="en-GB" sz="3200" dirty="0"/>
              <a:t>phases are less distinct</a:t>
            </a:r>
          </a:p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</a:pPr>
            <a:r>
              <a:rPr lang="en-GB" sz="3200" dirty="0"/>
              <a:t>No </a:t>
            </a:r>
            <a:r>
              <a:rPr lang="en-GB" sz="3200" dirty="0" smtClean="0"/>
              <a:t>discontinuities</a:t>
            </a:r>
          </a:p>
          <a:p>
            <a:pPr marL="855663" lvl="1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3200400" algn="l"/>
              </a:tabLst>
            </a:pPr>
            <a:r>
              <a:rPr lang="en-GB" dirty="0" smtClean="0"/>
              <a:t>The notation in one </a:t>
            </a:r>
            <a:r>
              <a:rPr lang="en-GB" dirty="0"/>
              <a:t>phase is </a:t>
            </a:r>
            <a:r>
              <a:rPr lang="en-GB" b="1" i="1" dirty="0" smtClean="0"/>
              <a:t>not</a:t>
            </a:r>
            <a:r>
              <a:rPr lang="en-GB" dirty="0" smtClean="0"/>
              <a:t> replaced by a different </a:t>
            </a:r>
            <a:r>
              <a:rPr lang="en-GB" dirty="0"/>
              <a:t>notation </a:t>
            </a:r>
            <a:r>
              <a:rPr lang="en-GB" dirty="0" smtClean="0"/>
              <a:t>in </a:t>
            </a:r>
            <a:r>
              <a:rPr lang="en-GB" dirty="0"/>
              <a:t>another phase</a:t>
            </a:r>
          </a:p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</a:pPr>
            <a:r>
              <a:rPr lang="en-GB" sz="3200" dirty="0" smtClean="0"/>
              <a:t>Reduce information </a:t>
            </a:r>
            <a:r>
              <a:rPr lang="en-GB" sz="3200" dirty="0"/>
              <a:t>loss </a:t>
            </a:r>
            <a:r>
              <a:rPr lang="en-GB" sz="3200" dirty="0" smtClean="0"/>
              <a:t>in design </a:t>
            </a:r>
            <a:r>
              <a:rPr lang="en-GB" sz="3200" dirty="0"/>
              <a:t>and </a:t>
            </a:r>
            <a:r>
              <a:rPr lang="en-GB" sz="3200" dirty="0" smtClean="0"/>
              <a:t>implementation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GB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144000" cy="65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  <a:tabLst>
                <a:tab pos="3200400" algn="l"/>
              </a:tabLst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</a:rPr>
              <a:t>(7</a:t>
            </a:r>
            <a:r>
              <a:rPr lang="en-GB" sz="3600" b="1" dirty="0" smtClean="0">
                <a:solidFill>
                  <a:schemeClr val="bg1">
                    <a:lumMod val="65000"/>
                  </a:schemeClr>
                </a:solidFill>
              </a:rPr>
              <a:t>)  </a:t>
            </a:r>
            <a:r>
              <a:rPr lang="en-GB" sz="3600" b="1" i="1" dirty="0" smtClean="0">
                <a:solidFill>
                  <a:schemeClr val="bg1">
                    <a:lumMod val="65000"/>
                  </a:schemeClr>
                </a:solidFill>
              </a:rPr>
              <a:t>Seamless </a:t>
            </a:r>
            <a:r>
              <a:rPr lang="en-GB" sz="3600" b="1" i="1" dirty="0">
                <a:solidFill>
                  <a:schemeClr val="bg1">
                    <a:lumMod val="65000"/>
                  </a:schemeClr>
                </a:solidFill>
              </a:rPr>
              <a:t>development </a:t>
            </a:r>
            <a:r>
              <a:rPr lang="en-GB" sz="3600" b="1" i="1" dirty="0" smtClean="0">
                <a:solidFill>
                  <a:schemeClr val="bg1">
                    <a:lumMod val="65000"/>
                  </a:schemeClr>
                </a:solidFill>
              </a:rPr>
              <a:t>process</a:t>
            </a:r>
            <a:endParaRPr lang="en-GB" b="1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>
            <a:spLocks noChangeAspect="1"/>
          </p:cNvSpPr>
          <p:nvPr/>
        </p:nvSpPr>
        <p:spPr bwMode="auto">
          <a:xfrm>
            <a:off x="6749732" y="1950720"/>
            <a:ext cx="2468880" cy="2468880"/>
          </a:xfrm>
          <a:prstGeom prst="arc">
            <a:avLst>
              <a:gd name="adj1" fmla="val 6923725"/>
              <a:gd name="adj2" fmla="val 16588082"/>
            </a:avLst>
          </a:prstGeom>
          <a:noFill/>
          <a:ln w="203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solidFill>
                  <a:sysClr val="windowText" lastClr="000000"/>
                </a:solidFill>
                <a:headEnd w="lg" len="lg"/>
                <a:tailEnd w="lg" len="lg"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8BAD99-D703-4DF9-B0F6-8789DEA3CE20}" type="slidenum">
              <a:rPr lang="en-GB"/>
              <a:pPr/>
              <a:t>11</a:t>
            </a:fld>
            <a:endParaRPr lang="en-GB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b="1" dirty="0" smtClean="0"/>
              <a:t>Advantages of Object-Oriented Analysis and Design</a:t>
            </a:r>
          </a:p>
        </p:txBody>
      </p:sp>
      <p:sp>
        <p:nvSpPr>
          <p:cNvPr id="301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583680" cy="1295400"/>
          </a:xfrm>
        </p:spPr>
        <p:txBody>
          <a:bodyPr/>
          <a:lstStyle/>
          <a:p>
            <a:pPr marL="741363" indent="-741363"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(8)	</a:t>
            </a:r>
            <a:r>
              <a:rPr lang="en-GB" sz="3600" b="1" i="1" dirty="0" err="1" smtClean="0">
                <a:solidFill>
                  <a:schemeClr val="tx2"/>
                </a:solidFill>
              </a:rPr>
              <a:t>Iterational</a:t>
            </a:r>
            <a:r>
              <a:rPr lang="en-GB" sz="3600" b="1" i="1" dirty="0" smtClean="0">
                <a:solidFill>
                  <a:schemeClr val="tx2"/>
                </a:solidFill>
              </a:rPr>
              <a:t> rather than sequential</a:t>
            </a:r>
            <a:endParaRPr lang="en-GB" dirty="0" smtClean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379412" y="2869722"/>
            <a:ext cx="60350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Seamless object-oriented development refines product to finer details</a:t>
            </a:r>
          </a:p>
          <a:p>
            <a:pPr marL="862013" marR="0" lvl="1" indent="-349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3200400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Each iteration adds or clarifies features rather than modifying completed work </a:t>
            </a:r>
          </a:p>
          <a:p>
            <a:pPr marL="862013" marR="0" lvl="1" indent="-349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3200400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Reduces inconsistencies or errors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</a:rPr>
              <a:t> .</a:t>
            </a:r>
          </a:p>
        </p:txBody>
      </p:sp>
      <p:sp>
        <p:nvSpPr>
          <p:cNvPr id="9" name="Arc 8"/>
          <p:cNvSpPr>
            <a:spLocks noChangeAspect="1"/>
          </p:cNvSpPr>
          <p:nvPr/>
        </p:nvSpPr>
        <p:spPr bwMode="auto">
          <a:xfrm>
            <a:off x="6749732" y="1950720"/>
            <a:ext cx="2468880" cy="2468880"/>
          </a:xfrm>
          <a:prstGeom prst="arc">
            <a:avLst>
              <a:gd name="adj1" fmla="val 15971761"/>
              <a:gd name="adj2" fmla="val 6302544"/>
            </a:avLst>
          </a:prstGeom>
          <a:noFill/>
          <a:ln w="203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solidFill>
                  <a:sysClr val="windowText" lastClr="000000"/>
                </a:solidFill>
                <a:headEnd w="lg" len="lg"/>
                <a:tailEnd w="lg" len="lg"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1059" grpId="0" uiExpand="1" build="p" bldLvl="2"/>
      <p:bldP spid="7" grpId="0" build="p" bldLvl="2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47715-2757-4B59-8CC8-27C9B5E9ACCC}" type="slidenum">
              <a:rPr lang="en-GB"/>
              <a:pPr/>
              <a:t>12</a:t>
            </a:fld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7" y="2484120"/>
            <a:ext cx="3969257" cy="246888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3200400" algn="l"/>
              </a:tabLst>
            </a:pPr>
            <a:r>
              <a:rPr lang="en-GB" kern="0" dirty="0" smtClean="0"/>
              <a:t>Is this an object?</a:t>
            </a:r>
            <a:endParaRPr lang="en-GB" b="1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47715-2757-4B59-8CC8-27C9B5E9ACCC}" type="slidenum">
              <a:rPr lang="en-GB"/>
              <a:pPr/>
              <a:t>13</a:t>
            </a:fld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7" y="2484120"/>
            <a:ext cx="7620000" cy="37846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3200400" algn="l"/>
              </a:tabLst>
            </a:pPr>
            <a:r>
              <a:rPr lang="en-GB" kern="0" dirty="0" smtClean="0"/>
              <a:t>Is this an object?</a:t>
            </a:r>
            <a:endParaRPr lang="en-GB" b="1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8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47715-2757-4B59-8CC8-27C9B5E9ACCC}" type="slidenum">
              <a:rPr lang="en-GB"/>
              <a:pPr/>
              <a:t>14</a:t>
            </a:fld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GB" dirty="0" smtClean="0"/>
              <a:t>An </a:t>
            </a:r>
            <a:r>
              <a:rPr lang="en-GB" b="1" i="1" dirty="0" smtClean="0"/>
              <a:t>object</a:t>
            </a:r>
            <a:r>
              <a:rPr lang="en-GB" dirty="0" smtClean="0"/>
              <a:t> is an individual, identifiable</a:t>
            </a:r>
          </a:p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/>
              <a:t> 	item, unit, or entity,</a:t>
            </a:r>
          </a:p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/>
              <a:t>	either physical </a:t>
            </a:r>
            <a:r>
              <a:rPr lang="en-GB" smtClean="0"/>
              <a:t>or conceptual,</a:t>
            </a:r>
            <a:endParaRPr lang="en-GB" dirty="0" smtClean="0"/>
          </a:p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/>
              <a:t>	with a well-defined role</a:t>
            </a:r>
          </a:p>
          <a:p>
            <a:pPr marL="854075" lvl="1" indent="-341313">
              <a:tabLst>
                <a:tab pos="2570163" algn="l"/>
              </a:tabLst>
            </a:pPr>
            <a:r>
              <a:rPr lang="en-GB" b="1" i="1" dirty="0" smtClean="0"/>
              <a:t>Examples:</a:t>
            </a:r>
            <a:r>
              <a:rPr lang="en-GB" dirty="0" smtClean="0"/>
              <a:t>	A student</a:t>
            </a:r>
          </a:p>
          <a:p>
            <a:pPr lvl="1">
              <a:tabLst>
                <a:tab pos="2570163" algn="l"/>
                <a:tab pos="3200400" algn="l"/>
              </a:tabLst>
            </a:pPr>
            <a:r>
              <a:rPr lang="en-GB" dirty="0" smtClean="0"/>
              <a:t> 	A bank account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88B8C-2F0B-48EA-B1F7-492854303AF8}" type="slidenum">
              <a:rPr lang="en-GB"/>
              <a:pPr/>
              <a:t>15</a:t>
            </a:fld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Objects</a:t>
            </a:r>
            <a:br>
              <a:rPr lang="en-GB" sz="3200" b="1" i="1" dirty="0" smtClean="0"/>
            </a:br>
            <a:r>
              <a:rPr lang="en-GB" b="1" dirty="0" smtClean="0"/>
              <a:t>Warning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  <a:tab pos="8918575" algn="l"/>
              </a:tabLst>
            </a:pPr>
            <a:r>
              <a:rPr lang="en-GB" sz="3600" b="1" i="1" dirty="0" smtClean="0"/>
              <a:t>Some authors define objects this way:</a:t>
            </a:r>
          </a:p>
          <a:p>
            <a:pPr>
              <a:buClr>
                <a:schemeClr val="bg2"/>
              </a:buClr>
              <a:tabLst>
                <a:tab pos="3200400" algn="l"/>
                <a:tab pos="8918575" algn="l"/>
              </a:tabLst>
            </a:pPr>
            <a:r>
              <a:rPr lang="en-GB" dirty="0" smtClean="0"/>
              <a:t>An </a:t>
            </a:r>
            <a:r>
              <a:rPr lang="en-GB" b="1" i="1" dirty="0" smtClean="0"/>
              <a:t>object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>is something that is or is capable of	 being seen, touched, or otherwise sensed, and	 about which users store data and associate behaviour [Whitten et al.]  </a:t>
            </a:r>
            <a:r>
              <a:rPr lang="en-GB" b="1" i="1" dirty="0" smtClean="0">
                <a:solidFill>
                  <a:schemeClr val="bg2"/>
                </a:solidFill>
              </a:rPr>
              <a:t>??</a:t>
            </a:r>
          </a:p>
          <a:p>
            <a:pPr>
              <a:buClr>
                <a:schemeClr val="bg2"/>
              </a:buClr>
              <a:tabLst>
                <a:tab pos="3200400" algn="l"/>
                <a:tab pos="8918575" algn="l"/>
              </a:tabLst>
            </a:pPr>
            <a:r>
              <a:rPr lang="en-GB" dirty="0" smtClean="0"/>
              <a:t>An </a:t>
            </a:r>
            <a:r>
              <a:rPr lang="en-GB" b="1" i="1" dirty="0" smtClean="0"/>
              <a:t>object</a:t>
            </a:r>
            <a:r>
              <a:rPr lang="en-GB" dirty="0" smtClean="0"/>
              <a:t> is an abstraction of something in a problem domain, reflecting the capabilities of the system to keep information about it, interact with it, or both [</a:t>
            </a:r>
            <a:r>
              <a:rPr lang="en-GB" dirty="0" err="1" smtClean="0"/>
              <a:t>Coad</a:t>
            </a:r>
            <a:r>
              <a:rPr lang="en-GB" dirty="0" smtClean="0"/>
              <a:t> and Yourdon; Bennett et al.]  </a:t>
            </a:r>
            <a:r>
              <a:rPr lang="en-GB" b="1" i="1" dirty="0" smtClean="0">
                <a:solidFill>
                  <a:schemeClr val="bg2"/>
                </a:solidFill>
              </a:rPr>
              <a:t>??  </a:t>
            </a:r>
            <a:r>
              <a:rPr lang="en-GB" b="1" dirty="0" smtClean="0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718B4-491B-4E24-BBE9-8419D0DDAB86}" type="slidenum">
              <a:rPr lang="en-GB"/>
              <a:pPr/>
              <a:t>16</a:t>
            </a:fld>
            <a:endParaRPr lang="en-GB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Classes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046720" cy="41489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A class is a set of objects that share</a:t>
            </a:r>
          </a:p>
          <a:p>
            <a:r>
              <a:rPr lang="en-GB" dirty="0" smtClean="0"/>
              <a:t>A common </a:t>
            </a:r>
            <a:r>
              <a:rPr lang="en-GB" b="1" i="1" dirty="0" smtClean="0">
                <a:solidFill>
                  <a:srgbClr val="0099FF"/>
                </a:solidFill>
              </a:rPr>
              <a:t>structure</a:t>
            </a:r>
          </a:p>
          <a:p>
            <a:r>
              <a:rPr lang="en-GB" dirty="0" smtClean="0"/>
              <a:t>Similar </a:t>
            </a:r>
            <a:r>
              <a:rPr lang="en-GB" b="1" i="1" dirty="0" smtClean="0">
                <a:solidFill>
                  <a:srgbClr val="0099FF"/>
                </a:solidFill>
              </a:rPr>
              <a:t>attributes</a:t>
            </a:r>
          </a:p>
          <a:p>
            <a:r>
              <a:rPr lang="en-GB" dirty="0"/>
              <a:t>Common </a:t>
            </a:r>
            <a:r>
              <a:rPr lang="en-GB" b="1" i="1" dirty="0" smtClean="0">
                <a:solidFill>
                  <a:srgbClr val="0099FF"/>
                </a:solidFill>
              </a:rPr>
              <a:t>behaviour</a:t>
            </a:r>
            <a:endParaRPr lang="en-GB" b="1" dirty="0">
              <a:solidFill>
                <a:srgbClr val="0099FF"/>
              </a:solidFill>
            </a:endParaRPr>
          </a:p>
          <a:p>
            <a:r>
              <a:rPr lang="en-GB" dirty="0"/>
              <a:t>Similar </a:t>
            </a:r>
            <a:r>
              <a:rPr lang="en-GB" b="1" i="1" dirty="0">
                <a:solidFill>
                  <a:srgbClr val="0099FF"/>
                </a:solidFill>
              </a:rPr>
              <a:t>relationships</a:t>
            </a:r>
            <a:r>
              <a:rPr lang="en-GB" dirty="0"/>
              <a:t> </a:t>
            </a:r>
            <a:r>
              <a:rPr lang="en-GB" dirty="0" smtClean="0"/>
              <a:t>with </a:t>
            </a:r>
            <a:r>
              <a:rPr lang="en-GB" dirty="0"/>
              <a:t>other </a:t>
            </a:r>
            <a:r>
              <a:rPr lang="en-GB" dirty="0" smtClean="0"/>
              <a:t>objects</a:t>
            </a:r>
          </a:p>
          <a:p>
            <a:r>
              <a:rPr lang="en-GB" dirty="0"/>
              <a:t>Common </a:t>
            </a:r>
            <a:r>
              <a:rPr lang="en-GB" b="1" i="1" dirty="0" smtClean="0">
                <a:solidFill>
                  <a:srgbClr val="0099FF"/>
                </a:solidFill>
              </a:rPr>
              <a:t>semantics</a:t>
            </a:r>
            <a:endParaRPr lang="en-GB" b="1" dirty="0">
              <a:solidFill>
                <a:srgbClr val="0099FF"/>
              </a:solidFill>
            </a:endParaRPr>
          </a:p>
          <a:p>
            <a:pPr>
              <a:buNone/>
            </a:pPr>
            <a:r>
              <a:rPr lang="en-GB" dirty="0"/>
              <a:t>A single object is simply an instance of a class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  <a:p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180012" y="2409345"/>
            <a:ext cx="1920240" cy="640080"/>
          </a:xfrm>
          <a:prstGeom prst="wedgeRectCallout">
            <a:avLst>
              <a:gd name="adj1" fmla="val -101867"/>
              <a:gd name="adj2" fmla="val 5814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properties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180012" y="3276600"/>
            <a:ext cx="2011680" cy="640080"/>
          </a:xfrm>
          <a:prstGeom prst="wedgeRectCallout">
            <a:avLst>
              <a:gd name="adj1" fmla="val -81051"/>
              <a:gd name="adj2" fmla="val 23433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operations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180012" y="4623987"/>
            <a:ext cx="1920240" cy="640080"/>
          </a:xfrm>
          <a:prstGeom prst="wedgeRectCallout">
            <a:avLst>
              <a:gd name="adj1" fmla="val -86836"/>
              <a:gd name="adj2" fmla="val 607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meanings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uiExpand="1" build="p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4" y="3931920"/>
            <a:ext cx="2926080" cy="2926080"/>
          </a:xfrm>
          <a:prstGeom prst="rect">
            <a:avLst/>
          </a:prstGeom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Classes and Objects</a:t>
            </a:r>
            <a:br>
              <a:rPr lang="en-GB" sz="3200" b="1" i="1" dirty="0" smtClean="0"/>
            </a:br>
            <a:r>
              <a:rPr lang="en-GB" b="1" dirty="0" smtClean="0"/>
              <a:t>Examples</a:t>
            </a:r>
            <a:endParaRPr lang="en-GB" dirty="0" smtClean="0"/>
          </a:p>
        </p:txBody>
      </p:sp>
      <p:sp>
        <p:nvSpPr>
          <p:cNvPr id="662531" name="Rectangle 3"/>
          <p:cNvSpPr>
            <a:spLocks noChangeArrowheads="1"/>
          </p:cNvSpPr>
          <p:nvPr/>
        </p:nvSpPr>
        <p:spPr bwMode="auto">
          <a:xfrm>
            <a:off x="685800" y="2667000"/>
            <a:ext cx="15240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1">
                <a:lumMod val="65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Person</a:t>
            </a:r>
          </a:p>
        </p:txBody>
      </p:sp>
      <p:sp>
        <p:nvSpPr>
          <p:cNvPr id="662532" name="AutoShape 4"/>
          <p:cNvSpPr>
            <a:spLocks noChangeArrowheads="1"/>
          </p:cNvSpPr>
          <p:nvPr/>
        </p:nvSpPr>
        <p:spPr bwMode="auto">
          <a:xfrm>
            <a:off x="5257800" y="2667000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 smtClean="0"/>
              <a:t>sipui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Person</a:t>
            </a:r>
            <a:endParaRPr lang="en-GB" dirty="0"/>
          </a:p>
        </p:txBody>
      </p:sp>
      <p:sp>
        <p:nvSpPr>
          <p:cNvPr id="662533" name="AutoShape 5"/>
          <p:cNvSpPr>
            <a:spLocks noChangeArrowheads="1"/>
          </p:cNvSpPr>
          <p:nvPr/>
        </p:nvSpPr>
        <p:spPr bwMode="auto">
          <a:xfrm>
            <a:off x="3429000" y="2667000"/>
            <a:ext cx="1444752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dirty="0" smtClean="0"/>
              <a:t>kalong:</a:t>
            </a:r>
            <a:endParaRPr lang="en-GB" dirty="0"/>
          </a:p>
          <a:p>
            <a:pPr algn="ctr">
              <a:defRPr/>
            </a:pPr>
            <a:r>
              <a:rPr lang="en-GB" dirty="0"/>
              <a:t>Person</a:t>
            </a:r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10890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3200" b="1" i="1" dirty="0"/>
              <a:t>Class</a:t>
            </a:r>
          </a:p>
        </p:txBody>
      </p:sp>
      <p:sp>
        <p:nvSpPr>
          <p:cNvPr id="662535" name="Text Box 7"/>
          <p:cNvSpPr txBox="1">
            <a:spLocks noChangeArrowheads="1"/>
          </p:cNvSpPr>
          <p:nvPr/>
        </p:nvSpPr>
        <p:spPr bwMode="auto">
          <a:xfrm>
            <a:off x="3429000" y="1905000"/>
            <a:ext cx="14271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3200" b="1" i="1" dirty="0"/>
              <a:t>Objects</a:t>
            </a:r>
          </a:p>
        </p:txBody>
      </p:sp>
      <p:sp>
        <p:nvSpPr>
          <p:cNvPr id="662536" name="AutoShape 8"/>
          <p:cNvSpPr>
            <a:spLocks noChangeArrowheads="1"/>
          </p:cNvSpPr>
          <p:nvPr/>
        </p:nvSpPr>
        <p:spPr bwMode="auto">
          <a:xfrm>
            <a:off x="7086600" y="2667000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7184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/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09" y="3931920"/>
            <a:ext cx="328761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98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uiExpand="1" build="p" animBg="1"/>
      <p:bldP spid="662532" grpId="0" animBg="1"/>
      <p:bldP spid="662533" grpId="0" animBg="1"/>
      <p:bldP spid="662534" grpId="0"/>
      <p:bldP spid="662535" grpId="0"/>
      <p:bldP spid="6625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136468-5DCD-401B-BA3E-23A1A5763AB6}" type="slidenum">
              <a:rPr lang="en-GB"/>
              <a:pPr/>
              <a:t>18</a:t>
            </a:fld>
            <a:endParaRPr lang="en-GB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Attributes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036050" cy="4800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An </a:t>
            </a:r>
            <a:r>
              <a:rPr lang="en-GB" b="1" i="1" dirty="0" smtClean="0"/>
              <a:t>attribute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>is an </a:t>
            </a:r>
            <a:r>
              <a:rPr lang="en-GB" b="1" i="1" dirty="0" smtClean="0">
                <a:solidFill>
                  <a:srgbClr val="00B050"/>
                </a:solidFill>
              </a:rPr>
              <a:t>observable</a:t>
            </a:r>
            <a:r>
              <a:rPr lang="en-GB" b="1" dirty="0" smtClean="0"/>
              <a:t> </a:t>
            </a:r>
            <a:r>
              <a:rPr lang="en-GB" dirty="0" smtClean="0"/>
              <a:t>property of objects in a class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Each object in the class has a value for each attribute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The value may or may not be unique for an individual object</a:t>
            </a:r>
          </a:p>
          <a:p>
            <a:pPr>
              <a:lnSpc>
                <a:spcPct val="90000"/>
              </a:lnSpc>
              <a:buClr>
                <a:schemeClr val="hlink"/>
              </a:buClr>
              <a:tabLst>
                <a:tab pos="3200400" algn="l"/>
              </a:tabLst>
            </a:pPr>
            <a:endParaRPr lang="en-GB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bg2"/>
              </a:buClr>
              <a:tabLst>
                <a:tab pos="3200400" algn="l"/>
              </a:tabLst>
            </a:pPr>
            <a:r>
              <a:rPr lang="en-GB" b="1" i="1" dirty="0" smtClean="0"/>
              <a:t>Attributes</a:t>
            </a:r>
            <a:r>
              <a:rPr lang="en-GB" dirty="0" smtClean="0"/>
              <a:t> are the data that represent characteristics of interest about an object </a:t>
            </a:r>
            <a:r>
              <a:rPr lang="en-GB" b="1" i="1" dirty="0" smtClean="0">
                <a:solidFill>
                  <a:schemeClr val="bg2"/>
                </a:solidFill>
              </a:rPr>
              <a:t>?? 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Attributes and Values</a:t>
            </a:r>
            <a:br>
              <a:rPr lang="en-GB" sz="3200" b="1" i="1" dirty="0" smtClean="0"/>
            </a:br>
            <a:r>
              <a:rPr lang="en-GB" b="1" dirty="0" smtClean="0"/>
              <a:t>Examples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74728" y="1524000"/>
            <a:ext cx="1930337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00"/>
                </a:solidFill>
              </a:rPr>
              <a:t>Class with</a:t>
            </a:r>
            <a:br>
              <a:rPr lang="en-GB" sz="3200" b="1" i="1" dirty="0" smtClean="0">
                <a:solidFill>
                  <a:srgbClr val="000000"/>
                </a:solidFill>
              </a:rPr>
            </a:br>
            <a:r>
              <a:rPr lang="en-GB" sz="3200" b="1" i="1" dirty="0" smtClean="0">
                <a:solidFill>
                  <a:srgbClr val="000000"/>
                </a:solidFill>
              </a:rPr>
              <a:t>Attributes</a:t>
            </a:r>
            <a:endParaRPr lang="en-GB" sz="3200" b="1" i="1" dirty="0">
              <a:solidFill>
                <a:srgbClr val="000000"/>
              </a:solidFill>
            </a:endParaRP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2222436" y="1524000"/>
            <a:ext cx="227177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00"/>
                </a:solidFill>
              </a:rPr>
              <a:t>Objects with</a:t>
            </a:r>
            <a:br>
              <a:rPr lang="en-GB" sz="3200" b="1" i="1" dirty="0" smtClean="0">
                <a:solidFill>
                  <a:srgbClr val="000000"/>
                </a:solidFill>
              </a:rPr>
            </a:br>
            <a:r>
              <a:rPr lang="en-GB" sz="3200" b="1" i="1" dirty="0" smtClean="0">
                <a:solidFill>
                  <a:srgbClr val="000000"/>
                </a:solidFill>
              </a:rPr>
              <a:t>Values</a:t>
            </a:r>
            <a:endParaRPr lang="en-GB" sz="3200" b="1" i="1" dirty="0">
              <a:solidFill>
                <a:srgbClr val="000000"/>
              </a:solidFill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20332" y="2667000"/>
            <a:ext cx="1524000" cy="152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1">
                <a:lumMod val="6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Person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sz="600" dirty="0">
                <a:solidFill>
                  <a:srgbClr val="000000"/>
                </a:solidFill>
              </a:rPr>
              <a:t/>
            </a:r>
            <a:br>
              <a:rPr lang="en-GB" sz="600" dirty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name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616" name="Line 7"/>
          <p:cNvSpPr>
            <a:spLocks noChangeShapeType="1"/>
          </p:cNvSpPr>
          <p:nvPr/>
        </p:nvSpPr>
        <p:spPr bwMode="auto">
          <a:xfrm>
            <a:off x="120332" y="3276600"/>
            <a:ext cx="15240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11415" y="2667000"/>
            <a:ext cx="3930206" cy="1524000"/>
            <a:chOff x="4464" y="1152"/>
            <a:chExt cx="1058" cy="960"/>
          </a:xfrm>
        </p:grpSpPr>
        <p:sp>
          <p:nvSpPr>
            <p:cNvPr id="664585" name="AutoShape 9"/>
            <p:cNvSpPr>
              <a:spLocks noChangeArrowheads="1"/>
            </p:cNvSpPr>
            <p:nvPr/>
          </p:nvSpPr>
          <p:spPr bwMode="auto">
            <a:xfrm>
              <a:off x="4464" y="1152"/>
              <a:ext cx="1058" cy="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dirty="0" smtClean="0"/>
                <a:t>sipui</a:t>
              </a:r>
              <a:r>
                <a:rPr lang="en-GB" dirty="0" smtClean="0">
                  <a:solidFill>
                    <a:srgbClr val="000000"/>
                  </a:solidFill>
                </a:rPr>
                <a:t>: </a:t>
              </a:r>
              <a:r>
                <a:rPr lang="en-GB" dirty="0">
                  <a:solidFill>
                    <a:srgbClr val="000000"/>
                  </a:solidFill>
                </a:rPr>
                <a:t>Person</a:t>
              </a:r>
            </a:p>
            <a:p>
              <a:pPr>
                <a:defRPr/>
              </a:pPr>
              <a:endParaRPr lang="en-GB" sz="8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name = </a:t>
              </a:r>
              <a:r>
                <a:rPr lang="en-US" dirty="0" smtClean="0"/>
                <a:t>Siobhán </a:t>
              </a:r>
              <a:r>
                <a:rPr lang="en-HK" dirty="0" smtClean="0"/>
                <a:t>Haughey</a:t>
              </a:r>
            </a:p>
            <a:p>
              <a:pPr>
                <a:defRPr/>
              </a:pPr>
              <a:r>
                <a:rPr lang="en-HK" dirty="0" smtClean="0">
                  <a:solidFill>
                    <a:srgbClr val="000000"/>
                  </a:solidFill>
                </a:rPr>
                <a:t>age = 25</a:t>
              </a:r>
            </a:p>
          </p:txBody>
        </p:sp>
        <p:sp>
          <p:nvSpPr>
            <p:cNvPr id="25614" name="Line 10"/>
            <p:cNvSpPr>
              <a:spLocks noChangeShapeType="1"/>
            </p:cNvSpPr>
            <p:nvPr/>
          </p:nvSpPr>
          <p:spPr bwMode="auto">
            <a:xfrm>
              <a:off x="4464" y="1536"/>
              <a:ext cx="105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96732" y="2667000"/>
            <a:ext cx="3840480" cy="1524000"/>
            <a:chOff x="3216" y="1152"/>
            <a:chExt cx="960" cy="960"/>
          </a:xfrm>
        </p:grpSpPr>
        <p:sp>
          <p:nvSpPr>
            <p:cNvPr id="664588" name="AutoShape 12"/>
            <p:cNvSpPr>
              <a:spLocks noChangeArrowheads="1"/>
            </p:cNvSpPr>
            <p:nvPr/>
          </p:nvSpPr>
          <p:spPr bwMode="auto">
            <a:xfrm>
              <a:off x="3216" y="1152"/>
              <a:ext cx="960" cy="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kalong: </a:t>
              </a:r>
              <a:r>
                <a:rPr lang="en-GB" dirty="0">
                  <a:solidFill>
                    <a:srgbClr val="000000"/>
                  </a:solidFill>
                </a:rPr>
                <a:t>Person</a:t>
              </a:r>
            </a:p>
            <a:p>
              <a:pPr>
                <a:defRPr/>
              </a:pPr>
              <a:endParaRPr lang="en-GB" sz="8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</a:rPr>
                <a:t>name = </a:t>
              </a:r>
              <a:r>
                <a:rPr lang="en-GB" dirty="0" smtClean="0">
                  <a:solidFill>
                    <a:srgbClr val="000000"/>
                  </a:solidFill>
                </a:rPr>
                <a:t>Cheung Ka Long</a:t>
              </a:r>
              <a:endParaRPr lang="en-GB" sz="24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</a:rPr>
                <a:t>age = </a:t>
              </a:r>
              <a:r>
                <a:rPr lang="en-GB" dirty="0" smtClean="0">
                  <a:solidFill>
                    <a:srgbClr val="000000"/>
                  </a:solidFill>
                </a:rPr>
                <a:t>26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>
              <a:off x="3216" y="1536"/>
              <a:ext cx="9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64590" name="AutoShape 14"/>
          <p:cNvSpPr>
            <a:spLocks noChangeArrowheads="1"/>
          </p:cNvSpPr>
          <p:nvPr/>
        </p:nvSpPr>
        <p:spPr bwMode="auto">
          <a:xfrm>
            <a:off x="381000" y="4876800"/>
            <a:ext cx="4937760" cy="1097280"/>
          </a:xfrm>
          <a:prstGeom prst="wedgeRectCallout">
            <a:avLst>
              <a:gd name="adj1" fmla="val 3340"/>
              <a:gd name="adj2" fmla="val -111762"/>
            </a:avLst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>
            <a:noAutofit/>
          </a:bodyPr>
          <a:lstStyle/>
          <a:p>
            <a:pPr marL="61913" algn="ctr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Observable attributes are not necessarily stored data items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64591" name="AutoShape 15"/>
          <p:cNvSpPr>
            <a:spLocks noChangeArrowheads="1"/>
          </p:cNvSpPr>
          <p:nvPr/>
        </p:nvSpPr>
        <p:spPr bwMode="auto">
          <a:xfrm>
            <a:off x="5789612" y="4876800"/>
            <a:ext cx="3108960" cy="1097280"/>
          </a:xfrm>
          <a:prstGeom prst="wedgeRectCallout">
            <a:avLst>
              <a:gd name="adj1" fmla="val -104092"/>
              <a:gd name="adj2" fmla="val 122232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Stored data items </a:t>
            </a:r>
            <a:r>
              <a:rPr lang="en-US" sz="3200" dirty="0">
                <a:solidFill>
                  <a:srgbClr val="000000"/>
                </a:solidFill>
              </a:rPr>
              <a:t>may be </a:t>
            </a:r>
            <a:r>
              <a:rPr lang="en-US" sz="3200" dirty="0" smtClean="0">
                <a:solidFill>
                  <a:srgbClr val="000000"/>
                </a:solidFill>
              </a:rPr>
              <a:t>hidden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/>
      <p:bldP spid="664580" grpId="0"/>
      <p:bldP spid="664582" grpId="0" uiExpand="1" build="p" animBg="1"/>
      <p:bldP spid="25616" grpId="0" animBg="1"/>
      <p:bldP spid="664590" grpId="0" animBg="1"/>
      <p:bldP spid="6645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77EB6A-EFBF-4C87-8079-E657333F752C}" type="slidenum">
              <a:rPr lang="en-GB"/>
              <a:pPr/>
              <a:t>2</a:t>
            </a:fld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Object-Oriented Approaches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9144000" cy="2384562"/>
          </a:xfrm>
        </p:spPr>
        <p:txBody>
          <a:bodyPr/>
          <a:lstStyle/>
          <a:p>
            <a:pPr marL="461963" lvl="0" indent="-4619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"/>
            </a:pPr>
            <a:r>
              <a:rPr lang="en-GB" dirty="0" smtClean="0"/>
              <a:t>Object-oriented analysis</a:t>
            </a:r>
          </a:p>
          <a:p>
            <a:pPr marL="461963" lvl="0" indent="-4619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"/>
            </a:pPr>
            <a:r>
              <a:rPr lang="en-GB" dirty="0" smtClean="0"/>
              <a:t>Object-oriented design</a:t>
            </a:r>
          </a:p>
          <a:p>
            <a:pPr marL="461963" lvl="0" indent="-4619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"/>
            </a:pPr>
            <a:r>
              <a:rPr lang="en-GB" dirty="0" smtClean="0"/>
              <a:t>Object-oriented programming</a:t>
            </a:r>
          </a:p>
          <a:p>
            <a:pPr marL="461963" lvl="0" indent="-461963">
              <a:lnSpc>
                <a:spcPct val="7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L"/>
            </a:pPr>
            <a:r>
              <a:rPr lang="en-GB" dirty="0" smtClean="0"/>
              <a:t>Object-oriented database  </a:t>
            </a:r>
            <a:r>
              <a:rPr lang="en-GB" b="1" i="1" dirty="0" smtClean="0">
                <a:solidFill>
                  <a:schemeClr val="bg2"/>
                </a:solidFill>
              </a:rPr>
              <a:t>??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>
              <a:lnSpc>
                <a:spcPct val="90000"/>
              </a:lnSpc>
              <a:buClr>
                <a:srgbClr val="CC0000"/>
              </a:buClr>
              <a:tabLst>
                <a:tab pos="3200400" algn="l"/>
              </a:tabLst>
            </a:pPr>
            <a:endParaRPr lang="en-GB" b="1" dirty="0" smtClean="0">
              <a:solidFill>
                <a:schemeClr val="folHlink"/>
              </a:solidFill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28052" y="4247901"/>
            <a:ext cx="7132320" cy="2194560"/>
          </a:xfrm>
          <a:prstGeom prst="wedgeRectCallout">
            <a:avLst>
              <a:gd name="adj1" fmla="val 1066"/>
              <a:gd name="adj2" fmla="val -6420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20" y="4337222"/>
            <a:ext cx="1645920" cy="2015919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28052" y="4631678"/>
            <a:ext cx="5394960" cy="1417320"/>
          </a:xfrm>
          <a:prstGeom prst="wedgeRectCallout">
            <a:avLst>
              <a:gd name="adj1" fmla="val -2297"/>
              <a:gd name="adj2" fmla="val -91468"/>
            </a:avLst>
          </a:prstGeom>
          <a:noFill/>
          <a:ln w="762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HK" dirty="0" smtClean="0"/>
              <a:t>Allow OO programmers </a:t>
            </a:r>
            <a:r>
              <a:rPr lang="en-HK" dirty="0"/>
              <a:t>to develop the product, </a:t>
            </a:r>
            <a:r>
              <a:rPr lang="en-HK" b="1" i="1" dirty="0">
                <a:solidFill>
                  <a:schemeClr val="bg2"/>
                </a:solidFill>
              </a:rPr>
              <a:t>store</a:t>
            </a:r>
            <a:r>
              <a:rPr lang="en-HK" dirty="0"/>
              <a:t> them as objects, and </a:t>
            </a:r>
            <a:r>
              <a:rPr lang="en-HK" dirty="0" smtClean="0"/>
              <a:t>...</a:t>
            </a:r>
            <a:r>
              <a:rPr lang="en-HK" b="1" i="1" dirty="0" smtClean="0"/>
              <a:t> </a:t>
            </a:r>
            <a:r>
              <a:rPr lang="en-HK" b="1" i="1" dirty="0">
                <a:solidFill>
                  <a:schemeClr val="bg2"/>
                </a:solidFill>
              </a:rPr>
              <a:t>modify</a:t>
            </a:r>
            <a:r>
              <a:rPr lang="en-HK" dirty="0"/>
              <a:t> existing </a:t>
            </a:r>
            <a:r>
              <a:rPr lang="en-HK" dirty="0" smtClean="0"/>
              <a:t>objects </a:t>
            </a:r>
            <a:r>
              <a:rPr lang="en-HK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</a:t>
            </a:r>
            <a:r>
              <a:rPr lang="en-GB" b="1" i="1" dirty="0" smtClean="0">
                <a:solidFill>
                  <a:schemeClr val="bg2"/>
                </a:solidFill>
              </a:rPr>
              <a:t>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1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uiExpand="1" build="p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828800"/>
            <a:ext cx="6583680" cy="4592430"/>
          </a:xfrm>
          <a:prstGeom prst="rect">
            <a:avLst/>
          </a:prstGeom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Attributes and Values</a:t>
            </a:r>
            <a:br>
              <a:rPr lang="en-GB" sz="3200" b="1" i="1" dirty="0" smtClean="0"/>
            </a:br>
            <a:r>
              <a:rPr lang="en-GB" b="1" dirty="0" smtClean="0"/>
              <a:t>Examples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5859403" y="2820216"/>
            <a:ext cx="3657600" cy="3615584"/>
          </a:xfrm>
          <a:prstGeom prst="wedgeRectCallout">
            <a:avLst>
              <a:gd name="adj1" fmla="val -123038"/>
              <a:gd name="adj2" fmla="val 42782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b="1" i="1" dirty="0" smtClean="0">
                <a:solidFill>
                  <a:srgbClr val="000000"/>
                </a:solidFill>
              </a:rPr>
              <a:t>Hidden notes stored in PowerPoint</a:t>
            </a:r>
          </a:p>
          <a:p>
            <a:pPr marL="401638" lvl="0" indent="-341313">
              <a:spcBef>
                <a:spcPts val="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HK" dirty="0"/>
              <a:t>Cheng </a:t>
            </a:r>
            <a:r>
              <a:rPr lang="en-HK" dirty="0" err="1"/>
              <a:t>Ka</a:t>
            </a:r>
            <a:r>
              <a:rPr lang="en-HK" dirty="0"/>
              <a:t> Long was born on 10 June 1997</a:t>
            </a:r>
          </a:p>
          <a:p>
            <a:pPr marL="401638" lvl="0" indent="-341313">
              <a:spcBef>
                <a:spcPts val="0"/>
              </a:spcBef>
              <a:buClr>
                <a:schemeClr val="bg2"/>
              </a:buClr>
              <a:buSzPct val="60000"/>
              <a:buFont typeface="Wingdings" pitchFamily="2" charset="2"/>
              <a:buChar char="u"/>
            </a:pPr>
            <a:r>
              <a:rPr lang="en-US" dirty="0" err="1"/>
              <a:t>Siobhán</a:t>
            </a:r>
            <a:r>
              <a:rPr lang="en-US" dirty="0"/>
              <a:t> </a:t>
            </a:r>
            <a:r>
              <a:rPr lang="en-HK" dirty="0" err="1"/>
              <a:t>Haughey</a:t>
            </a:r>
            <a:r>
              <a:rPr lang="en-US" dirty="0">
                <a:cs typeface="Times New Roman" panose="02020603050405020304" pitchFamily="18" charset="0"/>
              </a:rPr>
              <a:t> was born on 31 October 1997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endParaRPr lang="en-US" sz="3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6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D8189-F546-4C6E-A23A-303B236F0238}" type="slidenum">
              <a:rPr lang="en-GB"/>
              <a:pPr/>
              <a:t>21</a:t>
            </a:fld>
            <a:endParaRPr lang="en-GB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Behaviour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837613" cy="4953000"/>
          </a:xfrm>
        </p:spPr>
        <p:txBody>
          <a:bodyPr/>
          <a:lstStyle/>
          <a:p>
            <a:r>
              <a:rPr lang="en-GB" b="1" i="1" dirty="0" smtClean="0"/>
              <a:t>Behaviour</a:t>
            </a:r>
            <a:r>
              <a:rPr lang="en-GB" dirty="0" smtClean="0"/>
              <a:t> refers to those things that the object can do</a:t>
            </a:r>
            <a:endParaRPr lang="en-US" dirty="0" smtClean="0"/>
          </a:p>
          <a:p>
            <a:r>
              <a:rPr lang="en-GB" dirty="0" smtClean="0"/>
              <a:t>In </a:t>
            </a:r>
            <a:r>
              <a:rPr lang="en-US" dirty="0" smtClean="0"/>
              <a:t>the </a:t>
            </a:r>
            <a:r>
              <a:rPr lang="en-GB" dirty="0" smtClean="0"/>
              <a:t>object-oriented </a:t>
            </a:r>
            <a:r>
              <a:rPr lang="en-US" dirty="0" smtClean="0"/>
              <a:t>paradigm</a:t>
            </a:r>
            <a:r>
              <a:rPr lang="en-GB" dirty="0" smtClean="0"/>
              <a:t>, </a:t>
            </a:r>
            <a:r>
              <a:rPr lang="en-GB" dirty="0" err="1" smtClean="0"/>
              <a:t>behavio</a:t>
            </a:r>
            <a:r>
              <a:rPr lang="en-US" dirty="0" smtClean="0"/>
              <a:t>u</a:t>
            </a:r>
            <a:r>
              <a:rPr lang="en-GB" dirty="0" smtClean="0"/>
              <a:t>r is </a:t>
            </a:r>
            <a:r>
              <a:rPr lang="en-US" dirty="0" smtClean="0"/>
              <a:t>modelled by operations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GB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DBE6E-99AF-4F57-BA42-634C380CFFD4}" type="slidenum">
              <a:rPr lang="en-GB"/>
              <a:pPr/>
              <a:t>22</a:t>
            </a:fld>
            <a:endParaRPr lang="en-GB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Operations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GB" dirty="0" smtClean="0"/>
              <a:t>An </a:t>
            </a:r>
            <a:r>
              <a:rPr lang="en-GB" b="1" i="1" dirty="0" smtClean="0"/>
              <a:t>operation</a:t>
            </a:r>
            <a:r>
              <a:rPr lang="en-GB" dirty="0" smtClean="0"/>
              <a:t> is a function or transformation that may be applied to or by an object in a class</a:t>
            </a:r>
          </a:p>
          <a:p>
            <a:pPr lvl="1">
              <a:tabLst>
                <a:tab pos="3200400" algn="l"/>
              </a:tabLst>
            </a:pPr>
            <a:r>
              <a:rPr lang="en-GB" i="1" dirty="0" smtClean="0"/>
              <a:t>Examples:</a:t>
            </a:r>
            <a:r>
              <a:rPr lang="en-GB" dirty="0" smtClean="0"/>
              <a:t>  debit, credit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All objects in a class share the same operations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Each operation has the current object as an implicit argument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9DF7A-AB80-46E9-B1A7-77A2A047FF1D}" type="slidenum">
              <a:rPr lang="en-GB"/>
              <a:pPr/>
              <a:t>23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Operations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i="1" dirty="0" smtClean="0">
                <a:solidFill>
                  <a:schemeClr val="tx2"/>
                </a:solidFill>
              </a:rPr>
              <a:t>Method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A </a:t>
            </a:r>
            <a:r>
              <a:rPr lang="en-GB" b="1" i="1" dirty="0" smtClean="0"/>
              <a:t>method</a:t>
            </a:r>
            <a:r>
              <a:rPr lang="en-GB" dirty="0" smtClean="0"/>
              <a:t> is an operation that may change the value of some attribute of an object</a:t>
            </a:r>
          </a:p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i="1" dirty="0" smtClean="0">
                <a:solidFill>
                  <a:schemeClr val="tx2"/>
                </a:solidFill>
              </a:rPr>
              <a:t>Query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tabLst>
                <a:tab pos="3200400" algn="l"/>
              </a:tabLst>
            </a:pPr>
            <a:r>
              <a:rPr lang="en-GB" dirty="0" smtClean="0"/>
              <a:t>A </a:t>
            </a:r>
            <a:r>
              <a:rPr lang="en-GB" b="1" i="1" dirty="0" smtClean="0"/>
              <a:t>query</a:t>
            </a:r>
            <a:r>
              <a:rPr lang="en-GB" dirty="0" smtClean="0"/>
              <a:t> is an operation that only reports the value of some attribute of an object without changing any attribute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54875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9DF7A-AB80-46E9-B1A7-77A2A047FF1D}" type="slidenum">
              <a:rPr lang="en-GB"/>
              <a:pPr/>
              <a:t>24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Operations</a:t>
            </a:r>
            <a:br>
              <a:rPr lang="en-GB" sz="3200" b="1" i="1" dirty="0" smtClean="0"/>
            </a:br>
            <a:r>
              <a:rPr lang="en-GB" b="1" dirty="0" smtClean="0"/>
              <a:t>Examples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869680" cy="4953000"/>
          </a:xfrm>
        </p:spPr>
        <p:txBody>
          <a:bodyPr/>
          <a:lstStyle/>
          <a:p>
            <a:pPr>
              <a:tabLst>
                <a:tab pos="3200400" algn="l"/>
              </a:tabLst>
            </a:pPr>
            <a:r>
              <a:rPr lang="en-GB" dirty="0" smtClean="0"/>
              <a:t>Is “debit” a method or query?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Is “get balance” a method or query?</a:t>
            </a:r>
          </a:p>
          <a:p>
            <a:pPr>
              <a:tabLst>
                <a:tab pos="3200400" algn="l"/>
              </a:tabLst>
            </a:pPr>
            <a:r>
              <a:rPr lang="en-GB" dirty="0"/>
              <a:t>Suppose the system computes the balance using </a:t>
            </a:r>
            <a:r>
              <a:rPr lang="en-GB" dirty="0" smtClean="0"/>
              <a:t>“</a:t>
            </a:r>
            <a:r>
              <a:rPr lang="nn-NO" sz="2800" dirty="0" smtClean="0">
                <a:latin typeface="Consolas" panose="020B0609020204030204" pitchFamily="49" charset="0"/>
              </a:rPr>
              <a:t>for </a:t>
            </a:r>
            <a:r>
              <a:rPr lang="nn-NO" sz="2800" dirty="0">
                <a:latin typeface="Consolas" panose="020B0609020204030204" pitchFamily="49" charset="0"/>
              </a:rPr>
              <a:t>(int i = 0; i &lt;= 10; i</a:t>
            </a:r>
            <a:r>
              <a:rPr lang="nn-NO" sz="2800" dirty="0" smtClean="0">
                <a:latin typeface="Consolas" panose="020B0609020204030204" pitchFamily="49" charset="0"/>
              </a:rPr>
              <a:t>++)</a:t>
            </a:r>
            <a:r>
              <a:rPr lang="en-GB" dirty="0" smtClean="0"/>
              <a:t>”, </a:t>
            </a:r>
            <a:r>
              <a:rPr lang="en-GB" dirty="0"/>
              <a:t>and changes </a:t>
            </a:r>
            <a:r>
              <a:rPr lang="nn-NO" sz="2800" dirty="0">
                <a:latin typeface="Consolas" panose="020B0609020204030204" pitchFamily="49" charset="0"/>
              </a:rPr>
              <a:t>i</a:t>
            </a:r>
            <a:r>
              <a:rPr lang="en-GB" dirty="0"/>
              <a:t> from </a:t>
            </a:r>
            <a:r>
              <a:rPr lang="nn-NO" sz="2800" dirty="0">
                <a:latin typeface="Consolas" panose="020B0609020204030204" pitchFamily="49" charset="0"/>
              </a:rPr>
              <a:t>0</a:t>
            </a:r>
            <a:r>
              <a:rPr lang="en-GB" dirty="0"/>
              <a:t> to </a:t>
            </a:r>
            <a:r>
              <a:rPr lang="nn-NO" sz="2800" dirty="0">
                <a:latin typeface="Consolas" panose="020B0609020204030204" pitchFamily="49" charset="0"/>
              </a:rPr>
              <a:t>10</a:t>
            </a:r>
            <a:r>
              <a:rPr lang="en-GB" dirty="0"/>
              <a:t> after processing</a:t>
            </a:r>
          </a:p>
          <a:p>
            <a:pPr lvl="1">
              <a:tabLst>
                <a:tab pos="3200400" algn="l"/>
              </a:tabLst>
            </a:pPr>
            <a:r>
              <a:rPr lang="en-HK" dirty="0"/>
              <a:t>Is “get balance” a method or query?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Suppose the bank </a:t>
            </a:r>
            <a:r>
              <a:rPr lang="en-GB" dirty="0"/>
              <a:t>charges $5 </a:t>
            </a:r>
            <a:r>
              <a:rPr lang="en-GB" dirty="0" smtClean="0"/>
              <a:t>when </a:t>
            </a:r>
            <a:r>
              <a:rPr lang="en-GB" dirty="0"/>
              <a:t>you </a:t>
            </a:r>
            <a:r>
              <a:rPr lang="en-GB" dirty="0" smtClean="0"/>
              <a:t>ask for the balance</a:t>
            </a:r>
          </a:p>
          <a:p>
            <a:pPr lvl="1">
              <a:tabLst>
                <a:tab pos="3200400" algn="l"/>
              </a:tabLst>
            </a:pPr>
            <a:r>
              <a:rPr lang="en-GB" dirty="0" smtClean="0"/>
              <a:t>Is “get balance” a method or query? 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08812" y="1676400"/>
            <a:ext cx="2386013" cy="3354388"/>
            <a:chOff x="381000" y="1676400"/>
            <a:chExt cx="2386013" cy="3354388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2382838" cy="33543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Customer</a:t>
              </a:r>
            </a:p>
            <a:p>
              <a:pPr>
                <a:defRPr/>
              </a:pPr>
              <a:endParaRPr lang="en-US" sz="8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name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age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address</a:t>
              </a:r>
            </a:p>
            <a:p>
              <a:pPr>
                <a:defRPr/>
              </a:pPr>
              <a:endParaRPr lang="en-US" sz="8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US" dirty="0" err="1">
                  <a:solidFill>
                    <a:srgbClr val="000000"/>
                  </a:solidFill>
                </a:rPr>
                <a:t>changeName</a:t>
              </a:r>
              <a:endParaRPr lang="en-US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US" dirty="0" err="1">
                  <a:solidFill>
                    <a:srgbClr val="000000"/>
                  </a:solidFill>
                </a:rPr>
                <a:t>changeAge</a:t>
              </a:r>
              <a:endParaRPr lang="en-US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US" dirty="0" err="1">
                  <a:solidFill>
                    <a:srgbClr val="000000"/>
                  </a:solidFill>
                </a:rPr>
                <a:t>changeAddress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81000" y="2271713"/>
              <a:ext cx="23860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381000" y="3657600"/>
              <a:ext cx="238601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C1794-45D1-433D-958A-61DD81ECA9F5}" type="slidenum">
              <a:rPr lang="en-GB"/>
              <a:pPr/>
              <a:t>25</a:t>
            </a:fld>
            <a:endParaRPr lang="en-GB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/>
              <a:t>Operations</a:t>
            </a:r>
            <a:br>
              <a:rPr lang="en-GB" sz="3200" b="1" i="1" dirty="0"/>
            </a:br>
            <a:r>
              <a:rPr lang="en-GB" b="1" dirty="0"/>
              <a:t>Examples</a:t>
            </a:r>
            <a:endParaRPr lang="en-US" b="1" dirty="0" smtClean="0"/>
          </a:p>
        </p:txBody>
      </p:sp>
      <p:sp>
        <p:nvSpPr>
          <p:cNvPr id="700424" name="Text Box 8"/>
          <p:cNvSpPr txBox="1">
            <a:spLocks noChangeArrowheads="1"/>
          </p:cNvSpPr>
          <p:nvPr/>
        </p:nvSpPr>
        <p:spPr bwMode="auto">
          <a:xfrm>
            <a:off x="531812" y="1676400"/>
            <a:ext cx="1416050" cy="20732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Account</a:t>
            </a:r>
          </a:p>
          <a:p>
            <a:pPr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balance</a:t>
            </a:r>
          </a:p>
          <a:p>
            <a:pPr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debit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credit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31812" y="2237529"/>
            <a:ext cx="139903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31812" y="2785216"/>
            <a:ext cx="139903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741612" y="1660206"/>
            <a:ext cx="3657600" cy="1097280"/>
          </a:xfrm>
          <a:prstGeom prst="wedgeRectCallout">
            <a:avLst>
              <a:gd name="adj1" fmla="val -70820"/>
              <a:gd name="adj2" fmla="val 24101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Query “get balance” by default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4" grpId="0" animBg="1"/>
      <p:bldP spid="29705" grpId="0" animBg="1"/>
      <p:bldP spid="29706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18ED4-BC17-4BE8-8A6B-E7950D232038}" type="slidenum">
              <a:rPr lang="en-GB"/>
              <a:pPr/>
              <a:t>26</a:t>
            </a:fld>
            <a:endParaRPr lang="en-GB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More on Methods and Queries</a:t>
            </a:r>
            <a:r>
              <a:rPr lang="en-US" smtClean="0"/>
              <a:t> 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really necessary to distinguish between methods and queries?</a:t>
            </a:r>
          </a:p>
          <a:p>
            <a:r>
              <a:rPr lang="en-US" dirty="0" smtClean="0"/>
              <a:t>Methods describe the </a:t>
            </a:r>
            <a:r>
              <a:rPr lang="en-US" b="1" i="1" dirty="0" smtClean="0">
                <a:solidFill>
                  <a:schemeClr val="bg2"/>
                </a:solidFill>
              </a:rPr>
              <a:t>dynamic </a:t>
            </a:r>
            <a:r>
              <a:rPr lang="en-US" b="1" i="1" dirty="0" err="1" smtClean="0">
                <a:solidFill>
                  <a:schemeClr val="bg2"/>
                </a:solidFill>
              </a:rPr>
              <a:t>behaviour</a:t>
            </a:r>
            <a:r>
              <a:rPr lang="en-US" dirty="0" smtClean="0"/>
              <a:t> of objects</a:t>
            </a:r>
          </a:p>
          <a:p>
            <a:r>
              <a:rPr lang="en-US" dirty="0" smtClean="0"/>
              <a:t>Queries describe their </a:t>
            </a:r>
            <a:r>
              <a:rPr lang="en-US" b="1" i="1" dirty="0" smtClean="0">
                <a:solidFill>
                  <a:srgbClr val="00B050"/>
                </a:solidFill>
              </a:rPr>
              <a:t>static attributes</a:t>
            </a:r>
          </a:p>
          <a:p>
            <a:r>
              <a:rPr lang="en-US" dirty="0" smtClean="0"/>
              <a:t>Is it really necessary to distinguish between dynamic </a:t>
            </a:r>
            <a:r>
              <a:rPr lang="en-US" dirty="0" err="1" smtClean="0"/>
              <a:t>behaviour</a:t>
            </a:r>
            <a:r>
              <a:rPr lang="en-US" dirty="0" smtClean="0"/>
              <a:t> and static attributes?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47F649-619C-41FC-BDD1-144CD5C66A7D}" type="slidenum">
              <a:rPr lang="en-GB"/>
              <a:pPr/>
              <a:t>27</a:t>
            </a:fld>
            <a:endParaRPr lang="en-GB"/>
          </a:p>
        </p:txBody>
      </p:sp>
      <p:pic>
        <p:nvPicPr>
          <p:cNvPr id="1381378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676400"/>
            <a:ext cx="6902450" cy="5176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48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smtClean="0"/>
              <a:t>Methods and Queries</a:t>
            </a:r>
            <a:br>
              <a:rPr lang="en-US" sz="3200" b="1" i="1" smtClean="0"/>
            </a:br>
            <a:r>
              <a:rPr lang="en-US" b="1" smtClean="0"/>
              <a:t>Software Testing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FA4CC1-A334-4B35-9C3D-82FE0A1FB2EE}" type="slidenum">
              <a:rPr lang="en-GB"/>
              <a:pPr/>
              <a:t>28</a:t>
            </a:fld>
            <a:endParaRPr lang="en-GB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676400"/>
            <a:ext cx="6902450" cy="5176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smtClean="0"/>
              <a:t>Methods and Queries</a:t>
            </a:r>
            <a:br>
              <a:rPr lang="en-US" sz="3200" b="1" i="1" smtClean="0"/>
            </a:br>
            <a:r>
              <a:rPr lang="en-US" b="1" smtClean="0"/>
              <a:t>Software Testing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90C5F-5B07-4782-9877-B71EB8A71E06}" type="slidenum">
              <a:rPr lang="en-GB"/>
              <a:pPr/>
              <a:t>29</a:t>
            </a:fld>
            <a:endParaRPr lang="en-GB"/>
          </a:p>
        </p:txBody>
      </p:sp>
      <p:pic>
        <p:nvPicPr>
          <p:cNvPr id="33795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676400"/>
            <a:ext cx="6902450" cy="5176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6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smtClean="0"/>
              <a:t>Methods and Queries</a:t>
            </a:r>
            <a:br>
              <a:rPr lang="en-US" sz="3200" b="1" i="1" smtClean="0"/>
            </a:br>
            <a:r>
              <a:rPr lang="en-US" b="1" smtClean="0"/>
              <a:t>Software Testing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6EE3BB-C61F-4792-A052-670AB759C02F}" type="slidenum">
              <a:rPr lang="en-GB"/>
              <a:pPr/>
              <a:t>3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Advantages of Object-Oriented Analysis and Design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(1)  </a:t>
            </a:r>
            <a:r>
              <a:rPr lang="en-GB" sz="3600" b="1" i="1" dirty="0" smtClean="0">
                <a:solidFill>
                  <a:schemeClr val="tx2"/>
                </a:solidFill>
              </a:rPr>
              <a:t>User-friendly</a:t>
            </a:r>
            <a:endParaRPr lang="en-GB" i="1" dirty="0" smtClean="0">
              <a:solidFill>
                <a:schemeClr val="tx2"/>
              </a:solidFill>
            </a:endParaRPr>
          </a:p>
          <a:p>
            <a:pPr>
              <a:tabLst>
                <a:tab pos="3200400" algn="l"/>
              </a:tabLst>
            </a:pPr>
            <a:r>
              <a:rPr lang="en-GB" dirty="0" smtClean="0"/>
              <a:t>Straightforward guidelines make it easy for novices to learn the trade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Partition complex systems into manageable units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Simple graphics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User-friendly CASE tools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CEAE7-C824-4865-88E8-1A6C18CF7F19}" type="slidenum">
              <a:rPr lang="en-GB"/>
              <a:pPr/>
              <a:t>30</a:t>
            </a:fld>
            <a:endParaRPr lang="en-GB"/>
          </a:p>
        </p:txBody>
      </p:sp>
      <p:pic>
        <p:nvPicPr>
          <p:cNvPr id="487426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4083050" cy="306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7427" name="Picture 1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676400"/>
            <a:ext cx="4083050" cy="306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1" name="Rectangle 10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dirty="0" smtClean="0"/>
              <a:t>Software Testing Example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Expected Object</a:t>
            </a:r>
            <a:r>
              <a:rPr lang="en-US" b="1" dirty="0" smtClean="0"/>
              <a:t>  = Actual Object </a:t>
            </a:r>
            <a:r>
              <a:rPr lang="en-US" b="1" i="1" dirty="0" smtClean="0"/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02163" y="1905000"/>
            <a:ext cx="700087" cy="1785938"/>
            <a:chOff x="2899" y="1200"/>
            <a:chExt cx="441" cy="1125"/>
          </a:xfrm>
        </p:grpSpPr>
        <p:sp>
          <p:nvSpPr>
            <p:cNvPr id="34824" name="Text Box 1029"/>
            <p:cNvSpPr txBox="1">
              <a:spLocks noChangeArrowheads="1"/>
            </p:cNvSpPr>
            <p:nvPr/>
          </p:nvSpPr>
          <p:spPr bwMode="auto">
            <a:xfrm>
              <a:off x="2899" y="1645"/>
              <a:ext cx="441" cy="6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7200"/>
                <a:t>=</a:t>
              </a:r>
            </a:p>
          </p:txBody>
        </p:sp>
        <p:sp>
          <p:nvSpPr>
            <p:cNvPr id="34825" name="Text Box 1030"/>
            <p:cNvSpPr txBox="1">
              <a:spLocks noChangeArrowheads="1"/>
            </p:cNvSpPr>
            <p:nvPr/>
          </p:nvSpPr>
          <p:spPr bwMode="auto">
            <a:xfrm>
              <a:off x="2918" y="1200"/>
              <a:ext cx="404" cy="6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7200" b="1" i="1">
                  <a:solidFill>
                    <a:schemeClr val="bg2"/>
                  </a:solidFill>
                </a:rPr>
                <a:t>?</a:t>
              </a:r>
            </a:p>
          </p:txBody>
        </p:sp>
      </p:grpSp>
      <p:sp>
        <p:nvSpPr>
          <p:cNvPr id="2480131" name="Rectangle 3"/>
          <p:cNvSpPr>
            <a:spLocks noChangeArrowheads="1"/>
          </p:cNvSpPr>
          <p:nvPr/>
        </p:nvSpPr>
        <p:spPr bwMode="auto">
          <a:xfrm>
            <a:off x="379413" y="5105400"/>
            <a:ext cx="9145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dirty="0"/>
              <a:t>What exactly is </a:t>
            </a:r>
            <a:r>
              <a:rPr lang="en-US" sz="3200" dirty="0" smtClean="0"/>
              <a:t>“=”?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01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02AE3-00D0-4B93-B559-51C26179F9AE}" type="slidenum">
              <a:rPr lang="en-GB"/>
              <a:pPr/>
              <a:t>31</a:t>
            </a:fld>
            <a:endParaRPr lang="en-GB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smtClean="0"/>
              <a:t>Software Testing Example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en-US" b="1" smtClean="0"/>
              <a:t>Attributive Equivalence</a:t>
            </a:r>
          </a:p>
        </p:txBody>
      </p:sp>
      <p:sp>
        <p:nvSpPr>
          <p:cNvPr id="488451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Two objects will be </a:t>
            </a:r>
            <a:r>
              <a:rPr lang="en-US" b="1" i="1" dirty="0" smtClean="0"/>
              <a:t>attributively equivalent</a:t>
            </a:r>
            <a:r>
              <a:rPr lang="en-US" dirty="0" smtClean="0"/>
              <a:t> if they have the exactly the same </a:t>
            </a:r>
            <a:r>
              <a:rPr lang="en-US" b="1" i="1" dirty="0" smtClean="0">
                <a:solidFill>
                  <a:srgbClr val="00B050"/>
                </a:solidFill>
              </a:rPr>
              <a:t>static attributes</a:t>
            </a:r>
          </a:p>
          <a:p>
            <a:r>
              <a:rPr lang="en-US" dirty="0" smtClean="0"/>
              <a:t>Simple to test</a:t>
            </a:r>
          </a:p>
          <a:p>
            <a:r>
              <a:rPr lang="en-US" b="1" i="1" dirty="0" smtClean="0">
                <a:solidFill>
                  <a:schemeClr val="bg2"/>
                </a:solidFill>
              </a:rPr>
              <a:t>But </a:t>
            </a:r>
            <a:r>
              <a:rPr lang="en-US" dirty="0" smtClean="0"/>
              <a:t>the definition is too weak to be useful</a:t>
            </a:r>
          </a:p>
          <a:p>
            <a:r>
              <a:rPr lang="en-US" dirty="0" smtClean="0"/>
              <a:t>Why?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D6972-2587-4D3F-A9DC-CD9579A0D4A4}" type="slidenum">
              <a:rPr lang="en-GB"/>
              <a:pPr/>
              <a:t>32</a:t>
            </a:fld>
            <a:endParaRPr lang="en-GB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12750" y="1676400"/>
            <a:ext cx="6902450" cy="5176838"/>
            <a:chOff x="260" y="1056"/>
            <a:chExt cx="4348" cy="3261"/>
          </a:xfrm>
        </p:grpSpPr>
        <p:graphicFrame>
          <p:nvGraphicFramePr>
            <p:cNvPr id="1026" name="Object 1027"/>
            <p:cNvGraphicFramePr>
              <a:graphicFrameLocks noChangeAspect="1"/>
            </p:cNvGraphicFramePr>
            <p:nvPr/>
          </p:nvGraphicFramePr>
          <p:xfrm>
            <a:off x="260" y="1056"/>
            <a:ext cx="4348" cy="3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Photo Editor Photo" r:id="rId5" imgW="9752381" imgH="7314286" progId="">
                    <p:embed/>
                  </p:oleObj>
                </mc:Choice>
                <mc:Fallback>
                  <p:oleObj name="Photo Editor Photo" r:id="rId5" imgW="9752381" imgH="7314286" progId="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" y="1056"/>
                          <a:ext cx="4348" cy="3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8F8F8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71842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Line 1028"/>
            <p:cNvSpPr>
              <a:spLocks noChangeShapeType="1"/>
            </p:cNvSpPr>
            <p:nvPr/>
          </p:nvSpPr>
          <p:spPr bwMode="auto">
            <a:xfrm flipH="1" flipV="1">
              <a:off x="960" y="1680"/>
              <a:ext cx="672" cy="1392"/>
            </a:xfrm>
            <a:prstGeom prst="line">
              <a:avLst/>
            </a:prstGeom>
            <a:noFill/>
            <a:ln w="406400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86501" name="Picture 10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750" y="1676400"/>
            <a:ext cx="6902450" cy="5176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30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dirty="0" smtClean="0"/>
              <a:t>Software Testing Example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b="1" dirty="0" err="1" smtClean="0"/>
              <a:t>Behaviour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Expected Object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3FC99-527E-4566-B3C1-82B61A338EC1}" type="slidenum">
              <a:rPr lang="en-GB"/>
              <a:pPr/>
              <a:t>33</a:t>
            </a:fld>
            <a:endParaRPr lang="en-GB"/>
          </a:p>
        </p:txBody>
      </p:sp>
      <p:pic>
        <p:nvPicPr>
          <p:cNvPr id="1387522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1676400"/>
            <a:ext cx="6902450" cy="5176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dirty="0" smtClean="0"/>
              <a:t>Software Testing Example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b="1" dirty="0" err="1" smtClean="0"/>
              <a:t>Behaviour</a:t>
            </a:r>
            <a:r>
              <a:rPr lang="en-US" b="1" dirty="0" smtClean="0"/>
              <a:t> of Actual Object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6DF08-4BBE-4888-98C7-16DAE2C87E14}" type="slidenum">
              <a:rPr lang="en-GB"/>
              <a:pPr/>
              <a:t>34</a:t>
            </a:fld>
            <a:endParaRPr lang="en-GB"/>
          </a:p>
        </p:txBody>
      </p:sp>
      <p:grpSp>
        <p:nvGrpSpPr>
          <p:cNvPr id="37891" name="Group 1026"/>
          <p:cNvGrpSpPr>
            <a:grpSpLocks/>
          </p:cNvGrpSpPr>
          <p:nvPr/>
        </p:nvGrpSpPr>
        <p:grpSpPr bwMode="auto">
          <a:xfrm>
            <a:off x="412750" y="1676400"/>
            <a:ext cx="8851900" cy="2833688"/>
            <a:chOff x="260" y="1056"/>
            <a:chExt cx="5576" cy="1785"/>
          </a:xfrm>
        </p:grpSpPr>
        <p:pic>
          <p:nvPicPr>
            <p:cNvPr id="37900" name="Picture 10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056"/>
              <a:ext cx="2380" cy="17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7901" name="Picture 10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" y="1056"/>
              <a:ext cx="2380" cy="17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37892" name="Rectangle 102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dirty="0" smtClean="0"/>
              <a:t>Software Testing Example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Expected Object 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chemeClr val="tx1"/>
                </a:solidFill>
              </a:rPr>
              <a:t>Actual Object</a:t>
            </a:r>
            <a:r>
              <a:rPr lang="en-US" b="1" dirty="0" smtClean="0"/>
              <a:t> </a:t>
            </a:r>
            <a:r>
              <a:rPr lang="en-US" b="1" i="1" dirty="0" smtClean="0"/>
              <a:t>?</a:t>
            </a:r>
          </a:p>
        </p:txBody>
      </p:sp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4602163" y="2611438"/>
            <a:ext cx="700087" cy="1079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=</a:t>
            </a: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4632325" y="1905000"/>
            <a:ext cx="641350" cy="1079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i="1">
                <a:solidFill>
                  <a:schemeClr val="bg2"/>
                </a:solidFill>
              </a:rPr>
              <a:t>?</a:t>
            </a:r>
          </a:p>
        </p:txBody>
      </p: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641350" y="1890713"/>
            <a:ext cx="8851900" cy="2833687"/>
            <a:chOff x="404" y="1191"/>
            <a:chExt cx="5576" cy="1785"/>
          </a:xfrm>
        </p:grpSpPr>
        <p:pic>
          <p:nvPicPr>
            <p:cNvPr id="37898" name="Picture 10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" y="1191"/>
              <a:ext cx="2380" cy="17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7899" name="Picture 10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" y="1191"/>
              <a:ext cx="2380" cy="17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1388555" name="Rectangle 1035"/>
          <p:cNvSpPr>
            <a:spLocks noChangeArrowheads="1"/>
          </p:cNvSpPr>
          <p:nvPr/>
        </p:nvSpPr>
        <p:spPr bwMode="auto">
          <a:xfrm>
            <a:off x="412750" y="5791200"/>
            <a:ext cx="903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en-US" sz="3200" dirty="0" smtClean="0"/>
              <a:t>Observationally non-equivalent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88556" name="Rectangle 103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181600"/>
            <a:ext cx="9144000" cy="685800"/>
          </a:xfrm>
          <a:noFill/>
        </p:spPr>
        <p:txBody>
          <a:bodyPr/>
          <a:lstStyle/>
          <a:p>
            <a:r>
              <a:rPr lang="en-US" dirty="0" smtClean="0"/>
              <a:t>Attributively equivalent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55" grpId="0"/>
      <p:bldP spid="138855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A1464A-249D-4E12-A0BB-450B8CB9AC4E}" type="slidenum">
              <a:rPr lang="en-GB"/>
              <a:pPr/>
              <a:t>35</a:t>
            </a:fld>
            <a:endParaRPr lang="en-GB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i="1" smtClean="0"/>
              <a:t>Software Testing Example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en-US" b="1" smtClean="0"/>
              <a:t>Observational Equivalence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90662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Two objects will be </a:t>
            </a:r>
            <a:r>
              <a:rPr lang="en-US" b="1" i="1" dirty="0" smtClean="0"/>
              <a:t>observationally equivalent</a:t>
            </a:r>
            <a:r>
              <a:rPr lang="en-US" dirty="0" smtClean="0"/>
              <a:t>      if they have the exactly the same </a:t>
            </a:r>
            <a:r>
              <a:rPr lang="en-US" b="1" i="1" dirty="0" smtClean="0">
                <a:solidFill>
                  <a:srgbClr val="00B050"/>
                </a:solidFill>
              </a:rPr>
              <a:t>static attributes</a:t>
            </a:r>
            <a:r>
              <a:rPr lang="en-US" b="1" i="1" dirty="0" smtClean="0">
                <a:solidFill>
                  <a:schemeClr val="tx2"/>
                </a:solidFill>
              </a:rPr>
              <a:t> and </a:t>
            </a:r>
            <a:r>
              <a:rPr lang="en-US" b="1" i="1" dirty="0" smtClean="0">
                <a:solidFill>
                  <a:schemeClr val="bg2"/>
                </a:solidFill>
              </a:rPr>
              <a:t>dynamic </a:t>
            </a:r>
            <a:r>
              <a:rPr lang="en-US" b="1" i="1" dirty="0" err="1" smtClean="0">
                <a:solidFill>
                  <a:schemeClr val="bg2"/>
                </a:solidFill>
              </a:rPr>
              <a:t>behaviour</a:t>
            </a:r>
            <a:endParaRPr lang="en-US" b="1" i="1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dirty="0" smtClean="0"/>
              <a:t>Very useful object-oriented concept</a:t>
            </a:r>
          </a:p>
          <a:p>
            <a:pPr>
              <a:buClr>
                <a:schemeClr val="bg2"/>
              </a:buClr>
            </a:pPr>
            <a:r>
              <a:rPr lang="en-US" i="1" dirty="0" smtClean="0"/>
              <a:t>But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2"/>
                </a:solidFill>
              </a:rPr>
              <a:t>very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err="1" smtClean="0">
                <a:solidFill>
                  <a:schemeClr val="bg2"/>
                </a:solidFill>
              </a:rPr>
              <a:t>very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difficult to test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Need to check an infinite combination of possible </a:t>
            </a:r>
            <a:r>
              <a:rPr lang="en-US" dirty="0" err="1" smtClean="0"/>
              <a:t>behaviour</a:t>
            </a:r>
            <a:r>
              <a:rPr lang="en-US" dirty="0" smtClean="0"/>
              <a:t> for every test case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Solved by Chen and Tse (2001 and 2013)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US" b="1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2358D-9EC9-4824-803F-BAB4C8A3479F}" type="slidenum">
              <a:rPr lang="en-GB"/>
              <a:pPr/>
              <a:t>36</a:t>
            </a:fld>
            <a:endParaRPr lang="en-GB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Object-Oriented Concepts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GB" dirty="0" smtClean="0"/>
              <a:t>Abstraction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Encapsulation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Inheritance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Polymorphism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Persistence and states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/>
              <a:t>Object-Oriented Concepts</a:t>
            </a:r>
            <a:br>
              <a:rPr lang="en-US" sz="3200" b="1" i="1" dirty="0"/>
            </a:br>
            <a:r>
              <a:rPr lang="en-US" b="1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Models the most important aspects while suppressing or ignoring less important details</a:t>
            </a:r>
          </a:p>
          <a:p>
            <a:r>
              <a:rPr lang="en-HK" dirty="0" smtClean="0"/>
              <a:t>Manage </a:t>
            </a:r>
            <a:r>
              <a:rPr lang="en-HK" dirty="0"/>
              <a:t>complexity by concentrating on essential </a:t>
            </a:r>
            <a:r>
              <a:rPr lang="en-HK" dirty="0" smtClean="0"/>
              <a:t>characteristics</a:t>
            </a:r>
            <a:endParaRPr lang="en-HK" dirty="0"/>
          </a:p>
          <a:p>
            <a:r>
              <a:rPr lang="en-HK" dirty="0"/>
              <a:t>Domain and perspective specific</a:t>
            </a:r>
          </a:p>
          <a:p>
            <a:pPr lvl="1"/>
            <a:r>
              <a:rPr lang="en-HK" dirty="0"/>
              <a:t>What is important in one context may not be the case in </a:t>
            </a:r>
            <a:r>
              <a:rPr lang="en-HK" dirty="0" smtClean="0"/>
              <a:t>another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HK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664C-4AE3-4F64-A7DD-C3B00F99A3F1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0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F5978-498C-463F-B64A-6F45AC54027E}" type="slidenum">
              <a:rPr lang="en-GB"/>
              <a:pPr/>
              <a:t>38</a:t>
            </a:fld>
            <a:endParaRPr lang="en-GB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smtClean="0"/>
              <a:t>Object-Oriented Concepts</a:t>
            </a:r>
            <a:br>
              <a:rPr lang="en-GB" sz="3200" b="1" i="1" smtClean="0"/>
            </a:br>
            <a:r>
              <a:rPr lang="en-GB" b="1" smtClean="0"/>
              <a:t>Encapsulation</a:t>
            </a:r>
            <a:endParaRPr lang="en-GB" sz="3200" b="1" smtClean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8778240" cy="4876800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3200400" algn="l"/>
              </a:tabLst>
            </a:pPr>
            <a:r>
              <a:rPr lang="en-US" dirty="0" smtClean="0"/>
              <a:t>“Just do it.  Don’t tell me how.”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Separate the external aspects of an object from the internal, implementation details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Summarize both the </a:t>
            </a:r>
            <a:r>
              <a:rPr lang="en-GB" b="1" i="1" dirty="0" smtClean="0">
                <a:solidFill>
                  <a:srgbClr val="00B050"/>
                </a:solidFill>
              </a:rPr>
              <a:t>structure</a:t>
            </a:r>
            <a:r>
              <a:rPr lang="en-GB" dirty="0" smtClean="0"/>
              <a:t> and </a:t>
            </a:r>
            <a:r>
              <a:rPr lang="en-GB" b="1" i="1" dirty="0" smtClean="0">
                <a:solidFill>
                  <a:schemeClr val="bg2"/>
                </a:solidFill>
              </a:rPr>
              <a:t>behaviour </a:t>
            </a:r>
            <a:r>
              <a:rPr lang="en-GB" dirty="0" smtClean="0"/>
              <a:t>of an abstraction</a:t>
            </a:r>
            <a:endParaRPr lang="en-GB" b="1" i="1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Define the </a:t>
            </a:r>
            <a:r>
              <a:rPr lang="en-GB" b="1" i="1" dirty="0" smtClean="0">
                <a:solidFill>
                  <a:srgbClr val="0099FF"/>
                </a:solidFill>
              </a:rPr>
              <a:t>contractual interface</a:t>
            </a:r>
            <a:r>
              <a:rPr lang="en-GB" dirty="0" smtClean="0">
                <a:solidFill>
                  <a:srgbClr val="0066FF"/>
                </a:solidFill>
              </a:rPr>
              <a:t> </a:t>
            </a:r>
            <a:r>
              <a:rPr lang="en-GB" dirty="0" smtClean="0"/>
              <a:t>between abstraction and implementation</a:t>
            </a:r>
          </a:p>
          <a:p>
            <a:pPr>
              <a:lnSpc>
                <a:spcPct val="90000"/>
              </a:lnSpc>
              <a:buNone/>
              <a:tabLst>
                <a:tab pos="3200400" algn="l"/>
              </a:tabLst>
            </a:pPr>
            <a:r>
              <a:rPr lang="en-GB" dirty="0" smtClean="0"/>
              <a:t>Also called </a:t>
            </a:r>
            <a:r>
              <a:rPr lang="en-GB" b="1" i="1" dirty="0" smtClean="0"/>
              <a:t>information hiding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085624-3D6B-460F-B70E-32D726DA67DB}" type="slidenum">
              <a:rPr lang="en-GB"/>
              <a:pPr/>
              <a:t>39</a:t>
            </a:fld>
            <a:endParaRPr lang="en-GB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 smtClean="0"/>
              <a:t>Encapsulation Example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GB" dirty="0" smtClean="0"/>
              <a:t>push “Apple” 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push “Banana”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pop</a:t>
            </a:r>
          </a:p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/>
              <a:t>What is the resulting stack?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296F2-4879-4EBB-AF91-3553E3CAA150}" type="slidenum">
              <a:rPr lang="en-GB"/>
              <a:pPr/>
              <a:t>4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Advantages of Object-Oriented Analysis and Design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(2)</a:t>
            </a:r>
            <a:r>
              <a:rPr lang="en-GB" sz="3600" b="1" i="1" dirty="0" smtClean="0">
                <a:solidFill>
                  <a:schemeClr val="tx2"/>
                </a:solidFill>
              </a:rPr>
              <a:t>  Stand on shoulders of other giants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tabLst>
                <a:tab pos="3200400" algn="l"/>
              </a:tabLst>
            </a:pPr>
            <a:r>
              <a:rPr lang="en-GB" dirty="0" smtClean="0"/>
              <a:t>Direct extension from object-oriented programming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Simple transition from structured analysis and entity modelling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85166-D038-4064-A3E0-BF199632B4AE}" type="slidenum">
              <a:rPr lang="en-GB"/>
              <a:pPr/>
              <a:t>40</a:t>
            </a:fld>
            <a:endParaRPr lang="en-GB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/>
              <a:t>Encapsulation </a:t>
            </a:r>
            <a:r>
              <a:rPr lang="en-GB" b="1" dirty="0" smtClean="0"/>
              <a:t>Example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/>
              <a:t>According to the specification: 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push “Apple” 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680201" y="3886200"/>
            <a:ext cx="11779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/>
              <a:t>Apple</a:t>
            </a:r>
            <a:endParaRPr lang="en-US" dirty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400800" y="4830763"/>
            <a:ext cx="212883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depth = 1</a:t>
            </a:r>
          </a:p>
          <a:p>
            <a:r>
              <a:rPr lang="en-US" sz="3200"/>
              <a:t>top = Apple</a:t>
            </a:r>
            <a:endParaRPr lang="en-U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65833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79549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6583363" y="4572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6583363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 flipH="1">
            <a:off x="7924800" y="4171950"/>
            <a:ext cx="3810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53BFE-A945-4708-B6B1-782DE40A4946}" type="slidenum">
              <a:rPr lang="en-GB"/>
              <a:pPr/>
              <a:t>41</a:t>
            </a:fld>
            <a:endParaRPr lang="en-GB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/>
              <a:t>Encapsulation Example</a:t>
            </a:r>
            <a:endParaRPr lang="en-GB" b="1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  <a:tabLst>
                <a:tab pos="3200400" algn="l"/>
              </a:tabLst>
            </a:pPr>
            <a:r>
              <a:rPr lang="en-GB" smtClean="0">
                <a:solidFill>
                  <a:schemeClr val="folHlink"/>
                </a:solidFill>
              </a:rPr>
              <a:t>According to the specification: </a:t>
            </a:r>
          </a:p>
          <a:p>
            <a:pPr>
              <a:tabLst>
                <a:tab pos="3200400" algn="l"/>
              </a:tabLst>
            </a:pPr>
            <a:r>
              <a:rPr lang="en-GB" smtClean="0">
                <a:solidFill>
                  <a:schemeClr val="folHlink"/>
                </a:solidFill>
              </a:rPr>
              <a:t>push “Apple” </a:t>
            </a:r>
          </a:p>
          <a:p>
            <a:pPr>
              <a:tabLst>
                <a:tab pos="3200400" algn="l"/>
              </a:tabLst>
            </a:pPr>
            <a:r>
              <a:rPr lang="en-GB" smtClean="0"/>
              <a:t>push “Banana”</a:t>
            </a:r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65833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79549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6583363" y="4572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6583363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6583363" y="3048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6400800" y="4830763"/>
            <a:ext cx="235585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depth = 2</a:t>
            </a:r>
          </a:p>
          <a:p>
            <a:r>
              <a:rPr lang="en-US" sz="3200"/>
              <a:t>top = Banana</a:t>
            </a:r>
            <a:endParaRPr lang="en-US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568698" y="3124200"/>
            <a:ext cx="140493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Banana</a:t>
            </a:r>
            <a:endParaRPr lang="en-US" dirty="0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7924800" y="3429000"/>
            <a:ext cx="3810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682205" y="3886200"/>
            <a:ext cx="11779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/>
              <a:t>Apple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A859C7-BC08-4726-8378-51F2008907C1}" type="slidenum">
              <a:rPr lang="en-GB"/>
              <a:pPr/>
              <a:t>42</a:t>
            </a:fld>
            <a:endParaRPr lang="en-GB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/>
              <a:t>Encapsulation Example</a:t>
            </a:r>
            <a:endParaRPr lang="en-GB" b="1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>
                <a:solidFill>
                  <a:schemeClr val="folHlink"/>
                </a:solidFill>
              </a:rPr>
              <a:t>According to the specification: </a:t>
            </a:r>
          </a:p>
          <a:p>
            <a:pPr>
              <a:tabLst>
                <a:tab pos="3200400" algn="l"/>
              </a:tabLst>
            </a:pPr>
            <a:r>
              <a:rPr lang="en-GB" dirty="0" smtClean="0">
                <a:solidFill>
                  <a:schemeClr val="folHlink"/>
                </a:solidFill>
              </a:rPr>
              <a:t>push “Apple” </a:t>
            </a:r>
          </a:p>
          <a:p>
            <a:pPr>
              <a:tabLst>
                <a:tab pos="3200400" algn="l"/>
              </a:tabLst>
            </a:pPr>
            <a:r>
              <a:rPr lang="en-GB" dirty="0" smtClean="0">
                <a:solidFill>
                  <a:schemeClr val="folHlink"/>
                </a:solidFill>
              </a:rPr>
              <a:t>push “Banana”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pop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629400" y="3048000"/>
            <a:ext cx="1295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65833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79549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6583363" y="4572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8"/>
          <p:cNvSpPr>
            <a:spLocks noChangeShapeType="1"/>
          </p:cNvSpPr>
          <p:nvPr/>
        </p:nvSpPr>
        <p:spPr bwMode="auto">
          <a:xfrm>
            <a:off x="6583363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6400800" y="4830763"/>
            <a:ext cx="212883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depth = 1</a:t>
            </a:r>
          </a:p>
          <a:p>
            <a:r>
              <a:rPr lang="en-US" sz="3200"/>
              <a:t>top = Apple</a:t>
            </a:r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 flipH="1">
            <a:off x="7924800" y="4202113"/>
            <a:ext cx="3810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80201" y="3886200"/>
            <a:ext cx="11779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/>
              <a:t>Apple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3937C4-D68A-4E1E-A5A1-1544F4F7FD20}" type="slidenum">
              <a:rPr lang="en-GB"/>
              <a:pPr/>
              <a:t>43</a:t>
            </a:fld>
            <a:endParaRPr lang="en-GB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/>
              <a:t>Encapsulation Example</a:t>
            </a:r>
            <a:endParaRPr lang="en-GB" b="1" dirty="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/>
              <a:t>According to the implementation: 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push “Apple” 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65833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79549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6583363" y="4572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6583363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6680201" y="3916363"/>
            <a:ext cx="11779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/>
              <a:t>Apple</a:t>
            </a:r>
            <a:endParaRPr lang="en-US" dirty="0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6400800" y="4830763"/>
            <a:ext cx="212883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depth = 1</a:t>
            </a:r>
          </a:p>
          <a:p>
            <a:r>
              <a:rPr lang="en-US" sz="3200"/>
              <a:t>top = Apple</a:t>
            </a:r>
            <a:endParaRPr lang="en-US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H="1">
            <a:off x="7924800" y="4202113"/>
            <a:ext cx="3810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E8595-3A09-4F55-9C0D-26791E667D5C}" type="slidenum">
              <a:rPr lang="en-GB"/>
              <a:pPr/>
              <a:t>44</a:t>
            </a:fld>
            <a:endParaRPr lang="en-GB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/>
              <a:t>Encapsulation Example</a:t>
            </a:r>
            <a:endParaRPr lang="en-GB" b="1" dirty="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  <a:tabLst>
                <a:tab pos="3200400" algn="l"/>
              </a:tabLst>
            </a:pPr>
            <a:r>
              <a:rPr lang="en-GB" smtClean="0">
                <a:solidFill>
                  <a:schemeClr val="folHlink"/>
                </a:solidFill>
              </a:rPr>
              <a:t>According to the implementation: </a:t>
            </a:r>
          </a:p>
          <a:p>
            <a:pPr>
              <a:tabLst>
                <a:tab pos="3200400" algn="l"/>
              </a:tabLst>
            </a:pPr>
            <a:r>
              <a:rPr lang="en-GB" smtClean="0">
                <a:solidFill>
                  <a:schemeClr val="folHlink"/>
                </a:solidFill>
              </a:rPr>
              <a:t>push “Apple” </a:t>
            </a:r>
          </a:p>
          <a:p>
            <a:pPr>
              <a:tabLst>
                <a:tab pos="3200400" algn="l"/>
              </a:tabLst>
            </a:pPr>
            <a:r>
              <a:rPr lang="en-GB" smtClean="0"/>
              <a:t>push “Banana”</a:t>
            </a: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>
            <a:off x="65833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79549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6583363" y="4572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7"/>
          <p:cNvSpPr>
            <a:spLocks noChangeShapeType="1"/>
          </p:cNvSpPr>
          <p:nvPr/>
        </p:nvSpPr>
        <p:spPr bwMode="auto">
          <a:xfrm>
            <a:off x="6583363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>
            <a:off x="6583363" y="3048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680201" y="3916363"/>
            <a:ext cx="11779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Apple</a:t>
            </a:r>
            <a:endParaRPr lang="en-US" dirty="0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400800" y="4830763"/>
            <a:ext cx="235585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depth = 2</a:t>
            </a:r>
          </a:p>
          <a:p>
            <a:r>
              <a:rPr lang="en-US" sz="3200"/>
              <a:t>top = Banana</a:t>
            </a:r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630555" y="3124200"/>
            <a:ext cx="1277216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Banana</a:t>
            </a:r>
            <a:endParaRPr lang="en-US" dirty="0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H="1">
            <a:off x="7924800" y="3429000"/>
            <a:ext cx="3810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675EB-AB07-40CA-AC93-E5677B61A612}" type="slidenum">
              <a:rPr lang="en-GB"/>
              <a:pPr/>
              <a:t>45</a:t>
            </a:fld>
            <a:endParaRPr lang="en-GB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/>
              <a:t>Encapsulation Example</a:t>
            </a:r>
            <a:endParaRPr lang="en-GB" b="1" dirty="0" smtClean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629400" y="3048000"/>
            <a:ext cx="1295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5833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7954963" y="22860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6583363" y="4572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6583363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6583363" y="3048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6680201" y="3916363"/>
            <a:ext cx="11779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Apple</a:t>
            </a:r>
            <a:endParaRPr lang="en-US"/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6400800" y="4830763"/>
            <a:ext cx="212883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/>
              <a:t>depth = 1</a:t>
            </a:r>
          </a:p>
          <a:p>
            <a:r>
              <a:rPr lang="en-US" sz="3200"/>
              <a:t>top = Apple</a:t>
            </a:r>
            <a:endParaRPr lang="en-US"/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6630555" y="3124200"/>
            <a:ext cx="1277216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Banana</a:t>
            </a:r>
            <a:endParaRPr lang="en-US" dirty="0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 flipV="1">
            <a:off x="4267200" y="3581400"/>
            <a:ext cx="2438400" cy="1905000"/>
          </a:xfrm>
          <a:prstGeom prst="line">
            <a:avLst/>
          </a:prstGeom>
          <a:noFill/>
          <a:ln w="508000">
            <a:solidFill>
              <a:schemeClr val="fol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 flipH="1">
            <a:off x="7924800" y="4202113"/>
            <a:ext cx="3810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2590800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  <a:tabLst>
                <a:tab pos="3200400" algn="l"/>
              </a:tabLst>
            </a:pPr>
            <a:r>
              <a:rPr lang="en-GB" dirty="0" smtClean="0">
                <a:solidFill>
                  <a:schemeClr val="folHlink"/>
                </a:solidFill>
              </a:rPr>
              <a:t>According to the implementation: </a:t>
            </a:r>
          </a:p>
          <a:p>
            <a:pPr>
              <a:tabLst>
                <a:tab pos="3200400" algn="l"/>
              </a:tabLst>
            </a:pPr>
            <a:r>
              <a:rPr lang="en-GB" dirty="0" smtClean="0">
                <a:solidFill>
                  <a:schemeClr val="folHlink"/>
                </a:solidFill>
              </a:rPr>
              <a:t>push “Apple” </a:t>
            </a:r>
          </a:p>
          <a:p>
            <a:pPr>
              <a:tabLst>
                <a:tab pos="3200400" algn="l"/>
              </a:tabLst>
            </a:pPr>
            <a:r>
              <a:rPr lang="en-GB" dirty="0" smtClean="0">
                <a:solidFill>
                  <a:schemeClr val="folHlink"/>
                </a:solidFill>
              </a:rPr>
              <a:t>push “Banana”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pop</a:t>
            </a:r>
          </a:p>
        </p:txBody>
      </p:sp>
      <p:sp>
        <p:nvSpPr>
          <p:cNvPr id="58384" name="Rectangle 17"/>
          <p:cNvSpPr>
            <a:spLocks noChangeArrowheads="1"/>
          </p:cNvSpPr>
          <p:nvPr/>
        </p:nvSpPr>
        <p:spPr bwMode="auto">
          <a:xfrm>
            <a:off x="379413" y="4191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200" dirty="0"/>
              <a:t>Is the implementation                                           correct</a:t>
            </a:r>
            <a:r>
              <a:rPr lang="en-GB" sz="3200" dirty="0" smtClean="0"/>
              <a:t>? 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Object-Oriented Concepts</a:t>
            </a: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b="1" dirty="0" smtClean="0"/>
              <a:t>Inheritance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0020" y="1693492"/>
            <a:ext cx="1567434" cy="608062"/>
          </a:xfrm>
          <a:prstGeom prst="rect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Student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54537" y="2331263"/>
            <a:ext cx="2438400" cy="735650"/>
            <a:chOff x="2360612" y="2413475"/>
            <a:chExt cx="2438400" cy="735650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3465512" y="2413475"/>
              <a:ext cx="228600" cy="228600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360612" y="2895600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360612" y="2895600"/>
              <a:ext cx="2438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799012" y="2895600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579812" y="2642075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1645023" y="3042700"/>
            <a:ext cx="1609344" cy="1097280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Postgrad Student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930820" y="3042700"/>
            <a:ext cx="1947306" cy="1097280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Undergrad Student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0113" y="4942582"/>
            <a:ext cx="1463040" cy="109728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PhD Student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9466" y="4942582"/>
            <a:ext cx="1463040" cy="109728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MSc Student</a:t>
            </a:r>
            <a:endParaRPr lang="en-US" sz="3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235337" y="4191000"/>
            <a:ext cx="2438400" cy="735650"/>
            <a:chOff x="2360612" y="2413475"/>
            <a:chExt cx="2438400" cy="735650"/>
          </a:xfrm>
        </p:grpSpPr>
        <p:sp>
          <p:nvSpPr>
            <p:cNvPr id="52" name="Isosceles Triangle 51"/>
            <p:cNvSpPr/>
            <p:nvPr/>
          </p:nvSpPr>
          <p:spPr bwMode="auto">
            <a:xfrm>
              <a:off x="3465512" y="2413475"/>
              <a:ext cx="228600" cy="228600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2360612" y="2895600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360612" y="2895600"/>
              <a:ext cx="2438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799012" y="2895600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579812" y="2642075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6102032" y="1535931"/>
            <a:ext cx="2377440" cy="2790377"/>
            <a:chOff x="6068729" y="1705423"/>
            <a:chExt cx="2377440" cy="4786188"/>
          </a:xfrm>
        </p:grpSpPr>
        <p:sp>
          <p:nvSpPr>
            <p:cNvPr id="59415" name="Text Box 22"/>
            <p:cNvSpPr txBox="1">
              <a:spLocks noChangeArrowheads="1"/>
            </p:cNvSpPr>
            <p:nvPr/>
          </p:nvSpPr>
          <p:spPr bwMode="auto">
            <a:xfrm>
              <a:off x="6068729" y="1705423"/>
              <a:ext cx="2377440" cy="584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200" b="1" i="1" dirty="0" err="1" smtClean="0"/>
                <a:t>Superclasses</a:t>
              </a:r>
              <a:endParaRPr lang="en-GB" sz="3200" b="1" dirty="0"/>
            </a:p>
          </p:txBody>
        </p:sp>
        <p:sp>
          <p:nvSpPr>
            <p:cNvPr id="59416" name="Text Box 23"/>
            <p:cNvSpPr txBox="1">
              <a:spLocks noChangeArrowheads="1"/>
            </p:cNvSpPr>
            <p:nvPr/>
          </p:nvSpPr>
          <p:spPr bwMode="auto">
            <a:xfrm>
              <a:off x="6068729" y="5488577"/>
              <a:ext cx="2377440" cy="10030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200" b="1" i="1" dirty="0" smtClean="0"/>
                <a:t>Subclasses</a:t>
              </a:r>
              <a:endParaRPr lang="en-GB" sz="3200" b="1" dirty="0"/>
            </a:p>
          </p:txBody>
        </p:sp>
        <p:sp>
          <p:nvSpPr>
            <p:cNvPr id="16" name="Up-Down Arrow 15"/>
            <p:cNvSpPr/>
            <p:nvPr/>
          </p:nvSpPr>
          <p:spPr bwMode="auto">
            <a:xfrm>
              <a:off x="6814158" y="2702797"/>
              <a:ext cx="886582" cy="2743199"/>
            </a:xfrm>
            <a:prstGeom prst="upDownArrow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</p:grp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5667692" y="4572000"/>
            <a:ext cx="3246120" cy="1600200"/>
          </a:xfrm>
          <a:prstGeom prst="wedgeRectCallout">
            <a:avLst>
              <a:gd name="adj1" fmla="val -111374"/>
              <a:gd name="adj2" fmla="val -59455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1913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8797925" algn="r"/>
              </a:tabLst>
            </a:pPr>
            <a:r>
              <a:rPr lang="en-US" sz="3200" b="1" i="1" dirty="0" smtClean="0">
                <a:solidFill>
                  <a:srgbClr val="000000"/>
                </a:solidFill>
              </a:rPr>
              <a:t>Understanding is  more than just syntax or format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3" grpId="0" animBg="1"/>
      <p:bldP spid="42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Object-Oriented Concepts</a:t>
            </a: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b="1" dirty="0"/>
              <a:t>Inheritance Example</a:t>
            </a:r>
            <a:endParaRPr lang="en-GB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1812" y="1693492"/>
            <a:ext cx="7922554" cy="608062"/>
          </a:xfrm>
          <a:prstGeom prst="rect">
            <a:avLst/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Student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72583" y="2345962"/>
            <a:ext cx="3433842" cy="735650"/>
            <a:chOff x="2772583" y="2345962"/>
            <a:chExt cx="3433842" cy="735650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377625" y="2345962"/>
              <a:ext cx="228600" cy="228600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2772583" y="2828087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777425" y="2828087"/>
              <a:ext cx="3429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205647" y="2828087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491925" y="2574562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685471" y="3081612"/>
            <a:ext cx="4174225" cy="1097280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Postgrad</a:t>
            </a:r>
          </a:p>
          <a:p>
            <a:pPr algn="ctr"/>
            <a:r>
              <a:rPr lang="en-HK" sz="3200" dirty="0" smtClean="0"/>
              <a:t>Student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231994" y="3081612"/>
            <a:ext cx="1947306" cy="1097280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Undergrad Student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823001" y="4957281"/>
            <a:ext cx="1463040" cy="109728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PhD Student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262354" y="4957281"/>
            <a:ext cx="1463040" cy="109728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MSc Student</a:t>
            </a:r>
            <a:endParaRPr lang="en-US" sz="3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558225" y="4205699"/>
            <a:ext cx="2438400" cy="735650"/>
            <a:chOff x="2360612" y="2413475"/>
            <a:chExt cx="2438400" cy="735650"/>
          </a:xfrm>
        </p:grpSpPr>
        <p:sp>
          <p:nvSpPr>
            <p:cNvPr id="52" name="Isosceles Triangle 51"/>
            <p:cNvSpPr/>
            <p:nvPr/>
          </p:nvSpPr>
          <p:spPr bwMode="auto">
            <a:xfrm>
              <a:off x="3465512" y="2413475"/>
              <a:ext cx="228600" cy="228600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2360612" y="2895600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360612" y="2895600"/>
              <a:ext cx="2438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799012" y="2895600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579812" y="2642075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664C-4AE3-4F64-A7DD-C3B00F99A3F1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3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1812" y="1693491"/>
            <a:ext cx="8046720" cy="4846320"/>
            <a:chOff x="531812" y="1693491"/>
            <a:chExt cx="8046720" cy="4846320"/>
          </a:xfrm>
        </p:grpSpPr>
        <p:sp>
          <p:nvSpPr>
            <p:cNvPr id="3" name="TextBox 2"/>
            <p:cNvSpPr txBox="1"/>
            <p:nvPr/>
          </p:nvSpPr>
          <p:spPr>
            <a:xfrm>
              <a:off x="531812" y="1693491"/>
              <a:ext cx="8046720" cy="4846320"/>
            </a:xfrm>
            <a:prstGeom prst="ellipse">
              <a:avLst/>
            </a:prstGeom>
            <a:noFill/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6065" y="1752600"/>
              <a:ext cx="1438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sz="3200" dirty="0" smtClean="0"/>
                <a:t>Student</a:t>
              </a:r>
              <a:endParaRPr lang="en-US" dirty="0"/>
            </a:p>
          </p:txBody>
        </p:sp>
      </p:grp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Object-Oriented Concepts</a:t>
            </a: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b="1" dirty="0"/>
              <a:t>Inheritance Example</a:t>
            </a:r>
            <a:endParaRPr lang="en-GB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5659443" y="3429000"/>
            <a:ext cx="2743200" cy="1371600"/>
          </a:xfrm>
          <a:prstGeom prst="ellipse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Undergrad Student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664C-4AE3-4F64-A7DD-C3B00F99A3F1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07701" y="2534465"/>
            <a:ext cx="4754880" cy="3164372"/>
            <a:chOff x="707701" y="2534465"/>
            <a:chExt cx="4754880" cy="3164372"/>
          </a:xfrm>
        </p:grpSpPr>
        <p:sp>
          <p:nvSpPr>
            <p:cNvPr id="40" name="TextBox 39"/>
            <p:cNvSpPr txBox="1"/>
            <p:nvPr/>
          </p:nvSpPr>
          <p:spPr>
            <a:xfrm>
              <a:off x="707701" y="2534465"/>
              <a:ext cx="4754880" cy="3164372"/>
            </a:xfrm>
            <a:prstGeom prst="ellipse">
              <a:avLst/>
            </a:prstGeom>
            <a:noFill/>
            <a:ln w="76200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6593" y="2778707"/>
              <a:ext cx="29770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sz="3200" dirty="0" smtClean="0"/>
                <a:t>Postgrad Student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06636" y="3352800"/>
            <a:ext cx="2103120" cy="1554480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PhD Student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160527" y="3352800"/>
            <a:ext cx="2103120" cy="1554480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dirty="0" smtClean="0"/>
              <a:t>MSc Student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90" y="152400"/>
            <a:ext cx="2773922" cy="192024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635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1812" y="1668959"/>
            <a:ext cx="2011680" cy="1761892"/>
            <a:chOff x="531812" y="1668959"/>
            <a:chExt cx="2011680" cy="1761892"/>
          </a:xfrm>
        </p:grpSpPr>
        <p:sp>
          <p:nvSpPr>
            <p:cNvPr id="3" name="TextBox 2"/>
            <p:cNvSpPr txBox="1"/>
            <p:nvPr/>
          </p:nvSpPr>
          <p:spPr>
            <a:xfrm>
              <a:off x="531812" y="1693491"/>
              <a:ext cx="2011680" cy="1737360"/>
            </a:xfrm>
            <a:prstGeom prst="ellipse">
              <a:avLst/>
            </a:prstGeom>
            <a:noFill/>
            <a:ln w="76200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3101" y="1668959"/>
              <a:ext cx="5293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HK" sz="4400" b="1" i="1" dirty="0" smtClean="0"/>
                <a:t>Y</a:t>
              </a:r>
              <a:endParaRPr lang="en-US" b="1" i="1" dirty="0"/>
            </a:p>
          </p:txBody>
        </p:sp>
      </p:grp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Object-Oriented Concepts</a:t>
            </a: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b="1" dirty="0" smtClean="0"/>
              <a:t>Inheritance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664C-4AE3-4F64-A7DD-C3B00F99A3F1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80452" y="2514600"/>
            <a:ext cx="914400" cy="774561"/>
            <a:chOff x="1080452" y="2578239"/>
            <a:chExt cx="914400" cy="774561"/>
          </a:xfrm>
        </p:grpSpPr>
        <p:sp>
          <p:nvSpPr>
            <p:cNvPr id="40" name="TextBox 39"/>
            <p:cNvSpPr txBox="1"/>
            <p:nvPr/>
          </p:nvSpPr>
          <p:spPr>
            <a:xfrm>
              <a:off x="1080452" y="2578239"/>
              <a:ext cx="914400" cy="686317"/>
            </a:xfrm>
            <a:prstGeom prst="ellipse">
              <a:avLst/>
            </a:prstGeom>
            <a:noFill/>
            <a:ln w="76200">
              <a:solidFill>
                <a:schemeClr val="bg2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55335" y="2621280"/>
              <a:ext cx="764633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HK" sz="3200" b="1" i="1" dirty="0" smtClean="0"/>
                <a:t>X</a:t>
              </a:r>
              <a:endParaRPr lang="en-US" b="1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22612" y="1703176"/>
            <a:ext cx="914400" cy="769441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4400" b="1" i="1" dirty="0" smtClean="0"/>
              <a:t>Y</a:t>
            </a:r>
            <a:endParaRPr lang="en-US" sz="44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465512" y="2518896"/>
            <a:ext cx="228600" cy="482125"/>
            <a:chOff x="3491528" y="2518896"/>
            <a:chExt cx="228600" cy="482125"/>
          </a:xfrm>
        </p:grpSpPr>
        <p:sp>
          <p:nvSpPr>
            <p:cNvPr id="15" name="Isosceles Triangle 14"/>
            <p:cNvSpPr/>
            <p:nvPr/>
          </p:nvSpPr>
          <p:spPr bwMode="auto">
            <a:xfrm>
              <a:off x="3491528" y="2518896"/>
              <a:ext cx="228600" cy="228600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3605828" y="2747496"/>
              <a:ext cx="0" cy="253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305492" y="3032760"/>
            <a:ext cx="548640" cy="54864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b="1" i="1" dirty="0" smtClean="0"/>
              <a:t>X</a:t>
            </a:r>
            <a:endParaRPr lang="en-US" sz="3200" b="1" i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78573" y="3733800"/>
            <a:ext cx="7406640" cy="19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3200400" algn="l"/>
                <a:tab pos="7426325" algn="l"/>
              </a:tabLst>
            </a:pPr>
            <a:r>
              <a:rPr lang="en-GB" kern="0" dirty="0" smtClean="0"/>
              <a:t>A class </a:t>
            </a:r>
            <a:r>
              <a:rPr lang="en-GB" b="1" i="1" kern="0" dirty="0" smtClean="0"/>
              <a:t>X</a:t>
            </a:r>
            <a:r>
              <a:rPr lang="en-GB" kern="0" dirty="0" smtClean="0">
                <a:solidFill>
                  <a:schemeClr val="bg2"/>
                </a:solidFill>
              </a:rPr>
              <a:t> </a:t>
            </a:r>
            <a:r>
              <a:rPr lang="en-GB" b="1" i="1" kern="0" dirty="0" smtClean="0">
                <a:solidFill>
                  <a:schemeClr val="bg2"/>
                </a:solidFill>
              </a:rPr>
              <a:t>inherits</a:t>
            </a:r>
            <a:r>
              <a:rPr lang="en-GB" kern="0" dirty="0" smtClean="0"/>
              <a:t> from another class </a:t>
            </a:r>
            <a:r>
              <a:rPr lang="en-GB" sz="4400" b="1" i="1" kern="0" dirty="0" smtClean="0"/>
              <a:t>Y</a:t>
            </a:r>
            <a:r>
              <a:rPr lang="en-GB" i="1" kern="0" dirty="0" smtClean="0"/>
              <a:t> </a:t>
            </a:r>
            <a:r>
              <a:rPr lang="en-GB" kern="0" dirty="0" smtClean="0"/>
              <a:t>if </a:t>
            </a:r>
            <a:r>
              <a:rPr lang="en-GB" i="1" kern="0" dirty="0" smtClean="0"/>
              <a:t>X</a:t>
            </a:r>
            <a:r>
              <a:rPr lang="en-GB" kern="0" dirty="0" smtClean="0"/>
              <a:t> is a </a:t>
            </a:r>
            <a:r>
              <a:rPr lang="en-GB" b="1" i="1" kern="0" dirty="0" smtClean="0">
                <a:solidFill>
                  <a:schemeClr val="bg2"/>
                </a:solidFill>
              </a:rPr>
              <a:t>subclass</a:t>
            </a:r>
            <a:r>
              <a:rPr lang="en-GB" kern="0" dirty="0" smtClean="0">
                <a:solidFill>
                  <a:schemeClr val="accent2"/>
                </a:solidFill>
              </a:rPr>
              <a:t> </a:t>
            </a:r>
            <a:r>
              <a:rPr lang="en-GB" kern="0" dirty="0" smtClean="0"/>
              <a:t>(smaller class) of </a:t>
            </a:r>
            <a:r>
              <a:rPr lang="en-GB" sz="4400" i="1" kern="0" dirty="0" smtClean="0"/>
              <a:t>Y </a:t>
            </a:r>
            <a:r>
              <a:rPr lang="en-GB" kern="0" dirty="0" smtClean="0"/>
              <a:t>having special properties</a:t>
            </a:r>
            <a:endParaRPr lang="en-GB" b="1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79412" y="5698138"/>
            <a:ext cx="7863840" cy="72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0188" indent="-230188">
              <a:tabLst>
                <a:tab pos="3200400" algn="l"/>
                <a:tab pos="7426325" algn="l"/>
              </a:tabLst>
            </a:pPr>
            <a:r>
              <a:rPr lang="en-GB" i="1" kern="0" dirty="0" smtClean="0"/>
              <a:t> </a:t>
            </a:r>
            <a:r>
              <a:rPr lang="en-GB" sz="4400" i="1" kern="0" dirty="0" smtClean="0"/>
              <a:t>Y</a:t>
            </a:r>
            <a:r>
              <a:rPr lang="en-GB" kern="0" dirty="0" smtClean="0"/>
              <a:t> is called the </a:t>
            </a:r>
            <a:r>
              <a:rPr lang="en-GB" b="1" i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superclass</a:t>
            </a:r>
            <a:r>
              <a:rPr lang="en-GB" b="1" kern="0" dirty="0" smtClean="0">
                <a:solidFill>
                  <a:schemeClr val="bg1">
                    <a:lumMod val="65000"/>
                  </a:schemeClr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6800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5" grpId="0" uiExpand="1" build="p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D4B14-9F89-40D4-B35C-3380630BF095}" type="slidenum">
              <a:rPr lang="en-GB"/>
              <a:pPr/>
              <a:t>5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Advantages of Object-Oriented Analysis and Design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(3)  </a:t>
            </a:r>
            <a:r>
              <a:rPr lang="en-GB" sz="3600" b="1" i="1" dirty="0" smtClean="0">
                <a:solidFill>
                  <a:schemeClr val="tx2"/>
                </a:solidFill>
              </a:rPr>
              <a:t>Object-oriented</a:t>
            </a:r>
            <a:endParaRPr lang="en-GB" i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Focus more on data structures than on target functions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More stable base for development process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Use objects as a single unifying software concept throughout development process</a:t>
            </a:r>
          </a:p>
          <a:p>
            <a:pPr>
              <a:lnSpc>
                <a:spcPct val="90000"/>
              </a:lnSpc>
              <a:tabLst>
                <a:tab pos="3200400" algn="l"/>
              </a:tabLst>
            </a:pPr>
            <a:r>
              <a:rPr lang="en-GB" dirty="0" smtClean="0"/>
              <a:t>All other concepts based on objects</a:t>
            </a:r>
          </a:p>
          <a:p>
            <a:pPr lvl="1">
              <a:lnSpc>
                <a:spcPct val="90000"/>
              </a:lnSpc>
              <a:tabLst>
                <a:tab pos="3200400" algn="l"/>
              </a:tabLst>
            </a:pPr>
            <a:r>
              <a:rPr lang="en-GB" sz="3200" b="1" i="1" dirty="0" smtClean="0"/>
              <a:t>Examples:</a:t>
            </a:r>
            <a:r>
              <a:rPr lang="en-GB" sz="3200" dirty="0" smtClean="0"/>
              <a:t>  attributes, relationships, methods, states, events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812" y="1693491"/>
            <a:ext cx="2011680" cy="1737360"/>
          </a:xfrm>
          <a:prstGeom prst="ellipse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93101" y="1668959"/>
            <a:ext cx="529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sz="4400" b="1" i="1" dirty="0" smtClean="0"/>
              <a:t>Y</a:t>
            </a:r>
            <a:endParaRPr lang="en-US" b="1" i="1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sz="3200" b="1" i="1" dirty="0" smtClean="0"/>
              <a:t>Object-Oriented Concepts</a:t>
            </a:r>
            <a:r>
              <a:rPr lang="en-GB" sz="3600" b="1" i="1" dirty="0" smtClean="0"/>
              <a:t/>
            </a:r>
            <a:br>
              <a:rPr lang="en-GB" sz="3600" b="1" i="1" dirty="0" smtClean="0"/>
            </a:br>
            <a:r>
              <a:rPr lang="en-GB" b="1" dirty="0" smtClean="0"/>
              <a:t>Inheritance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664C-4AE3-4F64-A7DD-C3B00F99A3F1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080452" y="2514600"/>
            <a:ext cx="914400" cy="686317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55335" y="2557641"/>
            <a:ext cx="764633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sz="3200" b="1" i="1" dirty="0" smtClean="0"/>
              <a:t>X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2612" y="1703176"/>
            <a:ext cx="914400" cy="769441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4400" b="1" i="1" dirty="0" smtClean="0"/>
              <a:t>Y</a:t>
            </a:r>
            <a:endParaRPr lang="en-US" sz="4400" b="1" i="1" dirty="0"/>
          </a:p>
        </p:txBody>
      </p:sp>
      <p:sp>
        <p:nvSpPr>
          <p:cNvPr id="15" name="Isosceles Triangle 14"/>
          <p:cNvSpPr/>
          <p:nvPr/>
        </p:nvSpPr>
        <p:spPr bwMode="auto">
          <a:xfrm>
            <a:off x="3465512" y="2518896"/>
            <a:ext cx="228600" cy="22860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579812" y="2747496"/>
            <a:ext cx="0" cy="2535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305492" y="3032760"/>
            <a:ext cx="548640" cy="54864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3200" b="1" i="1" dirty="0" smtClean="0"/>
              <a:t>X</a:t>
            </a:r>
            <a:endParaRPr lang="en-US" sz="3200" b="1" i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78573" y="3733800"/>
            <a:ext cx="79552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3200400" algn="l"/>
                <a:tab pos="7315200" algn="l"/>
                <a:tab pos="8739188" algn="l"/>
              </a:tabLst>
            </a:pPr>
            <a:r>
              <a:rPr lang="en-GB" i="1" kern="0" dirty="0" smtClean="0"/>
              <a:t>X</a:t>
            </a:r>
            <a:r>
              <a:rPr lang="en-GB" kern="0" dirty="0" smtClean="0"/>
              <a:t> has access to all operations defined on </a:t>
            </a:r>
            <a:r>
              <a:rPr lang="en-GB" sz="4400" i="1" kern="0" dirty="0" smtClean="0"/>
              <a:t>Y</a:t>
            </a:r>
            <a:r>
              <a:rPr lang="en-GB" i="1" kern="0" dirty="0" smtClean="0"/>
              <a:t> </a:t>
            </a:r>
            <a:r>
              <a:rPr lang="en-GB" kern="0" dirty="0" smtClean="0"/>
              <a:t>as well as special operations of its own</a:t>
            </a:r>
          </a:p>
          <a:p>
            <a:pPr>
              <a:tabLst>
                <a:tab pos="3200400" algn="l"/>
                <a:tab pos="7254875" algn="l"/>
                <a:tab pos="8739188" algn="l"/>
              </a:tabLst>
            </a:pPr>
            <a:r>
              <a:rPr lang="en-GB" kern="0" dirty="0" smtClean="0"/>
              <a:t>Inheritance is also known as	 </a:t>
            </a:r>
            <a:r>
              <a:rPr lang="en-GB" b="1" i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generalization</a:t>
            </a:r>
            <a:r>
              <a:rPr lang="en-GB" b="1" i="1" kern="0" dirty="0" smtClean="0"/>
              <a:t>-</a:t>
            </a:r>
            <a:r>
              <a:rPr lang="en-GB" b="1" i="1" kern="0" dirty="0" smtClean="0">
                <a:solidFill>
                  <a:schemeClr val="bg2"/>
                </a:solidFill>
              </a:rPr>
              <a:t>specialization</a:t>
            </a:r>
            <a:r>
              <a:rPr lang="en-GB" kern="0" dirty="0" smtClean="0"/>
              <a:t> relationships</a:t>
            </a:r>
            <a:r>
              <a:rPr lang="en-GB" b="1" kern="0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870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2FE05-10B2-40C1-87C7-3AADFE0C8A52}" type="slidenum">
              <a:rPr lang="en-GB"/>
              <a:pPr/>
              <a:t>51</a:t>
            </a:fld>
            <a:endParaRPr lang="en-GB"/>
          </a:p>
        </p:txBody>
      </p:sp>
      <p:sp>
        <p:nvSpPr>
          <p:cNvPr id="6144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smtClean="0"/>
              <a:t>Object-Oriented Concepts </a:t>
            </a:r>
            <a:br>
              <a:rPr lang="en-US" sz="3200" b="1" i="1" smtClean="0"/>
            </a:br>
            <a:r>
              <a:rPr lang="en-US" b="1" smtClean="0"/>
              <a:t>Polymorphism</a:t>
            </a:r>
          </a:p>
        </p:txBody>
      </p:sp>
      <p:sp>
        <p:nvSpPr>
          <p:cNvPr id="43827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61120" cy="4953000"/>
          </a:xfrm>
        </p:spPr>
        <p:txBody>
          <a:bodyPr/>
          <a:lstStyle/>
          <a:p>
            <a:pPr>
              <a:tabLst>
                <a:tab pos="3200400" algn="l"/>
              </a:tabLst>
            </a:pPr>
            <a:r>
              <a:rPr lang="en-US" dirty="0" smtClean="0"/>
              <a:t>Traditional </a:t>
            </a:r>
            <a:r>
              <a:rPr lang="en-US" i="1" dirty="0" smtClean="0"/>
              <a:t>typed</a:t>
            </a:r>
            <a:r>
              <a:rPr lang="en-US" dirty="0" smtClean="0"/>
              <a:t> languages, such as Pascal, assume that a parameter of a function or procedure has a unique type</a:t>
            </a:r>
          </a:p>
          <a:p>
            <a:pPr>
              <a:tabLst>
                <a:tab pos="3200400" algn="l"/>
              </a:tabLst>
            </a:pPr>
            <a:r>
              <a:rPr lang="en-US" dirty="0" smtClean="0"/>
              <a:t>Said to be </a:t>
            </a:r>
            <a:r>
              <a:rPr lang="en-US" dirty="0" err="1" smtClean="0"/>
              <a:t>monomorphic</a:t>
            </a:r>
            <a:endParaRPr lang="en-US" dirty="0" smtClean="0"/>
          </a:p>
          <a:p>
            <a:pPr>
              <a:tabLst>
                <a:tab pos="3200400" algn="l"/>
              </a:tabLst>
            </a:pPr>
            <a:r>
              <a:rPr lang="en-US" dirty="0" smtClean="0"/>
              <a:t>A parameter in polymorphic languages may have more than one type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smtClean="0"/>
              <a:t>Object-Oriented Concepts </a:t>
            </a:r>
            <a:br>
              <a:rPr lang="en-US" sz="3200" b="1" i="1" smtClean="0"/>
            </a:br>
            <a:r>
              <a:rPr lang="en-US" b="1" smtClean="0"/>
              <a:t>Polymorphism</a:t>
            </a:r>
          </a:p>
        </p:txBody>
      </p:sp>
      <p:sp>
        <p:nvSpPr>
          <p:cNvPr id="439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9144000" cy="5334000"/>
          </a:xfrm>
        </p:spPr>
        <p:txBody>
          <a:bodyPr/>
          <a:lstStyle/>
          <a:p>
            <a:pPr>
              <a:tabLst>
                <a:tab pos="3200400" algn="l"/>
              </a:tabLst>
            </a:pPr>
            <a:r>
              <a:rPr lang="en-US" sz="2800" dirty="0" smtClean="0"/>
              <a:t>3 kinds of polymorphisms:</a:t>
            </a:r>
          </a:p>
          <a:p>
            <a:pPr lvl="1">
              <a:tabLst>
                <a:tab pos="3200400" algn="l"/>
              </a:tabLst>
            </a:pPr>
            <a:r>
              <a:rPr lang="en-US" b="1" i="1" dirty="0" smtClean="0">
                <a:solidFill>
                  <a:srgbClr val="0099FF"/>
                </a:solidFill>
              </a:rPr>
              <a:t>Subtype polymorphism</a:t>
            </a:r>
            <a:r>
              <a:rPr lang="en-US" dirty="0" smtClean="0"/>
              <a:t> will work correctly if passed an argument that is a subtype of the object it expects</a:t>
            </a:r>
          </a:p>
          <a:p>
            <a:pPr lvl="2">
              <a:tabLst>
                <a:tab pos="3200400" algn="l"/>
              </a:tabLst>
            </a:pPr>
            <a:r>
              <a:rPr lang="en-US" i="1" dirty="0" smtClean="0"/>
              <a:t>Example: 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</a:rPr>
              <a:t>sqrt</a:t>
            </a:r>
            <a:r>
              <a:rPr lang="en-US" b="1" dirty="0" smtClean="0">
                <a:latin typeface="Courier New" pitchFamily="49" charset="0"/>
              </a:rPr>
              <a:t>(4.0)</a:t>
            </a:r>
            <a:r>
              <a:rPr lang="en-US" dirty="0" smtClean="0"/>
              <a:t>  and  </a:t>
            </a:r>
            <a:r>
              <a:rPr lang="en-US" b="1" dirty="0" err="1" smtClean="0">
                <a:latin typeface="Courier New" pitchFamily="49" charset="0"/>
              </a:rPr>
              <a:t>sqrt</a:t>
            </a:r>
            <a:r>
              <a:rPr lang="en-US" b="1" dirty="0" smtClean="0">
                <a:latin typeface="Courier New" pitchFamily="49" charset="0"/>
              </a:rPr>
              <a:t>(4)</a:t>
            </a:r>
          </a:p>
          <a:p>
            <a:pPr lvl="1">
              <a:tabLst>
                <a:tab pos="3200400" algn="l"/>
              </a:tabLst>
            </a:pPr>
            <a:r>
              <a:rPr lang="en-US" b="1" i="1" dirty="0" smtClean="0">
                <a:solidFill>
                  <a:srgbClr val="3399FF"/>
                </a:solidFill>
              </a:rPr>
              <a:t>Parametric polymorphism</a:t>
            </a:r>
            <a:r>
              <a:rPr lang="en-US" dirty="0" smtClean="0"/>
              <a:t> is obtained when a function works uniformly on a range of types, which normally exhibit a common structure</a:t>
            </a:r>
          </a:p>
          <a:p>
            <a:pPr lvl="2">
              <a:tabLst>
                <a:tab pos="3200400" algn="l"/>
              </a:tabLst>
            </a:pPr>
            <a:r>
              <a:rPr lang="en-US" i="1" dirty="0" smtClean="0"/>
              <a:t>Example:</a:t>
            </a:r>
            <a:r>
              <a:rPr lang="en-US" dirty="0" smtClean="0"/>
              <a:t>  </a:t>
            </a:r>
            <a:r>
              <a:rPr lang="en-US" b="1" dirty="0" err="1" smtClean="0">
                <a:latin typeface="Courier New" pitchFamily="49" charset="0"/>
              </a:rPr>
              <a:t>gpa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i="1" dirty="0" smtClean="0">
                <a:latin typeface="Courier New" pitchFamily="49" charset="0"/>
              </a:rPr>
              <a:t>undergrad</a:t>
            </a:r>
            <a:r>
              <a:rPr lang="en-US" b="1" dirty="0" smtClean="0">
                <a:latin typeface="Courier New" pitchFamily="49" charset="0"/>
              </a:rPr>
              <a:t>)</a:t>
            </a:r>
            <a:r>
              <a:rPr lang="en-US" dirty="0" smtClean="0"/>
              <a:t>  and  </a:t>
            </a:r>
            <a:r>
              <a:rPr lang="en-US" b="1" dirty="0" err="1" smtClean="0">
                <a:latin typeface="Courier New" pitchFamily="49" charset="0"/>
              </a:rPr>
              <a:t>gpa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i="1" dirty="0" err="1" smtClean="0">
                <a:latin typeface="Courier New" pitchFamily="49" charset="0"/>
              </a:rPr>
              <a:t>postgrad</a:t>
            </a:r>
            <a:r>
              <a:rPr lang="en-US" b="1" dirty="0" smtClean="0">
                <a:latin typeface="Courier New" pitchFamily="49" charset="0"/>
              </a:rPr>
              <a:t>)</a:t>
            </a:r>
          </a:p>
          <a:p>
            <a:pPr lvl="1">
              <a:tabLst>
                <a:tab pos="3200400" algn="l"/>
              </a:tabLst>
            </a:pPr>
            <a:r>
              <a:rPr lang="en-US" b="1" i="1" dirty="0" smtClean="0">
                <a:solidFill>
                  <a:srgbClr val="C00000"/>
                </a:solidFill>
              </a:rPr>
              <a:t>Ad-hoc polymorphism</a:t>
            </a:r>
            <a:r>
              <a:rPr lang="en-US" dirty="0" smtClean="0"/>
              <a:t> is obtained when a function works, or appears to work, on several different types </a:t>
            </a:r>
          </a:p>
          <a:p>
            <a:pPr lvl="2">
              <a:tabLst>
                <a:tab pos="3200400" algn="l"/>
              </a:tabLst>
            </a:pPr>
            <a:r>
              <a:rPr lang="en-US" i="1" dirty="0" smtClean="0"/>
              <a:t>Example:</a:t>
            </a:r>
            <a:r>
              <a:rPr lang="en-US" dirty="0" smtClean="0"/>
              <a:t>  </a:t>
            </a:r>
            <a:r>
              <a:rPr lang="en-US" b="1" dirty="0" smtClean="0">
                <a:latin typeface="Courier New" pitchFamily="49" charset="0"/>
              </a:rPr>
              <a:t>50</a:t>
            </a:r>
            <a:r>
              <a:rPr lang="en-US" b="1" dirty="0" smtClean="0"/>
              <a:t> </a:t>
            </a:r>
            <a:r>
              <a:rPr lang="en-US" b="1" dirty="0" smtClean="0">
                <a:latin typeface="Courier New" pitchFamily="49" charset="0"/>
              </a:rPr>
              <a:t>–</a:t>
            </a:r>
            <a:r>
              <a:rPr lang="en-US" b="1" dirty="0" smtClean="0"/>
              <a:t> </a:t>
            </a:r>
            <a:r>
              <a:rPr lang="en-US" b="1" dirty="0" smtClean="0">
                <a:latin typeface="Courier New" pitchFamily="49" charset="0"/>
              </a:rPr>
              <a:t>50</a:t>
            </a:r>
            <a:r>
              <a:rPr lang="en-US" dirty="0" smtClean="0"/>
              <a:t>  and  </a:t>
            </a:r>
            <a:r>
              <a:rPr lang="en-US" b="1" dirty="0" smtClean="0">
                <a:latin typeface="Courier New" pitchFamily="49" charset="0"/>
              </a:rPr>
              <a:t>fifty-fifty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CD5BB0-25A7-457A-89FD-89BDEACFBD9E}" type="slidenum">
              <a:rPr lang="en-GB"/>
              <a:pPr/>
              <a:t>53</a:t>
            </a:fld>
            <a:endParaRPr lang="en-GB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0" y="6242050"/>
            <a:ext cx="89916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smtClean="0"/>
              <a:t>Object-Oriented Concepts </a:t>
            </a:r>
            <a:br>
              <a:rPr lang="en-US" sz="3200" b="1" i="1" smtClean="0"/>
            </a:br>
            <a:r>
              <a:rPr lang="en-US" b="1" smtClean="0"/>
              <a:t>Polymorphism</a:t>
            </a:r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US" dirty="0" smtClean="0"/>
              <a:t>In terms of implementation:</a:t>
            </a:r>
          </a:p>
          <a:p>
            <a:pPr lvl="1">
              <a:tabLst>
                <a:tab pos="3200400" algn="l"/>
              </a:tabLst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99FF"/>
                </a:solidFill>
              </a:rPr>
              <a:t>subtype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or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rgbClr val="0099FF"/>
                </a:solidFill>
              </a:rPr>
              <a:t>parametric polymorphic function</a:t>
            </a:r>
            <a:r>
              <a:rPr lang="en-US" dirty="0" smtClean="0"/>
              <a:t> will execute the same code for arguments of any admissible type</a:t>
            </a:r>
          </a:p>
          <a:p>
            <a:pPr lvl="1">
              <a:tabLst>
                <a:tab pos="3200400" algn="l"/>
              </a:tabLst>
            </a:pPr>
            <a:r>
              <a:rPr lang="en-US" dirty="0" smtClean="0"/>
              <a:t>An </a:t>
            </a:r>
            <a:r>
              <a:rPr lang="en-US" b="1" i="1" dirty="0" smtClean="0">
                <a:solidFill>
                  <a:srgbClr val="C00000"/>
                </a:solidFill>
              </a:rPr>
              <a:t>ad-hoc polymorphic function</a:t>
            </a:r>
            <a:r>
              <a:rPr lang="en-US" dirty="0" smtClean="0"/>
              <a:t> may execute different code for each type of argument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uiExpand="1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549C44-051C-4DF3-BADF-C6B8A1C28830}" type="slidenum">
              <a:rPr lang="en-GB"/>
              <a:pPr/>
              <a:t>54</a:t>
            </a:fld>
            <a:endParaRPr lang="en-GB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0" y="6242050"/>
            <a:ext cx="89916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smtClean="0"/>
              <a:t>Object-Oriented Concepts </a:t>
            </a:r>
            <a:br>
              <a:rPr lang="en-US" sz="3200" b="1" i="1" smtClean="0"/>
            </a:br>
            <a:r>
              <a:rPr lang="en-US" b="1" smtClean="0"/>
              <a:t>Polymorphism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406650" algn="l"/>
                <a:tab pos="8910638" algn="l"/>
              </a:tabLst>
            </a:pPr>
            <a:r>
              <a:rPr lang="en-US" b="1" i="1" dirty="0" smtClean="0">
                <a:solidFill>
                  <a:srgbClr val="C00000"/>
                </a:solidFill>
              </a:rPr>
              <a:t>Overloading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is another name for ad-hoc polymorphism</a:t>
            </a:r>
          </a:p>
          <a:p>
            <a:pPr>
              <a:tabLst>
                <a:tab pos="2406650" algn="l"/>
                <a:tab pos="8910638" algn="l"/>
              </a:tabLst>
            </a:pPr>
            <a:r>
              <a:rPr lang="en-US" b="1" i="1" dirty="0" smtClean="0">
                <a:solidFill>
                  <a:srgbClr val="00B050"/>
                </a:solidFill>
              </a:rPr>
              <a:t>Overriding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supersedes subtype polymorphism</a:t>
            </a:r>
          </a:p>
          <a:p>
            <a:pPr lvl="1">
              <a:tabLst>
                <a:tab pos="2406650" algn="l"/>
                <a:tab pos="8910638" algn="l"/>
              </a:tabLst>
            </a:pPr>
            <a:r>
              <a:rPr lang="en-US" i="1" dirty="0" smtClean="0"/>
              <a:t>Example:	</a:t>
            </a:r>
            <a:r>
              <a:rPr lang="en-US" sz="2400" b="1" dirty="0" smtClean="0">
                <a:latin typeface="Consolas" pitchFamily="49" charset="0"/>
              </a:rPr>
              <a:t>debit</a:t>
            </a:r>
            <a:r>
              <a:rPr lang="en-US" sz="2400" dirty="0" smtClean="0"/>
              <a:t>  in  </a:t>
            </a:r>
            <a:r>
              <a:rPr lang="en-US" sz="2400" b="1" dirty="0" smtClean="0">
                <a:latin typeface="Consolas" pitchFamily="49" charset="0"/>
              </a:rPr>
              <a:t>Account</a:t>
            </a:r>
            <a:r>
              <a:rPr lang="en-US" sz="2400" dirty="0" smtClean="0"/>
              <a:t>  and  		</a:t>
            </a:r>
            <a:r>
              <a:rPr lang="en-US" sz="2400" b="1" dirty="0" smtClean="0">
                <a:latin typeface="Consolas" pitchFamily="49" charset="0"/>
              </a:rPr>
              <a:t>debit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dirty="0" smtClean="0"/>
              <a:t>in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nsolas" pitchFamily="49" charset="0"/>
              </a:rPr>
              <a:t>Minimum Balance Account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US" b="1" dirty="0" smtClean="0"/>
              <a:t>Persistence</a:t>
            </a:r>
          </a:p>
        </p:txBody>
      </p:sp>
      <p:sp>
        <p:nvSpPr>
          <p:cNvPr id="437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1143000"/>
          </a:xfrm>
        </p:spPr>
        <p:txBody>
          <a:bodyPr/>
          <a:lstStyle/>
          <a:p>
            <a:r>
              <a:rPr lang="en-US" dirty="0" smtClean="0"/>
              <a:t>Unlike transient data item, an object must be persistent and have a </a:t>
            </a:r>
            <a:r>
              <a:rPr lang="en-US" b="1" i="1" dirty="0" smtClean="0">
                <a:solidFill>
                  <a:srgbClr val="0099FF"/>
                </a:solidFill>
              </a:rPr>
              <a:t>life history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79412" y="2743200"/>
            <a:ext cx="49607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at some point in time, undergoes changes in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only destroyed at the request of the user or another object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r>
              <a:rPr lang="en-US" sz="3200" kern="0" dirty="0" smtClean="0"/>
              <a:t>Must </a:t>
            </a:r>
            <a:r>
              <a:rPr lang="en-US" sz="3200" kern="0" dirty="0"/>
              <a:t>have an </a:t>
            </a:r>
            <a:r>
              <a:rPr lang="en-US" sz="3200" b="1" i="1" kern="0" dirty="0">
                <a:solidFill>
                  <a:srgbClr val="0099FF"/>
                </a:solidFill>
              </a:rPr>
              <a:t>identity</a:t>
            </a:r>
            <a:r>
              <a:rPr lang="en-US" sz="3200" b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30" y="2895600"/>
            <a:ext cx="2590353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70" y="2895600"/>
            <a:ext cx="1823155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uiExpand="1" build="p"/>
      <p:bldP spid="6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9886C-B31B-472E-B805-99B2824E3610}" type="slidenum">
              <a:rPr lang="en-GB"/>
              <a:pPr/>
              <a:t>56</a:t>
            </a:fld>
            <a:endParaRPr lang="en-GB"/>
          </a:p>
        </p:txBody>
      </p:sp>
      <p:sp>
        <p:nvSpPr>
          <p:cNvPr id="6656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Object-Oriented Concepts</a:t>
            </a:r>
            <a:br>
              <a:rPr lang="en-GB" sz="3200" b="1" i="1" dirty="0" smtClean="0"/>
            </a:br>
            <a:r>
              <a:rPr lang="en-GB" b="1" dirty="0" smtClean="0"/>
              <a:t>States</a:t>
            </a:r>
          </a:p>
        </p:txBody>
      </p:sp>
      <p:sp>
        <p:nvSpPr>
          <p:cNvPr id="43622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44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A state is a collection of the attribute values and links of an object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682" y="2438400"/>
            <a:ext cx="2666130" cy="18288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7" name="Rectangle 2051"/>
          <p:cNvSpPr txBox="1">
            <a:spLocks noChangeArrowheads="1"/>
          </p:cNvSpPr>
          <p:nvPr/>
        </p:nvSpPr>
        <p:spPr bwMode="auto">
          <a:xfrm>
            <a:off x="413667" y="2641833"/>
            <a:ext cx="6858000" cy="185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862013" marR="0" lvl="1" indent="-3492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Example: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Airplane Mode is “on”,</a:t>
            </a:r>
          </a:p>
          <a:p>
            <a:pPr marL="512763"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which represents</a:t>
            </a:r>
          </a:p>
          <a:p>
            <a:pPr marL="1322388" marR="0" lvl="2" indent="-3460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Wi-Fi is “off”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</a:t>
            </a:r>
          </a:p>
          <a:p>
            <a:pPr marL="1322388" marR="0" lvl="2" indent="-3460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Bluetooth is “off”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051"/>
          <p:cNvSpPr txBox="1">
            <a:spLocks noChangeArrowheads="1"/>
          </p:cNvSpPr>
          <p:nvPr/>
        </p:nvSpPr>
        <p:spPr bwMode="auto">
          <a:xfrm>
            <a:off x="412968" y="4445466"/>
            <a:ext cx="9144000" cy="185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state specifies the response of the object to input events</a:t>
            </a:r>
          </a:p>
          <a:p>
            <a:pPr marL="398463" marR="0" lvl="0" indent="-3984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Corresponds to time interval between 2 events received by an object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uiExpand="1" build="p" bldLvl="3"/>
      <p:bldP spid="7" grpId="0" uiExpand="1" build="p" bldLvl="2"/>
      <p:bldP spid="8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GB" b="1" dirty="0" smtClean="0"/>
              <a:t>Advantages of Object-Oriented Analysis and Design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4875213" cy="7620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bg1">
                    <a:lumMod val="65000"/>
                  </a:schemeClr>
                </a:solidFill>
              </a:rPr>
              <a:t>(3)  </a:t>
            </a:r>
            <a:r>
              <a:rPr lang="en-GB" sz="3600" b="1" i="1" dirty="0" smtClean="0">
                <a:solidFill>
                  <a:schemeClr val="bg1">
                    <a:lumMod val="65000"/>
                  </a:schemeClr>
                </a:solidFill>
              </a:rPr>
              <a:t>Object-oriented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379413" y="2324100"/>
            <a:ext cx="48752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</a:pPr>
            <a:r>
              <a:rPr lang="en-GB" sz="3200" dirty="0"/>
              <a:t>Encapsulated objects are protected from unexpected ripple effects</a:t>
            </a:r>
          </a:p>
        </p:txBody>
      </p:sp>
      <p:sp>
        <p:nvSpPr>
          <p:cNvPr id="494600" name="Rectangle 8"/>
          <p:cNvSpPr>
            <a:spLocks noChangeArrowheads="1"/>
          </p:cNvSpPr>
          <p:nvPr/>
        </p:nvSpPr>
        <p:spPr bwMode="auto">
          <a:xfrm>
            <a:off x="379413" y="3810000"/>
            <a:ext cx="4875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3200400" algn="l"/>
              </a:tabLst>
            </a:pPr>
            <a:r>
              <a:rPr lang="en-GB" sz="3200" dirty="0"/>
              <a:t>Inheritance encourages </a:t>
            </a:r>
            <a:r>
              <a:rPr lang="en-GB" sz="3200" dirty="0" smtClean="0"/>
              <a:t>re-use</a:t>
            </a:r>
            <a:r>
              <a:rPr lang="en-GB" sz="3200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  <a:endParaRPr lang="en-GB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602" name="Picture 2" descr="https://66.media.tumblr.com/a888db83921a4adb5f18300775bc27ca/tumblr_obq2i0IGlP1uai178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320" y="1828800"/>
            <a:ext cx="4297680" cy="46290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9" grpId="0"/>
      <p:bldP spid="4946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A3A010-1BB0-49E6-B255-CF5C78A986DD}" type="slidenum">
              <a:rPr lang="en-GB"/>
              <a:pPr/>
              <a:t>7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Advantages of Object-Oriented Analysis and Design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(4)  </a:t>
            </a:r>
            <a:r>
              <a:rPr lang="en-GB" sz="3600" b="1" i="1" dirty="0" smtClean="0">
                <a:solidFill>
                  <a:schemeClr val="tx2"/>
                </a:solidFill>
              </a:rPr>
              <a:t>More comprehensive</a:t>
            </a:r>
            <a:endParaRPr lang="en-GB" i="1" dirty="0" smtClean="0">
              <a:solidFill>
                <a:schemeClr val="tx2"/>
              </a:solidFill>
            </a:endParaRPr>
          </a:p>
          <a:p>
            <a:pPr>
              <a:buClr>
                <a:schemeClr val="bg2"/>
              </a:buClr>
              <a:tabLst>
                <a:tab pos="3200400" algn="l"/>
              </a:tabLst>
            </a:pPr>
            <a:r>
              <a:rPr lang="en-GB" dirty="0" smtClean="0"/>
              <a:t>Entity modelling concentrates on static relationships</a:t>
            </a:r>
          </a:p>
          <a:p>
            <a:pPr>
              <a:buClr>
                <a:schemeClr val="bg2"/>
              </a:buClr>
              <a:tabLst>
                <a:tab pos="3200400" algn="l"/>
              </a:tabLst>
            </a:pPr>
            <a:r>
              <a:rPr lang="en-GB" dirty="0" smtClean="0"/>
              <a:t>Structured analysis concentrates on behaviour</a:t>
            </a:r>
          </a:p>
          <a:p>
            <a:pPr>
              <a:buClr>
                <a:srgbClr val="00B050"/>
              </a:buClr>
              <a:tabLst>
                <a:tab pos="3200400" algn="l"/>
              </a:tabLst>
            </a:pPr>
            <a:r>
              <a:rPr lang="en-GB" dirty="0" smtClean="0"/>
              <a:t>Static relationship and dynamic behaviour in OO</a:t>
            </a:r>
          </a:p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(5)  </a:t>
            </a:r>
            <a:r>
              <a:rPr lang="en-GB" sz="3600" b="1" i="1" dirty="0" smtClean="0">
                <a:solidFill>
                  <a:schemeClr val="tx2"/>
                </a:solidFill>
              </a:rPr>
              <a:t>Easier to plan</a:t>
            </a:r>
            <a:endParaRPr lang="en-GB" i="1" dirty="0" smtClean="0">
              <a:solidFill>
                <a:schemeClr val="tx2"/>
              </a:solidFill>
            </a:endParaRPr>
          </a:p>
          <a:p>
            <a:pPr>
              <a:tabLst>
                <a:tab pos="3200400" algn="l"/>
              </a:tabLst>
            </a:pPr>
            <a:r>
              <a:rPr lang="en-GB" dirty="0" smtClean="0"/>
              <a:t>No need to visualize the system as a single entity</a:t>
            </a:r>
          </a:p>
          <a:p>
            <a:pPr>
              <a:tabLst>
                <a:tab pos="3200400" algn="l"/>
              </a:tabLst>
            </a:pPr>
            <a:r>
              <a:rPr lang="en-GB" dirty="0" smtClean="0"/>
              <a:t>No need to expect an “insight”, as in a top-down approach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DCF6A-0F65-422B-B126-5D57973C50BD}" type="slidenum">
              <a:rPr lang="en-GB"/>
              <a:pPr/>
              <a:t>8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Advantages of Object-Oriented Analysis and Design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3200400" algn="l"/>
              </a:tabLst>
            </a:pPr>
            <a:r>
              <a:rPr lang="en-GB" sz="3600" b="1" dirty="0" smtClean="0">
                <a:solidFill>
                  <a:schemeClr val="tx2"/>
                </a:solidFill>
              </a:rPr>
              <a:t>(6)  </a:t>
            </a:r>
            <a:r>
              <a:rPr lang="en-GB" sz="3600" b="1" i="1" dirty="0" smtClean="0">
                <a:solidFill>
                  <a:schemeClr val="tx2"/>
                </a:solidFill>
              </a:rPr>
              <a:t>More reusable</a:t>
            </a:r>
            <a:endParaRPr lang="en-GB" i="1" dirty="0" smtClean="0">
              <a:solidFill>
                <a:schemeClr val="tx2"/>
              </a:solidFill>
            </a:endParaRPr>
          </a:p>
          <a:p>
            <a:pPr>
              <a:buClr>
                <a:schemeClr val="bg2"/>
              </a:buClr>
              <a:tabLst>
                <a:tab pos="3200400" algn="l"/>
              </a:tabLst>
            </a:pPr>
            <a:r>
              <a:rPr lang="en-GB" dirty="0" smtClean="0"/>
              <a:t>Previous methodologies assumed that we replace the current system (or a substantial portion) by a new system</a:t>
            </a:r>
          </a:p>
          <a:p>
            <a:pPr>
              <a:buClr>
                <a:schemeClr val="bg2"/>
              </a:buClr>
              <a:tabLst>
                <a:tab pos="3200400" algn="l"/>
              </a:tabLst>
            </a:pPr>
            <a:r>
              <a:rPr lang="en-GB" dirty="0" smtClean="0"/>
              <a:t>In structured design, reuse of the same module for different purposes was explicitly discouraged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9144000" cy="65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  <a:tabLst>
                <a:tab pos="3200400" algn="l"/>
              </a:tabLst>
            </a:pPr>
            <a:r>
              <a:rPr lang="en-GB" sz="3600" b="1" dirty="0">
                <a:solidFill>
                  <a:schemeClr val="tx2"/>
                </a:solidFill>
              </a:rPr>
              <a:t>(7</a:t>
            </a:r>
            <a:r>
              <a:rPr lang="en-GB" sz="3600" b="1" dirty="0" smtClean="0">
                <a:solidFill>
                  <a:schemeClr val="tx2"/>
                </a:solidFill>
              </a:rPr>
              <a:t>)  </a:t>
            </a:r>
            <a:r>
              <a:rPr lang="en-GB" sz="3600" b="1" i="1" dirty="0" smtClean="0">
                <a:solidFill>
                  <a:schemeClr val="tx2"/>
                </a:solidFill>
              </a:rPr>
              <a:t>Seamless </a:t>
            </a:r>
            <a:r>
              <a:rPr lang="en-GB" sz="3600" b="1" i="1" dirty="0">
                <a:solidFill>
                  <a:schemeClr val="tx2"/>
                </a:solidFill>
              </a:rPr>
              <a:t>development </a:t>
            </a:r>
            <a:r>
              <a:rPr lang="en-GB" sz="3600" b="1" i="1" dirty="0" smtClean="0">
                <a:solidFill>
                  <a:schemeClr val="tx2"/>
                </a:solidFill>
              </a:rPr>
              <a:t>process</a:t>
            </a:r>
            <a:endParaRPr lang="en-GB" b="1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0FFE62-A582-4EE1-99D9-56AAF9D52545}" type="slidenum">
              <a:rPr lang="en-GB"/>
              <a:pPr/>
              <a:t>9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Advantages of Object-Oriented Analysis and Design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7612" y="2545080"/>
            <a:ext cx="2805169" cy="4404949"/>
            <a:chOff x="1217612" y="2562172"/>
            <a:chExt cx="2805169" cy="4404949"/>
          </a:xfrm>
        </p:grpSpPr>
        <p:grpSp>
          <p:nvGrpSpPr>
            <p:cNvPr id="5" name="Group 4"/>
            <p:cNvGrpSpPr/>
            <p:nvPr/>
          </p:nvGrpSpPr>
          <p:grpSpPr>
            <a:xfrm>
              <a:off x="1217612" y="2562172"/>
              <a:ext cx="2805169" cy="4404949"/>
              <a:chOff x="1217612" y="2545080"/>
              <a:chExt cx="2805169" cy="440494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7612" y="2545080"/>
                <a:ext cx="2803567" cy="429768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123176" y="5943600"/>
                <a:ext cx="899605" cy="1006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6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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1217612" y="2562172"/>
              <a:ext cx="2803567" cy="4297680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1811" y="2545080"/>
            <a:ext cx="3224515" cy="4404948"/>
            <a:chOff x="4341811" y="2562172"/>
            <a:chExt cx="3224515" cy="4404948"/>
          </a:xfrm>
        </p:grpSpPr>
        <p:grpSp>
          <p:nvGrpSpPr>
            <p:cNvPr id="6" name="Group 5"/>
            <p:cNvGrpSpPr/>
            <p:nvPr/>
          </p:nvGrpSpPr>
          <p:grpSpPr>
            <a:xfrm>
              <a:off x="4341812" y="2562172"/>
              <a:ext cx="3224514" cy="4404948"/>
              <a:chOff x="4341812" y="2545080"/>
              <a:chExt cx="3224514" cy="440494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812" y="2545080"/>
                <a:ext cx="3224514" cy="429768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666721" y="5943599"/>
                <a:ext cx="899605" cy="1006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600" b="1" dirty="0" smtClean="0">
                    <a:solidFill>
                      <a:schemeClr val="bg2"/>
                    </a:solidFill>
                    <a:sym typeface="Wingdings" panose="05000000000000000000" pitchFamily="2" charset="2"/>
                  </a:rPr>
                  <a:t></a:t>
                </a:r>
                <a:endParaRPr lang="en-US" b="1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4341811" y="2562172"/>
              <a:ext cx="3200400" cy="4297680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Side Bar">
  <a:themeElements>
    <a:clrScheme name="Side Bar 6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de Bar">
  <a:themeElements>
    <a:clrScheme name="Side Bar 6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ide Bar">
  <a:themeElements>
    <a:clrScheme name="Side Bar 6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2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3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0.xml><?xml version="1.0" encoding="utf-8"?>
<a:themeOverride xmlns:a="http://schemas.openxmlformats.org/drawingml/2006/main">
  <a:clrScheme name="Side Bar 3">
    <a:dk1>
      <a:srgbClr val="000000"/>
    </a:dk1>
    <a:lt1>
      <a:srgbClr val="FFFFFF"/>
    </a:lt1>
    <a:dk2>
      <a:srgbClr val="808080"/>
    </a:dk2>
    <a:lt2>
      <a:srgbClr val="808080"/>
    </a:lt2>
    <a:accent1>
      <a:srgbClr val="FFFFFF"/>
    </a:accent1>
    <a:accent2>
      <a:srgbClr val="808080"/>
    </a:accent2>
    <a:accent3>
      <a:srgbClr val="FFFFFF"/>
    </a:accent3>
    <a:accent4>
      <a:srgbClr val="000000"/>
    </a:accent4>
    <a:accent5>
      <a:srgbClr val="FFFFFF"/>
    </a:accent5>
    <a:accent6>
      <a:srgbClr val="737373"/>
    </a:accent6>
    <a:hlink>
      <a:srgbClr val="C00000"/>
    </a:hlink>
    <a:folHlink>
      <a:srgbClr val="005032"/>
    </a:folHlink>
  </a:clrScheme>
</a:themeOverride>
</file>

<file path=ppt/theme/themeOverride2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3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5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9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3614</TotalTime>
  <Words>2047</Words>
  <Application>Microsoft Office PowerPoint</Application>
  <PresentationFormat>Custom</PresentationFormat>
  <Paragraphs>500</Paragraphs>
  <Slides>56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Wingdings</vt:lpstr>
      <vt:lpstr>Consolas</vt:lpstr>
      <vt:lpstr>Times New Roman</vt:lpstr>
      <vt:lpstr>Arial</vt:lpstr>
      <vt:lpstr>Courier New</vt:lpstr>
      <vt:lpstr>Book Antiqua</vt:lpstr>
      <vt:lpstr>Side Bar</vt:lpstr>
      <vt:lpstr>1_Side Bar</vt:lpstr>
      <vt:lpstr>2_Side Bar</vt:lpstr>
      <vt:lpstr>Photo Editor Photo</vt:lpstr>
      <vt:lpstr>Fundamentals in Relation to  Object-Orientation</vt:lpstr>
      <vt:lpstr>Object-Oriented Approaches</vt:lpstr>
      <vt:lpstr>Advantages of Object-Oriented Analysis and Design</vt:lpstr>
      <vt:lpstr>Advantages of Object-Oriented Analysis and Design</vt:lpstr>
      <vt:lpstr>Advantages of Object-Oriented Analysis and Design</vt:lpstr>
      <vt:lpstr>Advantages of Object-Oriented Analysis and Design</vt:lpstr>
      <vt:lpstr>Advantages of Object-Oriented Analysis and Design</vt:lpstr>
      <vt:lpstr>Advantages of Object-Oriented Analysis and Design</vt:lpstr>
      <vt:lpstr>Advantages of Object-Oriented Analysis and Design</vt:lpstr>
      <vt:lpstr>Advantages of Object-Oriented Analysis and Design</vt:lpstr>
      <vt:lpstr>Advantages of Object-Oriented Analysis and Design</vt:lpstr>
      <vt:lpstr>Objects</vt:lpstr>
      <vt:lpstr>Objects</vt:lpstr>
      <vt:lpstr>Objects</vt:lpstr>
      <vt:lpstr>Objects Warning</vt:lpstr>
      <vt:lpstr>Classes</vt:lpstr>
      <vt:lpstr>Classes and Objects Examples</vt:lpstr>
      <vt:lpstr>Attributes</vt:lpstr>
      <vt:lpstr>Attributes and Values Examples</vt:lpstr>
      <vt:lpstr>Attributes and Values Examples</vt:lpstr>
      <vt:lpstr>Behaviour</vt:lpstr>
      <vt:lpstr>Operations</vt:lpstr>
      <vt:lpstr>Operations</vt:lpstr>
      <vt:lpstr>Operations Examples</vt:lpstr>
      <vt:lpstr>Operations Examples</vt:lpstr>
      <vt:lpstr>More on Methods and Queries </vt:lpstr>
      <vt:lpstr>Methods and Queries Software Testing Example</vt:lpstr>
      <vt:lpstr>Methods and Queries Software Testing Example</vt:lpstr>
      <vt:lpstr>Methods and Queries Software Testing Example</vt:lpstr>
      <vt:lpstr>Software Testing Example Expected Object  = Actual Object ?</vt:lpstr>
      <vt:lpstr>Software Testing Example Attributive Equivalence</vt:lpstr>
      <vt:lpstr>Software Testing Example Behaviour of Expected Object</vt:lpstr>
      <vt:lpstr>Software Testing Example Behaviour of Actual Object</vt:lpstr>
      <vt:lpstr>Software Testing Example Expected Object  = Actual Object ?</vt:lpstr>
      <vt:lpstr>Software Testing Example Observational Equivalence</vt:lpstr>
      <vt:lpstr>Object-Oriented Concepts</vt:lpstr>
      <vt:lpstr>Object-Oriented Concepts Abstraction</vt:lpstr>
      <vt:lpstr>Object-Oriented Concepts Encapsulation</vt:lpstr>
      <vt:lpstr>Object-Oriented Concepts Encapsulation Example</vt:lpstr>
      <vt:lpstr>Object-Oriented Concepts Encapsulation Example </vt:lpstr>
      <vt:lpstr>Object-Oriented Concepts Encapsulation Example</vt:lpstr>
      <vt:lpstr>Object-Oriented Concepts Encapsulation Example</vt:lpstr>
      <vt:lpstr>Object-Oriented Concepts Encapsulation Example</vt:lpstr>
      <vt:lpstr>Object-Oriented Concepts Encapsulation Example</vt:lpstr>
      <vt:lpstr>Object-Oriented Concepts Encapsulation Example</vt:lpstr>
      <vt:lpstr>Object-Oriented Concepts Inheritance Example</vt:lpstr>
      <vt:lpstr>Object-Oriented Concepts Inheritance Example</vt:lpstr>
      <vt:lpstr>Object-Oriented Concepts Inheritance Example</vt:lpstr>
      <vt:lpstr>Object-Oriented Concepts Inheritance</vt:lpstr>
      <vt:lpstr>Object-Oriented Concepts Inheritance</vt:lpstr>
      <vt:lpstr>Object-Oriented Concepts  Polymorphism</vt:lpstr>
      <vt:lpstr>Object-Oriented Concepts  Polymorphism</vt:lpstr>
      <vt:lpstr>Object-Oriented Concepts  Polymorphism</vt:lpstr>
      <vt:lpstr>Object-Oriented Concepts  Polymorphism</vt:lpstr>
      <vt:lpstr>Object-Oriented Concepts Persistence</vt:lpstr>
      <vt:lpstr>Object-Oriented Concepts States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</dc:title>
  <dc:creator>Prof. T.H. Tse</dc:creator>
  <cp:lastModifiedBy>TH Tse</cp:lastModifiedBy>
  <cp:revision>445</cp:revision>
  <cp:lastPrinted>2023-08-04T15:03:10Z</cp:lastPrinted>
  <dcterms:created xsi:type="dcterms:W3CDTF">1999-09-08T02:17:18Z</dcterms:created>
  <dcterms:modified xsi:type="dcterms:W3CDTF">2023-08-04T15:03:11Z</dcterms:modified>
</cp:coreProperties>
</file>