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44" r:id="rId2"/>
  </p:sldIdLst>
  <p:sldSz cx="9906000" cy="6858000" type="A4"/>
  <p:notesSz cx="10223500" cy="7086600"/>
  <p:embeddedFontLst>
    <p:embeddedFont>
      <p:font typeface="Book Antiqua" panose="02040602050305030304" pitchFamily="18" charset="0"/>
      <p:regular r:id="rId5"/>
      <p:bold r:id="rId6"/>
      <p:italic r:id="rId7"/>
      <p:boldItalic r:id="rId8"/>
    </p:embeddedFont>
  </p:embeddedFont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272">
          <p15:clr>
            <a:srgbClr val="A4A3A4"/>
          </p15:clr>
        </p15:guide>
        <p15:guide id="2" pos="421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8F8F8"/>
    <a:srgbClr val="0099FF"/>
    <a:srgbClr val="0070C0"/>
    <a:srgbClr val="3399FF"/>
    <a:srgbClr val="0066FF"/>
    <a:srgbClr val="0099CC"/>
    <a:srgbClr val="3366FF"/>
    <a:srgbClr val="000000"/>
    <a:srgbClr val="003C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20" autoAdjust="0"/>
    <p:restoredTop sz="96404" autoAdjust="0"/>
  </p:normalViewPr>
  <p:slideViewPr>
    <p:cSldViewPr>
      <p:cViewPr varScale="1">
        <p:scale>
          <a:sx n="112" d="100"/>
          <a:sy n="112" d="100"/>
        </p:scale>
        <p:origin x="1434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2142" y="78"/>
      </p:cViewPr>
      <p:guideLst>
        <p:guide orient="horz" pos="1272"/>
        <p:guide pos="42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handoutMaster" Target="handoutMasters/handout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925" y="-1588"/>
            <a:ext cx="4378325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t" anchorCtr="0" compatLnSpc="1">
            <a:prstTxWarp prst="textNoShape">
              <a:avLst/>
            </a:prstTxWarp>
          </a:bodyPr>
          <a:lstStyle>
            <a:lvl1pPr algn="l" defTabSz="90170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810250" y="-1588"/>
            <a:ext cx="4378325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t" anchorCtr="0" compatLnSpc="1">
            <a:prstTxWarp prst="textNoShape">
              <a:avLst/>
            </a:prstTxWarp>
          </a:bodyPr>
          <a:lstStyle>
            <a:lvl1pPr algn="r" defTabSz="90170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4925" y="6702425"/>
            <a:ext cx="4378325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b" anchorCtr="0" compatLnSpc="1">
            <a:prstTxWarp prst="textNoShape">
              <a:avLst/>
            </a:prstTxWarp>
          </a:bodyPr>
          <a:lstStyle>
            <a:lvl1pPr algn="l" defTabSz="901700">
              <a:defRPr sz="1000" i="1"/>
            </a:lvl1pPr>
          </a:lstStyle>
          <a:p>
            <a:pPr>
              <a:defRPr/>
            </a:pPr>
            <a:r>
              <a:rPr lang="en-US"/>
              <a:t>Object-Oriented Modelling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810250" y="6702425"/>
            <a:ext cx="4378325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b" anchorCtr="0" compatLnSpc="1">
            <a:prstTxWarp prst="textNoShape">
              <a:avLst/>
            </a:prstTxWarp>
          </a:bodyPr>
          <a:lstStyle>
            <a:lvl1pPr algn="r" defTabSz="901700">
              <a:defRPr sz="1000" i="1"/>
            </a:lvl1pPr>
          </a:lstStyle>
          <a:p>
            <a:pPr>
              <a:defRPr/>
            </a:pPr>
            <a:fld id="{7CB44BE7-199C-4C44-8C7A-BBA0DD034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-6350"/>
            <a:ext cx="4467226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t" anchorCtr="0" compatLnSpc="1">
            <a:prstTxWarp prst="textNoShape">
              <a:avLst/>
            </a:prstTxWarp>
          </a:bodyPr>
          <a:lstStyle>
            <a:lvl1pPr algn="l" defTabSz="873125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80088" y="-6350"/>
            <a:ext cx="4467225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t" anchorCtr="0" compatLnSpc="1">
            <a:prstTxWarp prst="textNoShape">
              <a:avLst/>
            </a:prstTxWarp>
          </a:bodyPr>
          <a:lstStyle>
            <a:lvl1pPr algn="r" defTabSz="873125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95638" y="533400"/>
            <a:ext cx="3835400" cy="26558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7625" y="3368675"/>
            <a:ext cx="758825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70" tIns="42909" rIns="90770" bIns="429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3813" y="6738938"/>
            <a:ext cx="4467226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b" anchorCtr="0" compatLnSpc="1">
            <a:prstTxWarp prst="textNoShape">
              <a:avLst/>
            </a:prstTxWarp>
          </a:bodyPr>
          <a:lstStyle>
            <a:lvl1pPr algn="l" defTabSz="873125">
              <a:defRPr sz="1000" i="1"/>
            </a:lvl1pPr>
          </a:lstStyle>
          <a:p>
            <a:pPr>
              <a:defRPr/>
            </a:pPr>
            <a:r>
              <a:rPr lang="en-US"/>
              <a:t>Object-Oriented Modelling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80088" y="6738938"/>
            <a:ext cx="4467225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4" tIns="0" rIns="19804" bIns="0" numCol="1" anchor="b" anchorCtr="0" compatLnSpc="1">
            <a:prstTxWarp prst="textNoShape">
              <a:avLst/>
            </a:prstTxWarp>
          </a:bodyPr>
          <a:lstStyle>
            <a:lvl1pPr algn="r" defTabSz="873125">
              <a:defRPr sz="1000" i="1"/>
            </a:lvl1pPr>
          </a:lstStyle>
          <a:p>
            <a:pPr>
              <a:defRPr/>
            </a:pPr>
            <a:fld id="{FF80C0A0-2C8B-40F6-9600-15FD8F360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397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874713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160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752600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Object-Oriented </a:t>
            </a:r>
            <a:r>
              <a:rPr lang="en-US" dirty="0" err="1" smtClean="0"/>
              <a:t>Modelling</a:t>
            </a:r>
            <a:endParaRPr lang="en-US" dirty="0" smtClean="0"/>
          </a:p>
        </p:txBody>
      </p:sp>
      <p:sp>
        <p:nvSpPr>
          <p:cNvPr id="1566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D4E62C-0505-499C-BA80-8ED939D491E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6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00400" y="534988"/>
            <a:ext cx="3824288" cy="2647950"/>
          </a:xfrm>
          <a:ln cap="flat"/>
        </p:spPr>
      </p:sp>
      <p:sp>
        <p:nvSpPr>
          <p:cNvPr id="156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3663" y="3365500"/>
            <a:ext cx="7496175" cy="3189288"/>
          </a:xfrm>
          <a:noFill/>
          <a:ln/>
        </p:spPr>
        <p:txBody>
          <a:bodyPr lIns="95710" tIns="47856" rIns="95710" bIns="47856"/>
          <a:lstStyle/>
          <a:p>
            <a:endParaRPr lang="en-GB" smtClean="0"/>
          </a:p>
        </p:txBody>
      </p:sp>
      <p:sp>
        <p:nvSpPr>
          <p:cNvPr id="156678" name="Rectangle 4"/>
          <p:cNvSpPr>
            <a:spLocks noChangeArrowheads="1"/>
          </p:cNvSpPr>
          <p:nvPr/>
        </p:nvSpPr>
        <p:spPr bwMode="auto">
          <a:xfrm>
            <a:off x="8747125" y="2660650"/>
            <a:ext cx="1363663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10" tIns="47856" rIns="95710" bIns="47856">
            <a:spAutoFit/>
          </a:bodyPr>
          <a:lstStyle/>
          <a:p>
            <a:pPr defTabSz="950913">
              <a:spcBef>
                <a:spcPct val="50000"/>
              </a:spcBef>
            </a:pPr>
            <a:r>
              <a:rPr lang="en-US" sz="1500" b="1">
                <a:latin typeface="Book Antiqua" pitchFamily="18" charset="0"/>
              </a:rPr>
              <a:t>303</a:t>
            </a:r>
          </a:p>
        </p:txBody>
      </p:sp>
      <p:sp>
        <p:nvSpPr>
          <p:cNvPr id="2751493" name="Rectangle 5"/>
          <p:cNvSpPr>
            <a:spLocks noChangeArrowheads="1"/>
          </p:cNvSpPr>
          <p:nvPr/>
        </p:nvSpPr>
        <p:spPr bwMode="auto">
          <a:xfrm>
            <a:off x="1590675" y="3482975"/>
            <a:ext cx="7497763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5710" tIns="47856" rIns="95710" bIns="47856"/>
          <a:lstStyle/>
          <a:p>
            <a:pPr algn="l" defTabSz="950913">
              <a:spcBef>
                <a:spcPct val="30000"/>
              </a:spcBef>
              <a:defRPr/>
            </a:pPr>
            <a:r>
              <a:rPr lang="en-US" sz="1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When</a:t>
            </a:r>
            <a:r>
              <a:rPr lang="en-US" sz="1200" dirty="0"/>
              <a:t> constructing the diagram, we will use James </a:t>
            </a:r>
            <a:r>
              <a:rPr lang="en-US" sz="1200" dirty="0" err="1"/>
              <a:t>Rumbaugh’s</a:t>
            </a:r>
            <a:r>
              <a:rPr lang="en-US" sz="1200" dirty="0"/>
              <a:t> Object </a:t>
            </a:r>
            <a:r>
              <a:rPr lang="en-US" sz="1200" dirty="0" err="1"/>
              <a:t>Modelling</a:t>
            </a:r>
            <a:r>
              <a:rPr lang="en-US" sz="1200" dirty="0"/>
              <a:t> Technique (</a:t>
            </a:r>
            <a:r>
              <a:rPr lang="en-US" sz="1200" dirty="0" err="1"/>
              <a:t>OMT</a:t>
            </a:r>
            <a:r>
              <a:rPr lang="en-US" sz="1200" dirty="0"/>
              <a:t>), object model notation. Our examples are created with </a:t>
            </a:r>
            <a:r>
              <a:rPr lang="en-US" sz="1200" dirty="0" err="1"/>
              <a:t>Popkin</a:t>
            </a:r>
            <a:r>
              <a:rPr lang="en-US" sz="1200" dirty="0"/>
              <a:t> Software’s System Architect CASE tool.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 userDrawn="1"/>
        </p:nvGrpSpPr>
        <p:grpSpPr bwMode="auto">
          <a:xfrm>
            <a:off x="1" y="3355976"/>
            <a:ext cx="9906000" cy="74613"/>
            <a:chOff x="0" y="866"/>
            <a:chExt cx="6238" cy="46"/>
          </a:xfrm>
        </p:grpSpPr>
        <p:sp>
          <p:nvSpPr>
            <p:cNvPr id="5" name="Rectangle 13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801"/>
            </a:p>
          </p:txBody>
        </p:sp>
        <p:sp>
          <p:nvSpPr>
            <p:cNvPr id="6" name="Rectangle 14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801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122" y="381000"/>
            <a:ext cx="9146932" cy="3048000"/>
          </a:xfrm>
        </p:spPr>
        <p:txBody>
          <a:bodyPr/>
          <a:lstStyle>
            <a:lvl1pPr>
              <a:defRPr sz="8803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122" y="3886200"/>
            <a:ext cx="9146932" cy="2743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57495-B1D0-4EE9-BF4A-9E26A006C827}" type="datetime1">
              <a:rPr lang="en-US"/>
              <a:pPr>
                <a:defRPr/>
              </a:pPr>
              <a:t>10/2/2023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Object Modelling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391DC-634A-46AE-981E-A3AE2FACF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F491C-2DE1-4185-89D3-561A79057FF2}" type="datetime1">
              <a:rPr lang="en-US"/>
              <a:pPr>
                <a:defRPr/>
              </a:pPr>
              <a:t>10/2/2023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Object Modelling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92606-CCDC-40F2-9650-F440DAB3D6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122" y="1676400"/>
            <a:ext cx="4497241" cy="4953000"/>
          </a:xfrm>
        </p:spPr>
        <p:txBody>
          <a:bodyPr/>
          <a:lstStyle>
            <a:lvl1pPr>
              <a:defRPr sz="2801"/>
            </a:lvl1pPr>
            <a:lvl2pPr>
              <a:defRPr sz="2401"/>
            </a:lvl2pPr>
            <a:lvl3pPr>
              <a:defRPr sz="2001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0813" y="1676400"/>
            <a:ext cx="4497241" cy="4953000"/>
          </a:xfrm>
        </p:spPr>
        <p:txBody>
          <a:bodyPr/>
          <a:lstStyle>
            <a:lvl1pPr>
              <a:defRPr sz="2801"/>
            </a:lvl1pPr>
            <a:lvl2pPr>
              <a:defRPr sz="2401"/>
            </a:lvl2pPr>
            <a:lvl3pPr>
              <a:defRPr sz="2001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AFC47-2F5E-40B7-B366-4F926C1418C0}" type="datetime1">
              <a:rPr lang="en-US"/>
              <a:pPr>
                <a:defRPr/>
              </a:pPr>
              <a:t>10/2/2023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Object Modelling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48592-F787-4F0E-9303-85ED781F64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10050-1C84-4E56-9B9F-8AA2F85F988E}" type="datetime1">
              <a:rPr lang="en-US"/>
              <a:pPr>
                <a:defRPr/>
              </a:pPr>
              <a:t>10/2/2023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Object Modelling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3F10D-780A-4815-82E6-364FAA5F7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CCB7B-F19C-4DDC-8BC1-491B0A8DED07}" type="datetime1">
              <a:rPr lang="en-US"/>
              <a:pPr>
                <a:defRPr/>
              </a:pPr>
              <a:t>10/2/2023</a:t>
            </a:fld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Object Modelling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A8215-01EC-4472-863B-F14F6CDB9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122" y="266700"/>
            <a:ext cx="9146932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122" y="1676400"/>
            <a:ext cx="914693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123" y="6172200"/>
            <a:ext cx="206282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2E9C3942-FE85-4BAF-9442-61AD5176B1A7}" type="datetime1">
              <a:rPr lang="en-US"/>
              <a:pPr>
                <a:defRPr/>
              </a:pPr>
              <a:t>10/2/2023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048" y="6172200"/>
            <a:ext cx="313790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r>
              <a:rPr lang="en-US"/>
              <a:t>Object Modelling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5231" y="6172200"/>
            <a:ext cx="206282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1B0ACB4E-5F44-4964-8AD6-BBE9B1175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175" name="Group 9"/>
          <p:cNvGrpSpPr>
            <a:grpSpLocks/>
          </p:cNvGrpSpPr>
          <p:nvPr/>
        </p:nvGrpSpPr>
        <p:grpSpPr bwMode="auto">
          <a:xfrm>
            <a:off x="1" y="1374776"/>
            <a:ext cx="9906000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801"/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801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797" r:id="rId2"/>
    <p:sldLayoutId id="2147483799" r:id="rId3"/>
    <p:sldLayoutId id="2147483801" r:id="rId4"/>
    <p:sldLayoutId id="2147483802" r:id="rId5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bldLvl="2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1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1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1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1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1" b="1">
          <a:solidFill>
            <a:schemeClr val="tx2"/>
          </a:solidFill>
          <a:latin typeface="Times New Roman" pitchFamily="18" charset="0"/>
        </a:defRPr>
      </a:lvl5pPr>
      <a:lvl6pPr marL="457337" algn="l" rtl="0" eaLnBrk="0" fontAlgn="base" hangingPunct="0">
        <a:spcBef>
          <a:spcPct val="0"/>
        </a:spcBef>
        <a:spcAft>
          <a:spcPct val="0"/>
        </a:spcAft>
        <a:defRPr sz="4401" b="1">
          <a:solidFill>
            <a:schemeClr val="tx2"/>
          </a:solidFill>
          <a:latin typeface="Times New Roman" pitchFamily="18" charset="0"/>
        </a:defRPr>
      </a:lvl6pPr>
      <a:lvl7pPr marL="914674" algn="l" rtl="0" eaLnBrk="0" fontAlgn="base" hangingPunct="0">
        <a:spcBef>
          <a:spcPct val="0"/>
        </a:spcBef>
        <a:spcAft>
          <a:spcPct val="0"/>
        </a:spcAft>
        <a:defRPr sz="4401" b="1">
          <a:solidFill>
            <a:schemeClr val="tx2"/>
          </a:solidFill>
          <a:latin typeface="Times New Roman" pitchFamily="18" charset="0"/>
        </a:defRPr>
      </a:lvl7pPr>
      <a:lvl8pPr marL="1372011" algn="l" rtl="0" eaLnBrk="0" fontAlgn="base" hangingPunct="0">
        <a:spcBef>
          <a:spcPct val="0"/>
        </a:spcBef>
        <a:spcAft>
          <a:spcPct val="0"/>
        </a:spcAft>
        <a:defRPr sz="4401" b="1">
          <a:solidFill>
            <a:schemeClr val="tx2"/>
          </a:solidFill>
          <a:latin typeface="Times New Roman" pitchFamily="18" charset="0"/>
        </a:defRPr>
      </a:lvl8pPr>
      <a:lvl9pPr marL="1829349" algn="l" rtl="0" eaLnBrk="0" fontAlgn="base" hangingPunct="0">
        <a:spcBef>
          <a:spcPct val="0"/>
        </a:spcBef>
        <a:spcAft>
          <a:spcPct val="0"/>
        </a:spcAft>
        <a:defRPr sz="4401" b="1">
          <a:solidFill>
            <a:schemeClr val="tx2"/>
          </a:solidFill>
          <a:latin typeface="Times New Roman" pitchFamily="18" charset="0"/>
        </a:defRPr>
      </a:lvl9pPr>
    </p:titleStyle>
    <p:bodyStyle>
      <a:lvl1pPr marL="398583" indent="-39858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1">
          <a:solidFill>
            <a:schemeClr val="tx1"/>
          </a:solidFill>
          <a:latin typeface="+mn-lt"/>
          <a:ea typeface="+mn-ea"/>
          <a:cs typeface="+mn-cs"/>
        </a:defRPr>
      </a:lvl1pPr>
      <a:lvl2pPr marL="862272" indent="-349355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1">
          <a:solidFill>
            <a:schemeClr val="tx1"/>
          </a:solidFill>
          <a:latin typeface="+mn-lt"/>
        </a:defRPr>
      </a:lvl2pPr>
      <a:lvl3pPr marL="1262442" indent="-285836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1">
          <a:solidFill>
            <a:schemeClr val="tx1"/>
          </a:solidFill>
          <a:latin typeface="+mn-lt"/>
        </a:defRPr>
      </a:lvl3pPr>
      <a:lvl4pPr marL="1661023" indent="-28424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1">
          <a:solidFill>
            <a:schemeClr val="tx1"/>
          </a:solidFill>
          <a:latin typeface="+mn-lt"/>
        </a:defRPr>
      </a:lvl4pPr>
      <a:lvl5pPr marL="2059606" indent="-28424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1">
          <a:solidFill>
            <a:schemeClr val="tx1"/>
          </a:solidFill>
          <a:latin typeface="+mn-lt"/>
        </a:defRPr>
      </a:lvl5pPr>
      <a:lvl6pPr marL="2516943" indent="-28424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1">
          <a:solidFill>
            <a:schemeClr val="tx1"/>
          </a:solidFill>
          <a:latin typeface="+mn-lt"/>
        </a:defRPr>
      </a:lvl6pPr>
      <a:lvl7pPr marL="2974280" indent="-28424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1">
          <a:solidFill>
            <a:schemeClr val="tx1"/>
          </a:solidFill>
          <a:latin typeface="+mn-lt"/>
        </a:defRPr>
      </a:lvl7pPr>
      <a:lvl8pPr marL="3431617" indent="-28424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1">
          <a:solidFill>
            <a:schemeClr val="tx1"/>
          </a:solidFill>
          <a:latin typeface="+mn-lt"/>
        </a:defRPr>
      </a:lvl8pPr>
      <a:lvl9pPr marL="3888954" indent="-28424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337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674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2011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9349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686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4023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1360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8697" algn="l" defTabSz="91467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37D956-7189-4018-8E69-72B6F316FA9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Class Diagrams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bg1">
                  <a:lumMod val="65000"/>
                </a:schemeClr>
              </a:buClr>
            </a:pPr>
            <a:r>
              <a:rPr lang="en-US" dirty="0" smtClean="0"/>
              <a:t>Class diagram graphically depicts the classes and their relationships</a:t>
            </a:r>
          </a:p>
          <a:p>
            <a:pPr>
              <a:buClr>
                <a:schemeClr val="bg1">
                  <a:lumMod val="65000"/>
                </a:schemeClr>
              </a:buClr>
            </a:pPr>
            <a:r>
              <a:rPr lang="en-US" dirty="0" smtClean="0"/>
              <a:t>What are the differences between class diagrams and entity-relationship diagrams?</a:t>
            </a:r>
          </a:p>
          <a:p>
            <a:pPr lvl="1">
              <a:buClr>
                <a:schemeClr val="bg1">
                  <a:lumMod val="65000"/>
                </a:schemeClr>
              </a:buClr>
            </a:pPr>
            <a:r>
              <a:rPr lang="en-US" dirty="0"/>
              <a:t>Classes encapsulate </a:t>
            </a:r>
            <a:r>
              <a:rPr lang="en-US" b="1" i="1" dirty="0">
                <a:solidFill>
                  <a:srgbClr val="0099FF"/>
                </a:solidFill>
              </a:rPr>
              <a:t>attributes and methods</a:t>
            </a:r>
          </a:p>
          <a:p>
            <a:pPr lvl="1"/>
            <a:r>
              <a:rPr lang="en-US" dirty="0" smtClean="0"/>
              <a:t>Relationships </a:t>
            </a:r>
            <a:r>
              <a:rPr lang="en-US" dirty="0" smtClean="0"/>
              <a:t>include </a:t>
            </a:r>
            <a:r>
              <a:rPr lang="en-US" b="1" i="1" dirty="0" smtClean="0">
                <a:solidFill>
                  <a:srgbClr val="0099FF"/>
                </a:solidFill>
              </a:rPr>
              <a:t>associations, aggregations, and inheritance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228673" y="-229773"/>
            <a:ext cx="10366523" cy="7317545"/>
          </a:xfrm>
          <a:prstGeom prst="rect">
            <a:avLst/>
          </a:prstGeom>
          <a:noFill/>
          <a:ln w="1524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280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de Bar">
  <a:themeElements>
    <a:clrScheme name="Side Bar 7">
      <a:dk1>
        <a:srgbClr val="000000"/>
      </a:dk1>
      <a:lt1>
        <a:srgbClr val="FFFFFF"/>
      </a:lt1>
      <a:dk2>
        <a:srgbClr val="000066"/>
      </a:dk2>
      <a:lt2>
        <a:srgbClr val="CC0000"/>
      </a:lt2>
      <a:accent1>
        <a:srgbClr val="EAEAEA"/>
      </a:accent1>
      <a:accent2>
        <a:srgbClr val="006600"/>
      </a:accent2>
      <a:accent3>
        <a:srgbClr val="FFFFFF"/>
      </a:accent3>
      <a:accent4>
        <a:srgbClr val="000000"/>
      </a:accent4>
      <a:accent5>
        <a:srgbClr val="F3F3F3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00"/>
        </a:accent6>
        <a:hlink>
          <a:srgbClr val="A0A0A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80808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8">
        <a:dk1>
          <a:srgbClr val="000000"/>
        </a:dk1>
        <a:lt1>
          <a:srgbClr val="FFFFFF"/>
        </a:lt1>
        <a:dk2>
          <a:srgbClr val="996633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9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10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Designs\Side Bar.pot</Template>
  <TotalTime>13901</TotalTime>
  <Words>73</Words>
  <Application>Microsoft Office PowerPoint</Application>
  <PresentationFormat>A4 Paper (210x297 mm)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Book Antiqua</vt:lpstr>
      <vt:lpstr>Wingdings</vt:lpstr>
      <vt:lpstr>Side Bar</vt:lpstr>
      <vt:lpstr>Class Diagrams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UML</dc:title>
  <dc:creator>Prof. T.H. Tse</dc:creator>
  <cp:lastModifiedBy>TH Tse</cp:lastModifiedBy>
  <cp:revision>1350</cp:revision>
  <cp:lastPrinted>2000-02-18T04:01:44Z</cp:lastPrinted>
  <dcterms:created xsi:type="dcterms:W3CDTF">1995-06-02T22:09:48Z</dcterms:created>
  <dcterms:modified xsi:type="dcterms:W3CDTF">2023-10-02T09:25:05Z</dcterms:modified>
</cp:coreProperties>
</file>