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ppt/theme/themeOverride27.xml" ContentType="application/vnd.openxmlformats-officedocument.themeOverride+xml"/>
  <Override PartName="/ppt/theme/themeOverride28.xml" ContentType="application/vnd.openxmlformats-officedocument.themeOverride+xml"/>
  <Override PartName="/ppt/theme/themeOverride29.xml" ContentType="application/vnd.openxmlformats-officedocument.themeOverr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ppt/theme/themeOverride36.xml" ContentType="application/vnd.openxmlformats-officedocument.themeOverride+xml"/>
  <Override PartName="/ppt/theme/themeOverride37.xml" ContentType="application/vnd.openxmlformats-officedocument.themeOverride+xml"/>
  <Override PartName="/ppt/theme/themeOverride38.xml" ContentType="application/vnd.openxmlformats-officedocument.themeOverride+xml"/>
  <Override PartName="/ppt/theme/themeOverride39.xml" ContentType="application/vnd.openxmlformats-officedocument.themeOverride+xml"/>
  <Override PartName="/ppt/theme/themeOverride40.xml" ContentType="application/vnd.openxmlformats-officedocument.themeOverride+xml"/>
  <Override PartName="/ppt/theme/themeOverride41.xml" ContentType="application/vnd.openxmlformats-officedocument.themeOverride+xml"/>
  <Override PartName="/ppt/theme/themeOverride42.xml" ContentType="application/vnd.openxmlformats-officedocument.themeOverride+xml"/>
  <Override PartName="/ppt/theme/themeOverride43.xml" ContentType="application/vnd.openxmlformats-officedocument.themeOverride+xml"/>
  <Override PartName="/ppt/theme/themeOverride44.xml" ContentType="application/vnd.openxmlformats-officedocument.themeOverride+xml"/>
  <Override PartName="/ppt/theme/themeOverride45.xml" ContentType="application/vnd.openxmlformats-officedocument.themeOverride+xml"/>
  <Override PartName="/ppt/theme/themeOverride46.xml" ContentType="application/vnd.openxmlformats-officedocument.themeOverride+xml"/>
  <Override PartName="/ppt/theme/themeOverride47.xml" ContentType="application/vnd.openxmlformats-officedocument.themeOverride+xml"/>
  <Override PartName="/ppt/theme/themeOverride48.xml" ContentType="application/vnd.openxmlformats-officedocument.themeOverride+xml"/>
  <Override PartName="/ppt/theme/themeOverride49.xml" ContentType="application/vnd.openxmlformats-officedocument.themeOverr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55"/>
  </p:notesMasterIdLst>
  <p:handoutMasterIdLst>
    <p:handoutMasterId r:id="rId56"/>
  </p:handoutMasterIdLst>
  <p:sldIdLst>
    <p:sldId id="1001" r:id="rId3"/>
    <p:sldId id="1009" r:id="rId4"/>
    <p:sldId id="833" r:id="rId5"/>
    <p:sldId id="1029" r:id="rId6"/>
    <p:sldId id="1008" r:id="rId7"/>
    <p:sldId id="1010" r:id="rId8"/>
    <p:sldId id="997" r:id="rId9"/>
    <p:sldId id="1002" r:id="rId10"/>
    <p:sldId id="1003" r:id="rId11"/>
    <p:sldId id="1007" r:id="rId12"/>
    <p:sldId id="913" r:id="rId13"/>
    <p:sldId id="907" r:id="rId14"/>
    <p:sldId id="839" r:id="rId15"/>
    <p:sldId id="918" r:id="rId16"/>
    <p:sldId id="923" r:id="rId17"/>
    <p:sldId id="851" r:id="rId18"/>
    <p:sldId id="1025" r:id="rId19"/>
    <p:sldId id="853" r:id="rId20"/>
    <p:sldId id="854" r:id="rId21"/>
    <p:sldId id="856" r:id="rId22"/>
    <p:sldId id="857" r:id="rId23"/>
    <p:sldId id="1026" r:id="rId24"/>
    <p:sldId id="859" r:id="rId25"/>
    <p:sldId id="860" r:id="rId26"/>
    <p:sldId id="865" r:id="rId27"/>
    <p:sldId id="866" r:id="rId28"/>
    <p:sldId id="1015" r:id="rId29"/>
    <p:sldId id="1024" r:id="rId30"/>
    <p:sldId id="867" r:id="rId31"/>
    <p:sldId id="1028" r:id="rId32"/>
    <p:sldId id="870" r:id="rId33"/>
    <p:sldId id="871" r:id="rId34"/>
    <p:sldId id="978" r:id="rId35"/>
    <p:sldId id="999" r:id="rId36"/>
    <p:sldId id="873" r:id="rId37"/>
    <p:sldId id="877" r:id="rId38"/>
    <p:sldId id="1019" r:id="rId39"/>
    <p:sldId id="1018" r:id="rId40"/>
    <p:sldId id="884" r:id="rId41"/>
    <p:sldId id="1012" r:id="rId42"/>
    <p:sldId id="1013" r:id="rId43"/>
    <p:sldId id="886" r:id="rId44"/>
    <p:sldId id="887" r:id="rId45"/>
    <p:sldId id="888" r:id="rId46"/>
    <p:sldId id="889" r:id="rId47"/>
    <p:sldId id="890" r:id="rId48"/>
    <p:sldId id="891" r:id="rId49"/>
    <p:sldId id="926" r:id="rId50"/>
    <p:sldId id="893" r:id="rId51"/>
    <p:sldId id="894" r:id="rId52"/>
    <p:sldId id="903" r:id="rId53"/>
    <p:sldId id="895" r:id="rId54"/>
  </p:sldIdLst>
  <p:sldSz cx="9902825" cy="6858000"/>
  <p:notesSz cx="6743700" cy="99060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00FF"/>
    <a:srgbClr val="003C78"/>
    <a:srgbClr val="285078"/>
    <a:srgbClr val="1E3C5A"/>
    <a:srgbClr val="234669"/>
    <a:srgbClr val="264B71"/>
    <a:srgbClr val="FF3333"/>
    <a:srgbClr val="CC00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3" autoAdjust="0"/>
    <p:restoredTop sz="94660"/>
  </p:normalViewPr>
  <p:slideViewPr>
    <p:cSldViewPr>
      <p:cViewPr varScale="1">
        <p:scale>
          <a:sx n="112" d="100"/>
          <a:sy n="112" d="100"/>
        </p:scale>
        <p:origin x="738" y="96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42"/>
    </p:cViewPr>
  </p:sorterViewPr>
  <p:notesViewPr>
    <p:cSldViewPr>
      <p:cViewPr varScale="1">
        <p:scale>
          <a:sx n="20" d="100"/>
          <a:sy n="20" d="100"/>
        </p:scale>
        <p:origin x="-1088" y="-84"/>
      </p:cViewPr>
      <p:guideLst>
        <p:guide orient="horz" pos="2160"/>
        <p:guide pos="3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viewProps" Target="viewProps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heme" Target="theme/theme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presProps" Target="pres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2225" y="-1588"/>
            <a:ext cx="2889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866775">
              <a:defRPr sz="1000" i="1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2225" y="-1588"/>
            <a:ext cx="288925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66775">
              <a:defRPr sz="1000" i="1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2225" y="9369425"/>
            <a:ext cx="28892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866775">
              <a:defRPr sz="1000" i="1"/>
            </a:lvl1pPr>
          </a:lstStyle>
          <a:p>
            <a:r>
              <a:rPr lang="en-US" dirty="0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2225" y="9369425"/>
            <a:ext cx="288925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66775">
              <a:defRPr sz="1000" i="1"/>
            </a:lvl1pPr>
          </a:lstStyle>
          <a:p>
            <a:fld id="{009824AE-FA65-4F11-925A-214481FDDD8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75" y="-952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839788">
              <a:defRPr sz="1000" i="1"/>
            </a:lvl1pPr>
          </a:lstStyle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-9525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39788">
              <a:defRPr sz="1000" i="1"/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8975" y="746125"/>
            <a:ext cx="5365750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68363" y="4708525"/>
            <a:ext cx="50069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12" tIns="41275" rIns="87312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75" y="94218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839788">
              <a:defRPr sz="1000" i="1"/>
            </a:lvl1pPr>
          </a:lstStyle>
          <a:p>
            <a:r>
              <a:rPr lang="en-US" dirty="0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421813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39788">
              <a:defRPr sz="1000" i="1"/>
            </a:lvl1pPr>
          </a:lstStyle>
          <a:p>
            <a:fld id="{170CF446-DACD-4A1F-9743-AB882E26858D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7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381000"/>
            <a:ext cx="91440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886200"/>
            <a:ext cx="9144000" cy="2743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2EAF8F1-0434-47F8-A26F-2B8666879D65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1722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604C01-9CBD-4B95-9C4A-E0EDE6D72DDC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3080" name="Group 1032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1033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082" name="Rectangle 1034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62979-60D7-4523-8D68-061E038E7168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2E84A-F486-4ABC-AEE5-35D01575367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AF546-CF55-44EB-B043-171D0F9A298E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69324-2368-4F20-A6AF-29299EB9263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027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381000"/>
            <a:ext cx="91440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81000" y="3886200"/>
            <a:ext cx="9144000" cy="2743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D2EAF8F1-0434-47F8-A26F-2B8666879D65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3"/>
          </p:nvPr>
        </p:nvSpPr>
        <p:spPr>
          <a:xfrm>
            <a:off x="3384550" y="61722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604C01-9CBD-4B95-9C4A-E0EDE6D72DDC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2" name="Group 1032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3081" name="Rectangle 1033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3082" name="Rectangle 1034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61AD91-3B73-4152-AE23-D3A36DC3ECE1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CC23E-F8F7-4B99-9C48-5E1F829CD408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750D8-783D-4E43-8A6A-4E0323082DF6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B60D4-0E99-427A-94EF-A63975B49642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6178A-13AB-48D5-BA74-A52B58568430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56AF-238F-4FCF-B90A-3A42A81EFE24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5C2249-9A2F-4E57-85AA-D8F0035AC06C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058EC-25D1-4911-96C4-E6DED607C1B8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B978D2-CD0D-4517-ABFE-0A731FFE9290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9B85A-5F94-4A61-B511-27992A884FF7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B4DDAE-06F7-47FC-9E38-CBFF4969045F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10BA8-76E9-42B7-9F45-11316543C292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5222A-60D3-4E46-A840-CF2F21CB4880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C4DCD-A158-4D0B-92E7-658DEC2880B0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D61AD91-3B73-4152-AE23-D3A36DC3ECE1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DCC23E-F8F7-4B99-9C48-5E1F829CD40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3DF21-D7A7-40A8-AB81-792E4C2214CB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054B7-CB09-4136-A2B1-DD02E6158CC1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62979-60D7-4523-8D68-061E038E7168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2E84A-F486-4ABC-AEE5-35D015753670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4AF546-CF55-44EB-B043-171D0F9A298E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69324-2368-4F20-A6AF-29299EB9263D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9750D8-783D-4E43-8A6A-4E0323082DF6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B60D4-0E99-427A-94EF-A63975B4964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6178A-13AB-48D5-BA74-A52B58568430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656AF-238F-4FCF-B90A-3A42A81EFE2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5C2249-9A2F-4E57-85AA-D8F0035AC06C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058EC-25D1-4911-96C4-E6DED607C1B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B978D2-CD0D-4517-ABFE-0A731FFE9290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09B85A-5F94-4A61-B511-27992A884FF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B4DDAE-06F7-47FC-9E38-CBFF4969045F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110BA8-76E9-42B7-9F45-11316543C29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C5222A-60D3-4E46-A840-CF2F21CB4880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C4DCD-A158-4D0B-92E7-658DEC2880B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3DF21-D7A7-40A8-AB81-792E4C2214CB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Practical </a:t>
            </a:r>
            <a:r>
              <a:rPr lang="en-US" dirty="0" smtClean="0"/>
              <a:t>Guidelines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054B7-CB09-4136-A2B1-DD02E6158CC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fld id="{494C4C8E-44EA-45DA-A230-141C1B6D9942}" type="datetime1">
              <a:rPr lang="en-US"/>
              <a:pPr/>
              <a:t>9/28/2023</a:t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 dirty="0" smtClean="0"/>
              <a:t>Practical Guidelines</a:t>
            </a:r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fld id="{C696FB8D-68D1-4AF8-ABE9-907083907273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fld id="{494C4C8E-44EA-45DA-A230-141C1B6D9942}" type="datetime1">
              <a:rPr lang="en-US">
                <a:solidFill>
                  <a:srgbClr val="808080"/>
                </a:solidFill>
              </a:rPr>
              <a:pPr/>
              <a:t>9/28/2023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 dirty="0">
                <a:solidFill>
                  <a:srgbClr val="808080"/>
                </a:solidFill>
              </a:rPr>
              <a:t>Practical </a:t>
            </a:r>
            <a:r>
              <a:rPr lang="en-US" dirty="0" smtClean="0">
                <a:solidFill>
                  <a:srgbClr val="808080"/>
                </a:solidFill>
              </a:rPr>
              <a:t>Guidelines</a:t>
            </a:r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fld id="{C696FB8D-68D1-4AF8-ABE9-907083907273}" type="slidenum">
              <a:rPr lang="en-US">
                <a:solidFill>
                  <a:srgbClr val="808080"/>
                </a:solidFill>
              </a:rPr>
              <a:pPr/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htse@cs.hku.hk" TargetMode="Externa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https://hku.hk/thts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3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FCA9649A-A8D1-4E96-89D1-0B5072F51F5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9142413" cy="27432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8600" dirty="0"/>
              <a:t>Practical </a:t>
            </a:r>
            <a:r>
              <a:rPr lang="en-US" sz="8600" dirty="0" smtClean="0"/>
              <a:t>Guidelines</a:t>
            </a:r>
            <a:br>
              <a:rPr lang="en-US" sz="8600" dirty="0" smtClean="0"/>
            </a:br>
            <a:r>
              <a:rPr lang="en-US" sz="4200" i="1" dirty="0" smtClean="0"/>
              <a:t>for </a:t>
            </a:r>
            <a:r>
              <a:rPr lang="en-US" sz="4200" i="1" dirty="0"/>
              <a:t>Identifying Classes and Relationships</a:t>
            </a:r>
            <a:r>
              <a:rPr lang="en-US" sz="4200" b="1" i="1" dirty="0"/>
              <a:t> </a:t>
            </a:r>
            <a:r>
              <a:rPr lang="en-US" sz="4200" b="1" i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09955" name="Rectangle 3"/>
          <p:cNvSpPr>
            <a:spLocks noChangeArrowheads="1"/>
          </p:cNvSpPr>
          <p:nvPr/>
        </p:nvSpPr>
        <p:spPr bwMode="auto">
          <a:xfrm>
            <a:off x="1519238" y="3886200"/>
            <a:ext cx="731996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88938" algn="l">
              <a:lnSpc>
                <a:spcPct val="90000"/>
              </a:lnSpc>
            </a:pPr>
            <a:r>
              <a:rPr lang="en-US" sz="4400" dirty="0"/>
              <a:t>Prof. T.H. Tse</a:t>
            </a:r>
          </a:p>
          <a:p>
            <a:pPr marL="388938" algn="l">
              <a:lnSpc>
                <a:spcPct val="90000"/>
              </a:lnSpc>
            </a:pPr>
            <a:r>
              <a:rPr lang="en-US" dirty="0"/>
              <a:t>Department of Computer Science</a:t>
            </a:r>
            <a:endParaRPr lang="en-US" sz="2000" dirty="0">
              <a:solidFill>
                <a:srgbClr val="FFCC99"/>
              </a:solidFill>
            </a:endParaRPr>
          </a:p>
          <a:p>
            <a:pPr marL="388938" algn="l">
              <a:lnSpc>
                <a:spcPct val="110000"/>
              </a:lnSpc>
            </a:pPr>
            <a:r>
              <a:rPr lang="en-US" dirty="0"/>
              <a:t>Email: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400" dirty="0">
                <a:latin typeface="Consolas" pitchFamily="49" charset="0"/>
                <a:hlinkClick r:id="rId3"/>
              </a:rPr>
              <a:t>thtse@cs.hku.hk</a:t>
            </a:r>
            <a:endParaRPr lang="en-US" sz="2400" dirty="0">
              <a:latin typeface="Consolas" pitchFamily="49" charset="0"/>
            </a:endParaRPr>
          </a:p>
          <a:p>
            <a:pPr marL="388938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en-US" dirty="0"/>
              <a:t>Web: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hlinkClick r:id="rId4"/>
              </a:rPr>
              <a:t>hku.hk/thtse</a:t>
            </a:r>
            <a:r>
              <a:rPr lang="en-US" sz="2400" dirty="0" smtClean="0">
                <a:latin typeface="+mn-lt"/>
              </a:rPr>
              <a:t>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.</a:t>
            </a:r>
            <a:endParaRPr lang="en-US" sz="2400" b="1" dirty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pPr marL="388938"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endParaRPr lang="en-US" sz="2400" b="1" dirty="0">
              <a:latin typeface="Book Antiqua" pitchFamily="18" charset="0"/>
            </a:endParaRPr>
          </a:p>
        </p:txBody>
      </p:sp>
      <p:grpSp>
        <p:nvGrpSpPr>
          <p:cNvPr id="509956" name="Group 4"/>
          <p:cNvGrpSpPr>
            <a:grpSpLocks/>
          </p:cNvGrpSpPr>
          <p:nvPr/>
        </p:nvGrpSpPr>
        <p:grpSpPr bwMode="auto">
          <a:xfrm>
            <a:off x="533400" y="3962400"/>
            <a:ext cx="1219200" cy="1219200"/>
            <a:chOff x="336" y="2496"/>
            <a:chExt cx="768" cy="768"/>
          </a:xfrm>
        </p:grpSpPr>
        <p:sp>
          <p:nvSpPr>
            <p:cNvPr id="509957" name="Rectangle 5"/>
            <p:cNvSpPr>
              <a:spLocks noChangeArrowheads="1"/>
            </p:cNvSpPr>
            <p:nvPr/>
          </p:nvSpPr>
          <p:spPr bwMode="auto">
            <a:xfrm>
              <a:off x="383" y="2537"/>
              <a:ext cx="341" cy="686"/>
            </a:xfrm>
            <a:prstGeom prst="rect">
              <a:avLst/>
            </a:prstGeom>
            <a:solidFill>
              <a:srgbClr val="B2B2B2"/>
            </a:solidFill>
            <a:ln w="12700">
              <a:solidFill>
                <a:srgbClr val="B2B2B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09958" name="Freeform 6"/>
            <p:cNvSpPr>
              <a:spLocks/>
            </p:cNvSpPr>
            <p:nvPr/>
          </p:nvSpPr>
          <p:spPr bwMode="auto">
            <a:xfrm>
              <a:off x="383" y="2586"/>
              <a:ext cx="673" cy="588"/>
            </a:xfrm>
            <a:custGeom>
              <a:avLst/>
              <a:gdLst/>
              <a:ahLst/>
              <a:cxnLst>
                <a:cxn ang="0">
                  <a:pos x="58" y="1424"/>
                </a:cxn>
                <a:cxn ang="0">
                  <a:pos x="206" y="1391"/>
                </a:cxn>
                <a:cxn ang="0">
                  <a:pos x="333" y="1352"/>
                </a:cxn>
                <a:cxn ang="0">
                  <a:pos x="471" y="1290"/>
                </a:cxn>
                <a:cxn ang="0">
                  <a:pos x="637" y="1174"/>
                </a:cxn>
                <a:cxn ang="0">
                  <a:pos x="754" y="1062"/>
                </a:cxn>
                <a:cxn ang="0">
                  <a:pos x="838" y="965"/>
                </a:cxn>
                <a:cxn ang="0">
                  <a:pos x="916" y="852"/>
                </a:cxn>
                <a:cxn ang="0">
                  <a:pos x="999" y="733"/>
                </a:cxn>
                <a:cxn ang="0">
                  <a:pos x="1090" y="598"/>
                </a:cxn>
                <a:cxn ang="0">
                  <a:pos x="1191" y="476"/>
                </a:cxn>
                <a:cxn ang="0">
                  <a:pos x="1290" y="381"/>
                </a:cxn>
                <a:cxn ang="0">
                  <a:pos x="1390" y="307"/>
                </a:cxn>
                <a:cxn ang="0">
                  <a:pos x="1471" y="263"/>
                </a:cxn>
                <a:cxn ang="0">
                  <a:pos x="1580" y="214"/>
                </a:cxn>
                <a:cxn ang="0">
                  <a:pos x="1605" y="0"/>
                </a:cxn>
                <a:cxn ang="0">
                  <a:pos x="1444" y="68"/>
                </a:cxn>
                <a:cxn ang="0">
                  <a:pos x="1289" y="164"/>
                </a:cxn>
                <a:cxn ang="0">
                  <a:pos x="1194" y="244"/>
                </a:cxn>
                <a:cxn ang="0">
                  <a:pos x="1094" y="352"/>
                </a:cxn>
                <a:cxn ang="0">
                  <a:pos x="1016" y="461"/>
                </a:cxn>
                <a:cxn ang="0">
                  <a:pos x="947" y="564"/>
                </a:cxn>
                <a:cxn ang="0">
                  <a:pos x="878" y="663"/>
                </a:cxn>
                <a:cxn ang="0">
                  <a:pos x="807" y="768"/>
                </a:cxn>
                <a:cxn ang="0">
                  <a:pos x="734" y="857"/>
                </a:cxn>
                <a:cxn ang="0">
                  <a:pos x="650" y="943"/>
                </a:cxn>
                <a:cxn ang="0">
                  <a:pos x="558" y="1026"/>
                </a:cxn>
                <a:cxn ang="0">
                  <a:pos x="441" y="1101"/>
                </a:cxn>
                <a:cxn ang="0">
                  <a:pos x="318" y="1153"/>
                </a:cxn>
                <a:cxn ang="0">
                  <a:pos x="182" y="1197"/>
                </a:cxn>
                <a:cxn ang="0">
                  <a:pos x="46" y="1225"/>
                </a:cxn>
                <a:cxn ang="0">
                  <a:pos x="0" y="1434"/>
                </a:cxn>
              </a:cxnLst>
              <a:rect l="0" t="0" r="r" b="b"/>
              <a:pathLst>
                <a:path w="1606" h="1435">
                  <a:moveTo>
                    <a:pt x="0" y="1434"/>
                  </a:moveTo>
                  <a:lnTo>
                    <a:pt x="58" y="1424"/>
                  </a:lnTo>
                  <a:lnTo>
                    <a:pt x="121" y="1411"/>
                  </a:lnTo>
                  <a:lnTo>
                    <a:pt x="206" y="1391"/>
                  </a:lnTo>
                  <a:lnTo>
                    <a:pt x="271" y="1374"/>
                  </a:lnTo>
                  <a:lnTo>
                    <a:pt x="333" y="1352"/>
                  </a:lnTo>
                  <a:lnTo>
                    <a:pt x="395" y="1329"/>
                  </a:lnTo>
                  <a:lnTo>
                    <a:pt x="471" y="1290"/>
                  </a:lnTo>
                  <a:lnTo>
                    <a:pt x="568" y="1227"/>
                  </a:lnTo>
                  <a:lnTo>
                    <a:pt x="637" y="1174"/>
                  </a:lnTo>
                  <a:lnTo>
                    <a:pt x="698" y="1118"/>
                  </a:lnTo>
                  <a:lnTo>
                    <a:pt x="754" y="1062"/>
                  </a:lnTo>
                  <a:lnTo>
                    <a:pt x="799" y="1010"/>
                  </a:lnTo>
                  <a:lnTo>
                    <a:pt x="838" y="965"/>
                  </a:lnTo>
                  <a:lnTo>
                    <a:pt x="880" y="904"/>
                  </a:lnTo>
                  <a:lnTo>
                    <a:pt x="916" y="852"/>
                  </a:lnTo>
                  <a:lnTo>
                    <a:pt x="963" y="789"/>
                  </a:lnTo>
                  <a:lnTo>
                    <a:pt x="999" y="733"/>
                  </a:lnTo>
                  <a:lnTo>
                    <a:pt x="1039" y="672"/>
                  </a:lnTo>
                  <a:lnTo>
                    <a:pt x="1090" y="598"/>
                  </a:lnTo>
                  <a:lnTo>
                    <a:pt x="1147" y="527"/>
                  </a:lnTo>
                  <a:lnTo>
                    <a:pt x="1191" y="476"/>
                  </a:lnTo>
                  <a:lnTo>
                    <a:pt x="1239" y="426"/>
                  </a:lnTo>
                  <a:lnTo>
                    <a:pt x="1290" y="381"/>
                  </a:lnTo>
                  <a:lnTo>
                    <a:pt x="1344" y="340"/>
                  </a:lnTo>
                  <a:lnTo>
                    <a:pt x="1390" y="307"/>
                  </a:lnTo>
                  <a:lnTo>
                    <a:pt x="1436" y="279"/>
                  </a:lnTo>
                  <a:lnTo>
                    <a:pt x="1471" y="263"/>
                  </a:lnTo>
                  <a:lnTo>
                    <a:pt x="1529" y="236"/>
                  </a:lnTo>
                  <a:lnTo>
                    <a:pt x="1580" y="214"/>
                  </a:lnTo>
                  <a:lnTo>
                    <a:pt x="1605" y="206"/>
                  </a:lnTo>
                  <a:lnTo>
                    <a:pt x="1605" y="0"/>
                  </a:lnTo>
                  <a:lnTo>
                    <a:pt x="1537" y="24"/>
                  </a:lnTo>
                  <a:lnTo>
                    <a:pt x="1444" y="68"/>
                  </a:lnTo>
                  <a:lnTo>
                    <a:pt x="1360" y="117"/>
                  </a:lnTo>
                  <a:lnTo>
                    <a:pt x="1289" y="164"/>
                  </a:lnTo>
                  <a:lnTo>
                    <a:pt x="1245" y="198"/>
                  </a:lnTo>
                  <a:lnTo>
                    <a:pt x="1194" y="244"/>
                  </a:lnTo>
                  <a:lnTo>
                    <a:pt x="1141" y="296"/>
                  </a:lnTo>
                  <a:lnTo>
                    <a:pt x="1094" y="352"/>
                  </a:lnTo>
                  <a:lnTo>
                    <a:pt x="1050" y="412"/>
                  </a:lnTo>
                  <a:lnTo>
                    <a:pt x="1016" y="461"/>
                  </a:lnTo>
                  <a:lnTo>
                    <a:pt x="981" y="513"/>
                  </a:lnTo>
                  <a:lnTo>
                    <a:pt x="947" y="564"/>
                  </a:lnTo>
                  <a:lnTo>
                    <a:pt x="911" y="617"/>
                  </a:lnTo>
                  <a:lnTo>
                    <a:pt x="878" y="663"/>
                  </a:lnTo>
                  <a:lnTo>
                    <a:pt x="841" y="720"/>
                  </a:lnTo>
                  <a:lnTo>
                    <a:pt x="807" y="768"/>
                  </a:lnTo>
                  <a:lnTo>
                    <a:pt x="771" y="815"/>
                  </a:lnTo>
                  <a:lnTo>
                    <a:pt x="734" y="857"/>
                  </a:lnTo>
                  <a:lnTo>
                    <a:pt x="693" y="901"/>
                  </a:lnTo>
                  <a:lnTo>
                    <a:pt x="650" y="943"/>
                  </a:lnTo>
                  <a:lnTo>
                    <a:pt x="612" y="980"/>
                  </a:lnTo>
                  <a:lnTo>
                    <a:pt x="558" y="1026"/>
                  </a:lnTo>
                  <a:lnTo>
                    <a:pt x="497" y="1069"/>
                  </a:lnTo>
                  <a:lnTo>
                    <a:pt x="441" y="1101"/>
                  </a:lnTo>
                  <a:lnTo>
                    <a:pt x="381" y="1129"/>
                  </a:lnTo>
                  <a:lnTo>
                    <a:pt x="318" y="1153"/>
                  </a:lnTo>
                  <a:lnTo>
                    <a:pt x="260" y="1172"/>
                  </a:lnTo>
                  <a:lnTo>
                    <a:pt x="182" y="1197"/>
                  </a:lnTo>
                  <a:lnTo>
                    <a:pt x="104" y="1215"/>
                  </a:lnTo>
                  <a:lnTo>
                    <a:pt x="46" y="1225"/>
                  </a:lnTo>
                  <a:lnTo>
                    <a:pt x="0" y="1230"/>
                  </a:lnTo>
                  <a:lnTo>
                    <a:pt x="0" y="143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chemeClr val="bg2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09959" name="Rectangle 7"/>
            <p:cNvSpPr>
              <a:spLocks noChangeArrowheads="1"/>
            </p:cNvSpPr>
            <p:nvPr/>
          </p:nvSpPr>
          <p:spPr bwMode="auto">
            <a:xfrm>
              <a:off x="363" y="2523"/>
              <a:ext cx="714" cy="714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09960" name="Rectangle 8"/>
            <p:cNvSpPr>
              <a:spLocks noChangeArrowheads="1"/>
            </p:cNvSpPr>
            <p:nvPr/>
          </p:nvSpPr>
          <p:spPr bwMode="auto">
            <a:xfrm>
              <a:off x="336" y="2496"/>
              <a:ext cx="768" cy="76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1850-97AC-4191-A567-1E5C83554039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/>
              <a:t>Example:  ATM Classes</a:t>
            </a:r>
            <a:br>
              <a:rPr lang="en-US" sz="3200" b="1" i="1" dirty="0"/>
            </a:br>
            <a:r>
              <a:rPr lang="en-US" b="1" dirty="0" smtClean="0"/>
              <a:t>Keep </a:t>
            </a:r>
            <a:r>
              <a:rPr lang="en-US" b="1" dirty="0"/>
              <a:t>the Right Classes</a:t>
            </a:r>
          </a:p>
        </p:txBody>
      </p:sp>
      <p:sp>
        <p:nvSpPr>
          <p:cNvPr id="518147" name="Text Box 3"/>
          <p:cNvSpPr txBox="1">
            <a:spLocks noChangeArrowheads="1"/>
          </p:cNvSpPr>
          <p:nvPr/>
        </p:nvSpPr>
        <p:spPr bwMode="auto">
          <a:xfrm>
            <a:off x="1828800" y="1676400"/>
            <a:ext cx="1228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Account</a:t>
            </a:r>
          </a:p>
        </p:txBody>
      </p:sp>
      <p:sp>
        <p:nvSpPr>
          <p:cNvPr id="518148" name="Text Box 4"/>
          <p:cNvSpPr txBox="1">
            <a:spLocks noChangeArrowheads="1"/>
          </p:cNvSpPr>
          <p:nvPr/>
        </p:nvSpPr>
        <p:spPr bwMode="auto">
          <a:xfrm>
            <a:off x="5602288" y="1676400"/>
            <a:ext cx="874712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ATM</a:t>
            </a:r>
          </a:p>
        </p:txBody>
      </p:sp>
      <p:sp>
        <p:nvSpPr>
          <p:cNvPr id="518149" name="Text Box 5"/>
          <p:cNvSpPr txBox="1">
            <a:spLocks noChangeArrowheads="1"/>
          </p:cNvSpPr>
          <p:nvPr/>
        </p:nvSpPr>
        <p:spPr bwMode="auto">
          <a:xfrm>
            <a:off x="6858000" y="1676400"/>
            <a:ext cx="8397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</a:t>
            </a:r>
          </a:p>
        </p:txBody>
      </p:sp>
      <p:sp>
        <p:nvSpPr>
          <p:cNvPr id="518150" name="Text Box 6"/>
          <p:cNvSpPr txBox="1">
            <a:spLocks noChangeArrowheads="1"/>
          </p:cNvSpPr>
          <p:nvPr/>
        </p:nvSpPr>
        <p:spPr bwMode="auto">
          <a:xfrm>
            <a:off x="412750" y="2438400"/>
            <a:ext cx="20653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 computer</a:t>
            </a:r>
          </a:p>
        </p:txBody>
      </p:sp>
      <p:sp>
        <p:nvSpPr>
          <p:cNvPr id="518151" name="Text Box 7"/>
          <p:cNvSpPr txBox="1">
            <a:spLocks noChangeArrowheads="1"/>
          </p:cNvSpPr>
          <p:nvPr/>
        </p:nvSpPr>
        <p:spPr bwMode="auto">
          <a:xfrm>
            <a:off x="8077200" y="2438400"/>
            <a:ext cx="1127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Cashier</a:t>
            </a:r>
          </a:p>
        </p:txBody>
      </p:sp>
      <p:sp>
        <p:nvSpPr>
          <p:cNvPr id="518152" name="Text Box 8"/>
          <p:cNvSpPr txBox="1">
            <a:spLocks noChangeArrowheads="1"/>
          </p:cNvSpPr>
          <p:nvPr/>
        </p:nvSpPr>
        <p:spPr bwMode="auto">
          <a:xfrm>
            <a:off x="6400800" y="2438400"/>
            <a:ext cx="14065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 card</a:t>
            </a:r>
          </a:p>
        </p:txBody>
      </p:sp>
      <p:sp>
        <p:nvSpPr>
          <p:cNvPr id="518153" name="Text Box 9"/>
          <p:cNvSpPr txBox="1">
            <a:spLocks noChangeArrowheads="1"/>
          </p:cNvSpPr>
          <p:nvPr/>
        </p:nvSpPr>
        <p:spPr bwMode="auto">
          <a:xfrm>
            <a:off x="2711450" y="3200400"/>
            <a:ext cx="23177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Central computer</a:t>
            </a:r>
          </a:p>
        </p:txBody>
      </p:sp>
      <p:sp>
        <p:nvSpPr>
          <p:cNvPr id="518154" name="Text Box 10"/>
          <p:cNvSpPr txBox="1">
            <a:spLocks noChangeArrowheads="1"/>
          </p:cNvSpPr>
          <p:nvPr/>
        </p:nvSpPr>
        <p:spPr bwMode="auto">
          <a:xfrm>
            <a:off x="381000" y="3200400"/>
            <a:ext cx="2014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Cashier station</a:t>
            </a:r>
          </a:p>
        </p:txBody>
      </p:sp>
      <p:sp>
        <p:nvSpPr>
          <p:cNvPr id="518155" name="Text Box 11"/>
          <p:cNvSpPr txBox="1">
            <a:spLocks noChangeArrowheads="1"/>
          </p:cNvSpPr>
          <p:nvPr/>
        </p:nvSpPr>
        <p:spPr bwMode="auto">
          <a:xfrm>
            <a:off x="3495675" y="3962400"/>
            <a:ext cx="1381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Customer</a:t>
            </a:r>
          </a:p>
        </p:txBody>
      </p:sp>
      <p:sp>
        <p:nvSpPr>
          <p:cNvPr id="518156" name="Text Box 12"/>
          <p:cNvSpPr txBox="1">
            <a:spLocks noChangeArrowheads="1"/>
          </p:cNvSpPr>
          <p:nvPr/>
        </p:nvSpPr>
        <p:spPr bwMode="auto">
          <a:xfrm>
            <a:off x="381000" y="3962400"/>
            <a:ext cx="1635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Consortium</a:t>
            </a:r>
          </a:p>
        </p:txBody>
      </p:sp>
      <p:sp>
        <p:nvSpPr>
          <p:cNvPr id="518157" name="Text Box 13"/>
          <p:cNvSpPr txBox="1">
            <a:spLocks noChangeArrowheads="1"/>
          </p:cNvSpPr>
          <p:nvPr/>
        </p:nvSpPr>
        <p:spPr bwMode="auto">
          <a:xfrm>
            <a:off x="381000" y="5486400"/>
            <a:ext cx="1778436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Transaction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Classes</a:t>
            </a:r>
            <a:endParaRPr lang="en-US" dirty="0"/>
          </a:p>
        </p:txBody>
      </p:sp>
      <p:sp>
        <p:nvSpPr>
          <p:cNvPr id="41574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1"/>
            <a:ext cx="91440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b="1" i="1" dirty="0"/>
              <a:t>Redundant Classes</a:t>
            </a:r>
            <a:endParaRPr lang="en-US" sz="3600" i="1" dirty="0"/>
          </a:p>
          <a:p>
            <a:pPr lvl="1">
              <a:lnSpc>
                <a:spcPct val="90000"/>
              </a:lnSpc>
            </a:pPr>
            <a:r>
              <a:rPr lang="en-US" sz="3200" dirty="0"/>
              <a:t>If 2 classes express very similar information, select only the more descriptive </a:t>
            </a:r>
            <a:r>
              <a:rPr lang="en-US" sz="3200" dirty="0" smtClean="0"/>
              <a:t>one</a:t>
            </a:r>
            <a:endParaRPr lang="en-US" sz="3200" dirty="0"/>
          </a:p>
        </p:txBody>
      </p:sp>
      <p:sp>
        <p:nvSpPr>
          <p:cNvPr id="415748" name="Text Box 2052"/>
          <p:cNvSpPr txBox="1">
            <a:spLocks noChangeArrowheads="1"/>
          </p:cNvSpPr>
          <p:nvPr/>
        </p:nvSpPr>
        <p:spPr bwMode="auto">
          <a:xfrm>
            <a:off x="3166192" y="5562600"/>
            <a:ext cx="102143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>
                <a:solidFill>
                  <a:schemeClr val="bg2"/>
                </a:solidFill>
              </a:rPr>
              <a:t>Cost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5749" name="Text Box 2053"/>
          <p:cNvSpPr txBox="1">
            <a:spLocks noChangeArrowheads="1"/>
          </p:cNvSpPr>
          <p:nvPr/>
        </p:nvSpPr>
        <p:spPr bwMode="auto">
          <a:xfrm>
            <a:off x="1370012" y="3432307"/>
            <a:ext cx="901209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>
                <a:solidFill>
                  <a:schemeClr val="bg2"/>
                </a:solidFill>
              </a:rPr>
              <a:t>User</a:t>
            </a:r>
          </a:p>
        </p:txBody>
      </p:sp>
      <p:sp>
        <p:nvSpPr>
          <p:cNvPr id="415750" name="Text Box 2054"/>
          <p:cNvSpPr txBox="1">
            <a:spLocks noChangeArrowheads="1"/>
          </p:cNvSpPr>
          <p:nvPr/>
        </p:nvSpPr>
        <p:spPr bwMode="auto">
          <a:xfrm>
            <a:off x="3960812" y="3432307"/>
            <a:ext cx="1619354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>
                <a:solidFill>
                  <a:srgbClr val="0070C0"/>
                </a:solidFill>
              </a:rPr>
              <a:t>Customer</a:t>
            </a:r>
          </a:p>
        </p:txBody>
      </p:sp>
      <p:sp>
        <p:nvSpPr>
          <p:cNvPr id="415751" name="Text Box 2055"/>
          <p:cNvSpPr txBox="1">
            <a:spLocks noChangeArrowheads="1"/>
          </p:cNvSpPr>
          <p:nvPr/>
        </p:nvSpPr>
        <p:spPr bwMode="auto">
          <a:xfrm>
            <a:off x="1653778" y="3281997"/>
            <a:ext cx="1061720" cy="144240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8000" dirty="0">
                <a:solidFill>
                  <a:schemeClr val="bg2"/>
                </a:solidFill>
                <a:sym typeface="Symbol" pitchFamily="18" charset="2"/>
              </a:rPr>
              <a:t>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Rectangle 2051"/>
          <p:cNvSpPr txBox="1">
            <a:spLocks noChangeArrowheads="1"/>
          </p:cNvSpPr>
          <p:nvPr/>
        </p:nvSpPr>
        <p:spPr bwMode="auto">
          <a:xfrm>
            <a:off x="381000" y="4334855"/>
            <a:ext cx="9144000" cy="163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600" b="1" i="1" kern="0" dirty="0" smtClean="0"/>
              <a:t>Irrelevant Classes</a:t>
            </a:r>
            <a:endParaRPr lang="en-US" i="1" kern="0" dirty="0" smtClean="0"/>
          </a:p>
          <a:p>
            <a:pPr lvl="1">
              <a:lnSpc>
                <a:spcPct val="90000"/>
              </a:lnSpc>
            </a:pPr>
            <a:r>
              <a:rPr lang="en-US" sz="3200" kern="0" dirty="0" smtClean="0"/>
              <a:t>Eliminate classes having little to do with the problem</a:t>
            </a:r>
            <a:endParaRPr lang="en-US" sz="3200" kern="0" dirty="0"/>
          </a:p>
        </p:txBody>
      </p:sp>
      <p:sp>
        <p:nvSpPr>
          <p:cNvPr id="3" name="TextBox 2"/>
          <p:cNvSpPr txBox="1"/>
          <p:nvPr/>
        </p:nvSpPr>
        <p:spPr>
          <a:xfrm>
            <a:off x="2517566" y="3352800"/>
            <a:ext cx="128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HK" sz="3200" b="1" i="1" dirty="0" smtClean="0"/>
              <a:t>versus</a:t>
            </a:r>
            <a:endParaRPr lang="en-US" sz="3200" b="1" i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uiExpand="1" build="p" bldLvl="2"/>
      <p:bldP spid="415748" grpId="0" uiExpand="1" build="p" animBg="1"/>
      <p:bldP spid="415749" grpId="0" uiExpand="1" build="p" animBg="1"/>
      <p:bldP spid="415750" grpId="0" uiExpand="1" build="p" animBg="1"/>
      <p:bldP spid="415751" grpId="0"/>
      <p:bldP spid="10" grpId="0" uiExpand="1" build="p" bldLvl="2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64014-D46B-4F90-91B9-E08EC383835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4096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Classes</a:t>
            </a:r>
            <a:endParaRPr lang="en-US" dirty="0"/>
          </a:p>
        </p:txBody>
      </p:sp>
      <p:sp>
        <p:nvSpPr>
          <p:cNvPr id="40960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219200"/>
          </a:xfrm>
        </p:spPr>
        <p:txBody>
          <a:bodyPr/>
          <a:lstStyle/>
          <a:p>
            <a:r>
              <a:rPr lang="en-US" sz="3600" b="1" i="1" dirty="0"/>
              <a:t>Vague Classes</a:t>
            </a:r>
            <a:endParaRPr lang="en-US" i="1" dirty="0"/>
          </a:p>
          <a:p>
            <a:pPr lvl="1"/>
            <a:r>
              <a:rPr lang="en-US" sz="3200" dirty="0"/>
              <a:t>Reconsider ill-defined boundaries</a:t>
            </a:r>
          </a:p>
        </p:txBody>
      </p:sp>
      <p:sp>
        <p:nvSpPr>
          <p:cNvPr id="409607" name="Text Box 2055"/>
          <p:cNvSpPr txBox="1">
            <a:spLocks noChangeArrowheads="1"/>
          </p:cNvSpPr>
          <p:nvPr/>
        </p:nvSpPr>
        <p:spPr bwMode="auto">
          <a:xfrm>
            <a:off x="1370012" y="3124200"/>
            <a:ext cx="1220206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>
                <a:solidFill>
                  <a:schemeClr val="bg2"/>
                </a:solidFill>
              </a:rPr>
              <a:t>System</a:t>
            </a:r>
            <a:endParaRPr lang="en-US" b="1" i="1" dirty="0">
              <a:solidFill>
                <a:schemeClr val="bg2"/>
              </a:solidFill>
            </a:endParaRPr>
          </a:p>
        </p:txBody>
      </p:sp>
      <p:sp>
        <p:nvSpPr>
          <p:cNvPr id="409606" name="Text Box 2054"/>
          <p:cNvSpPr txBox="1">
            <a:spLocks noChangeArrowheads="1"/>
          </p:cNvSpPr>
          <p:nvPr/>
        </p:nvSpPr>
        <p:spPr bwMode="auto">
          <a:xfrm>
            <a:off x="1370012" y="3898900"/>
            <a:ext cx="2864887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>
                <a:solidFill>
                  <a:schemeClr val="bg2"/>
                </a:solidFill>
              </a:rPr>
              <a:t>Security provision</a:t>
            </a:r>
          </a:p>
        </p:txBody>
      </p:sp>
      <p:sp>
        <p:nvSpPr>
          <p:cNvPr id="409605" name="Text Box 2053"/>
          <p:cNvSpPr txBox="1">
            <a:spLocks noChangeArrowheads="1"/>
          </p:cNvSpPr>
          <p:nvPr/>
        </p:nvSpPr>
        <p:spPr bwMode="auto">
          <a:xfrm>
            <a:off x="1370012" y="4660900"/>
            <a:ext cx="3860352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>
                <a:solidFill>
                  <a:schemeClr val="bg2"/>
                </a:solidFill>
              </a:rPr>
              <a:t>Recordkeeping provision</a:t>
            </a:r>
          </a:p>
        </p:txBody>
      </p:sp>
      <p:sp>
        <p:nvSpPr>
          <p:cNvPr id="409604" name="Text Box 2052"/>
          <p:cNvSpPr txBox="1">
            <a:spLocks noChangeArrowheads="1"/>
          </p:cNvSpPr>
          <p:nvPr/>
        </p:nvSpPr>
        <p:spPr bwMode="auto">
          <a:xfrm>
            <a:off x="1370011" y="5422900"/>
            <a:ext cx="2907792" cy="530352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b="1" i="1" dirty="0">
                <a:solidFill>
                  <a:schemeClr val="bg2"/>
                </a:solidFill>
              </a:rPr>
              <a:t>Banking </a:t>
            </a:r>
            <a:r>
              <a:rPr lang="en-US" b="1" i="1" dirty="0" smtClean="0">
                <a:solidFill>
                  <a:schemeClr val="bg2"/>
                </a:solidFill>
              </a:rPr>
              <a:t>network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uiExpand="1" build="p" bldLvl="2"/>
      <p:bldP spid="409607" grpId="0" uiExpand="1" build="p" animBg="1"/>
      <p:bldP spid="409606" grpId="0" uiExpand="1" build="p" animBg="1"/>
      <p:bldP spid="409605" grpId="0" uiExpand="1" build="p" animBg="1"/>
      <p:bldP spid="409604" grpId="0" uiExpand="1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0BD77-0887-408D-B11F-8C269AB0CAC3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3399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Classes</a:t>
            </a:r>
            <a:endParaRPr lang="en-US" dirty="0"/>
          </a:p>
        </p:txBody>
      </p:sp>
      <p:sp>
        <p:nvSpPr>
          <p:cNvPr id="3399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676400"/>
          </a:xfrm>
        </p:spPr>
        <p:txBody>
          <a:bodyPr/>
          <a:lstStyle/>
          <a:p>
            <a:r>
              <a:rPr lang="en-US" sz="3600" b="1" i="1" dirty="0">
                <a:solidFill>
                  <a:schemeClr val="bg2"/>
                </a:solidFill>
              </a:rPr>
              <a:t>Attributes</a:t>
            </a:r>
            <a:endParaRPr lang="en-US" dirty="0">
              <a:solidFill>
                <a:schemeClr val="bg2"/>
              </a:solidFill>
            </a:endParaRPr>
          </a:p>
          <a:p>
            <a:pPr lvl="1"/>
            <a:r>
              <a:rPr lang="en-US" sz="3200" dirty="0"/>
              <a:t>Names that describe properties of objects should be restated as attributes</a:t>
            </a:r>
          </a:p>
          <a:p>
            <a:endParaRPr lang="en-US" sz="4400" b="1" i="1" dirty="0"/>
          </a:p>
        </p:txBody>
      </p:sp>
      <p:sp>
        <p:nvSpPr>
          <p:cNvPr id="339972" name="Text Box 1028"/>
          <p:cNvSpPr txBox="1">
            <a:spLocks noChangeArrowheads="1"/>
          </p:cNvSpPr>
          <p:nvPr/>
        </p:nvSpPr>
        <p:spPr bwMode="auto">
          <a:xfrm>
            <a:off x="1370012" y="3505200"/>
            <a:ext cx="2231701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Account data</a:t>
            </a:r>
          </a:p>
        </p:txBody>
      </p:sp>
      <p:sp>
        <p:nvSpPr>
          <p:cNvPr id="339973" name="Text Box 1029"/>
          <p:cNvSpPr txBox="1">
            <a:spLocks noChangeArrowheads="1"/>
          </p:cNvSpPr>
          <p:nvPr/>
        </p:nvSpPr>
        <p:spPr bwMode="auto">
          <a:xfrm>
            <a:off x="3782774" y="3505200"/>
            <a:ext cx="963725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Cash</a:t>
            </a:r>
          </a:p>
        </p:txBody>
      </p:sp>
      <p:sp>
        <p:nvSpPr>
          <p:cNvPr id="339974" name="Text Box 1030"/>
          <p:cNvSpPr txBox="1">
            <a:spLocks noChangeArrowheads="1"/>
          </p:cNvSpPr>
          <p:nvPr/>
        </p:nvSpPr>
        <p:spPr bwMode="auto">
          <a:xfrm>
            <a:off x="4925774" y="3505200"/>
            <a:ext cx="1277914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Receipt</a:t>
            </a:r>
          </a:p>
        </p:txBody>
      </p:sp>
      <p:sp>
        <p:nvSpPr>
          <p:cNvPr id="339975" name="Text Box 1031"/>
          <p:cNvSpPr txBox="1">
            <a:spLocks noChangeArrowheads="1"/>
          </p:cNvSpPr>
          <p:nvPr/>
        </p:nvSpPr>
        <p:spPr bwMode="auto">
          <a:xfrm>
            <a:off x="6382120" y="3505200"/>
            <a:ext cx="2782108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Transaction data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379412" y="4207778"/>
            <a:ext cx="9144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98463" marR="0" lvl="0" indent="-3984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Operations</a:t>
            </a:r>
          </a:p>
          <a:p>
            <a:pPr marL="862013" marR="0" lvl="1" indent="-3492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Reconsider classes whose names describe operations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3" name="Text Box 27"/>
          <p:cNvSpPr txBox="1">
            <a:spLocks noChangeArrowheads="1"/>
          </p:cNvSpPr>
          <p:nvPr/>
        </p:nvSpPr>
        <p:spPr bwMode="auto">
          <a:xfrm>
            <a:off x="3331310" y="5562600"/>
            <a:ext cx="2553007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bg2"/>
                </a:solidFill>
              </a:rPr>
              <a:t>Telephone call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2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99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uiExpand="1" build="p" bldLvl="2"/>
      <p:bldP spid="339972" grpId="0" uiExpand="1" build="p" animBg="1"/>
      <p:bldP spid="339973" grpId="0" uiExpand="1" build="p" animBg="1"/>
      <p:bldP spid="339974" grpId="0" uiExpand="1" build="p" animBg="1"/>
      <p:bldP spid="339975" grpId="0" uiExpand="1" build="p" animBg="1"/>
      <p:bldP spid="12" grpId="0" uiExpand="1" build="p" bldLvl="2"/>
      <p:bldP spid="13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3F002-D937-4FC9-94B0-3ED28719BE7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Classes</a:t>
            </a:r>
            <a:endParaRPr lang="en-US" dirty="0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1"/>
            <a:ext cx="9144000" cy="1828800"/>
          </a:xfrm>
        </p:spPr>
        <p:txBody>
          <a:bodyPr/>
          <a:lstStyle/>
          <a:p>
            <a:pPr>
              <a:tabLst>
                <a:tab pos="2857500" algn="l"/>
                <a:tab pos="3033713" algn="l"/>
              </a:tabLst>
            </a:pPr>
            <a:r>
              <a:rPr lang="en-US" sz="3600" b="1" i="1" dirty="0"/>
              <a:t>Roles</a:t>
            </a:r>
          </a:p>
          <a:p>
            <a:pPr lvl="1">
              <a:tabLst>
                <a:tab pos="2857500" algn="l"/>
                <a:tab pos="3033713" algn="l"/>
              </a:tabLst>
            </a:pPr>
            <a:r>
              <a:rPr lang="en-US" sz="3200" dirty="0"/>
              <a:t>A class name should reflect its intrinsic nature and not the role of an </a:t>
            </a:r>
            <a:r>
              <a:rPr lang="en-US" sz="3200" dirty="0" smtClean="0"/>
              <a:t>association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141412" y="4163318"/>
            <a:ext cx="3938469" cy="637282"/>
            <a:chOff x="3166216" y="4114800"/>
            <a:chExt cx="3938469" cy="637282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3166216" y="4114800"/>
              <a:ext cx="2055812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>
              <a:lvl1pPr marL="398463" indent="-3984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u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862013" indent="-3492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262063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60525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u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8988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6188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3388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30588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7788" indent="-284163" algn="l" rtl="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112713" indent="0">
                <a:buNone/>
                <a:tabLst>
                  <a:tab pos="2857500" algn="l"/>
                  <a:tab pos="3033713" algn="l"/>
                </a:tabLst>
              </a:pPr>
              <a:r>
                <a:rPr lang="en-US" sz="2800" kern="0" dirty="0" smtClean="0"/>
                <a:t>Rename as</a:t>
              </a:r>
            </a:p>
          </p:txBody>
        </p:sp>
        <p:sp>
          <p:nvSpPr>
            <p:cNvPr id="8" name="Text Box 11"/>
            <p:cNvSpPr txBox="1">
              <a:spLocks noChangeArrowheads="1"/>
            </p:cNvSpPr>
            <p:nvPr/>
          </p:nvSpPr>
          <p:spPr bwMode="auto">
            <a:xfrm>
              <a:off x="5305795" y="4228862"/>
              <a:ext cx="1798890" cy="523220"/>
            </a:xfrm>
            <a:prstGeom prst="rect">
              <a:avLst/>
            </a:prstGeom>
            <a:noFill/>
            <a:ln w="57150">
              <a:solidFill>
                <a:schemeClr val="bg1">
                  <a:lumMod val="65000"/>
                </a:schemeClr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b="1" i="1" dirty="0" smtClean="0">
                  <a:solidFill>
                    <a:srgbClr val="0070C0"/>
                  </a:solidFill>
                </a:rPr>
                <a:t>Customer</a:t>
              </a:r>
              <a:r>
                <a:rPr lang="en-US" dirty="0" smtClean="0"/>
                <a:t> </a:t>
              </a:r>
              <a:r>
                <a:rPr lang="en-US" b="1" dirty="0" smtClean="0">
                  <a:solidFill>
                    <a:schemeClr val="bg1">
                      <a:lumMod val="65000"/>
                    </a:schemeClr>
                  </a:solidFill>
                </a:rPr>
                <a:t>.</a:t>
              </a:r>
              <a:endParaRPr lang="en-US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1352046" y="3553718"/>
            <a:ext cx="1181734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>
                <a:solidFill>
                  <a:schemeClr val="bg2"/>
                </a:solidFill>
              </a:rPr>
              <a:t>Owner</a:t>
            </a:r>
            <a:endParaRPr lang="en-US" b="1" i="1" dirty="0">
              <a:solidFill>
                <a:schemeClr val="bg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uiExpand="1" build="p" bldLvl="2"/>
      <p:bldP spid="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B149C-A6EC-4EE0-993B-B3B4401B0A4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427015" name="Text Box 7"/>
          <p:cNvSpPr txBox="1">
            <a:spLocks noChangeArrowheads="1"/>
          </p:cNvSpPr>
          <p:nvPr/>
        </p:nvSpPr>
        <p:spPr bwMode="auto">
          <a:xfrm>
            <a:off x="3113387" y="4429780"/>
            <a:ext cx="2604687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Transaction </a:t>
            </a:r>
            <a:r>
              <a:rPr lang="en-US" b="1" i="1" dirty="0" smtClean="0">
                <a:solidFill>
                  <a:schemeClr val="bg2"/>
                </a:solidFill>
              </a:rPr>
              <a:t>log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27013" name="Text Box 5"/>
          <p:cNvSpPr txBox="1">
            <a:spLocks noChangeArrowheads="1"/>
          </p:cNvSpPr>
          <p:nvPr/>
        </p:nvSpPr>
        <p:spPr bwMode="auto">
          <a:xfrm>
            <a:off x="2796327" y="3515380"/>
            <a:ext cx="3308919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2"/>
                </a:solidFill>
              </a:rPr>
              <a:t>Communication </a:t>
            </a:r>
            <a:r>
              <a:rPr lang="en-US" b="1" i="1" dirty="0">
                <a:solidFill>
                  <a:schemeClr val="bg2"/>
                </a:solidFill>
              </a:rPr>
              <a:t>line</a:t>
            </a:r>
          </a:p>
        </p:txBody>
      </p:sp>
      <p:sp>
        <p:nvSpPr>
          <p:cNvPr id="427012" name="Text Box 4"/>
          <p:cNvSpPr txBox="1">
            <a:spLocks noChangeArrowheads="1"/>
          </p:cNvSpPr>
          <p:nvPr/>
        </p:nvSpPr>
        <p:spPr bwMode="auto">
          <a:xfrm>
            <a:off x="1370012" y="3515380"/>
            <a:ext cx="1199367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Access</a:t>
            </a:r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Classes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2209800"/>
          </a:xfrm>
        </p:spPr>
        <p:txBody>
          <a:bodyPr/>
          <a:lstStyle/>
          <a:p>
            <a:pPr>
              <a:tabLst>
                <a:tab pos="2857500" algn="l"/>
                <a:tab pos="3033713" algn="l"/>
              </a:tabLst>
            </a:pPr>
            <a:r>
              <a:rPr lang="en-US" sz="3600" b="1" i="1" dirty="0">
                <a:solidFill>
                  <a:srgbClr val="00B050"/>
                </a:solidFill>
              </a:rPr>
              <a:t>Implementation</a:t>
            </a:r>
            <a:r>
              <a:rPr lang="en-US" sz="3600" b="1" i="1" dirty="0"/>
              <a:t> Constructs</a:t>
            </a:r>
          </a:p>
          <a:p>
            <a:pPr lvl="1">
              <a:tabLst>
                <a:tab pos="2857500" algn="l"/>
                <a:tab pos="3033713" algn="l"/>
              </a:tabLst>
            </a:pPr>
            <a:r>
              <a:rPr lang="en-US" dirty="0" smtClean="0"/>
              <a:t>During Systems Analysis, eliminate </a:t>
            </a:r>
            <a:r>
              <a:rPr lang="en-US" dirty="0"/>
              <a:t>constructs </a:t>
            </a:r>
            <a:r>
              <a:rPr lang="en-US" dirty="0" smtClean="0"/>
              <a:t>related to </a:t>
            </a:r>
            <a:r>
              <a:rPr lang="en-US" b="1" i="1" dirty="0" smtClean="0">
                <a:solidFill>
                  <a:srgbClr val="00B050"/>
                </a:solidFill>
              </a:rPr>
              <a:t>implementation</a:t>
            </a:r>
            <a:r>
              <a:rPr lang="en-US" dirty="0" smtClean="0"/>
              <a:t>, rather than </a:t>
            </a:r>
            <a:r>
              <a:rPr lang="en-US" b="1" i="1" dirty="0" smtClean="0">
                <a:solidFill>
                  <a:schemeClr val="bg2"/>
                </a:solidFill>
              </a:rPr>
              <a:t>user requirements</a:t>
            </a:r>
            <a:endParaRPr lang="en-US" sz="2400" b="1" i="1" dirty="0">
              <a:solidFill>
                <a:schemeClr val="bg2"/>
              </a:solidFill>
            </a:endParaRPr>
          </a:p>
        </p:txBody>
      </p:sp>
      <p:sp>
        <p:nvSpPr>
          <p:cNvPr id="427016" name="Text Box 8"/>
          <p:cNvSpPr txBox="1">
            <a:spLocks noChangeArrowheads="1"/>
          </p:cNvSpPr>
          <p:nvPr/>
        </p:nvSpPr>
        <p:spPr bwMode="auto">
          <a:xfrm>
            <a:off x="1333176" y="4417080"/>
            <a:ext cx="1555169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>
                <a:solidFill>
                  <a:schemeClr val="bg2"/>
                </a:solidFill>
              </a:rPr>
              <a:t>Software</a:t>
            </a: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5718074" y="5397520"/>
            <a:ext cx="2011680" cy="960120"/>
          </a:xfrm>
          <a:prstGeom prst="wedgeRectCallout">
            <a:avLst>
              <a:gd name="adj1" fmla="val -96622"/>
              <a:gd name="adj2" fmla="val -76737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/>
              <a:t>More about this later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2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3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70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5" grpId="0" uiExpand="1" build="p" animBg="1"/>
      <p:bldP spid="427013" grpId="0" uiExpand="1" build="p" animBg="1"/>
      <p:bldP spid="427012" grpId="0" uiExpand="1" build="p" animBg="1"/>
      <p:bldP spid="427011" grpId="0" uiExpand="1" build="p" bldLvl="2"/>
      <p:bldP spid="427016" grpId="0" uiExpand="1" build="p" animBg="1"/>
      <p:bldP spid="9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E37-4D47-4C64-B532-0D52383571F7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</a:t>
            </a:r>
            <a:r>
              <a:rPr lang="en-US" b="1" dirty="0" smtClean="0">
                <a:solidFill>
                  <a:schemeClr val="bg2"/>
                </a:solidFill>
              </a:rPr>
              <a:t>Associations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76400"/>
            <a:ext cx="8595360" cy="1600200"/>
          </a:xfrm>
        </p:spPr>
        <p:txBody>
          <a:bodyPr/>
          <a:lstStyle/>
          <a:p>
            <a:pPr>
              <a:lnSpc>
                <a:spcPct val="90000"/>
              </a:lnSpc>
              <a:tabLst>
                <a:tab pos="3033713" algn="l"/>
              </a:tabLst>
            </a:pPr>
            <a:r>
              <a:rPr lang="en-US" dirty="0" smtClean="0"/>
              <a:t>Correspond </a:t>
            </a:r>
            <a:r>
              <a:rPr lang="en-US" dirty="0"/>
              <a:t>to verbs or verb phrases </a:t>
            </a:r>
            <a:r>
              <a:rPr lang="en-US" dirty="0" smtClean="0"/>
              <a:t>connecting 2 or </a:t>
            </a:r>
            <a:r>
              <a:rPr lang="en-US" dirty="0"/>
              <a:t>more classes</a:t>
            </a:r>
          </a:p>
          <a:p>
            <a:pPr>
              <a:lnSpc>
                <a:spcPct val="90000"/>
              </a:lnSpc>
              <a:tabLst>
                <a:tab pos="3033713" algn="l"/>
              </a:tabLst>
            </a:pPr>
            <a:r>
              <a:rPr lang="en-US" dirty="0"/>
              <a:t>Often related with </a:t>
            </a:r>
            <a:r>
              <a:rPr lang="en-US" dirty="0" smtClean="0"/>
              <a:t>ownership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2193932" y="3684451"/>
            <a:ext cx="280981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03751" y="3422841"/>
            <a:ext cx="142218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912812" y="3422841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39233" y="3099676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has	-a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12" idx="3"/>
            <a:endCxn id="11" idx="1"/>
          </p:cNvCxnSpPr>
          <p:nvPr/>
        </p:nvCxnSpPr>
        <p:spPr bwMode="auto">
          <a:xfrm>
            <a:off x="2193932" y="4470975"/>
            <a:ext cx="280981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003751" y="4209365"/>
            <a:ext cx="120097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912812" y="4209365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674549" y="3886200"/>
            <a:ext cx="1848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has-many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4" name="Straight Connector 13"/>
          <p:cNvCxnSpPr>
            <a:stCxn id="16" idx="3"/>
            <a:endCxn id="15" idx="1"/>
          </p:cNvCxnSpPr>
          <p:nvPr/>
        </p:nvCxnSpPr>
        <p:spPr bwMode="auto">
          <a:xfrm>
            <a:off x="2193932" y="5300990"/>
            <a:ext cx="280981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003751" y="5039380"/>
            <a:ext cx="126188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Library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12812" y="5039380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74550" y="4716215"/>
            <a:ext cx="1848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can-use-a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8" name="Straight Connector 17"/>
          <p:cNvCxnSpPr>
            <a:endCxn id="19" idx="1"/>
          </p:cNvCxnSpPr>
          <p:nvPr/>
        </p:nvCxnSpPr>
        <p:spPr bwMode="auto">
          <a:xfrm>
            <a:off x="2193932" y="6139190"/>
            <a:ext cx="280981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003751" y="5877580"/>
            <a:ext cx="210839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Workstation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912812" y="5877580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309867" y="5554415"/>
            <a:ext cx="25779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can-use-many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  <p:bldP spid="8" grpId="0" animBg="1"/>
      <p:bldP spid="9" grpId="0"/>
      <p:bldP spid="11" grpId="0" animBg="1"/>
      <p:bldP spid="12" grpId="0" animBg="1"/>
      <p:bldP spid="13" grpId="0"/>
      <p:bldP spid="15" grpId="0" animBg="1"/>
      <p:bldP spid="16" grpId="0" animBg="1"/>
      <p:bldP spid="17" grpId="0"/>
      <p:bldP spid="19" grpId="0" animBg="1"/>
      <p:bldP spid="20" grpId="0" animBg="1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AE37-4D47-4C64-B532-0D52383571F7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35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</a:t>
            </a:r>
            <a:r>
              <a:rPr lang="en-US" b="1" dirty="0" smtClean="0">
                <a:solidFill>
                  <a:schemeClr val="bg2"/>
                </a:solidFill>
              </a:rPr>
              <a:t>Associations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294812" cy="642610"/>
          </a:xfrm>
        </p:spPr>
        <p:txBody>
          <a:bodyPr/>
          <a:lstStyle/>
          <a:p>
            <a:pPr>
              <a:tabLst>
                <a:tab pos="3033713" algn="l"/>
              </a:tabLst>
            </a:pPr>
            <a:r>
              <a:rPr lang="en-US" dirty="0"/>
              <a:t>May also be related </a:t>
            </a:r>
            <a:r>
              <a:rPr lang="en-US" dirty="0" smtClean="0"/>
              <a:t>with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7" idx="3"/>
          </p:cNvCxnSpPr>
          <p:nvPr/>
        </p:nvCxnSpPr>
        <p:spPr bwMode="auto">
          <a:xfrm>
            <a:off x="5428352" y="2642175"/>
            <a:ext cx="250284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931194" y="2380565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885942" y="2380565"/>
            <a:ext cx="154241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Professor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34587" y="2057400"/>
            <a:ext cx="1920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supervises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0" name="Straight Connector 9"/>
          <p:cNvCxnSpPr>
            <a:stCxn id="12" idx="3"/>
          </p:cNvCxnSpPr>
          <p:nvPr/>
        </p:nvCxnSpPr>
        <p:spPr bwMode="auto">
          <a:xfrm>
            <a:off x="5428352" y="3427005"/>
            <a:ext cx="250284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7931194" y="3165395"/>
            <a:ext cx="143981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Building</a:t>
            </a:r>
            <a:endParaRPr lang="en-US" dirty="0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4685840" y="3165395"/>
            <a:ext cx="742512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210715" y="2842230"/>
            <a:ext cx="936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is-in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4" name="Straight Connector 13"/>
          <p:cNvCxnSpPr>
            <a:stCxn id="16" idx="3"/>
          </p:cNvCxnSpPr>
          <p:nvPr/>
        </p:nvCxnSpPr>
        <p:spPr bwMode="auto">
          <a:xfrm>
            <a:off x="5428352" y="4211835"/>
            <a:ext cx="25011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7929548" y="3950225"/>
            <a:ext cx="120097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885942" y="3950225"/>
            <a:ext cx="154241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Professor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59041" y="3627060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teaches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428352" y="4996190"/>
            <a:ext cx="25011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7929548" y="4734580"/>
            <a:ext cx="120097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Course</a:t>
            </a:r>
            <a:endParaRPr lang="en-US" dirty="0"/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4007770" y="4734580"/>
            <a:ext cx="1420582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Students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754658" y="4411415"/>
            <a:ext cx="1848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has-taken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81000" y="2380565"/>
            <a:ext cx="3498791" cy="64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tabLst>
                <a:tab pos="3033713" algn="l"/>
              </a:tabLst>
            </a:pPr>
            <a:r>
              <a:rPr lang="en-US" kern="0" dirty="0" smtClean="0"/>
              <a:t>directed action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79411" y="3165395"/>
            <a:ext cx="3657600" cy="48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tabLst>
                <a:tab pos="3033713" algn="l"/>
              </a:tabLst>
            </a:pPr>
            <a:r>
              <a:rPr lang="en-US" kern="0" dirty="0" smtClean="0"/>
              <a:t>physical location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379412" y="3950225"/>
            <a:ext cx="3498791" cy="554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tabLst>
                <a:tab pos="3033713" algn="l"/>
              </a:tabLst>
            </a:pPr>
            <a:r>
              <a:rPr lang="en-US" kern="0" dirty="0" smtClean="0"/>
              <a:t>communication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379412" y="4734580"/>
            <a:ext cx="3498791" cy="51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tabLst>
                <a:tab pos="3033713" algn="l"/>
              </a:tabLst>
            </a:pPr>
            <a:r>
              <a:rPr lang="en-US" kern="0" dirty="0" smtClean="0"/>
              <a:t>some condition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379412" y="5615970"/>
            <a:ext cx="7083426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3033713" algn="l"/>
              </a:tabLst>
            </a:pPr>
            <a:r>
              <a:rPr lang="en-US" kern="0" dirty="0" smtClean="0"/>
              <a:t>Depends on </a:t>
            </a:r>
            <a:r>
              <a:rPr lang="en-US" b="1" i="1" kern="0" dirty="0" smtClean="0">
                <a:solidFill>
                  <a:schemeClr val="bg2"/>
                </a:solidFill>
              </a:rPr>
              <a:t>user requirements</a:t>
            </a:r>
            <a:r>
              <a:rPr lang="en-US" kern="0" dirty="0" smtClean="0"/>
              <a:t> 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313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2259" grpId="0" uiExpand="1" build="p" bldLvl="2"/>
      <p:bldP spid="6" grpId="0" animBg="1"/>
      <p:bldP spid="7" grpId="0" animBg="1"/>
      <p:bldP spid="8" grpId="0"/>
      <p:bldP spid="11" grpId="0" animBg="1"/>
      <p:bldP spid="12" grpId="0" animBg="1"/>
      <p:bldP spid="13" grpId="0"/>
      <p:bldP spid="15" grpId="0" animBg="1"/>
      <p:bldP spid="16" grpId="0" animBg="1"/>
      <p:bldP spid="17" grpId="0"/>
      <p:bldP spid="19" grpId="0" animBg="1"/>
      <p:bldP spid="20" grpId="0" animBg="1"/>
      <p:bldP spid="21" grpId="0"/>
      <p:bldP spid="23" grpId="0" uiExpand="1" build="p" bldLvl="2"/>
      <p:bldP spid="24" grpId="0" uiExpand="1" build="p" bldLvl="2"/>
      <p:bldP spid="25" grpId="0" uiExpand="1" build="p" bldLvl="2"/>
      <p:bldP spid="26" grpId="0" uiExpand="1" build="p" bldLvl="2"/>
      <p:bldP spid="27" grpId="0" uiExpand="1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E8CBD-E983-4CE5-AD60-88EF4C793202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</a:t>
            </a:r>
            <a:r>
              <a:rPr lang="en-US" b="1" dirty="0">
                <a:solidFill>
                  <a:schemeClr val="bg2"/>
                </a:solidFill>
              </a:rPr>
              <a:t>Associations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033713" algn="l"/>
              </a:tabLst>
            </a:pPr>
            <a:r>
              <a:rPr lang="en-US" sz="3600" b="1" i="1" dirty="0">
                <a:solidFill>
                  <a:schemeClr val="bg2"/>
                </a:solidFill>
              </a:rPr>
              <a:t>Associations</a:t>
            </a:r>
            <a:r>
              <a:rPr lang="en-US" sz="3600" b="1" i="1" dirty="0"/>
              <a:t> between Eliminated Classes</a:t>
            </a:r>
          </a:p>
          <a:p>
            <a:pPr lvl="1">
              <a:tabLst>
                <a:tab pos="3033713" algn="l"/>
              </a:tabLst>
            </a:pPr>
            <a:r>
              <a:rPr lang="en-US" sz="3200" dirty="0"/>
              <a:t>If a class in the association has been eliminated, then eliminate the association or reinstate the class</a:t>
            </a:r>
          </a:p>
          <a:p>
            <a:pPr>
              <a:tabLst>
                <a:tab pos="3033713" algn="l"/>
              </a:tabLst>
            </a:pPr>
            <a:r>
              <a:rPr lang="en-US" sz="3600" b="1" i="1" dirty="0"/>
              <a:t>Irrelevant or Implementation </a:t>
            </a:r>
            <a:r>
              <a:rPr lang="en-US" sz="3600" b="1" i="1" dirty="0">
                <a:solidFill>
                  <a:schemeClr val="bg2"/>
                </a:solidFill>
              </a:rPr>
              <a:t>Associations</a:t>
            </a:r>
          </a:p>
          <a:p>
            <a:pPr lvl="1">
              <a:tabLst>
                <a:tab pos="3033713" algn="l"/>
              </a:tabLst>
            </a:pPr>
            <a:r>
              <a:rPr lang="en-US" sz="3200" dirty="0"/>
              <a:t>Eliminate associations dealing with </a:t>
            </a:r>
            <a:r>
              <a:rPr lang="en-US" sz="3200" b="1" i="1" dirty="0">
                <a:solidFill>
                  <a:srgbClr val="00B050"/>
                </a:solidFill>
              </a:rPr>
              <a:t>implementation</a:t>
            </a:r>
            <a:r>
              <a:rPr lang="en-US" sz="3200" dirty="0"/>
              <a:t> </a:t>
            </a:r>
            <a:r>
              <a:rPr lang="en-US" sz="3200" dirty="0" smtClean="0"/>
              <a:t>constructs unrelated to </a:t>
            </a:r>
            <a:r>
              <a:rPr lang="en-US" sz="3200" b="1" i="1" dirty="0" smtClean="0">
                <a:solidFill>
                  <a:schemeClr val="bg2"/>
                </a:solidFill>
              </a:rPr>
              <a:t>user requirements</a:t>
            </a: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4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4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4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07" grpId="0" uiExpand="1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D91D2-694E-4229-8F22-5A211BF03F9C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</a:t>
            </a:r>
            <a:r>
              <a:rPr lang="en-US" b="1" dirty="0">
                <a:solidFill>
                  <a:schemeClr val="bg2"/>
                </a:solidFill>
              </a:rPr>
              <a:t>Associations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828800"/>
          </a:xfrm>
        </p:spPr>
        <p:txBody>
          <a:bodyPr/>
          <a:lstStyle/>
          <a:p>
            <a:pPr>
              <a:tabLst>
                <a:tab pos="3033713" algn="l"/>
              </a:tabLst>
            </a:pPr>
            <a:r>
              <a:rPr lang="en-US" sz="3600" b="1" i="1" dirty="0"/>
              <a:t>Actions</a:t>
            </a:r>
            <a:endParaRPr lang="en-US" dirty="0"/>
          </a:p>
          <a:p>
            <a:pPr lvl="1">
              <a:tabLst>
                <a:tab pos="3033713" algn="l"/>
              </a:tabLst>
            </a:pPr>
            <a:r>
              <a:rPr lang="en-US" sz="3200" dirty="0"/>
              <a:t>An association </a:t>
            </a:r>
            <a:r>
              <a:rPr lang="en-US" sz="3200" dirty="0" smtClean="0"/>
              <a:t>describes </a:t>
            </a:r>
            <a:r>
              <a:rPr lang="en-US" sz="3200" dirty="0"/>
              <a:t>a </a:t>
            </a:r>
            <a:r>
              <a:rPr lang="en-US" sz="3200" b="1" i="1" dirty="0" smtClean="0">
                <a:solidFill>
                  <a:schemeClr val="bg2"/>
                </a:solidFill>
              </a:rPr>
              <a:t>persistent</a:t>
            </a:r>
            <a:r>
              <a:rPr lang="en-US" sz="3200" dirty="0" smtClean="0"/>
              <a:t> property, </a:t>
            </a:r>
            <a:r>
              <a:rPr lang="en-US" sz="3200" dirty="0"/>
              <a:t>not a </a:t>
            </a:r>
            <a:r>
              <a:rPr lang="en-US" sz="3200" b="1" i="1" dirty="0">
                <a:solidFill>
                  <a:schemeClr val="bg2"/>
                </a:solidFill>
              </a:rPr>
              <a:t>transient</a:t>
            </a:r>
            <a:r>
              <a:rPr lang="en-US" sz="3200" dirty="0"/>
              <a:t> </a:t>
            </a:r>
            <a:r>
              <a:rPr lang="en-US" sz="3200" dirty="0" smtClean="0"/>
              <a:t>event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345582" y="4089975"/>
            <a:ext cx="1952457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98039" y="3828365"/>
            <a:ext cx="881973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Card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402439" y="3828365"/>
            <a:ext cx="943143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ATM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13122" y="3505200"/>
            <a:ext cx="14173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accepts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0201" y="3801208"/>
            <a:ext cx="902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HK" sz="3200" b="1" i="1" dirty="0" smtClean="0">
                <a:solidFill>
                  <a:schemeClr val="bg2"/>
                </a:solidFill>
              </a:rPr>
              <a:t>??  </a:t>
            </a:r>
            <a:r>
              <a:rPr lang="en-HK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uiExpand="1" build="p" bldLvl="3"/>
      <p:bldP spid="6" grpId="0" animBg="1"/>
      <p:bldP spid="7" grpId="0" animBg="1"/>
      <p:bldP spid="8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79412" y="1676400"/>
            <a:ext cx="9144000" cy="5181600"/>
            <a:chOff x="379412" y="1676400"/>
            <a:chExt cx="9144000" cy="5181600"/>
          </a:xfrm>
        </p:grpSpPr>
        <p:pic>
          <p:nvPicPr>
            <p:cNvPr id="529413" name="Picture 5" descr="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2422525"/>
              <a:ext cx="6399213" cy="4435475"/>
            </a:xfrm>
            <a:prstGeom prst="rect">
              <a:avLst/>
            </a:prstGeom>
            <a:noFill/>
            <a:ln w="9525">
              <a:solidFill>
                <a:srgbClr val="996633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996633"/>
              </a:outerShdw>
            </a:effectLst>
          </p:spPr>
        </p:pic>
        <p:sp>
          <p:nvSpPr>
            <p:cNvPr id="6" name="Rectangle 3"/>
            <p:cNvSpPr txBox="1">
              <a:spLocks noChangeArrowheads="1"/>
            </p:cNvSpPr>
            <p:nvPr/>
          </p:nvSpPr>
          <p:spPr bwMode="auto">
            <a:xfrm>
              <a:off x="379412" y="1676400"/>
              <a:ext cx="91440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2075" tIns="46038" rIns="92075" bIns="46038" numCol="1" anchor="t" anchorCtr="0" compatLnSpc="1">
              <a:prstTxWarp prst="textNoShape">
                <a:avLst/>
              </a:prstTxWarp>
            </a:bodyPr>
            <a:lstStyle/>
            <a:p>
              <a:pPr marL="398463" marR="0" lvl="0" indent="-398463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None/>
                <a:tabLst/>
                <a:defRPr/>
              </a:pPr>
              <a:r>
                <a:rPr kumimoji="0" lang="en-US" sz="3600" b="1" i="1" u="none" strike="noStrike" kern="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Recall:</a:t>
              </a:r>
              <a:endParaRPr kumimoji="0" lang="en-US" sz="3600" b="1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18E28-B7EB-4674-BE15-504E92C5F866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3FE7B-4606-4EE0-81E3-C5E8F46D2C67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</a:t>
            </a:r>
            <a:r>
              <a:rPr lang="en-US" b="1" dirty="0">
                <a:solidFill>
                  <a:schemeClr val="bg2"/>
                </a:solidFill>
              </a:rPr>
              <a:t>Associations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>
              <a:tabLst>
                <a:tab pos="3033713" algn="l"/>
                <a:tab pos="8748713" algn="l"/>
              </a:tabLst>
            </a:pPr>
            <a:r>
              <a:rPr lang="en-US" sz="3600" b="1" i="1" dirty="0"/>
              <a:t>Derived </a:t>
            </a:r>
            <a:r>
              <a:rPr lang="en-US" sz="3600" b="1" i="1" dirty="0">
                <a:solidFill>
                  <a:schemeClr val="bg2"/>
                </a:solidFill>
              </a:rPr>
              <a:t>Associations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dirty="0"/>
              <a:t>Cancel associations </a:t>
            </a:r>
            <a:r>
              <a:rPr lang="en-US" sz="3200" dirty="0" smtClean="0"/>
              <a:t>defined </a:t>
            </a:r>
            <a:r>
              <a:rPr lang="en-US" sz="3200" dirty="0"/>
              <a:t>indirectly in terms of other associations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i="1" dirty="0"/>
              <a:t>Examples:</a:t>
            </a:r>
          </a:p>
          <a:p>
            <a:pPr marL="1322388" lvl="2" indent="-346075">
              <a:tabLst>
                <a:tab pos="3033713" algn="l"/>
                <a:tab pos="8748713" algn="l"/>
              </a:tabLst>
            </a:pPr>
            <a:r>
              <a:rPr lang="en-US" sz="2800" dirty="0"/>
              <a:t>Multiple paths</a:t>
            </a:r>
          </a:p>
          <a:p>
            <a:pPr marL="1763713" lvl="3" indent="-327025">
              <a:tabLst>
                <a:tab pos="3033713" algn="l"/>
                <a:tab pos="8748713" algn="l"/>
              </a:tabLst>
            </a:pPr>
            <a:r>
              <a:rPr lang="en-US" sz="2800" dirty="0"/>
              <a:t>“Grandparent of</a:t>
            </a:r>
            <a:r>
              <a:rPr lang="en-US" sz="3200" dirty="0"/>
              <a:t> ”</a:t>
            </a:r>
            <a:endParaRPr lang="en-US" sz="3600" dirty="0"/>
          </a:p>
          <a:p>
            <a:pPr marL="1322388" lvl="2" indent="-346075">
              <a:tabLst>
                <a:tab pos="3033713" algn="l"/>
                <a:tab pos="8748713" algn="l"/>
              </a:tabLst>
            </a:pPr>
            <a:r>
              <a:rPr lang="en-US" sz="2800" dirty="0"/>
              <a:t>Conditions on attributes</a:t>
            </a:r>
          </a:p>
          <a:p>
            <a:pPr marL="1763713" lvl="3" indent="-327025">
              <a:tabLst>
                <a:tab pos="3033713" algn="l"/>
                <a:tab pos="8748713" algn="l"/>
              </a:tabLst>
            </a:pPr>
            <a:r>
              <a:rPr lang="en-US" sz="2800" dirty="0"/>
              <a:t>Define “younger than” using birth </a:t>
            </a:r>
            <a:r>
              <a:rPr lang="en-US" sz="2800" dirty="0" smtClean="0"/>
              <a:t>dates </a:t>
            </a:r>
            <a:r>
              <a:rPr lang="en-US" sz="28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uiExpand="1" build="p" bldLvl="4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</a:t>
            </a:r>
            <a:r>
              <a:rPr lang="en-US" b="1" dirty="0">
                <a:solidFill>
                  <a:schemeClr val="bg2"/>
                </a:solidFill>
              </a:rPr>
              <a:t>Associations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143000"/>
          </a:xfrm>
        </p:spPr>
        <p:txBody>
          <a:bodyPr/>
          <a:lstStyle/>
          <a:p>
            <a:pPr>
              <a:tabLst>
                <a:tab pos="3033713" algn="l"/>
                <a:tab pos="8748713" algn="l"/>
              </a:tabLst>
            </a:pPr>
            <a:r>
              <a:rPr lang="en-US" sz="3600" b="1" i="1" dirty="0"/>
              <a:t>Misnamed </a:t>
            </a:r>
            <a:r>
              <a:rPr lang="en-US" sz="3600" b="1" i="1" dirty="0">
                <a:solidFill>
                  <a:schemeClr val="bg2"/>
                </a:solidFill>
              </a:rPr>
              <a:t>Associations</a:t>
            </a:r>
          </a:p>
          <a:p>
            <a:pPr lvl="1">
              <a:lnSpc>
                <a:spcPct val="90000"/>
              </a:lnSpc>
              <a:tabLst>
                <a:tab pos="3033713" algn="l"/>
                <a:tab pos="8748713" algn="l"/>
              </a:tabLst>
            </a:pPr>
            <a:r>
              <a:rPr lang="en-US" sz="3200" dirty="0" smtClean="0"/>
              <a:t>Avoid name that reflect </a:t>
            </a:r>
            <a:r>
              <a:rPr lang="en-US" sz="3200" dirty="0"/>
              <a:t>historical </a:t>
            </a:r>
            <a:r>
              <a:rPr lang="en-US" sz="3200" dirty="0" smtClean="0"/>
              <a:t>event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endCxn id="6" idx="1"/>
          </p:cNvCxnSpPr>
          <p:nvPr/>
        </p:nvCxnSpPr>
        <p:spPr bwMode="auto">
          <a:xfrm>
            <a:off x="2949290" y="3520797"/>
            <a:ext cx="1495257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444547" y="3259187"/>
            <a:ext cx="157927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Account  </a:t>
            </a:r>
            <a:endParaRPr lang="en-US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70012" y="3259187"/>
            <a:ext cx="157927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40601" y="2936022"/>
            <a:ext cx="1165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opens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2975825" y="4462790"/>
            <a:ext cx="1495257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471082" y="4201180"/>
            <a:ext cx="157927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Account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396547" y="4201180"/>
            <a:ext cx="157927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Customer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34565" y="3878015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has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61377" y="3200400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HK" sz="3200" b="1" i="1" dirty="0" smtClean="0">
                <a:solidFill>
                  <a:schemeClr val="bg2"/>
                </a:solidFill>
              </a:rPr>
              <a:t>??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uiExpand="1" build="p" bldLvl="3"/>
      <p:bldP spid="6" grpId="0" animBg="1"/>
      <p:bldP spid="7" grpId="0" animBg="1"/>
      <p:bldP spid="8" grpId="0"/>
      <p:bldP spid="12" grpId="0" animBg="1"/>
      <p:bldP spid="13" grpId="0" animBg="1"/>
      <p:bldP spid="14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1000" y="1676400"/>
            <a:ext cx="9144000" cy="121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3033713" algn="l"/>
                <a:tab pos="8748713" algn="l"/>
              </a:tabLst>
            </a:pPr>
            <a:r>
              <a:rPr lang="en-US" sz="3600" b="1" i="1" kern="0" dirty="0" smtClean="0"/>
              <a:t>Role Names</a:t>
            </a:r>
          </a:p>
          <a:p>
            <a:pPr lvl="1">
              <a:lnSpc>
                <a:spcPct val="90000"/>
              </a:lnSpc>
              <a:tabLst>
                <a:tab pos="3033713" algn="l"/>
                <a:tab pos="8748713" algn="l"/>
              </a:tabLst>
            </a:pPr>
            <a:r>
              <a:rPr lang="en-US" sz="3200" kern="0" dirty="0" smtClean="0"/>
              <a:t>Add role name to clarify ambiguous situation</a:t>
            </a:r>
            <a:r>
              <a:rPr lang="en-US" sz="3200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Associations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2532510" y="3510976"/>
            <a:ext cx="5066404" cy="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7598914" y="3249368"/>
            <a:ext cx="116249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70012" y="3249368"/>
            <a:ext cx="116249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05355" y="2926203"/>
            <a:ext cx="1920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supervises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221601" y="3453825"/>
            <a:ext cx="23968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3200" b="1" i="1" dirty="0" smtClean="0">
                <a:solidFill>
                  <a:srgbClr val="0070C0"/>
                </a:solidFill>
              </a:rPr>
              <a:t>subordinate </a:t>
            </a:r>
            <a:r>
              <a:rPr lang="en-HK" sz="3200" b="1" dirty="0" smtClean="0">
                <a:solidFill>
                  <a:srgbClr val="0070C0"/>
                </a:solidFill>
              </a:rPr>
              <a:t>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65742" y="3453825"/>
            <a:ext cx="19472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supervisor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371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3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2BCBD-1695-4EE4-8A62-F03EE4E3D6A6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Associations</a:t>
            </a:r>
          </a:p>
        </p:txBody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3033713" algn="l"/>
                <a:tab pos="8748713" algn="l"/>
              </a:tabLst>
            </a:pPr>
            <a:r>
              <a:rPr lang="en-US" sz="3600" b="1" i="1" dirty="0"/>
              <a:t>Multiplicity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dirty="0"/>
              <a:t>Specify multiplicity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dirty="0"/>
              <a:t>Challenge 1:1 multiplicities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b="1" i="1" dirty="0">
                <a:solidFill>
                  <a:schemeClr val="tx2"/>
                </a:solidFill>
              </a:rPr>
              <a:t>But</a:t>
            </a:r>
            <a:r>
              <a:rPr lang="en-US" sz="3200" dirty="0"/>
              <a:t> do not put too much effort into getting multiplicities, since they often change during analysis</a:t>
            </a:r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dirty="0"/>
              <a:t>Ask whether the objects need to be </a:t>
            </a:r>
            <a:r>
              <a:rPr lang="en-US" sz="3200" dirty="0" smtClean="0"/>
              <a:t>ordered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0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0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0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0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uiExpand="1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1051D-2784-4460-984D-3664A8078042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Associations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295400"/>
          </a:xfrm>
        </p:spPr>
        <p:txBody>
          <a:bodyPr/>
          <a:lstStyle/>
          <a:p>
            <a:pPr>
              <a:tabLst>
                <a:tab pos="3033713" algn="l"/>
                <a:tab pos="8748713" algn="l"/>
              </a:tabLst>
            </a:pPr>
            <a:r>
              <a:rPr lang="en-US" sz="3600" b="1" i="1" dirty="0"/>
              <a:t>Missing Associations</a:t>
            </a:r>
            <a:endParaRPr lang="en-US" dirty="0"/>
          </a:p>
          <a:p>
            <a:pPr lvl="1">
              <a:tabLst>
                <a:tab pos="3033713" algn="l"/>
                <a:tab pos="8748713" algn="l"/>
              </a:tabLst>
            </a:pPr>
            <a:r>
              <a:rPr lang="en-US" sz="3200" dirty="0"/>
              <a:t>Add any missing association </a:t>
            </a:r>
            <a:r>
              <a:rPr lang="en-US" sz="3200" dirty="0" smtClean="0"/>
              <a:t>discovered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382963" y="3556575"/>
            <a:ext cx="230838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691345" y="3294965"/>
            <a:ext cx="1462260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/>
              <a:t>Account</a:t>
            </a:r>
            <a:endParaRPr lang="en-US" b="1" i="1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63610" y="3294965"/>
            <a:ext cx="161935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/>
              <a:t>Customer</a:t>
            </a:r>
            <a:endParaRPr lang="en-US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2954302" y="2971800"/>
            <a:ext cx="11657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opens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9" name="Straight Connector 8"/>
          <p:cNvCxnSpPr>
            <a:stCxn id="11" idx="3"/>
            <a:endCxn id="10" idx="1"/>
          </p:cNvCxnSpPr>
          <p:nvPr/>
        </p:nvCxnSpPr>
        <p:spPr bwMode="auto">
          <a:xfrm>
            <a:off x="2382963" y="4470975"/>
            <a:ext cx="230838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91345" y="4209365"/>
            <a:ext cx="2012667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/>
              <a:t>Transaction</a:t>
            </a:r>
            <a:endParaRPr lang="en-US" b="1" i="1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763610" y="4209365"/>
            <a:ext cx="161935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HK" b="1" i="1" dirty="0" smtClean="0"/>
              <a:t>Customer</a:t>
            </a:r>
            <a:endParaRPr lang="en-US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931059" y="3886200"/>
            <a:ext cx="1212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enters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3" name="Straight Connector 12"/>
          <p:cNvCxnSpPr>
            <a:stCxn id="15" idx="3"/>
            <a:endCxn id="14" idx="1"/>
          </p:cNvCxnSpPr>
          <p:nvPr/>
        </p:nvCxnSpPr>
        <p:spPr bwMode="auto">
          <a:xfrm>
            <a:off x="2382963" y="5377190"/>
            <a:ext cx="230838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691345" y="5115580"/>
            <a:ext cx="1281120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/>
              <a:t>Course</a:t>
            </a:r>
            <a:endParaRPr lang="en-US" b="1" i="1" dirty="0"/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1060165" y="5115580"/>
            <a:ext cx="1322798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HK" b="1" i="1" dirty="0" smtClean="0"/>
              <a:t>Student</a:t>
            </a:r>
            <a:endParaRPr lang="en-US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919838" y="4792415"/>
            <a:ext cx="12346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enrols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7085012" y="3294965"/>
            <a:ext cx="2286000" cy="1463040"/>
          </a:xfrm>
          <a:prstGeom prst="wedgeRectCallout">
            <a:avLst>
              <a:gd name="adj1" fmla="val -83348"/>
              <a:gd name="adj2" fmla="val -28145"/>
            </a:avLst>
          </a:prstGeom>
          <a:solidFill>
            <a:schemeClr val="bg1">
              <a:lumMod val="65000"/>
            </a:schemeClr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/>
              <a:t>These are actually associations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7085012" y="3294965"/>
            <a:ext cx="2286000" cy="1463040"/>
          </a:xfrm>
          <a:prstGeom prst="wedgeRectCallout">
            <a:avLst>
              <a:gd name="adj1" fmla="val -65778"/>
              <a:gd name="adj2" fmla="val 29682"/>
            </a:avLst>
          </a:prstGeom>
          <a:solidFill>
            <a:schemeClr val="bg1">
              <a:lumMod val="65000"/>
            </a:schemeClr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/>
              <a:t>These are actually associations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AutoShape 15"/>
          <p:cNvSpPr>
            <a:spLocks noChangeArrowheads="1"/>
          </p:cNvSpPr>
          <p:nvPr/>
        </p:nvSpPr>
        <p:spPr bwMode="auto">
          <a:xfrm>
            <a:off x="7085012" y="3294965"/>
            <a:ext cx="2286000" cy="1463040"/>
          </a:xfrm>
          <a:prstGeom prst="wedgeRectCallout">
            <a:avLst>
              <a:gd name="adj1" fmla="val -86339"/>
              <a:gd name="adj2" fmla="val 87509"/>
            </a:avLst>
          </a:prstGeom>
          <a:solidFill>
            <a:schemeClr val="bg1">
              <a:lumMod val="65000"/>
            </a:schemeClr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/>
              <a:t>These are actually associations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7085012" y="3294965"/>
            <a:ext cx="2286000" cy="1463040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These are actually associations</a:t>
            </a:r>
            <a:r>
              <a:rPr lang="en-HK" b="1" i="1" dirty="0" smtClean="0">
                <a:solidFill>
                  <a:srgbClr val="00B050"/>
                </a:solidFill>
              </a:rPr>
              <a:t>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uiExpand="1" build="p" bldLvl="3"/>
      <p:bldP spid="6" grpId="0" uiExpand="1" build="p" animBg="1"/>
      <p:bldP spid="7" grpId="0" uiExpand="1" build="p" animBg="1"/>
      <p:bldP spid="8" grpId="0" uiExpand="1"/>
      <p:bldP spid="10" grpId="0" uiExpand="1" build="p" animBg="1"/>
      <p:bldP spid="11" grpId="0" uiExpand="1" build="p" animBg="1"/>
      <p:bldP spid="12" grpId="0" uiExpand="1"/>
      <p:bldP spid="14" grpId="0" uiExpand="1" build="p" animBg="1"/>
      <p:bldP spid="15" grpId="0" uiExpand="1" build="p" animBg="1"/>
      <p:bldP spid="16" grpId="0" build="p"/>
      <p:bldP spid="20" grpId="0" animBg="1"/>
      <p:bldP spid="21" grpId="0" animBg="1"/>
      <p:bldP spid="22" grpId="0" animBg="1"/>
      <p:bldP spid="23" grpId="0" uiExpand="1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3505200"/>
            <a:ext cx="92354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tabLst>
                <a:tab pos="2574925" algn="l"/>
                <a:tab pos="8748713" algn="l"/>
              </a:tabLst>
            </a:pPr>
            <a:r>
              <a:rPr lang="en-US" b="1" i="1" kern="0" dirty="0" smtClean="0">
                <a:solidFill>
                  <a:srgbClr val="0070C0"/>
                </a:solidFill>
              </a:rPr>
              <a:t>state of</a:t>
            </a:r>
            <a:endParaRPr lang="en-US" b="1" kern="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F8F3-6C94-44F0-8788-17DAE5A67E31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Attributes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418320" cy="1709410"/>
          </a:xfrm>
        </p:spPr>
        <p:txBody>
          <a:bodyPr/>
          <a:lstStyle/>
          <a:p>
            <a:pPr>
              <a:tabLst>
                <a:tab pos="2574925" algn="l"/>
                <a:tab pos="8748713" algn="l"/>
              </a:tabLst>
            </a:pPr>
            <a:r>
              <a:rPr lang="en-US" dirty="0" smtClean="0"/>
              <a:t>Attributes are observable properties </a:t>
            </a:r>
            <a:r>
              <a:rPr lang="en-US" dirty="0"/>
              <a:t>of </a:t>
            </a:r>
            <a:r>
              <a:rPr lang="en-US" dirty="0" smtClean="0"/>
              <a:t>objects</a:t>
            </a:r>
            <a:endParaRPr lang="en-US" dirty="0"/>
          </a:p>
          <a:p>
            <a:pPr>
              <a:tabLst>
                <a:tab pos="2574925" algn="l"/>
                <a:tab pos="8748713" algn="l"/>
              </a:tabLst>
            </a:pPr>
            <a:r>
              <a:rPr lang="en-US" dirty="0"/>
              <a:t>Usually </a:t>
            </a:r>
            <a:r>
              <a:rPr lang="en-US" dirty="0" smtClean="0"/>
              <a:t>corresponds </a:t>
            </a:r>
            <a:r>
              <a:rPr lang="en-US" dirty="0"/>
              <a:t>to </a:t>
            </a:r>
            <a:r>
              <a:rPr lang="en-US" dirty="0" smtClean="0"/>
              <a:t>noun </a:t>
            </a:r>
            <a:r>
              <a:rPr lang="en-US" dirty="0"/>
              <a:t>followed by </a:t>
            </a:r>
            <a:r>
              <a:rPr lang="en-US" dirty="0" smtClean="0"/>
              <a:t>preposition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pPr lvl="1">
              <a:tabLst>
                <a:tab pos="2574925" algn="l"/>
                <a:tab pos="8748713" algn="l"/>
              </a:tabLst>
            </a:pPr>
            <a:r>
              <a:rPr lang="en-GB" b="1" i="1" dirty="0" smtClean="0">
                <a:solidFill>
                  <a:srgbClr val="0070C0"/>
                </a:solidFill>
              </a:rPr>
              <a:t>colour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i="1" dirty="0">
                <a:solidFill>
                  <a:srgbClr val="0070C0"/>
                </a:solidFill>
              </a:rPr>
              <a:t>of</a:t>
            </a:r>
            <a:r>
              <a:rPr lang="en-US" dirty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77376" y="2846672"/>
            <a:ext cx="702436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Car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89212" y="3513286"/>
            <a:ext cx="1160895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Button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1000" y="4573634"/>
            <a:ext cx="9235440" cy="607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2574925" algn="l"/>
                <a:tab pos="8748713" algn="l"/>
              </a:tabLst>
            </a:pPr>
            <a:r>
              <a:rPr lang="en-US" kern="0" dirty="0" smtClean="0"/>
              <a:t>Adjective may indicate attribute value</a:t>
            </a: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4974272" y="2959090"/>
            <a:ext cx="1097280" cy="548640"/>
          </a:xfrm>
          <a:prstGeom prst="wedgeRectCallout">
            <a:avLst>
              <a:gd name="adj1" fmla="val -144984"/>
              <a:gd name="adj2" fmla="val -19642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white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4974272" y="3860026"/>
            <a:ext cx="1554480" cy="548640"/>
          </a:xfrm>
          <a:prstGeom prst="wedgeRectCallout">
            <a:avLst>
              <a:gd name="adj1" fmla="val -105118"/>
              <a:gd name="adj2" fmla="val -50925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pressed</a:t>
            </a:r>
            <a:r>
              <a:rPr lang="en-HK" b="1" i="1" dirty="0" smtClean="0">
                <a:solidFill>
                  <a:srgbClr val="00B050"/>
                </a:solidFill>
              </a:rPr>
              <a:t>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bldLvl="2"/>
      <p:bldP spid="366595" grpId="0" uiExpand="1" build="p" bldLvl="2"/>
      <p:bldP spid="5" grpId="0" animBg="1"/>
      <p:bldP spid="6" grpId="0" animBg="1"/>
      <p:bldP spid="9" grpId="0" uiExpand="1" build="p" bldLvl="2"/>
      <p:bldP spid="11" grpId="0" uiExpand="1" build="p" animBg="1"/>
      <p:bldP spid="12" grpId="0" uiExpand="1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83BED-21EA-4B16-9EED-81C8503A8B32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Attributes</a:t>
            </a:r>
          </a:p>
        </p:txBody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869680" cy="4953000"/>
          </a:xfrm>
        </p:spPr>
        <p:txBody>
          <a:bodyPr/>
          <a:lstStyle/>
          <a:p>
            <a:pPr>
              <a:tabLst>
                <a:tab pos="2857500" algn="l"/>
                <a:tab pos="8748713" algn="l"/>
              </a:tabLst>
            </a:pPr>
            <a:r>
              <a:rPr lang="en-US" sz="3600" b="1" i="1" dirty="0" smtClean="0"/>
              <a:t>Divergent Attributes</a:t>
            </a:r>
            <a:endParaRPr lang="en-US" sz="3600" b="1" i="1" dirty="0"/>
          </a:p>
          <a:p>
            <a:pPr lvl="1">
              <a:tabLst>
                <a:tab pos="2857500" algn="l"/>
                <a:tab pos="8748713" algn="l"/>
              </a:tabLst>
            </a:pPr>
            <a:r>
              <a:rPr lang="en-US" sz="3200" dirty="0" smtClean="0"/>
              <a:t>A class with 2 sets of attributes unrelated </a:t>
            </a:r>
            <a:r>
              <a:rPr lang="en-US" sz="3200" dirty="0"/>
              <a:t>to </a:t>
            </a:r>
            <a:r>
              <a:rPr lang="en-US" sz="3200" dirty="0" smtClean="0"/>
              <a:t>each other may </a:t>
            </a:r>
            <a:r>
              <a:rPr lang="en-US" sz="3200" dirty="0"/>
              <a:t>indicate </a:t>
            </a:r>
            <a:r>
              <a:rPr lang="en-US" sz="3200" dirty="0" smtClean="0"/>
              <a:t>the need for splitting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7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19" grpId="0" uiExpand="1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z="3200" b="1" i="1" dirty="0" smtClean="0"/>
              <a:t>Divergent Attributes</a:t>
            </a:r>
            <a:br>
              <a:rPr lang="en-US" sz="3200" b="1" i="1" dirty="0" smtClean="0"/>
            </a:br>
            <a:r>
              <a:rPr lang="en-US" b="1" dirty="0" smtClean="0"/>
              <a:t>Example</a:t>
            </a:r>
            <a:endParaRPr lang="en-US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06174" y="1854438"/>
            <a:ext cx="2383602" cy="283464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Student</a:t>
            </a:r>
            <a:endParaRPr lang="en-US" sz="2801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endParaRPr lang="en-US" sz="800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student ID</a:t>
            </a:r>
          </a:p>
          <a:p>
            <a:pPr algn="l" defTabSz="914674">
              <a:defRPr/>
            </a:pPr>
            <a:r>
              <a:rPr lang="en-HK" sz="2801" dirty="0" smtClean="0">
                <a:solidFill>
                  <a:srgbClr val="000000"/>
                </a:solidFill>
              </a:rPr>
              <a:t>student name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06174" y="2418884"/>
            <a:ext cx="238677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914674">
              <a:defRPr/>
            </a:pPr>
            <a:endParaRPr lang="en-US" sz="2801" dirty="0">
              <a:solidFill>
                <a:srgbClr val="000000"/>
              </a:solidFill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991720" y="1849018"/>
            <a:ext cx="2468880" cy="283464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Course</a:t>
            </a:r>
            <a:endParaRPr lang="en-US" sz="2801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endParaRPr lang="en-US" sz="800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course ID</a:t>
            </a:r>
          </a:p>
          <a:p>
            <a:pPr algn="l" defTabSz="914674">
              <a:defRPr/>
            </a:pPr>
            <a:r>
              <a:rPr lang="en-HK" sz="2801" dirty="0" smtClean="0">
                <a:solidFill>
                  <a:srgbClr val="000000"/>
                </a:solidFill>
              </a:rPr>
              <a:t>course name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18" name="Line 4"/>
          <p:cNvSpPr>
            <a:spLocks noChangeShapeType="1"/>
          </p:cNvSpPr>
          <p:nvPr/>
        </p:nvSpPr>
        <p:spPr bwMode="auto">
          <a:xfrm>
            <a:off x="6991720" y="2418884"/>
            <a:ext cx="246888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914674">
              <a:defRPr/>
            </a:pPr>
            <a:endParaRPr lang="en-US" sz="2801" dirty="0">
              <a:solidFill>
                <a:srgbClr val="000000"/>
              </a:solidFill>
            </a:endParaRPr>
          </a:p>
        </p:txBody>
      </p: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506174" y="3256628"/>
            <a:ext cx="2383602" cy="1385379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b="1" i="1" dirty="0" smtClean="0">
                <a:solidFill>
                  <a:schemeClr val="bg2"/>
                </a:solidFill>
              </a:rPr>
              <a:t>course ID</a:t>
            </a:r>
          </a:p>
          <a:p>
            <a:pPr algn="l" defTabSz="914674">
              <a:defRPr/>
            </a:pPr>
            <a:r>
              <a:rPr lang="en-HK" sz="2801" b="1" i="1" dirty="0" smtClean="0">
                <a:solidFill>
                  <a:schemeClr val="bg2"/>
                </a:solidFill>
              </a:rPr>
              <a:t>course name</a:t>
            </a:r>
          </a:p>
          <a:p>
            <a:pPr algn="l" defTabSz="914674">
              <a:defRPr/>
            </a:pPr>
            <a:r>
              <a:rPr lang="en-US" sz="2801" b="1" i="1" dirty="0" smtClean="0">
                <a:solidFill>
                  <a:schemeClr val="bg2"/>
                </a:solidFill>
              </a:rPr>
              <a:t>grade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3236912" y="1874520"/>
            <a:ext cx="3383280" cy="1463040"/>
          </a:xfrm>
          <a:prstGeom prst="wedgeRectCallout">
            <a:avLst>
              <a:gd name="adj1" fmla="val -60872"/>
              <a:gd name="adj2" fmla="val 84719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>
                <a:solidFill>
                  <a:schemeClr val="bg2"/>
                </a:solidFill>
              </a:rPr>
              <a:t>T</a:t>
            </a:r>
            <a:r>
              <a:rPr lang="en-HK" b="1" i="1" dirty="0" smtClean="0">
                <a:solidFill>
                  <a:schemeClr val="bg2"/>
                </a:solidFill>
              </a:rPr>
              <a:t>he same course name duplicated in many student objects</a:t>
            </a:r>
            <a:endParaRPr lang="en-US" b="1" i="1" dirty="0">
              <a:solidFill>
                <a:schemeClr val="bg2"/>
              </a:solidFill>
            </a:endParaRP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6991720" y="3250962"/>
            <a:ext cx="2468880" cy="1385379"/>
          </a:xfrm>
          <a:prstGeom prst="rect">
            <a:avLst/>
          </a:prstGeom>
          <a:noFill/>
          <a:ln w="381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b="1" i="1" dirty="0" smtClean="0">
                <a:solidFill>
                  <a:schemeClr val="bg2"/>
                </a:solidFill>
              </a:rPr>
              <a:t>student ID</a:t>
            </a:r>
          </a:p>
          <a:p>
            <a:pPr algn="l" defTabSz="914674">
              <a:defRPr/>
            </a:pPr>
            <a:r>
              <a:rPr lang="en-HK" sz="2801" b="1" i="1" dirty="0" smtClean="0">
                <a:solidFill>
                  <a:schemeClr val="bg2"/>
                </a:solidFill>
              </a:rPr>
              <a:t>student name</a:t>
            </a:r>
            <a:endParaRPr lang="en-US" sz="2801" b="1" i="1" dirty="0" smtClean="0">
              <a:solidFill>
                <a:schemeClr val="bg2"/>
              </a:solidFill>
            </a:endParaRPr>
          </a:p>
          <a:p>
            <a:pPr algn="l" defTabSz="914674">
              <a:defRPr/>
            </a:pPr>
            <a:r>
              <a:rPr lang="en-US" sz="2801" b="1" i="1" dirty="0" smtClean="0">
                <a:solidFill>
                  <a:schemeClr val="bg2"/>
                </a:solidFill>
              </a:rPr>
              <a:t>grade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24" name="AutoShape 15"/>
          <p:cNvSpPr>
            <a:spLocks noChangeArrowheads="1"/>
          </p:cNvSpPr>
          <p:nvPr/>
        </p:nvSpPr>
        <p:spPr bwMode="auto">
          <a:xfrm>
            <a:off x="3236912" y="4038600"/>
            <a:ext cx="3429000" cy="1463040"/>
          </a:xfrm>
          <a:prstGeom prst="wedgeRectCallout">
            <a:avLst>
              <a:gd name="adj1" fmla="val 58708"/>
              <a:gd name="adj2" fmla="val -46252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chemeClr val="bg2"/>
                </a:solidFill>
              </a:rPr>
              <a:t>The same student name duplicated in many course objects </a:t>
            </a:r>
            <a:r>
              <a:rPr lang="en-HK" b="1" dirty="0" smtClean="0">
                <a:solidFill>
                  <a:schemeClr val="bg2"/>
                </a:solidFill>
              </a:rPr>
              <a:t>.</a:t>
            </a:r>
            <a:endParaRPr lang="en-US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658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animBg="1"/>
      <p:bldP spid="17" grpId="0" uiExpand="1" build="p" animBg="1"/>
      <p:bldP spid="18" grpId="0" animBg="1"/>
      <p:bldP spid="19" grpId="0"/>
      <p:bldP spid="21" grpId="0" uiExpand="1" build="p" animBg="1"/>
      <p:bldP spid="22" grpId="0"/>
      <p:bldP spid="24" grpId="0" uiExpand="1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2080035" y="4074500"/>
            <a:ext cx="1880777" cy="1640500"/>
            <a:chOff x="2080035" y="4074500"/>
            <a:chExt cx="1880777" cy="1640500"/>
          </a:xfrm>
        </p:grpSpPr>
        <p:cxnSp>
          <p:nvCxnSpPr>
            <p:cNvPr id="15" name="Straight Connector 14"/>
            <p:cNvCxnSpPr>
              <a:stCxn id="5" idx="2"/>
              <a:endCxn id="13" idx="1"/>
            </p:cNvCxnSpPr>
            <p:nvPr/>
          </p:nvCxnSpPr>
          <p:spPr bwMode="auto">
            <a:xfrm>
              <a:off x="2080035" y="4074500"/>
              <a:ext cx="1880777" cy="1010053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494018" y="4945559"/>
              <a:ext cx="466794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HK" sz="4400" dirty="0" smtClean="0">
                  <a:solidFill>
                    <a:srgbClr val="0070C0"/>
                  </a:solidFill>
                </a:rPr>
                <a:t>*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424850" y="4069080"/>
            <a:ext cx="1865710" cy="1645920"/>
            <a:chOff x="6424850" y="4069080"/>
            <a:chExt cx="1865710" cy="1645920"/>
          </a:xfrm>
        </p:grpSpPr>
        <p:cxnSp>
          <p:nvCxnSpPr>
            <p:cNvPr id="18" name="Straight Connector 17"/>
            <p:cNvCxnSpPr>
              <a:stCxn id="13" idx="3"/>
              <a:endCxn id="7" idx="2"/>
            </p:cNvCxnSpPr>
            <p:nvPr/>
          </p:nvCxnSpPr>
          <p:spPr bwMode="auto">
            <a:xfrm flipV="1">
              <a:off x="6429692" y="4069080"/>
              <a:ext cx="1860868" cy="1015473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TextBox 21"/>
            <p:cNvSpPr txBox="1"/>
            <p:nvPr/>
          </p:nvSpPr>
          <p:spPr>
            <a:xfrm>
              <a:off x="6424850" y="4945559"/>
              <a:ext cx="748923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pPr algn="l"/>
              <a:r>
                <a:rPr lang="en-HK" sz="4400" dirty="0" smtClean="0">
                  <a:solidFill>
                    <a:srgbClr val="0070C0"/>
                  </a:solidFill>
                </a:rPr>
                <a:t>*</a:t>
              </a:r>
              <a:r>
                <a:rPr lang="en-HK" sz="4400" dirty="0" smtClean="0">
                  <a:solidFill>
                    <a:srgbClr val="00B050"/>
                  </a:solidFill>
                </a:rPr>
                <a:t> </a:t>
              </a:r>
              <a:r>
                <a:rPr lang="en-HK" sz="4400" b="1" dirty="0" smtClean="0">
                  <a:solidFill>
                    <a:schemeClr val="bg1">
                      <a:lumMod val="75000"/>
                    </a:schemeClr>
                  </a:solidFill>
                </a:rPr>
                <a:t>.</a:t>
              </a:r>
              <a:endParaRPr lang="en-US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EF8F3-6C94-44F0-8788-17DAE5A67E31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z="3200" b="1" i="1" dirty="0" smtClean="0">
                <a:solidFill>
                  <a:srgbClr val="000066"/>
                </a:solidFill>
              </a:rPr>
              <a:t>Divergent Attributes</a:t>
            </a:r>
            <a:r>
              <a:rPr lang="en-US" sz="3200" b="1" i="1" dirty="0">
                <a:solidFill>
                  <a:srgbClr val="000066"/>
                </a:solidFill>
              </a:rPr>
              <a:t/>
            </a:r>
            <a:br>
              <a:rPr lang="en-US" sz="3200" b="1" i="1" dirty="0">
                <a:solidFill>
                  <a:srgbClr val="000066"/>
                </a:solidFill>
              </a:rPr>
            </a:br>
            <a:r>
              <a:rPr lang="en-US" b="1" dirty="0" smtClean="0">
                <a:solidFill>
                  <a:srgbClr val="000066"/>
                </a:solidFill>
              </a:rPr>
              <a:t>Example (Continued)</a:t>
            </a:r>
            <a:endParaRPr lang="en-US" b="1" dirty="0"/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685800"/>
          </a:xfrm>
        </p:spPr>
        <p:txBody>
          <a:bodyPr/>
          <a:lstStyle/>
          <a:p>
            <a:pPr>
              <a:tabLst>
                <a:tab pos="2574925" algn="l"/>
                <a:tab pos="8748713" algn="l"/>
              </a:tabLst>
            </a:pPr>
            <a:r>
              <a:rPr lang="en-US" dirty="0" smtClean="0"/>
              <a:t>Learn from database normalization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88234" y="2520020"/>
            <a:ext cx="2383602" cy="155448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Student</a:t>
            </a:r>
            <a:endParaRPr lang="en-US" sz="2801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endParaRPr lang="en-US" sz="800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student ID</a:t>
            </a:r>
          </a:p>
          <a:p>
            <a:pPr algn="l" defTabSz="914674">
              <a:defRPr/>
            </a:pPr>
            <a:r>
              <a:rPr lang="en-HK" sz="2801" dirty="0" smtClean="0">
                <a:solidFill>
                  <a:srgbClr val="000000"/>
                </a:solidFill>
              </a:rPr>
              <a:t>student name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888234" y="3084466"/>
            <a:ext cx="2386778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914674">
              <a:defRPr/>
            </a:pPr>
            <a:endParaRPr lang="en-US" sz="2801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056120" y="2514600"/>
            <a:ext cx="2468880" cy="155448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Course</a:t>
            </a:r>
            <a:endParaRPr lang="en-US" sz="2801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endParaRPr lang="en-US" sz="800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course ID</a:t>
            </a:r>
          </a:p>
          <a:p>
            <a:pPr algn="l" defTabSz="914674">
              <a:defRPr/>
            </a:pPr>
            <a:r>
              <a:rPr lang="en-HK" sz="2801" dirty="0" smtClean="0">
                <a:solidFill>
                  <a:srgbClr val="000000"/>
                </a:solidFill>
              </a:rPr>
              <a:t>course name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7056120" y="3084466"/>
            <a:ext cx="246888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914674">
              <a:defRPr/>
            </a:pPr>
            <a:endParaRPr lang="en-US" sz="2801" dirty="0">
              <a:solidFill>
                <a:srgbClr val="000000"/>
              </a:solidFill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3960812" y="4114800"/>
            <a:ext cx="2468880" cy="1939505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Grade</a:t>
            </a:r>
            <a:endParaRPr lang="en-US" sz="2801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endParaRPr lang="en-US" sz="800" dirty="0">
              <a:solidFill>
                <a:srgbClr val="000000"/>
              </a:solidFill>
            </a:endParaRP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student ID</a:t>
            </a:r>
          </a:p>
          <a:p>
            <a:pPr algn="l" defTabSz="914674">
              <a:defRPr/>
            </a:pPr>
            <a:r>
              <a:rPr lang="en-US" sz="2801" dirty="0" smtClean="0">
                <a:solidFill>
                  <a:srgbClr val="000000"/>
                </a:solidFill>
              </a:rPr>
              <a:t>course ID</a:t>
            </a:r>
          </a:p>
          <a:p>
            <a:pPr algn="l" defTabSz="914674">
              <a:defRPr/>
            </a:pPr>
            <a:r>
              <a:rPr lang="en-HK" sz="2801" dirty="0" smtClean="0">
                <a:solidFill>
                  <a:srgbClr val="000000"/>
                </a:solidFill>
              </a:rPr>
              <a:t>grade</a:t>
            </a:r>
            <a:endParaRPr lang="en-US" sz="2801" b="1" i="1" dirty="0">
              <a:solidFill>
                <a:schemeClr val="bg2"/>
              </a:solidFill>
            </a:endParaRPr>
          </a:p>
        </p:txBody>
      </p:sp>
      <p:sp>
        <p:nvSpPr>
          <p:cNvPr id="14" name="Line 4"/>
          <p:cNvSpPr>
            <a:spLocks noChangeShapeType="1"/>
          </p:cNvSpPr>
          <p:nvPr/>
        </p:nvSpPr>
        <p:spPr bwMode="auto">
          <a:xfrm>
            <a:off x="3960812" y="4684666"/>
            <a:ext cx="246888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l" defTabSz="914674">
              <a:defRPr/>
            </a:pPr>
            <a:endParaRPr lang="en-US" sz="2801" dirty="0">
              <a:solidFill>
                <a:srgbClr val="000000"/>
              </a:solidFill>
            </a:endParaRPr>
          </a:p>
        </p:txBody>
      </p:sp>
      <p:sp>
        <p:nvSpPr>
          <p:cNvPr id="17" name="AutoShape 15"/>
          <p:cNvSpPr>
            <a:spLocks noChangeArrowheads="1"/>
          </p:cNvSpPr>
          <p:nvPr/>
        </p:nvSpPr>
        <p:spPr bwMode="auto">
          <a:xfrm>
            <a:off x="5821680" y="404021"/>
            <a:ext cx="3703320" cy="1005840"/>
          </a:xfrm>
          <a:prstGeom prst="wedgeRectCallout">
            <a:avLst>
              <a:gd name="adj1" fmla="val -44719"/>
              <a:gd name="adj2" fmla="val 78772"/>
            </a:avLst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But not the result of database normalization</a:t>
            </a:r>
            <a:endParaRPr lang="en-US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35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6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595" grpId="0" uiExpand="1" build="p" bldLvl="2"/>
      <p:bldP spid="5" grpId="0" uiExpand="1" build="p" animBg="1"/>
      <p:bldP spid="6" grpId="0" animBg="1"/>
      <p:bldP spid="7" grpId="0" uiExpand="1" build="p" animBg="1"/>
      <p:bldP spid="8" grpId="0" animBg="1"/>
      <p:bldP spid="13" grpId="0" animBg="1"/>
      <p:bldP spid="14" grpId="0" animBg="1"/>
      <p:bldP spid="17" grpId="0" uiExpand="1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Attributes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1610380"/>
          </a:xfrm>
        </p:spPr>
        <p:txBody>
          <a:bodyPr/>
          <a:lstStyle/>
          <a:p>
            <a:pPr>
              <a:tabLst>
                <a:tab pos="2857500" algn="l"/>
                <a:tab pos="8748713" algn="l"/>
              </a:tabLst>
            </a:pPr>
            <a:r>
              <a:rPr lang="en-US" sz="3600" b="1" i="1" dirty="0"/>
              <a:t>Classes</a:t>
            </a:r>
            <a:endParaRPr lang="en-US" dirty="0"/>
          </a:p>
          <a:p>
            <a:pPr lvl="1">
              <a:lnSpc>
                <a:spcPct val="90000"/>
              </a:lnSpc>
              <a:tabLst>
                <a:tab pos="2857500" algn="l"/>
                <a:tab pos="8748713" algn="l"/>
              </a:tabLst>
            </a:pPr>
            <a:r>
              <a:rPr lang="en-US" sz="3200" dirty="0"/>
              <a:t>Entities that have features of their own within the given application constitute a </a:t>
            </a:r>
            <a:r>
              <a:rPr lang="en-US" sz="3200" dirty="0" smtClean="0"/>
              <a:t>class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387104" y="3489742"/>
            <a:ext cx="78098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>
                <a:solidFill>
                  <a:schemeClr val="bg2"/>
                </a:solidFill>
              </a:rPr>
              <a:t>City</a:t>
            </a:r>
            <a:endParaRPr lang="en-US" b="1" i="1" dirty="0">
              <a:solidFill>
                <a:schemeClr val="bg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09800" y="3530124"/>
            <a:ext cx="4570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lnSpc>
                <a:spcPct val="90000"/>
              </a:lnSpc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in a mailing list is an attribute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209800" y="4360492"/>
            <a:ext cx="3427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lnSpc>
                <a:spcPct val="90000"/>
              </a:lnSpc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in a census is a class </a:t>
            </a:r>
            <a:r>
              <a:rPr lang="en-US" sz="2800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387104" y="4343400"/>
            <a:ext cx="78098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i="1" dirty="0" smtClean="0">
                <a:solidFill>
                  <a:schemeClr val="bg2"/>
                </a:solidFill>
              </a:rPr>
              <a:t>City</a:t>
            </a:r>
            <a:endParaRPr lang="en-US" b="1" i="1" dirty="0">
              <a:solidFill>
                <a:schemeClr val="bg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uiExpand="1" build="p" bldLvl="3"/>
      <p:bldP spid="4" grpId="0" uiExpand="1" build="p" animBg="1"/>
      <p:bldP spid="6" grpId="0" uiExpand="1" build="p" bldLvl="3"/>
      <p:bldP spid="8" grpId="0" uiExpand="1" build="p" bldLvl="3"/>
      <p:bldP spid="12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  <a:endParaRPr lang="en-US" dirty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Objects must either be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physical entities (such as persons), or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conceptual entities on their own (such as accounts)</a:t>
            </a:r>
          </a:p>
          <a:p>
            <a:pPr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Must be meaningful in the application domain	 (not just the target system)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i="1" dirty="0"/>
              <a:t>Example:</a:t>
            </a:r>
            <a:r>
              <a:rPr lang="en-US" dirty="0"/>
              <a:t>  </a:t>
            </a:r>
            <a:r>
              <a:rPr lang="en-US" dirty="0" smtClean="0"/>
              <a:t>queue </a:t>
            </a:r>
            <a:r>
              <a:rPr lang="en-US" b="1" i="1" dirty="0" smtClean="0">
                <a:solidFill>
                  <a:schemeClr val="bg2"/>
                </a:solidFill>
              </a:rPr>
              <a:t>??  </a:t>
            </a:r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1138" name="Picture 2" descr="https://upload.wikimedia.org/wikipedia/commons/thumb/5/52/Data_Queue.svg/1200px-Data_Queu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4773" y="4648200"/>
            <a:ext cx="2795615" cy="1828800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4371525" y="4648200"/>
            <a:ext cx="4358997" cy="1828800"/>
            <a:chOff x="4371525" y="4648200"/>
            <a:chExt cx="4358997" cy="1828800"/>
          </a:xfrm>
        </p:grpSpPr>
        <p:pic>
          <p:nvPicPr>
            <p:cNvPr id="91142" name="Picture 6" descr="https://media-cdn.tripadvisor.com/media/photo-s/07/63/1d/3c/long-queue-for-cabl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32412" y="4648200"/>
              <a:ext cx="3398110" cy="182880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4371525" y="5300990"/>
              <a:ext cx="5501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/>
                <a:t>or</a:t>
              </a:r>
              <a:endParaRPr lang="en-US" sz="3200" i="1" dirty="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uiExpand="1" build="p" bldLvl="2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Attributes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863840" cy="2057400"/>
          </a:xfrm>
        </p:spPr>
        <p:txBody>
          <a:bodyPr/>
          <a:lstStyle/>
          <a:p>
            <a:pPr>
              <a:tabLst>
                <a:tab pos="2857500" algn="l"/>
                <a:tab pos="8748713" algn="l"/>
              </a:tabLst>
            </a:pPr>
            <a:r>
              <a:rPr lang="en-US" sz="3600" b="1" i="1" dirty="0" smtClean="0"/>
              <a:t>Classes</a:t>
            </a:r>
            <a:r>
              <a:rPr lang="en-US" b="1" i="1" dirty="0"/>
              <a:t> </a:t>
            </a:r>
            <a:r>
              <a:rPr lang="en-US" b="1" dirty="0"/>
              <a:t>(</a:t>
            </a:r>
            <a:r>
              <a:rPr lang="en-US" b="1" i="1" dirty="0"/>
              <a:t>continued</a:t>
            </a:r>
            <a:r>
              <a:rPr lang="en-US" sz="1600" b="1" i="1" dirty="0"/>
              <a:t> </a:t>
            </a:r>
            <a:r>
              <a:rPr lang="en-US" b="1" dirty="0"/>
              <a:t>)</a:t>
            </a:r>
            <a:endParaRPr lang="en-US" dirty="0"/>
          </a:p>
          <a:p>
            <a:pPr marL="914400" lvl="1" indent="-401638">
              <a:tabLst>
                <a:tab pos="2857500" algn="l"/>
                <a:tab pos="8748713" algn="l"/>
              </a:tabLst>
            </a:pPr>
            <a:r>
              <a:rPr lang="en-US" sz="3200" dirty="0"/>
              <a:t>If the independent existence of </a:t>
            </a:r>
            <a:r>
              <a:rPr lang="en-US" sz="3200" dirty="0" smtClean="0"/>
              <a:t>an entity </a:t>
            </a:r>
            <a:r>
              <a:rPr lang="en-US" sz="3200" dirty="0"/>
              <a:t>is </a:t>
            </a:r>
            <a:r>
              <a:rPr lang="en-US" sz="3200" dirty="0" smtClean="0"/>
              <a:t>important (rather </a:t>
            </a:r>
            <a:r>
              <a:rPr lang="en-US" sz="3200" dirty="0"/>
              <a:t>than </a:t>
            </a:r>
            <a:r>
              <a:rPr lang="en-US" sz="3200" dirty="0" smtClean="0"/>
              <a:t>just the value), we should have </a:t>
            </a:r>
            <a:r>
              <a:rPr lang="en-US" sz="3200" dirty="0"/>
              <a:t>a </a:t>
            </a:r>
            <a:r>
              <a:rPr lang="en-US" sz="3200" dirty="0" smtClean="0"/>
              <a:t>class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06570" y="4082250"/>
            <a:ext cx="1779654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rgbClr val="00B050"/>
                </a:solidFill>
              </a:rPr>
              <a:t>Supervisor</a:t>
            </a:r>
            <a:endParaRPr lang="en-US" b="1" i="1" dirty="0">
              <a:solidFill>
                <a:srgbClr val="00B05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00400" y="4122632"/>
            <a:ext cx="4570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lnSpc>
                <a:spcPct val="90000"/>
              </a:lnSpc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is a class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200400" y="4953000"/>
            <a:ext cx="342741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lnSpc>
                <a:spcPct val="90000"/>
              </a:lnSpc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is an attribute </a:t>
            </a:r>
            <a:r>
              <a:rPr lang="en-US" sz="2800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102887" y="4935908"/>
            <a:ext cx="1141659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bg2"/>
                </a:solidFill>
              </a:rPr>
              <a:t>Salary</a:t>
            </a:r>
            <a:endParaRPr lang="en-US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32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43" grpId="0" uiExpand="1" build="p" bldLvl="3"/>
      <p:bldP spid="4" grpId="0" uiExpand="1" build="p" animBg="1"/>
      <p:bldP spid="6" grpId="0" uiExpand="1" build="p" bldLvl="3"/>
      <p:bldP spid="8" grpId="0" uiExpand="1" build="p" bldLvl="3"/>
      <p:bldP spid="12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Attributes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7863840" cy="3423722"/>
          </a:xfrm>
        </p:spPr>
        <p:txBody>
          <a:bodyPr/>
          <a:lstStyle/>
          <a:p>
            <a:pPr>
              <a:tabLst>
                <a:tab pos="2857500" algn="l"/>
                <a:tab pos="8748713" algn="l"/>
              </a:tabLst>
            </a:pPr>
            <a:r>
              <a:rPr lang="en-US" sz="4000" b="1" i="1" dirty="0"/>
              <a:t>Identifiers</a:t>
            </a:r>
          </a:p>
          <a:p>
            <a:pPr lvl="1">
              <a:tabLst>
                <a:tab pos="2857500" algn="l"/>
                <a:tab pos="8748713" algn="l"/>
              </a:tabLst>
            </a:pPr>
            <a:r>
              <a:rPr lang="en-US" sz="3200" dirty="0"/>
              <a:t>Distinguish between</a:t>
            </a:r>
          </a:p>
          <a:p>
            <a:pPr marL="1322388" lvl="2" indent="-346075">
              <a:tabLst>
                <a:tab pos="2857500" algn="l"/>
                <a:tab pos="8748713" algn="l"/>
              </a:tabLst>
            </a:pPr>
            <a:r>
              <a:rPr lang="en-US" sz="2800" dirty="0" smtClean="0"/>
              <a:t>identifiers in </a:t>
            </a:r>
            <a:r>
              <a:rPr lang="en-US" sz="2800" dirty="0"/>
              <a:t>the application domain</a:t>
            </a:r>
          </a:p>
          <a:p>
            <a:pPr marL="1322388" lvl="2" indent="-346075">
              <a:tabLst>
                <a:tab pos="2857500" algn="l"/>
                <a:tab pos="8748713" algn="l"/>
              </a:tabLst>
            </a:pPr>
            <a:r>
              <a:rPr lang="en-US" sz="2800" dirty="0" smtClean="0"/>
              <a:t>object identifiers </a:t>
            </a:r>
            <a:r>
              <a:rPr lang="en-US" sz="2800" dirty="0"/>
              <a:t>for </a:t>
            </a:r>
            <a:r>
              <a:rPr lang="en-US" sz="2800" dirty="0" smtClean="0"/>
              <a:t>implementation</a:t>
            </a:r>
            <a:endParaRPr lang="en-US" sz="2800" dirty="0"/>
          </a:p>
          <a:p>
            <a:pPr lvl="1">
              <a:tabLst>
                <a:tab pos="2857500" algn="l"/>
                <a:tab pos="8748713" algn="l"/>
              </a:tabLst>
            </a:pPr>
            <a:r>
              <a:rPr lang="en-US" sz="3200" dirty="0" smtClean="0"/>
              <a:t>Should not specify pure </a:t>
            </a:r>
            <a:r>
              <a:rPr lang="en-US" sz="3200" dirty="0"/>
              <a:t>object identifiers </a:t>
            </a:r>
            <a:r>
              <a:rPr lang="en-US" sz="3200" dirty="0" smtClean="0"/>
              <a:t>in </a:t>
            </a:r>
            <a:r>
              <a:rPr lang="en-US" sz="3200" dirty="0"/>
              <a:t>the </a:t>
            </a:r>
            <a:r>
              <a:rPr lang="en-US" sz="3200" dirty="0" smtClean="0"/>
              <a:t>analysis model</a:t>
            </a:r>
            <a:endParaRPr lang="en-US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554410" y="5100122"/>
            <a:ext cx="235032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 smtClean="0">
                <a:solidFill>
                  <a:schemeClr val="bg2"/>
                </a:solidFill>
              </a:rPr>
              <a:t>Account Code</a:t>
            </a:r>
            <a:endParaRPr lang="en-US" b="1" i="1" dirty="0">
              <a:solidFill>
                <a:schemeClr val="bg2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03150" y="5877580"/>
            <a:ext cx="2501583" cy="523220"/>
          </a:xfrm>
          <a:prstGeom prst="rect">
            <a:avLst/>
          </a:prstGeom>
          <a:noFill/>
          <a:ln w="5715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i="1" dirty="0" smtClean="0">
                <a:solidFill>
                  <a:srgbClr val="CC00FF"/>
                </a:solidFill>
              </a:rPr>
              <a:t>Transaction ID</a:t>
            </a:r>
            <a:endParaRPr lang="en-US" b="1" i="1" dirty="0">
              <a:solidFill>
                <a:srgbClr val="CC00FF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899852" y="5062564"/>
            <a:ext cx="5332412" cy="52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is an identifier used by the bank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899852" y="5638800"/>
            <a:ext cx="539496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12713" indent="0">
              <a:buNone/>
              <a:tabLst>
                <a:tab pos="2857500" algn="l"/>
                <a:tab pos="8748713" algn="l"/>
              </a:tabLst>
            </a:pPr>
            <a:r>
              <a:rPr lang="en-US" sz="2800" kern="0" dirty="0" smtClean="0"/>
              <a:t>may be an identifier in the implemented system  </a:t>
            </a:r>
            <a:r>
              <a:rPr lang="en-US" sz="2800" b="1" i="1" kern="0" dirty="0" smtClean="0">
                <a:solidFill>
                  <a:srgbClr val="CC00FF"/>
                </a:solidFill>
              </a:rPr>
              <a:t>??</a:t>
            </a:r>
            <a:r>
              <a:rPr lang="en-US" sz="2800" kern="0" dirty="0" smtClean="0"/>
              <a:t>  </a:t>
            </a:r>
            <a:r>
              <a:rPr lang="en-US" sz="2800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800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1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1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1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uiExpand="1" build="p" bldLvl="3"/>
      <p:bldP spid="4" grpId="0" uiExpand="1" build="p" animBg="1"/>
      <p:bldP spid="5" grpId="0" uiExpand="1" build="p" animBg="1"/>
      <p:bldP spid="9" grpId="0" uiExpand="1" build="p" bldLvl="3"/>
      <p:bldP spid="10" grpId="0" uiExpand="1" build="p" bldLvl="3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0A139-97A5-4BBD-87F1-D99815BD1A99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372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Keeping the Right Attributes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>
              <a:tabLst>
                <a:tab pos="2857500" algn="l"/>
                <a:tab pos="8748713" algn="l"/>
              </a:tabLst>
            </a:pPr>
            <a:r>
              <a:rPr lang="en-US" sz="3600" b="1" i="1" dirty="0"/>
              <a:t>Internal Values</a:t>
            </a:r>
          </a:p>
          <a:p>
            <a:pPr lvl="1">
              <a:tabLst>
                <a:tab pos="2857500" algn="l"/>
                <a:tab pos="8748713" algn="l"/>
              </a:tabLst>
            </a:pPr>
            <a:r>
              <a:rPr lang="en-US" sz="3200" dirty="0"/>
              <a:t>Eliminate any attribute which describes the internal state of an object and which is invisible outside the </a:t>
            </a:r>
            <a:r>
              <a:rPr lang="en-US" sz="3200" dirty="0" smtClean="0"/>
              <a:t>object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9" grpId="0" uiExpand="1" build="p" bldLvl="2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Aggregations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00201"/>
            <a:ext cx="9144000" cy="752542"/>
          </a:xfrm>
        </p:spPr>
        <p:txBody>
          <a:bodyPr/>
          <a:lstStyle/>
          <a:p>
            <a:pPr>
              <a:tabLst>
                <a:tab pos="8804275" algn="l"/>
              </a:tabLst>
            </a:pPr>
            <a:r>
              <a:rPr lang="en-US" dirty="0" smtClean="0"/>
              <a:t>A </a:t>
            </a:r>
            <a:r>
              <a:rPr lang="en-US" dirty="0"/>
              <a:t>special </a:t>
            </a:r>
            <a:r>
              <a:rPr lang="en-US" dirty="0" smtClean="0"/>
              <a:t>type of association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2688516" y="3853190"/>
            <a:ext cx="353375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222275" y="3591580"/>
            <a:ext cx="169950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407395" y="3591580"/>
            <a:ext cx="1281121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76789" y="3268415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is-part-of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688516" y="4632282"/>
            <a:ext cx="353375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222275" y="4370672"/>
            <a:ext cx="128112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Student</a:t>
            </a:r>
            <a:endParaRPr 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989012" y="4370672"/>
            <a:ext cx="169950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04330" y="4047507"/>
            <a:ext cx="3102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is-aggregation-of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688516" y="5419920"/>
            <a:ext cx="353375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6222275" y="5158310"/>
            <a:ext cx="169950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69777" y="5158310"/>
            <a:ext cx="1718739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Classroom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76789" y="4835145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is-part-of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688516" y="6215390"/>
            <a:ext cx="3533759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222275" y="5953780"/>
            <a:ext cx="1898277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Classroom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989012" y="5953780"/>
            <a:ext cx="169950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University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904330" y="5630615"/>
            <a:ext cx="31021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bg2"/>
                </a:solidFill>
              </a:rPr>
              <a:t>is-aggregation-of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379412" y="2174794"/>
            <a:ext cx="9144000" cy="125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tabLst>
                <a:tab pos="8804275" algn="l"/>
              </a:tabLst>
            </a:pPr>
            <a:r>
              <a:rPr lang="en-US" kern="0" dirty="0" smtClean="0"/>
              <a:t>Class </a:t>
            </a:r>
            <a:r>
              <a:rPr lang="en-US" sz="4400" i="1" kern="0" dirty="0" smtClean="0"/>
              <a:t>X</a:t>
            </a:r>
            <a:r>
              <a:rPr lang="en-US" kern="0" dirty="0" smtClean="0"/>
              <a:t> is an </a:t>
            </a:r>
            <a:r>
              <a:rPr lang="en-US" b="1" i="1" kern="0" dirty="0" smtClean="0">
                <a:solidFill>
                  <a:schemeClr val="bg2"/>
                </a:solidFill>
              </a:rPr>
              <a:t>aggregation</a:t>
            </a:r>
            <a:r>
              <a:rPr lang="en-US" kern="0" dirty="0" smtClean="0"/>
              <a:t> of class </a:t>
            </a:r>
            <a:r>
              <a:rPr lang="en-US" i="1" kern="0" dirty="0" smtClean="0"/>
              <a:t>Y</a:t>
            </a:r>
            <a:r>
              <a:rPr lang="en-US" kern="0" dirty="0" smtClean="0"/>
              <a:t> if every object in </a:t>
            </a:r>
            <a:r>
              <a:rPr lang="en-US" i="1" kern="0" dirty="0" smtClean="0"/>
              <a:t>Y</a:t>
            </a:r>
            <a:r>
              <a:rPr lang="en-US" kern="0" dirty="0" smtClean="0">
                <a:solidFill>
                  <a:srgbClr val="0070C0"/>
                </a:solidFill>
              </a:rPr>
              <a:t> </a:t>
            </a:r>
            <a:r>
              <a:rPr lang="en-US" b="1" i="1" kern="0" dirty="0" smtClean="0">
                <a:solidFill>
                  <a:srgbClr val="0070C0"/>
                </a:solidFill>
              </a:rPr>
              <a:t>is-part-of</a:t>
            </a:r>
            <a:r>
              <a:rPr lang="en-US" kern="0" dirty="0" smtClean="0">
                <a:solidFill>
                  <a:srgbClr val="0070C0"/>
                </a:solidFill>
              </a:rPr>
              <a:t> </a:t>
            </a:r>
            <a:r>
              <a:rPr lang="en-US" kern="0" dirty="0" smtClean="0"/>
              <a:t>some object in </a:t>
            </a:r>
            <a:r>
              <a:rPr lang="en-US" sz="4400" i="1" kern="0" dirty="0" smtClean="0"/>
              <a:t>X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6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3" grpId="1" uiExpand="1" build="p" bldLvl="2"/>
      <p:bldP spid="5" grpId="0" animBg="1"/>
      <p:bldP spid="6" grpId="0" animBg="1"/>
      <p:bldP spid="7" grpId="0"/>
      <p:bldP spid="9" grpId="0" animBg="1"/>
      <p:bldP spid="10" grpId="0" animBg="1"/>
      <p:bldP spid="11" grpId="0"/>
      <p:bldP spid="15" grpId="0" animBg="1"/>
      <p:bldP spid="16" grpId="0" animBg="1"/>
      <p:bldP spid="17" grpId="0"/>
      <p:bldP spid="19" grpId="0" animBg="1"/>
      <p:bldP spid="20" grpId="0" animBg="1"/>
      <p:bldP spid="21" grpId="0"/>
      <p:bldP spid="23" grpId="0" uiExpand="1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Aggregations</a:t>
            </a:r>
            <a:br>
              <a:rPr lang="en-US" sz="3200" b="1" i="1" dirty="0" smtClean="0"/>
            </a:br>
            <a:r>
              <a:rPr lang="en-US" b="1" dirty="0" smtClean="0"/>
              <a:t>We Learn from Mistakes</a:t>
            </a:r>
            <a:endParaRPr lang="en-US" b="1" dirty="0"/>
          </a:p>
        </p:txBody>
      </p:sp>
      <p:sp>
        <p:nvSpPr>
          <p:cNvPr id="5079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1"/>
            <a:ext cx="3152762" cy="1922551"/>
          </a:xfrm>
        </p:spPr>
        <p:txBody>
          <a:bodyPr/>
          <a:lstStyle/>
          <a:p>
            <a:r>
              <a:rPr lang="en-US" dirty="0" smtClean="0"/>
              <a:t>Be careful with</a:t>
            </a:r>
            <a:endParaRPr lang="en-US" dirty="0"/>
          </a:p>
          <a:p>
            <a:pPr lvl="1"/>
            <a:r>
              <a:rPr lang="en-US" sz="3200" b="1" i="1" dirty="0" smtClean="0">
                <a:solidFill>
                  <a:schemeClr val="bg2"/>
                </a:solidFill>
              </a:rPr>
              <a:t>has-a</a:t>
            </a:r>
            <a:endParaRPr lang="en-US" sz="3200" b="1" i="1" dirty="0">
              <a:solidFill>
                <a:schemeClr val="bg2"/>
              </a:solidFill>
            </a:endParaRPr>
          </a:p>
          <a:p>
            <a:pPr lvl="1"/>
            <a:r>
              <a:rPr lang="en-US" sz="3200" b="1" i="1" dirty="0" smtClean="0">
                <a:solidFill>
                  <a:schemeClr val="bg2"/>
                </a:solidFill>
              </a:rPr>
              <a:t>has-many</a:t>
            </a:r>
            <a:endParaRPr lang="en-US" sz="3200" b="1" i="1" dirty="0">
              <a:solidFill>
                <a:schemeClr val="bg2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5307030" y="2032575"/>
            <a:ext cx="20342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341326" y="1770965"/>
            <a:ext cx="145905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086824" y="1770965"/>
            <a:ext cx="1220206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Branch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764570" y="1447800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has-a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5296186" y="2862590"/>
            <a:ext cx="20342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7330482" y="2600980"/>
            <a:ext cx="1220206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Branch</a:t>
            </a:r>
            <a:endParaRPr lang="en-US" dirty="0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837132" y="2600980"/>
            <a:ext cx="145905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434728" y="2277815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is-part-of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sp>
        <p:nvSpPr>
          <p:cNvPr id="22" name="Rectangle 5"/>
          <p:cNvSpPr txBox="1">
            <a:spLocks noChangeArrowheads="1"/>
          </p:cNvSpPr>
          <p:nvPr/>
        </p:nvSpPr>
        <p:spPr bwMode="auto">
          <a:xfrm>
            <a:off x="381000" y="5257800"/>
            <a:ext cx="9144000" cy="1160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However, do not spend too much time trying to distinguish between associations and aggregations </a:t>
            </a:r>
            <a:r>
              <a:rPr lang="en-US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5307030" y="3700429"/>
            <a:ext cx="20342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7341326" y="3438819"/>
            <a:ext cx="145905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3668440" y="3438819"/>
            <a:ext cx="163859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64570" y="3115654"/>
            <a:ext cx="111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tx2"/>
                </a:solidFill>
              </a:rPr>
              <a:t>has-a</a:t>
            </a:r>
            <a:endParaRPr lang="en-US" sz="3200" b="1" i="1" dirty="0">
              <a:solidFill>
                <a:schemeClr val="tx2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5296186" y="4530444"/>
            <a:ext cx="203429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7330482" y="4268834"/>
            <a:ext cx="1638590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837132" y="4268834"/>
            <a:ext cx="1459054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Manager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434728" y="3945669"/>
            <a:ext cx="1757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tx2"/>
                </a:solidFill>
              </a:rPr>
              <a:t>is-part-of</a:t>
            </a:r>
            <a:endParaRPr lang="en-US" sz="3200" b="1" i="1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004576" y="4225106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3200" b="1" i="1" dirty="0" smtClean="0">
                <a:solidFill>
                  <a:schemeClr val="tx2"/>
                </a:solidFill>
              </a:rPr>
              <a:t>??</a:t>
            </a:r>
            <a:endParaRPr lang="en-US" sz="3200" b="1" i="1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9" grpId="0" uiExpand="1" build="p" bldLvl="2"/>
      <p:bldP spid="9" grpId="0" animBg="1"/>
      <p:bldP spid="10" grpId="0" animBg="1"/>
      <p:bldP spid="11" grpId="0"/>
      <p:bldP spid="17" grpId="0" animBg="1"/>
      <p:bldP spid="18" grpId="0" animBg="1"/>
      <p:bldP spid="19" grpId="0"/>
      <p:bldP spid="22" grpId="0" uiExpand="1" build="p" bldLvl="2"/>
      <p:bldP spid="24" grpId="0" animBg="1"/>
      <p:bldP spid="25" grpId="0" animBg="1"/>
      <p:bldP spid="26" grpId="0"/>
      <p:bldP spid="28" grpId="0" animBg="1"/>
      <p:bldP spid="29" grpId="0" animBg="1"/>
      <p:bldP spid="30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63B31-49BE-47AB-9994-DB1EA9E5C300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Inheritance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>
              <a:tabLst>
                <a:tab pos="863600" algn="l"/>
                <a:tab pos="8748713" algn="l"/>
              </a:tabLst>
            </a:pPr>
            <a:r>
              <a:rPr lang="en-US" dirty="0" smtClean="0"/>
              <a:t>Common </a:t>
            </a:r>
            <a:r>
              <a:rPr lang="en-US" dirty="0"/>
              <a:t>descriptors to help to identify inheritance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pPr lvl="1">
              <a:tabLst>
                <a:tab pos="863600" algn="l"/>
                <a:tab pos="8748713" algn="l"/>
              </a:tabLst>
            </a:pPr>
            <a:r>
              <a:rPr lang="en-US" sz="3200" b="1" i="1" dirty="0">
                <a:solidFill>
                  <a:srgbClr val="0070C0"/>
                </a:solidFill>
              </a:rPr>
              <a:t>is-a-kind-of</a:t>
            </a:r>
          </a:p>
          <a:p>
            <a:pPr lvl="1">
              <a:tabLst>
                <a:tab pos="863600" algn="l"/>
                <a:tab pos="8748713" algn="l"/>
              </a:tabLst>
            </a:pPr>
            <a:r>
              <a:rPr lang="en-US" sz="3200" b="1" i="1" dirty="0" smtClean="0">
                <a:solidFill>
                  <a:schemeClr val="bg2"/>
                </a:solidFill>
              </a:rPr>
              <a:t>is-a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6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uiExpand="1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BA0BA-3ABE-466A-A044-3EEB4BEF46E4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z="3200" b="1" i="1" dirty="0"/>
              <a:t>Identifying </a:t>
            </a:r>
            <a:r>
              <a:rPr lang="en-US" sz="3200" b="1" i="1" dirty="0" smtClean="0"/>
              <a:t>Inheritance</a:t>
            </a:r>
            <a:br>
              <a:rPr lang="en-US" sz="3200" b="1" i="1" dirty="0" smtClean="0"/>
            </a:br>
            <a:r>
              <a:rPr lang="en-US" b="1" dirty="0" smtClean="0"/>
              <a:t>We Learn from Mistakes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788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9144000" cy="709429"/>
          </a:xfrm>
        </p:spPr>
        <p:txBody>
          <a:bodyPr/>
          <a:lstStyle/>
          <a:p>
            <a:r>
              <a:rPr lang="en-US" dirty="0" smtClean="0"/>
              <a:t>Be careful with</a:t>
            </a:r>
            <a:endParaRPr lang="en-US" dirty="0"/>
          </a:p>
        </p:txBody>
      </p:sp>
      <p:pic>
        <p:nvPicPr>
          <p:cNvPr id="8" name="Picture 1" descr="C:\THTseLocal\bmw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0212" y="337172"/>
            <a:ext cx="2820318" cy="1463040"/>
          </a:xfrm>
          <a:prstGeom prst="rect">
            <a:avLst/>
          </a:prstGeom>
          <a:noFill/>
        </p:spPr>
      </p:pic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5904371" y="2244819"/>
            <a:ext cx="2286000" cy="594360"/>
          </a:xfrm>
          <a:prstGeom prst="wedgeRectCallout">
            <a:avLst>
              <a:gd name="adj1" fmla="val -90167"/>
              <a:gd name="adj2" fmla="val 22910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sz="3200" b="1" i="1" dirty="0" smtClean="0">
                <a:solidFill>
                  <a:srgbClr val="0070C0"/>
                </a:solidFill>
              </a:rPr>
              <a:t>is-a-kind-of</a:t>
            </a:r>
            <a:endParaRPr lang="en-HK" sz="3200" b="1" i="1" dirty="0">
              <a:solidFill>
                <a:srgbClr val="0070C0"/>
              </a:solidFill>
            </a:endParaRPr>
          </a:p>
        </p:txBody>
      </p:sp>
      <p:sp>
        <p:nvSpPr>
          <p:cNvPr id="10" name="AutoShape 15"/>
          <p:cNvSpPr>
            <a:spLocks noChangeArrowheads="1"/>
          </p:cNvSpPr>
          <p:nvPr/>
        </p:nvSpPr>
        <p:spPr bwMode="auto">
          <a:xfrm>
            <a:off x="4807091" y="5257800"/>
            <a:ext cx="3383280" cy="594360"/>
          </a:xfrm>
          <a:prstGeom prst="wedgeRectCallout">
            <a:avLst>
              <a:gd name="adj1" fmla="val -93771"/>
              <a:gd name="adj2" fmla="val -288855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ctr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sz="3200" b="1" i="1" dirty="0" smtClean="0">
                <a:solidFill>
                  <a:schemeClr val="bg2"/>
                </a:solidFill>
              </a:rPr>
              <a:t>is-an-instance-of </a:t>
            </a:r>
            <a:r>
              <a:rPr lang="en-HK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HK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1" name="Straight Connector 10"/>
          <p:cNvCxnSpPr>
            <a:stCxn id="13" idx="3"/>
          </p:cNvCxnSpPr>
          <p:nvPr/>
        </p:nvCxnSpPr>
        <p:spPr bwMode="auto">
          <a:xfrm>
            <a:off x="2290594" y="2718375"/>
            <a:ext cx="160486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95456" y="2456765"/>
            <a:ext cx="702436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328471" y="2456765"/>
            <a:ext cx="962123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Bmw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692916" y="2133600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is-a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279750" y="3548390"/>
            <a:ext cx="160486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bg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884612" y="3286780"/>
            <a:ext cx="702436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 smtClean="0"/>
              <a:t>Car</a:t>
            </a:r>
            <a:endParaRPr lang="en-US" dirty="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89012" y="3286780"/>
            <a:ext cx="1290738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My Car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682072" y="296361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chemeClr val="tx2"/>
                </a:solidFill>
              </a:rPr>
              <a:t>is-a</a:t>
            </a:r>
            <a:endParaRPr lang="en-US" sz="3200" b="1" i="1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32934" y="3243052"/>
            <a:ext cx="5950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K" sz="3200" b="1" i="1" dirty="0" smtClean="0">
                <a:solidFill>
                  <a:schemeClr val="tx2"/>
                </a:solidFill>
              </a:rPr>
              <a:t>??</a:t>
            </a:r>
            <a:endParaRPr lang="en-US" sz="3200" b="1" i="1" dirty="0">
              <a:solidFill>
                <a:schemeClr val="tx2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8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5" grpId="0" uiExpand="1" build="p" bldLvl="2"/>
      <p:bldP spid="7" grpId="0" uiExpand="1" build="p" animBg="1"/>
      <p:bldP spid="10" grpId="0" uiExpand="1" build="p" animBg="1"/>
      <p:bldP spid="12" grpId="0" animBg="1"/>
      <p:bldP spid="13" grpId="0" animBg="1"/>
      <p:bldP spid="14" grpId="0"/>
      <p:bldP spid="16" grpId="0" animBg="1"/>
      <p:bldP spid="17" grpId="0" animBg="1"/>
      <p:bldP spid="18" grpId="0"/>
      <p:bldP spid="1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b="1" dirty="0"/>
              <a:t>Identifying Inheritance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4937760" cy="2761564"/>
          </a:xfrm>
        </p:spPr>
        <p:txBody>
          <a:bodyPr/>
          <a:lstStyle/>
          <a:p>
            <a:pPr marL="0" indent="0">
              <a:buNone/>
              <a:tabLst>
                <a:tab pos="863600" algn="l"/>
                <a:tab pos="8748713" algn="l"/>
              </a:tabLst>
            </a:pPr>
            <a:r>
              <a:rPr lang="en-US" sz="3600" b="1" i="1" dirty="0" smtClean="0"/>
              <a:t>Two directions:</a:t>
            </a:r>
            <a:endParaRPr lang="en-US" sz="3600" b="1" i="1" dirty="0"/>
          </a:p>
          <a:p>
            <a:pPr>
              <a:buClrTx/>
              <a:tabLst>
                <a:tab pos="863600" algn="l"/>
                <a:tab pos="8748713" algn="l"/>
              </a:tabLst>
            </a:pPr>
            <a:r>
              <a:rPr lang="en-US" b="1" i="1" dirty="0" smtClean="0">
                <a:solidFill>
                  <a:srgbClr val="0070C0"/>
                </a:solidFill>
              </a:rPr>
              <a:t>Top down</a:t>
            </a:r>
          </a:p>
          <a:p>
            <a:pPr lvl="1">
              <a:buClr>
                <a:srgbClr val="0070C0"/>
              </a:buClr>
              <a:tabLst>
                <a:tab pos="863600" algn="l"/>
                <a:tab pos="8748713" algn="l"/>
              </a:tabLst>
            </a:pPr>
            <a:r>
              <a:rPr lang="en-US" dirty="0" smtClean="0"/>
              <a:t>Refine </a:t>
            </a:r>
            <a:r>
              <a:rPr lang="en-US" dirty="0"/>
              <a:t>classes into specialized </a:t>
            </a:r>
            <a:r>
              <a:rPr lang="en-US" dirty="0" smtClean="0"/>
              <a:t>subclasses</a:t>
            </a:r>
          </a:p>
          <a:p>
            <a:pPr lvl="1">
              <a:buClr>
                <a:srgbClr val="0070C0"/>
              </a:buClr>
              <a:tabLst>
                <a:tab pos="863600" algn="l"/>
                <a:tab pos="8748713" algn="l"/>
              </a:tabLst>
            </a:pPr>
            <a:r>
              <a:rPr lang="en-US" dirty="0"/>
              <a:t>More common in </a:t>
            </a:r>
            <a:r>
              <a:rPr lang="en-US" dirty="0" smtClean="0"/>
              <a:t>analysis</a:t>
            </a:r>
          </a:p>
          <a:p>
            <a:pPr lvl="1">
              <a:buClr>
                <a:srgbClr val="0070C0"/>
              </a:buClr>
              <a:tabLst>
                <a:tab pos="863600" algn="l"/>
                <a:tab pos="8748713" algn="l"/>
              </a:tabLst>
            </a:pPr>
            <a:endParaRPr lang="en-US" dirty="0"/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6324600" y="3775929"/>
            <a:ext cx="3200400" cy="2240280"/>
          </a:xfrm>
          <a:prstGeom prst="wedgeRectCallout">
            <a:avLst>
              <a:gd name="adj1" fmla="val -103107"/>
              <a:gd name="adj2" fmla="val -12846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Inherits </a:t>
            </a:r>
            <a:r>
              <a:rPr lang="en-HK" b="1" i="1" dirty="0">
                <a:solidFill>
                  <a:srgbClr val="0070C0"/>
                </a:solidFill>
              </a:rPr>
              <a:t>all </a:t>
            </a:r>
            <a:r>
              <a:rPr lang="en-HK" b="1" i="1" dirty="0" smtClean="0">
                <a:solidFill>
                  <a:srgbClr val="0070C0"/>
                </a:solidFill>
              </a:rPr>
              <a:t>methods </a:t>
            </a:r>
            <a:r>
              <a:rPr lang="en-HK" b="1" i="1" dirty="0">
                <a:solidFill>
                  <a:srgbClr val="0070C0"/>
                </a:solidFill>
              </a:rPr>
              <a:t>in </a:t>
            </a:r>
            <a:r>
              <a:rPr lang="en-HK" b="1" i="1" dirty="0" smtClean="0">
                <a:solidFill>
                  <a:srgbClr val="0070C0"/>
                </a:solidFill>
              </a:rPr>
              <a:t>Account </a:t>
            </a:r>
            <a:r>
              <a:rPr lang="en-HK" b="1" i="1" dirty="0">
                <a:solidFill>
                  <a:srgbClr val="0070C0"/>
                </a:solidFill>
              </a:rPr>
              <a:t>plus special operations </a:t>
            </a:r>
            <a:r>
              <a:rPr lang="en-HK" b="1" i="1" dirty="0" smtClean="0">
                <a:solidFill>
                  <a:srgbClr val="0070C0"/>
                </a:solidFill>
              </a:rPr>
              <a:t>like </a:t>
            </a:r>
            <a:r>
              <a:rPr lang="en-HK" b="1" i="1" dirty="0">
                <a:solidFill>
                  <a:srgbClr val="0070C0"/>
                </a:solidFill>
              </a:rPr>
              <a:t>“honour cheque</a:t>
            </a:r>
            <a:r>
              <a:rPr lang="en-HK" b="1" i="1" dirty="0" smtClean="0">
                <a:solidFill>
                  <a:srgbClr val="0070C0"/>
                </a:solidFill>
              </a:rPr>
              <a:t>” 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5273040" y="1676400"/>
            <a:ext cx="4251960" cy="1828800"/>
          </a:xfrm>
          <a:prstGeom prst="wedgeRectCallout">
            <a:avLst>
              <a:gd name="adj1" fmla="val -74790"/>
              <a:gd name="adj2" fmla="val 42533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rgbClr val="0070C0"/>
                </a:solidFill>
              </a:rPr>
              <a:t>Look </a:t>
            </a:r>
            <a:r>
              <a:rPr lang="en-HK" b="1" i="1" dirty="0">
                <a:solidFill>
                  <a:srgbClr val="0070C0"/>
                </a:solidFill>
              </a:rPr>
              <a:t>for extra behavioural constraints in the subclass that differentiates it from the </a:t>
            </a:r>
            <a:r>
              <a:rPr lang="en-HK" b="1" i="1" dirty="0" smtClean="0">
                <a:solidFill>
                  <a:srgbClr val="0070C0"/>
                </a:solidFill>
              </a:rPr>
              <a:t>superclass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1990866" y="5080574"/>
            <a:ext cx="2475204" cy="1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466070" y="4818964"/>
            <a:ext cx="1399742" cy="52322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HK" dirty="0" smtClean="0"/>
              <a:t>Account</a:t>
            </a:r>
            <a:endParaRPr lang="en-U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91123" y="4603521"/>
            <a:ext cx="1399743" cy="95410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Cheque</a:t>
            </a:r>
          </a:p>
          <a:p>
            <a:pPr algn="ctr"/>
            <a:r>
              <a:rPr lang="en-HK" dirty="0" smtClean="0"/>
              <a:t>Account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145479" y="4495800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HK" sz="3200" b="1" i="1" dirty="0" smtClean="0">
                <a:solidFill>
                  <a:srgbClr val="0070C0"/>
                </a:solidFill>
              </a:rPr>
              <a:t>is-a-kind-of</a:t>
            </a:r>
            <a:endParaRPr lang="en-US" sz="32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36565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uiExpand="1" build="p" bldLvl="2"/>
      <p:bldP spid="5" grpId="0" uiExpand="1" build="p" animBg="1"/>
      <p:bldP spid="6" grpId="0" uiExpand="1" build="p" animBg="1"/>
      <p:bldP spid="8" grpId="0" animBg="1"/>
      <p:bldP spid="10" grpId="0" animBg="1"/>
      <p:bldP spid="1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</p:spPr>
        <p:txBody>
          <a:bodyPr/>
          <a:lstStyle/>
          <a:p>
            <a:r>
              <a:rPr lang="en-US" b="1" dirty="0"/>
              <a:t>Identifying Inheritance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6126480" cy="1752600"/>
          </a:xfrm>
        </p:spPr>
        <p:txBody>
          <a:bodyPr/>
          <a:lstStyle/>
          <a:p>
            <a:pPr marL="0" indent="0">
              <a:buNone/>
              <a:tabLst>
                <a:tab pos="863600" algn="l"/>
                <a:tab pos="8748713" algn="l"/>
              </a:tabLst>
            </a:pPr>
            <a:r>
              <a:rPr lang="en-US" sz="3600" b="1" i="1" dirty="0" smtClean="0">
                <a:solidFill>
                  <a:schemeClr val="bg1">
                    <a:lumMod val="75000"/>
                  </a:schemeClr>
                </a:solidFill>
              </a:rPr>
              <a:t>Two directions:</a:t>
            </a:r>
            <a:endParaRPr lang="en-US" sz="3600" b="1" i="1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buClr>
                <a:schemeClr val="bg2"/>
              </a:buClr>
              <a:tabLst>
                <a:tab pos="863600" algn="l"/>
                <a:tab pos="8748713" algn="l"/>
              </a:tabLst>
            </a:pPr>
            <a:r>
              <a:rPr lang="en-US" b="1" i="1" dirty="0" smtClean="0">
                <a:solidFill>
                  <a:schemeClr val="bg2"/>
                </a:solidFill>
              </a:rPr>
              <a:t>Bottom up</a:t>
            </a:r>
          </a:p>
          <a:p>
            <a:pPr lvl="1">
              <a:buClr>
                <a:schemeClr val="bg2"/>
              </a:buClr>
              <a:tabLst>
                <a:tab pos="863600" algn="l"/>
                <a:tab pos="8748713" algn="l"/>
              </a:tabLst>
            </a:pPr>
            <a:r>
              <a:rPr lang="en-HK" dirty="0" smtClean="0"/>
              <a:t>Generalize classes into a superclass</a:t>
            </a:r>
            <a:endParaRPr lang="en-HK" i="1" dirty="0" smtClean="0"/>
          </a:p>
        </p:txBody>
      </p:sp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4082732" y="1600200"/>
            <a:ext cx="5440680" cy="1005840"/>
          </a:xfrm>
          <a:prstGeom prst="wedgeRectCallout">
            <a:avLst>
              <a:gd name="adj1" fmla="val -56701"/>
              <a:gd name="adj2" fmla="val 55740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>
                <a:solidFill>
                  <a:schemeClr val="bg2"/>
                </a:solidFill>
              </a:rPr>
              <a:t>Look for classes with common attributes, associations, or methods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81000" y="3327162"/>
            <a:ext cx="6126480" cy="94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2763" lvl="1" indent="0">
              <a:buClr>
                <a:schemeClr val="bg2"/>
              </a:buClr>
              <a:buNone/>
              <a:tabLst>
                <a:tab pos="863600" algn="l"/>
                <a:tab pos="8748713" algn="l"/>
              </a:tabLst>
            </a:pPr>
            <a:r>
              <a:rPr lang="en-HK" i="1" kern="0" dirty="0"/>
              <a:t>Example: </a:t>
            </a:r>
            <a:r>
              <a:rPr lang="en-HK" kern="0" dirty="0"/>
              <a:t>Generalize stack and queue into a superclass “linked </a:t>
            </a:r>
            <a:r>
              <a:rPr lang="en-HK" kern="0" dirty="0" smtClean="0"/>
              <a:t>list”</a:t>
            </a:r>
            <a:endParaRPr lang="en-HK" b="1" kern="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4522176"/>
            <a:ext cx="53949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Clr>
                <a:schemeClr val="bg2"/>
              </a:buClr>
              <a:tabLst>
                <a:tab pos="863600" algn="l"/>
                <a:tab pos="8748713" algn="l"/>
              </a:tabLst>
            </a:pPr>
            <a:r>
              <a:rPr lang="en-HK" kern="0" dirty="0" smtClean="0"/>
              <a:t>May not reflect the real world, hence only recommended in design </a:t>
            </a:r>
            <a:r>
              <a:rPr lang="en-HK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7100252" y="2925494"/>
            <a:ext cx="2423160" cy="1417320"/>
          </a:xfrm>
          <a:prstGeom prst="wedgeRectCallout">
            <a:avLst>
              <a:gd name="adj1" fmla="val -109342"/>
              <a:gd name="adj2" fmla="val 29712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b="1" i="1" dirty="0" smtClean="0">
                <a:solidFill>
                  <a:schemeClr val="bg2"/>
                </a:solidFill>
              </a:rPr>
              <a:t>But is </a:t>
            </a:r>
            <a:r>
              <a:rPr lang="en-HK" b="1" i="1" dirty="0">
                <a:solidFill>
                  <a:schemeClr val="bg2"/>
                </a:solidFill>
              </a:rPr>
              <a:t>a </a:t>
            </a:r>
            <a:r>
              <a:rPr lang="en-HK" b="1" i="1" dirty="0" smtClean="0">
                <a:solidFill>
                  <a:schemeClr val="bg2"/>
                </a:solidFill>
              </a:rPr>
              <a:t>queue a-kind-of linked list ?? </a:t>
            </a:r>
            <a:endParaRPr lang="en-HK" b="1" i="1" dirty="0">
              <a:solidFill>
                <a:schemeClr val="bg2"/>
              </a:solidFill>
            </a:endParaRPr>
          </a:p>
        </p:txBody>
      </p:sp>
      <p:pic>
        <p:nvPicPr>
          <p:cNvPr id="10" name="Picture 6" descr="https://media-cdn.tripadvisor.com/media/photo-s/07/63/1d/3c/long-queue-for-cab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692" y="4650541"/>
            <a:ext cx="3474720" cy="18700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74565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4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7" grpId="0" uiExpand="1" build="p" bldLvl="2"/>
      <p:bldP spid="5" grpId="0" uiExpand="1" build="p" animBg="1"/>
      <p:bldP spid="7" grpId="0" uiExpand="1" build="p" bldLvl="2"/>
      <p:bldP spid="8" grpId="0" uiExpand="1" build="p" bldLvl="2"/>
      <p:bldP spid="9" grpId="0" uiExpand="1" build="p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b="1" dirty="0"/>
              <a:t>Multiple Inheritance</a:t>
            </a:r>
            <a:endParaRPr lang="en-US" dirty="0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49" y="1600200"/>
            <a:ext cx="4023360" cy="1143000"/>
          </a:xfrm>
        </p:spPr>
        <p:txBody>
          <a:bodyPr/>
          <a:lstStyle/>
          <a:p>
            <a:pPr>
              <a:buClr>
                <a:srgbClr val="00B050"/>
              </a:buClr>
              <a:tabLst>
                <a:tab pos="8748713" algn="l"/>
              </a:tabLst>
            </a:pPr>
            <a:r>
              <a:rPr lang="en-US" dirty="0" smtClean="0"/>
              <a:t>A class inherits from two superclasses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1897" y="1747300"/>
            <a:ext cx="1609344" cy="1077218"/>
          </a:xfrm>
          <a:prstGeom prst="rect">
            <a:avLst/>
          </a:prstGeom>
          <a:noFill/>
          <a:ln w="762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HK" sz="3200" dirty="0" smtClean="0"/>
              <a:t>Cheque Account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577694" y="1747300"/>
            <a:ext cx="1947306" cy="1077218"/>
          </a:xfrm>
          <a:prstGeom prst="rect">
            <a:avLst/>
          </a:prstGeom>
          <a:noFill/>
          <a:ln w="76200">
            <a:solidFill>
              <a:schemeClr val="bg2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HK" sz="3200" dirty="0" smtClean="0"/>
              <a:t>Savings Account</a:t>
            </a:r>
            <a:endParaRPr lang="en-US" sz="3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982269" y="2851000"/>
            <a:ext cx="2683378" cy="1855816"/>
            <a:chOff x="5982269" y="2851000"/>
            <a:chExt cx="2683378" cy="1855816"/>
          </a:xfrm>
        </p:grpSpPr>
        <p:sp>
          <p:nvSpPr>
            <p:cNvPr id="15" name="TextBox 14"/>
            <p:cNvSpPr txBox="1"/>
            <p:nvPr/>
          </p:nvSpPr>
          <p:spPr>
            <a:xfrm>
              <a:off x="6455278" y="3629598"/>
              <a:ext cx="1737360" cy="1077218"/>
            </a:xfrm>
            <a:prstGeom prst="rect">
              <a:avLst/>
            </a:prstGeom>
            <a:noFill/>
            <a:ln w="76200">
              <a:solidFill>
                <a:schemeClr val="bg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HK" sz="3200" dirty="0" smtClean="0"/>
                <a:t>Premium Account</a:t>
              </a:r>
              <a:endParaRPr lang="en-US" sz="3200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982269" y="2851000"/>
              <a:ext cx="2683378" cy="742251"/>
              <a:chOff x="5982269" y="2851000"/>
              <a:chExt cx="2683378" cy="742251"/>
            </a:xfrm>
          </p:grpSpPr>
          <p:sp>
            <p:nvSpPr>
              <p:cNvPr id="7" name="Isosceles Triangle 6"/>
              <p:cNvSpPr/>
              <p:nvPr/>
            </p:nvSpPr>
            <p:spPr bwMode="auto">
              <a:xfrm>
                <a:off x="5982269" y="2851000"/>
                <a:ext cx="228600" cy="228600"/>
              </a:xfrm>
              <a:prstGeom prst="triangl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" name="Group 2"/>
              <p:cNvGrpSpPr/>
              <p:nvPr/>
            </p:nvGrpSpPr>
            <p:grpSpPr>
              <a:xfrm flipV="1">
                <a:off x="6089294" y="3086201"/>
                <a:ext cx="2468880" cy="507050"/>
                <a:chOff x="6067636" y="2085571"/>
                <a:chExt cx="2438400" cy="507050"/>
              </a:xfrm>
            </p:grpSpPr>
            <p:cxnSp>
              <p:nvCxnSpPr>
                <p:cNvPr id="8" name="Straight Connector 7"/>
                <p:cNvCxnSpPr/>
                <p:nvPr/>
              </p:nvCxnSpPr>
              <p:spPr bwMode="auto">
                <a:xfrm>
                  <a:off x="6067636" y="2339096"/>
                  <a:ext cx="0" cy="253525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9" name="Straight Connector 8"/>
                <p:cNvCxnSpPr/>
                <p:nvPr/>
              </p:nvCxnSpPr>
              <p:spPr bwMode="auto">
                <a:xfrm>
                  <a:off x="6067636" y="2339096"/>
                  <a:ext cx="2438400" cy="0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0" name="Straight Connector 9"/>
                <p:cNvCxnSpPr/>
                <p:nvPr/>
              </p:nvCxnSpPr>
              <p:spPr bwMode="auto">
                <a:xfrm>
                  <a:off x="8506036" y="2339096"/>
                  <a:ext cx="0" cy="253525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11" name="Straight Connector 10"/>
                <p:cNvCxnSpPr/>
                <p:nvPr/>
              </p:nvCxnSpPr>
              <p:spPr bwMode="auto">
                <a:xfrm>
                  <a:off x="7286836" y="2085571"/>
                  <a:ext cx="0" cy="253525"/>
                </a:xfrm>
                <a:prstGeom prst="line">
                  <a:avLst/>
                </a:prstGeom>
                <a:solidFill>
                  <a:schemeClr val="accent1"/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4" name="Isosceles Triangle 23"/>
              <p:cNvSpPr/>
              <p:nvPr/>
            </p:nvSpPr>
            <p:spPr bwMode="auto">
              <a:xfrm>
                <a:off x="8437047" y="2851000"/>
                <a:ext cx="228600" cy="228600"/>
              </a:xfrm>
              <a:prstGeom prst="triangl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12749" y="2788920"/>
            <a:ext cx="475488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  <a:tabLst>
                <a:tab pos="8748713" algn="l"/>
              </a:tabLst>
            </a:pPr>
            <a:r>
              <a:rPr lang="en-US" kern="0" dirty="0" smtClean="0"/>
              <a:t>May increase complexity</a:t>
            </a:r>
            <a:endParaRPr lang="en-US" b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AutoShape 15"/>
          <p:cNvSpPr>
            <a:spLocks noChangeArrowheads="1"/>
          </p:cNvSpPr>
          <p:nvPr/>
        </p:nvSpPr>
        <p:spPr bwMode="auto">
          <a:xfrm>
            <a:off x="989012" y="4084320"/>
            <a:ext cx="3474720" cy="1097280"/>
          </a:xfrm>
          <a:prstGeom prst="wedgeRectCallout">
            <a:avLst>
              <a:gd name="adj1" fmla="val 43492"/>
              <a:gd name="adj2" fmla="val -110512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1913" algn="l">
              <a:spcBef>
                <a:spcPct val="20000"/>
              </a:spcBef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8797925" algn="r"/>
              </a:tabLst>
            </a:pPr>
            <a:r>
              <a:rPr lang="en-HK" sz="3200" b="1" i="1" dirty="0" smtClean="0">
                <a:solidFill>
                  <a:schemeClr val="bg2"/>
                </a:solidFill>
              </a:rPr>
              <a:t>During analysis, let the user decide </a:t>
            </a:r>
            <a:r>
              <a:rPr lang="en-HK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HK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CC23E-F8F7-4B99-9C48-5E1F829CD408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6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51" grpId="0" uiExpand="1" build="p" bldLvl="2"/>
      <p:bldP spid="12" grpId="0" uiExpand="1" build="p" animBg="1"/>
      <p:bldP spid="13" grpId="0" uiExpand="1" build="p" animBg="1"/>
      <p:bldP spid="31" grpId="0" uiExpand="1" build="p" bldLvl="2"/>
      <p:bldP spid="32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  <a:endParaRPr lang="en-US" dirty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Objects must either be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physical entities (such as persons), or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conceptual entities on their own (such as accounts)</a:t>
            </a:r>
          </a:p>
          <a:p>
            <a:pPr>
              <a:lnSpc>
                <a:spcPct val="90000"/>
              </a:lnSpc>
              <a:tabLst>
                <a:tab pos="8912225" algn="l"/>
              </a:tabLst>
            </a:pPr>
            <a:r>
              <a:rPr lang="en-US" dirty="0"/>
              <a:t>Must be meaningful in the application domain	 (not just the target system)</a:t>
            </a:r>
          </a:p>
          <a:p>
            <a:pPr lvl="1">
              <a:lnSpc>
                <a:spcPct val="90000"/>
              </a:lnSpc>
              <a:tabLst>
                <a:tab pos="8912225" algn="l"/>
              </a:tabLst>
            </a:pPr>
            <a:r>
              <a:rPr lang="en-US" i="1" dirty="0"/>
              <a:t>Example:</a:t>
            </a:r>
            <a:r>
              <a:rPr lang="en-US" dirty="0"/>
              <a:t>  </a:t>
            </a:r>
            <a:r>
              <a:rPr lang="en-US" dirty="0" smtClean="0"/>
              <a:t>queue </a:t>
            </a:r>
            <a:r>
              <a:rPr lang="en-US" b="1" i="1" dirty="0" smtClean="0">
                <a:solidFill>
                  <a:schemeClr val="bg2"/>
                </a:solidFill>
              </a:rPr>
              <a:t>??  </a:t>
            </a:r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91138" name="Picture 2" descr="https://upload.wikimedia.org/wikipedia/commons/thumb/5/52/Data_Queue.svg/1200px-Data_Queu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4773" y="4648200"/>
            <a:ext cx="2795615" cy="1828800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4371525" y="4648200"/>
            <a:ext cx="4358997" cy="1828800"/>
            <a:chOff x="4371525" y="4648200"/>
            <a:chExt cx="4358997" cy="1828800"/>
          </a:xfrm>
        </p:grpSpPr>
        <p:pic>
          <p:nvPicPr>
            <p:cNvPr id="91142" name="Picture 6" descr="https://media-cdn.tripadvisor.com/media/photo-s/07/63/1d/3c/long-queue-for-cable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332412" y="4648200"/>
              <a:ext cx="3398110" cy="1828800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4371525" y="5300990"/>
              <a:ext cx="55015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/>
                <a:t>or</a:t>
              </a:r>
              <a:endParaRPr lang="en-US" sz="32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40428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7" grpId="0" uiExpand="1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68601-BCA0-4626-BD03-2F3F4F866874}" type="slidenum">
              <a:rPr lang="en-US">
                <a:solidFill>
                  <a:srgbClr val="808080"/>
                </a:solidFill>
              </a:rPr>
              <a:pPr/>
              <a:t>40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the Access </a:t>
            </a:r>
            <a:r>
              <a:rPr lang="en-US" b="1" dirty="0"/>
              <a:t>Paths</a:t>
            </a:r>
            <a:endParaRPr lang="en-US" dirty="0"/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1600200"/>
            <a:ext cx="9036050" cy="4114800"/>
          </a:xfrm>
        </p:spPr>
        <p:txBody>
          <a:bodyPr/>
          <a:lstStyle/>
          <a:p>
            <a:pPr marL="406400" indent="-406400">
              <a:tabLst>
                <a:tab pos="2398713" algn="l"/>
                <a:tab pos="8748713" algn="l"/>
              </a:tabLst>
            </a:pPr>
            <a:r>
              <a:rPr lang="en-US" dirty="0"/>
              <a:t>Trace </a:t>
            </a:r>
            <a:r>
              <a:rPr lang="en-US" dirty="0" smtClean="0"/>
              <a:t>the access </a:t>
            </a:r>
            <a:r>
              <a:rPr lang="en-US" dirty="0"/>
              <a:t>paths in a class diagram to see whether they give sensible results</a:t>
            </a:r>
          </a:p>
          <a:p>
            <a:pPr marL="406400" indent="-406400">
              <a:tabLst>
                <a:tab pos="2398713" algn="l"/>
                <a:tab pos="8748713" algn="l"/>
              </a:tabLst>
            </a:pPr>
            <a:r>
              <a:rPr lang="en-US" i="1" dirty="0" smtClean="0"/>
              <a:t>Example:</a:t>
            </a:r>
            <a:endParaRPr lang="en-US" i="1" dirty="0"/>
          </a:p>
          <a:p>
            <a:pPr marL="863600" lvl="1" indent="-342900">
              <a:tabLst>
                <a:tab pos="2398713" algn="l"/>
                <a:tab pos="8748713" algn="l"/>
              </a:tabLst>
            </a:pPr>
            <a:r>
              <a:rPr lang="en-US" sz="3200" dirty="0"/>
              <a:t>Unique result for 1-associations</a:t>
            </a:r>
            <a:r>
              <a:rPr lang="en-US" sz="3200" dirty="0" smtClean="0"/>
              <a:t>?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uiExpand="1" build="p" bldLvl="2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52C3A-89CF-4634-864C-D0890219AFF4}" type="slidenum">
              <a:rPr lang="en-US">
                <a:solidFill>
                  <a:srgbClr val="808080"/>
                </a:solidFill>
              </a:rPr>
              <a:pPr/>
              <a:t>41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Iterative Modelling</a:t>
            </a:r>
            <a:endParaRPr 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1600200"/>
            <a:ext cx="9036050" cy="4114800"/>
          </a:xfrm>
        </p:spPr>
        <p:txBody>
          <a:bodyPr/>
          <a:lstStyle/>
          <a:p>
            <a:pPr marL="406400" indent="-406400">
              <a:tabLst>
                <a:tab pos="2398713" algn="l"/>
                <a:tab pos="8748713" algn="l"/>
              </a:tabLst>
            </a:pPr>
            <a:r>
              <a:rPr lang="en-US" dirty="0"/>
              <a:t>The entire object-oriented development is a continual iterative process</a:t>
            </a:r>
          </a:p>
          <a:p>
            <a:pPr marL="406400" indent="-406400">
              <a:tabLst>
                <a:tab pos="2398713" algn="l"/>
                <a:tab pos="8748713" algn="l"/>
              </a:tabLst>
            </a:pPr>
            <a:r>
              <a:rPr lang="en-US" dirty="0"/>
              <a:t>Different parts of a model may be at different stages of completion</a:t>
            </a:r>
          </a:p>
          <a:p>
            <a:pPr marL="406400" indent="-406400">
              <a:tabLst>
                <a:tab pos="2398713" algn="l"/>
                <a:tab pos="8748713" algn="l"/>
              </a:tabLst>
            </a:pPr>
            <a:r>
              <a:rPr lang="en-US" dirty="0"/>
              <a:t>Refine the class diagram </a:t>
            </a:r>
            <a:r>
              <a:rPr lang="en-US" dirty="0" smtClean="0"/>
              <a:t>after dynamic modelling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3D7D7-2686-4B95-B6CF-B93192A60BE4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More Reading Materials at Student Request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Further Guidelines</a:t>
            </a:r>
            <a:endParaRPr lang="en-US" sz="2000" dirty="0"/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76400"/>
            <a:ext cx="9144000" cy="41148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/>
              <a:t>(1)  </a:t>
            </a:r>
            <a:r>
              <a:rPr lang="en-US" sz="3600" b="1" i="1" dirty="0"/>
              <a:t>Common </a:t>
            </a:r>
            <a:r>
              <a:rPr lang="en-US" sz="3600" b="1" i="1" dirty="0" smtClean="0"/>
              <a:t>Operations</a:t>
            </a:r>
            <a:endParaRPr lang="en-US" b="1" i="1" dirty="0"/>
          </a:p>
          <a:p>
            <a:pPr marL="406400" indent="-406400"/>
            <a:r>
              <a:rPr lang="en-US" dirty="0"/>
              <a:t>The existence of operations common to 2 or more objects indicate a high probability of identifying an association, aggregation and/or </a:t>
            </a:r>
            <a:r>
              <a:rPr lang="en-US" dirty="0" smtClean="0"/>
              <a:t>inheritance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099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4C9E-3931-4DCB-8CD3-FF3EA2E1A6DD}" type="slidenum">
              <a:rPr lang="en-US"/>
              <a:pPr/>
              <a:t>43</a:t>
            </a:fld>
            <a:endParaRPr lang="en-US" dirty="0"/>
          </a:p>
        </p:txBody>
      </p:sp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76400"/>
            <a:ext cx="9144000" cy="41148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/>
              <a:t>(2)  </a:t>
            </a:r>
            <a:r>
              <a:rPr lang="en-US" sz="3600" b="1" i="1" dirty="0"/>
              <a:t>Polymorphic </a:t>
            </a:r>
            <a:r>
              <a:rPr lang="en-US" sz="3600" b="1" i="1" dirty="0" smtClean="0"/>
              <a:t>methods</a:t>
            </a:r>
            <a:r>
              <a:rPr lang="en-US" b="1" i="1" dirty="0" smtClean="0"/>
              <a:t> </a:t>
            </a:r>
            <a:endParaRPr lang="en-US" b="1" i="1" dirty="0"/>
          </a:p>
          <a:p>
            <a:pPr marL="406400" indent="-406400">
              <a:lnSpc>
                <a:spcPct val="90000"/>
              </a:lnSpc>
            </a:pPr>
            <a:r>
              <a:rPr lang="en-US" dirty="0"/>
              <a:t>Polymorphic methods should not be considered as common methods when reviewing objects and relationships</a:t>
            </a:r>
          </a:p>
          <a:p>
            <a:pPr marL="863600" lvl="1" indent="-342900">
              <a:lnSpc>
                <a:spcPct val="90000"/>
              </a:lnSpc>
            </a:pPr>
            <a:r>
              <a:rPr lang="en-US" i="1" dirty="0"/>
              <a:t>Examples:  </a:t>
            </a:r>
            <a:r>
              <a:rPr lang="en-US" dirty="0"/>
              <a:t>“open” and “close”</a:t>
            </a:r>
          </a:p>
          <a:p>
            <a:pPr marL="406400" indent="-406400">
              <a:lnSpc>
                <a:spcPct val="90000"/>
              </a:lnSpc>
            </a:pPr>
            <a:r>
              <a:rPr lang="en-US" dirty="0"/>
              <a:t>On the other hand, we should not only look at the name when deciding whether a method is </a:t>
            </a:r>
            <a:r>
              <a:rPr lang="en-US" dirty="0" smtClean="0"/>
              <a:t>polymorphic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3783-6778-4E23-BF9F-1E4AE0D6B979}" type="slidenum">
              <a:rPr lang="en-US"/>
              <a:pPr/>
              <a:t>44</a:t>
            </a:fld>
            <a:endParaRPr lang="en-US" dirty="0"/>
          </a:p>
        </p:txBody>
      </p:sp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76400"/>
            <a:ext cx="9144000" cy="49530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(2)  </a:t>
            </a:r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Polymorphic </a:t>
            </a:r>
            <a:r>
              <a:rPr lang="en-US" sz="3600" b="1" i="1" dirty="0" smtClean="0">
                <a:solidFill>
                  <a:schemeClr val="bg1">
                    <a:lumMod val="65000"/>
                  </a:schemeClr>
                </a:solidFill>
              </a:rPr>
              <a:t>methods</a:t>
            </a:r>
            <a:r>
              <a:rPr lang="en-US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  <a:p>
            <a:pPr marL="406400" indent="-406400"/>
            <a:r>
              <a:rPr lang="en-US" dirty="0"/>
              <a:t>Check whether the method have common </a:t>
            </a:r>
            <a:r>
              <a:rPr lang="en-GB" dirty="0" smtClean="0"/>
              <a:t>behaviour</a:t>
            </a:r>
            <a:r>
              <a:rPr lang="en-US" dirty="0" smtClean="0"/>
              <a:t> </a:t>
            </a:r>
            <a:r>
              <a:rPr lang="en-US" dirty="0"/>
              <a:t>among related objects</a:t>
            </a:r>
          </a:p>
          <a:p>
            <a:pPr marL="406400" indent="-406400"/>
            <a:r>
              <a:rPr lang="en-US" i="1" dirty="0"/>
              <a:t>Example:</a:t>
            </a:r>
            <a:r>
              <a:rPr lang="en-US" dirty="0"/>
              <a:t>  To open a cheque account, we</a:t>
            </a:r>
          </a:p>
          <a:p>
            <a:pPr marL="863600" lvl="1" indent="-342900"/>
            <a:r>
              <a:rPr lang="en-US" dirty="0"/>
              <a:t>create account object</a:t>
            </a:r>
          </a:p>
          <a:p>
            <a:pPr marL="863600" lvl="1" indent="-342900"/>
            <a:r>
              <a:rPr lang="en-US" dirty="0"/>
              <a:t>copy information from customer object</a:t>
            </a:r>
          </a:p>
          <a:p>
            <a:pPr marL="863600" lvl="1" indent="-342900"/>
            <a:r>
              <a:rPr lang="en-US" dirty="0"/>
              <a:t>set the transaction history to nil</a:t>
            </a:r>
          </a:p>
          <a:p>
            <a:pPr marL="406400" indent="-406400">
              <a:buFont typeface="Wingdings" pitchFamily="2" charset="2"/>
              <a:buNone/>
            </a:pPr>
            <a:r>
              <a:rPr lang="en-US" dirty="0"/>
              <a:t> 	We do exactly the same things when opening a savings account or reserve </a:t>
            </a:r>
            <a:r>
              <a:rPr lang="en-US" dirty="0" smtClean="0"/>
              <a:t>account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3510-4CE8-456E-9FC2-6E3F80AC2942}" type="slidenum">
              <a:rPr lang="en-US"/>
              <a:pPr/>
              <a:t>45</a:t>
            </a:fld>
            <a:endParaRPr lang="en-US" dirty="0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76400"/>
            <a:ext cx="9144000" cy="41148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/>
              <a:t>(3)  </a:t>
            </a:r>
            <a:r>
              <a:rPr lang="en-US" sz="3600" b="1" i="1" dirty="0"/>
              <a:t>Normalization</a:t>
            </a:r>
            <a:endParaRPr lang="en-US" b="1" dirty="0"/>
          </a:p>
          <a:p>
            <a:pPr marL="406400" indent="-406400"/>
            <a:r>
              <a:rPr lang="en-US" dirty="0"/>
              <a:t>The usual recommendations on the normalization of databases can be extended from associations to </a:t>
            </a:r>
            <a:r>
              <a:rPr lang="en-US" dirty="0" smtClean="0"/>
              <a:t>aggregations </a:t>
            </a:r>
            <a:r>
              <a:rPr lang="en-US" dirty="0"/>
              <a:t>and inheritance, and from attributes to </a:t>
            </a:r>
            <a:r>
              <a:rPr lang="en-US" dirty="0" smtClean="0"/>
              <a:t>methods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0E3B0-B8B7-4C86-B2A0-36691C2BF3A9}" type="slidenum">
              <a:rPr lang="en-US"/>
              <a:pPr/>
              <a:t>46</a:t>
            </a:fld>
            <a:endParaRPr lang="en-US" dirty="0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1676400"/>
            <a:ext cx="9144000" cy="41148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(3)  </a:t>
            </a:r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Normalization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  <a:p>
            <a:pPr marL="406400" indent="-406400"/>
            <a:r>
              <a:rPr lang="en-US" i="1" dirty="0"/>
              <a:t>Example:  </a:t>
            </a:r>
          </a:p>
          <a:p>
            <a:pPr marL="863600" lvl="1" indent="-342900"/>
            <a:r>
              <a:rPr lang="en-US" sz="3200" dirty="0"/>
              <a:t>Given 2 objects </a:t>
            </a:r>
            <a:r>
              <a:rPr lang="en-US" sz="3200" i="1" dirty="0"/>
              <a:t>X</a:t>
            </a:r>
            <a:r>
              <a:rPr lang="en-US" sz="3200" dirty="0"/>
              <a:t> and </a:t>
            </a:r>
            <a:r>
              <a:rPr lang="en-US" sz="3200" i="1" dirty="0"/>
              <a:t>Y</a:t>
            </a:r>
            <a:r>
              <a:rPr lang="en-US" sz="3200" dirty="0"/>
              <a:t>, an operation </a:t>
            </a:r>
            <a:r>
              <a:rPr lang="en-US" sz="3200" i="1" dirty="0"/>
              <a:t>Z</a:t>
            </a:r>
            <a:r>
              <a:rPr lang="en-US" sz="3200" dirty="0"/>
              <a:t> is </a:t>
            </a:r>
            <a:r>
              <a:rPr lang="en-US" sz="3200" b="1" i="1" dirty="0">
                <a:solidFill>
                  <a:schemeClr val="tx2"/>
                </a:solidFill>
              </a:rPr>
              <a:t>transitively dependent</a:t>
            </a:r>
            <a:r>
              <a:rPr lang="en-US" sz="3200" dirty="0"/>
              <a:t> on one of them if </a:t>
            </a:r>
          </a:p>
          <a:p>
            <a:pPr marL="1322388" lvl="2" indent="-344488"/>
            <a:r>
              <a:rPr lang="en-US" sz="2800" i="1" dirty="0"/>
              <a:t>Z</a:t>
            </a:r>
            <a:r>
              <a:rPr lang="en-US" sz="2800" dirty="0"/>
              <a:t> is an operation of both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i="1" dirty="0"/>
              <a:t>Y</a:t>
            </a:r>
            <a:endParaRPr lang="en-US" sz="2800" dirty="0"/>
          </a:p>
          <a:p>
            <a:pPr marL="1322388" lvl="2" indent="-344488"/>
            <a:r>
              <a:rPr lang="en-US" sz="2800" dirty="0"/>
              <a:t>There exists a relationship between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i="1" dirty="0" smtClean="0"/>
              <a:t>Y</a:t>
            </a:r>
          </a:p>
          <a:p>
            <a:pPr marL="922338" lvl="1" indent="-344488"/>
            <a:r>
              <a:rPr lang="en-US" sz="3200" dirty="0"/>
              <a:t>The presence of transitive dependence indicates a high probability that </a:t>
            </a:r>
            <a:r>
              <a:rPr lang="en-US" sz="3200" i="1" dirty="0"/>
              <a:t>Z</a:t>
            </a:r>
            <a:r>
              <a:rPr lang="en-US" sz="3200" dirty="0"/>
              <a:t> is a redundant operation of either </a:t>
            </a:r>
            <a:r>
              <a:rPr lang="en-US" sz="3200" i="1" dirty="0"/>
              <a:t>X</a:t>
            </a:r>
            <a:r>
              <a:rPr lang="en-US" sz="3200" dirty="0"/>
              <a:t> or </a:t>
            </a:r>
            <a:r>
              <a:rPr lang="en-US" sz="3200" i="1" dirty="0"/>
              <a:t>Y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4EEEC-16FE-4DFB-B293-BD1CCCCFDC5C}" type="slidenum">
              <a:rPr lang="en-US"/>
              <a:pPr/>
              <a:t>47</a:t>
            </a:fld>
            <a:endParaRPr lang="en-US" dirty="0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676400"/>
            <a:ext cx="9144000" cy="5029200"/>
          </a:xfrm>
        </p:spPr>
        <p:txBody>
          <a:bodyPr/>
          <a:lstStyle/>
          <a:p>
            <a:pPr marL="406400" indent="-406400">
              <a:buFont typeface="Wingdings" pitchFamily="2" charset="2"/>
              <a:buNone/>
            </a:pPr>
            <a:r>
              <a:rPr lang="en-US" sz="3600" b="1" dirty="0"/>
              <a:t>(4)  </a:t>
            </a:r>
            <a:r>
              <a:rPr lang="en-US" sz="3600" b="1" i="1" dirty="0"/>
              <a:t>Meaningfulness</a:t>
            </a:r>
            <a:endParaRPr lang="en-US" sz="3600" b="1" dirty="0"/>
          </a:p>
          <a:p>
            <a:pPr marL="406400" indent="-406400">
              <a:lnSpc>
                <a:spcPct val="90000"/>
              </a:lnSpc>
            </a:pPr>
            <a:r>
              <a:rPr lang="en-US" dirty="0"/>
              <a:t>Look at </a:t>
            </a:r>
            <a:r>
              <a:rPr lang="en-US" dirty="0" smtClean="0"/>
              <a:t>the </a:t>
            </a:r>
            <a:r>
              <a:rPr lang="en-US" dirty="0"/>
              <a:t>meaningfulness of the classes and their relationships</a:t>
            </a:r>
          </a:p>
          <a:p>
            <a:pPr marL="406400" indent="-406400">
              <a:lnSpc>
                <a:spcPct val="90000"/>
              </a:lnSpc>
            </a:pPr>
            <a:r>
              <a:rPr lang="en-US" dirty="0"/>
              <a:t>Especially if we attempt to create new classes because of normalization</a:t>
            </a:r>
          </a:p>
          <a:p>
            <a:pPr marL="406400" indent="-406400">
              <a:lnSpc>
                <a:spcPct val="90000"/>
              </a:lnSpc>
            </a:pPr>
            <a:r>
              <a:rPr lang="en-US" dirty="0"/>
              <a:t>Classes should not be factorized purely for the convenience of implementation, or to reduce the fan-in ratio</a:t>
            </a:r>
          </a:p>
          <a:p>
            <a:pPr marL="406400" indent="-406400">
              <a:lnSpc>
                <a:spcPct val="90000"/>
              </a:lnSpc>
            </a:pPr>
            <a:r>
              <a:rPr lang="en-US" dirty="0"/>
              <a:t>Neither should new relationships be created for such </a:t>
            </a:r>
            <a:r>
              <a:rPr lang="en-US" dirty="0" smtClean="0"/>
              <a:t>purposes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8AD0B-8D6F-4CE7-85EA-2AFDDDC443D0}" type="slidenum">
              <a:rPr lang="en-US"/>
              <a:pPr/>
              <a:t>48</a:t>
            </a:fld>
            <a:endParaRPr lang="en-US" dirty="0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EAEAEA"/>
              </a:buClr>
              <a:buFont typeface="Wingdings" pitchFamily="2" charset="2"/>
              <a:buNone/>
            </a:pPr>
            <a:r>
              <a:rPr lang="en-US" sz="3600" b="1" dirty="0"/>
              <a:t>(5)  </a:t>
            </a:r>
            <a:r>
              <a:rPr lang="en-US" sz="3600" b="1" i="1" dirty="0"/>
              <a:t>Reverse </a:t>
            </a:r>
            <a:r>
              <a:rPr lang="en-US" sz="3600" b="1" i="1" dirty="0" smtClean="0"/>
              <a:t>Associations</a:t>
            </a:r>
            <a:endParaRPr lang="en-US" sz="3600" b="1" i="1" dirty="0"/>
          </a:p>
          <a:p>
            <a:pPr>
              <a:lnSpc>
                <a:spcPct val="90000"/>
              </a:lnSpc>
            </a:pPr>
            <a:r>
              <a:rPr lang="en-US" dirty="0"/>
              <a:t>For every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has-a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has-many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uses-a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uses-many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 	relationship between 2 objects,</a:t>
            </a:r>
            <a:r>
              <a:rPr lang="en-US" dirty="0">
                <a:solidFill>
                  <a:srgbClr val="EAEAEA"/>
                </a:solidFill>
              </a:rPr>
              <a:t> </a:t>
            </a:r>
            <a:r>
              <a:rPr lang="en-US" dirty="0"/>
              <a:t>consider also the reverse association, resulting in complete multiplicities of the form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1:1, 1:</a:t>
            </a:r>
            <a:r>
              <a:rPr lang="en-US" sz="3200" i="1" dirty="0"/>
              <a:t>M</a:t>
            </a:r>
            <a:r>
              <a:rPr lang="en-US" sz="3200" dirty="0"/>
              <a:t>, </a:t>
            </a:r>
            <a:r>
              <a:rPr lang="en-US" sz="3200" i="1" dirty="0"/>
              <a:t>M</a:t>
            </a:r>
            <a:r>
              <a:rPr lang="en-US" sz="3200" dirty="0"/>
              <a:t>:1, or </a:t>
            </a:r>
            <a:r>
              <a:rPr lang="en-US" sz="3200" i="1" dirty="0"/>
              <a:t>M</a:t>
            </a:r>
            <a:r>
              <a:rPr lang="en-US" sz="3200" dirty="0"/>
              <a:t>:</a:t>
            </a:r>
            <a:r>
              <a:rPr lang="en-US" sz="3200" i="1" dirty="0"/>
              <a:t>M </a:t>
            </a:r>
            <a:r>
              <a:rPr lang="en-US" sz="3200" i="1" dirty="0" smtClean="0"/>
              <a:t> </a:t>
            </a:r>
            <a:r>
              <a:rPr lang="en-US" sz="3200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sz="3200" b="1" dirty="0">
              <a:solidFill>
                <a:srgbClr val="EAEAE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3314-32FB-4CEF-AF74-460B19453EDE}" type="slidenum">
              <a:rPr lang="en-US"/>
              <a:pPr/>
              <a:t>49</a:t>
            </a:fld>
            <a:endParaRPr lang="en-US" dirty="0"/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(5)  </a:t>
            </a:r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Reverse </a:t>
            </a:r>
            <a:r>
              <a:rPr lang="en-US" sz="3600" b="1" i="1" dirty="0" smtClean="0">
                <a:solidFill>
                  <a:schemeClr val="bg1">
                    <a:lumMod val="65000"/>
                  </a:schemeClr>
                </a:solidFill>
              </a:rPr>
              <a:t>Associations</a:t>
            </a:r>
            <a:endParaRPr lang="en-US" sz="3600" b="1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Reverse </a:t>
            </a:r>
            <a:r>
              <a:rPr lang="en-US" dirty="0" smtClean="0"/>
              <a:t>associations </a:t>
            </a:r>
            <a:r>
              <a:rPr lang="en-US" dirty="0"/>
              <a:t>may be only for human consumption, to show users the </a:t>
            </a:r>
            <a:r>
              <a:rPr lang="en-US" dirty="0" smtClean="0"/>
              <a:t>full picture</a:t>
            </a:r>
          </a:p>
          <a:p>
            <a:r>
              <a:rPr lang="en-US" dirty="0"/>
              <a:t>Not necessarily implemented in the final system because of efficiency considerations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A3D37-80B3-4EAB-9D7B-C25F1BEDF2EC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</a:p>
        </p:txBody>
      </p:sp>
      <p:sp>
        <p:nvSpPr>
          <p:cNvPr id="526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i="1" dirty="0"/>
              <a:t>Recall:</a:t>
            </a:r>
          </a:p>
        </p:txBody>
      </p:sp>
      <p:pic>
        <p:nvPicPr>
          <p:cNvPr id="526340" name="Picture 4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422525"/>
            <a:ext cx="6400800" cy="4435475"/>
          </a:xfrm>
          <a:prstGeom prst="rect">
            <a:avLst/>
          </a:prstGeom>
          <a:noFill/>
          <a:ln w="9525">
            <a:solidFill>
              <a:srgbClr val="996633"/>
            </a:solidFill>
            <a:miter lim="800000"/>
            <a:headEnd/>
            <a:tailEnd/>
          </a:ln>
          <a:effectLst>
            <a:outerShdw dist="35921" dir="2700000" algn="ctr" rotWithShape="0">
              <a:srgbClr val="996633"/>
            </a:outerShdw>
          </a:effec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58B19-82BB-40C9-982A-2E45672FD4E4}" type="slidenum">
              <a:rPr lang="en-US"/>
              <a:pPr/>
              <a:t>50</a:t>
            </a:fld>
            <a:endParaRPr lang="en-US" dirty="0"/>
          </a:p>
        </p:txBody>
      </p:sp>
      <p:sp>
        <p:nvSpPr>
          <p:cNvPr id="39629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6293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dirty="0"/>
              <a:t>(6)</a:t>
            </a:r>
            <a:r>
              <a:rPr lang="en-US" sz="3600" b="1" i="1" dirty="0"/>
              <a:t>  Resolving M:M </a:t>
            </a:r>
            <a:r>
              <a:rPr lang="en-US" sz="3600" b="1" i="1" dirty="0" smtClean="0"/>
              <a:t>Associations</a:t>
            </a:r>
            <a:endParaRPr lang="en-US" sz="3600" b="1" i="1" dirty="0"/>
          </a:p>
          <a:p>
            <a:r>
              <a:rPr lang="en-US" dirty="0"/>
              <a:t>Most methodologies recommend specifying </a:t>
            </a:r>
            <a:r>
              <a:rPr lang="en-US" i="1" dirty="0"/>
              <a:t>M</a:t>
            </a:r>
            <a:r>
              <a:rPr lang="en-US" dirty="0"/>
              <a:t>:</a:t>
            </a:r>
            <a:r>
              <a:rPr lang="en-US" i="1" dirty="0"/>
              <a:t>M</a:t>
            </a:r>
            <a:r>
              <a:rPr lang="en-US" dirty="0"/>
              <a:t> associations as two 1:</a:t>
            </a:r>
            <a:r>
              <a:rPr lang="en-US" i="1" dirty="0"/>
              <a:t>M</a:t>
            </a:r>
            <a:r>
              <a:rPr lang="en-US" dirty="0"/>
              <a:t> associations</a:t>
            </a:r>
          </a:p>
          <a:p>
            <a:pPr lvl="1"/>
            <a:r>
              <a:rPr lang="en-US" i="1" dirty="0"/>
              <a:t>Example:</a:t>
            </a:r>
            <a:r>
              <a:rPr lang="en-US" dirty="0"/>
              <a:t>  Since there is an </a:t>
            </a:r>
            <a:r>
              <a:rPr lang="en-US" i="1" dirty="0"/>
              <a:t>M</a:t>
            </a:r>
            <a:r>
              <a:rPr lang="en-US" dirty="0"/>
              <a:t>:</a:t>
            </a:r>
            <a:r>
              <a:rPr lang="en-US" i="1" dirty="0"/>
              <a:t>M</a:t>
            </a:r>
            <a:r>
              <a:rPr lang="en-US" dirty="0"/>
              <a:t> association between “student” and “teacher”, we create an artificial   “student-teacher” object</a:t>
            </a:r>
          </a:p>
          <a:p>
            <a:r>
              <a:rPr lang="en-US" dirty="0"/>
              <a:t>Classical example of allowing design issues to influence </a:t>
            </a:r>
            <a:r>
              <a:rPr lang="en-US" dirty="0" smtClean="0"/>
              <a:t>analysis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C5999-60DA-40AC-8FB6-41973757409F}" type="slidenum">
              <a:rPr lang="en-US"/>
              <a:pPr/>
              <a:t>51</a:t>
            </a:fld>
            <a:endParaRPr lang="en-US" dirty="0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b="1" dirty="0">
                <a:solidFill>
                  <a:schemeClr val="bg1">
                    <a:lumMod val="65000"/>
                  </a:schemeClr>
                </a:solidFill>
              </a:rPr>
              <a:t>(6)</a:t>
            </a:r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  Resolving M:M </a:t>
            </a:r>
            <a:r>
              <a:rPr lang="en-US" sz="3600" b="1" i="1" dirty="0" smtClean="0">
                <a:solidFill>
                  <a:schemeClr val="bg1">
                    <a:lumMod val="65000"/>
                  </a:schemeClr>
                </a:solidFill>
              </a:rPr>
              <a:t>Associations</a:t>
            </a:r>
            <a:endParaRPr lang="en-US" sz="3600" b="1" i="1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/>
              <a:t>Recommend retaining the </a:t>
            </a:r>
            <a:r>
              <a:rPr lang="en-US" i="1" dirty="0"/>
              <a:t>M</a:t>
            </a:r>
            <a:r>
              <a:rPr lang="en-US" dirty="0"/>
              <a:t>:</a:t>
            </a:r>
            <a:r>
              <a:rPr lang="en-US" i="1" dirty="0"/>
              <a:t>M</a:t>
            </a:r>
            <a:r>
              <a:rPr lang="en-US" dirty="0"/>
              <a:t> association unless the need for a middle man is a genuine user requirement (indicated by the presence of genuine operations at the intersection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E9621-6E58-4900-BA1A-1972D6262EA6}" type="slidenum">
              <a:rPr lang="en-US"/>
              <a:pPr/>
              <a:t>52</a:t>
            </a:fld>
            <a:endParaRPr lang="en-US" dirty="0"/>
          </a:p>
        </p:txBody>
      </p:sp>
      <p:sp>
        <p:nvSpPr>
          <p:cNvPr id="397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Further </a:t>
            </a:r>
            <a:r>
              <a:rPr lang="en-US" b="1" dirty="0" smtClean="0"/>
              <a:t>Guidelines</a:t>
            </a:r>
            <a:endParaRPr lang="en-US" dirty="0"/>
          </a:p>
        </p:txBody>
      </p:sp>
      <p:sp>
        <p:nvSpPr>
          <p:cNvPr id="397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tabLst>
                <a:tab pos="2451100" algn="l"/>
              </a:tabLst>
            </a:pPr>
            <a:r>
              <a:rPr lang="en-US" sz="3600" b="1" dirty="0"/>
              <a:t>(7)</a:t>
            </a:r>
            <a:r>
              <a:rPr lang="en-US" sz="3600" b="1" i="1" dirty="0"/>
              <a:t>  Aggregations vs Inheritance</a:t>
            </a:r>
          </a:p>
          <a:p>
            <a:pPr>
              <a:tabLst>
                <a:tab pos="2451100" algn="l"/>
              </a:tabLst>
            </a:pPr>
            <a:r>
              <a:rPr lang="en-US" dirty="0"/>
              <a:t>If an object </a:t>
            </a:r>
            <a:r>
              <a:rPr lang="en-US" i="1" dirty="0"/>
              <a:t>X</a:t>
            </a:r>
            <a:r>
              <a:rPr lang="en-US" dirty="0"/>
              <a:t> is made of one or pieces of object </a:t>
            </a:r>
            <a:r>
              <a:rPr lang="en-US" i="1" dirty="0"/>
              <a:t>Y</a:t>
            </a:r>
            <a:r>
              <a:rPr lang="en-US" dirty="0"/>
              <a:t>, together with other objects, then we have a candidate for an aggregation</a:t>
            </a:r>
          </a:p>
          <a:p>
            <a:pPr>
              <a:tabLst>
                <a:tab pos="2451100" algn="l"/>
              </a:tabLst>
            </a:pPr>
            <a:r>
              <a:rPr lang="en-US" dirty="0"/>
              <a:t>If an object </a:t>
            </a:r>
            <a:r>
              <a:rPr lang="en-US" i="1" dirty="0"/>
              <a:t>X</a:t>
            </a:r>
            <a:r>
              <a:rPr lang="en-US" dirty="0"/>
              <a:t> is made of exactly one piece of object</a:t>
            </a:r>
            <a:r>
              <a:rPr lang="en-US" i="1" dirty="0"/>
              <a:t> Y</a:t>
            </a:r>
            <a:r>
              <a:rPr lang="en-US" dirty="0"/>
              <a:t>, then we have a candidate for an inheritance</a:t>
            </a:r>
          </a:p>
          <a:p>
            <a:pPr lvl="1">
              <a:tabLst>
                <a:tab pos="2451100" algn="l"/>
              </a:tabLst>
            </a:pPr>
            <a:r>
              <a:rPr lang="en-US" i="1" dirty="0"/>
              <a:t>Example:</a:t>
            </a:r>
            <a:r>
              <a:rPr lang="en-US" dirty="0"/>
              <a:t>	“A keyboard is-part-of a computer”	</a:t>
            </a:r>
          </a:p>
          <a:p>
            <a:pPr lvl="1">
              <a:tabLst>
                <a:tab pos="2451100" algn="l"/>
              </a:tabLst>
            </a:pPr>
            <a:r>
              <a:rPr lang="en-US" dirty="0"/>
              <a:t>	“A notebook is-a-kind-of computer</a:t>
            </a:r>
            <a:r>
              <a:rPr lang="en-US" dirty="0" smtClean="0"/>
              <a:t>”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8056B-C1DA-45A6-A9C9-B0E55439D39D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31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  <a:endParaRPr lang="en-US" dirty="0"/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8912225" algn="l"/>
              </a:tabLst>
            </a:pPr>
            <a:r>
              <a:rPr lang="en-US" dirty="0"/>
              <a:t>An object has </a:t>
            </a:r>
            <a:r>
              <a:rPr lang="en-US" b="1" i="1" dirty="0" smtClean="0">
                <a:solidFill>
                  <a:schemeClr val="bg2"/>
                </a:solidFill>
              </a:rPr>
              <a:t>observable attributes</a:t>
            </a:r>
            <a:r>
              <a:rPr lang="en-US" dirty="0" smtClean="0"/>
              <a:t>, </a:t>
            </a:r>
            <a:r>
              <a:rPr lang="en-US" dirty="0"/>
              <a:t>which can be </a:t>
            </a:r>
            <a:r>
              <a:rPr lang="en-US" dirty="0" smtClean="0"/>
              <a:t>changed using </a:t>
            </a:r>
            <a:r>
              <a:rPr lang="en-US" dirty="0"/>
              <a:t>its </a:t>
            </a:r>
            <a:r>
              <a:rPr lang="en-US" b="1" i="1" dirty="0" smtClean="0">
                <a:solidFill>
                  <a:srgbClr val="00B050"/>
                </a:solidFill>
              </a:rPr>
              <a:t>encapsulated methods</a:t>
            </a:r>
            <a:endParaRPr lang="en-US" b="1" i="1" dirty="0">
              <a:solidFill>
                <a:srgbClr val="00B050"/>
              </a:solidFill>
            </a:endParaRPr>
          </a:p>
          <a:p>
            <a:pPr>
              <a:tabLst>
                <a:tab pos="8912225" algn="l"/>
              </a:tabLst>
            </a:pPr>
            <a:r>
              <a:rPr lang="en-US" b="1" i="1" dirty="0"/>
              <a:t>But</a:t>
            </a:r>
            <a:r>
              <a:rPr lang="en-US" dirty="0"/>
              <a:t> an object should not simply be </a:t>
            </a:r>
            <a:r>
              <a:rPr lang="en-US" dirty="0" smtClean="0"/>
              <a:t>a convenient </a:t>
            </a:r>
            <a:r>
              <a:rPr lang="en-US" dirty="0"/>
              <a:t>collection of attributes and </a:t>
            </a:r>
            <a:r>
              <a:rPr lang="en-US" dirty="0" smtClean="0"/>
              <a:t>methods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4508854" y="3445378"/>
            <a:ext cx="2423160" cy="365760"/>
          </a:xfrm>
          <a:prstGeom prst="rect">
            <a:avLst/>
          </a:prstGeom>
          <a:solidFill>
            <a:srgbClr val="FFCC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495992" y="2946162"/>
            <a:ext cx="1252728" cy="365760"/>
          </a:xfrm>
          <a:prstGeom prst="rect">
            <a:avLst/>
          </a:prstGeom>
          <a:solidFill>
            <a:srgbClr val="FFCC66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8887E-BCBF-491B-B840-90EA364E52A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Identifying Objects and Classes</a:t>
            </a:r>
          </a:p>
        </p:txBody>
      </p:sp>
      <p:sp>
        <p:nvSpPr>
          <p:cNvPr id="505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Classes are collections of related objects</a:t>
            </a:r>
          </a:p>
          <a:p>
            <a:r>
              <a:rPr lang="en-US" dirty="0"/>
              <a:t>They are usually described by</a:t>
            </a:r>
          </a:p>
          <a:p>
            <a:pPr lvl="1"/>
            <a:r>
              <a:rPr lang="en-US" dirty="0"/>
              <a:t>nouns (such as </a:t>
            </a:r>
            <a:r>
              <a:rPr lang="en-US" dirty="0" smtClean="0"/>
              <a:t>Account</a:t>
            </a:r>
            <a:r>
              <a:rPr lang="en-US" dirty="0"/>
              <a:t>), or</a:t>
            </a:r>
          </a:p>
          <a:p>
            <a:pPr lvl="1"/>
            <a:r>
              <a:rPr lang="en-US" dirty="0"/>
              <a:t>noun phrases (such as </a:t>
            </a:r>
            <a:r>
              <a:rPr lang="en-US" dirty="0" smtClean="0"/>
              <a:t>Cheque Account)</a:t>
            </a:r>
            <a:endParaRPr lang="en-US" dirty="0"/>
          </a:p>
          <a:p>
            <a:r>
              <a:rPr lang="en-US" dirty="0" smtClean="0"/>
              <a:t>During </a:t>
            </a:r>
            <a:r>
              <a:rPr lang="en-US" b="1" i="1" dirty="0" smtClean="0">
                <a:solidFill>
                  <a:schemeClr val="bg2"/>
                </a:solidFill>
              </a:rPr>
              <a:t>Systems Analysis</a:t>
            </a:r>
            <a:r>
              <a:rPr lang="en-US" dirty="0" smtClean="0"/>
              <a:t>, a </a:t>
            </a:r>
            <a:r>
              <a:rPr lang="en-US" dirty="0"/>
              <a:t>class should not be </a:t>
            </a:r>
            <a:r>
              <a:rPr lang="en-US" dirty="0" smtClean="0"/>
              <a:t>considered for </a:t>
            </a:r>
            <a:r>
              <a:rPr lang="en-US" b="1" i="1" dirty="0" smtClean="0">
                <a:solidFill>
                  <a:srgbClr val="00B050"/>
                </a:solidFill>
              </a:rPr>
              <a:t>normalization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b="1" i="1" dirty="0" smtClean="0">
                <a:solidFill>
                  <a:srgbClr val="00B050"/>
                </a:solidFill>
              </a:rPr>
              <a:t>implementation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505859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1ABDA-27ED-4CBD-BAB1-040A567735E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Example:  ATM Classes</a:t>
            </a:r>
            <a:endParaRPr lang="en-US" dirty="0"/>
          </a:p>
        </p:txBody>
      </p:sp>
      <p:sp>
        <p:nvSpPr>
          <p:cNvPr id="512004" name="Text Box 4"/>
          <p:cNvSpPr txBox="1">
            <a:spLocks noChangeArrowheads="1"/>
          </p:cNvSpPr>
          <p:nvPr/>
        </p:nvSpPr>
        <p:spPr bwMode="auto">
          <a:xfrm>
            <a:off x="412750" y="1676400"/>
            <a:ext cx="1060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Access</a:t>
            </a:r>
            <a:endParaRPr lang="en-US" sz="2400" dirty="0"/>
          </a:p>
        </p:txBody>
      </p:sp>
      <p:sp>
        <p:nvSpPr>
          <p:cNvPr id="512005" name="Text Box 5"/>
          <p:cNvSpPr txBox="1">
            <a:spLocks noChangeArrowheads="1"/>
          </p:cNvSpPr>
          <p:nvPr/>
        </p:nvSpPr>
        <p:spPr bwMode="auto">
          <a:xfrm>
            <a:off x="1828800" y="1676400"/>
            <a:ext cx="1228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Account</a:t>
            </a:r>
          </a:p>
        </p:txBody>
      </p:sp>
      <p:sp>
        <p:nvSpPr>
          <p:cNvPr id="512006" name="Text Box 6"/>
          <p:cNvSpPr txBox="1">
            <a:spLocks noChangeArrowheads="1"/>
          </p:cNvSpPr>
          <p:nvPr/>
        </p:nvSpPr>
        <p:spPr bwMode="auto">
          <a:xfrm>
            <a:off x="3429000" y="1676400"/>
            <a:ext cx="18113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Account data</a:t>
            </a:r>
          </a:p>
        </p:txBody>
      </p:sp>
      <p:sp>
        <p:nvSpPr>
          <p:cNvPr id="512007" name="Text Box 7"/>
          <p:cNvSpPr txBox="1">
            <a:spLocks noChangeArrowheads="1"/>
          </p:cNvSpPr>
          <p:nvPr/>
        </p:nvSpPr>
        <p:spPr bwMode="auto">
          <a:xfrm>
            <a:off x="5602288" y="1676400"/>
            <a:ext cx="87471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ATM</a:t>
            </a:r>
          </a:p>
        </p:txBody>
      </p:sp>
      <p:sp>
        <p:nvSpPr>
          <p:cNvPr id="512008" name="Text Box 8"/>
          <p:cNvSpPr txBox="1">
            <a:spLocks noChangeArrowheads="1"/>
          </p:cNvSpPr>
          <p:nvPr/>
        </p:nvSpPr>
        <p:spPr bwMode="auto">
          <a:xfrm>
            <a:off x="6858000" y="1676400"/>
            <a:ext cx="8397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</a:t>
            </a:r>
          </a:p>
        </p:txBody>
      </p:sp>
      <p:sp>
        <p:nvSpPr>
          <p:cNvPr id="512010" name="Text Box 10"/>
          <p:cNvSpPr txBox="1">
            <a:spLocks noChangeArrowheads="1"/>
          </p:cNvSpPr>
          <p:nvPr/>
        </p:nvSpPr>
        <p:spPr bwMode="auto">
          <a:xfrm>
            <a:off x="2743200" y="2438400"/>
            <a:ext cx="230346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Banking network</a:t>
            </a:r>
          </a:p>
        </p:txBody>
      </p:sp>
      <p:sp>
        <p:nvSpPr>
          <p:cNvPr id="512011" name="Text Box 11"/>
          <p:cNvSpPr txBox="1">
            <a:spLocks noChangeArrowheads="1"/>
          </p:cNvSpPr>
          <p:nvPr/>
        </p:nvSpPr>
        <p:spPr bwMode="auto">
          <a:xfrm>
            <a:off x="412750" y="2438400"/>
            <a:ext cx="20653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 computer</a:t>
            </a:r>
          </a:p>
        </p:txBody>
      </p:sp>
      <p:sp>
        <p:nvSpPr>
          <p:cNvPr id="512012" name="Text Box 12"/>
          <p:cNvSpPr txBox="1">
            <a:spLocks noChangeArrowheads="1"/>
          </p:cNvSpPr>
          <p:nvPr/>
        </p:nvSpPr>
        <p:spPr bwMode="auto">
          <a:xfrm>
            <a:off x="8077200" y="2438400"/>
            <a:ext cx="1127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Cashier</a:t>
            </a:r>
          </a:p>
        </p:txBody>
      </p:sp>
      <p:sp>
        <p:nvSpPr>
          <p:cNvPr id="512013" name="Text Box 13"/>
          <p:cNvSpPr txBox="1">
            <a:spLocks noChangeArrowheads="1"/>
          </p:cNvSpPr>
          <p:nvPr/>
        </p:nvSpPr>
        <p:spPr bwMode="auto">
          <a:xfrm>
            <a:off x="5334000" y="2438400"/>
            <a:ext cx="806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</a:t>
            </a:r>
          </a:p>
        </p:txBody>
      </p:sp>
      <p:sp>
        <p:nvSpPr>
          <p:cNvPr id="512014" name="Text Box 14"/>
          <p:cNvSpPr txBox="1">
            <a:spLocks noChangeArrowheads="1"/>
          </p:cNvSpPr>
          <p:nvPr/>
        </p:nvSpPr>
        <p:spPr bwMode="auto">
          <a:xfrm>
            <a:off x="6400800" y="2438400"/>
            <a:ext cx="14065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 card</a:t>
            </a:r>
          </a:p>
        </p:txBody>
      </p:sp>
      <p:sp>
        <p:nvSpPr>
          <p:cNvPr id="512016" name="Text Box 16"/>
          <p:cNvSpPr txBox="1">
            <a:spLocks noChangeArrowheads="1"/>
          </p:cNvSpPr>
          <p:nvPr/>
        </p:nvSpPr>
        <p:spPr bwMode="auto">
          <a:xfrm>
            <a:off x="2711450" y="3200400"/>
            <a:ext cx="23177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Central computer</a:t>
            </a:r>
          </a:p>
        </p:txBody>
      </p:sp>
      <p:sp>
        <p:nvSpPr>
          <p:cNvPr id="512017" name="Text Box 17"/>
          <p:cNvSpPr txBox="1">
            <a:spLocks noChangeArrowheads="1"/>
          </p:cNvSpPr>
          <p:nvPr/>
        </p:nvSpPr>
        <p:spPr bwMode="auto">
          <a:xfrm>
            <a:off x="381000" y="3200400"/>
            <a:ext cx="2014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Cashier station</a:t>
            </a:r>
          </a:p>
        </p:txBody>
      </p:sp>
      <p:sp>
        <p:nvSpPr>
          <p:cNvPr id="512018" name="Text Box 18"/>
          <p:cNvSpPr txBox="1">
            <a:spLocks noChangeArrowheads="1"/>
          </p:cNvSpPr>
          <p:nvPr/>
        </p:nvSpPr>
        <p:spPr bwMode="auto">
          <a:xfrm>
            <a:off x="5392738" y="3200400"/>
            <a:ext cx="28082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Communications line</a:t>
            </a:r>
          </a:p>
        </p:txBody>
      </p:sp>
      <p:sp>
        <p:nvSpPr>
          <p:cNvPr id="512020" name="Text Box 20"/>
          <p:cNvSpPr txBox="1">
            <a:spLocks noChangeArrowheads="1"/>
          </p:cNvSpPr>
          <p:nvPr/>
        </p:nvSpPr>
        <p:spPr bwMode="auto">
          <a:xfrm>
            <a:off x="3495675" y="3962400"/>
            <a:ext cx="1381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Customer</a:t>
            </a:r>
          </a:p>
        </p:txBody>
      </p:sp>
      <p:sp>
        <p:nvSpPr>
          <p:cNvPr id="512021" name="Text Box 21"/>
          <p:cNvSpPr txBox="1">
            <a:spLocks noChangeArrowheads="1"/>
          </p:cNvSpPr>
          <p:nvPr/>
        </p:nvSpPr>
        <p:spPr bwMode="auto">
          <a:xfrm>
            <a:off x="2362200" y="3962400"/>
            <a:ext cx="755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Cost</a:t>
            </a:r>
          </a:p>
        </p:txBody>
      </p:sp>
      <p:sp>
        <p:nvSpPr>
          <p:cNvPr id="512022" name="Text Box 22"/>
          <p:cNvSpPr txBox="1">
            <a:spLocks noChangeArrowheads="1"/>
          </p:cNvSpPr>
          <p:nvPr/>
        </p:nvSpPr>
        <p:spPr bwMode="auto">
          <a:xfrm>
            <a:off x="381000" y="3962400"/>
            <a:ext cx="1635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Consortium</a:t>
            </a:r>
          </a:p>
        </p:txBody>
      </p:sp>
      <p:sp>
        <p:nvSpPr>
          <p:cNvPr id="512023" name="Text Box 23"/>
          <p:cNvSpPr txBox="1">
            <a:spLocks noChangeArrowheads="1"/>
          </p:cNvSpPr>
          <p:nvPr/>
        </p:nvSpPr>
        <p:spPr bwMode="auto">
          <a:xfrm>
            <a:off x="5275263" y="3962400"/>
            <a:ext cx="1125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Receipt</a:t>
            </a:r>
          </a:p>
        </p:txBody>
      </p:sp>
      <p:sp>
        <p:nvSpPr>
          <p:cNvPr id="512025" name="Text Box 25"/>
          <p:cNvSpPr txBox="1">
            <a:spLocks noChangeArrowheads="1"/>
          </p:cNvSpPr>
          <p:nvPr/>
        </p:nvSpPr>
        <p:spPr bwMode="auto">
          <a:xfrm>
            <a:off x="381000" y="4711700"/>
            <a:ext cx="326707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Recordkeeping provision</a:t>
            </a:r>
          </a:p>
        </p:txBody>
      </p:sp>
      <p:sp>
        <p:nvSpPr>
          <p:cNvPr id="512026" name="Text Box 26"/>
          <p:cNvSpPr txBox="1">
            <a:spLocks noChangeArrowheads="1"/>
          </p:cNvSpPr>
          <p:nvPr/>
        </p:nvSpPr>
        <p:spPr bwMode="auto">
          <a:xfrm>
            <a:off x="6553200" y="4711700"/>
            <a:ext cx="12969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Software</a:t>
            </a:r>
          </a:p>
        </p:txBody>
      </p:sp>
      <p:sp>
        <p:nvSpPr>
          <p:cNvPr id="512027" name="Text Box 27"/>
          <p:cNvSpPr txBox="1">
            <a:spLocks noChangeArrowheads="1"/>
          </p:cNvSpPr>
          <p:nvPr/>
        </p:nvSpPr>
        <p:spPr bwMode="auto">
          <a:xfrm>
            <a:off x="3886200" y="4711700"/>
            <a:ext cx="24384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Security provision</a:t>
            </a:r>
          </a:p>
        </p:txBody>
      </p:sp>
      <p:sp>
        <p:nvSpPr>
          <p:cNvPr id="512028" name="Text Box 28"/>
          <p:cNvSpPr txBox="1">
            <a:spLocks noChangeArrowheads="1"/>
          </p:cNvSpPr>
          <p:nvPr/>
        </p:nvSpPr>
        <p:spPr bwMode="auto">
          <a:xfrm>
            <a:off x="8077200" y="4711700"/>
            <a:ext cx="10937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System</a:t>
            </a:r>
          </a:p>
        </p:txBody>
      </p:sp>
      <p:sp>
        <p:nvSpPr>
          <p:cNvPr id="512030" name="Text Box 30"/>
          <p:cNvSpPr txBox="1">
            <a:spLocks noChangeArrowheads="1"/>
          </p:cNvSpPr>
          <p:nvPr/>
        </p:nvSpPr>
        <p:spPr bwMode="auto">
          <a:xfrm>
            <a:off x="412750" y="5486400"/>
            <a:ext cx="1633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Transaction</a:t>
            </a:r>
          </a:p>
        </p:txBody>
      </p:sp>
      <p:sp>
        <p:nvSpPr>
          <p:cNvPr id="512031" name="Text Box 31"/>
          <p:cNvSpPr txBox="1">
            <a:spLocks noChangeArrowheads="1"/>
          </p:cNvSpPr>
          <p:nvPr/>
        </p:nvSpPr>
        <p:spPr bwMode="auto">
          <a:xfrm>
            <a:off x="7307567" y="5486400"/>
            <a:ext cx="920445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User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2032" name="Text Box 32"/>
          <p:cNvSpPr txBox="1">
            <a:spLocks noChangeArrowheads="1"/>
          </p:cNvSpPr>
          <p:nvPr/>
        </p:nvSpPr>
        <p:spPr bwMode="auto">
          <a:xfrm>
            <a:off x="2355850" y="5486400"/>
            <a:ext cx="22161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Transaction data</a:t>
            </a:r>
          </a:p>
        </p:txBody>
      </p:sp>
      <p:sp>
        <p:nvSpPr>
          <p:cNvPr id="512033" name="Text Box 33"/>
          <p:cNvSpPr txBox="1">
            <a:spLocks noChangeArrowheads="1"/>
          </p:cNvSpPr>
          <p:nvPr/>
        </p:nvSpPr>
        <p:spPr bwMode="auto">
          <a:xfrm>
            <a:off x="4911725" y="5486400"/>
            <a:ext cx="209867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Transaction log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2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6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2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4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6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8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2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4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6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8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2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4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6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4" grpId="0" animBg="1"/>
      <p:bldP spid="512005" grpId="0" animBg="1"/>
      <p:bldP spid="512006" grpId="0" animBg="1"/>
      <p:bldP spid="512007" grpId="0" animBg="1"/>
      <p:bldP spid="512008" grpId="0" animBg="1"/>
      <p:bldP spid="512010" grpId="0" animBg="1"/>
      <p:bldP spid="512011" grpId="0" animBg="1"/>
      <p:bldP spid="512012" grpId="0" animBg="1"/>
      <p:bldP spid="512013" grpId="0" animBg="1"/>
      <p:bldP spid="512014" grpId="0" animBg="1"/>
      <p:bldP spid="512016" grpId="0" animBg="1"/>
      <p:bldP spid="512017" grpId="0" animBg="1"/>
      <p:bldP spid="512018" grpId="0" animBg="1"/>
      <p:bldP spid="512020" grpId="0" animBg="1"/>
      <p:bldP spid="512021" grpId="0" animBg="1"/>
      <p:bldP spid="512022" grpId="0" animBg="1"/>
      <p:bldP spid="512023" grpId="0" animBg="1"/>
      <p:bldP spid="512025" grpId="0" animBg="1"/>
      <p:bldP spid="512026" grpId="0" animBg="1"/>
      <p:bldP spid="512027" grpId="0" animBg="1"/>
      <p:bldP spid="512028" grpId="0" animBg="1"/>
      <p:bldP spid="512030" grpId="0" animBg="1"/>
      <p:bldP spid="512031" grpId="0" animBg="1"/>
      <p:bldP spid="512032" grpId="0" animBg="1"/>
      <p:bldP spid="5120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6582C-C587-4CDD-847F-84BC8C8FD54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/>
              <a:t>Example:  ATM Classes</a:t>
            </a:r>
            <a:br>
              <a:rPr lang="en-US" sz="3200" b="1" i="1" dirty="0"/>
            </a:br>
            <a:r>
              <a:rPr lang="en-US" b="1" dirty="0" smtClean="0"/>
              <a:t>Find Problematic Classes</a:t>
            </a:r>
            <a:endParaRPr lang="en-US" b="1" dirty="0"/>
          </a:p>
        </p:txBody>
      </p:sp>
      <p:sp>
        <p:nvSpPr>
          <p:cNvPr id="513027" name="Text Box 3"/>
          <p:cNvSpPr txBox="1">
            <a:spLocks noChangeArrowheads="1"/>
          </p:cNvSpPr>
          <p:nvPr/>
        </p:nvSpPr>
        <p:spPr bwMode="auto">
          <a:xfrm>
            <a:off x="412750" y="1676400"/>
            <a:ext cx="1060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Access</a:t>
            </a:r>
          </a:p>
        </p:txBody>
      </p:sp>
      <p:sp>
        <p:nvSpPr>
          <p:cNvPr id="513028" name="Text Box 4"/>
          <p:cNvSpPr txBox="1">
            <a:spLocks noChangeArrowheads="1"/>
          </p:cNvSpPr>
          <p:nvPr/>
        </p:nvSpPr>
        <p:spPr bwMode="auto">
          <a:xfrm>
            <a:off x="1828800" y="1676400"/>
            <a:ext cx="12287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Account</a:t>
            </a:r>
          </a:p>
        </p:txBody>
      </p:sp>
      <p:sp>
        <p:nvSpPr>
          <p:cNvPr id="513029" name="Text Box 5"/>
          <p:cNvSpPr txBox="1">
            <a:spLocks noChangeArrowheads="1"/>
          </p:cNvSpPr>
          <p:nvPr/>
        </p:nvSpPr>
        <p:spPr bwMode="auto">
          <a:xfrm>
            <a:off x="3429000" y="1676400"/>
            <a:ext cx="18113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Account data</a:t>
            </a:r>
          </a:p>
        </p:txBody>
      </p:sp>
      <p:sp>
        <p:nvSpPr>
          <p:cNvPr id="513030" name="Text Box 6"/>
          <p:cNvSpPr txBox="1">
            <a:spLocks noChangeArrowheads="1"/>
          </p:cNvSpPr>
          <p:nvPr/>
        </p:nvSpPr>
        <p:spPr bwMode="auto">
          <a:xfrm>
            <a:off x="5622125" y="1676400"/>
            <a:ext cx="835037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ATM</a:t>
            </a:r>
          </a:p>
        </p:txBody>
      </p:sp>
      <p:sp>
        <p:nvSpPr>
          <p:cNvPr id="513031" name="Text Box 7"/>
          <p:cNvSpPr txBox="1">
            <a:spLocks noChangeArrowheads="1"/>
          </p:cNvSpPr>
          <p:nvPr/>
        </p:nvSpPr>
        <p:spPr bwMode="auto">
          <a:xfrm>
            <a:off x="6858000" y="1676400"/>
            <a:ext cx="8397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Bank</a:t>
            </a:r>
          </a:p>
        </p:txBody>
      </p:sp>
      <p:sp>
        <p:nvSpPr>
          <p:cNvPr id="513032" name="Text Box 8"/>
          <p:cNvSpPr txBox="1">
            <a:spLocks noChangeArrowheads="1"/>
          </p:cNvSpPr>
          <p:nvPr/>
        </p:nvSpPr>
        <p:spPr bwMode="auto">
          <a:xfrm>
            <a:off x="2743200" y="2438400"/>
            <a:ext cx="230346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Banking network</a:t>
            </a:r>
          </a:p>
        </p:txBody>
      </p:sp>
      <p:sp>
        <p:nvSpPr>
          <p:cNvPr id="513033" name="Text Box 9"/>
          <p:cNvSpPr txBox="1">
            <a:spLocks noChangeArrowheads="1"/>
          </p:cNvSpPr>
          <p:nvPr/>
        </p:nvSpPr>
        <p:spPr bwMode="auto">
          <a:xfrm>
            <a:off x="412750" y="2438400"/>
            <a:ext cx="20653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Bank computer</a:t>
            </a:r>
          </a:p>
        </p:txBody>
      </p:sp>
      <p:sp>
        <p:nvSpPr>
          <p:cNvPr id="513034" name="Text Box 10"/>
          <p:cNvSpPr txBox="1">
            <a:spLocks noChangeArrowheads="1"/>
          </p:cNvSpPr>
          <p:nvPr/>
        </p:nvSpPr>
        <p:spPr bwMode="auto">
          <a:xfrm>
            <a:off x="8077200" y="2438400"/>
            <a:ext cx="1127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Cashier</a:t>
            </a:r>
          </a:p>
        </p:txBody>
      </p:sp>
      <p:sp>
        <p:nvSpPr>
          <p:cNvPr id="513035" name="Text Box 11"/>
          <p:cNvSpPr txBox="1">
            <a:spLocks noChangeArrowheads="1"/>
          </p:cNvSpPr>
          <p:nvPr/>
        </p:nvSpPr>
        <p:spPr bwMode="auto">
          <a:xfrm>
            <a:off x="5334000" y="2438400"/>
            <a:ext cx="8064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Cash</a:t>
            </a:r>
          </a:p>
        </p:txBody>
      </p:sp>
      <p:sp>
        <p:nvSpPr>
          <p:cNvPr id="513036" name="Text Box 12"/>
          <p:cNvSpPr txBox="1">
            <a:spLocks noChangeArrowheads="1"/>
          </p:cNvSpPr>
          <p:nvPr/>
        </p:nvSpPr>
        <p:spPr bwMode="auto">
          <a:xfrm>
            <a:off x="6400800" y="2438400"/>
            <a:ext cx="14065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Cash card</a:t>
            </a:r>
          </a:p>
        </p:txBody>
      </p:sp>
      <p:sp>
        <p:nvSpPr>
          <p:cNvPr id="513037" name="Text Box 13"/>
          <p:cNvSpPr txBox="1">
            <a:spLocks noChangeArrowheads="1"/>
          </p:cNvSpPr>
          <p:nvPr/>
        </p:nvSpPr>
        <p:spPr bwMode="auto">
          <a:xfrm>
            <a:off x="2711450" y="3200400"/>
            <a:ext cx="23177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Central computer</a:t>
            </a:r>
          </a:p>
        </p:txBody>
      </p:sp>
      <p:sp>
        <p:nvSpPr>
          <p:cNvPr id="513038" name="Text Box 14"/>
          <p:cNvSpPr txBox="1">
            <a:spLocks noChangeArrowheads="1"/>
          </p:cNvSpPr>
          <p:nvPr/>
        </p:nvSpPr>
        <p:spPr bwMode="auto">
          <a:xfrm>
            <a:off x="381000" y="3200400"/>
            <a:ext cx="2014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Cashier station</a:t>
            </a:r>
          </a:p>
        </p:txBody>
      </p:sp>
      <p:sp>
        <p:nvSpPr>
          <p:cNvPr id="513039" name="Text Box 15"/>
          <p:cNvSpPr txBox="1">
            <a:spLocks noChangeArrowheads="1"/>
          </p:cNvSpPr>
          <p:nvPr/>
        </p:nvSpPr>
        <p:spPr bwMode="auto">
          <a:xfrm>
            <a:off x="5392738" y="3200400"/>
            <a:ext cx="2808287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Communications line</a:t>
            </a:r>
          </a:p>
        </p:txBody>
      </p:sp>
      <p:sp>
        <p:nvSpPr>
          <p:cNvPr id="513040" name="Text Box 16"/>
          <p:cNvSpPr txBox="1">
            <a:spLocks noChangeArrowheads="1"/>
          </p:cNvSpPr>
          <p:nvPr/>
        </p:nvSpPr>
        <p:spPr bwMode="auto">
          <a:xfrm>
            <a:off x="3495675" y="3962400"/>
            <a:ext cx="1381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Customer</a:t>
            </a:r>
          </a:p>
        </p:txBody>
      </p:sp>
      <p:sp>
        <p:nvSpPr>
          <p:cNvPr id="513041" name="Text Box 17"/>
          <p:cNvSpPr txBox="1">
            <a:spLocks noChangeArrowheads="1"/>
          </p:cNvSpPr>
          <p:nvPr/>
        </p:nvSpPr>
        <p:spPr bwMode="auto">
          <a:xfrm>
            <a:off x="2362200" y="3962400"/>
            <a:ext cx="7556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Cost</a:t>
            </a:r>
          </a:p>
        </p:txBody>
      </p:sp>
      <p:sp>
        <p:nvSpPr>
          <p:cNvPr id="513042" name="Text Box 18"/>
          <p:cNvSpPr txBox="1">
            <a:spLocks noChangeArrowheads="1"/>
          </p:cNvSpPr>
          <p:nvPr/>
        </p:nvSpPr>
        <p:spPr bwMode="auto">
          <a:xfrm>
            <a:off x="381000" y="3962400"/>
            <a:ext cx="163512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Consortium</a:t>
            </a:r>
          </a:p>
        </p:txBody>
      </p:sp>
      <p:sp>
        <p:nvSpPr>
          <p:cNvPr id="513043" name="Text Box 19"/>
          <p:cNvSpPr txBox="1">
            <a:spLocks noChangeArrowheads="1"/>
          </p:cNvSpPr>
          <p:nvPr/>
        </p:nvSpPr>
        <p:spPr bwMode="auto">
          <a:xfrm>
            <a:off x="5275263" y="3962400"/>
            <a:ext cx="1125537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Receipt</a:t>
            </a:r>
          </a:p>
        </p:txBody>
      </p:sp>
      <p:sp>
        <p:nvSpPr>
          <p:cNvPr id="513044" name="Text Box 20"/>
          <p:cNvSpPr txBox="1">
            <a:spLocks noChangeArrowheads="1"/>
          </p:cNvSpPr>
          <p:nvPr/>
        </p:nvSpPr>
        <p:spPr bwMode="auto">
          <a:xfrm>
            <a:off x="381000" y="4711700"/>
            <a:ext cx="326707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Recordkeeping provision</a:t>
            </a:r>
          </a:p>
        </p:txBody>
      </p:sp>
      <p:sp>
        <p:nvSpPr>
          <p:cNvPr id="513045" name="Text Box 21"/>
          <p:cNvSpPr txBox="1">
            <a:spLocks noChangeArrowheads="1"/>
          </p:cNvSpPr>
          <p:nvPr/>
        </p:nvSpPr>
        <p:spPr bwMode="auto">
          <a:xfrm>
            <a:off x="6553200" y="4711700"/>
            <a:ext cx="12969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Software</a:t>
            </a:r>
          </a:p>
        </p:txBody>
      </p:sp>
      <p:sp>
        <p:nvSpPr>
          <p:cNvPr id="513046" name="Text Box 22"/>
          <p:cNvSpPr txBox="1">
            <a:spLocks noChangeArrowheads="1"/>
          </p:cNvSpPr>
          <p:nvPr/>
        </p:nvSpPr>
        <p:spPr bwMode="auto">
          <a:xfrm>
            <a:off x="3886200" y="4711700"/>
            <a:ext cx="243840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Security provision</a:t>
            </a:r>
          </a:p>
        </p:txBody>
      </p:sp>
      <p:sp>
        <p:nvSpPr>
          <p:cNvPr id="513047" name="Text Box 23"/>
          <p:cNvSpPr txBox="1">
            <a:spLocks noChangeArrowheads="1"/>
          </p:cNvSpPr>
          <p:nvPr/>
        </p:nvSpPr>
        <p:spPr bwMode="auto">
          <a:xfrm>
            <a:off x="8077200" y="4711700"/>
            <a:ext cx="109378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System</a:t>
            </a:r>
          </a:p>
        </p:txBody>
      </p:sp>
      <p:sp>
        <p:nvSpPr>
          <p:cNvPr id="513048" name="Text Box 24"/>
          <p:cNvSpPr txBox="1">
            <a:spLocks noChangeArrowheads="1"/>
          </p:cNvSpPr>
          <p:nvPr/>
        </p:nvSpPr>
        <p:spPr bwMode="auto">
          <a:xfrm>
            <a:off x="412750" y="5486400"/>
            <a:ext cx="16335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>
                <a:lumMod val="65000"/>
              </a:schemeClr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1">
                <a:lumMod val="65000"/>
              </a:schemeClr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65000"/>
                  </a:schemeClr>
                </a:solidFill>
              </a:rPr>
              <a:t>Transaction</a:t>
            </a:r>
          </a:p>
        </p:txBody>
      </p:sp>
      <p:sp>
        <p:nvSpPr>
          <p:cNvPr id="513049" name="Text Box 25"/>
          <p:cNvSpPr txBox="1">
            <a:spLocks noChangeArrowheads="1"/>
          </p:cNvSpPr>
          <p:nvPr/>
        </p:nvSpPr>
        <p:spPr bwMode="auto">
          <a:xfrm>
            <a:off x="7307567" y="5486400"/>
            <a:ext cx="920445" cy="46166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 smtClean="0"/>
              <a:t>User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13050" name="Text Box 26"/>
          <p:cNvSpPr txBox="1">
            <a:spLocks noChangeArrowheads="1"/>
          </p:cNvSpPr>
          <p:nvPr/>
        </p:nvSpPr>
        <p:spPr bwMode="auto">
          <a:xfrm>
            <a:off x="2355850" y="5486400"/>
            <a:ext cx="2216150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Transaction data</a:t>
            </a:r>
          </a:p>
        </p:txBody>
      </p:sp>
      <p:sp>
        <p:nvSpPr>
          <p:cNvPr id="513051" name="Text Box 27"/>
          <p:cNvSpPr txBox="1">
            <a:spLocks noChangeArrowheads="1"/>
          </p:cNvSpPr>
          <p:nvPr/>
        </p:nvSpPr>
        <p:spPr bwMode="auto">
          <a:xfrm>
            <a:off x="4911725" y="5486400"/>
            <a:ext cx="2098675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Transaction log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de Bar">
  <a:themeElements>
    <a:clrScheme name="Side Bar 6">
      <a:dk1>
        <a:srgbClr val="000000"/>
      </a:dk1>
      <a:lt1>
        <a:srgbClr val="FFFFFF"/>
      </a:lt1>
      <a:dk2>
        <a:srgbClr val="CC0000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5032"/>
        </a:dk2>
        <a:lt2>
          <a:srgbClr val="005032"/>
        </a:lt2>
        <a:accent1>
          <a:srgbClr val="EBFFF7"/>
        </a:accent1>
        <a:accent2>
          <a:srgbClr val="005032"/>
        </a:accent2>
        <a:accent3>
          <a:srgbClr val="FFFFFF"/>
        </a:accent3>
        <a:accent4>
          <a:srgbClr val="000000"/>
        </a:accent4>
        <a:accent5>
          <a:srgbClr val="F3FFFA"/>
        </a:accent5>
        <a:accent6>
          <a:srgbClr val="00482C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de Bar">
  <a:themeElements>
    <a:clrScheme name="Side Bar 6">
      <a:dk1>
        <a:srgbClr val="000000"/>
      </a:dk1>
      <a:lt1>
        <a:srgbClr val="FFFFFF"/>
      </a:lt1>
      <a:dk2>
        <a:srgbClr val="CC0000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5032"/>
        </a:dk2>
        <a:lt2>
          <a:srgbClr val="005032"/>
        </a:lt2>
        <a:accent1>
          <a:srgbClr val="EBFFF7"/>
        </a:accent1>
        <a:accent2>
          <a:srgbClr val="005032"/>
        </a:accent2>
        <a:accent3>
          <a:srgbClr val="FFFFFF"/>
        </a:accent3>
        <a:accent4>
          <a:srgbClr val="000000"/>
        </a:accent4>
        <a:accent5>
          <a:srgbClr val="F3FFFA"/>
        </a:accent5>
        <a:accent6>
          <a:srgbClr val="00482C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996633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0.xml><?xml version="1.0" encoding="utf-8"?>
<a:themeOverride xmlns:a="http://schemas.openxmlformats.org/drawingml/2006/main">
  <a:clrScheme name="Side Bar 8">
    <a:dk1>
      <a:srgbClr val="000000"/>
    </a:dk1>
    <a:lt1>
      <a:srgbClr val="FFFFFF"/>
    </a:lt1>
    <a:dk2>
      <a:srgbClr val="0066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1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2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3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4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5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6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7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8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9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0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1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2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3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4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5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6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7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8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9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0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1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2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3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4.xml><?xml version="1.0" encoding="utf-8"?>
<a:themeOverride xmlns:a="http://schemas.openxmlformats.org/drawingml/2006/main">
  <a:clrScheme name="Side Bar 6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5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6.xml><?xml version="1.0" encoding="utf-8"?>
<a:themeOverride xmlns:a="http://schemas.openxmlformats.org/drawingml/2006/main">
  <a:clrScheme name="Side Bar 6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7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8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9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0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1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2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3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4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5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6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7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8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9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0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1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2.xml><?xml version="1.0" encoding="utf-8"?>
<a:themeOverride xmlns:a="http://schemas.openxmlformats.org/drawingml/2006/main">
  <a:clrScheme name="Side Bar 9">
    <a:dk1>
      <a:srgbClr val="000000"/>
    </a:dk1>
    <a:lt1>
      <a:srgbClr val="FFFFFF"/>
    </a:lt1>
    <a:dk2>
      <a:srgbClr val="996633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6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7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9.xml><?xml version="1.0" encoding="utf-8"?>
<a:themeOverride xmlns:a="http://schemas.openxmlformats.org/drawingml/2006/main">
  <a:clrScheme name="Side Bar 6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2559</TotalTime>
  <Words>1775</Words>
  <Application>Microsoft Office PowerPoint</Application>
  <PresentationFormat>Custom</PresentationFormat>
  <Paragraphs>486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52</vt:i4>
      </vt:variant>
    </vt:vector>
  </HeadingPairs>
  <TitlesOfParts>
    <vt:vector size="61" baseType="lpstr">
      <vt:lpstr>Arial</vt:lpstr>
      <vt:lpstr>Book Antiqua</vt:lpstr>
      <vt:lpstr>Consolas</vt:lpstr>
      <vt:lpstr>Courier New</vt:lpstr>
      <vt:lpstr>Symbol</vt:lpstr>
      <vt:lpstr>Times New Roman</vt:lpstr>
      <vt:lpstr>Wingdings</vt:lpstr>
      <vt:lpstr>Side Bar</vt:lpstr>
      <vt:lpstr>1_Side Bar</vt:lpstr>
      <vt:lpstr>Practical Guidelines for Identifying Classes and Relationships  </vt:lpstr>
      <vt:lpstr>Identifying Objects and Classes</vt:lpstr>
      <vt:lpstr>Identifying Objects and Classes</vt:lpstr>
      <vt:lpstr>Identifying Objects and Classes</vt:lpstr>
      <vt:lpstr>Identifying Objects and Classes</vt:lpstr>
      <vt:lpstr>Identifying Objects and Classes</vt:lpstr>
      <vt:lpstr>Identifying Objects and Classes</vt:lpstr>
      <vt:lpstr>Example:  ATM Classes</vt:lpstr>
      <vt:lpstr>Example:  ATM Classes Find Problematic Classes</vt:lpstr>
      <vt:lpstr>Example:  ATM Classes Keep the Right Classes</vt:lpstr>
      <vt:lpstr>Keeping the Right Classes</vt:lpstr>
      <vt:lpstr>Keeping the Right Classes</vt:lpstr>
      <vt:lpstr>Keeping the Right Classes</vt:lpstr>
      <vt:lpstr>Keeping the Right Classes</vt:lpstr>
      <vt:lpstr>Keeping the Right Classes</vt:lpstr>
      <vt:lpstr>Identifying Associations</vt:lpstr>
      <vt:lpstr>Identifying Associations</vt:lpstr>
      <vt:lpstr>Keeping the Right Associations</vt:lpstr>
      <vt:lpstr>Keeping the Right Associations</vt:lpstr>
      <vt:lpstr>Keeping the Right Associations</vt:lpstr>
      <vt:lpstr>Keeping the Right Associations</vt:lpstr>
      <vt:lpstr>Keeping the Right Associations</vt:lpstr>
      <vt:lpstr>Keeping the Right Associations</vt:lpstr>
      <vt:lpstr>Keeping the Right Associations</vt:lpstr>
      <vt:lpstr>Identifying Attributes</vt:lpstr>
      <vt:lpstr>Keeping the Right Attributes</vt:lpstr>
      <vt:lpstr>Divergent Attributes Example</vt:lpstr>
      <vt:lpstr>Divergent Attributes Example (Continued)</vt:lpstr>
      <vt:lpstr>Keeping the Right Attributes</vt:lpstr>
      <vt:lpstr>Keeping the Right Attributes</vt:lpstr>
      <vt:lpstr>Keeping the Right Attributes</vt:lpstr>
      <vt:lpstr>Keeping the Right Attributes</vt:lpstr>
      <vt:lpstr>Aggregations</vt:lpstr>
      <vt:lpstr>Aggregations We Learn from Mistakes</vt:lpstr>
      <vt:lpstr>Identifying Inheritance</vt:lpstr>
      <vt:lpstr>Identifying Inheritance We Learn from Mistakes </vt:lpstr>
      <vt:lpstr>Identifying Inheritance</vt:lpstr>
      <vt:lpstr>Identifying Inheritance</vt:lpstr>
      <vt:lpstr>Multiple Inheritance</vt:lpstr>
      <vt:lpstr>Test the Access Paths</vt:lpstr>
      <vt:lpstr>Iterative Modelling</vt:lpstr>
      <vt:lpstr>More Reading Materials at Student Request Further Guidelines</vt:lpstr>
      <vt:lpstr>Further Guidelines</vt:lpstr>
      <vt:lpstr>Further Guidelines</vt:lpstr>
      <vt:lpstr>Further Guidelines</vt:lpstr>
      <vt:lpstr>Further Guidelines</vt:lpstr>
      <vt:lpstr>Further Guidelines</vt:lpstr>
      <vt:lpstr>Further Guidelines</vt:lpstr>
      <vt:lpstr>Further Guidelines</vt:lpstr>
      <vt:lpstr>Further Guidelines</vt:lpstr>
      <vt:lpstr>Further Guidelines</vt:lpstr>
      <vt:lpstr>Further Guidelines</vt:lpstr>
    </vt:vector>
  </TitlesOfParts>
  <Company>VTC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475</cp:revision>
  <cp:lastPrinted>1999-03-05T07:14:38Z</cp:lastPrinted>
  <dcterms:created xsi:type="dcterms:W3CDTF">1999-09-08T02:17:18Z</dcterms:created>
  <dcterms:modified xsi:type="dcterms:W3CDTF">2023-09-27T16:32:16Z</dcterms:modified>
</cp:coreProperties>
</file>