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  <p:sldMasterId id="2147483650" r:id="rId2"/>
    <p:sldMasterId id="2147483652" r:id="rId3"/>
    <p:sldMasterId id="2147483757" r:id="rId4"/>
  </p:sldMasterIdLst>
  <p:notesMasterIdLst>
    <p:notesMasterId r:id="rId55"/>
  </p:notesMasterIdLst>
  <p:handoutMasterIdLst>
    <p:handoutMasterId r:id="rId56"/>
  </p:handoutMasterIdLst>
  <p:sldIdLst>
    <p:sldId id="1168" r:id="rId5"/>
    <p:sldId id="1290" r:id="rId6"/>
    <p:sldId id="1289" r:id="rId7"/>
    <p:sldId id="1248" r:id="rId8"/>
    <p:sldId id="1291" r:id="rId9"/>
    <p:sldId id="886" r:id="rId10"/>
    <p:sldId id="1165" r:id="rId11"/>
    <p:sldId id="1253" r:id="rId12"/>
    <p:sldId id="890" r:id="rId13"/>
    <p:sldId id="1252" r:id="rId14"/>
    <p:sldId id="1149" r:id="rId15"/>
    <p:sldId id="1258" r:id="rId16"/>
    <p:sldId id="1285" r:id="rId17"/>
    <p:sldId id="1231" r:id="rId18"/>
    <p:sldId id="1247" r:id="rId19"/>
    <p:sldId id="1286" r:id="rId20"/>
    <p:sldId id="1257" r:id="rId21"/>
    <p:sldId id="1287" r:id="rId22"/>
    <p:sldId id="1292" r:id="rId23"/>
    <p:sldId id="1228" r:id="rId24"/>
    <p:sldId id="1244" r:id="rId25"/>
    <p:sldId id="1152" r:id="rId26"/>
    <p:sldId id="1212" r:id="rId27"/>
    <p:sldId id="1213" r:id="rId28"/>
    <p:sldId id="1263" r:id="rId29"/>
    <p:sldId id="1264" r:id="rId30"/>
    <p:sldId id="1265" r:id="rId31"/>
    <p:sldId id="1237" r:id="rId32"/>
    <p:sldId id="1238" r:id="rId33"/>
    <p:sldId id="1193" r:id="rId34"/>
    <p:sldId id="1209" r:id="rId35"/>
    <p:sldId id="1275" r:id="rId36"/>
    <p:sldId id="1280" r:id="rId37"/>
    <p:sldId id="1195" r:id="rId38"/>
    <p:sldId id="1281" r:id="rId39"/>
    <p:sldId id="1283" r:id="rId40"/>
    <p:sldId id="1284" r:id="rId41"/>
    <p:sldId id="1198" r:id="rId42"/>
    <p:sldId id="1278" r:id="rId43"/>
    <p:sldId id="1203" r:id="rId44"/>
    <p:sldId id="1211" r:id="rId45"/>
    <p:sldId id="1239" r:id="rId46"/>
    <p:sldId id="1184" r:id="rId47"/>
    <p:sldId id="1185" r:id="rId48"/>
    <p:sldId id="1249" r:id="rId49"/>
    <p:sldId id="1241" r:id="rId50"/>
    <p:sldId id="1271" r:id="rId51"/>
    <p:sldId id="1277" r:id="rId52"/>
    <p:sldId id="1273" r:id="rId53"/>
    <p:sldId id="1274" r:id="rId54"/>
  </p:sldIdLst>
  <p:sldSz cx="9902825" cy="6858000"/>
  <p:notesSz cx="10234613" cy="7099300"/>
  <p:embeddedFontLst>
    <p:embeddedFont>
      <p:font typeface="Consolas" panose="020B0609020204030204" pitchFamily="49" charset="0"/>
      <p:regular r:id="rId57"/>
      <p:bold r:id="rId58"/>
      <p:italic r:id="rId59"/>
      <p:boldItalic r:id="rId60"/>
    </p:embeddedFont>
    <p:embeddedFont>
      <p:font typeface="PMingLiU" panose="02020500000000000000" pitchFamily="18" charset="-120"/>
      <p:regular r:id="rId6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48" userDrawn="1">
          <p15:clr>
            <a:srgbClr val="A4A3A4"/>
          </p15:clr>
        </p15:guide>
        <p15:guide id="2" pos="47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EC6"/>
    <a:srgbClr val="996600"/>
    <a:srgbClr val="A030A3"/>
    <a:srgbClr val="0099FF"/>
    <a:srgbClr val="000066"/>
    <a:srgbClr val="F8F8F8"/>
    <a:srgbClr val="003C78"/>
    <a:srgbClr val="285078"/>
    <a:srgbClr val="1E3C5A"/>
    <a:srgbClr val="234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888" y="96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500"/>
    </p:cViewPr>
  </p:sorterViewPr>
  <p:notesViewPr>
    <p:cSldViewPr>
      <p:cViewPr>
        <p:scale>
          <a:sx n="150" d="100"/>
          <a:sy n="150" d="100"/>
        </p:scale>
        <p:origin x="-72" y="4938"/>
      </p:cViewPr>
      <p:guideLst>
        <p:guide orient="horz" pos="1548"/>
        <p:guide pos="47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5" Type="http://schemas.openxmlformats.org/officeDocument/2006/relationships/slide" Target="slides/slide1.xml"/><Relationship Id="rId61" Type="http://schemas.openxmlformats.org/officeDocument/2006/relationships/font" Target="fonts/font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330" y="-1101"/>
            <a:ext cx="4384955" cy="3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defTabSz="901700">
              <a:defRPr sz="1000" i="1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15330" y="-1101"/>
            <a:ext cx="4384955" cy="3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901700">
              <a:defRPr sz="1000" i="1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4330" y="6714988"/>
            <a:ext cx="4384955" cy="38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defTabSz="901700">
              <a:defRPr sz="1000" i="1"/>
            </a:lvl1pPr>
          </a:lstStyle>
          <a:p>
            <a:pPr>
              <a:defRPr/>
            </a:pPr>
            <a:r>
              <a:rPr lang="en-GB" dirty="0"/>
              <a:t>Software Design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15330" y="6714988"/>
            <a:ext cx="4384955" cy="38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901700">
              <a:defRPr sz="1000" i="1"/>
            </a:lvl1pPr>
          </a:lstStyle>
          <a:p>
            <a:pPr>
              <a:defRPr/>
            </a:pPr>
            <a:fld id="{394B94CE-3D3D-433D-BBE2-456222CB04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5175" y="-6607"/>
            <a:ext cx="4471923" cy="35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defTabSz="874713">
              <a:defRPr sz="1000" i="1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87867" y="-6607"/>
            <a:ext cx="4471922" cy="35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874713">
              <a:defRPr sz="1000" i="1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4988"/>
            <a:ext cx="3840163" cy="2659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8233" y="3374012"/>
            <a:ext cx="7598147" cy="320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2" tIns="42967" rIns="90892" bIns="42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5175" y="6752428"/>
            <a:ext cx="4471923" cy="35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defTabSz="874713">
              <a:defRPr sz="1000" i="1"/>
            </a:lvl1pPr>
          </a:lstStyle>
          <a:p>
            <a:pPr>
              <a:defRPr/>
            </a:pPr>
            <a:r>
              <a:rPr lang="en-GB" dirty="0"/>
              <a:t>Software Design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87867" y="6752428"/>
            <a:ext cx="4471922" cy="35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874713">
              <a:defRPr sz="1000" i="1"/>
            </a:lvl1pPr>
          </a:lstStyle>
          <a:p>
            <a:pPr>
              <a:defRPr/>
            </a:pPr>
            <a:fld id="{448F41C1-1670-4C9C-8900-D0BBD13633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397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747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160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7526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 smtClean="0"/>
              <a:t>Software Design</a:t>
            </a:r>
          </a:p>
        </p:txBody>
      </p:sp>
      <p:sp>
        <p:nvSpPr>
          <p:cNvPr id="880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E5644-8C42-4CFB-9C65-872672C24FD1}" type="slidenum">
              <a:rPr lang="en-GB" smtClean="0"/>
              <a:pPr/>
              <a:t>11</a:t>
            </a:fld>
            <a:endParaRPr lang="en-GB" dirty="0" smtClean="0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8813" y="534988"/>
            <a:ext cx="3840162" cy="2659062"/>
          </a:xfrm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Synchronous messages typically represent method calls and are shown with a filled arrow head.</a:t>
            </a:r>
          </a:p>
          <a:p>
            <a:pPr>
              <a:buFontTx/>
              <a:buChar char="•"/>
            </a:pPr>
            <a:r>
              <a:rPr lang="en-US" dirty="0" smtClean="0"/>
              <a:t>The reply message from a method has a dashed line.</a:t>
            </a:r>
          </a:p>
          <a:p>
            <a:pPr>
              <a:buFontTx/>
              <a:buChar char="•"/>
            </a:pPr>
            <a:r>
              <a:rPr lang="en-US" dirty="0" smtClean="0"/>
              <a:t>Asynchronous messages have an open arrow head.</a:t>
            </a:r>
          </a:p>
          <a:p>
            <a:pPr>
              <a:buFontTx/>
              <a:buChar char="•"/>
            </a:pPr>
            <a:r>
              <a:rPr lang="en-US" dirty="0" smtClean="0"/>
              <a:t>Object creation message has a dashed line with an open arrow.</a:t>
            </a:r>
          </a:p>
          <a:p>
            <a:pPr>
              <a:buFontTx/>
              <a:buChar char="•"/>
            </a:pPr>
            <a:r>
              <a:rPr lang="en-US" dirty="0" smtClean="0"/>
              <a:t>Lost messages are described as a small black circle at the arrow end of the Message.</a:t>
            </a:r>
          </a:p>
          <a:p>
            <a:pPr>
              <a:buFontTx/>
              <a:buChar char="•"/>
            </a:pPr>
            <a:r>
              <a:rPr lang="en-US" dirty="0" smtClean="0"/>
              <a:t>Found messages are described as a small black circle at the starting end of the Message.</a:t>
            </a:r>
          </a:p>
          <a:p>
            <a:pPr>
              <a:buFontTx/>
              <a:buChar char="•"/>
            </a:pPr>
            <a:r>
              <a:rPr lang="en-US" dirty="0" smtClean="0"/>
              <a:t>On Communication Diagrams, the messages are decorated by a small arrow along the connector close to the message name and sequence number in the direction of the message.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 smtClean="0"/>
              <a:t>Software Design</a:t>
            </a:r>
          </a:p>
        </p:txBody>
      </p:sp>
      <p:sp>
        <p:nvSpPr>
          <p:cNvPr id="890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4F3CB-E678-473C-9A09-CB1727A39175}" type="slidenum">
              <a:rPr lang="en-GB" smtClean="0"/>
              <a:pPr/>
              <a:t>39</a:t>
            </a:fld>
            <a:endParaRPr lang="en-GB" dirty="0" smtClean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8813" y="534988"/>
            <a:ext cx="3840162" cy="2659062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interaction Operator </a:t>
            </a:r>
            <a:r>
              <a:rPr lang="en-US" b="1" i="1" dirty="0" smtClean="0"/>
              <a:t>critical</a:t>
            </a:r>
            <a:r>
              <a:rPr lang="en-US" b="1" dirty="0" smtClean="0"/>
              <a:t> </a:t>
            </a:r>
            <a:r>
              <a:rPr lang="en-US" dirty="0" smtClean="0"/>
              <a:t>designates that the CombinedFragment represents a critical region</a:t>
            </a:r>
          </a:p>
          <a:p>
            <a:r>
              <a:rPr lang="en-US" dirty="0" smtClean="0"/>
              <a:t>A critical region means that the traces of the region cannot be interleaved by other Occurrence Specifications (on those Lifelines covered by the region)</a:t>
            </a:r>
          </a:p>
          <a:p>
            <a:r>
              <a:rPr lang="en-US" dirty="0" smtClean="0"/>
              <a:t>This means that the region is treated atomically by the enclosing fragment when determining the set of valid traces</a:t>
            </a:r>
          </a:p>
          <a:p>
            <a:r>
              <a:rPr lang="en-US" dirty="0" smtClean="0"/>
              <a:t>Even though enclosing CombinedFragments may imply that some Occurrence Specifications may interleave into the region, such as with </a:t>
            </a:r>
            <a:r>
              <a:rPr lang="en-US" i="1" dirty="0" smtClean="0"/>
              <a:t>par</a:t>
            </a:r>
            <a:r>
              <a:rPr lang="en-US" dirty="0" smtClean="0"/>
              <a:t>-operator, this is prevented by defining a region</a:t>
            </a:r>
          </a:p>
          <a:p>
            <a:r>
              <a:rPr lang="en-US" dirty="0" smtClean="0"/>
              <a:t>Thus the set of traces of enclosing constructs are restricted by critical regions.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 smtClean="0"/>
              <a:t>Software Design</a:t>
            </a:r>
          </a:p>
        </p:txBody>
      </p:sp>
      <p:sp>
        <p:nvSpPr>
          <p:cNvPr id="901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B4A91-9517-4D52-888C-8A50F8DAE0FF}" type="slidenum">
              <a:rPr lang="en-GB" smtClean="0"/>
              <a:pPr/>
              <a:t>41</a:t>
            </a:fld>
            <a:endParaRPr lang="en-GB" dirty="0" smtClean="0"/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8813" y="534988"/>
            <a:ext cx="3840162" cy="2659062"/>
          </a:xfrm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interaction Operator </a:t>
            </a:r>
            <a:r>
              <a:rPr lang="en-US" b="1" i="1" dirty="0" smtClean="0"/>
              <a:t>critical</a:t>
            </a:r>
            <a:r>
              <a:rPr lang="en-US" b="1" dirty="0" smtClean="0"/>
              <a:t> </a:t>
            </a:r>
            <a:r>
              <a:rPr lang="en-US" dirty="0" smtClean="0"/>
              <a:t>designates that the CombinedFragment represents a critical region</a:t>
            </a:r>
          </a:p>
          <a:p>
            <a:r>
              <a:rPr lang="en-US" dirty="0" smtClean="0"/>
              <a:t>A critical region means that the traces of the region cannot be interleaved by other Occurrence Specifications (on those Lifelines covered by the region)</a:t>
            </a:r>
          </a:p>
          <a:p>
            <a:r>
              <a:rPr lang="en-US" dirty="0" smtClean="0"/>
              <a:t>This means that the region is treated atomically by the enclosing fragment when determining the set of valid traces</a:t>
            </a:r>
          </a:p>
          <a:p>
            <a:r>
              <a:rPr lang="en-US" dirty="0" smtClean="0"/>
              <a:t>Even though enclosing CombinedFragments may imply that some Occurrence Specifications may interleave into the region, such as with </a:t>
            </a:r>
            <a:r>
              <a:rPr lang="en-US" i="1" dirty="0" smtClean="0"/>
              <a:t>par</a:t>
            </a:r>
            <a:r>
              <a:rPr lang="en-US" dirty="0" smtClean="0"/>
              <a:t>-operator, this is prevented by defining a region</a:t>
            </a:r>
          </a:p>
          <a:p>
            <a:r>
              <a:rPr lang="en-US" dirty="0" smtClean="0"/>
              <a:t>Thus the set of traces of enclosing constructs are restricted by critical regions.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 smtClean="0"/>
              <a:t>Software Design</a:t>
            </a:r>
          </a:p>
        </p:txBody>
      </p:sp>
      <p:sp>
        <p:nvSpPr>
          <p:cNvPr id="911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9DC38-4ECD-45FC-9B24-6D766A076C4F}" type="slidenum">
              <a:rPr lang="en-GB" smtClean="0"/>
              <a:pPr/>
              <a:t>42</a:t>
            </a:fld>
            <a:endParaRPr lang="en-GB" dirty="0" smtClean="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8813" y="534988"/>
            <a:ext cx="3840162" cy="2659062"/>
          </a:xfrm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interaction Operator </a:t>
            </a:r>
            <a:r>
              <a:rPr lang="en-US" b="1" i="1" dirty="0" smtClean="0"/>
              <a:t>critical</a:t>
            </a:r>
            <a:r>
              <a:rPr lang="en-US" b="1" dirty="0" smtClean="0"/>
              <a:t> </a:t>
            </a:r>
            <a:r>
              <a:rPr lang="en-US" dirty="0" smtClean="0"/>
              <a:t>designates that the CombinedFragment represents a critical region</a:t>
            </a:r>
          </a:p>
          <a:p>
            <a:r>
              <a:rPr lang="en-US" dirty="0" smtClean="0"/>
              <a:t>A critical region means that the traces of the region cannot be interleaved by other Occurrence Specifications (on those Lifelines covered by the region)</a:t>
            </a:r>
          </a:p>
          <a:p>
            <a:r>
              <a:rPr lang="en-US" dirty="0" smtClean="0"/>
              <a:t>This means that the region is treated atomically by the enclosing fragment when determining the set of valid traces</a:t>
            </a:r>
          </a:p>
          <a:p>
            <a:r>
              <a:rPr lang="en-US" dirty="0" smtClean="0"/>
              <a:t>Even though enclosing CombinedFragments may imply that some Occurrence Specifications may interleave into the region, such as with </a:t>
            </a:r>
            <a:r>
              <a:rPr lang="en-US" i="1" dirty="0" smtClean="0"/>
              <a:t>par</a:t>
            </a:r>
            <a:r>
              <a:rPr lang="en-US" dirty="0" smtClean="0"/>
              <a:t>-operator, this is prevented by defining a region</a:t>
            </a:r>
          </a:p>
          <a:p>
            <a:r>
              <a:rPr lang="en-US" dirty="0" smtClean="0"/>
              <a:t>Thus the set of traces of enclosing constructs are restricted by critical regions.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D13CE5-ECD7-4CAC-A9FC-7B48AB1F7D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6655-313B-49EC-AF61-BCC758EEF4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4770-E365-439E-A575-195C7FD619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B6C4-C0D5-43B4-8F99-491E2F460E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98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7FDE8A-F569-41D9-8ABF-4F71B6CA0F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8EE9-767B-46CB-A9F5-1B071E2C36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9E59-C48A-4E3F-8E1C-9EC4B74873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34CD-569B-4165-B452-2DACB38CBD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0FF4F-E75A-45A8-BA7E-FACC870CE3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95890-A12A-4CD9-BF66-0DF22BB4AA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DE9F-D57A-4F58-95EC-9A0FF4D8F9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76EC-A6C0-4CAD-A5D6-1AEF4FB833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9E52-7F7B-4054-973A-7FC40E3E21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679D1-7843-4110-B2B7-BF02FB8736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78506-FAC3-4E48-B1ED-80C77BB5DC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1ED4F-577F-435F-BAEA-33F69ABE22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6403-7095-4250-9BAE-C5E61688F9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DA553-018B-4FF3-BD61-A3A544BEC6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80BC-F009-479F-A00D-1FA7F84ED5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90A00-007C-4024-A69C-DD1A5AEEC4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EA91B-65D4-428F-831C-B625F944E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53AB-7094-412C-A2EB-A413009D79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2817-8B62-4D53-A523-CC0745FE75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1D59-E499-4D4F-8FDB-1EDCAC9CE2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C66D3-10E4-412E-8E7F-3411A0DBB3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2888B-299D-47A7-A9F4-D102068EA0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08A7-2F98-4050-B136-200E251CB8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70BF1-E2D5-467D-806D-A3C3B9D048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036050" cy="3048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2750" y="3886200"/>
            <a:ext cx="903605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12750" y="6248400"/>
            <a:ext cx="20621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2963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7913" y="6248400"/>
            <a:ext cx="20621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F7F4-0DA3-4ED6-88EC-19B8983CC4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EFBD6-7A09-4A8B-8F70-8954E122F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AA26-F2A4-483A-811A-677001D315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676400"/>
            <a:ext cx="44418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676400"/>
            <a:ext cx="44418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10C4-BA46-4CE4-A922-61DE62C54F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B303-2AAF-4473-BAB6-C3B1F19A9A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EC65-D008-46AF-89BB-48E6164710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071DA-33DA-4D78-B000-0280B0633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1B16-4422-46D5-8672-4E4EE25650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B86B2-A78A-4707-BD64-7B5234952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2142D-F095-443C-89E8-FC590B86B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7DE3-9988-4DF2-940A-28476F793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9788" y="266700"/>
            <a:ext cx="2259012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266700"/>
            <a:ext cx="6624638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96FF-7E98-450B-8B79-2CC4086334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676400"/>
            <a:ext cx="4441825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676400"/>
            <a:ext cx="4441825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2B13-D02D-4A71-8923-43ED1B6DCE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A211-25A6-4A2D-AE3B-88E12D93AC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3FB6D-AC4C-4385-BBBC-C10E24A1D7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9EE8-866D-4F1B-AF2C-59B99E3F7A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F450-199A-4EC3-9D4C-16CCD2E64C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12DB4-ADEE-4C29-87E2-D6D4A7C6A5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41B17C3C-270F-4ED4-A097-56C489FEF1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5127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7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97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97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537057DA-7733-41DF-BB89-A499A633B8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6151" name="Group 7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897032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7033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7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97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97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97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97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97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97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97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97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97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97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61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33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305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77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2F1B54EC-BD0B-45C9-BC14-DAD0DEA9A3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7175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61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33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305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77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266700"/>
            <a:ext cx="90360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676400"/>
            <a:ext cx="90360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7913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1A5FF6-2E9C-42F0-AE03-A49C4334EA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tse@cs.hku.hk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hku.hk/thts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smtClean="0"/>
              <a:t>Dynamic </a:t>
            </a:r>
            <a:r>
              <a:rPr lang="en-US" sz="8000" dirty="0" smtClean="0"/>
              <a:t>Modelling </a:t>
            </a:r>
            <a:r>
              <a:rPr lang="en-US" sz="6500" i="1" dirty="0" smtClean="0"/>
              <a:t>with Sequence Diagrams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810000"/>
            <a:ext cx="536575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Prof. T.H. Tse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Department of Computer Science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Email: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hlinkClick r:id="rId3"/>
              </a:rPr>
              <a:t>thtse@cs.hku.hk</a:t>
            </a:r>
            <a:endParaRPr lang="en-US" sz="2000" dirty="0" smtClean="0"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Web: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hlinkClick r:id="rId4"/>
              </a:rPr>
              <a:t>hku.hk/thtse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33400" y="3962400"/>
            <a:ext cx="1219200" cy="1219200"/>
            <a:chOff x="336" y="2496"/>
            <a:chExt cx="768" cy="768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383" y="2537"/>
              <a:ext cx="341" cy="686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383" y="2586"/>
              <a:ext cx="673" cy="588"/>
            </a:xfrm>
            <a:custGeom>
              <a:avLst/>
              <a:gdLst>
                <a:gd name="T0" fmla="*/ 24 w 1606"/>
                <a:gd name="T1" fmla="*/ 583 h 1435"/>
                <a:gd name="T2" fmla="*/ 86 w 1606"/>
                <a:gd name="T3" fmla="*/ 570 h 1435"/>
                <a:gd name="T4" fmla="*/ 140 w 1606"/>
                <a:gd name="T5" fmla="*/ 554 h 1435"/>
                <a:gd name="T6" fmla="*/ 197 w 1606"/>
                <a:gd name="T7" fmla="*/ 529 h 1435"/>
                <a:gd name="T8" fmla="*/ 267 w 1606"/>
                <a:gd name="T9" fmla="*/ 481 h 1435"/>
                <a:gd name="T10" fmla="*/ 316 w 1606"/>
                <a:gd name="T11" fmla="*/ 435 h 1435"/>
                <a:gd name="T12" fmla="*/ 351 w 1606"/>
                <a:gd name="T13" fmla="*/ 395 h 1435"/>
                <a:gd name="T14" fmla="*/ 384 w 1606"/>
                <a:gd name="T15" fmla="*/ 349 h 1435"/>
                <a:gd name="T16" fmla="*/ 419 w 1606"/>
                <a:gd name="T17" fmla="*/ 300 h 1435"/>
                <a:gd name="T18" fmla="*/ 457 w 1606"/>
                <a:gd name="T19" fmla="*/ 245 h 1435"/>
                <a:gd name="T20" fmla="*/ 499 w 1606"/>
                <a:gd name="T21" fmla="*/ 195 h 1435"/>
                <a:gd name="T22" fmla="*/ 541 w 1606"/>
                <a:gd name="T23" fmla="*/ 156 h 1435"/>
                <a:gd name="T24" fmla="*/ 582 w 1606"/>
                <a:gd name="T25" fmla="*/ 126 h 1435"/>
                <a:gd name="T26" fmla="*/ 616 w 1606"/>
                <a:gd name="T27" fmla="*/ 108 h 1435"/>
                <a:gd name="T28" fmla="*/ 662 w 1606"/>
                <a:gd name="T29" fmla="*/ 88 h 1435"/>
                <a:gd name="T30" fmla="*/ 673 w 1606"/>
                <a:gd name="T31" fmla="*/ 0 h 1435"/>
                <a:gd name="T32" fmla="*/ 605 w 1606"/>
                <a:gd name="T33" fmla="*/ 28 h 1435"/>
                <a:gd name="T34" fmla="*/ 540 w 1606"/>
                <a:gd name="T35" fmla="*/ 67 h 1435"/>
                <a:gd name="T36" fmla="*/ 500 w 1606"/>
                <a:gd name="T37" fmla="*/ 100 h 1435"/>
                <a:gd name="T38" fmla="*/ 458 w 1606"/>
                <a:gd name="T39" fmla="*/ 144 h 1435"/>
                <a:gd name="T40" fmla="*/ 426 w 1606"/>
                <a:gd name="T41" fmla="*/ 189 h 1435"/>
                <a:gd name="T42" fmla="*/ 397 w 1606"/>
                <a:gd name="T43" fmla="*/ 231 h 1435"/>
                <a:gd name="T44" fmla="*/ 368 w 1606"/>
                <a:gd name="T45" fmla="*/ 272 h 1435"/>
                <a:gd name="T46" fmla="*/ 338 w 1606"/>
                <a:gd name="T47" fmla="*/ 315 h 1435"/>
                <a:gd name="T48" fmla="*/ 308 w 1606"/>
                <a:gd name="T49" fmla="*/ 351 h 1435"/>
                <a:gd name="T50" fmla="*/ 272 w 1606"/>
                <a:gd name="T51" fmla="*/ 386 h 1435"/>
                <a:gd name="T52" fmla="*/ 234 w 1606"/>
                <a:gd name="T53" fmla="*/ 420 h 1435"/>
                <a:gd name="T54" fmla="*/ 185 w 1606"/>
                <a:gd name="T55" fmla="*/ 451 h 1435"/>
                <a:gd name="T56" fmla="*/ 133 w 1606"/>
                <a:gd name="T57" fmla="*/ 472 h 1435"/>
                <a:gd name="T58" fmla="*/ 76 w 1606"/>
                <a:gd name="T59" fmla="*/ 490 h 1435"/>
                <a:gd name="T60" fmla="*/ 19 w 1606"/>
                <a:gd name="T61" fmla="*/ 502 h 1435"/>
                <a:gd name="T62" fmla="*/ 0 w 1606"/>
                <a:gd name="T63" fmla="*/ 588 h 14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6"/>
                <a:gd name="T97" fmla="*/ 0 h 1435"/>
                <a:gd name="T98" fmla="*/ 1606 w 1606"/>
                <a:gd name="T99" fmla="*/ 1435 h 14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6" h="1435">
                  <a:moveTo>
                    <a:pt x="0" y="1434"/>
                  </a:moveTo>
                  <a:lnTo>
                    <a:pt x="58" y="1424"/>
                  </a:lnTo>
                  <a:lnTo>
                    <a:pt x="121" y="1411"/>
                  </a:lnTo>
                  <a:lnTo>
                    <a:pt x="206" y="1391"/>
                  </a:lnTo>
                  <a:lnTo>
                    <a:pt x="271" y="1374"/>
                  </a:lnTo>
                  <a:lnTo>
                    <a:pt x="333" y="1352"/>
                  </a:lnTo>
                  <a:lnTo>
                    <a:pt x="395" y="1329"/>
                  </a:lnTo>
                  <a:lnTo>
                    <a:pt x="471" y="1290"/>
                  </a:lnTo>
                  <a:lnTo>
                    <a:pt x="568" y="1227"/>
                  </a:lnTo>
                  <a:lnTo>
                    <a:pt x="637" y="1174"/>
                  </a:lnTo>
                  <a:lnTo>
                    <a:pt x="698" y="1118"/>
                  </a:lnTo>
                  <a:lnTo>
                    <a:pt x="754" y="1062"/>
                  </a:lnTo>
                  <a:lnTo>
                    <a:pt x="799" y="1010"/>
                  </a:lnTo>
                  <a:lnTo>
                    <a:pt x="838" y="965"/>
                  </a:lnTo>
                  <a:lnTo>
                    <a:pt x="880" y="904"/>
                  </a:lnTo>
                  <a:lnTo>
                    <a:pt x="916" y="852"/>
                  </a:lnTo>
                  <a:lnTo>
                    <a:pt x="963" y="789"/>
                  </a:lnTo>
                  <a:lnTo>
                    <a:pt x="999" y="733"/>
                  </a:lnTo>
                  <a:lnTo>
                    <a:pt x="1039" y="672"/>
                  </a:lnTo>
                  <a:lnTo>
                    <a:pt x="1090" y="598"/>
                  </a:lnTo>
                  <a:lnTo>
                    <a:pt x="1147" y="527"/>
                  </a:lnTo>
                  <a:lnTo>
                    <a:pt x="1191" y="476"/>
                  </a:lnTo>
                  <a:lnTo>
                    <a:pt x="1239" y="426"/>
                  </a:lnTo>
                  <a:lnTo>
                    <a:pt x="1290" y="381"/>
                  </a:lnTo>
                  <a:lnTo>
                    <a:pt x="1344" y="340"/>
                  </a:lnTo>
                  <a:lnTo>
                    <a:pt x="1390" y="307"/>
                  </a:lnTo>
                  <a:lnTo>
                    <a:pt x="1436" y="279"/>
                  </a:lnTo>
                  <a:lnTo>
                    <a:pt x="1471" y="263"/>
                  </a:lnTo>
                  <a:lnTo>
                    <a:pt x="1529" y="236"/>
                  </a:lnTo>
                  <a:lnTo>
                    <a:pt x="1580" y="214"/>
                  </a:lnTo>
                  <a:lnTo>
                    <a:pt x="1605" y="206"/>
                  </a:lnTo>
                  <a:lnTo>
                    <a:pt x="1605" y="0"/>
                  </a:lnTo>
                  <a:lnTo>
                    <a:pt x="1537" y="24"/>
                  </a:lnTo>
                  <a:lnTo>
                    <a:pt x="1444" y="68"/>
                  </a:lnTo>
                  <a:lnTo>
                    <a:pt x="1360" y="117"/>
                  </a:lnTo>
                  <a:lnTo>
                    <a:pt x="1289" y="164"/>
                  </a:lnTo>
                  <a:lnTo>
                    <a:pt x="1245" y="198"/>
                  </a:lnTo>
                  <a:lnTo>
                    <a:pt x="1194" y="244"/>
                  </a:lnTo>
                  <a:lnTo>
                    <a:pt x="1141" y="296"/>
                  </a:lnTo>
                  <a:lnTo>
                    <a:pt x="1094" y="352"/>
                  </a:lnTo>
                  <a:lnTo>
                    <a:pt x="1050" y="412"/>
                  </a:lnTo>
                  <a:lnTo>
                    <a:pt x="1016" y="461"/>
                  </a:lnTo>
                  <a:lnTo>
                    <a:pt x="981" y="513"/>
                  </a:lnTo>
                  <a:lnTo>
                    <a:pt x="947" y="564"/>
                  </a:lnTo>
                  <a:lnTo>
                    <a:pt x="911" y="617"/>
                  </a:lnTo>
                  <a:lnTo>
                    <a:pt x="878" y="663"/>
                  </a:lnTo>
                  <a:lnTo>
                    <a:pt x="841" y="720"/>
                  </a:lnTo>
                  <a:lnTo>
                    <a:pt x="807" y="768"/>
                  </a:lnTo>
                  <a:lnTo>
                    <a:pt x="771" y="815"/>
                  </a:lnTo>
                  <a:lnTo>
                    <a:pt x="734" y="857"/>
                  </a:lnTo>
                  <a:lnTo>
                    <a:pt x="693" y="901"/>
                  </a:lnTo>
                  <a:lnTo>
                    <a:pt x="650" y="943"/>
                  </a:lnTo>
                  <a:lnTo>
                    <a:pt x="612" y="980"/>
                  </a:lnTo>
                  <a:lnTo>
                    <a:pt x="558" y="1026"/>
                  </a:lnTo>
                  <a:lnTo>
                    <a:pt x="497" y="1069"/>
                  </a:lnTo>
                  <a:lnTo>
                    <a:pt x="441" y="1101"/>
                  </a:lnTo>
                  <a:lnTo>
                    <a:pt x="381" y="1129"/>
                  </a:lnTo>
                  <a:lnTo>
                    <a:pt x="318" y="1153"/>
                  </a:lnTo>
                  <a:lnTo>
                    <a:pt x="260" y="1172"/>
                  </a:lnTo>
                  <a:lnTo>
                    <a:pt x="182" y="1197"/>
                  </a:lnTo>
                  <a:lnTo>
                    <a:pt x="104" y="1215"/>
                  </a:lnTo>
                  <a:lnTo>
                    <a:pt x="46" y="1225"/>
                  </a:lnTo>
                  <a:lnTo>
                    <a:pt x="0" y="1230"/>
                  </a:lnTo>
                  <a:lnTo>
                    <a:pt x="0" y="143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363" y="2523"/>
              <a:ext cx="714" cy="71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336" y="2496"/>
              <a:ext cx="768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3" name="Rectangle 9"/>
          <p:cNvSpPr>
            <a:spLocks noChangeArrowheads="1"/>
          </p:cNvSpPr>
          <p:nvPr/>
        </p:nvSpPr>
        <p:spPr bwMode="auto">
          <a:xfrm>
            <a:off x="4011613" y="2362200"/>
            <a:ext cx="1471612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dirty="0">
                <a:cs typeface="Times New Roman" pitchFamily="18" charset="0"/>
              </a:rPr>
              <a:t>r1:Reader</a:t>
            </a:r>
          </a:p>
        </p:txBody>
      </p:sp>
      <p:sp>
        <p:nvSpPr>
          <p:cNvPr id="16434" name="Line 10"/>
          <p:cNvSpPr>
            <a:spLocks noChangeShapeType="1"/>
          </p:cNvSpPr>
          <p:nvPr/>
        </p:nvSpPr>
        <p:spPr bwMode="auto">
          <a:xfrm>
            <a:off x="4748213" y="3048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Sequence Diagrams</a:t>
            </a:r>
            <a:br>
              <a:rPr lang="en-US" sz="3200" i="1" dirty="0" smtClean="0"/>
            </a:br>
            <a:r>
              <a:rPr lang="en-US" dirty="0" smtClean="0"/>
              <a:t>Syntax Overview</a:t>
            </a:r>
          </a:p>
        </p:txBody>
      </p:sp>
      <p:sp>
        <p:nvSpPr>
          <p:cNvPr id="16431" name="Rectangle 9"/>
          <p:cNvSpPr>
            <a:spLocks noChangeArrowheads="1"/>
          </p:cNvSpPr>
          <p:nvPr/>
        </p:nvSpPr>
        <p:spPr bwMode="auto">
          <a:xfrm>
            <a:off x="5865813" y="2362200"/>
            <a:ext cx="14478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dirty="0">
                <a:cs typeface="Times New Roman" pitchFamily="18" charset="0"/>
              </a:rPr>
              <a:t>r2:Reader</a:t>
            </a:r>
          </a:p>
        </p:txBody>
      </p:sp>
      <p:sp>
        <p:nvSpPr>
          <p:cNvPr id="16432" name="Line 10"/>
          <p:cNvSpPr>
            <a:spLocks noChangeShapeType="1"/>
          </p:cNvSpPr>
          <p:nvPr/>
        </p:nvSpPr>
        <p:spPr bwMode="auto">
          <a:xfrm>
            <a:off x="6589713" y="3048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522413" y="3200400"/>
            <a:ext cx="1447800" cy="396875"/>
            <a:chOff x="884" y="2016"/>
            <a:chExt cx="987" cy="250"/>
          </a:xfrm>
        </p:grpSpPr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884" y="2256"/>
              <a:ext cx="987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30" name="Text Box 13"/>
            <p:cNvSpPr txBox="1">
              <a:spLocks noChangeArrowheads="1"/>
            </p:cNvSpPr>
            <p:nvPr/>
          </p:nvSpPr>
          <p:spPr bwMode="auto">
            <a:xfrm>
              <a:off x="1029" y="2016"/>
              <a:ext cx="7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cs typeface="Times New Roman" pitchFamily="18" charset="0"/>
                </a:rPr>
                <a:t>dateDue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970213" y="5187959"/>
            <a:ext cx="3594100" cy="708025"/>
            <a:chOff x="1871" y="3268"/>
            <a:chExt cx="2264" cy="446"/>
          </a:xfrm>
        </p:grpSpPr>
        <p:sp>
          <p:nvSpPr>
            <p:cNvPr id="16427" name="Line 23"/>
            <p:cNvSpPr>
              <a:spLocks noChangeShapeType="1"/>
            </p:cNvSpPr>
            <p:nvPr/>
          </p:nvSpPr>
          <p:spPr bwMode="auto">
            <a:xfrm flipH="1">
              <a:off x="1871" y="3496"/>
              <a:ext cx="2264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8" name="Text Box 24"/>
            <p:cNvSpPr txBox="1">
              <a:spLocks noChangeArrowheads="1"/>
            </p:cNvSpPr>
            <p:nvPr/>
          </p:nvSpPr>
          <p:spPr bwMode="auto">
            <a:xfrm>
              <a:off x="3043" y="3268"/>
              <a:ext cx="100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dirty="0" smtClean="0">
                  <a:cs typeface="Times New Roman" pitchFamily="18" charset="0"/>
                </a:rPr>
                <a:t>borrow</a:t>
              </a:r>
            </a:p>
            <a:p>
              <a:pPr algn="ctr" eaLnBrk="1" hangingPunct="1"/>
              <a:r>
                <a:rPr lang="en-US" sz="2000" dirty="0" smtClean="0">
                  <a:cs typeface="Times New Roman" pitchFamily="18" charset="0"/>
                </a:rPr>
                <a:t>[mayBorrow]</a:t>
              </a:r>
              <a:endParaRPr lang="en-US" sz="2000" dirty="0">
                <a:cs typeface="Times New Roman" pitchFamily="18" charset="0"/>
              </a:endParaRPr>
            </a:p>
          </p:txBody>
        </p:sp>
      </p:grpSp>
      <p:sp>
        <p:nvSpPr>
          <p:cNvPr id="864271" name="Rectangle 29"/>
          <p:cNvSpPr>
            <a:spLocks noChangeArrowheads="1"/>
          </p:cNvSpPr>
          <p:nvPr/>
        </p:nvSpPr>
        <p:spPr bwMode="auto">
          <a:xfrm>
            <a:off x="6507163" y="4800600"/>
            <a:ext cx="1651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23838" y="1981200"/>
            <a:ext cx="612775" cy="3810000"/>
            <a:chOff x="238" y="1248"/>
            <a:chExt cx="386" cy="2400"/>
          </a:xfrm>
        </p:grpSpPr>
        <p:sp>
          <p:nvSpPr>
            <p:cNvPr id="16425" name="Line 31"/>
            <p:cNvSpPr>
              <a:spLocks noChangeShapeType="1"/>
            </p:cNvSpPr>
            <p:nvPr/>
          </p:nvSpPr>
          <p:spPr bwMode="auto">
            <a:xfrm>
              <a:off x="624" y="1248"/>
              <a:ext cx="0" cy="2400"/>
            </a:xfrm>
            <a:prstGeom prst="line">
              <a:avLst/>
            </a:prstGeom>
            <a:noFill/>
            <a:ln w="152400">
              <a:solidFill>
                <a:srgbClr val="7030A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6426" name="Text Box 33"/>
            <p:cNvSpPr txBox="1">
              <a:spLocks noChangeArrowheads="1"/>
            </p:cNvSpPr>
            <p:nvPr/>
          </p:nvSpPr>
          <p:spPr bwMode="auto">
            <a:xfrm>
              <a:off x="238" y="2191"/>
              <a:ext cx="33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eaLnBrk="1" hangingPunct="1">
                <a:lnSpc>
                  <a:spcPct val="70000"/>
                </a:lnSpc>
              </a:pPr>
              <a:r>
                <a:rPr lang="en-US" sz="3200" b="1" i="1" dirty="0">
                  <a:solidFill>
                    <a:srgbClr val="7030A0"/>
                  </a:solidFill>
                  <a:cs typeface="Times New Roman" pitchFamily="18" charset="0"/>
                </a:rPr>
                <a:t>time</a:t>
              </a:r>
            </a:p>
          </p:txBody>
        </p:sp>
      </p:grpSp>
      <p:sp>
        <p:nvSpPr>
          <p:cNvPr id="689186" name="AutoShape 34"/>
          <p:cNvSpPr>
            <a:spLocks noChangeArrowheads="1"/>
          </p:cNvSpPr>
          <p:nvPr/>
        </p:nvSpPr>
        <p:spPr bwMode="auto">
          <a:xfrm>
            <a:off x="7847012" y="1981200"/>
            <a:ext cx="1371600" cy="1280160"/>
          </a:xfrm>
          <a:prstGeom prst="wedgeRectCallout">
            <a:avLst>
              <a:gd name="adj1" fmla="val -82213"/>
              <a:gd name="adj2" fmla="val 9792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7030A0"/>
                </a:solidFill>
                <a:cs typeface="Times New Roman" pitchFamily="18" charset="0"/>
              </a:rPr>
              <a:t>Actors and Objects</a:t>
            </a:r>
            <a:endParaRPr lang="en-US" b="1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89187" name="AutoShape 35"/>
          <p:cNvSpPr>
            <a:spLocks noChangeArrowheads="1"/>
          </p:cNvSpPr>
          <p:nvPr/>
        </p:nvSpPr>
        <p:spPr bwMode="auto">
          <a:xfrm>
            <a:off x="7664132" y="3505200"/>
            <a:ext cx="1554480" cy="533400"/>
          </a:xfrm>
          <a:prstGeom prst="wedgeRectCallout">
            <a:avLst>
              <a:gd name="adj1" fmla="val -95690"/>
              <a:gd name="adj2" fmla="val 10560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 i="1" dirty="0">
                <a:solidFill>
                  <a:srgbClr val="7030A0"/>
                </a:solidFill>
                <a:cs typeface="Times New Roman" pitchFamily="18" charset="0"/>
              </a:rPr>
              <a:t>Life </a:t>
            </a:r>
            <a:r>
              <a:rPr lang="en-US" b="1" i="1" dirty="0" smtClean="0">
                <a:solidFill>
                  <a:srgbClr val="7030A0"/>
                </a:solidFill>
                <a:cs typeface="Times New Roman" pitchFamily="18" charset="0"/>
              </a:rPr>
              <a:t>lines</a:t>
            </a:r>
            <a:endParaRPr lang="en-US" b="1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89189" name="AutoShape 37"/>
          <p:cNvSpPr>
            <a:spLocks noChangeArrowheads="1"/>
          </p:cNvSpPr>
          <p:nvPr/>
        </p:nvSpPr>
        <p:spPr bwMode="auto">
          <a:xfrm>
            <a:off x="7344092" y="4292838"/>
            <a:ext cx="1874520" cy="868680"/>
          </a:xfrm>
          <a:prstGeom prst="wedgeRectCallout">
            <a:avLst>
              <a:gd name="adj1" fmla="val -164373"/>
              <a:gd name="adj2" fmla="val -63701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b="1" i="1" dirty="0">
                <a:solidFill>
                  <a:srgbClr val="7030A0"/>
                </a:solidFill>
                <a:cs typeface="Times New Roman" pitchFamily="18" charset="0"/>
              </a:rPr>
              <a:t>Execution occurrence</a:t>
            </a:r>
          </a:p>
        </p:txBody>
      </p:sp>
      <p:sp>
        <p:nvSpPr>
          <p:cNvPr id="689190" name="AutoShape 38"/>
          <p:cNvSpPr>
            <a:spLocks noChangeArrowheads="1"/>
          </p:cNvSpPr>
          <p:nvPr/>
        </p:nvSpPr>
        <p:spPr bwMode="auto">
          <a:xfrm>
            <a:off x="7389812" y="5410200"/>
            <a:ext cx="1828800" cy="533400"/>
          </a:xfrm>
          <a:prstGeom prst="wedgeRectCallout">
            <a:avLst>
              <a:gd name="adj1" fmla="val -93638"/>
              <a:gd name="adj2" fmla="val 7127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b="1" i="1" dirty="0">
                <a:solidFill>
                  <a:srgbClr val="7030A0"/>
                </a:solidFill>
                <a:cs typeface="Times New Roman" pitchFamily="18" charset="0"/>
              </a:rPr>
              <a:t>Condition .</a:t>
            </a: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141413" y="1766888"/>
            <a:ext cx="8305800" cy="4405312"/>
            <a:chOff x="719" y="1113"/>
            <a:chExt cx="5232" cy="2775"/>
          </a:xfrm>
        </p:grpSpPr>
        <p:sp>
          <p:nvSpPr>
            <p:cNvPr id="16422" name="Rectangle 6"/>
            <p:cNvSpPr>
              <a:spLocks noChangeArrowheads="1"/>
            </p:cNvSpPr>
            <p:nvPr/>
          </p:nvSpPr>
          <p:spPr bwMode="auto">
            <a:xfrm>
              <a:off x="719" y="1126"/>
              <a:ext cx="5232" cy="276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23" name="Freeform 7"/>
            <p:cNvSpPr>
              <a:spLocks/>
            </p:cNvSpPr>
            <p:nvPr/>
          </p:nvSpPr>
          <p:spPr bwMode="auto">
            <a:xfrm>
              <a:off x="719" y="1135"/>
              <a:ext cx="1056" cy="225"/>
            </a:xfrm>
            <a:custGeom>
              <a:avLst/>
              <a:gdLst>
                <a:gd name="T0" fmla="*/ 0 w 1282"/>
                <a:gd name="T1" fmla="*/ 268 h 189"/>
                <a:gd name="T2" fmla="*/ 814 w 1282"/>
                <a:gd name="T3" fmla="*/ 268 h 189"/>
                <a:gd name="T4" fmla="*/ 870 w 1282"/>
                <a:gd name="T5" fmla="*/ 136 h 189"/>
                <a:gd name="T6" fmla="*/ 870 w 1282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2"/>
                <a:gd name="T13" fmla="*/ 0 h 189"/>
                <a:gd name="T14" fmla="*/ 1282 w 1282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2" h="189">
                  <a:moveTo>
                    <a:pt x="0" y="189"/>
                  </a:moveTo>
                  <a:lnTo>
                    <a:pt x="1200" y="189"/>
                  </a:lnTo>
                  <a:lnTo>
                    <a:pt x="1282" y="96"/>
                  </a:lnTo>
                  <a:lnTo>
                    <a:pt x="1282" y="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4" name="Text Box 8"/>
            <p:cNvSpPr txBox="1">
              <a:spLocks noChangeArrowheads="1"/>
            </p:cNvSpPr>
            <p:nvPr/>
          </p:nvSpPr>
          <p:spPr bwMode="auto">
            <a:xfrm>
              <a:off x="719" y="1113"/>
              <a:ext cx="107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sd  borrowBook</a:t>
              </a:r>
            </a:p>
          </p:txBody>
        </p:sp>
      </p:grpSp>
      <p:sp>
        <p:nvSpPr>
          <p:cNvPr id="2" name="AutoShape 35"/>
          <p:cNvSpPr>
            <a:spLocks noChangeArrowheads="1"/>
          </p:cNvSpPr>
          <p:nvPr/>
        </p:nvSpPr>
        <p:spPr bwMode="auto">
          <a:xfrm>
            <a:off x="5180012" y="871670"/>
            <a:ext cx="1188720" cy="533400"/>
          </a:xfrm>
          <a:prstGeom prst="wedgeRectCallout">
            <a:avLst>
              <a:gd name="adj1" fmla="val -167727"/>
              <a:gd name="adj2" fmla="val 9294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 i="1" dirty="0">
                <a:solidFill>
                  <a:srgbClr val="7030A0"/>
                </a:solidFill>
                <a:cs typeface="Times New Roman" pitchFamily="18" charset="0"/>
              </a:rPr>
              <a:t>Frame</a:t>
            </a: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2970213" y="3387730"/>
            <a:ext cx="1676400" cy="398463"/>
            <a:chOff x="1871" y="2134"/>
            <a:chExt cx="1056" cy="251"/>
          </a:xfrm>
        </p:grpSpPr>
        <p:sp>
          <p:nvSpPr>
            <p:cNvPr id="16420" name="Line 12"/>
            <p:cNvSpPr>
              <a:spLocks noChangeShapeType="1"/>
            </p:cNvSpPr>
            <p:nvPr/>
          </p:nvSpPr>
          <p:spPr bwMode="auto">
            <a:xfrm>
              <a:off x="1871" y="2385"/>
              <a:ext cx="1056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1" name="Text Box 13"/>
            <p:cNvSpPr txBox="1">
              <a:spLocks noChangeArrowheads="1"/>
            </p:cNvSpPr>
            <p:nvPr/>
          </p:nvSpPr>
          <p:spPr bwMode="auto">
            <a:xfrm>
              <a:off x="1981" y="2134"/>
              <a:ext cx="6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cs typeface="Times New Roman" pitchFamily="18" charset="0"/>
                </a:rPr>
                <a:t>reminder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2970213" y="4546600"/>
            <a:ext cx="3530600" cy="396875"/>
            <a:chOff x="1871" y="2864"/>
            <a:chExt cx="2224" cy="250"/>
          </a:xfrm>
        </p:grpSpPr>
        <p:sp>
          <p:nvSpPr>
            <p:cNvPr id="16418" name="Line 12"/>
            <p:cNvSpPr>
              <a:spLocks noChangeShapeType="1"/>
            </p:cNvSpPr>
            <p:nvPr/>
          </p:nvSpPr>
          <p:spPr bwMode="auto">
            <a:xfrm>
              <a:off x="1871" y="3105"/>
              <a:ext cx="2224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9" name="Text Box 13"/>
            <p:cNvSpPr txBox="1">
              <a:spLocks noChangeArrowheads="1"/>
            </p:cNvSpPr>
            <p:nvPr/>
          </p:nvSpPr>
          <p:spPr bwMode="auto">
            <a:xfrm>
              <a:off x="2927" y="2864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dirty="0">
                  <a:cs typeface="Times New Roman" pitchFamily="18" charset="0"/>
                </a:rPr>
                <a:t>available</a:t>
              </a:r>
            </a:p>
          </p:txBody>
        </p:sp>
      </p:grpSp>
      <p:sp>
        <p:nvSpPr>
          <p:cNvPr id="864290" name="Rectangle 14"/>
          <p:cNvSpPr>
            <a:spLocks noChangeArrowheads="1"/>
          </p:cNvSpPr>
          <p:nvPr/>
        </p:nvSpPr>
        <p:spPr bwMode="auto">
          <a:xfrm>
            <a:off x="4665663" y="3657600"/>
            <a:ext cx="1651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16" name="Rectangle 6"/>
          <p:cNvSpPr>
            <a:spLocks noChangeArrowheads="1"/>
          </p:cNvSpPr>
          <p:nvPr/>
        </p:nvSpPr>
        <p:spPr bwMode="auto">
          <a:xfrm>
            <a:off x="2301875" y="2362200"/>
            <a:ext cx="13208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dirty="0">
                <a:cs typeface="Times New Roman" pitchFamily="18" charset="0"/>
              </a:rPr>
              <a:t>:Book</a:t>
            </a:r>
          </a:p>
        </p:txBody>
      </p:sp>
      <p:sp>
        <p:nvSpPr>
          <p:cNvPr id="16417" name="Line 7"/>
          <p:cNvSpPr>
            <a:spLocks noChangeShapeType="1"/>
          </p:cNvSpPr>
          <p:nvPr/>
        </p:nvSpPr>
        <p:spPr bwMode="auto">
          <a:xfrm>
            <a:off x="2962275" y="3048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2970213" y="3921130"/>
            <a:ext cx="1676400" cy="398463"/>
            <a:chOff x="1871" y="2470"/>
            <a:chExt cx="1056" cy="251"/>
          </a:xfrm>
        </p:grpSpPr>
        <p:sp>
          <p:nvSpPr>
            <p:cNvPr id="16414" name="Line 12"/>
            <p:cNvSpPr>
              <a:spLocks noChangeShapeType="1"/>
            </p:cNvSpPr>
            <p:nvPr/>
          </p:nvSpPr>
          <p:spPr bwMode="auto">
            <a:xfrm flipH="1">
              <a:off x="1871" y="2721"/>
              <a:ext cx="1056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5" name="Text Box 13"/>
            <p:cNvSpPr txBox="1">
              <a:spLocks noChangeArrowheads="1"/>
            </p:cNvSpPr>
            <p:nvPr/>
          </p:nvSpPr>
          <p:spPr bwMode="auto">
            <a:xfrm flipH="1">
              <a:off x="2240" y="2470"/>
              <a:ext cx="4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cs typeface="Times New Roman" pitchFamily="18" charset="0"/>
                </a:rPr>
                <a:t>return</a:t>
              </a:r>
            </a:p>
          </p:txBody>
        </p:sp>
      </p:grpSp>
      <p:grpSp>
        <p:nvGrpSpPr>
          <p:cNvPr id="16406" name="Group 4"/>
          <p:cNvGrpSpPr>
            <a:grpSpLocks/>
          </p:cNvGrpSpPr>
          <p:nvPr/>
        </p:nvGrpSpPr>
        <p:grpSpPr bwMode="auto">
          <a:xfrm>
            <a:off x="1370013" y="2438400"/>
            <a:ext cx="274638" cy="457200"/>
            <a:chOff x="528" y="1584"/>
            <a:chExt cx="384" cy="624"/>
          </a:xfrm>
        </p:grpSpPr>
        <p:sp>
          <p:nvSpPr>
            <p:cNvPr id="16409" name="Line 5"/>
            <p:cNvSpPr>
              <a:spLocks noChangeShapeType="1"/>
            </p:cNvSpPr>
            <p:nvPr/>
          </p:nvSpPr>
          <p:spPr bwMode="auto">
            <a:xfrm flipV="1">
              <a:off x="576" y="196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0" name="Line 6"/>
            <p:cNvSpPr>
              <a:spLocks noChangeShapeType="1"/>
            </p:cNvSpPr>
            <p:nvPr/>
          </p:nvSpPr>
          <p:spPr bwMode="auto">
            <a:xfrm flipH="1" flipV="1">
              <a:off x="720" y="196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1" name="Line 7"/>
            <p:cNvSpPr>
              <a:spLocks noChangeShapeType="1"/>
            </p:cNvSpPr>
            <p:nvPr/>
          </p:nvSpPr>
          <p:spPr bwMode="auto">
            <a:xfrm flipV="1">
              <a:off x="720" y="17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2" name="Line 8"/>
            <p:cNvSpPr>
              <a:spLocks noChangeShapeType="1"/>
            </p:cNvSpPr>
            <p:nvPr/>
          </p:nvSpPr>
          <p:spPr bwMode="auto">
            <a:xfrm>
              <a:off x="528" y="18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3" name="Oval 9"/>
            <p:cNvSpPr>
              <a:spLocks noChangeArrowheads="1"/>
            </p:cNvSpPr>
            <p:nvPr/>
          </p:nvSpPr>
          <p:spPr bwMode="auto">
            <a:xfrm>
              <a:off x="648" y="1584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407" name="Line 7"/>
          <p:cNvSpPr>
            <a:spLocks noChangeShapeType="1"/>
          </p:cNvSpPr>
          <p:nvPr/>
        </p:nvSpPr>
        <p:spPr bwMode="auto">
          <a:xfrm>
            <a:off x="1522413" y="32766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408" name="Text Box 49"/>
          <p:cNvSpPr txBox="1">
            <a:spLocks noChangeArrowheads="1"/>
          </p:cNvSpPr>
          <p:nvPr/>
        </p:nvSpPr>
        <p:spPr bwMode="auto">
          <a:xfrm>
            <a:off x="1141413" y="2819400"/>
            <a:ext cx="8255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689188" name="AutoShape 36"/>
          <p:cNvSpPr>
            <a:spLocks noChangeArrowheads="1"/>
          </p:cNvSpPr>
          <p:nvPr/>
        </p:nvSpPr>
        <p:spPr bwMode="auto">
          <a:xfrm>
            <a:off x="1506035" y="4114800"/>
            <a:ext cx="1463040" cy="533400"/>
          </a:xfrm>
          <a:prstGeom prst="wedgeRectCallout">
            <a:avLst>
              <a:gd name="adj1" fmla="val -3446"/>
              <a:gd name="adj2" fmla="val -116699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 i="1" dirty="0">
                <a:solidFill>
                  <a:srgbClr val="7030A0"/>
                </a:solidFill>
                <a:cs typeface="Times New Roman" pitchFamily="18" charset="0"/>
              </a:rPr>
              <a:t>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18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18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188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6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189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6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3" grpId="0" animBg="1"/>
      <p:bldP spid="16434" grpId="0" animBg="1"/>
      <p:bldP spid="16431" grpId="0" animBg="1"/>
      <p:bldP spid="16432" grpId="0" animBg="1"/>
      <p:bldP spid="864271" grpId="0" animBg="1"/>
      <p:bldP spid="689186" grpId="0" uiExpand="1" build="p" animBg="1"/>
      <p:bldP spid="689187" grpId="0" uiExpand="1" build="p" animBg="1"/>
      <p:bldP spid="689189" grpId="0" uiExpand="1" build="p" animBg="1"/>
      <p:bldP spid="689190" grpId="0" uiExpand="1" build="p" animBg="1"/>
      <p:bldP spid="2" grpId="0" uiExpand="1" build="p" animBg="1"/>
      <p:bldP spid="864290" grpId="0" animBg="1"/>
      <p:bldP spid="16416" grpId="0" animBg="1"/>
      <p:bldP spid="16417" grpId="0" animBg="1"/>
      <p:bldP spid="16407" grpId="0" animBg="1"/>
      <p:bldP spid="16408" grpId="0"/>
      <p:bldP spid="68918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79413" y="3352800"/>
            <a:ext cx="7086600" cy="762000"/>
            <a:chOff x="239" y="2112"/>
            <a:chExt cx="4464" cy="480"/>
          </a:xfrm>
        </p:grpSpPr>
        <p:sp>
          <p:nvSpPr>
            <p:cNvPr id="17428" name="Line 22"/>
            <p:cNvSpPr>
              <a:spLocks noChangeShapeType="1"/>
            </p:cNvSpPr>
            <p:nvPr/>
          </p:nvSpPr>
          <p:spPr bwMode="auto">
            <a:xfrm>
              <a:off x="3311" y="2352"/>
              <a:ext cx="1392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prstDash val="dash"/>
              <a:round/>
              <a:headEnd type="triangle" w="lg" len="lg"/>
              <a:tailEnd type="none" w="lg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9" name="Rectangle 32"/>
            <p:cNvSpPr>
              <a:spLocks noChangeArrowheads="1"/>
            </p:cNvSpPr>
            <p:nvPr/>
          </p:nvSpPr>
          <p:spPr bwMode="auto">
            <a:xfrm>
              <a:off x="239" y="2112"/>
              <a:ext cx="292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403225" indent="-403225">
                <a:lnSpc>
                  <a:spcPct val="140000"/>
                </a:lnSpc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</a:pPr>
              <a:r>
                <a:rPr lang="en-US" sz="3200" dirty="0"/>
                <a:t>Reply message</a:t>
              </a:r>
            </a:p>
          </p:txBody>
        </p:sp>
      </p:grp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4B2E0E-CA7B-42E8-94B1-DAED607AD206}" type="slidenum">
              <a:rPr lang="en-GB" smtClean="0"/>
              <a:pPr/>
              <a:t>11</a:t>
            </a:fld>
            <a:endParaRPr lang="en-GB" dirty="0" smtClean="0"/>
          </a:p>
        </p:txBody>
      </p:sp>
      <p:sp>
        <p:nvSpPr>
          <p:cNvPr id="17412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Types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79413" y="2209800"/>
            <a:ext cx="7086600" cy="1143000"/>
            <a:chOff x="239" y="1440"/>
            <a:chExt cx="4464" cy="720"/>
          </a:xfrm>
        </p:grpSpPr>
        <p:sp>
          <p:nvSpPr>
            <p:cNvPr id="17430" name="Line 19"/>
            <p:cNvSpPr>
              <a:spLocks noChangeShapeType="1"/>
            </p:cNvSpPr>
            <p:nvPr/>
          </p:nvSpPr>
          <p:spPr bwMode="auto">
            <a:xfrm>
              <a:off x="3311" y="1800"/>
              <a:ext cx="1392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1" name="Rectangle 31"/>
            <p:cNvSpPr>
              <a:spLocks noChangeArrowheads="1"/>
            </p:cNvSpPr>
            <p:nvPr/>
          </p:nvSpPr>
          <p:spPr bwMode="auto">
            <a:xfrm>
              <a:off x="239" y="1440"/>
              <a:ext cx="292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403225" indent="-403225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</a:pPr>
              <a:r>
                <a:rPr lang="en-US" sz="3200" b="1" i="1" dirty="0">
                  <a:solidFill>
                    <a:schemeClr val="bg2"/>
                  </a:solidFill>
                </a:rPr>
                <a:t>Synchronous</a:t>
              </a:r>
              <a:r>
                <a:rPr lang="en-US" sz="3200" dirty="0"/>
                <a:t> </a:t>
              </a:r>
              <a:r>
                <a:rPr lang="en-US" sz="3200" dirty="0" smtClean="0"/>
                <a:t>message (with operation call)</a:t>
              </a:r>
              <a:endParaRPr lang="en-US" sz="3200" dirty="0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79413" y="4114800"/>
            <a:ext cx="7086600" cy="838200"/>
            <a:chOff x="239" y="2592"/>
            <a:chExt cx="4464" cy="528"/>
          </a:xfrm>
        </p:grpSpPr>
        <p:sp>
          <p:nvSpPr>
            <p:cNvPr id="17426" name="Line 21"/>
            <p:cNvSpPr>
              <a:spLocks noChangeShapeType="1"/>
            </p:cNvSpPr>
            <p:nvPr/>
          </p:nvSpPr>
          <p:spPr bwMode="auto">
            <a:xfrm>
              <a:off x="3311" y="2856"/>
              <a:ext cx="1392" cy="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prstDash val="dash"/>
              <a:round/>
              <a:headEnd type="none" w="sm" len="sm"/>
              <a:tailEnd type="arrow" w="lg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7" name="Rectangle 38"/>
            <p:cNvSpPr>
              <a:spLocks noChangeArrowheads="1"/>
            </p:cNvSpPr>
            <p:nvPr/>
          </p:nvSpPr>
          <p:spPr bwMode="auto">
            <a:xfrm>
              <a:off x="239" y="2592"/>
              <a:ext cx="292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403225" indent="-403225">
                <a:lnSpc>
                  <a:spcPct val="140000"/>
                </a:lnSpc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</a:pPr>
              <a:r>
                <a:rPr lang="en-US" sz="3200" dirty="0"/>
                <a:t>Object creation message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79413" y="4876800"/>
            <a:ext cx="7086600" cy="838200"/>
            <a:chOff x="239" y="3072"/>
            <a:chExt cx="4464" cy="528"/>
          </a:xfrm>
        </p:grpSpPr>
        <p:grpSp>
          <p:nvGrpSpPr>
            <p:cNvPr id="17422" name="Group 26"/>
            <p:cNvGrpSpPr>
              <a:grpSpLocks/>
            </p:cNvGrpSpPr>
            <p:nvPr/>
          </p:nvGrpSpPr>
          <p:grpSpPr bwMode="auto">
            <a:xfrm>
              <a:off x="3311" y="3216"/>
              <a:ext cx="1392" cy="240"/>
              <a:chOff x="3311" y="3312"/>
              <a:chExt cx="1392" cy="240"/>
            </a:xfrm>
          </p:grpSpPr>
          <p:sp>
            <p:nvSpPr>
              <p:cNvPr id="17424" name="Line 23"/>
              <p:cNvSpPr>
                <a:spLocks noChangeShapeType="1"/>
              </p:cNvSpPr>
              <p:nvPr/>
            </p:nvSpPr>
            <p:spPr bwMode="auto">
              <a:xfrm>
                <a:off x="3311" y="3432"/>
                <a:ext cx="1152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 type="none" w="sm" len="sm"/>
                <a:tailEnd type="arrow" w="lg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25" name="Oval 25"/>
              <p:cNvSpPr>
                <a:spLocks noChangeArrowheads="1"/>
              </p:cNvSpPr>
              <p:nvPr/>
            </p:nvSpPr>
            <p:spPr bwMode="auto">
              <a:xfrm>
                <a:off x="4463" y="3312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7423" name="Rectangle 40"/>
            <p:cNvSpPr>
              <a:spLocks noChangeArrowheads="1"/>
            </p:cNvSpPr>
            <p:nvPr/>
          </p:nvSpPr>
          <p:spPr bwMode="auto">
            <a:xfrm>
              <a:off x="239" y="3072"/>
              <a:ext cx="292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403225" indent="-403225">
                <a:lnSpc>
                  <a:spcPct val="140000"/>
                </a:lnSpc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</a:pPr>
              <a:r>
                <a:rPr lang="en-US" sz="3200" dirty="0"/>
                <a:t>Lost message</a:t>
              </a: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79413" y="5638800"/>
            <a:ext cx="7086600" cy="914400"/>
            <a:chOff x="239" y="3552"/>
            <a:chExt cx="4464" cy="576"/>
          </a:xfrm>
        </p:grpSpPr>
        <p:grpSp>
          <p:nvGrpSpPr>
            <p:cNvPr id="17418" name="Group 30"/>
            <p:cNvGrpSpPr>
              <a:grpSpLocks/>
            </p:cNvGrpSpPr>
            <p:nvPr/>
          </p:nvGrpSpPr>
          <p:grpSpPr bwMode="auto">
            <a:xfrm>
              <a:off x="3311" y="3720"/>
              <a:ext cx="1392" cy="240"/>
              <a:chOff x="3311" y="3792"/>
              <a:chExt cx="1392" cy="240"/>
            </a:xfrm>
          </p:grpSpPr>
          <p:sp>
            <p:nvSpPr>
              <p:cNvPr id="17420" name="Line 28"/>
              <p:cNvSpPr>
                <a:spLocks noChangeShapeType="1"/>
              </p:cNvSpPr>
              <p:nvPr/>
            </p:nvSpPr>
            <p:spPr bwMode="auto">
              <a:xfrm>
                <a:off x="3551" y="3912"/>
                <a:ext cx="1152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 type="none" w="sm" len="sm"/>
                <a:tailEnd type="arrow" w="lg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21" name="Oval 29"/>
              <p:cNvSpPr>
                <a:spLocks noChangeArrowheads="1"/>
              </p:cNvSpPr>
              <p:nvPr/>
            </p:nvSpPr>
            <p:spPr bwMode="auto">
              <a:xfrm>
                <a:off x="3311" y="3792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7419" name="Rectangle 42"/>
            <p:cNvSpPr>
              <a:spLocks noChangeArrowheads="1"/>
            </p:cNvSpPr>
            <p:nvPr/>
          </p:nvSpPr>
          <p:spPr bwMode="auto">
            <a:xfrm>
              <a:off x="239" y="3552"/>
              <a:ext cx="29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403225" indent="-403225">
                <a:lnSpc>
                  <a:spcPct val="140000"/>
                </a:lnSpc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</a:pPr>
              <a:r>
                <a:rPr lang="en-US" sz="3200" dirty="0"/>
                <a:t>Found </a:t>
              </a:r>
              <a:r>
                <a:rPr lang="en-US" sz="3200" dirty="0" smtClean="0"/>
                <a:t>message </a:t>
              </a:r>
              <a:r>
                <a:rPr lang="en-US" sz="3200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US" sz="3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379412" y="1524000"/>
            <a:ext cx="7085012" cy="609600"/>
            <a:chOff x="336" y="1200"/>
            <a:chExt cx="4463" cy="384"/>
          </a:xfrm>
        </p:grpSpPr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3407" y="1392"/>
              <a:ext cx="1392" cy="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 type="none" w="sm" len="sm"/>
              <a:tailEnd type="arrow" w="lg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36" y="1200"/>
              <a:ext cx="292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403225" indent="-403225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</a:pPr>
              <a:r>
                <a:rPr lang="en-US" sz="3200" b="1" i="1" dirty="0">
                  <a:solidFill>
                    <a:srgbClr val="00B050"/>
                  </a:solidFill>
                </a:rPr>
                <a:t>Asynchronous</a:t>
              </a:r>
              <a:r>
                <a:rPr lang="en-US" sz="3200" dirty="0"/>
                <a:t> </a:t>
              </a:r>
              <a:r>
                <a:rPr lang="en-US" sz="3200" dirty="0" smtClean="0"/>
                <a:t>message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DE9B05-8467-48C6-BA3F-33A67EBB84C3}" type="slidenum">
              <a:rPr lang="en-GB" smtClean="0"/>
              <a:pPr/>
              <a:t>12</a:t>
            </a:fld>
            <a:endParaRPr lang="en-GB" dirty="0" smtClean="0"/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A7F8589C-D223-4BE4-9306-B76C5708089C}" type="slidenum">
              <a:rPr lang="en-GB" sz="1400">
                <a:solidFill>
                  <a:schemeClr val="folHlink"/>
                </a:solidFill>
              </a:rPr>
              <a:pPr algn="r"/>
              <a:t>12</a:t>
            </a:fld>
            <a:endParaRPr lang="en-GB" sz="1400" dirty="0">
              <a:solidFill>
                <a:schemeClr val="folHlink"/>
              </a:solidFill>
            </a:endParaRPr>
          </a:p>
        </p:txBody>
      </p:sp>
      <p:sp>
        <p:nvSpPr>
          <p:cNvPr id="21508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Asynchronous</a:t>
            </a:r>
            <a:r>
              <a:rPr lang="en-US" dirty="0" smtClean="0"/>
              <a:t> Messages</a:t>
            </a:r>
          </a:p>
        </p:txBody>
      </p:sp>
      <p:sp>
        <p:nvSpPr>
          <p:cNvPr id="2150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778240" cy="4953000"/>
          </a:xfrm>
        </p:spPr>
        <p:txBody>
          <a:bodyPr/>
          <a:lstStyle/>
          <a:p>
            <a:r>
              <a:rPr lang="en-US" dirty="0" smtClean="0"/>
              <a:t>Caller does </a:t>
            </a:r>
            <a:r>
              <a:rPr lang="en-US" b="1" i="1" dirty="0" smtClean="0"/>
              <a:t>not</a:t>
            </a:r>
            <a:r>
              <a:rPr lang="en-US" dirty="0" smtClean="0"/>
              <a:t> wait for the message to be handled before continuing with other messages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Most</a:t>
            </a:r>
            <a:r>
              <a:rPr lang="en-US" dirty="0" smtClean="0"/>
              <a:t> messages in sequence diagrams are </a:t>
            </a:r>
            <a:r>
              <a:rPr lang="en-US" b="1" i="1" dirty="0" smtClean="0">
                <a:solidFill>
                  <a:srgbClr val="00B050"/>
                </a:solidFill>
              </a:rPr>
              <a:t>asynchronous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6704013" y="1066800"/>
            <a:ext cx="2209800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none" w="sm" len="sm"/>
            <a:tailEnd type="arrow" w="lg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4D651-4F6F-4AC5-80CA-79DBCD7D8484}" type="slidenum">
              <a:rPr lang="en-GB" smtClean="0"/>
              <a:pPr/>
              <a:t>13</a:t>
            </a:fld>
            <a:endParaRPr lang="en-GB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00B050"/>
                </a:solidFill>
              </a:rPr>
              <a:t>Asynchronous</a:t>
            </a:r>
            <a:r>
              <a:rPr lang="en-US" sz="3200" i="1" dirty="0" smtClean="0">
                <a:solidFill>
                  <a:schemeClr val="bg2"/>
                </a:solidFill>
              </a:rPr>
              <a:t> </a:t>
            </a:r>
            <a:r>
              <a:rPr lang="en-US" sz="3200" i="1" dirty="0" smtClean="0"/>
              <a:t>Messages</a:t>
            </a:r>
            <a:br>
              <a:rPr lang="en-US" sz="3200" i="1" dirty="0" smtClean="0"/>
            </a:br>
            <a:r>
              <a:rPr lang="en-US" dirty="0" smtClean="0"/>
              <a:t>Example 1</a:t>
            </a:r>
            <a:endParaRPr lang="en-US" sz="6000" dirty="0" smtClean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284413" y="1981200"/>
            <a:ext cx="1676400" cy="3657600"/>
            <a:chOff x="1567" y="2256"/>
            <a:chExt cx="1056" cy="2304"/>
          </a:xfrm>
        </p:grpSpPr>
        <p:sp>
          <p:nvSpPr>
            <p:cNvPr id="18444" name="Rectangle 4"/>
            <p:cNvSpPr>
              <a:spLocks noChangeArrowheads="1"/>
            </p:cNvSpPr>
            <p:nvPr/>
          </p:nvSpPr>
          <p:spPr bwMode="auto">
            <a:xfrm>
              <a:off x="1567" y="2256"/>
              <a:ext cx="1056" cy="432"/>
            </a:xfrm>
            <a:prstGeom prst="rect">
              <a:avLst/>
            </a:prstGeom>
            <a:solidFill>
              <a:srgbClr val="F8F8F8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0800" dir="2700000" algn="ctr" rotWithShape="0">
                <a:schemeClr val="tx2"/>
              </a:outerShdw>
            </a:effectLst>
          </p:spPr>
          <p:txBody>
            <a:bodyPr wrap="none" anchor="ctr" anchorCtr="1"/>
            <a:lstStyle/>
            <a:p>
              <a:pPr algn="ctr" eaLnBrk="1" hangingPunct="1"/>
              <a:r>
                <a:rPr lang="en-US" dirty="0">
                  <a:cs typeface="Times New Roman" pitchFamily="18" charset="0"/>
                </a:rPr>
                <a:t>:Professor</a:t>
              </a:r>
            </a:p>
          </p:txBody>
        </p:sp>
        <p:sp>
          <p:nvSpPr>
            <p:cNvPr id="18445" name="Line 5"/>
            <p:cNvSpPr>
              <a:spLocks noChangeShapeType="1"/>
            </p:cNvSpPr>
            <p:nvPr/>
          </p:nvSpPr>
          <p:spPr bwMode="auto">
            <a:xfrm>
              <a:off x="2095" y="2688"/>
              <a:ext cx="0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 anchorCtr="1"/>
            <a:lstStyle/>
            <a:p>
              <a:endParaRPr lang="en-US" dirty="0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529263" y="1981200"/>
            <a:ext cx="1416050" cy="3657600"/>
            <a:chOff x="3483" y="2256"/>
            <a:chExt cx="892" cy="2304"/>
          </a:xfrm>
        </p:grpSpPr>
        <p:sp>
          <p:nvSpPr>
            <p:cNvPr id="18442" name="Rectangle 6"/>
            <p:cNvSpPr>
              <a:spLocks noChangeArrowheads="1"/>
            </p:cNvSpPr>
            <p:nvPr/>
          </p:nvSpPr>
          <p:spPr bwMode="auto">
            <a:xfrm>
              <a:off x="3483" y="2256"/>
              <a:ext cx="892" cy="432"/>
            </a:xfrm>
            <a:prstGeom prst="rect">
              <a:avLst/>
            </a:prstGeom>
            <a:solidFill>
              <a:srgbClr val="F8F8F8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0800" dir="2700000" algn="ctr" rotWithShape="0">
                <a:schemeClr val="tx2"/>
              </a:outerShdw>
            </a:effectLst>
          </p:spPr>
          <p:txBody>
            <a:bodyPr wrap="none" anchor="ctr" anchorCtr="1"/>
            <a:lstStyle/>
            <a:p>
              <a:pPr algn="ctr" eaLnBrk="1" hangingPunct="1"/>
              <a:r>
                <a:rPr lang="en-US" dirty="0">
                  <a:cs typeface="Times New Roman" pitchFamily="18" charset="0"/>
                </a:rPr>
                <a:t>:Student</a:t>
              </a:r>
            </a:p>
          </p:txBody>
        </p:sp>
        <p:sp>
          <p:nvSpPr>
            <p:cNvPr id="18443" name="Line 7"/>
            <p:cNvSpPr>
              <a:spLocks noChangeShapeType="1"/>
            </p:cNvSpPr>
            <p:nvPr/>
          </p:nvSpPr>
          <p:spPr bwMode="auto">
            <a:xfrm>
              <a:off x="3929" y="2688"/>
              <a:ext cx="0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 anchorCtr="1"/>
            <a:lstStyle/>
            <a:p>
              <a:endParaRPr lang="en-US" dirty="0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122613" y="2959100"/>
            <a:ext cx="3111500" cy="546100"/>
            <a:chOff x="2089" y="1968"/>
            <a:chExt cx="1838" cy="344"/>
          </a:xfrm>
        </p:grpSpPr>
        <p:sp>
          <p:nvSpPr>
            <p:cNvPr id="18440" name="Line 9"/>
            <p:cNvSpPr>
              <a:spLocks noChangeShapeType="1"/>
            </p:cNvSpPr>
            <p:nvPr/>
          </p:nvSpPr>
          <p:spPr bwMode="auto">
            <a:xfrm>
              <a:off x="2089" y="2312"/>
              <a:ext cx="1838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1" name="Text Box 11"/>
            <p:cNvSpPr txBox="1">
              <a:spLocks noChangeArrowheads="1"/>
            </p:cNvSpPr>
            <p:nvPr/>
          </p:nvSpPr>
          <p:spPr bwMode="auto">
            <a:xfrm>
              <a:off x="2159" y="1968"/>
              <a:ext cx="17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dirty="0" smtClean="0">
                  <a:cs typeface="Times New Roman" pitchFamily="18" charset="0"/>
                </a:rPr>
                <a:t>doYouUnderstand</a:t>
              </a:r>
              <a:endParaRPr lang="en-US" sz="2400" dirty="0">
                <a:cs typeface="Times New Roman" pitchFamily="18" charset="0"/>
              </a:endParaRPr>
            </a:p>
          </p:txBody>
        </p:sp>
      </p:grpSp>
      <p:grpSp>
        <p:nvGrpSpPr>
          <p:cNvPr id="14" name="Group 29"/>
          <p:cNvGrpSpPr>
            <a:grpSpLocks/>
          </p:cNvGrpSpPr>
          <p:nvPr/>
        </p:nvGrpSpPr>
        <p:grpSpPr bwMode="auto">
          <a:xfrm>
            <a:off x="3122612" y="4025900"/>
            <a:ext cx="3111500" cy="546100"/>
            <a:chOff x="2089" y="1968"/>
            <a:chExt cx="1838" cy="344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089" y="2312"/>
              <a:ext cx="1838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2159" y="1968"/>
              <a:ext cx="17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dirty="0" smtClean="0">
                  <a:cs typeface="Times New Roman" pitchFamily="18" charset="0"/>
                </a:rPr>
                <a:t>nextSlide </a:t>
              </a:r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Times New Roman" pitchFamily="18" charset="0"/>
                </a:rPr>
                <a:t>.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422D50-FFC7-45D0-8D5D-ECDB8BA65F4D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00B050"/>
                </a:solidFill>
              </a:rPr>
              <a:t>Asynchronous</a:t>
            </a:r>
            <a:r>
              <a:rPr lang="en-US" sz="3200" i="1" dirty="0" smtClean="0">
                <a:solidFill>
                  <a:srgbClr val="CC0000"/>
                </a:solidFill>
              </a:rPr>
              <a:t> </a:t>
            </a:r>
            <a:r>
              <a:rPr lang="en-US" sz="3200" i="1" dirty="0" smtClean="0">
                <a:solidFill>
                  <a:srgbClr val="000066"/>
                </a:solidFill>
              </a:rPr>
              <a:t>Messages</a:t>
            </a:r>
            <a:br>
              <a:rPr lang="en-US" sz="3200" i="1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Example 2</a:t>
            </a:r>
            <a:endParaRPr lang="en-US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Word Processor object sends an </a:t>
            </a:r>
            <a:r>
              <a:rPr lang="en-US" altLang="zh-TW" b="1" i="1" dirty="0" smtClean="0">
                <a:solidFill>
                  <a:srgbClr val="00B050"/>
                </a:solidFill>
                <a:ea typeface="新細明體" pitchFamily="18" charset="-120"/>
              </a:rPr>
              <a:t>asynchronous</a:t>
            </a:r>
            <a:r>
              <a:rPr lang="en-US" altLang="zh-TW" dirty="0" smtClean="0">
                <a:solidFill>
                  <a:schemeClr val="bg2"/>
                </a:solidFill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message to Printer object asking it to print a file</a:t>
            </a:r>
          </a:p>
          <a:p>
            <a:r>
              <a:rPr lang="en-US" altLang="zh-TW" dirty="0" smtClean="0">
                <a:ea typeface="新細明體" pitchFamily="18" charset="-120"/>
              </a:rPr>
              <a:t>Printer object can print the file at any time when it is free</a:t>
            </a:r>
          </a:p>
          <a:p>
            <a:r>
              <a:rPr lang="en-US" altLang="zh-TW" dirty="0" smtClean="0">
                <a:ea typeface="新細明體" pitchFamily="18" charset="-120"/>
              </a:rPr>
              <a:t>Word Processor object can do anything after it has sent off the </a:t>
            </a:r>
            <a:r>
              <a:rPr lang="en-US" altLang="zh-TW" b="1" i="1" dirty="0" smtClean="0">
                <a:solidFill>
                  <a:srgbClr val="00B050"/>
                </a:solidFill>
                <a:ea typeface="新細明體" pitchFamily="18" charset="-120"/>
              </a:rPr>
              <a:t>asynchronous</a:t>
            </a:r>
            <a:r>
              <a:rPr lang="en-US" altLang="zh-TW" dirty="0" smtClean="0">
                <a:ea typeface="新細明體" pitchFamily="18" charset="-120"/>
              </a:rPr>
              <a:t> message </a:t>
            </a:r>
            <a:r>
              <a:rPr lang="en-US" altLang="zh-TW" b="1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.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BED10C-2E19-4950-9ED9-D7DE26E67BF1}" type="slidenum">
              <a:rPr lang="en-GB" smtClean="0"/>
              <a:pPr/>
              <a:t>15</a:t>
            </a:fld>
            <a:endParaRPr lang="en-GB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00B050"/>
                </a:solidFill>
              </a:rPr>
              <a:t>Asynchronous</a:t>
            </a:r>
            <a:r>
              <a:rPr lang="en-US" sz="3200" i="1" dirty="0" smtClean="0">
                <a:solidFill>
                  <a:srgbClr val="CC0000"/>
                </a:solidFill>
              </a:rPr>
              <a:t> </a:t>
            </a:r>
            <a:r>
              <a:rPr lang="en-US" sz="3200" i="1" dirty="0" smtClean="0">
                <a:solidFill>
                  <a:srgbClr val="000066"/>
                </a:solidFill>
              </a:rPr>
              <a:t>Messages</a:t>
            </a:r>
            <a:br>
              <a:rPr lang="en-US" sz="3200" i="1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Example 2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930525" y="1784350"/>
            <a:ext cx="1592263" cy="4235450"/>
            <a:chOff x="2930525" y="1784350"/>
            <a:chExt cx="1592263" cy="4235450"/>
          </a:xfrm>
        </p:grpSpPr>
        <p:sp>
          <p:nvSpPr>
            <p:cNvPr id="25612" name="Line 6"/>
            <p:cNvSpPr>
              <a:spLocks noChangeShapeType="1"/>
            </p:cNvSpPr>
            <p:nvPr/>
          </p:nvSpPr>
          <p:spPr bwMode="auto">
            <a:xfrm>
              <a:off x="3721100" y="2520950"/>
              <a:ext cx="0" cy="349885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1975" name="Rectangle 7"/>
            <p:cNvSpPr>
              <a:spLocks noChangeArrowheads="1"/>
            </p:cNvSpPr>
            <p:nvPr/>
          </p:nvSpPr>
          <p:spPr bwMode="auto">
            <a:xfrm>
              <a:off x="2930525" y="1784350"/>
              <a:ext cx="1592263" cy="97155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GB" dirty="0"/>
                <a:t>:Word</a:t>
              </a:r>
            </a:p>
            <a:p>
              <a:pPr algn="ctr">
                <a:defRPr/>
              </a:pPr>
              <a:r>
                <a:rPr lang="en-GB" dirty="0"/>
                <a:t>Processor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49925" y="1997075"/>
            <a:ext cx="1276350" cy="3951288"/>
            <a:chOff x="5749925" y="1997075"/>
            <a:chExt cx="1276350" cy="3951288"/>
          </a:xfrm>
        </p:grpSpPr>
        <p:sp>
          <p:nvSpPr>
            <p:cNvPr id="25614" name="Line 8"/>
            <p:cNvSpPr>
              <a:spLocks noChangeShapeType="1"/>
            </p:cNvSpPr>
            <p:nvPr/>
          </p:nvSpPr>
          <p:spPr bwMode="auto">
            <a:xfrm>
              <a:off x="6384925" y="2357438"/>
              <a:ext cx="0" cy="3590925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1977" name="Rectangle 9"/>
            <p:cNvSpPr>
              <a:spLocks noChangeArrowheads="1"/>
            </p:cNvSpPr>
            <p:nvPr/>
          </p:nvSpPr>
          <p:spPr bwMode="auto">
            <a:xfrm>
              <a:off x="5749925" y="1997075"/>
              <a:ext cx="1276350" cy="5445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GB" dirty="0"/>
                <a:t>:Printer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697288" y="3114675"/>
            <a:ext cx="2689225" cy="542925"/>
            <a:chOff x="2329" y="1962"/>
            <a:chExt cx="1694" cy="342"/>
          </a:xfrm>
        </p:grpSpPr>
        <p:sp>
          <p:nvSpPr>
            <p:cNvPr id="25610" name="Line 5"/>
            <p:cNvSpPr>
              <a:spLocks noChangeShapeType="1"/>
            </p:cNvSpPr>
            <p:nvPr/>
          </p:nvSpPr>
          <p:spPr bwMode="auto">
            <a:xfrm>
              <a:off x="2329" y="2304"/>
              <a:ext cx="1694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none" w="sm" len="sm"/>
              <a:tailEnd type="arrow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11" name="Text Box 10"/>
            <p:cNvSpPr txBox="1">
              <a:spLocks noChangeArrowheads="1"/>
            </p:cNvSpPr>
            <p:nvPr/>
          </p:nvSpPr>
          <p:spPr bwMode="auto">
            <a:xfrm>
              <a:off x="2878" y="1962"/>
              <a:ext cx="539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print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714750" y="4181475"/>
            <a:ext cx="4195763" cy="571500"/>
            <a:chOff x="2340" y="2634"/>
            <a:chExt cx="2643" cy="360"/>
          </a:xfrm>
        </p:grpSpPr>
        <p:sp>
          <p:nvSpPr>
            <p:cNvPr id="25608" name="Line 11"/>
            <p:cNvSpPr>
              <a:spLocks noChangeShapeType="1"/>
            </p:cNvSpPr>
            <p:nvPr/>
          </p:nvSpPr>
          <p:spPr bwMode="auto">
            <a:xfrm>
              <a:off x="2340" y="2994"/>
              <a:ext cx="2643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none" w="sm" len="sm"/>
              <a:tailEnd type="arrow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09" name="Text Box 12"/>
            <p:cNvSpPr txBox="1">
              <a:spLocks noChangeArrowheads="1"/>
            </p:cNvSpPr>
            <p:nvPr/>
          </p:nvSpPr>
          <p:spPr bwMode="auto">
            <a:xfrm>
              <a:off x="2671" y="2634"/>
              <a:ext cx="994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callHelp </a:t>
              </a: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DE9B05-8467-48C6-BA3F-33A67EBB84C3}" type="slidenum">
              <a:rPr lang="en-GB" smtClean="0"/>
              <a:pPr/>
              <a:t>16</a:t>
            </a:fld>
            <a:endParaRPr lang="en-GB" dirty="0" smtClean="0"/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A7F8589C-D223-4BE4-9306-B76C5708089C}" type="slidenum">
              <a:rPr lang="en-GB" sz="1400">
                <a:solidFill>
                  <a:schemeClr val="folHlink"/>
                </a:solidFill>
              </a:rPr>
              <a:pPr algn="r"/>
              <a:t>16</a:t>
            </a:fld>
            <a:endParaRPr lang="en-GB" sz="1400" dirty="0">
              <a:solidFill>
                <a:schemeClr val="folHlink"/>
              </a:solidFill>
            </a:endParaRPr>
          </a:p>
        </p:txBody>
      </p:sp>
      <p:sp>
        <p:nvSpPr>
          <p:cNvPr id="21508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Synchronous</a:t>
            </a:r>
            <a:r>
              <a:rPr lang="en-US" dirty="0" smtClean="0"/>
              <a:t> Messages</a:t>
            </a:r>
          </a:p>
        </p:txBody>
      </p:sp>
      <p:sp>
        <p:nvSpPr>
          <p:cNvPr id="2150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229600" cy="4953000"/>
          </a:xfrm>
        </p:spPr>
        <p:txBody>
          <a:bodyPr/>
          <a:lstStyle/>
          <a:p>
            <a:r>
              <a:rPr lang="en-US" dirty="0" smtClean="0"/>
              <a:t>Caller waits for the message to be handled before continuing with other messages</a:t>
            </a:r>
          </a:p>
          <a:p>
            <a:r>
              <a:rPr lang="en-US" dirty="0" smtClean="0"/>
              <a:t>Typically implemented together with operation call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en-US" dirty="0" smtClean="0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6704013" y="1066800"/>
            <a:ext cx="2209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3122613" y="3644900"/>
            <a:ext cx="3016699" cy="546100"/>
            <a:chOff x="2089" y="1968"/>
            <a:chExt cx="1782" cy="344"/>
          </a:xfrm>
        </p:grpSpPr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2089" y="2312"/>
              <a:ext cx="178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2159" y="1968"/>
              <a:ext cx="17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dirty="0" smtClean="0">
                  <a:cs typeface="Times New Roman" pitchFamily="18" charset="0"/>
                </a:rPr>
                <a:t>doYouUnderstand</a:t>
              </a:r>
              <a:endParaRPr lang="en-US" sz="2400" dirty="0">
                <a:cs typeface="Times New Roman" pitchFamily="18" charset="0"/>
              </a:endParaRPr>
            </a:p>
          </p:txBody>
        </p:sp>
      </p:grp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0CB50D-69A9-48C8-AF8D-9D038F9181F8}" type="slidenum">
              <a:rPr lang="en-GB" smtClean="0"/>
              <a:pPr/>
              <a:t>17</a:t>
            </a:fld>
            <a:endParaRPr lang="en-GB" dirty="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chemeClr val="bg2"/>
                </a:solidFill>
              </a:rPr>
              <a:t>Synchronous</a:t>
            </a:r>
            <a:r>
              <a:rPr lang="en-US" sz="3200" i="1" dirty="0" smtClean="0"/>
              <a:t> Message and </a:t>
            </a:r>
            <a:r>
              <a:rPr lang="en-US" sz="3200" i="1" dirty="0" smtClean="0">
                <a:solidFill>
                  <a:schemeClr val="bg2"/>
                </a:solidFill>
              </a:rPr>
              <a:t>Synchronous</a:t>
            </a:r>
            <a:r>
              <a:rPr lang="en-US" sz="3200" i="1" dirty="0" smtClean="0"/>
              <a:t> Call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Example 1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9144000" cy="685800"/>
          </a:xfrm>
        </p:spPr>
        <p:txBody>
          <a:bodyPr/>
          <a:lstStyle/>
          <a:p>
            <a:r>
              <a:rPr lang="en-US" dirty="0" smtClean="0"/>
              <a:t>Model synchronous call by </a:t>
            </a:r>
            <a:r>
              <a:rPr lang="en-US" b="1" i="1" dirty="0" smtClean="0"/>
              <a:t>execution occurrence</a:t>
            </a:r>
            <a:endParaRPr lang="en-US" dirty="0" smtClean="0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130181" y="4572006"/>
            <a:ext cx="3048000" cy="461963"/>
            <a:chOff x="2058" y="3552"/>
            <a:chExt cx="1732" cy="291"/>
          </a:xfrm>
        </p:grpSpPr>
        <p:sp>
          <p:nvSpPr>
            <p:cNvPr id="19471" name="Line 12"/>
            <p:cNvSpPr>
              <a:spLocks noChangeShapeType="1"/>
            </p:cNvSpPr>
            <p:nvPr/>
          </p:nvSpPr>
          <p:spPr bwMode="auto">
            <a:xfrm flipH="1">
              <a:off x="2058" y="3840"/>
              <a:ext cx="173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838" y="3552"/>
              <a:ext cx="4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dirty="0" smtClean="0">
                  <a:cs typeface="Times New Roman" pitchFamily="18" charset="0"/>
                </a:rPr>
                <a:t>yes </a:t>
              </a:r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Times New Roman" pitchFamily="18" charset="0"/>
                </a:rPr>
                <a:t>.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endParaRPr>
            </a:p>
          </p:txBody>
        </p:sp>
      </p:grpSp>
      <p:sp>
        <p:nvSpPr>
          <p:cNvPr id="19469" name="AutoShape 14"/>
          <p:cNvSpPr>
            <a:spLocks noChangeArrowheads="1"/>
          </p:cNvSpPr>
          <p:nvPr/>
        </p:nvSpPr>
        <p:spPr bwMode="auto">
          <a:xfrm>
            <a:off x="379412" y="3581400"/>
            <a:ext cx="1499568" cy="1066800"/>
          </a:xfrm>
          <a:prstGeom prst="wedgeRectCallout">
            <a:avLst>
              <a:gd name="adj1" fmla="val 89528"/>
              <a:gd name="adj2" fmla="val 35120"/>
            </a:avLst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b="1" i="1" dirty="0">
                <a:cs typeface="Times New Roman" pitchFamily="18" charset="0"/>
              </a:rPr>
              <a:t>Caller </a:t>
            </a:r>
            <a:r>
              <a:rPr lang="en-US" b="1" i="1" dirty="0" smtClean="0">
                <a:cs typeface="Times New Roman" pitchFamily="18" charset="0"/>
              </a:rPr>
              <a:t>blocked</a:t>
            </a:r>
            <a:endParaRPr lang="en-US" b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9470" name="Line 18"/>
          <p:cNvSpPr>
            <a:spLocks noChangeShapeType="1"/>
          </p:cNvSpPr>
          <p:nvPr/>
        </p:nvSpPr>
        <p:spPr bwMode="auto">
          <a:xfrm>
            <a:off x="2817812" y="4191000"/>
            <a:ext cx="0" cy="83820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 type="stealth" w="med" len="lg"/>
            <a:tailEnd type="stealth" w="med" len="lg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2284413" y="2667000"/>
            <a:ext cx="1676400" cy="3657600"/>
            <a:chOff x="1567" y="2256"/>
            <a:chExt cx="1056" cy="2304"/>
          </a:xfrm>
        </p:grpSpPr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567" y="2256"/>
              <a:ext cx="1056" cy="432"/>
            </a:xfrm>
            <a:prstGeom prst="rect">
              <a:avLst/>
            </a:prstGeom>
            <a:solidFill>
              <a:srgbClr val="F8F8F8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0800" dir="2700000" algn="ctr" rotWithShape="0">
                <a:schemeClr val="tx2"/>
              </a:outerShdw>
            </a:effectLst>
          </p:spPr>
          <p:txBody>
            <a:bodyPr wrap="none" anchor="ctr" anchorCtr="1"/>
            <a:lstStyle/>
            <a:p>
              <a:pPr algn="ctr" eaLnBrk="1" hangingPunct="1"/>
              <a:r>
                <a:rPr lang="en-US" dirty="0">
                  <a:cs typeface="Times New Roman" pitchFamily="18" charset="0"/>
                </a:rPr>
                <a:t>:Professor</a:t>
              </a:r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2095" y="2688"/>
              <a:ext cx="0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 anchorCtr="1"/>
            <a:lstStyle/>
            <a:p>
              <a:endParaRPr lang="en-US" dirty="0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529263" y="2667000"/>
            <a:ext cx="1416050" cy="3657600"/>
            <a:chOff x="3483" y="2256"/>
            <a:chExt cx="892" cy="2304"/>
          </a:xfrm>
        </p:grpSpPr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3483" y="2256"/>
              <a:ext cx="892" cy="432"/>
            </a:xfrm>
            <a:prstGeom prst="rect">
              <a:avLst/>
            </a:prstGeom>
            <a:solidFill>
              <a:srgbClr val="F8F8F8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0800" dir="2700000" algn="ctr" rotWithShape="0">
                <a:schemeClr val="tx2"/>
              </a:outerShdw>
            </a:effectLst>
          </p:spPr>
          <p:txBody>
            <a:bodyPr wrap="none" anchor="ctr" anchorCtr="1"/>
            <a:lstStyle/>
            <a:p>
              <a:pPr algn="ctr" eaLnBrk="1" hangingPunct="1"/>
              <a:r>
                <a:rPr lang="en-US" dirty="0">
                  <a:cs typeface="Times New Roman" pitchFamily="18" charset="0"/>
                </a:rPr>
                <a:t>:Student</a:t>
              </a: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3929" y="2688"/>
              <a:ext cx="0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 anchorCtr="1"/>
            <a:lstStyle/>
            <a:p>
              <a:endParaRPr lang="en-US" dirty="0"/>
            </a:p>
          </p:txBody>
        </p:sp>
      </p:grpSp>
      <p:sp>
        <p:nvSpPr>
          <p:cNvPr id="19473" name="Rectangle 10"/>
          <p:cNvSpPr>
            <a:spLocks noChangeArrowheads="1"/>
          </p:cNvSpPr>
          <p:nvPr/>
        </p:nvSpPr>
        <p:spPr bwMode="auto">
          <a:xfrm>
            <a:off x="6120290" y="4114800"/>
            <a:ext cx="231017" cy="99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74" name="AutoShape 15"/>
          <p:cNvSpPr>
            <a:spLocks noChangeArrowheads="1"/>
          </p:cNvSpPr>
          <p:nvPr/>
        </p:nvSpPr>
        <p:spPr bwMode="auto">
          <a:xfrm>
            <a:off x="7162827" y="3352800"/>
            <a:ext cx="2132463" cy="1066800"/>
          </a:xfrm>
          <a:prstGeom prst="wedgeRectCallout">
            <a:avLst>
              <a:gd name="adj1" fmla="val -82639"/>
              <a:gd name="adj2" fmla="val 59972"/>
            </a:avLst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lnSpc>
                <a:spcPct val="90000"/>
              </a:lnSpc>
            </a:pPr>
            <a:r>
              <a:rPr lang="en-US" b="1" i="1" dirty="0"/>
              <a:t>Execution occurrence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  <p:bldP spid="19469" grpId="0" animBg="1"/>
      <p:bldP spid="19470" grpId="0" animBg="1"/>
      <p:bldP spid="19473" grpId="0" animBg="1"/>
      <p:bldP spid="194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dirty="0" smtClean="0"/>
              <a:t>Return Values</a:t>
            </a:r>
          </a:p>
        </p:txBody>
      </p:sp>
      <p:sp>
        <p:nvSpPr>
          <p:cNvPr id="20484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38160" cy="4953000"/>
          </a:xfrm>
        </p:spPr>
        <p:txBody>
          <a:bodyPr/>
          <a:lstStyle/>
          <a:p>
            <a:r>
              <a:rPr lang="en-US" dirty="0" smtClean="0"/>
              <a:t>Indicated by dashed arrow, together with the actual value returned</a:t>
            </a:r>
          </a:p>
          <a:p>
            <a:r>
              <a:rPr lang="en-US" dirty="0" smtClean="0"/>
              <a:t>Can skip the return value when it is obvious</a:t>
            </a:r>
          </a:p>
          <a:p>
            <a:pPr lvl="1"/>
            <a:r>
              <a:rPr lang="en-US" dirty="0" smtClean="0"/>
              <a:t>Such as </a:t>
            </a:r>
            <a:r>
              <a:rPr lang="en-US" b="1" dirty="0" smtClean="0">
                <a:solidFill>
                  <a:schemeClr val="bg2"/>
                </a:solidFill>
              </a:rPr>
              <a:t>total</a:t>
            </a:r>
            <a:r>
              <a:rPr lang="en-US" dirty="0" smtClean="0"/>
              <a:t> after calling </a:t>
            </a:r>
            <a:r>
              <a:rPr lang="en-US" b="1" dirty="0" smtClean="0">
                <a:solidFill>
                  <a:srgbClr val="0099FF"/>
                </a:solidFill>
              </a:rPr>
              <a:t>getTotal</a:t>
            </a:r>
          </a:p>
        </p:txBody>
      </p:sp>
      <p:sp>
        <p:nvSpPr>
          <p:cNvPr id="20485" name="Line 1029"/>
          <p:cNvSpPr>
            <a:spLocks noChangeShapeType="1"/>
          </p:cNvSpPr>
          <p:nvPr/>
        </p:nvSpPr>
        <p:spPr bwMode="auto">
          <a:xfrm>
            <a:off x="4570413" y="1066800"/>
            <a:ext cx="2209800" cy="0"/>
          </a:xfrm>
          <a:prstGeom prst="line">
            <a:avLst/>
          </a:prstGeom>
          <a:noFill/>
          <a:ln w="76200">
            <a:solidFill>
              <a:schemeClr val="bg2"/>
            </a:solidFill>
            <a:prstDash val="dash"/>
            <a:round/>
            <a:headEnd type="triangle" w="lg" len="lg"/>
            <a:tailEnd type="none" w="lg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256212" y="5486400"/>
            <a:ext cx="3474720" cy="990600"/>
          </a:xfrm>
          <a:prstGeom prst="wedgeRectCallout">
            <a:avLst>
              <a:gd name="adj1" fmla="val -105353"/>
              <a:gd name="adj2" fmla="val -170002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/>
            <a:r>
              <a:rPr lang="en-US" b="1" i="1" dirty="0" smtClean="0">
                <a:solidFill>
                  <a:srgbClr val="0070C0"/>
                </a:solidFill>
              </a:rPr>
              <a:t>My recommendation: Don’t skip</a:t>
            </a:r>
            <a:r>
              <a:rPr lang="en-US" b="1" i="1" dirty="0" smtClean="0">
                <a:solidFill>
                  <a:schemeClr val="bg2"/>
                </a:solidFill>
              </a:rPr>
              <a:t> 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775960" y="4191000"/>
            <a:ext cx="3749040" cy="990600"/>
          </a:xfrm>
          <a:prstGeom prst="wedgeRectCallout">
            <a:avLst>
              <a:gd name="adj1" fmla="val -115560"/>
              <a:gd name="adj2" fmla="val -75902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/>
            <a:r>
              <a:rPr lang="en-US" b="1" i="1" dirty="0" smtClean="0">
                <a:solidFill>
                  <a:srgbClr val="7030A0"/>
                </a:solidFill>
              </a:rPr>
              <a:t>UML recommendation: Skip the obvious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bldLvl="2"/>
      <p:bldP spid="6" grpId="0" uiExpand="1" build="p" animBg="1"/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901A1-8E60-460C-829D-338F06CB7D38}" type="slidenum">
              <a:rPr lang="en-GB" smtClean="0"/>
              <a:pPr/>
              <a:t>19</a:t>
            </a:fld>
            <a:endParaRPr lang="en-GB" dirty="0" smtClean="0"/>
          </a:p>
        </p:txBody>
      </p:sp>
      <p:sp>
        <p:nvSpPr>
          <p:cNvPr id="2048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dirty="0" smtClean="0"/>
              <a:t>Return Values</a:t>
            </a:r>
          </a:p>
        </p:txBody>
      </p:sp>
      <p:sp>
        <p:nvSpPr>
          <p:cNvPr id="20484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38160" cy="4953000"/>
          </a:xfrm>
        </p:spPr>
        <p:txBody>
          <a:bodyPr/>
          <a:lstStyle/>
          <a:p>
            <a:r>
              <a:rPr lang="en-US" dirty="0" smtClean="0"/>
              <a:t>Must specify the return value when we need to use it elsewhere</a:t>
            </a:r>
          </a:p>
          <a:p>
            <a:pPr lvl="1"/>
            <a:r>
              <a:rPr lang="en-US" dirty="0" smtClean="0"/>
              <a:t>Say, when </a:t>
            </a:r>
            <a:r>
              <a:rPr lang="en-US" b="1" dirty="0" smtClean="0">
                <a:solidFill>
                  <a:schemeClr val="bg2"/>
                </a:solidFill>
              </a:rPr>
              <a:t>total</a:t>
            </a:r>
            <a:r>
              <a:rPr lang="en-US" dirty="0" smtClean="0"/>
              <a:t> is used as parameter in another message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485" name="Line 1029"/>
          <p:cNvSpPr>
            <a:spLocks noChangeShapeType="1"/>
          </p:cNvSpPr>
          <p:nvPr/>
        </p:nvSpPr>
        <p:spPr bwMode="auto">
          <a:xfrm>
            <a:off x="4570413" y="1066800"/>
            <a:ext cx="2209800" cy="0"/>
          </a:xfrm>
          <a:prstGeom prst="line">
            <a:avLst/>
          </a:prstGeom>
          <a:noFill/>
          <a:ln w="76200">
            <a:solidFill>
              <a:schemeClr val="bg2"/>
            </a:solidFill>
            <a:prstDash val="dash"/>
            <a:round/>
            <a:headEnd type="triangle" w="lg" len="lg"/>
            <a:tailEnd type="none" w="lg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227320" y="3962400"/>
            <a:ext cx="4069080" cy="1417320"/>
          </a:xfrm>
          <a:prstGeom prst="wedgeRectCallout">
            <a:avLst>
              <a:gd name="adj1" fmla="val -85615"/>
              <a:gd name="adj2" fmla="val -83920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/>
            <a:r>
              <a:rPr lang="en-US" b="1" i="1" dirty="0" smtClean="0">
                <a:solidFill>
                  <a:srgbClr val="0070C0"/>
                </a:solidFill>
              </a:rPr>
              <a:t>My recommendation:</a:t>
            </a:r>
          </a:p>
          <a:p>
            <a:pPr marL="60325"/>
            <a:r>
              <a:rPr lang="en-US" b="1" i="1" dirty="0" smtClean="0">
                <a:solidFill>
                  <a:srgbClr val="0070C0"/>
                </a:solidFill>
              </a:rPr>
              <a:t>A lot of manual checks if you skipped the obvious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bldLvl="2"/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 bwMode="auto">
          <a:xfrm>
            <a:off x="1919136" y="3566490"/>
            <a:ext cx="556081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412" y="2743200"/>
            <a:ext cx="1082304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82" y="266700"/>
            <a:ext cx="9144243" cy="1104900"/>
          </a:xfrm>
        </p:spPr>
        <p:txBody>
          <a:bodyPr/>
          <a:lstStyle/>
          <a:p>
            <a:r>
              <a:rPr lang="en-US" dirty="0" smtClean="0"/>
              <a:t>Importance of Dynamic Modelling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3732604" y="3337560"/>
            <a:ext cx="3961130" cy="1828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425" y="3962400"/>
            <a:ext cx="2275164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 bwMode="auto">
          <a:xfrm>
            <a:off x="4799012" y="2650318"/>
            <a:ext cx="2513843" cy="85558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4925" y="2651061"/>
            <a:ext cx="2641769" cy="178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  <a:noFill/>
        </p:spPr>
        <p:txBody>
          <a:bodyPr/>
          <a:lstStyle/>
          <a:p>
            <a:fld id="{88C18FC0-C173-4275-B153-ADB69C3E023A}" type="slidenum">
              <a:rPr lang="en-GB" smtClean="0"/>
              <a:pPr/>
              <a:t>2</a:t>
            </a:fld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0" y="1813560"/>
            <a:ext cx="1019540" cy="1463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A29010-6884-448C-92D9-7BEF09CA8875}" type="slidenum">
              <a:rPr lang="en-GB" smtClean="0"/>
              <a:pPr/>
              <a:t>20</a:t>
            </a:fld>
            <a:endParaRPr lang="en-GB" dirty="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i="1" dirty="0" smtClean="0">
                <a:solidFill>
                  <a:schemeClr val="bg2"/>
                </a:solidFill>
              </a:rPr>
              <a:t>Synchronous</a:t>
            </a:r>
            <a:r>
              <a:rPr lang="en-US" sz="3200" i="1" dirty="0" smtClean="0"/>
              <a:t> Message and </a:t>
            </a:r>
            <a:r>
              <a:rPr lang="en-US" sz="3200" i="1" dirty="0" smtClean="0">
                <a:solidFill>
                  <a:schemeClr val="bg2"/>
                </a:solidFill>
              </a:rPr>
              <a:t>Synchronous</a:t>
            </a:r>
            <a:r>
              <a:rPr lang="en-US" sz="3200" i="1" dirty="0" smtClean="0"/>
              <a:t> Call</a:t>
            </a:r>
            <a:br>
              <a:rPr lang="en-US" sz="3200" i="1" dirty="0" smtClean="0"/>
            </a:br>
            <a:r>
              <a:rPr lang="en-US" dirty="0" smtClean="0"/>
              <a:t>Example 2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Word Processor object sends a </a:t>
            </a:r>
            <a:r>
              <a:rPr lang="en-US" altLang="zh-TW" b="1" i="1" dirty="0" smtClean="0">
                <a:solidFill>
                  <a:schemeClr val="bg2"/>
                </a:solidFill>
                <a:ea typeface="新細明體" pitchFamily="18" charset="-120"/>
              </a:rPr>
              <a:t>synchronous </a:t>
            </a:r>
            <a:r>
              <a:rPr lang="en-US" altLang="zh-TW" dirty="0" smtClean="0">
                <a:ea typeface="新細明體" pitchFamily="18" charset="-120"/>
              </a:rPr>
              <a:t>message to Printer object asking it to print a file</a:t>
            </a:r>
          </a:p>
          <a:p>
            <a:r>
              <a:rPr lang="en-US" altLang="zh-TW" dirty="0" smtClean="0">
                <a:ea typeface="新細明體" pitchFamily="18" charset="-120"/>
              </a:rPr>
              <a:t>Word Processor object does not do anything until it receives a (software) acknowledgement from Printer object saying that printing is complete </a:t>
            </a:r>
            <a:r>
              <a:rPr lang="en-US" altLang="zh-TW" b="1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.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2A626-4DC4-493F-B424-58E8D1443D80}" type="slidenum">
              <a:rPr lang="en-GB" smtClean="0"/>
              <a:pPr/>
              <a:t>21</a:t>
            </a:fld>
            <a:endParaRPr lang="en-GB" dirty="0" smtClean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714750" y="4114800"/>
            <a:ext cx="2598738" cy="609600"/>
            <a:chOff x="2340" y="2592"/>
            <a:chExt cx="1637" cy="384"/>
          </a:xfrm>
        </p:grpSpPr>
        <p:sp>
          <p:nvSpPr>
            <p:cNvPr id="23570" name="Text Box 35"/>
            <p:cNvSpPr txBox="1">
              <a:spLocks noChangeArrowheads="1"/>
            </p:cNvSpPr>
            <p:nvPr/>
          </p:nvSpPr>
          <p:spPr bwMode="auto">
            <a:xfrm>
              <a:off x="2401" y="2592"/>
              <a:ext cx="1534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printComplete </a:t>
              </a: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71" name="Line 21"/>
            <p:cNvSpPr>
              <a:spLocks noChangeShapeType="1"/>
            </p:cNvSpPr>
            <p:nvPr/>
          </p:nvSpPr>
          <p:spPr bwMode="auto">
            <a:xfrm flipH="1">
              <a:off x="2340" y="2976"/>
              <a:ext cx="1637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prstDash val="dash"/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749925" y="1997075"/>
            <a:ext cx="1276350" cy="3981450"/>
            <a:chOff x="3622" y="1258"/>
            <a:chExt cx="804" cy="2508"/>
          </a:xfrm>
        </p:grpSpPr>
        <p:sp>
          <p:nvSpPr>
            <p:cNvPr id="23568" name="Line 24"/>
            <p:cNvSpPr>
              <a:spLocks noChangeShapeType="1"/>
            </p:cNvSpPr>
            <p:nvPr/>
          </p:nvSpPr>
          <p:spPr bwMode="auto">
            <a:xfrm>
              <a:off x="4022" y="1485"/>
              <a:ext cx="0" cy="228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8921" name="Rectangle 25"/>
            <p:cNvSpPr>
              <a:spLocks noChangeArrowheads="1"/>
            </p:cNvSpPr>
            <p:nvPr/>
          </p:nvSpPr>
          <p:spPr bwMode="auto">
            <a:xfrm>
              <a:off x="3622" y="1258"/>
              <a:ext cx="804" cy="34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GB" dirty="0"/>
                <a:t>:Printer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930525" y="1784350"/>
            <a:ext cx="1592263" cy="4235450"/>
            <a:chOff x="1846" y="1124"/>
            <a:chExt cx="1003" cy="2668"/>
          </a:xfrm>
        </p:grpSpPr>
        <p:sp>
          <p:nvSpPr>
            <p:cNvPr id="23566" name="Line 27"/>
            <p:cNvSpPr>
              <a:spLocks noChangeShapeType="1"/>
            </p:cNvSpPr>
            <p:nvPr/>
          </p:nvSpPr>
          <p:spPr bwMode="auto">
            <a:xfrm>
              <a:off x="2344" y="1588"/>
              <a:ext cx="0" cy="220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8924" name="Rectangle 28"/>
            <p:cNvSpPr>
              <a:spLocks noChangeArrowheads="1"/>
            </p:cNvSpPr>
            <p:nvPr/>
          </p:nvSpPr>
          <p:spPr bwMode="auto">
            <a:xfrm>
              <a:off x="1846" y="1124"/>
              <a:ext cx="1003" cy="61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GB" dirty="0"/>
                <a:t>:Word</a:t>
              </a:r>
            </a:p>
            <a:p>
              <a:pPr algn="ctr">
                <a:defRPr/>
              </a:pPr>
              <a:r>
                <a:rPr lang="en-GB" dirty="0"/>
                <a:t>Processor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697288" y="3114675"/>
            <a:ext cx="2598737" cy="542925"/>
            <a:chOff x="2329" y="1962"/>
            <a:chExt cx="1637" cy="342"/>
          </a:xfrm>
        </p:grpSpPr>
        <p:sp>
          <p:nvSpPr>
            <p:cNvPr id="23564" name="Line 31"/>
            <p:cNvSpPr>
              <a:spLocks noChangeShapeType="1"/>
            </p:cNvSpPr>
            <p:nvPr/>
          </p:nvSpPr>
          <p:spPr bwMode="auto">
            <a:xfrm>
              <a:off x="2329" y="2304"/>
              <a:ext cx="1637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65" name="Text Box 32"/>
            <p:cNvSpPr txBox="1">
              <a:spLocks noChangeArrowheads="1"/>
            </p:cNvSpPr>
            <p:nvPr/>
          </p:nvSpPr>
          <p:spPr bwMode="auto">
            <a:xfrm>
              <a:off x="2878" y="1962"/>
              <a:ext cx="539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print</a:t>
              </a:r>
            </a:p>
          </p:txBody>
        </p:sp>
      </p:grp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i="1" dirty="0" smtClean="0">
                <a:solidFill>
                  <a:srgbClr val="CC0000"/>
                </a:solidFill>
              </a:rPr>
              <a:t>Synchronous</a:t>
            </a:r>
            <a:r>
              <a:rPr lang="en-US" sz="3200" i="1" dirty="0" smtClean="0">
                <a:solidFill>
                  <a:srgbClr val="000066"/>
                </a:solidFill>
              </a:rPr>
              <a:t> Message and </a:t>
            </a:r>
            <a:r>
              <a:rPr lang="en-US" sz="3200" i="1" dirty="0" smtClean="0">
                <a:solidFill>
                  <a:srgbClr val="CC0000"/>
                </a:solidFill>
              </a:rPr>
              <a:t>Synchronous</a:t>
            </a:r>
            <a:r>
              <a:rPr lang="en-US" sz="3200" i="1" dirty="0" smtClean="0">
                <a:solidFill>
                  <a:srgbClr val="000066"/>
                </a:solidFill>
              </a:rPr>
              <a:t> Call</a:t>
            </a:r>
            <a:br>
              <a:rPr lang="en-US" sz="3200" i="1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Example 2</a:t>
            </a:r>
            <a:endParaRPr lang="en-US" dirty="0" smtClean="0"/>
          </a:p>
        </p:txBody>
      </p:sp>
      <p:sp>
        <p:nvSpPr>
          <p:cNvPr id="23562" name="AutoShape 14"/>
          <p:cNvSpPr>
            <a:spLocks noChangeArrowheads="1"/>
          </p:cNvSpPr>
          <p:nvPr/>
        </p:nvSpPr>
        <p:spPr bwMode="auto">
          <a:xfrm>
            <a:off x="912813" y="3124200"/>
            <a:ext cx="1405845" cy="1066800"/>
          </a:xfrm>
          <a:prstGeom prst="wedgeRectCallout">
            <a:avLst>
              <a:gd name="adj1" fmla="val 89528"/>
              <a:gd name="adj2" fmla="val 35120"/>
            </a:avLst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b="1" i="1" dirty="0">
                <a:cs typeface="Times New Roman" pitchFamily="18" charset="0"/>
              </a:rPr>
              <a:t>Caller blocked</a:t>
            </a:r>
          </a:p>
        </p:txBody>
      </p:sp>
      <p:sp>
        <p:nvSpPr>
          <p:cNvPr id="23563" name="Line 18"/>
          <p:cNvSpPr>
            <a:spLocks noChangeShapeType="1"/>
          </p:cNvSpPr>
          <p:nvPr/>
        </p:nvSpPr>
        <p:spPr bwMode="auto">
          <a:xfrm>
            <a:off x="3198813" y="3733800"/>
            <a:ext cx="0" cy="83820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 type="stealth" w="med" len="lg"/>
            <a:tailEnd type="stealth" w="med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272212" y="3505202"/>
            <a:ext cx="231017" cy="13716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7314749" y="2743202"/>
            <a:ext cx="2132463" cy="1066801"/>
          </a:xfrm>
          <a:prstGeom prst="wedgeRectCallout">
            <a:avLst>
              <a:gd name="adj1" fmla="val -82639"/>
              <a:gd name="adj2" fmla="val 59972"/>
            </a:avLst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lnSpc>
                <a:spcPct val="90000"/>
              </a:lnSpc>
            </a:pPr>
            <a:r>
              <a:rPr lang="en-US" b="1" i="1" dirty="0"/>
              <a:t>Execution occurrence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5D2520-5108-42B2-A6FC-36AAA85178D9}" type="slidenum">
              <a:rPr lang="en-GB" smtClean="0"/>
              <a:pPr/>
              <a:t>22</a:t>
            </a:fld>
            <a:endParaRPr lang="en-GB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Creation Messages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1219200"/>
          </a:xfrm>
          <a:noFill/>
        </p:spPr>
        <p:txBody>
          <a:bodyPr/>
          <a:lstStyle/>
          <a:p>
            <a:r>
              <a:rPr lang="en-US" dirty="0" smtClean="0"/>
              <a:t>An object may create another object via an object creation message</a:t>
            </a:r>
          </a:p>
        </p:txBody>
      </p:sp>
      <p:sp>
        <p:nvSpPr>
          <p:cNvPr id="693263" name="AutoShape 15"/>
          <p:cNvSpPr>
            <a:spLocks noChangeArrowheads="1"/>
          </p:cNvSpPr>
          <p:nvPr/>
        </p:nvSpPr>
        <p:spPr bwMode="auto">
          <a:xfrm>
            <a:off x="1912937" y="5181600"/>
            <a:ext cx="2200275" cy="609600"/>
          </a:xfrm>
          <a:prstGeom prst="wedgeRectCallout">
            <a:avLst>
              <a:gd name="adj1" fmla="val 15153"/>
              <a:gd name="adj2" fmla="val -165106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 i="1" dirty="0">
                <a:solidFill>
                  <a:srgbClr val="00B050"/>
                </a:solidFill>
                <a:cs typeface="Times New Roman" pitchFamily="18" charset="0"/>
              </a:rPr>
              <a:t>Constructor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12812" y="3124200"/>
            <a:ext cx="1447800" cy="2362200"/>
            <a:chOff x="671" y="2160"/>
            <a:chExt cx="912" cy="1488"/>
          </a:xfrm>
        </p:grpSpPr>
        <p:sp>
          <p:nvSpPr>
            <p:cNvPr id="26637" name="Rectangle 16"/>
            <p:cNvSpPr>
              <a:spLocks noChangeArrowheads="1"/>
            </p:cNvSpPr>
            <p:nvPr/>
          </p:nvSpPr>
          <p:spPr bwMode="auto">
            <a:xfrm>
              <a:off x="671" y="2160"/>
              <a:ext cx="912" cy="38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dirty="0">
                  <a:cs typeface="Times New Roman" pitchFamily="18" charset="0"/>
                </a:rPr>
                <a:t>:Customer</a:t>
              </a:r>
            </a:p>
          </p:txBody>
        </p:sp>
        <p:sp>
          <p:nvSpPr>
            <p:cNvPr id="26638" name="Line 17"/>
            <p:cNvSpPr>
              <a:spLocks noChangeShapeType="1"/>
            </p:cNvSpPr>
            <p:nvPr/>
          </p:nvSpPr>
          <p:spPr bwMode="auto">
            <a:xfrm>
              <a:off x="1127" y="2544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674812" y="3962400"/>
            <a:ext cx="3200400" cy="1524000"/>
            <a:chOff x="1151" y="2688"/>
            <a:chExt cx="2016" cy="960"/>
          </a:xfrm>
        </p:grpSpPr>
        <p:grpSp>
          <p:nvGrpSpPr>
            <p:cNvPr id="26633" name="Group 29"/>
            <p:cNvGrpSpPr>
              <a:grpSpLocks/>
            </p:cNvGrpSpPr>
            <p:nvPr/>
          </p:nvGrpSpPr>
          <p:grpSpPr bwMode="auto">
            <a:xfrm>
              <a:off x="2543" y="2688"/>
              <a:ext cx="624" cy="960"/>
              <a:chOff x="2543" y="2688"/>
              <a:chExt cx="571" cy="960"/>
            </a:xfrm>
          </p:grpSpPr>
          <p:sp>
            <p:nvSpPr>
              <p:cNvPr id="26635" name="Line 18"/>
              <p:cNvSpPr>
                <a:spLocks noChangeShapeType="1"/>
              </p:cNvSpPr>
              <p:nvPr/>
            </p:nvSpPr>
            <p:spPr bwMode="auto">
              <a:xfrm>
                <a:off x="2828" y="3072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6" name="Rectangle 22"/>
              <p:cNvSpPr>
                <a:spLocks noChangeArrowheads="1"/>
              </p:cNvSpPr>
              <p:nvPr/>
            </p:nvSpPr>
            <p:spPr bwMode="auto">
              <a:xfrm>
                <a:off x="2543" y="2688"/>
                <a:ext cx="571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dirty="0">
                    <a:cs typeface="Times New Roman" pitchFamily="18" charset="0"/>
                  </a:rPr>
                  <a:t>:Order</a:t>
                </a:r>
              </a:p>
            </p:txBody>
          </p:sp>
        </p:grpSp>
        <p:sp>
          <p:nvSpPr>
            <p:cNvPr id="26634" name="Line 25"/>
            <p:cNvSpPr>
              <a:spLocks noChangeShapeType="1"/>
            </p:cNvSpPr>
            <p:nvPr/>
          </p:nvSpPr>
          <p:spPr bwMode="auto">
            <a:xfrm>
              <a:off x="1151" y="2880"/>
              <a:ext cx="1392" cy="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prstDash val="dash"/>
              <a:round/>
              <a:headEnd type="none" w="sm" len="sm"/>
              <a:tailEnd type="arrow" w="lg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632" name="Line 26"/>
          <p:cNvSpPr>
            <a:spLocks noChangeShapeType="1"/>
          </p:cNvSpPr>
          <p:nvPr/>
        </p:nvSpPr>
        <p:spPr bwMode="auto">
          <a:xfrm>
            <a:off x="6856413" y="990600"/>
            <a:ext cx="2209800" cy="0"/>
          </a:xfrm>
          <a:prstGeom prst="line">
            <a:avLst/>
          </a:prstGeom>
          <a:noFill/>
          <a:ln w="76200">
            <a:solidFill>
              <a:srgbClr val="00B050"/>
            </a:solidFill>
            <a:prstDash val="dash"/>
            <a:round/>
            <a:headEnd type="none" w="sm" len="sm"/>
            <a:tailEnd type="arrow" w="lg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/>
      <p:bldP spid="69326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70CF38-A788-4C3F-AE1A-69B9799CD243}" type="slidenum">
              <a:rPr lang="en-GB" smtClean="0"/>
              <a:pPr/>
              <a:t>23</a:t>
            </a:fld>
            <a:endParaRPr lang="en-GB" dirty="0" smtClean="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481513" y="4191000"/>
            <a:ext cx="1892300" cy="723900"/>
            <a:chOff x="2823" y="2640"/>
            <a:chExt cx="1192" cy="456"/>
          </a:xfrm>
        </p:grpSpPr>
        <p:sp>
          <p:nvSpPr>
            <p:cNvPr id="27666" name="Line 12"/>
            <p:cNvSpPr>
              <a:spLocks noChangeShapeType="1"/>
            </p:cNvSpPr>
            <p:nvPr/>
          </p:nvSpPr>
          <p:spPr bwMode="auto">
            <a:xfrm flipH="1">
              <a:off x="3071" y="2976"/>
              <a:ext cx="944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67" name="Text Box 16"/>
            <p:cNvSpPr txBox="1">
              <a:spLocks noChangeArrowheads="1"/>
            </p:cNvSpPr>
            <p:nvPr/>
          </p:nvSpPr>
          <p:spPr bwMode="auto">
            <a:xfrm>
              <a:off x="3359" y="2640"/>
              <a:ext cx="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dirty="0" smtClean="0">
                  <a:cs typeface="Times New Roman" pitchFamily="18" charset="0"/>
                </a:rPr>
                <a:t>no </a:t>
              </a:r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Times New Roman" pitchFamily="18" charset="0"/>
                </a:rPr>
                <a:t>.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27668" name="Oval 33"/>
            <p:cNvSpPr>
              <a:spLocks noChangeArrowheads="1"/>
            </p:cNvSpPr>
            <p:nvPr/>
          </p:nvSpPr>
          <p:spPr bwMode="auto">
            <a:xfrm>
              <a:off x="2823" y="2856"/>
              <a:ext cx="240" cy="2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Messages</a:t>
            </a:r>
          </a:p>
        </p:txBody>
      </p:sp>
      <p:grpSp>
        <p:nvGrpSpPr>
          <p:cNvPr id="27653" name="Group 6"/>
          <p:cNvGrpSpPr>
            <a:grpSpLocks/>
          </p:cNvGrpSpPr>
          <p:nvPr/>
        </p:nvGrpSpPr>
        <p:grpSpPr bwMode="auto">
          <a:xfrm>
            <a:off x="4189413" y="838200"/>
            <a:ext cx="2209800" cy="381000"/>
            <a:chOff x="3311" y="3312"/>
            <a:chExt cx="1392" cy="240"/>
          </a:xfrm>
        </p:grpSpPr>
        <p:sp>
          <p:nvSpPr>
            <p:cNvPr id="27664" name="Line 7"/>
            <p:cNvSpPr>
              <a:spLocks noChangeShapeType="1"/>
            </p:cNvSpPr>
            <p:nvPr/>
          </p:nvSpPr>
          <p:spPr bwMode="auto">
            <a:xfrm>
              <a:off x="3311" y="3432"/>
              <a:ext cx="1152" cy="0"/>
            </a:xfrm>
            <a:prstGeom prst="line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arrow" w="lg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65" name="Oval 8"/>
            <p:cNvSpPr>
              <a:spLocks noChangeArrowheads="1"/>
            </p:cNvSpPr>
            <p:nvPr/>
          </p:nvSpPr>
          <p:spPr bwMode="auto">
            <a:xfrm>
              <a:off x="4463" y="3312"/>
              <a:ext cx="240" cy="2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284413" y="2057400"/>
            <a:ext cx="4876800" cy="3962400"/>
            <a:chOff x="1439" y="1296"/>
            <a:chExt cx="3072" cy="2496"/>
          </a:xfrm>
        </p:grpSpPr>
        <p:sp>
          <p:nvSpPr>
            <p:cNvPr id="27659" name="Rectangle 4"/>
            <p:cNvSpPr>
              <a:spLocks noChangeArrowheads="1"/>
            </p:cNvSpPr>
            <p:nvPr/>
          </p:nvSpPr>
          <p:spPr bwMode="auto">
            <a:xfrm>
              <a:off x="1439" y="1296"/>
              <a:ext cx="1155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 eaLnBrk="1" hangingPunct="1"/>
              <a:r>
                <a:rPr lang="en-US" dirty="0">
                  <a:cs typeface="Times New Roman" pitchFamily="18" charset="0"/>
                </a:rPr>
                <a:t>:Professor</a:t>
              </a:r>
            </a:p>
          </p:txBody>
        </p:sp>
        <p:sp>
          <p:nvSpPr>
            <p:cNvPr id="27660" name="Line 5"/>
            <p:cNvSpPr>
              <a:spLocks noChangeShapeType="1"/>
            </p:cNvSpPr>
            <p:nvPr/>
          </p:nvSpPr>
          <p:spPr bwMode="auto">
            <a:xfrm>
              <a:off x="2017" y="1728"/>
              <a:ext cx="0" cy="2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 anchorCtr="1"/>
            <a:lstStyle/>
            <a:p>
              <a:endParaRPr lang="en-US" dirty="0"/>
            </a:p>
          </p:txBody>
        </p:sp>
        <p:grpSp>
          <p:nvGrpSpPr>
            <p:cNvPr id="27661" name="Group 23"/>
            <p:cNvGrpSpPr>
              <a:grpSpLocks/>
            </p:cNvGrpSpPr>
            <p:nvPr/>
          </p:nvGrpSpPr>
          <p:grpSpPr bwMode="auto">
            <a:xfrm>
              <a:off x="3535" y="1296"/>
              <a:ext cx="976" cy="2496"/>
              <a:chOff x="3535" y="1296"/>
              <a:chExt cx="976" cy="2496"/>
            </a:xfrm>
          </p:grpSpPr>
          <p:sp>
            <p:nvSpPr>
              <p:cNvPr id="27662" name="Rectangle 6"/>
              <p:cNvSpPr>
                <a:spLocks noChangeArrowheads="1"/>
              </p:cNvSpPr>
              <p:nvPr/>
            </p:nvSpPr>
            <p:spPr bwMode="auto">
              <a:xfrm>
                <a:off x="3535" y="1296"/>
                <a:ext cx="976" cy="4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 anchorCtr="1"/>
              <a:lstStyle/>
              <a:p>
                <a:pPr algn="ctr" eaLnBrk="1" hangingPunct="1"/>
                <a:r>
                  <a:rPr lang="en-US" dirty="0">
                    <a:cs typeface="Times New Roman" pitchFamily="18" charset="0"/>
                  </a:rPr>
                  <a:t>:Student</a:t>
                </a:r>
              </a:p>
            </p:txBody>
          </p:sp>
          <p:sp>
            <p:nvSpPr>
              <p:cNvPr id="27663" name="Line 7"/>
              <p:cNvSpPr>
                <a:spLocks noChangeShapeType="1"/>
              </p:cNvSpPr>
              <p:nvPr/>
            </p:nvSpPr>
            <p:spPr bwMode="auto">
              <a:xfrm>
                <a:off x="4023" y="1728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198813" y="3122613"/>
            <a:ext cx="3305175" cy="1754187"/>
            <a:chOff x="2015" y="1967"/>
            <a:chExt cx="2082" cy="1105"/>
          </a:xfrm>
        </p:grpSpPr>
        <p:sp>
          <p:nvSpPr>
            <p:cNvPr id="27656" name="Line 9"/>
            <p:cNvSpPr>
              <a:spLocks noChangeShapeType="1"/>
            </p:cNvSpPr>
            <p:nvPr/>
          </p:nvSpPr>
          <p:spPr bwMode="auto">
            <a:xfrm>
              <a:off x="2015" y="2296"/>
              <a:ext cx="192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7" name="Text Box 11"/>
            <p:cNvSpPr txBox="1">
              <a:spLocks noChangeArrowheads="1"/>
            </p:cNvSpPr>
            <p:nvPr/>
          </p:nvSpPr>
          <p:spPr bwMode="auto">
            <a:xfrm>
              <a:off x="2138" y="1967"/>
              <a:ext cx="179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dirty="0">
                  <a:cs typeface="Times New Roman" pitchFamily="18" charset="0"/>
                </a:rPr>
                <a:t>doYouUnderstand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2400" dirty="0">
                  <a:cs typeface="Times New Roman" pitchFamily="18" charset="0"/>
                </a:rPr>
                <a:t>( )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951" y="2154"/>
              <a:ext cx="146" cy="9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99B53-9928-491E-BF67-468EEF99D47F}" type="slidenum">
              <a:rPr lang="en-GB" smtClean="0"/>
              <a:pPr/>
              <a:t>24</a:t>
            </a:fld>
            <a:endParaRPr lang="en-GB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 Messages</a:t>
            </a:r>
          </a:p>
        </p:txBody>
      </p:sp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4646613" y="838200"/>
            <a:ext cx="2209800" cy="381000"/>
            <a:chOff x="3311" y="3792"/>
            <a:chExt cx="1392" cy="240"/>
          </a:xfrm>
        </p:grpSpPr>
        <p:sp>
          <p:nvSpPr>
            <p:cNvPr id="28691" name="Line 9"/>
            <p:cNvSpPr>
              <a:spLocks noChangeShapeType="1"/>
            </p:cNvSpPr>
            <p:nvPr/>
          </p:nvSpPr>
          <p:spPr bwMode="auto">
            <a:xfrm>
              <a:off x="3551" y="3912"/>
              <a:ext cx="1152" cy="0"/>
            </a:xfrm>
            <a:prstGeom prst="line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arrow" w="lg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2" name="Oval 10"/>
            <p:cNvSpPr>
              <a:spLocks noChangeArrowheads="1"/>
            </p:cNvSpPr>
            <p:nvPr/>
          </p:nvSpPr>
          <p:spPr bwMode="auto">
            <a:xfrm>
              <a:off x="3311" y="3792"/>
              <a:ext cx="240" cy="2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198813" y="4191000"/>
            <a:ext cx="3200400" cy="549275"/>
            <a:chOff x="2015" y="2640"/>
            <a:chExt cx="2016" cy="346"/>
          </a:xfrm>
        </p:grpSpPr>
        <p:sp>
          <p:nvSpPr>
            <p:cNvPr id="28689" name="Line 12"/>
            <p:cNvSpPr>
              <a:spLocks noChangeShapeType="1"/>
            </p:cNvSpPr>
            <p:nvPr/>
          </p:nvSpPr>
          <p:spPr bwMode="auto">
            <a:xfrm flipH="1">
              <a:off x="2015" y="2928"/>
              <a:ext cx="201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0" name="Text Box 16"/>
            <p:cNvSpPr txBox="1">
              <a:spLocks noChangeArrowheads="1"/>
            </p:cNvSpPr>
            <p:nvPr/>
          </p:nvSpPr>
          <p:spPr bwMode="auto">
            <a:xfrm>
              <a:off x="3359" y="2640"/>
              <a:ext cx="51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sz="2400" dirty="0" smtClean="0">
                  <a:cs typeface="Times New Roman" pitchFamily="18" charset="0"/>
                </a:rPr>
                <a:t>yes </a:t>
              </a:r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cs typeface="Times New Roman" pitchFamily="18" charset="0"/>
                </a:rPr>
                <a:t>.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84413" y="2057400"/>
            <a:ext cx="4876800" cy="3962400"/>
            <a:chOff x="1439" y="1296"/>
            <a:chExt cx="3072" cy="2496"/>
          </a:xfrm>
        </p:grpSpPr>
        <p:sp>
          <p:nvSpPr>
            <p:cNvPr id="28684" name="Rectangle 4"/>
            <p:cNvSpPr>
              <a:spLocks noChangeArrowheads="1"/>
            </p:cNvSpPr>
            <p:nvPr/>
          </p:nvSpPr>
          <p:spPr bwMode="auto">
            <a:xfrm>
              <a:off x="1439" y="1296"/>
              <a:ext cx="1155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 eaLnBrk="1" hangingPunct="1"/>
              <a:r>
                <a:rPr lang="en-US" dirty="0">
                  <a:cs typeface="Times New Roman" pitchFamily="18" charset="0"/>
                </a:rPr>
                <a:t>:Professor</a:t>
              </a:r>
            </a:p>
          </p:txBody>
        </p:sp>
        <p:sp>
          <p:nvSpPr>
            <p:cNvPr id="28685" name="Line 5"/>
            <p:cNvSpPr>
              <a:spLocks noChangeShapeType="1"/>
            </p:cNvSpPr>
            <p:nvPr/>
          </p:nvSpPr>
          <p:spPr bwMode="auto">
            <a:xfrm>
              <a:off x="2017" y="1728"/>
              <a:ext cx="0" cy="2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 anchorCtr="1"/>
            <a:lstStyle/>
            <a:p>
              <a:endParaRPr lang="en-US" dirty="0"/>
            </a:p>
          </p:txBody>
        </p:sp>
        <p:grpSp>
          <p:nvGrpSpPr>
            <p:cNvPr id="28686" name="Group 20"/>
            <p:cNvGrpSpPr>
              <a:grpSpLocks/>
            </p:cNvGrpSpPr>
            <p:nvPr/>
          </p:nvGrpSpPr>
          <p:grpSpPr bwMode="auto">
            <a:xfrm>
              <a:off x="3535" y="1296"/>
              <a:ext cx="976" cy="2496"/>
              <a:chOff x="3535" y="1296"/>
              <a:chExt cx="976" cy="2496"/>
            </a:xfrm>
          </p:grpSpPr>
          <p:sp>
            <p:nvSpPr>
              <p:cNvPr id="28687" name="Rectangle 6"/>
              <p:cNvSpPr>
                <a:spLocks noChangeArrowheads="1"/>
              </p:cNvSpPr>
              <p:nvPr/>
            </p:nvSpPr>
            <p:spPr bwMode="auto">
              <a:xfrm>
                <a:off x="3535" y="1296"/>
                <a:ext cx="976" cy="4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 anchorCtr="1"/>
              <a:lstStyle/>
              <a:p>
                <a:pPr algn="ctr" eaLnBrk="1" hangingPunct="1"/>
                <a:r>
                  <a:rPr lang="en-US" dirty="0">
                    <a:cs typeface="Times New Roman" pitchFamily="18" charset="0"/>
                  </a:rPr>
                  <a:t>:Student</a:t>
                </a:r>
              </a:p>
            </p:txBody>
          </p:sp>
          <p:sp>
            <p:nvSpPr>
              <p:cNvPr id="28688" name="Line 7"/>
              <p:cNvSpPr>
                <a:spLocks noChangeShapeType="1"/>
              </p:cNvSpPr>
              <p:nvPr/>
            </p:nvSpPr>
            <p:spPr bwMode="auto">
              <a:xfrm>
                <a:off x="4023" y="1728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622675" y="2970213"/>
            <a:ext cx="2881313" cy="1906587"/>
            <a:chOff x="2282" y="1871"/>
            <a:chExt cx="1815" cy="1201"/>
          </a:xfrm>
        </p:grpSpPr>
        <p:sp>
          <p:nvSpPr>
            <p:cNvPr id="28680" name="Oval 16"/>
            <p:cNvSpPr>
              <a:spLocks noChangeArrowheads="1"/>
            </p:cNvSpPr>
            <p:nvPr/>
          </p:nvSpPr>
          <p:spPr bwMode="auto">
            <a:xfrm>
              <a:off x="2303" y="2160"/>
              <a:ext cx="240" cy="2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2543" y="2296"/>
              <a:ext cx="1392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2" name="Text Box 11"/>
            <p:cNvSpPr txBox="1">
              <a:spLocks noChangeArrowheads="1"/>
            </p:cNvSpPr>
            <p:nvPr/>
          </p:nvSpPr>
          <p:spPr bwMode="auto">
            <a:xfrm>
              <a:off x="2282" y="1871"/>
              <a:ext cx="179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dirty="0">
                  <a:cs typeface="Times New Roman" pitchFamily="18" charset="0"/>
                </a:rPr>
                <a:t>doYouUnderstand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2400" dirty="0">
                  <a:cs typeface="Times New Roman" pitchFamily="18" charset="0"/>
                </a:rPr>
                <a:t>( )</a:t>
              </a:r>
            </a:p>
          </p:txBody>
        </p:sp>
        <p:sp>
          <p:nvSpPr>
            <p:cNvPr id="28683" name="Rectangle 10"/>
            <p:cNvSpPr>
              <a:spLocks noChangeArrowheads="1"/>
            </p:cNvSpPr>
            <p:nvPr/>
          </p:nvSpPr>
          <p:spPr bwMode="auto">
            <a:xfrm>
              <a:off x="3951" y="2154"/>
              <a:ext cx="146" cy="9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FF"/>
                </a:solidFill>
              </a:rPr>
              <a:t>Duration</a:t>
            </a:r>
            <a:r>
              <a:rPr lang="en-US" dirty="0" smtClean="0"/>
              <a:t> Constraints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3275013" cy="1143000"/>
          </a:xfrm>
        </p:spPr>
        <p:txBody>
          <a:bodyPr/>
          <a:lstStyle/>
          <a:p>
            <a:r>
              <a:rPr lang="en-US" b="1" i="1" dirty="0" smtClean="0"/>
              <a:t>Example 1:</a:t>
            </a:r>
            <a:r>
              <a:rPr lang="en-US" dirty="0" smtClean="0"/>
              <a:t>  Single click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97678" y="1781175"/>
            <a:ext cx="1031875" cy="1876425"/>
            <a:chOff x="4138" y="1122"/>
            <a:chExt cx="650" cy="1182"/>
          </a:xfrm>
        </p:grpSpPr>
        <p:sp>
          <p:nvSpPr>
            <p:cNvPr id="30765" name="Rectangle 16"/>
            <p:cNvSpPr>
              <a:spLocks noChangeArrowheads="1"/>
            </p:cNvSpPr>
            <p:nvPr/>
          </p:nvSpPr>
          <p:spPr bwMode="auto">
            <a:xfrm>
              <a:off x="4138" y="1122"/>
              <a:ext cx="650" cy="384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dirty="0">
                  <a:cs typeface="Times New Roman" pitchFamily="18" charset="0"/>
                </a:rPr>
                <a:t>:Mouse</a:t>
              </a:r>
            </a:p>
          </p:txBody>
        </p:sp>
        <p:sp>
          <p:nvSpPr>
            <p:cNvPr id="30766" name="Line 17"/>
            <p:cNvSpPr>
              <a:spLocks noChangeShapeType="1"/>
            </p:cNvSpPr>
            <p:nvPr/>
          </p:nvSpPr>
          <p:spPr bwMode="auto">
            <a:xfrm>
              <a:off x="4465" y="1506"/>
              <a:ext cx="0" cy="79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51413" y="2162177"/>
            <a:ext cx="2362200" cy="523876"/>
            <a:chOff x="2735" y="1362"/>
            <a:chExt cx="1728" cy="330"/>
          </a:xfrm>
        </p:grpSpPr>
        <p:sp>
          <p:nvSpPr>
            <p:cNvPr id="30763" name="Line 25"/>
            <p:cNvSpPr>
              <a:spLocks noChangeShapeType="1"/>
            </p:cNvSpPr>
            <p:nvPr/>
          </p:nvSpPr>
          <p:spPr bwMode="auto">
            <a:xfrm>
              <a:off x="2735" y="1689"/>
              <a:ext cx="1728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3263" y="1362"/>
              <a:ext cx="644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click</a:t>
              </a:r>
              <a:endParaRPr lang="en-US" dirty="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951413" y="2820986"/>
            <a:ext cx="2362200" cy="796924"/>
            <a:chOff x="2735" y="1777"/>
            <a:chExt cx="1728" cy="502"/>
          </a:xfrm>
        </p:grpSpPr>
        <p:sp>
          <p:nvSpPr>
            <p:cNvPr id="30761" name="Line 25"/>
            <p:cNvSpPr>
              <a:spLocks noChangeShapeType="1"/>
            </p:cNvSpPr>
            <p:nvPr/>
          </p:nvSpPr>
          <p:spPr bwMode="auto">
            <a:xfrm>
              <a:off x="2735" y="2169"/>
              <a:ext cx="1728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2" name="AutoShape 12"/>
            <p:cNvSpPr>
              <a:spLocks noChangeArrowheads="1"/>
            </p:cNvSpPr>
            <p:nvPr/>
          </p:nvSpPr>
          <p:spPr bwMode="auto">
            <a:xfrm>
              <a:off x="2790" y="1777"/>
              <a:ext cx="1646" cy="502"/>
            </a:xfrm>
            <a:prstGeom prst="cloudCallout">
              <a:avLst>
                <a:gd name="adj1" fmla="val 16042"/>
                <a:gd name="adj2" fmla="val 43319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noClick?</a:t>
              </a:r>
              <a:endParaRPr lang="en-US" dirty="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799013" y="1752600"/>
            <a:ext cx="274637" cy="1905000"/>
            <a:chOff x="2639" y="1104"/>
            <a:chExt cx="173" cy="1200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>
              <a:off x="2733" y="1506"/>
              <a:ext cx="0" cy="79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755" name="Group 15"/>
            <p:cNvGrpSpPr>
              <a:grpSpLocks/>
            </p:cNvGrpSpPr>
            <p:nvPr/>
          </p:nvGrpSpPr>
          <p:grpSpPr bwMode="auto">
            <a:xfrm>
              <a:off x="2639" y="1104"/>
              <a:ext cx="173" cy="306"/>
              <a:chOff x="2111" y="1758"/>
              <a:chExt cx="173" cy="306"/>
            </a:xfrm>
          </p:grpSpPr>
          <p:sp>
            <p:nvSpPr>
              <p:cNvPr id="30756" name="Line 7"/>
              <p:cNvSpPr>
                <a:spLocks noChangeShapeType="1"/>
              </p:cNvSpPr>
              <p:nvPr/>
            </p:nvSpPr>
            <p:spPr bwMode="auto">
              <a:xfrm flipV="1">
                <a:off x="2198" y="1776"/>
                <a:ext cx="0" cy="17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57" name="Line 5"/>
              <p:cNvSpPr>
                <a:spLocks noChangeShapeType="1"/>
              </p:cNvSpPr>
              <p:nvPr/>
            </p:nvSpPr>
            <p:spPr bwMode="auto">
              <a:xfrm flipV="1">
                <a:off x="2133" y="1953"/>
                <a:ext cx="65" cy="11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58" name="Line 6"/>
              <p:cNvSpPr>
                <a:spLocks noChangeShapeType="1"/>
              </p:cNvSpPr>
              <p:nvPr/>
            </p:nvSpPr>
            <p:spPr bwMode="auto">
              <a:xfrm flipH="1" flipV="1">
                <a:off x="2198" y="1953"/>
                <a:ext cx="64" cy="11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59" name="Line 8"/>
              <p:cNvSpPr>
                <a:spLocks noChangeShapeType="1"/>
              </p:cNvSpPr>
              <p:nvPr/>
            </p:nvSpPr>
            <p:spPr bwMode="auto">
              <a:xfrm>
                <a:off x="2111" y="1865"/>
                <a:ext cx="173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60" name="Oval 9"/>
              <p:cNvSpPr>
                <a:spLocks noChangeArrowheads="1"/>
              </p:cNvSpPr>
              <p:nvPr/>
            </p:nvSpPr>
            <p:spPr bwMode="auto">
              <a:xfrm>
                <a:off x="2165" y="1758"/>
                <a:ext cx="65" cy="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878613" name="Rectangle 21"/>
          <p:cNvSpPr>
            <a:spLocks noChangeArrowheads="1"/>
          </p:cNvSpPr>
          <p:nvPr/>
        </p:nvSpPr>
        <p:spPr bwMode="auto">
          <a:xfrm>
            <a:off x="379413" y="4267200"/>
            <a:ext cx="3275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1" i="1" dirty="0"/>
              <a:t>Example 2:</a:t>
            </a:r>
            <a:r>
              <a:rPr lang="en-US" sz="3200" dirty="0"/>
              <a:t>  Double click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951413" y="4676779"/>
            <a:ext cx="2362200" cy="523876"/>
            <a:chOff x="2735" y="2946"/>
            <a:chExt cx="1728" cy="330"/>
          </a:xfrm>
        </p:grpSpPr>
        <p:sp>
          <p:nvSpPr>
            <p:cNvPr id="30752" name="Line 25"/>
            <p:cNvSpPr>
              <a:spLocks noChangeShapeType="1"/>
            </p:cNvSpPr>
            <p:nvPr/>
          </p:nvSpPr>
          <p:spPr bwMode="auto">
            <a:xfrm>
              <a:off x="2735" y="3273"/>
              <a:ext cx="1728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3" name="Text Box 24"/>
            <p:cNvSpPr txBox="1">
              <a:spLocks noChangeArrowheads="1"/>
            </p:cNvSpPr>
            <p:nvPr/>
          </p:nvSpPr>
          <p:spPr bwMode="auto">
            <a:xfrm>
              <a:off x="3263" y="2946"/>
              <a:ext cx="644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click</a:t>
              </a:r>
              <a:endParaRPr lang="en-US" dirty="0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951413" y="5438780"/>
            <a:ext cx="2362200" cy="523876"/>
            <a:chOff x="2735" y="3426"/>
            <a:chExt cx="1728" cy="330"/>
          </a:xfrm>
        </p:grpSpPr>
        <p:sp>
          <p:nvSpPr>
            <p:cNvPr id="30750" name="Line 25"/>
            <p:cNvSpPr>
              <a:spLocks noChangeShapeType="1"/>
            </p:cNvSpPr>
            <p:nvPr/>
          </p:nvSpPr>
          <p:spPr bwMode="auto">
            <a:xfrm>
              <a:off x="2735" y="3753"/>
              <a:ext cx="1728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1" name="Text Box 27"/>
            <p:cNvSpPr txBox="1">
              <a:spLocks noChangeArrowheads="1"/>
            </p:cNvSpPr>
            <p:nvPr/>
          </p:nvSpPr>
          <p:spPr bwMode="auto">
            <a:xfrm>
              <a:off x="3263" y="3426"/>
              <a:ext cx="644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click</a:t>
              </a:r>
              <a:endParaRPr lang="en-US" dirty="0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7313613" y="2909885"/>
            <a:ext cx="2057400" cy="523874"/>
            <a:chOff x="4463" y="1833"/>
            <a:chExt cx="1296" cy="330"/>
          </a:xfrm>
        </p:grpSpPr>
        <p:sp>
          <p:nvSpPr>
            <p:cNvPr id="30748" name="Line 25"/>
            <p:cNvSpPr>
              <a:spLocks noChangeShapeType="1"/>
            </p:cNvSpPr>
            <p:nvPr/>
          </p:nvSpPr>
          <p:spPr bwMode="auto">
            <a:xfrm>
              <a:off x="4463" y="2160"/>
              <a:ext cx="12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9" name="Text Box 30"/>
            <p:cNvSpPr txBox="1">
              <a:spLocks noChangeArrowheads="1"/>
            </p:cNvSpPr>
            <p:nvPr/>
          </p:nvSpPr>
          <p:spPr bwMode="auto">
            <a:xfrm>
              <a:off x="4662" y="1833"/>
              <a:ext cx="932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highlight</a:t>
              </a:r>
              <a:endParaRPr lang="en-US" dirty="0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7313613" y="5424485"/>
            <a:ext cx="2057400" cy="523874"/>
            <a:chOff x="4463" y="1833"/>
            <a:chExt cx="1296" cy="330"/>
          </a:xfrm>
        </p:grpSpPr>
        <p:sp>
          <p:nvSpPr>
            <p:cNvPr id="30746" name="Line 25"/>
            <p:cNvSpPr>
              <a:spLocks noChangeShapeType="1"/>
            </p:cNvSpPr>
            <p:nvPr/>
          </p:nvSpPr>
          <p:spPr bwMode="auto">
            <a:xfrm>
              <a:off x="4463" y="2160"/>
              <a:ext cx="12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7" name="Text Box 33"/>
            <p:cNvSpPr txBox="1">
              <a:spLocks noChangeArrowheads="1"/>
            </p:cNvSpPr>
            <p:nvPr/>
          </p:nvSpPr>
          <p:spPr bwMode="auto">
            <a:xfrm>
              <a:off x="4851" y="1833"/>
              <a:ext cx="556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open</a:t>
              </a:r>
              <a:endParaRPr lang="en-US" dirty="0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4799016" y="4267200"/>
            <a:ext cx="3040064" cy="1905000"/>
            <a:chOff x="3023" y="2688"/>
            <a:chExt cx="1915" cy="1200"/>
          </a:xfrm>
        </p:grpSpPr>
        <p:grpSp>
          <p:nvGrpSpPr>
            <p:cNvPr id="30735" name="Group 36"/>
            <p:cNvGrpSpPr>
              <a:grpSpLocks/>
            </p:cNvGrpSpPr>
            <p:nvPr/>
          </p:nvGrpSpPr>
          <p:grpSpPr bwMode="auto">
            <a:xfrm>
              <a:off x="4287" y="2706"/>
              <a:ext cx="651" cy="1182"/>
              <a:chOff x="4143" y="1122"/>
              <a:chExt cx="651" cy="1182"/>
            </a:xfrm>
          </p:grpSpPr>
          <p:sp>
            <p:nvSpPr>
              <p:cNvPr id="30744" name="Rectangle 16"/>
              <p:cNvSpPr>
                <a:spLocks noChangeArrowheads="1"/>
              </p:cNvSpPr>
              <p:nvPr/>
            </p:nvSpPr>
            <p:spPr bwMode="auto">
              <a:xfrm>
                <a:off x="4143" y="1122"/>
                <a:ext cx="651" cy="38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dirty="0">
                    <a:cs typeface="Times New Roman" pitchFamily="18" charset="0"/>
                  </a:rPr>
                  <a:t>:Mouse</a:t>
                </a:r>
              </a:p>
            </p:txBody>
          </p:sp>
          <p:sp>
            <p:nvSpPr>
              <p:cNvPr id="30745" name="Line 17"/>
              <p:cNvSpPr>
                <a:spLocks noChangeShapeType="1"/>
              </p:cNvSpPr>
              <p:nvPr/>
            </p:nvSpPr>
            <p:spPr bwMode="auto">
              <a:xfrm>
                <a:off x="4465" y="1506"/>
                <a:ext cx="0" cy="79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0736" name="Group 39"/>
            <p:cNvGrpSpPr>
              <a:grpSpLocks/>
            </p:cNvGrpSpPr>
            <p:nvPr/>
          </p:nvGrpSpPr>
          <p:grpSpPr bwMode="auto">
            <a:xfrm>
              <a:off x="3023" y="2688"/>
              <a:ext cx="173" cy="1200"/>
              <a:chOff x="2639" y="1104"/>
              <a:chExt cx="173" cy="1200"/>
            </a:xfrm>
          </p:grpSpPr>
          <p:sp>
            <p:nvSpPr>
              <p:cNvPr id="30737" name="Line 17"/>
              <p:cNvSpPr>
                <a:spLocks noChangeShapeType="1"/>
              </p:cNvSpPr>
              <p:nvPr/>
            </p:nvSpPr>
            <p:spPr bwMode="auto">
              <a:xfrm>
                <a:off x="2733" y="1506"/>
                <a:ext cx="0" cy="79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0738" name="Group 41"/>
              <p:cNvGrpSpPr>
                <a:grpSpLocks/>
              </p:cNvGrpSpPr>
              <p:nvPr/>
            </p:nvGrpSpPr>
            <p:grpSpPr bwMode="auto">
              <a:xfrm>
                <a:off x="2639" y="1104"/>
                <a:ext cx="173" cy="306"/>
                <a:chOff x="2111" y="1758"/>
                <a:chExt cx="173" cy="306"/>
              </a:xfrm>
            </p:grpSpPr>
            <p:sp>
              <p:nvSpPr>
                <p:cNvPr id="30739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198" y="1776"/>
                  <a:ext cx="0" cy="177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740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133" y="1953"/>
                  <a:ext cx="65" cy="111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741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2198" y="1953"/>
                  <a:ext cx="64" cy="111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742" name="Line 8"/>
                <p:cNvSpPr>
                  <a:spLocks noChangeShapeType="1"/>
                </p:cNvSpPr>
                <p:nvPr/>
              </p:nvSpPr>
              <p:spPr bwMode="auto">
                <a:xfrm>
                  <a:off x="2111" y="1865"/>
                  <a:ext cx="173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743" name="Oval 9"/>
                <p:cNvSpPr>
                  <a:spLocks noChangeArrowheads="1"/>
                </p:cNvSpPr>
                <p:nvPr/>
              </p:nvSpPr>
              <p:spPr bwMode="auto">
                <a:xfrm>
                  <a:off x="2165" y="1758"/>
                  <a:ext cx="65" cy="6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86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5" grpId="0" build="p"/>
      <p:bldP spid="8786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FF"/>
                </a:solidFill>
              </a:rPr>
              <a:t>Duration</a:t>
            </a:r>
            <a:r>
              <a:rPr lang="en-US" dirty="0" smtClean="0"/>
              <a:t> Constraints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3275013" cy="114300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en-US" b="1" i="1" dirty="0" smtClean="0">
                <a:solidFill>
                  <a:schemeClr val="folHlink"/>
                </a:solidFill>
              </a:rPr>
              <a:t>Example 1:</a:t>
            </a:r>
            <a:r>
              <a:rPr lang="en-US" dirty="0" smtClean="0">
                <a:solidFill>
                  <a:schemeClr val="folHlink"/>
                </a:solidFill>
              </a:rPr>
              <a:t>  Single click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6862763" y="1781175"/>
            <a:ext cx="908050" cy="1876425"/>
            <a:chOff x="4179" y="1122"/>
            <a:chExt cx="572" cy="1182"/>
          </a:xfrm>
        </p:grpSpPr>
        <p:sp>
          <p:nvSpPr>
            <p:cNvPr id="31795" name="Rectangle 16"/>
            <p:cNvSpPr>
              <a:spLocks noChangeArrowheads="1"/>
            </p:cNvSpPr>
            <p:nvPr/>
          </p:nvSpPr>
          <p:spPr bwMode="auto">
            <a:xfrm>
              <a:off x="4179" y="1122"/>
              <a:ext cx="572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dirty="0">
                  <a:solidFill>
                    <a:schemeClr val="folHlink"/>
                  </a:solidFill>
                  <a:cs typeface="Times New Roman" pitchFamily="18" charset="0"/>
                </a:rPr>
                <a:t>:Mouse</a:t>
              </a:r>
            </a:p>
          </p:txBody>
        </p:sp>
        <p:sp>
          <p:nvSpPr>
            <p:cNvPr id="31796" name="Line 17"/>
            <p:cNvSpPr>
              <a:spLocks noChangeShapeType="1"/>
            </p:cNvSpPr>
            <p:nvPr/>
          </p:nvSpPr>
          <p:spPr bwMode="auto">
            <a:xfrm>
              <a:off x="4465" y="1506"/>
              <a:ext cx="0" cy="79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1749" name="Group 7"/>
          <p:cNvGrpSpPr>
            <a:grpSpLocks/>
          </p:cNvGrpSpPr>
          <p:nvPr/>
        </p:nvGrpSpPr>
        <p:grpSpPr bwMode="auto">
          <a:xfrm>
            <a:off x="4951413" y="2162177"/>
            <a:ext cx="2362200" cy="523876"/>
            <a:chOff x="2735" y="1362"/>
            <a:chExt cx="1728" cy="330"/>
          </a:xfrm>
        </p:grpSpPr>
        <p:sp>
          <p:nvSpPr>
            <p:cNvPr id="31793" name="Line 25"/>
            <p:cNvSpPr>
              <a:spLocks noChangeShapeType="1"/>
            </p:cNvSpPr>
            <p:nvPr/>
          </p:nvSpPr>
          <p:spPr bwMode="auto">
            <a:xfrm>
              <a:off x="2735" y="1689"/>
              <a:ext cx="1728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94" name="Text Box 9"/>
            <p:cNvSpPr txBox="1">
              <a:spLocks noChangeArrowheads="1"/>
            </p:cNvSpPr>
            <p:nvPr/>
          </p:nvSpPr>
          <p:spPr bwMode="auto">
            <a:xfrm>
              <a:off x="3263" y="1362"/>
              <a:ext cx="644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folHlink"/>
                  </a:solidFill>
                </a:rPr>
                <a:t>click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31750" name="Group 10"/>
          <p:cNvGrpSpPr>
            <a:grpSpLocks/>
          </p:cNvGrpSpPr>
          <p:nvPr/>
        </p:nvGrpSpPr>
        <p:grpSpPr bwMode="auto">
          <a:xfrm>
            <a:off x="4799013" y="1752600"/>
            <a:ext cx="274637" cy="1905000"/>
            <a:chOff x="2639" y="1104"/>
            <a:chExt cx="173" cy="1200"/>
          </a:xfrm>
        </p:grpSpPr>
        <p:sp>
          <p:nvSpPr>
            <p:cNvPr id="31786" name="Line 17"/>
            <p:cNvSpPr>
              <a:spLocks noChangeShapeType="1"/>
            </p:cNvSpPr>
            <p:nvPr/>
          </p:nvSpPr>
          <p:spPr bwMode="auto">
            <a:xfrm>
              <a:off x="2733" y="1506"/>
              <a:ext cx="0" cy="79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1787" name="Group 12"/>
            <p:cNvGrpSpPr>
              <a:grpSpLocks/>
            </p:cNvGrpSpPr>
            <p:nvPr/>
          </p:nvGrpSpPr>
          <p:grpSpPr bwMode="auto">
            <a:xfrm>
              <a:off x="2639" y="1104"/>
              <a:ext cx="173" cy="306"/>
              <a:chOff x="2111" y="1758"/>
              <a:chExt cx="173" cy="306"/>
            </a:xfrm>
          </p:grpSpPr>
          <p:sp>
            <p:nvSpPr>
              <p:cNvPr id="31788" name="Line 7"/>
              <p:cNvSpPr>
                <a:spLocks noChangeShapeType="1"/>
              </p:cNvSpPr>
              <p:nvPr/>
            </p:nvSpPr>
            <p:spPr bwMode="auto">
              <a:xfrm flipV="1">
                <a:off x="2198" y="1776"/>
                <a:ext cx="0" cy="177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89" name="Line 5"/>
              <p:cNvSpPr>
                <a:spLocks noChangeShapeType="1"/>
              </p:cNvSpPr>
              <p:nvPr/>
            </p:nvSpPr>
            <p:spPr bwMode="auto">
              <a:xfrm flipV="1">
                <a:off x="2133" y="1953"/>
                <a:ext cx="65" cy="11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90" name="Line 6"/>
              <p:cNvSpPr>
                <a:spLocks noChangeShapeType="1"/>
              </p:cNvSpPr>
              <p:nvPr/>
            </p:nvSpPr>
            <p:spPr bwMode="auto">
              <a:xfrm flipH="1" flipV="1">
                <a:off x="2198" y="1953"/>
                <a:ext cx="64" cy="11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91" name="Line 8"/>
              <p:cNvSpPr>
                <a:spLocks noChangeShapeType="1"/>
              </p:cNvSpPr>
              <p:nvPr/>
            </p:nvSpPr>
            <p:spPr bwMode="auto">
              <a:xfrm>
                <a:off x="2111" y="1865"/>
                <a:ext cx="173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92" name="Oval 9"/>
              <p:cNvSpPr>
                <a:spLocks noChangeArrowheads="1"/>
              </p:cNvSpPr>
              <p:nvPr/>
            </p:nvSpPr>
            <p:spPr bwMode="auto">
              <a:xfrm>
                <a:off x="2165" y="1758"/>
                <a:ext cx="65" cy="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732213" y="2681288"/>
            <a:ext cx="1143000" cy="762000"/>
            <a:chOff x="3198812" y="1689"/>
            <a:chExt cx="1143000" cy="480"/>
          </a:xfrm>
        </p:grpSpPr>
        <p:sp>
          <p:nvSpPr>
            <p:cNvPr id="31782" name="Line 19"/>
            <p:cNvSpPr>
              <a:spLocks noChangeShapeType="1"/>
            </p:cNvSpPr>
            <p:nvPr/>
          </p:nvSpPr>
          <p:spPr bwMode="auto">
            <a:xfrm>
              <a:off x="3732212" y="1689"/>
              <a:ext cx="60960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83" name="Line 20"/>
            <p:cNvSpPr>
              <a:spLocks noChangeShapeType="1"/>
            </p:cNvSpPr>
            <p:nvPr/>
          </p:nvSpPr>
          <p:spPr bwMode="auto">
            <a:xfrm>
              <a:off x="3732212" y="2169"/>
              <a:ext cx="60960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84" name="Text Box 21"/>
            <p:cNvSpPr txBox="1">
              <a:spLocks noChangeArrowheads="1"/>
            </p:cNvSpPr>
            <p:nvPr/>
          </p:nvSpPr>
          <p:spPr bwMode="auto">
            <a:xfrm>
              <a:off x="3198812" y="1785"/>
              <a:ext cx="76041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0070C0"/>
                  </a:solidFill>
                </a:rPr>
                <a:t>1 s</a:t>
              </a:r>
            </a:p>
          </p:txBody>
        </p:sp>
        <p:sp>
          <p:nvSpPr>
            <p:cNvPr id="31785" name="Line 22"/>
            <p:cNvSpPr>
              <a:spLocks noChangeShapeType="1"/>
            </p:cNvSpPr>
            <p:nvPr/>
          </p:nvSpPr>
          <p:spPr bwMode="auto">
            <a:xfrm>
              <a:off x="4037011" y="1689"/>
              <a:ext cx="0" cy="48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52" name="Rectangle 23"/>
          <p:cNvSpPr>
            <a:spLocks noChangeArrowheads="1"/>
          </p:cNvSpPr>
          <p:nvPr/>
        </p:nvSpPr>
        <p:spPr bwMode="auto">
          <a:xfrm>
            <a:off x="379413" y="4267200"/>
            <a:ext cx="3275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sz="3200" b="1" i="1" dirty="0">
                <a:solidFill>
                  <a:schemeClr val="folHlink"/>
                </a:solidFill>
              </a:rPr>
              <a:t>Example 2:</a:t>
            </a:r>
            <a:r>
              <a:rPr lang="en-US" sz="3200" dirty="0">
                <a:solidFill>
                  <a:schemeClr val="folHlink"/>
                </a:solidFill>
              </a:rPr>
              <a:t>  Double click</a:t>
            </a:r>
          </a:p>
        </p:txBody>
      </p:sp>
      <p:grpSp>
        <p:nvGrpSpPr>
          <p:cNvPr id="31753" name="Group 24"/>
          <p:cNvGrpSpPr>
            <a:grpSpLocks/>
          </p:cNvGrpSpPr>
          <p:nvPr/>
        </p:nvGrpSpPr>
        <p:grpSpPr bwMode="auto">
          <a:xfrm>
            <a:off x="4951413" y="5438780"/>
            <a:ext cx="2362200" cy="523876"/>
            <a:chOff x="2735" y="3426"/>
            <a:chExt cx="1728" cy="330"/>
          </a:xfrm>
        </p:grpSpPr>
        <p:sp>
          <p:nvSpPr>
            <p:cNvPr id="31780" name="Line 25"/>
            <p:cNvSpPr>
              <a:spLocks noChangeShapeType="1"/>
            </p:cNvSpPr>
            <p:nvPr/>
          </p:nvSpPr>
          <p:spPr bwMode="auto">
            <a:xfrm>
              <a:off x="2735" y="3753"/>
              <a:ext cx="1728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81" name="Text Box 26"/>
            <p:cNvSpPr txBox="1">
              <a:spLocks noChangeArrowheads="1"/>
            </p:cNvSpPr>
            <p:nvPr/>
          </p:nvSpPr>
          <p:spPr bwMode="auto">
            <a:xfrm>
              <a:off x="3263" y="3426"/>
              <a:ext cx="644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folHlink"/>
                  </a:solidFill>
                </a:rPr>
                <a:t>click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351213" y="5195888"/>
            <a:ext cx="1524000" cy="762000"/>
            <a:chOff x="1871" y="3273"/>
            <a:chExt cx="960" cy="480"/>
          </a:xfrm>
        </p:grpSpPr>
        <p:sp>
          <p:nvSpPr>
            <p:cNvPr id="31776" name="Line 28"/>
            <p:cNvSpPr>
              <a:spLocks noChangeShapeType="1"/>
            </p:cNvSpPr>
            <p:nvPr/>
          </p:nvSpPr>
          <p:spPr bwMode="auto">
            <a:xfrm>
              <a:off x="2447" y="3273"/>
              <a:ext cx="384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>
                <a:ln w="76200"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31777" name="Line 29"/>
            <p:cNvSpPr>
              <a:spLocks noChangeShapeType="1"/>
            </p:cNvSpPr>
            <p:nvPr/>
          </p:nvSpPr>
          <p:spPr bwMode="auto">
            <a:xfrm>
              <a:off x="2447" y="3753"/>
              <a:ext cx="384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>
                <a:ln w="76200"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31778" name="Text Box 30"/>
            <p:cNvSpPr txBox="1">
              <a:spLocks noChangeArrowheads="1"/>
            </p:cNvSpPr>
            <p:nvPr/>
          </p:nvSpPr>
          <p:spPr bwMode="auto">
            <a:xfrm>
              <a:off x="1871" y="3369"/>
              <a:ext cx="71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0070C0"/>
                  </a:solidFill>
                </a:rPr>
                <a:t>{0..1 s}</a:t>
              </a:r>
            </a:p>
          </p:txBody>
        </p:sp>
        <p:sp>
          <p:nvSpPr>
            <p:cNvPr id="31779" name="Line 31"/>
            <p:cNvSpPr>
              <a:spLocks noChangeShapeType="1"/>
            </p:cNvSpPr>
            <p:nvPr/>
          </p:nvSpPr>
          <p:spPr bwMode="auto">
            <a:xfrm>
              <a:off x="2639" y="3273"/>
              <a:ext cx="0" cy="48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 dirty="0">
                <a:ln w="76200">
                  <a:solidFill>
                    <a:srgbClr val="0070C0"/>
                  </a:solidFill>
                </a:ln>
              </a:endParaRPr>
            </a:p>
          </p:txBody>
        </p:sp>
      </p:grpSp>
      <p:grpSp>
        <p:nvGrpSpPr>
          <p:cNvPr id="31755" name="Group 32"/>
          <p:cNvGrpSpPr>
            <a:grpSpLocks/>
          </p:cNvGrpSpPr>
          <p:nvPr/>
        </p:nvGrpSpPr>
        <p:grpSpPr bwMode="auto">
          <a:xfrm>
            <a:off x="7313613" y="2909885"/>
            <a:ext cx="2057400" cy="523874"/>
            <a:chOff x="4463" y="1833"/>
            <a:chExt cx="1296" cy="330"/>
          </a:xfrm>
        </p:grpSpPr>
        <p:sp>
          <p:nvSpPr>
            <p:cNvPr id="31774" name="Line 25"/>
            <p:cNvSpPr>
              <a:spLocks noChangeShapeType="1"/>
            </p:cNvSpPr>
            <p:nvPr/>
          </p:nvSpPr>
          <p:spPr bwMode="auto">
            <a:xfrm>
              <a:off x="4463" y="2160"/>
              <a:ext cx="1296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75" name="Text Box 34"/>
            <p:cNvSpPr txBox="1">
              <a:spLocks noChangeArrowheads="1"/>
            </p:cNvSpPr>
            <p:nvPr/>
          </p:nvSpPr>
          <p:spPr bwMode="auto">
            <a:xfrm>
              <a:off x="4662" y="1833"/>
              <a:ext cx="932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folHlink"/>
                  </a:solidFill>
                </a:rPr>
                <a:t>highlight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31756" name="Group 35"/>
          <p:cNvGrpSpPr>
            <a:grpSpLocks/>
          </p:cNvGrpSpPr>
          <p:nvPr/>
        </p:nvGrpSpPr>
        <p:grpSpPr bwMode="auto">
          <a:xfrm>
            <a:off x="7313613" y="5424485"/>
            <a:ext cx="2057400" cy="523874"/>
            <a:chOff x="4463" y="1833"/>
            <a:chExt cx="1296" cy="330"/>
          </a:xfrm>
        </p:grpSpPr>
        <p:sp>
          <p:nvSpPr>
            <p:cNvPr id="31772" name="Line 25"/>
            <p:cNvSpPr>
              <a:spLocks noChangeShapeType="1"/>
            </p:cNvSpPr>
            <p:nvPr/>
          </p:nvSpPr>
          <p:spPr bwMode="auto">
            <a:xfrm>
              <a:off x="4463" y="2160"/>
              <a:ext cx="1296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73" name="Text Box 37"/>
            <p:cNvSpPr txBox="1">
              <a:spLocks noChangeArrowheads="1"/>
            </p:cNvSpPr>
            <p:nvPr/>
          </p:nvSpPr>
          <p:spPr bwMode="auto">
            <a:xfrm>
              <a:off x="4851" y="1833"/>
              <a:ext cx="556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folHlink"/>
                  </a:solidFill>
                </a:rPr>
                <a:t>open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31757" name="Group 38"/>
          <p:cNvGrpSpPr>
            <a:grpSpLocks/>
          </p:cNvGrpSpPr>
          <p:nvPr/>
        </p:nvGrpSpPr>
        <p:grpSpPr bwMode="auto">
          <a:xfrm>
            <a:off x="4799013" y="4267200"/>
            <a:ext cx="2971800" cy="1905000"/>
            <a:chOff x="3023" y="2688"/>
            <a:chExt cx="1872" cy="1200"/>
          </a:xfrm>
        </p:grpSpPr>
        <p:grpSp>
          <p:nvGrpSpPr>
            <p:cNvPr id="31761" name="Group 39"/>
            <p:cNvGrpSpPr>
              <a:grpSpLocks/>
            </p:cNvGrpSpPr>
            <p:nvPr/>
          </p:nvGrpSpPr>
          <p:grpSpPr bwMode="auto">
            <a:xfrm>
              <a:off x="4323" y="2706"/>
              <a:ext cx="572" cy="1182"/>
              <a:chOff x="4179" y="1122"/>
              <a:chExt cx="572" cy="1182"/>
            </a:xfrm>
          </p:grpSpPr>
          <p:sp>
            <p:nvSpPr>
              <p:cNvPr id="31770" name="Rectangle 16"/>
              <p:cNvSpPr>
                <a:spLocks noChangeArrowheads="1"/>
              </p:cNvSpPr>
              <p:nvPr/>
            </p:nvSpPr>
            <p:spPr bwMode="auto">
              <a:xfrm>
                <a:off x="4179" y="1122"/>
                <a:ext cx="572" cy="384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dirty="0">
                    <a:solidFill>
                      <a:schemeClr val="folHlink"/>
                    </a:solidFill>
                    <a:cs typeface="Times New Roman" pitchFamily="18" charset="0"/>
                  </a:rPr>
                  <a:t>:Mouse</a:t>
                </a:r>
              </a:p>
            </p:txBody>
          </p:sp>
          <p:sp>
            <p:nvSpPr>
              <p:cNvPr id="31771" name="Line 17"/>
              <p:cNvSpPr>
                <a:spLocks noChangeShapeType="1"/>
              </p:cNvSpPr>
              <p:nvPr/>
            </p:nvSpPr>
            <p:spPr bwMode="auto">
              <a:xfrm>
                <a:off x="4465" y="1506"/>
                <a:ext cx="0" cy="79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1762" name="Group 42"/>
            <p:cNvGrpSpPr>
              <a:grpSpLocks/>
            </p:cNvGrpSpPr>
            <p:nvPr/>
          </p:nvGrpSpPr>
          <p:grpSpPr bwMode="auto">
            <a:xfrm>
              <a:off x="3023" y="2688"/>
              <a:ext cx="173" cy="1200"/>
              <a:chOff x="2639" y="1104"/>
              <a:chExt cx="173" cy="1200"/>
            </a:xfrm>
          </p:grpSpPr>
          <p:sp>
            <p:nvSpPr>
              <p:cNvPr id="31763" name="Line 17"/>
              <p:cNvSpPr>
                <a:spLocks noChangeShapeType="1"/>
              </p:cNvSpPr>
              <p:nvPr/>
            </p:nvSpPr>
            <p:spPr bwMode="auto">
              <a:xfrm>
                <a:off x="2733" y="1506"/>
                <a:ext cx="0" cy="79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1764" name="Group 44"/>
              <p:cNvGrpSpPr>
                <a:grpSpLocks/>
              </p:cNvGrpSpPr>
              <p:nvPr/>
            </p:nvGrpSpPr>
            <p:grpSpPr bwMode="auto">
              <a:xfrm>
                <a:off x="2639" y="1104"/>
                <a:ext cx="173" cy="306"/>
                <a:chOff x="2111" y="1758"/>
                <a:chExt cx="173" cy="306"/>
              </a:xfrm>
            </p:grpSpPr>
            <p:sp>
              <p:nvSpPr>
                <p:cNvPr id="3176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198" y="1776"/>
                  <a:ext cx="0" cy="177"/>
                </a:xfrm>
                <a:prstGeom prst="line">
                  <a:avLst/>
                </a:prstGeom>
                <a:noFill/>
                <a:ln w="190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766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133" y="1953"/>
                  <a:ext cx="65" cy="111"/>
                </a:xfrm>
                <a:prstGeom prst="line">
                  <a:avLst/>
                </a:prstGeom>
                <a:noFill/>
                <a:ln w="190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767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2198" y="1953"/>
                  <a:ext cx="64" cy="111"/>
                </a:xfrm>
                <a:prstGeom prst="line">
                  <a:avLst/>
                </a:prstGeom>
                <a:noFill/>
                <a:ln w="190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768" name="Line 8"/>
                <p:cNvSpPr>
                  <a:spLocks noChangeShapeType="1"/>
                </p:cNvSpPr>
                <p:nvPr/>
              </p:nvSpPr>
              <p:spPr bwMode="auto">
                <a:xfrm>
                  <a:off x="2111" y="1865"/>
                  <a:ext cx="173" cy="0"/>
                </a:xfrm>
                <a:prstGeom prst="line">
                  <a:avLst/>
                </a:prstGeom>
                <a:noFill/>
                <a:ln w="190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769" name="Oval 9"/>
                <p:cNvSpPr>
                  <a:spLocks noChangeArrowheads="1"/>
                </p:cNvSpPr>
                <p:nvPr/>
              </p:nvSpPr>
              <p:spPr bwMode="auto">
                <a:xfrm>
                  <a:off x="2165" y="1758"/>
                  <a:ext cx="65" cy="6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folHlink"/>
                    </a:solidFill>
                  </a:endParaRPr>
                </a:p>
              </p:txBody>
            </p:sp>
          </p:grpSp>
        </p:grpSp>
      </p:grpSp>
      <p:grpSp>
        <p:nvGrpSpPr>
          <p:cNvPr id="31758" name="Group 50"/>
          <p:cNvGrpSpPr>
            <a:grpSpLocks/>
          </p:cNvGrpSpPr>
          <p:nvPr/>
        </p:nvGrpSpPr>
        <p:grpSpPr bwMode="auto">
          <a:xfrm>
            <a:off x="4951413" y="4662483"/>
            <a:ext cx="2362200" cy="523874"/>
            <a:chOff x="2735" y="3426"/>
            <a:chExt cx="1728" cy="330"/>
          </a:xfrm>
        </p:grpSpPr>
        <p:sp>
          <p:nvSpPr>
            <p:cNvPr id="31759" name="Line 25"/>
            <p:cNvSpPr>
              <a:spLocks noChangeShapeType="1"/>
            </p:cNvSpPr>
            <p:nvPr/>
          </p:nvSpPr>
          <p:spPr bwMode="auto">
            <a:xfrm>
              <a:off x="2735" y="3753"/>
              <a:ext cx="1728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0" name="Text Box 52"/>
            <p:cNvSpPr txBox="1">
              <a:spLocks noChangeArrowheads="1"/>
            </p:cNvSpPr>
            <p:nvPr/>
          </p:nvSpPr>
          <p:spPr bwMode="auto">
            <a:xfrm>
              <a:off x="3263" y="3426"/>
              <a:ext cx="644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folHlink"/>
                  </a:solidFill>
                </a:rPr>
                <a:t>click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Time </a:t>
            </a:r>
            <a:r>
              <a:rPr lang="en-US" dirty="0" smtClean="0"/>
              <a:t>Constraints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79413" y="1676400"/>
            <a:ext cx="8991600" cy="4495800"/>
            <a:chOff x="239" y="1056"/>
            <a:chExt cx="5664" cy="2832"/>
          </a:xfrm>
        </p:grpSpPr>
        <p:sp>
          <p:nvSpPr>
            <p:cNvPr id="32784" name="Rectangle 4"/>
            <p:cNvSpPr>
              <a:spLocks noChangeArrowheads="1"/>
            </p:cNvSpPr>
            <p:nvPr/>
          </p:nvSpPr>
          <p:spPr bwMode="auto">
            <a:xfrm>
              <a:off x="248" y="1056"/>
              <a:ext cx="206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98463" indent="-398463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</a:pPr>
              <a:r>
                <a:rPr lang="en-US" sz="3200" b="1" i="1" dirty="0">
                  <a:solidFill>
                    <a:schemeClr val="folHlink"/>
                  </a:solidFill>
                </a:rPr>
                <a:t>Example 1:</a:t>
              </a:r>
              <a:r>
                <a:rPr lang="en-US" sz="3200" dirty="0">
                  <a:solidFill>
                    <a:schemeClr val="folHlink"/>
                  </a:solidFill>
                </a:rPr>
                <a:t>  Single click</a:t>
              </a:r>
            </a:p>
          </p:txBody>
        </p:sp>
        <p:grpSp>
          <p:nvGrpSpPr>
            <p:cNvPr id="32785" name="Group 5"/>
            <p:cNvGrpSpPr>
              <a:grpSpLocks/>
            </p:cNvGrpSpPr>
            <p:nvPr/>
          </p:nvGrpSpPr>
          <p:grpSpPr bwMode="auto">
            <a:xfrm>
              <a:off x="4323" y="1122"/>
              <a:ext cx="572" cy="1182"/>
              <a:chOff x="4179" y="1122"/>
              <a:chExt cx="572" cy="1182"/>
            </a:xfrm>
          </p:grpSpPr>
          <p:sp>
            <p:nvSpPr>
              <p:cNvPr id="32822" name="Rectangle 16"/>
              <p:cNvSpPr>
                <a:spLocks noChangeArrowheads="1"/>
              </p:cNvSpPr>
              <p:nvPr/>
            </p:nvSpPr>
            <p:spPr bwMode="auto">
              <a:xfrm>
                <a:off x="4179" y="1122"/>
                <a:ext cx="572" cy="38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dirty="0">
                    <a:solidFill>
                      <a:schemeClr val="folHlink"/>
                    </a:solidFill>
                    <a:cs typeface="Times New Roman" pitchFamily="18" charset="0"/>
                  </a:rPr>
                  <a:t>:Mouse</a:t>
                </a:r>
              </a:p>
            </p:txBody>
          </p:sp>
          <p:sp>
            <p:nvSpPr>
              <p:cNvPr id="32823" name="Line 17"/>
              <p:cNvSpPr>
                <a:spLocks noChangeShapeType="1"/>
              </p:cNvSpPr>
              <p:nvPr/>
            </p:nvSpPr>
            <p:spPr bwMode="auto">
              <a:xfrm>
                <a:off x="4465" y="1506"/>
                <a:ext cx="0" cy="79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2786" name="Group 8"/>
            <p:cNvGrpSpPr>
              <a:grpSpLocks/>
            </p:cNvGrpSpPr>
            <p:nvPr/>
          </p:nvGrpSpPr>
          <p:grpSpPr bwMode="auto">
            <a:xfrm>
              <a:off x="3119" y="1362"/>
              <a:ext cx="1488" cy="330"/>
              <a:chOff x="2735" y="1362"/>
              <a:chExt cx="1728" cy="330"/>
            </a:xfrm>
          </p:grpSpPr>
          <p:sp>
            <p:nvSpPr>
              <p:cNvPr id="32820" name="Line 25"/>
              <p:cNvSpPr>
                <a:spLocks noChangeShapeType="1"/>
              </p:cNvSpPr>
              <p:nvPr/>
            </p:nvSpPr>
            <p:spPr bwMode="auto">
              <a:xfrm>
                <a:off x="2735" y="1689"/>
                <a:ext cx="172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 type="none" w="sm" len="sm"/>
                <a:tailEnd type="arrow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21" name="Text Box 10"/>
              <p:cNvSpPr txBox="1">
                <a:spLocks noChangeArrowheads="1"/>
              </p:cNvSpPr>
              <p:nvPr/>
            </p:nvSpPr>
            <p:spPr bwMode="auto">
              <a:xfrm>
                <a:off x="3263" y="1362"/>
                <a:ext cx="644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folHlink"/>
                    </a:solidFill>
                  </a:rPr>
                  <a:t>click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32787" name="Group 11"/>
            <p:cNvGrpSpPr>
              <a:grpSpLocks/>
            </p:cNvGrpSpPr>
            <p:nvPr/>
          </p:nvGrpSpPr>
          <p:grpSpPr bwMode="auto">
            <a:xfrm>
              <a:off x="3023" y="1104"/>
              <a:ext cx="173" cy="1200"/>
              <a:chOff x="2639" y="1104"/>
              <a:chExt cx="173" cy="1200"/>
            </a:xfrm>
          </p:grpSpPr>
          <p:sp>
            <p:nvSpPr>
              <p:cNvPr id="32813" name="Line 17"/>
              <p:cNvSpPr>
                <a:spLocks noChangeShapeType="1"/>
              </p:cNvSpPr>
              <p:nvPr/>
            </p:nvSpPr>
            <p:spPr bwMode="auto">
              <a:xfrm>
                <a:off x="2733" y="1506"/>
                <a:ext cx="0" cy="79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2814" name="Group 13"/>
              <p:cNvGrpSpPr>
                <a:grpSpLocks/>
              </p:cNvGrpSpPr>
              <p:nvPr/>
            </p:nvGrpSpPr>
            <p:grpSpPr bwMode="auto">
              <a:xfrm>
                <a:off x="2639" y="1104"/>
                <a:ext cx="173" cy="306"/>
                <a:chOff x="2111" y="1758"/>
                <a:chExt cx="173" cy="306"/>
              </a:xfrm>
            </p:grpSpPr>
            <p:sp>
              <p:nvSpPr>
                <p:cNvPr id="328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198" y="1776"/>
                  <a:ext cx="0" cy="177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16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133" y="1953"/>
                  <a:ext cx="65" cy="111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17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2198" y="1953"/>
                  <a:ext cx="64" cy="111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18" name="Line 8"/>
                <p:cNvSpPr>
                  <a:spLocks noChangeShapeType="1"/>
                </p:cNvSpPr>
                <p:nvPr/>
              </p:nvSpPr>
              <p:spPr bwMode="auto">
                <a:xfrm>
                  <a:off x="2111" y="1865"/>
                  <a:ext cx="173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19" name="Oval 9"/>
                <p:cNvSpPr>
                  <a:spLocks noChangeArrowheads="1"/>
                </p:cNvSpPr>
                <p:nvPr/>
              </p:nvSpPr>
              <p:spPr bwMode="auto">
                <a:xfrm>
                  <a:off x="2165" y="1758"/>
                  <a:ext cx="65" cy="6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folHlink"/>
                    </a:solidFill>
                  </a:endParaRPr>
                </a:p>
              </p:txBody>
            </p:sp>
          </p:grpSp>
        </p:grpSp>
        <p:sp>
          <p:nvSpPr>
            <p:cNvPr id="32788" name="Rectangle 19"/>
            <p:cNvSpPr>
              <a:spLocks noChangeArrowheads="1"/>
            </p:cNvSpPr>
            <p:nvPr/>
          </p:nvSpPr>
          <p:spPr bwMode="auto">
            <a:xfrm>
              <a:off x="239" y="2688"/>
              <a:ext cx="206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98463" indent="-398463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</a:pPr>
              <a:r>
                <a:rPr lang="en-US" sz="3200" b="1" i="1" dirty="0">
                  <a:solidFill>
                    <a:schemeClr val="folHlink"/>
                  </a:solidFill>
                </a:rPr>
                <a:t>Example 2:</a:t>
              </a:r>
              <a:r>
                <a:rPr lang="en-US" sz="3200" dirty="0">
                  <a:solidFill>
                    <a:schemeClr val="folHlink"/>
                  </a:solidFill>
                </a:rPr>
                <a:t>  Double click</a:t>
              </a:r>
            </a:p>
          </p:txBody>
        </p:sp>
        <p:grpSp>
          <p:nvGrpSpPr>
            <p:cNvPr id="32789" name="Group 20"/>
            <p:cNvGrpSpPr>
              <a:grpSpLocks/>
            </p:cNvGrpSpPr>
            <p:nvPr/>
          </p:nvGrpSpPr>
          <p:grpSpPr bwMode="auto">
            <a:xfrm>
              <a:off x="3119" y="3426"/>
              <a:ext cx="1488" cy="330"/>
              <a:chOff x="2735" y="3426"/>
              <a:chExt cx="1728" cy="330"/>
            </a:xfrm>
          </p:grpSpPr>
          <p:sp>
            <p:nvSpPr>
              <p:cNvPr id="32811" name="Line 25"/>
              <p:cNvSpPr>
                <a:spLocks noChangeShapeType="1"/>
              </p:cNvSpPr>
              <p:nvPr/>
            </p:nvSpPr>
            <p:spPr bwMode="auto">
              <a:xfrm>
                <a:off x="2735" y="3753"/>
                <a:ext cx="172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 type="none" w="sm" len="sm"/>
                <a:tailEnd type="arrow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12" name="Text Box 22"/>
              <p:cNvSpPr txBox="1">
                <a:spLocks noChangeArrowheads="1"/>
              </p:cNvSpPr>
              <p:nvPr/>
            </p:nvSpPr>
            <p:spPr bwMode="auto">
              <a:xfrm>
                <a:off x="3263" y="3426"/>
                <a:ext cx="644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folHlink"/>
                    </a:solidFill>
                  </a:rPr>
                  <a:t>click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32790" name="Group 23"/>
            <p:cNvGrpSpPr>
              <a:grpSpLocks/>
            </p:cNvGrpSpPr>
            <p:nvPr/>
          </p:nvGrpSpPr>
          <p:grpSpPr bwMode="auto">
            <a:xfrm>
              <a:off x="4607" y="1833"/>
              <a:ext cx="1296" cy="330"/>
              <a:chOff x="4463" y="1833"/>
              <a:chExt cx="1296" cy="330"/>
            </a:xfrm>
          </p:grpSpPr>
          <p:sp>
            <p:nvSpPr>
              <p:cNvPr id="32809" name="Line 25"/>
              <p:cNvSpPr>
                <a:spLocks noChangeShapeType="1"/>
              </p:cNvSpPr>
              <p:nvPr/>
            </p:nvSpPr>
            <p:spPr bwMode="auto">
              <a:xfrm>
                <a:off x="4463" y="2155"/>
                <a:ext cx="129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 type="none" w="sm" len="sm"/>
                <a:tailEnd type="arrow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10" name="Text Box 25"/>
              <p:cNvSpPr txBox="1">
                <a:spLocks noChangeArrowheads="1"/>
              </p:cNvSpPr>
              <p:nvPr/>
            </p:nvSpPr>
            <p:spPr bwMode="auto">
              <a:xfrm>
                <a:off x="4662" y="1833"/>
                <a:ext cx="932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folHlink"/>
                    </a:solidFill>
                  </a:rPr>
                  <a:t>highlight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32791" name="Group 26"/>
            <p:cNvGrpSpPr>
              <a:grpSpLocks/>
            </p:cNvGrpSpPr>
            <p:nvPr/>
          </p:nvGrpSpPr>
          <p:grpSpPr bwMode="auto">
            <a:xfrm>
              <a:off x="4607" y="3417"/>
              <a:ext cx="1296" cy="330"/>
              <a:chOff x="4463" y="1833"/>
              <a:chExt cx="1296" cy="330"/>
            </a:xfrm>
          </p:grpSpPr>
          <p:sp>
            <p:nvSpPr>
              <p:cNvPr id="32807" name="Line 25"/>
              <p:cNvSpPr>
                <a:spLocks noChangeShapeType="1"/>
              </p:cNvSpPr>
              <p:nvPr/>
            </p:nvSpPr>
            <p:spPr bwMode="auto">
              <a:xfrm>
                <a:off x="4463" y="2160"/>
                <a:ext cx="129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 type="none" w="sm" len="sm"/>
                <a:tailEnd type="arrow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08" name="Text Box 28"/>
              <p:cNvSpPr txBox="1">
                <a:spLocks noChangeArrowheads="1"/>
              </p:cNvSpPr>
              <p:nvPr/>
            </p:nvSpPr>
            <p:spPr bwMode="auto">
              <a:xfrm>
                <a:off x="4851" y="1833"/>
                <a:ext cx="556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folHlink"/>
                    </a:solidFill>
                  </a:rPr>
                  <a:t>open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32792" name="Group 29"/>
            <p:cNvGrpSpPr>
              <a:grpSpLocks/>
            </p:cNvGrpSpPr>
            <p:nvPr/>
          </p:nvGrpSpPr>
          <p:grpSpPr bwMode="auto">
            <a:xfrm>
              <a:off x="3023" y="2688"/>
              <a:ext cx="1872" cy="1200"/>
              <a:chOff x="3023" y="2688"/>
              <a:chExt cx="1872" cy="1200"/>
            </a:xfrm>
          </p:grpSpPr>
          <p:grpSp>
            <p:nvGrpSpPr>
              <p:cNvPr id="32796" name="Group 30"/>
              <p:cNvGrpSpPr>
                <a:grpSpLocks/>
              </p:cNvGrpSpPr>
              <p:nvPr/>
            </p:nvGrpSpPr>
            <p:grpSpPr bwMode="auto">
              <a:xfrm>
                <a:off x="4323" y="2706"/>
                <a:ext cx="572" cy="1182"/>
                <a:chOff x="4179" y="1122"/>
                <a:chExt cx="572" cy="1182"/>
              </a:xfrm>
            </p:grpSpPr>
            <p:sp>
              <p:nvSpPr>
                <p:cNvPr id="32805" name="Rectangle 16"/>
                <p:cNvSpPr>
                  <a:spLocks noChangeArrowheads="1"/>
                </p:cNvSpPr>
                <p:nvPr/>
              </p:nvSpPr>
              <p:spPr bwMode="auto">
                <a:xfrm>
                  <a:off x="4179" y="1122"/>
                  <a:ext cx="572" cy="384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en-US" sz="2400" dirty="0">
                      <a:solidFill>
                        <a:schemeClr val="folHlink"/>
                      </a:solidFill>
                      <a:cs typeface="Times New Roman" pitchFamily="18" charset="0"/>
                    </a:rPr>
                    <a:t>:Mouse</a:t>
                  </a:r>
                </a:p>
              </p:txBody>
            </p:sp>
            <p:sp>
              <p:nvSpPr>
                <p:cNvPr id="32806" name="Line 17"/>
                <p:cNvSpPr>
                  <a:spLocks noChangeShapeType="1"/>
                </p:cNvSpPr>
                <p:nvPr/>
              </p:nvSpPr>
              <p:spPr bwMode="auto">
                <a:xfrm>
                  <a:off x="4465" y="1506"/>
                  <a:ext cx="0" cy="798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797" name="Group 33"/>
              <p:cNvGrpSpPr>
                <a:grpSpLocks/>
              </p:cNvGrpSpPr>
              <p:nvPr/>
            </p:nvGrpSpPr>
            <p:grpSpPr bwMode="auto">
              <a:xfrm>
                <a:off x="3023" y="2688"/>
                <a:ext cx="173" cy="1200"/>
                <a:chOff x="2639" y="1104"/>
                <a:chExt cx="173" cy="1200"/>
              </a:xfrm>
            </p:grpSpPr>
            <p:sp>
              <p:nvSpPr>
                <p:cNvPr id="32798" name="Line 17"/>
                <p:cNvSpPr>
                  <a:spLocks noChangeShapeType="1"/>
                </p:cNvSpPr>
                <p:nvPr/>
              </p:nvSpPr>
              <p:spPr bwMode="auto">
                <a:xfrm>
                  <a:off x="2733" y="1506"/>
                  <a:ext cx="0" cy="798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2799" name="Group 35"/>
                <p:cNvGrpSpPr>
                  <a:grpSpLocks/>
                </p:cNvGrpSpPr>
                <p:nvPr/>
              </p:nvGrpSpPr>
              <p:grpSpPr bwMode="auto">
                <a:xfrm>
                  <a:off x="2639" y="1104"/>
                  <a:ext cx="173" cy="306"/>
                  <a:chOff x="2111" y="1758"/>
                  <a:chExt cx="173" cy="306"/>
                </a:xfrm>
              </p:grpSpPr>
              <p:sp>
                <p:nvSpPr>
                  <p:cNvPr id="32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8" y="177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801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3" y="1953"/>
                    <a:ext cx="65" cy="11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802" name="Line 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98" y="1953"/>
                    <a:ext cx="64" cy="11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803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111" y="1865"/>
                    <a:ext cx="1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804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1758"/>
                    <a:ext cx="65" cy="6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chemeClr val="folHlin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2793" name="Group 41"/>
            <p:cNvGrpSpPr>
              <a:grpSpLocks/>
            </p:cNvGrpSpPr>
            <p:nvPr/>
          </p:nvGrpSpPr>
          <p:grpSpPr bwMode="auto">
            <a:xfrm>
              <a:off x="3119" y="2937"/>
              <a:ext cx="1488" cy="330"/>
              <a:chOff x="2735" y="3426"/>
              <a:chExt cx="1728" cy="330"/>
            </a:xfrm>
          </p:grpSpPr>
          <p:sp>
            <p:nvSpPr>
              <p:cNvPr id="32794" name="Line 25"/>
              <p:cNvSpPr>
                <a:spLocks noChangeShapeType="1"/>
              </p:cNvSpPr>
              <p:nvPr/>
            </p:nvSpPr>
            <p:spPr bwMode="auto">
              <a:xfrm>
                <a:off x="2735" y="3753"/>
                <a:ext cx="172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 type="none" w="sm" len="sm"/>
                <a:tailEnd type="arrow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95" name="Text Box 43"/>
              <p:cNvSpPr txBox="1">
                <a:spLocks noChangeArrowheads="1"/>
              </p:cNvSpPr>
              <p:nvPr/>
            </p:nvSpPr>
            <p:spPr bwMode="auto">
              <a:xfrm>
                <a:off x="3263" y="3426"/>
                <a:ext cx="644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folHlink"/>
                    </a:solidFill>
                  </a:rPr>
                  <a:t>click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3111500" y="2424113"/>
            <a:ext cx="1763713" cy="457200"/>
            <a:chOff x="1960" y="1527"/>
            <a:chExt cx="1111" cy="288"/>
          </a:xfrm>
        </p:grpSpPr>
        <p:sp>
          <p:nvSpPr>
            <p:cNvPr id="32782" name="Line 45"/>
            <p:cNvSpPr>
              <a:spLocks noChangeShapeType="1"/>
            </p:cNvSpPr>
            <p:nvPr/>
          </p:nvSpPr>
          <p:spPr bwMode="auto">
            <a:xfrm>
              <a:off x="2687" y="1689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2783" name="Text Box 46"/>
            <p:cNvSpPr txBox="1">
              <a:spLocks noChangeArrowheads="1"/>
            </p:cNvSpPr>
            <p:nvPr/>
          </p:nvSpPr>
          <p:spPr bwMode="auto">
            <a:xfrm>
              <a:off x="1960" y="1527"/>
              <a:ext cx="72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 i="1" dirty="0">
                  <a:solidFill>
                    <a:schemeClr val="bg2"/>
                  </a:solidFill>
                </a:rPr>
                <a:t>t</a:t>
              </a:r>
              <a:r>
                <a:rPr lang="en-US" sz="2400" b="1" dirty="0">
                  <a:solidFill>
                    <a:schemeClr val="bg2"/>
                  </a:solidFill>
                </a:rPr>
                <a:t> = now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3111500" y="4905375"/>
            <a:ext cx="1763713" cy="457200"/>
            <a:chOff x="1960" y="3090"/>
            <a:chExt cx="1111" cy="288"/>
          </a:xfrm>
        </p:grpSpPr>
        <p:sp>
          <p:nvSpPr>
            <p:cNvPr id="32780" name="Line 48"/>
            <p:cNvSpPr>
              <a:spLocks noChangeShapeType="1"/>
            </p:cNvSpPr>
            <p:nvPr/>
          </p:nvSpPr>
          <p:spPr bwMode="auto">
            <a:xfrm>
              <a:off x="2687" y="3273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2781" name="Text Box 49"/>
            <p:cNvSpPr txBox="1">
              <a:spLocks noChangeArrowheads="1"/>
            </p:cNvSpPr>
            <p:nvPr/>
          </p:nvSpPr>
          <p:spPr bwMode="auto">
            <a:xfrm>
              <a:off x="1960" y="3090"/>
              <a:ext cx="72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 i="1" dirty="0">
                  <a:solidFill>
                    <a:schemeClr val="bg2"/>
                  </a:solidFill>
                </a:rPr>
                <a:t>t</a:t>
              </a:r>
              <a:r>
                <a:rPr lang="en-US" sz="2400" b="1" dirty="0">
                  <a:solidFill>
                    <a:schemeClr val="bg2"/>
                  </a:solidFill>
                </a:rPr>
                <a:t> = now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3235325" y="3200400"/>
            <a:ext cx="1639888" cy="457200"/>
            <a:chOff x="2038" y="2016"/>
            <a:chExt cx="1033" cy="288"/>
          </a:xfrm>
        </p:grpSpPr>
        <p:sp>
          <p:nvSpPr>
            <p:cNvPr id="32778" name="Line 51"/>
            <p:cNvSpPr>
              <a:spLocks noChangeShapeType="1"/>
            </p:cNvSpPr>
            <p:nvPr/>
          </p:nvSpPr>
          <p:spPr bwMode="auto">
            <a:xfrm>
              <a:off x="2687" y="2169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2779" name="Text Box 52"/>
            <p:cNvSpPr txBox="1">
              <a:spLocks noChangeArrowheads="1"/>
            </p:cNvSpPr>
            <p:nvPr/>
          </p:nvSpPr>
          <p:spPr bwMode="auto">
            <a:xfrm>
              <a:off x="2038" y="2016"/>
              <a:ext cx="64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 i="1" dirty="0">
                  <a:solidFill>
                    <a:schemeClr val="bg2"/>
                  </a:solidFill>
                </a:rPr>
                <a:t>t </a:t>
              </a:r>
              <a:r>
                <a:rPr lang="en-US" sz="2400" b="1" dirty="0">
                  <a:solidFill>
                    <a:schemeClr val="bg2"/>
                  </a:solidFill>
                </a:rPr>
                <a:t>+ 1 s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2579688" y="5710238"/>
            <a:ext cx="2295525" cy="457200"/>
            <a:chOff x="1625" y="3597"/>
            <a:chExt cx="1446" cy="288"/>
          </a:xfrm>
        </p:grpSpPr>
        <p:sp>
          <p:nvSpPr>
            <p:cNvPr id="32776" name="Line 54"/>
            <p:cNvSpPr>
              <a:spLocks noChangeShapeType="1"/>
            </p:cNvSpPr>
            <p:nvPr/>
          </p:nvSpPr>
          <p:spPr bwMode="auto">
            <a:xfrm>
              <a:off x="2687" y="3753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2777" name="Text Box 55"/>
            <p:cNvSpPr txBox="1">
              <a:spLocks noChangeArrowheads="1"/>
            </p:cNvSpPr>
            <p:nvPr/>
          </p:nvSpPr>
          <p:spPr bwMode="auto">
            <a:xfrm>
              <a:off x="1625" y="3597"/>
              <a:ext cx="105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 i="1" dirty="0">
                  <a:solidFill>
                    <a:schemeClr val="bg2"/>
                  </a:solidFill>
                </a:rPr>
                <a:t>t </a:t>
              </a:r>
              <a:r>
                <a:rPr lang="en-US" sz="2400" b="1" dirty="0">
                  <a:solidFill>
                    <a:schemeClr val="bg2"/>
                  </a:solidFill>
                </a:rPr>
                <a:t>+ {0..1 s}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BFE752-2575-46D8-BC8E-CF64128545B2}" type="slidenum">
              <a:rPr lang="en-GB" smtClean="0"/>
              <a:pPr/>
              <a:t>28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Control Information</a:t>
            </a:r>
            <a:br>
              <a:rPr lang="en-US" sz="3200" i="1" dirty="0" smtClean="0"/>
            </a:br>
            <a:r>
              <a:rPr lang="en-US" dirty="0" smtClean="0"/>
              <a:t>CombinedFragments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Used to describe control information in sequence diagrams</a:t>
            </a:r>
          </a:p>
          <a:p>
            <a:pPr marL="342900" indent="-342900"/>
            <a:r>
              <a:rPr lang="en-US" dirty="0" smtClean="0"/>
              <a:t>They are only for modeling </a:t>
            </a:r>
            <a:r>
              <a:rPr lang="en-US" b="1" i="1" dirty="0" smtClean="0">
                <a:solidFill>
                  <a:schemeClr val="bg2"/>
                </a:solidFill>
              </a:rPr>
              <a:t>simple</a:t>
            </a:r>
            <a:r>
              <a:rPr lang="en-US" dirty="0" smtClean="0"/>
              <a:t> combinations of scenarios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C70C6-976D-491C-B488-ACE89CADDBCC}" type="slidenum">
              <a:rPr lang="en-GB" smtClean="0"/>
              <a:pPr/>
              <a:t>29</a:t>
            </a:fld>
            <a:endParaRPr lang="en-GB" dirty="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Control Information</a:t>
            </a:r>
            <a:br>
              <a:rPr lang="en-US" sz="3200" i="1" dirty="0" smtClean="0"/>
            </a:br>
            <a:r>
              <a:rPr lang="en-US" dirty="0" smtClean="0"/>
              <a:t>CombinedFragments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Alternatives (</a:t>
            </a:r>
            <a:r>
              <a:rPr lang="en-US" i="1" dirty="0" smtClean="0"/>
              <a:t>alt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Option (</a:t>
            </a:r>
            <a:r>
              <a:rPr lang="en-US" i="1" dirty="0" smtClean="0"/>
              <a:t>opt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Parallel (</a:t>
            </a:r>
            <a:r>
              <a:rPr lang="en-US" i="1" dirty="0" smtClean="0"/>
              <a:t>par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Critical Region (</a:t>
            </a:r>
            <a:r>
              <a:rPr lang="en-US" i="1" dirty="0" smtClean="0"/>
              <a:t>critical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Iteration (</a:t>
            </a:r>
            <a:r>
              <a:rPr lang="en-US" i="1" dirty="0" smtClean="0"/>
              <a:t>loop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Continuation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81" y="266700"/>
            <a:ext cx="9144000" cy="1104900"/>
          </a:xfrm>
        </p:spPr>
        <p:txBody>
          <a:bodyPr/>
          <a:lstStyle/>
          <a:p>
            <a:r>
              <a:rPr lang="en-US" dirty="0" smtClean="0"/>
              <a:t>Importance of Dynamic Modelling</a:t>
            </a:r>
            <a:endParaRPr lang="en-US" dirty="0"/>
          </a:p>
        </p:txBody>
      </p:sp>
      <p:pic>
        <p:nvPicPr>
          <p:cNvPr id="36866" name="Picture 2" descr="Tesla Model S cr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91" y="1828800"/>
            <a:ext cx="8129266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74E022-698D-4858-8C66-E580C6CDB79C}" type="slidenum">
              <a:rPr lang="en-GB" smtClean="0"/>
              <a:pPr/>
              <a:t>30</a:t>
            </a:fld>
            <a:endParaRPr lang="en-GB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Alternatives (</a:t>
            </a:r>
            <a:r>
              <a:rPr lang="en-US" i="1" dirty="0" smtClean="0"/>
              <a:t>alt</a:t>
            </a:r>
            <a:r>
              <a:rPr lang="en-US" dirty="0" smtClean="0"/>
              <a:t>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Represents a choice of behavior</a:t>
            </a:r>
          </a:p>
          <a:p>
            <a:r>
              <a:rPr lang="en-US" dirty="0" smtClean="0"/>
              <a:t>At most one of the operands will be chosen</a:t>
            </a:r>
          </a:p>
          <a:p>
            <a:r>
              <a:rPr lang="en-US" dirty="0" smtClean="0"/>
              <a:t>The chosen operand have an </a:t>
            </a:r>
            <a:r>
              <a:rPr lang="en-US" b="1" i="1" dirty="0" smtClean="0">
                <a:solidFill>
                  <a:srgbClr val="0070C0"/>
                </a:solidFill>
              </a:rPr>
              <a:t>explicit</a:t>
            </a:r>
            <a:r>
              <a:rPr lang="en-US" i="1" dirty="0" smtClean="0"/>
              <a:t> or </a:t>
            </a:r>
            <a:r>
              <a:rPr lang="en-US" b="1" i="1" dirty="0" smtClean="0">
                <a:solidFill>
                  <a:srgbClr val="0070C0"/>
                </a:solidFill>
              </a:rPr>
              <a:t>implicit</a:t>
            </a:r>
            <a:r>
              <a:rPr lang="en-US" b="1" dirty="0" smtClean="0"/>
              <a:t> </a:t>
            </a:r>
            <a:r>
              <a:rPr lang="en-US" dirty="0" smtClean="0"/>
              <a:t>guard expression that evaluates to true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507480" y="4480560"/>
            <a:ext cx="3017520" cy="954107"/>
          </a:xfrm>
          <a:prstGeom prst="wedgeRectCallout">
            <a:avLst>
              <a:gd name="adj1" fmla="val -193735"/>
              <a:gd name="adj2" fmla="val -101680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rgbClr val="C33EC6"/>
                </a:solidFill>
              </a:rPr>
              <a:t>Like</a:t>
            </a:r>
            <a:r>
              <a:rPr lang="en-US" b="1" i="1" dirty="0" smtClean="0"/>
              <a:t> “if then else” in programming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  <p:bldP spid="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8AAEA-9A42-4B6F-81DD-1F7D26F0FF59}" type="slidenum">
              <a:rPr lang="en-GB" smtClean="0"/>
              <a:pPr/>
              <a:t>31</a:t>
            </a:fld>
            <a:endParaRPr lang="en-GB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Alternatives (</a:t>
            </a:r>
            <a:r>
              <a:rPr lang="en-US" i="1" dirty="0" smtClean="0"/>
              <a:t>alt</a:t>
            </a:r>
            <a:r>
              <a:rPr lang="en-US" dirty="0" smtClean="0"/>
              <a:t>)</a:t>
            </a:r>
          </a:p>
        </p:txBody>
      </p:sp>
      <p:pic>
        <p:nvPicPr>
          <p:cNvPr id="37892" name="Picture 4" descr="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399" y="1608138"/>
            <a:ext cx="6704013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79412" y="3281362"/>
            <a:ext cx="2331720" cy="1384995"/>
          </a:xfrm>
          <a:prstGeom prst="wedgeRectCallout">
            <a:avLst>
              <a:gd name="adj1" fmla="val 83915"/>
              <a:gd name="adj2" fmla="val -29911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>
                <a:solidFill>
                  <a:srgbClr val="0070C0"/>
                </a:solidFill>
              </a:rPr>
              <a:t>Explicit guard condition in this example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76400" y="2481590"/>
            <a:ext cx="640080" cy="523220"/>
          </a:xfrm>
          <a:prstGeom prst="wedgeRectCallout">
            <a:avLst>
              <a:gd name="adj1" fmla="val 321565"/>
              <a:gd name="adj2" fmla="val 81154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Alt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79412" y="4939605"/>
            <a:ext cx="1645920" cy="523220"/>
          </a:xfrm>
          <a:prstGeom prst="wedgeRectCallout">
            <a:avLst>
              <a:gd name="adj1" fmla="val 97415"/>
              <a:gd name="adj2" fmla="val -5411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Separator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79412" y="5725180"/>
            <a:ext cx="1005840" cy="523220"/>
          </a:xfrm>
          <a:prstGeom prst="wedgeRectCallout">
            <a:avLst>
              <a:gd name="adj1" fmla="val 224952"/>
              <a:gd name="adj2" fmla="val -93610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Else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9" grpId="0" uiExpand="1" build="p" animBg="1"/>
      <p:bldP spid="11" grpId="0" uiExpand="1" build="p" animBg="1"/>
      <p:bldP spid="12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Alternatives</a:t>
            </a:r>
            <a:br>
              <a:rPr lang="en-US" sz="3200" i="1" dirty="0" smtClean="0"/>
            </a:br>
            <a:r>
              <a:rPr lang="en-US" dirty="0" smtClean="0"/>
              <a:t>Single and Double Clicks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1981200" y="5438780"/>
            <a:ext cx="2362200" cy="523876"/>
            <a:chOff x="2735" y="3426"/>
            <a:chExt cx="1728" cy="330"/>
          </a:xfrm>
        </p:grpSpPr>
        <p:sp>
          <p:nvSpPr>
            <p:cNvPr id="38950" name="Line 25"/>
            <p:cNvSpPr>
              <a:spLocks noChangeShapeType="1"/>
            </p:cNvSpPr>
            <p:nvPr/>
          </p:nvSpPr>
          <p:spPr bwMode="auto">
            <a:xfrm>
              <a:off x="2735" y="3753"/>
              <a:ext cx="1728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51" name="Text Box 5"/>
            <p:cNvSpPr txBox="1">
              <a:spLocks noChangeArrowheads="1"/>
            </p:cNvSpPr>
            <p:nvPr/>
          </p:nvSpPr>
          <p:spPr bwMode="auto">
            <a:xfrm>
              <a:off x="3263" y="3426"/>
              <a:ext cx="644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folHlink"/>
                  </a:solidFill>
                </a:rPr>
                <a:t>click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38916" name="Group 6"/>
          <p:cNvGrpSpPr>
            <a:grpSpLocks/>
          </p:cNvGrpSpPr>
          <p:nvPr/>
        </p:nvGrpSpPr>
        <p:grpSpPr bwMode="auto">
          <a:xfrm>
            <a:off x="381000" y="5195888"/>
            <a:ext cx="1524000" cy="762000"/>
            <a:chOff x="1871" y="3273"/>
            <a:chExt cx="960" cy="480"/>
          </a:xfrm>
        </p:grpSpPr>
        <p:sp>
          <p:nvSpPr>
            <p:cNvPr id="38946" name="Line 7"/>
            <p:cNvSpPr>
              <a:spLocks noChangeShapeType="1"/>
            </p:cNvSpPr>
            <p:nvPr/>
          </p:nvSpPr>
          <p:spPr bwMode="auto">
            <a:xfrm>
              <a:off x="2447" y="3273"/>
              <a:ext cx="384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7" name="Line 8"/>
            <p:cNvSpPr>
              <a:spLocks noChangeShapeType="1"/>
            </p:cNvSpPr>
            <p:nvPr/>
          </p:nvSpPr>
          <p:spPr bwMode="auto">
            <a:xfrm>
              <a:off x="2447" y="3753"/>
              <a:ext cx="384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8" name="Text Box 9"/>
            <p:cNvSpPr txBox="1">
              <a:spLocks noChangeArrowheads="1"/>
            </p:cNvSpPr>
            <p:nvPr/>
          </p:nvSpPr>
          <p:spPr bwMode="auto">
            <a:xfrm>
              <a:off x="1871" y="3369"/>
              <a:ext cx="71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dirty="0">
                  <a:solidFill>
                    <a:schemeClr val="folHlink"/>
                  </a:solidFill>
                </a:rPr>
                <a:t>{0..1 s}</a:t>
              </a:r>
            </a:p>
          </p:txBody>
        </p:sp>
        <p:sp>
          <p:nvSpPr>
            <p:cNvPr id="38949" name="Line 10"/>
            <p:cNvSpPr>
              <a:spLocks noChangeShapeType="1"/>
            </p:cNvSpPr>
            <p:nvPr/>
          </p:nvSpPr>
          <p:spPr bwMode="auto">
            <a:xfrm>
              <a:off x="2639" y="3273"/>
              <a:ext cx="0" cy="48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17" name="Rectangle 16"/>
          <p:cNvSpPr>
            <a:spLocks noChangeArrowheads="1"/>
          </p:cNvSpPr>
          <p:nvPr/>
        </p:nvSpPr>
        <p:spPr bwMode="auto">
          <a:xfrm>
            <a:off x="3841968" y="1781175"/>
            <a:ext cx="1005840" cy="6096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dirty="0">
                <a:solidFill>
                  <a:schemeClr val="folHlink"/>
                </a:solidFill>
                <a:cs typeface="Times New Roman" pitchFamily="18" charset="0"/>
              </a:rPr>
              <a:t>:Mouse</a:t>
            </a:r>
          </a:p>
        </p:txBody>
      </p:sp>
      <p:sp>
        <p:nvSpPr>
          <p:cNvPr id="38918" name="Line 17"/>
          <p:cNvSpPr>
            <a:spLocks noChangeShapeType="1"/>
          </p:cNvSpPr>
          <p:nvPr/>
        </p:nvSpPr>
        <p:spPr bwMode="auto">
          <a:xfrm flipH="1">
            <a:off x="4341813" y="2390775"/>
            <a:ext cx="4762" cy="408622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19" name="Line 25"/>
          <p:cNvSpPr>
            <a:spLocks noChangeShapeType="1"/>
          </p:cNvSpPr>
          <p:nvPr/>
        </p:nvSpPr>
        <p:spPr bwMode="auto">
          <a:xfrm>
            <a:off x="1981200" y="3505200"/>
            <a:ext cx="2362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0" name="Text Box 14"/>
          <p:cNvSpPr txBox="1">
            <a:spLocks noChangeArrowheads="1"/>
          </p:cNvSpPr>
          <p:nvPr/>
        </p:nvSpPr>
        <p:spPr bwMode="auto">
          <a:xfrm>
            <a:off x="2703513" y="2986088"/>
            <a:ext cx="880369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folHlink"/>
                </a:solidFill>
              </a:rPr>
              <a:t>click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38921" name="Line 17"/>
          <p:cNvSpPr>
            <a:spLocks noChangeShapeType="1"/>
          </p:cNvSpPr>
          <p:nvPr/>
        </p:nvSpPr>
        <p:spPr bwMode="auto">
          <a:xfrm>
            <a:off x="1978025" y="2390775"/>
            <a:ext cx="1588" cy="408622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8922" name="Group 16"/>
          <p:cNvGrpSpPr>
            <a:grpSpLocks/>
          </p:cNvGrpSpPr>
          <p:nvPr/>
        </p:nvGrpSpPr>
        <p:grpSpPr bwMode="auto">
          <a:xfrm>
            <a:off x="1828800" y="1752600"/>
            <a:ext cx="274638" cy="485775"/>
            <a:chOff x="2111" y="1758"/>
            <a:chExt cx="173" cy="306"/>
          </a:xfrm>
        </p:grpSpPr>
        <p:sp>
          <p:nvSpPr>
            <p:cNvPr id="38941" name="Line 7"/>
            <p:cNvSpPr>
              <a:spLocks noChangeShapeType="1"/>
            </p:cNvSpPr>
            <p:nvPr/>
          </p:nvSpPr>
          <p:spPr bwMode="auto">
            <a:xfrm flipV="1">
              <a:off x="2198" y="1776"/>
              <a:ext cx="0" cy="1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2" name="Line 5"/>
            <p:cNvSpPr>
              <a:spLocks noChangeShapeType="1"/>
            </p:cNvSpPr>
            <p:nvPr/>
          </p:nvSpPr>
          <p:spPr bwMode="auto">
            <a:xfrm flipV="1">
              <a:off x="2133" y="1953"/>
              <a:ext cx="65" cy="11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3" name="Line 6"/>
            <p:cNvSpPr>
              <a:spLocks noChangeShapeType="1"/>
            </p:cNvSpPr>
            <p:nvPr/>
          </p:nvSpPr>
          <p:spPr bwMode="auto">
            <a:xfrm flipH="1" flipV="1">
              <a:off x="2198" y="1953"/>
              <a:ext cx="64" cy="11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4" name="Line 8"/>
            <p:cNvSpPr>
              <a:spLocks noChangeShapeType="1"/>
            </p:cNvSpPr>
            <p:nvPr/>
          </p:nvSpPr>
          <p:spPr bwMode="auto">
            <a:xfrm>
              <a:off x="2111" y="1865"/>
              <a:ext cx="173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5" name="Oval 9"/>
            <p:cNvSpPr>
              <a:spLocks noChangeArrowheads="1"/>
            </p:cNvSpPr>
            <p:nvPr/>
          </p:nvSpPr>
          <p:spPr bwMode="auto">
            <a:xfrm>
              <a:off x="2165" y="1758"/>
              <a:ext cx="65" cy="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chemeClr val="folHlink"/>
                </a:solidFill>
              </a:endParaRPr>
            </a:p>
          </p:txBody>
        </p:sp>
      </p:grpSp>
      <p:sp>
        <p:nvSpPr>
          <p:cNvPr id="38923" name="Line 22"/>
          <p:cNvSpPr>
            <a:spLocks noChangeShapeType="1"/>
          </p:cNvSpPr>
          <p:nvPr/>
        </p:nvSpPr>
        <p:spPr bwMode="auto">
          <a:xfrm>
            <a:off x="1295400" y="3505200"/>
            <a:ext cx="6096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4" name="Line 23"/>
          <p:cNvSpPr>
            <a:spLocks noChangeShapeType="1"/>
          </p:cNvSpPr>
          <p:nvPr/>
        </p:nvSpPr>
        <p:spPr bwMode="auto">
          <a:xfrm>
            <a:off x="1295400" y="4267200"/>
            <a:ext cx="6096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5" name="Text Box 24"/>
          <p:cNvSpPr txBox="1">
            <a:spLocks noChangeArrowheads="1"/>
          </p:cNvSpPr>
          <p:nvPr/>
        </p:nvSpPr>
        <p:spPr bwMode="auto">
          <a:xfrm>
            <a:off x="762000" y="3657600"/>
            <a:ext cx="760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2400" dirty="0">
                <a:solidFill>
                  <a:schemeClr val="folHlink"/>
                </a:solidFill>
              </a:rPr>
              <a:t>1 s</a:t>
            </a:r>
          </a:p>
        </p:txBody>
      </p:sp>
      <p:sp>
        <p:nvSpPr>
          <p:cNvPr id="38926" name="Line 25"/>
          <p:cNvSpPr>
            <a:spLocks noChangeShapeType="1"/>
          </p:cNvSpPr>
          <p:nvPr/>
        </p:nvSpPr>
        <p:spPr bwMode="auto">
          <a:xfrm>
            <a:off x="1600200" y="3505200"/>
            <a:ext cx="0" cy="762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7" name="Line 25"/>
          <p:cNvSpPr>
            <a:spLocks noChangeShapeType="1"/>
          </p:cNvSpPr>
          <p:nvPr/>
        </p:nvSpPr>
        <p:spPr bwMode="auto">
          <a:xfrm>
            <a:off x="4343400" y="4252913"/>
            <a:ext cx="2057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8" name="Text Box 27"/>
          <p:cNvSpPr txBox="1">
            <a:spLocks noChangeArrowheads="1"/>
          </p:cNvSpPr>
          <p:nvPr/>
        </p:nvSpPr>
        <p:spPr bwMode="auto">
          <a:xfrm>
            <a:off x="4659141" y="3733800"/>
            <a:ext cx="147989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folHlink"/>
                </a:solidFill>
              </a:rPr>
              <a:t>highlight</a:t>
            </a:r>
            <a:endParaRPr lang="en-US" dirty="0">
              <a:solidFill>
                <a:schemeClr val="folHlink"/>
              </a:solidFill>
            </a:endParaRPr>
          </a:p>
        </p:txBody>
      </p:sp>
      <p:grpSp>
        <p:nvGrpSpPr>
          <p:cNvPr id="38929" name="Group 28"/>
          <p:cNvGrpSpPr>
            <a:grpSpLocks/>
          </p:cNvGrpSpPr>
          <p:nvPr/>
        </p:nvGrpSpPr>
        <p:grpSpPr bwMode="auto">
          <a:xfrm>
            <a:off x="4343400" y="5424485"/>
            <a:ext cx="2057400" cy="523874"/>
            <a:chOff x="4463" y="1833"/>
            <a:chExt cx="1296" cy="330"/>
          </a:xfrm>
        </p:grpSpPr>
        <p:sp>
          <p:nvSpPr>
            <p:cNvPr id="38939" name="Line 25"/>
            <p:cNvSpPr>
              <a:spLocks noChangeShapeType="1"/>
            </p:cNvSpPr>
            <p:nvPr/>
          </p:nvSpPr>
          <p:spPr bwMode="auto">
            <a:xfrm>
              <a:off x="4463" y="2160"/>
              <a:ext cx="1296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Text Box 30"/>
            <p:cNvSpPr txBox="1">
              <a:spLocks noChangeArrowheads="1"/>
            </p:cNvSpPr>
            <p:nvPr/>
          </p:nvSpPr>
          <p:spPr bwMode="auto">
            <a:xfrm>
              <a:off x="4851" y="1833"/>
              <a:ext cx="556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folHlink"/>
                  </a:solidFill>
                </a:rPr>
                <a:t>open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38930" name="Group 31"/>
          <p:cNvGrpSpPr>
            <a:grpSpLocks/>
          </p:cNvGrpSpPr>
          <p:nvPr/>
        </p:nvGrpSpPr>
        <p:grpSpPr bwMode="auto">
          <a:xfrm>
            <a:off x="1981200" y="4662483"/>
            <a:ext cx="2362200" cy="523874"/>
            <a:chOff x="2735" y="3426"/>
            <a:chExt cx="1728" cy="330"/>
          </a:xfrm>
        </p:grpSpPr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>
              <a:off x="2735" y="3753"/>
              <a:ext cx="1728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8" name="Text Box 33"/>
            <p:cNvSpPr txBox="1">
              <a:spLocks noChangeArrowheads="1"/>
            </p:cNvSpPr>
            <p:nvPr/>
          </p:nvSpPr>
          <p:spPr bwMode="auto">
            <a:xfrm>
              <a:off x="3263" y="3426"/>
              <a:ext cx="644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folHlink"/>
                  </a:solidFill>
                </a:rPr>
                <a:t>click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79413" y="2819401"/>
            <a:ext cx="6019800" cy="3505200"/>
            <a:chOff x="239" y="1776"/>
            <a:chExt cx="3792" cy="2208"/>
          </a:xfrm>
        </p:grpSpPr>
        <p:sp>
          <p:nvSpPr>
            <p:cNvPr id="38934" name="Rectangle 35"/>
            <p:cNvSpPr>
              <a:spLocks noChangeArrowheads="1"/>
            </p:cNvSpPr>
            <p:nvPr/>
          </p:nvSpPr>
          <p:spPr bwMode="auto">
            <a:xfrm>
              <a:off x="239" y="1776"/>
              <a:ext cx="3792" cy="22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36" name="Freeform 37"/>
            <p:cNvSpPr>
              <a:spLocks/>
            </p:cNvSpPr>
            <p:nvPr/>
          </p:nvSpPr>
          <p:spPr bwMode="auto">
            <a:xfrm>
              <a:off x="239" y="1776"/>
              <a:ext cx="480" cy="288"/>
            </a:xfrm>
            <a:custGeom>
              <a:avLst/>
              <a:gdLst>
                <a:gd name="T0" fmla="*/ 0 w 576"/>
                <a:gd name="T1" fmla="*/ 288 h 336"/>
                <a:gd name="T2" fmla="*/ 400 w 576"/>
                <a:gd name="T3" fmla="*/ 288 h 336"/>
                <a:gd name="T4" fmla="*/ 480 w 576"/>
                <a:gd name="T5" fmla="*/ 206 h 336"/>
                <a:gd name="T6" fmla="*/ 480 w 576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0" y="336"/>
                  </a:moveTo>
                  <a:lnTo>
                    <a:pt x="480" y="336"/>
                  </a:lnTo>
                  <a:lnTo>
                    <a:pt x="576" y="240"/>
                  </a:lnTo>
                  <a:lnTo>
                    <a:pt x="576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04230" name="Line 38"/>
          <p:cNvSpPr>
            <a:spLocks noChangeShapeType="1"/>
          </p:cNvSpPr>
          <p:nvPr/>
        </p:nvSpPr>
        <p:spPr bwMode="auto">
          <a:xfrm>
            <a:off x="379413" y="4648200"/>
            <a:ext cx="60198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846852" name="AutoShape 4"/>
          <p:cNvSpPr>
            <a:spLocks noChangeArrowheads="1"/>
          </p:cNvSpPr>
          <p:nvPr/>
        </p:nvSpPr>
        <p:spPr bwMode="auto">
          <a:xfrm>
            <a:off x="6780213" y="1752600"/>
            <a:ext cx="2819400" cy="1430338"/>
          </a:xfrm>
          <a:prstGeom prst="wedgeRectCallout">
            <a:avLst>
              <a:gd name="adj1" fmla="val -232546"/>
              <a:gd name="adj2" fmla="val 35213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>
                <a:solidFill>
                  <a:srgbClr val="0070C0"/>
                </a:solidFill>
              </a:rPr>
              <a:t>No explicit guard condition in this </a:t>
            </a:r>
            <a:r>
              <a:rPr lang="en-US" b="1" i="1" dirty="0" smtClean="0">
                <a:solidFill>
                  <a:srgbClr val="0070C0"/>
                </a:solidFill>
              </a:rPr>
              <a:t>example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76EC-A6C0-4CAD-A5D6-1AEF4FB833B2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460376" y="2782888"/>
            <a:ext cx="5842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alt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30" grpId="0" animBg="1"/>
      <p:bldP spid="846852" grpId="0" uiExpand="1" build="p" animBg="1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sz="3200" b="1" i="1" dirty="0" smtClean="0"/>
              <a:t>Alternatives</a:t>
            </a:r>
            <a:r>
              <a:rPr lang="en-US" sz="3200" b="1" i="1" dirty="0" smtClean="0">
                <a:solidFill>
                  <a:srgbClr val="C00000"/>
                </a:solidFill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</a:rPr>
            </a:br>
            <a:r>
              <a:rPr lang="en-US" b="1" dirty="0" smtClean="0"/>
              <a:t>We Learn from Mistakes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9413" y="1752600"/>
            <a:ext cx="6021387" cy="4724400"/>
            <a:chOff x="379413" y="1752600"/>
            <a:chExt cx="6021387" cy="4724400"/>
          </a:xfrm>
        </p:grpSpPr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3841968" y="1781175"/>
              <a:ext cx="1005840" cy="6096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dirty="0">
                  <a:solidFill>
                    <a:schemeClr val="folHlink"/>
                  </a:solidFill>
                  <a:cs typeface="Times New Roman" pitchFamily="18" charset="0"/>
                </a:rPr>
                <a:t>:Mouse</a:t>
              </a: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4341813" y="2390775"/>
              <a:ext cx="4762" cy="40862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978025" y="2390775"/>
              <a:ext cx="1588" cy="40862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1828800" y="1752600"/>
              <a:ext cx="274638" cy="485775"/>
              <a:chOff x="2111" y="1758"/>
              <a:chExt cx="173" cy="306"/>
            </a:xfrm>
          </p:grpSpPr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2198" y="1776"/>
                <a:ext cx="0" cy="177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 flipV="1">
                <a:off x="2133" y="1953"/>
                <a:ext cx="65" cy="111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 flipH="1" flipV="1">
                <a:off x="2198" y="1953"/>
                <a:ext cx="64" cy="111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111" y="1865"/>
                <a:ext cx="173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2165" y="1758"/>
                <a:ext cx="65" cy="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981200" y="2986088"/>
              <a:ext cx="4419600" cy="1270932"/>
              <a:chOff x="1981200" y="2986088"/>
              <a:chExt cx="4419600" cy="1270932"/>
            </a:xfrm>
          </p:grpSpPr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>
                <a:off x="1981200" y="3505200"/>
                <a:ext cx="2362200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 type="none" w="sm" len="sm"/>
                <a:tailEnd type="arrow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2703513" y="2986088"/>
                <a:ext cx="880369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folHlink"/>
                    </a:solidFill>
                  </a:rPr>
                  <a:t>click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4343400" y="4252913"/>
                <a:ext cx="2057400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 type="none" w="sm" len="sm"/>
                <a:tailEnd type="arrow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4659141" y="3733800"/>
                <a:ext cx="1479892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folHlink"/>
                    </a:solidFill>
                  </a:rPr>
                  <a:t>highlight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981200" y="4662483"/>
              <a:ext cx="4419600" cy="1300173"/>
              <a:chOff x="1981200" y="4662483"/>
              <a:chExt cx="4419600" cy="1300173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1981200" y="5438780"/>
                <a:ext cx="2362200" cy="523876"/>
                <a:chOff x="2735" y="3426"/>
                <a:chExt cx="1728" cy="330"/>
              </a:xfrm>
            </p:grpSpPr>
            <p:sp>
              <p:nvSpPr>
                <p:cNvPr id="6" name="Line 25"/>
                <p:cNvSpPr>
                  <a:spLocks noChangeShapeType="1"/>
                </p:cNvSpPr>
                <p:nvPr/>
              </p:nvSpPr>
              <p:spPr bwMode="auto">
                <a:xfrm>
                  <a:off x="2735" y="3753"/>
                  <a:ext cx="1728" cy="0"/>
                </a:xfrm>
                <a:prstGeom prst="line">
                  <a:avLst/>
                </a:prstGeom>
                <a:noFill/>
                <a:ln w="76200">
                  <a:solidFill>
                    <a:schemeClr val="folHlink"/>
                  </a:solidFill>
                  <a:round/>
                  <a:headEnd type="none" w="sm" len="sm"/>
                  <a:tailEnd type="arrow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263" y="3426"/>
                  <a:ext cx="644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folHlink"/>
                      </a:solidFill>
                    </a:rPr>
                    <a:t>click</a:t>
                  </a:r>
                  <a:endParaRPr lang="en-US" dirty="0">
                    <a:solidFill>
                      <a:schemeClr val="folHlink"/>
                    </a:solidFill>
                  </a:endParaRPr>
                </a:p>
              </p:txBody>
            </p:sp>
          </p:grpSp>
          <p:grpSp>
            <p:nvGrpSpPr>
              <p:cNvPr id="30" name="Group 28"/>
              <p:cNvGrpSpPr>
                <a:grpSpLocks/>
              </p:cNvGrpSpPr>
              <p:nvPr/>
            </p:nvGrpSpPr>
            <p:grpSpPr bwMode="auto">
              <a:xfrm>
                <a:off x="4343400" y="5424485"/>
                <a:ext cx="2057400" cy="523874"/>
                <a:chOff x="4463" y="1833"/>
                <a:chExt cx="1296" cy="330"/>
              </a:xfrm>
            </p:grpSpPr>
            <p:sp>
              <p:nvSpPr>
                <p:cNvPr id="31" name="Line 25"/>
                <p:cNvSpPr>
                  <a:spLocks noChangeShapeType="1"/>
                </p:cNvSpPr>
                <p:nvPr/>
              </p:nvSpPr>
              <p:spPr bwMode="auto">
                <a:xfrm>
                  <a:off x="4463" y="2160"/>
                  <a:ext cx="1296" cy="0"/>
                </a:xfrm>
                <a:prstGeom prst="line">
                  <a:avLst/>
                </a:prstGeom>
                <a:noFill/>
                <a:ln w="76200">
                  <a:solidFill>
                    <a:schemeClr val="folHlink"/>
                  </a:solidFill>
                  <a:round/>
                  <a:headEnd type="none" w="sm" len="sm"/>
                  <a:tailEnd type="arrow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851" y="1833"/>
                  <a:ext cx="556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folHlink"/>
                      </a:solidFill>
                    </a:rPr>
                    <a:t>open</a:t>
                  </a:r>
                  <a:endParaRPr lang="en-US" dirty="0">
                    <a:solidFill>
                      <a:schemeClr val="folHlink"/>
                    </a:solidFill>
                  </a:endParaRPr>
                </a:p>
              </p:txBody>
            </p:sp>
          </p:grpSp>
          <p:grpSp>
            <p:nvGrpSpPr>
              <p:cNvPr id="33" name="Group 31"/>
              <p:cNvGrpSpPr>
                <a:grpSpLocks/>
              </p:cNvGrpSpPr>
              <p:nvPr/>
            </p:nvGrpSpPr>
            <p:grpSpPr bwMode="auto">
              <a:xfrm>
                <a:off x="1981200" y="4662483"/>
                <a:ext cx="2362200" cy="523874"/>
                <a:chOff x="2735" y="3426"/>
                <a:chExt cx="1728" cy="330"/>
              </a:xfrm>
            </p:grpSpPr>
            <p:sp>
              <p:nvSpPr>
                <p:cNvPr id="34" name="Line 25"/>
                <p:cNvSpPr>
                  <a:spLocks noChangeShapeType="1"/>
                </p:cNvSpPr>
                <p:nvPr/>
              </p:nvSpPr>
              <p:spPr bwMode="auto">
                <a:xfrm>
                  <a:off x="2735" y="3753"/>
                  <a:ext cx="1728" cy="0"/>
                </a:xfrm>
                <a:prstGeom prst="line">
                  <a:avLst/>
                </a:prstGeom>
                <a:noFill/>
                <a:ln w="76200">
                  <a:solidFill>
                    <a:schemeClr val="folHlink"/>
                  </a:solidFill>
                  <a:round/>
                  <a:headEnd type="none" w="sm" len="sm"/>
                  <a:tailEnd type="arrow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263" y="3426"/>
                  <a:ext cx="644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folHlink"/>
                      </a:solidFill>
                    </a:rPr>
                    <a:t>click</a:t>
                  </a:r>
                  <a:endParaRPr lang="en-US" dirty="0">
                    <a:solidFill>
                      <a:schemeClr val="folHlink"/>
                    </a:solidFill>
                  </a:endParaRPr>
                </a:p>
              </p:txBody>
            </p:sp>
          </p:grpSp>
        </p:grpSp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79413" y="2782888"/>
              <a:ext cx="6019800" cy="3541712"/>
              <a:chOff x="239" y="1753"/>
              <a:chExt cx="3792" cy="2231"/>
            </a:xfrm>
          </p:grpSpPr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>
                <a:off x="239" y="1776"/>
                <a:ext cx="3792" cy="22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" name="Text Box 36"/>
              <p:cNvSpPr txBox="1">
                <a:spLocks noChangeArrowheads="1"/>
              </p:cNvSpPr>
              <p:nvPr/>
            </p:nvSpPr>
            <p:spPr bwMode="auto">
              <a:xfrm>
                <a:off x="290" y="1753"/>
                <a:ext cx="368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66"/>
                    </a:solidFill>
                  </a:rPr>
                  <a:t>alt</a:t>
                </a:r>
                <a:endParaRPr lang="en-US" b="1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239" y="1776"/>
                <a:ext cx="480" cy="288"/>
              </a:xfrm>
              <a:custGeom>
                <a:avLst/>
                <a:gdLst>
                  <a:gd name="T0" fmla="*/ 0 w 576"/>
                  <a:gd name="T1" fmla="*/ 288 h 336"/>
                  <a:gd name="T2" fmla="*/ 400 w 576"/>
                  <a:gd name="T3" fmla="*/ 288 h 336"/>
                  <a:gd name="T4" fmla="*/ 480 w 576"/>
                  <a:gd name="T5" fmla="*/ 206 h 336"/>
                  <a:gd name="T6" fmla="*/ 480 w 57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6"/>
                  <a:gd name="T13" fmla="*/ 0 h 336"/>
                  <a:gd name="T14" fmla="*/ 576 w 576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6" h="336">
                    <a:moveTo>
                      <a:pt x="0" y="336"/>
                    </a:moveTo>
                    <a:lnTo>
                      <a:pt x="480" y="336"/>
                    </a:lnTo>
                    <a:lnTo>
                      <a:pt x="576" y="240"/>
                    </a:lnTo>
                    <a:lnTo>
                      <a:pt x="576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79413" y="4648200"/>
              <a:ext cx="6019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6629400" y="1752600"/>
            <a:ext cx="2819400" cy="1384995"/>
          </a:xfrm>
          <a:prstGeom prst="wedgeRectCallout">
            <a:avLst>
              <a:gd name="adj1" fmla="val -228241"/>
              <a:gd name="adj2" fmla="val 64196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We do not know what the user will do in advance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379412" y="3276600"/>
            <a:ext cx="121761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[single click]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379412" y="4731603"/>
            <a:ext cx="121761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[doubleclick]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EFBD6-7A09-4A8B-8F70-8954E122F17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 animBg="1"/>
      <p:bldP spid="42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167CA6-6F58-4020-A841-AF246653C663}" type="slidenum">
              <a:rPr lang="en-GB" smtClean="0"/>
              <a:pPr/>
              <a:t>34</a:t>
            </a:fld>
            <a:endParaRPr lang="en-GB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112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Option (</a:t>
            </a:r>
            <a:r>
              <a:rPr lang="en-US" i="1" dirty="0" smtClean="0"/>
              <a:t>opt</a:t>
            </a:r>
            <a:r>
              <a:rPr lang="en-US" dirty="0" smtClean="0"/>
              <a:t>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6949440" cy="4953000"/>
          </a:xfrm>
        </p:spPr>
        <p:txBody>
          <a:bodyPr/>
          <a:lstStyle/>
          <a:p>
            <a:r>
              <a:rPr lang="en-US" dirty="0" smtClean="0"/>
              <a:t>Represents a choice of behavior where</a:t>
            </a:r>
          </a:p>
          <a:p>
            <a:pPr lvl="1"/>
            <a:r>
              <a:rPr lang="en-US" dirty="0" smtClean="0"/>
              <a:t>either the (sole) operand happens</a:t>
            </a:r>
          </a:p>
          <a:p>
            <a:pPr lvl="1"/>
            <a:r>
              <a:rPr lang="en-US" dirty="0" smtClean="0"/>
              <a:t>or nothing happens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736080" y="3962400"/>
            <a:ext cx="2788920" cy="1384995"/>
          </a:xfrm>
          <a:prstGeom prst="wedgeRectCallout">
            <a:avLst>
              <a:gd name="adj1" fmla="val -132246"/>
              <a:gd name="adj2" fmla="val -85793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Like</a:t>
            </a:r>
            <a:r>
              <a:rPr lang="en-US" b="1" i="1" dirty="0" smtClean="0"/>
              <a:t> “if then” without “else” in programming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736080" y="2286000"/>
            <a:ext cx="2788920" cy="1384995"/>
          </a:xfrm>
          <a:prstGeom prst="wedgeRectCallout">
            <a:avLst>
              <a:gd name="adj1" fmla="val -128778"/>
              <a:gd name="adj2" fmla="val 752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Like</a:t>
            </a:r>
            <a:r>
              <a:rPr lang="en-US" b="1" i="1" dirty="0" smtClean="0"/>
              <a:t> “alt” where the second operand is empty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uiExpand="1" build="p" bldLvl="2"/>
      <p:bldP spid="5" grpId="0" uiExpand="1" build="p" animBg="1"/>
      <p:bldP spid="6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C9AC08-953D-49D3-A3BA-8D62EE79BB92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35</a:t>
            </a:fld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963" name="Slide Number Placeholder 5"/>
          <p:cNvSpPr txBox="1">
            <a:spLocks noGrp="1"/>
          </p:cNvSpPr>
          <p:nvPr/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A8728915-AA39-4F72-BA09-E925A55B945B}" type="slidenum">
              <a:rPr lang="en-GB" sz="1400">
                <a:solidFill>
                  <a:schemeClr val="bg1">
                    <a:lumMod val="65000"/>
                  </a:schemeClr>
                </a:solidFill>
              </a:rPr>
              <a:pPr algn="r"/>
              <a:t>35</a:t>
            </a:fld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Option (</a:t>
            </a:r>
            <a:r>
              <a:rPr lang="en-US" i="1" dirty="0" smtClean="0"/>
              <a:t>opt</a:t>
            </a:r>
            <a:r>
              <a:rPr lang="en-US" dirty="0" smtClean="0"/>
              <a:t>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841968" y="1781175"/>
            <a:ext cx="1005840" cy="4162425"/>
            <a:chOff x="3841968" y="1781175"/>
            <a:chExt cx="1005840" cy="4162425"/>
          </a:xfrm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3841968" y="1781175"/>
              <a:ext cx="1005840" cy="6096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dirty="0" smtClean="0">
                  <a:solidFill>
                    <a:schemeClr val="folHlink"/>
                  </a:solidFill>
                  <a:cs typeface="Times New Roman" pitchFamily="18" charset="0"/>
                </a:rPr>
                <a:t>:ATM</a:t>
              </a:r>
              <a:endParaRPr lang="en-US" sz="2400" dirty="0">
                <a:solidFill>
                  <a:schemeClr val="folHlink"/>
                </a:solidFill>
                <a:cs typeface="Times New Roman" pitchFamily="18" charset="0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4346575" y="2390775"/>
              <a:ext cx="0" cy="35528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752600"/>
            <a:ext cx="274638" cy="4191000"/>
            <a:chOff x="1828800" y="1752600"/>
            <a:chExt cx="274638" cy="4191000"/>
          </a:xfrm>
        </p:grpSpPr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1978025" y="2390775"/>
              <a:ext cx="0" cy="35528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1828800" y="1752600"/>
              <a:ext cx="274638" cy="485775"/>
              <a:chOff x="2111" y="1758"/>
              <a:chExt cx="173" cy="306"/>
            </a:xfrm>
          </p:grpSpPr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198" y="1776"/>
                <a:ext cx="0" cy="177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 flipV="1">
                <a:off x="2133" y="1953"/>
                <a:ext cx="65" cy="111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 flipH="1" flipV="1">
                <a:off x="2198" y="1953"/>
                <a:ext cx="64" cy="111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2111" y="1865"/>
                <a:ext cx="173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2165" y="1758"/>
                <a:ext cx="65" cy="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980406" y="2514600"/>
            <a:ext cx="2362200" cy="523220"/>
            <a:chOff x="1980406" y="2677180"/>
            <a:chExt cx="2362200" cy="523220"/>
          </a:xfrm>
        </p:grpSpPr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980406" y="3196292"/>
              <a:ext cx="236220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311754" y="2677180"/>
              <a:ext cx="1699504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folHlink"/>
                  </a:solidFill>
                </a:rPr>
                <a:t>insertCard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80406" y="4038600"/>
            <a:ext cx="2362200" cy="533400"/>
            <a:chOff x="1980406" y="3962400"/>
            <a:chExt cx="2362200" cy="533400"/>
          </a:xfrm>
        </p:grpSpPr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1980406" y="4495799"/>
              <a:ext cx="2362200" cy="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2311974" y="3962400"/>
              <a:ext cx="1818126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folHlink"/>
                  </a:solidFill>
                </a:rPr>
                <a:t>requestKey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80406" y="4810780"/>
            <a:ext cx="2362200" cy="523220"/>
            <a:chOff x="1980406" y="4662488"/>
            <a:chExt cx="2362200" cy="523220"/>
          </a:xfrm>
        </p:grpSpPr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980406" y="5181600"/>
              <a:ext cx="236220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2381485" y="4662488"/>
              <a:ext cx="1499128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folHlink"/>
                  </a:solidFill>
                </a:rPr>
                <a:t>enterKey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79413" y="3581400"/>
            <a:ext cx="6019800" cy="2057400"/>
            <a:chOff x="379413" y="3581400"/>
            <a:chExt cx="6019800" cy="2057400"/>
          </a:xfrm>
        </p:grpSpPr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379413" y="3581400"/>
              <a:ext cx="6019800" cy="2057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79413" y="3594536"/>
              <a:ext cx="762000" cy="457200"/>
            </a:xfrm>
            <a:custGeom>
              <a:avLst/>
              <a:gdLst>
                <a:gd name="T0" fmla="*/ 0 w 576"/>
                <a:gd name="T1" fmla="*/ 288 h 336"/>
                <a:gd name="T2" fmla="*/ 400 w 576"/>
                <a:gd name="T3" fmla="*/ 288 h 336"/>
                <a:gd name="T4" fmla="*/ 480 w 576"/>
                <a:gd name="T5" fmla="*/ 206 h 336"/>
                <a:gd name="T6" fmla="*/ 480 w 576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0" y="336"/>
                  </a:moveTo>
                  <a:lnTo>
                    <a:pt x="480" y="336"/>
                  </a:lnTo>
                  <a:lnTo>
                    <a:pt x="576" y="240"/>
                  </a:lnTo>
                  <a:lnTo>
                    <a:pt x="576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379412" y="4114800"/>
            <a:ext cx="121761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[valid card]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846852" name="AutoShape 4"/>
          <p:cNvSpPr>
            <a:spLocks noChangeArrowheads="1"/>
          </p:cNvSpPr>
          <p:nvPr/>
        </p:nvSpPr>
        <p:spPr bwMode="auto">
          <a:xfrm>
            <a:off x="6627812" y="1752600"/>
            <a:ext cx="2743200" cy="1430338"/>
          </a:xfrm>
          <a:prstGeom prst="wedgeRectCallout">
            <a:avLst>
              <a:gd name="adj1" fmla="val -231291"/>
              <a:gd name="adj2" fmla="val 114588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Explicit </a:t>
            </a:r>
            <a:r>
              <a:rPr lang="en-US" b="1" i="1" dirty="0">
                <a:solidFill>
                  <a:srgbClr val="0070C0"/>
                </a:solidFill>
              </a:rPr>
              <a:t>guard condition in this </a:t>
            </a:r>
            <a:r>
              <a:rPr lang="en-US" b="1" i="1" dirty="0" smtClean="0">
                <a:solidFill>
                  <a:srgbClr val="0070C0"/>
                </a:solidFill>
              </a:rPr>
              <a:t>example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414664" y="3549635"/>
            <a:ext cx="6848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opt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46852" grpId="0" uiExpand="1" build="p" animBg="1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266700"/>
            <a:ext cx="9144000" cy="11049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000066"/>
                </a:solidFill>
              </a:rPr>
              <a:t>CombinedFragments</a:t>
            </a:r>
            <a:br>
              <a:rPr lang="en-US" sz="3200" i="1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Option (</a:t>
            </a:r>
            <a:r>
              <a:rPr lang="en-US" i="1" dirty="0" smtClean="0">
                <a:solidFill>
                  <a:srgbClr val="000066"/>
                </a:solidFill>
              </a:rPr>
              <a:t>opt</a:t>
            </a:r>
            <a:r>
              <a:rPr lang="en-US" dirty="0" smtClean="0">
                <a:solidFill>
                  <a:srgbClr val="000066"/>
                </a:solidFill>
              </a:rPr>
              <a:t>)</a:t>
            </a:r>
            <a:endParaRPr lang="en-US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3841968" y="1781175"/>
            <a:ext cx="1005840" cy="4086225"/>
            <a:chOff x="3841968" y="1781175"/>
            <a:chExt cx="1005840" cy="4086225"/>
          </a:xfrm>
        </p:grpSpPr>
        <p:sp>
          <p:nvSpPr>
            <p:cNvPr id="38917" name="Rectangle 16"/>
            <p:cNvSpPr>
              <a:spLocks noChangeArrowheads="1"/>
            </p:cNvSpPr>
            <p:nvPr/>
          </p:nvSpPr>
          <p:spPr bwMode="auto">
            <a:xfrm>
              <a:off x="3841968" y="1781175"/>
              <a:ext cx="1005840" cy="6096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dirty="0">
                  <a:solidFill>
                    <a:schemeClr val="folHlink"/>
                  </a:solidFill>
                  <a:cs typeface="Times New Roman" pitchFamily="18" charset="0"/>
                </a:rPr>
                <a:t>:Mouse</a:t>
              </a:r>
            </a:p>
          </p:txBody>
        </p:sp>
        <p:sp>
          <p:nvSpPr>
            <p:cNvPr id="38918" name="Line 17"/>
            <p:cNvSpPr>
              <a:spLocks noChangeShapeType="1"/>
            </p:cNvSpPr>
            <p:nvPr/>
          </p:nvSpPr>
          <p:spPr bwMode="auto">
            <a:xfrm flipH="1">
              <a:off x="4346575" y="2390775"/>
              <a:ext cx="0" cy="34766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81200" y="2895600"/>
            <a:ext cx="2362200" cy="523220"/>
            <a:chOff x="1981200" y="2895600"/>
            <a:chExt cx="2362200" cy="523220"/>
          </a:xfrm>
        </p:grpSpPr>
        <p:sp>
          <p:nvSpPr>
            <p:cNvPr id="38919" name="Line 25"/>
            <p:cNvSpPr>
              <a:spLocks noChangeShapeType="1"/>
            </p:cNvSpPr>
            <p:nvPr/>
          </p:nvSpPr>
          <p:spPr bwMode="auto">
            <a:xfrm>
              <a:off x="1981200" y="3414712"/>
              <a:ext cx="236220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20" name="Text Box 14"/>
            <p:cNvSpPr txBox="1">
              <a:spLocks noChangeArrowheads="1"/>
            </p:cNvSpPr>
            <p:nvPr/>
          </p:nvSpPr>
          <p:spPr bwMode="auto">
            <a:xfrm>
              <a:off x="2703513" y="2895600"/>
              <a:ext cx="880369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folHlink"/>
                  </a:solidFill>
                </a:rPr>
                <a:t>click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28800" y="1752600"/>
            <a:ext cx="274638" cy="4114800"/>
            <a:chOff x="1828800" y="1752600"/>
            <a:chExt cx="274638" cy="4114800"/>
          </a:xfrm>
        </p:grpSpPr>
        <p:sp>
          <p:nvSpPr>
            <p:cNvPr id="38921" name="Line 17"/>
            <p:cNvSpPr>
              <a:spLocks noChangeShapeType="1"/>
            </p:cNvSpPr>
            <p:nvPr/>
          </p:nvSpPr>
          <p:spPr bwMode="auto">
            <a:xfrm>
              <a:off x="1978025" y="2390775"/>
              <a:ext cx="0" cy="34766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828800" y="1752600"/>
              <a:ext cx="274638" cy="485775"/>
              <a:chOff x="2111" y="1758"/>
              <a:chExt cx="173" cy="306"/>
            </a:xfrm>
          </p:grpSpPr>
          <p:sp>
            <p:nvSpPr>
              <p:cNvPr id="38941" name="Line 7"/>
              <p:cNvSpPr>
                <a:spLocks noChangeShapeType="1"/>
              </p:cNvSpPr>
              <p:nvPr/>
            </p:nvSpPr>
            <p:spPr bwMode="auto">
              <a:xfrm flipV="1">
                <a:off x="2198" y="1776"/>
                <a:ext cx="0" cy="177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42" name="Line 5"/>
              <p:cNvSpPr>
                <a:spLocks noChangeShapeType="1"/>
              </p:cNvSpPr>
              <p:nvPr/>
            </p:nvSpPr>
            <p:spPr bwMode="auto">
              <a:xfrm flipV="1">
                <a:off x="2133" y="1953"/>
                <a:ext cx="65" cy="111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43" name="Line 6"/>
              <p:cNvSpPr>
                <a:spLocks noChangeShapeType="1"/>
              </p:cNvSpPr>
              <p:nvPr/>
            </p:nvSpPr>
            <p:spPr bwMode="auto">
              <a:xfrm flipH="1" flipV="1">
                <a:off x="2198" y="1953"/>
                <a:ext cx="64" cy="111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44" name="Line 8"/>
              <p:cNvSpPr>
                <a:spLocks noChangeShapeType="1"/>
              </p:cNvSpPr>
              <p:nvPr/>
            </p:nvSpPr>
            <p:spPr bwMode="auto">
              <a:xfrm>
                <a:off x="2111" y="1865"/>
                <a:ext cx="173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45" name="Oval 9"/>
              <p:cNvSpPr>
                <a:spLocks noChangeArrowheads="1"/>
              </p:cNvSpPr>
              <p:nvPr/>
            </p:nvSpPr>
            <p:spPr bwMode="auto">
              <a:xfrm>
                <a:off x="2165" y="1758"/>
                <a:ext cx="65" cy="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343400" y="4586285"/>
            <a:ext cx="2057400" cy="523874"/>
            <a:chOff x="4463" y="1833"/>
            <a:chExt cx="1296" cy="330"/>
          </a:xfrm>
        </p:grpSpPr>
        <p:sp>
          <p:nvSpPr>
            <p:cNvPr id="38939" name="Line 25"/>
            <p:cNvSpPr>
              <a:spLocks noChangeShapeType="1"/>
            </p:cNvSpPr>
            <p:nvPr/>
          </p:nvSpPr>
          <p:spPr bwMode="auto">
            <a:xfrm>
              <a:off x="4463" y="2160"/>
              <a:ext cx="1296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Text Box 30"/>
            <p:cNvSpPr txBox="1">
              <a:spLocks noChangeArrowheads="1"/>
            </p:cNvSpPr>
            <p:nvPr/>
          </p:nvSpPr>
          <p:spPr bwMode="auto">
            <a:xfrm>
              <a:off x="4851" y="1833"/>
              <a:ext cx="556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folHlink"/>
                  </a:solidFill>
                </a:rPr>
                <a:t>open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981200" y="4129083"/>
            <a:ext cx="2362200" cy="523874"/>
            <a:chOff x="2735" y="3426"/>
            <a:chExt cx="1728" cy="330"/>
          </a:xfrm>
        </p:grpSpPr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>
              <a:off x="2735" y="3753"/>
              <a:ext cx="1728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8" name="Text Box 33"/>
            <p:cNvSpPr txBox="1">
              <a:spLocks noChangeArrowheads="1"/>
            </p:cNvSpPr>
            <p:nvPr/>
          </p:nvSpPr>
          <p:spPr bwMode="auto">
            <a:xfrm>
              <a:off x="3263" y="3426"/>
              <a:ext cx="644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folHlink"/>
                  </a:solidFill>
                </a:rPr>
                <a:t>click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9413" y="3886200"/>
            <a:ext cx="6019800" cy="1752600"/>
            <a:chOff x="379413" y="3886200"/>
            <a:chExt cx="6019800" cy="1752600"/>
          </a:xfrm>
        </p:grpSpPr>
        <p:sp>
          <p:nvSpPr>
            <p:cNvPr id="38934" name="Rectangle 35"/>
            <p:cNvSpPr>
              <a:spLocks noChangeArrowheads="1"/>
            </p:cNvSpPr>
            <p:nvPr/>
          </p:nvSpPr>
          <p:spPr bwMode="auto">
            <a:xfrm>
              <a:off x="379413" y="3886200"/>
              <a:ext cx="6019800" cy="1752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36" name="Freeform 37"/>
            <p:cNvSpPr>
              <a:spLocks/>
            </p:cNvSpPr>
            <p:nvPr/>
          </p:nvSpPr>
          <p:spPr bwMode="auto">
            <a:xfrm>
              <a:off x="379413" y="3890248"/>
              <a:ext cx="762000" cy="457200"/>
            </a:xfrm>
            <a:custGeom>
              <a:avLst/>
              <a:gdLst>
                <a:gd name="T0" fmla="*/ 0 w 576"/>
                <a:gd name="T1" fmla="*/ 288 h 336"/>
                <a:gd name="T2" fmla="*/ 400 w 576"/>
                <a:gd name="T3" fmla="*/ 288 h 336"/>
                <a:gd name="T4" fmla="*/ 480 w 576"/>
                <a:gd name="T5" fmla="*/ 206 h 336"/>
                <a:gd name="T6" fmla="*/ 480 w 576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0" y="336"/>
                  </a:moveTo>
                  <a:lnTo>
                    <a:pt x="480" y="336"/>
                  </a:lnTo>
                  <a:lnTo>
                    <a:pt x="576" y="240"/>
                  </a:lnTo>
                  <a:lnTo>
                    <a:pt x="576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46852" name="AutoShape 4"/>
          <p:cNvSpPr>
            <a:spLocks noChangeArrowheads="1"/>
          </p:cNvSpPr>
          <p:nvPr/>
        </p:nvSpPr>
        <p:spPr bwMode="auto">
          <a:xfrm>
            <a:off x="6780212" y="3505200"/>
            <a:ext cx="2819400" cy="1430338"/>
          </a:xfrm>
          <a:prstGeom prst="wedgeRectCallout">
            <a:avLst>
              <a:gd name="adj1" fmla="val -233205"/>
              <a:gd name="adj2" fmla="val -8860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>
                <a:solidFill>
                  <a:srgbClr val="0070C0"/>
                </a:solidFill>
              </a:rPr>
              <a:t>No explicit guard condition in this </a:t>
            </a:r>
            <a:r>
              <a:rPr lang="en-US" b="1" i="1" dirty="0" smtClean="0">
                <a:solidFill>
                  <a:srgbClr val="0070C0"/>
                </a:solidFill>
              </a:rPr>
              <a:t>example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1" name="Group 28"/>
          <p:cNvGrpSpPr>
            <a:grpSpLocks/>
          </p:cNvGrpSpPr>
          <p:nvPr/>
        </p:nvGrpSpPr>
        <p:grpSpPr bwMode="auto">
          <a:xfrm>
            <a:off x="4341812" y="2895597"/>
            <a:ext cx="2057400" cy="523874"/>
            <a:chOff x="4463" y="1833"/>
            <a:chExt cx="1296" cy="330"/>
          </a:xfrm>
        </p:grpSpPr>
        <p:sp>
          <p:nvSpPr>
            <p:cNvPr id="42" name="Line 25"/>
            <p:cNvSpPr>
              <a:spLocks noChangeShapeType="1"/>
            </p:cNvSpPr>
            <p:nvPr/>
          </p:nvSpPr>
          <p:spPr bwMode="auto">
            <a:xfrm>
              <a:off x="4463" y="2160"/>
              <a:ext cx="1296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4584" y="1833"/>
              <a:ext cx="932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folHlink"/>
                  </a:solidFill>
                </a:rPr>
                <a:t>highlight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6780212" y="1752600"/>
            <a:ext cx="2819400" cy="954107"/>
          </a:xfrm>
          <a:prstGeom prst="wedgeRectCallout">
            <a:avLst>
              <a:gd name="adj1" fmla="val -75796"/>
              <a:gd name="adj2" fmla="val 72025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chemeClr val="bg2"/>
                </a:solidFill>
              </a:rPr>
              <a:t>Highlight in any case</a:t>
            </a:r>
            <a:endParaRPr lang="en-US" b="1" i="1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76EC-A6C0-4CAD-A5D6-1AEF4FB833B2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418183" y="3843556"/>
            <a:ext cx="6848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opt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2" grpId="0" uiExpand="1" build="p" animBg="1"/>
      <p:bldP spid="47" grpId="0" uiExpand="1" build="p" animBg="1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sz="3200" b="1" i="1" dirty="0" smtClean="0"/>
              <a:t>Alternatives and Option</a:t>
            </a:r>
            <a:r>
              <a:rPr lang="en-US" sz="3200" b="1" i="1" dirty="0" smtClean="0">
                <a:solidFill>
                  <a:srgbClr val="C00000"/>
                </a:solidFill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</a:rPr>
            </a:br>
            <a:r>
              <a:rPr lang="en-US" b="1" dirty="0" smtClean="0"/>
              <a:t>We Learn from Mistakes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27413" y="1752600"/>
            <a:ext cx="6021387" cy="4114800"/>
            <a:chOff x="379413" y="1752600"/>
            <a:chExt cx="6021387" cy="4114800"/>
          </a:xfrm>
        </p:grpSpPr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3841968" y="1781175"/>
              <a:ext cx="1005840" cy="6096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dirty="0">
                  <a:solidFill>
                    <a:schemeClr val="folHlink"/>
                  </a:solidFill>
                  <a:cs typeface="Times New Roman" pitchFamily="18" charset="0"/>
                </a:rPr>
                <a:t>:Mouse</a:t>
              </a: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 flipH="1">
              <a:off x="4346575" y="2390775"/>
              <a:ext cx="0" cy="34766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1981200" y="3414712"/>
              <a:ext cx="236220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2703513" y="2895600"/>
              <a:ext cx="880369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folHlink"/>
                  </a:solidFill>
                </a:rPr>
                <a:t>click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1978025" y="2390775"/>
              <a:ext cx="0" cy="34766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8" name="Group 16"/>
            <p:cNvGrpSpPr>
              <a:grpSpLocks/>
            </p:cNvGrpSpPr>
            <p:nvPr/>
          </p:nvGrpSpPr>
          <p:grpSpPr bwMode="auto">
            <a:xfrm>
              <a:off x="1828800" y="1752600"/>
              <a:ext cx="274638" cy="485775"/>
              <a:chOff x="2111" y="1758"/>
              <a:chExt cx="173" cy="306"/>
            </a:xfrm>
          </p:grpSpPr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 flipV="1">
                <a:off x="2198" y="1776"/>
                <a:ext cx="0" cy="177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flipV="1">
                <a:off x="2133" y="1953"/>
                <a:ext cx="65" cy="111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 flipH="1" flipV="1">
                <a:off x="2198" y="1953"/>
                <a:ext cx="64" cy="111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>
                <a:off x="2111" y="1865"/>
                <a:ext cx="173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Oval 9"/>
              <p:cNvSpPr>
                <a:spLocks noChangeArrowheads="1"/>
              </p:cNvSpPr>
              <p:nvPr/>
            </p:nvSpPr>
            <p:spPr bwMode="auto">
              <a:xfrm>
                <a:off x="2165" y="1758"/>
                <a:ext cx="65" cy="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54" name="Group 28"/>
            <p:cNvGrpSpPr>
              <a:grpSpLocks/>
            </p:cNvGrpSpPr>
            <p:nvPr/>
          </p:nvGrpSpPr>
          <p:grpSpPr bwMode="auto">
            <a:xfrm>
              <a:off x="4343400" y="4586285"/>
              <a:ext cx="2057400" cy="523874"/>
              <a:chOff x="4463" y="1833"/>
              <a:chExt cx="1296" cy="330"/>
            </a:xfrm>
          </p:grpSpPr>
          <p:sp>
            <p:nvSpPr>
              <p:cNvPr id="55" name="Line 25"/>
              <p:cNvSpPr>
                <a:spLocks noChangeShapeType="1"/>
              </p:cNvSpPr>
              <p:nvPr/>
            </p:nvSpPr>
            <p:spPr bwMode="auto">
              <a:xfrm>
                <a:off x="4463" y="2160"/>
                <a:ext cx="129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 type="none" w="sm" len="sm"/>
                <a:tailEnd type="arrow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Text Box 30"/>
              <p:cNvSpPr txBox="1">
                <a:spLocks noChangeArrowheads="1"/>
              </p:cNvSpPr>
              <p:nvPr/>
            </p:nvSpPr>
            <p:spPr bwMode="auto">
              <a:xfrm>
                <a:off x="4851" y="1833"/>
                <a:ext cx="556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folHlink"/>
                    </a:solidFill>
                  </a:rPr>
                  <a:t>open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57" name="Group 31"/>
            <p:cNvGrpSpPr>
              <a:grpSpLocks/>
            </p:cNvGrpSpPr>
            <p:nvPr/>
          </p:nvGrpSpPr>
          <p:grpSpPr bwMode="auto">
            <a:xfrm>
              <a:off x="1981200" y="4129083"/>
              <a:ext cx="2362200" cy="523874"/>
              <a:chOff x="2735" y="3426"/>
              <a:chExt cx="1728" cy="330"/>
            </a:xfrm>
          </p:grpSpPr>
          <p:sp>
            <p:nvSpPr>
              <p:cNvPr id="58" name="Line 25"/>
              <p:cNvSpPr>
                <a:spLocks noChangeShapeType="1"/>
              </p:cNvSpPr>
              <p:nvPr/>
            </p:nvSpPr>
            <p:spPr bwMode="auto">
              <a:xfrm>
                <a:off x="2735" y="3753"/>
                <a:ext cx="172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 type="none" w="sm" len="sm"/>
                <a:tailEnd type="arrow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3263" y="3426"/>
                <a:ext cx="644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folHlink"/>
                    </a:solidFill>
                  </a:rPr>
                  <a:t>click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379413" y="3886200"/>
              <a:ext cx="6019800" cy="1752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379413" y="3890248"/>
              <a:ext cx="762000" cy="457200"/>
            </a:xfrm>
            <a:custGeom>
              <a:avLst/>
              <a:gdLst>
                <a:gd name="T0" fmla="*/ 0 w 576"/>
                <a:gd name="T1" fmla="*/ 288 h 336"/>
                <a:gd name="T2" fmla="*/ 400 w 576"/>
                <a:gd name="T3" fmla="*/ 288 h 336"/>
                <a:gd name="T4" fmla="*/ 480 w 576"/>
                <a:gd name="T5" fmla="*/ 206 h 336"/>
                <a:gd name="T6" fmla="*/ 480 w 576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0" y="336"/>
                  </a:moveTo>
                  <a:lnTo>
                    <a:pt x="480" y="336"/>
                  </a:lnTo>
                  <a:lnTo>
                    <a:pt x="576" y="240"/>
                  </a:lnTo>
                  <a:lnTo>
                    <a:pt x="576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5" name="Group 28"/>
            <p:cNvGrpSpPr>
              <a:grpSpLocks/>
            </p:cNvGrpSpPr>
            <p:nvPr/>
          </p:nvGrpSpPr>
          <p:grpSpPr bwMode="auto">
            <a:xfrm>
              <a:off x="4341812" y="2895597"/>
              <a:ext cx="2057400" cy="523874"/>
              <a:chOff x="4463" y="1833"/>
              <a:chExt cx="1296" cy="330"/>
            </a:xfrm>
          </p:grpSpPr>
          <p:sp>
            <p:nvSpPr>
              <p:cNvPr id="66" name="Line 25"/>
              <p:cNvSpPr>
                <a:spLocks noChangeShapeType="1"/>
              </p:cNvSpPr>
              <p:nvPr/>
            </p:nvSpPr>
            <p:spPr bwMode="auto">
              <a:xfrm>
                <a:off x="4463" y="2160"/>
                <a:ext cx="129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 type="none" w="sm" len="sm"/>
                <a:tailEnd type="arrow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Text Box 30"/>
              <p:cNvSpPr txBox="1">
                <a:spLocks noChangeArrowheads="1"/>
              </p:cNvSpPr>
              <p:nvPr/>
            </p:nvSpPr>
            <p:spPr bwMode="auto">
              <a:xfrm>
                <a:off x="4584" y="1833"/>
                <a:ext cx="932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folHlink"/>
                    </a:solidFill>
                  </a:rPr>
                  <a:t>highlight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</p:grp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3427412" y="4350603"/>
            <a:ext cx="16002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[one more click]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EFBD6-7A09-4A8B-8F70-8954E122F17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37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31812" y="1752600"/>
            <a:ext cx="2743200" cy="2423160"/>
          </a:xfrm>
          <a:prstGeom prst="wedgeRectCallout">
            <a:avLst>
              <a:gd name="adj1" fmla="val 48564"/>
              <a:gd name="adj2" fmla="val 65264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01638" indent="-341313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en-US" b="1" i="1" dirty="0" smtClean="0">
                <a:solidFill>
                  <a:schemeClr val="bg2"/>
                </a:solidFill>
              </a:rPr>
              <a:t>No</a:t>
            </a:r>
          </a:p>
          <a:p>
            <a:pPr marL="401638" indent="-341313">
              <a:spcBef>
                <a:spcPct val="20000"/>
              </a:spcBef>
              <a:buClr>
                <a:srgbClr val="0070C0"/>
              </a:buClr>
              <a:buSzPct val="60000"/>
              <a:buFont typeface="Wingdings" pitchFamily="2" charset="2"/>
              <a:buChar char="u"/>
            </a:pPr>
            <a:r>
              <a:rPr lang="en-US" b="1" i="1" dirty="0" smtClean="0">
                <a:solidFill>
                  <a:srgbClr val="0070C0"/>
                </a:solidFill>
              </a:rPr>
              <a:t>We </a:t>
            </a:r>
            <a:r>
              <a:rPr lang="en-US" b="1" i="1" dirty="0">
                <a:solidFill>
                  <a:srgbClr val="0070C0"/>
                </a:solidFill>
              </a:rPr>
              <a:t>do not know what the user will do in advance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01638" indent="-341313"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endParaRPr lang="en-US" dirty="0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3466183" y="3843556"/>
            <a:ext cx="6848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opt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31" grpId="0" uiExpand="1" build="p" animBg="1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7ED827-F237-461C-B454-FC4314B93074}" type="slidenum">
              <a:rPr lang="en-GB" smtClean="0"/>
              <a:pPr/>
              <a:t>38</a:t>
            </a:fld>
            <a:endParaRPr lang="en-GB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Parallel (</a:t>
            </a:r>
            <a:r>
              <a:rPr lang="en-US" i="1" dirty="0" smtClean="0"/>
              <a:t>par</a:t>
            </a:r>
            <a:r>
              <a:rPr lang="en-US" dirty="0" smtClean="0"/>
              <a:t>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686800" cy="4953000"/>
          </a:xfrm>
        </p:spPr>
        <p:txBody>
          <a:bodyPr/>
          <a:lstStyle/>
          <a:p>
            <a:r>
              <a:rPr lang="en-US" dirty="0" smtClean="0"/>
              <a:t>Represents a parallel merge of the behavior of the operands</a:t>
            </a:r>
          </a:p>
          <a:p>
            <a:r>
              <a:rPr lang="en-US" dirty="0" smtClean="0"/>
              <a:t>Different operands can be interleaved in any way as long as the order within each operand is preserved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2F989A-9ED3-4D86-A222-A9548F4BAFCC}" type="slidenum">
              <a:rPr lang="en-GB" smtClean="0"/>
              <a:pPr/>
              <a:t>39</a:t>
            </a:fld>
            <a:endParaRPr lang="en-GB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Parallel (</a:t>
            </a:r>
            <a:r>
              <a:rPr lang="en-US" i="1" dirty="0" smtClean="0"/>
              <a:t>par</a:t>
            </a:r>
            <a:r>
              <a:rPr lang="en-US" dirty="0" smtClean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6600" y="1676400"/>
            <a:ext cx="6248400" cy="3581400"/>
            <a:chOff x="381000" y="1676400"/>
            <a:chExt cx="6248400" cy="3581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676400"/>
              <a:ext cx="6248400" cy="3200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472238" y="1752600"/>
              <a:ext cx="6066000" cy="3505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10290" y="3013365"/>
              <a:ext cx="5418000" cy="1890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62292" y="2819400"/>
            <a:ext cx="731520" cy="523220"/>
          </a:xfrm>
          <a:prstGeom prst="wedgeRectCallout">
            <a:avLst>
              <a:gd name="adj1" fmla="val 334398"/>
              <a:gd name="adj2" fmla="val 1942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Par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42003" y="3733800"/>
            <a:ext cx="2377440" cy="1384995"/>
          </a:xfrm>
          <a:prstGeom prst="wedgeRectCallout">
            <a:avLst>
              <a:gd name="adj1" fmla="val 162679"/>
              <a:gd name="adj2" fmla="val -67732"/>
            </a:avLst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rgbClr val="00B050"/>
              </a:buClr>
              <a:buSzPct val="60000"/>
            </a:pPr>
            <a:r>
              <a:rPr lang="en-US" dirty="0" smtClean="0">
                <a:solidFill>
                  <a:srgbClr val="00B050"/>
                </a:solidFill>
              </a:rPr>
              <a:t>Different calls </a:t>
            </a:r>
            <a:r>
              <a:rPr lang="en-US" dirty="0">
                <a:solidFill>
                  <a:srgbClr val="00B050"/>
                </a:solidFill>
              </a:rPr>
              <a:t>can be freely interleaved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42003" y="3733800"/>
            <a:ext cx="2377440" cy="1384995"/>
          </a:xfrm>
          <a:prstGeom prst="wedgeRectCallout">
            <a:avLst>
              <a:gd name="adj1" fmla="val 163755"/>
              <a:gd name="adj2" fmla="val -2028"/>
            </a:avLst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rgbClr val="00B050"/>
              </a:buClr>
              <a:buSzPct val="60000"/>
            </a:pPr>
            <a:r>
              <a:rPr lang="en-US" dirty="0" smtClean="0">
                <a:solidFill>
                  <a:srgbClr val="00B050"/>
                </a:solidFill>
              </a:rPr>
              <a:t>Different calls </a:t>
            </a:r>
            <a:r>
              <a:rPr lang="en-US" dirty="0">
                <a:solidFill>
                  <a:srgbClr val="00B050"/>
                </a:solidFill>
              </a:rPr>
              <a:t>can be freely interleaved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42003" y="3733800"/>
            <a:ext cx="2377440" cy="14173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rgbClr val="00B050"/>
              </a:buClr>
              <a:buSzPct val="60000"/>
            </a:pPr>
            <a:r>
              <a:rPr lang="en-US" b="1" i="1" dirty="0" smtClean="0">
                <a:solidFill>
                  <a:srgbClr val="00B050"/>
                </a:solidFill>
              </a:rPr>
              <a:t>Different calls </a:t>
            </a:r>
            <a:r>
              <a:rPr lang="en-US" b="1" i="1" dirty="0">
                <a:solidFill>
                  <a:srgbClr val="00B050"/>
                </a:solidFill>
              </a:rPr>
              <a:t>can be freely </a:t>
            </a:r>
            <a:r>
              <a:rPr lang="en-US" b="1" i="1" dirty="0" smtClean="0">
                <a:solidFill>
                  <a:srgbClr val="00B050"/>
                </a:solidFill>
              </a:rPr>
              <a:t>interleaved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1" grpId="0" animBg="1"/>
      <p:bldP spid="13" grpId="0" animBg="1"/>
      <p:bldP spid="1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5E6766-DCBB-4DA2-86D1-91B29A643356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267" name="Slide Number Placeholder 5"/>
          <p:cNvSpPr txBox="1">
            <a:spLocks noGrp="1"/>
          </p:cNvSpPr>
          <p:nvPr/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9DEEEE6D-AD91-4DBF-A11F-DC391D5AD332}" type="slidenum">
              <a:rPr lang="en-GB" sz="1400">
                <a:solidFill>
                  <a:schemeClr val="bg1">
                    <a:lumMod val="65000"/>
                  </a:schemeClr>
                </a:solidFill>
              </a:rPr>
              <a:pPr algn="r"/>
              <a:t>4</a:t>
            </a:fld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9144000" cy="3168590"/>
          </a:xfrm>
        </p:spPr>
        <p:txBody>
          <a:bodyPr/>
          <a:lstStyle/>
          <a:p>
            <a:r>
              <a:rPr lang="en-GB" dirty="0" smtClean="0"/>
              <a:t>Specify </a:t>
            </a:r>
            <a:r>
              <a:rPr lang="en-GB" b="1" i="1" dirty="0" smtClean="0">
                <a:solidFill>
                  <a:srgbClr val="00B050"/>
                </a:solidFill>
              </a:rPr>
              <a:t>behaviour</a:t>
            </a:r>
            <a:r>
              <a:rPr lang="en-GB" dirty="0" smtClean="0"/>
              <a:t> of objects by describing </a:t>
            </a:r>
            <a:r>
              <a:rPr lang="en-GB" b="1" i="1" dirty="0" smtClean="0">
                <a:solidFill>
                  <a:srgbClr val="00B050"/>
                </a:solidFill>
              </a:rPr>
              <a:t>sequentiality</a:t>
            </a:r>
            <a:r>
              <a:rPr lang="en-GB" dirty="0" smtClean="0"/>
              <a:t> and </a:t>
            </a:r>
            <a:r>
              <a:rPr lang="en-GB" b="1" i="1" dirty="0" smtClean="0">
                <a:solidFill>
                  <a:srgbClr val="00B050"/>
                </a:solidFill>
              </a:rPr>
              <a:t>interaction control</a:t>
            </a:r>
            <a:r>
              <a:rPr lang="en-GB" dirty="0" smtClean="0"/>
              <a:t> of their operations</a:t>
            </a:r>
          </a:p>
          <a:p>
            <a:r>
              <a:rPr lang="en-GB" b="1" i="1" dirty="0" smtClean="0">
                <a:solidFill>
                  <a:schemeClr val="bg2"/>
                </a:solidFill>
              </a:rPr>
              <a:t>Disregard</a:t>
            </a:r>
          </a:p>
          <a:p>
            <a:pPr lvl="1"/>
            <a:r>
              <a:rPr lang="en-GB" dirty="0" smtClean="0"/>
              <a:t>what the operations do</a:t>
            </a:r>
          </a:p>
          <a:p>
            <a:pPr lvl="1"/>
            <a:r>
              <a:rPr lang="en-GB" dirty="0" smtClean="0"/>
              <a:t>how they are implemented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Dynamic Models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7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7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7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0" grpId="0" uiExpand="1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1681F4-0F1B-4093-9788-540987577A9F}" type="slidenum">
              <a:rPr lang="en-GB" smtClean="0"/>
              <a:pPr/>
              <a:t>40</a:t>
            </a:fld>
            <a:endParaRPr lang="en-GB" dirty="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Critical Region (</a:t>
            </a:r>
            <a:r>
              <a:rPr lang="en-US" i="1" dirty="0" smtClean="0"/>
              <a:t>critical</a:t>
            </a:r>
            <a:r>
              <a:rPr lang="en-US" sz="2000" i="1" dirty="0" smtClean="0"/>
              <a:t> </a:t>
            </a:r>
            <a:r>
              <a:rPr lang="en-US" dirty="0" smtClean="0"/>
              <a:t>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052560" cy="4953000"/>
          </a:xfrm>
        </p:spPr>
        <p:txBody>
          <a:bodyPr/>
          <a:lstStyle/>
          <a:p>
            <a:r>
              <a:rPr lang="en-US" dirty="0" smtClean="0"/>
              <a:t>Events in a critical region must be handled first</a:t>
            </a:r>
          </a:p>
          <a:p>
            <a:r>
              <a:rPr lang="en-US" dirty="0" smtClean="0"/>
              <a:t>Events in a critical region cannot be interleaved with events outside the region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Critical Region (</a:t>
            </a:r>
            <a:r>
              <a:rPr lang="en-US" i="1" dirty="0" smtClean="0"/>
              <a:t>critical</a:t>
            </a:r>
            <a:r>
              <a:rPr lang="en-US" sz="2000" i="1" dirty="0" smtClean="0"/>
              <a:t> </a:t>
            </a:r>
            <a:r>
              <a:rPr lang="en-US" dirty="0" smtClean="0"/>
              <a:t>)</a:t>
            </a:r>
          </a:p>
        </p:txBody>
      </p:sp>
      <p:pic>
        <p:nvPicPr>
          <p:cNvPr id="45060" name="Picture 3" descr="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6246813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0052" name="AutoShape 4"/>
          <p:cNvSpPr>
            <a:spLocks noChangeArrowheads="1"/>
          </p:cNvSpPr>
          <p:nvPr/>
        </p:nvSpPr>
        <p:spPr bwMode="auto">
          <a:xfrm>
            <a:off x="6780213" y="1676400"/>
            <a:ext cx="2819400" cy="1384995"/>
          </a:xfrm>
          <a:prstGeom prst="wedgeRectCallout">
            <a:avLst>
              <a:gd name="adj1" fmla="val -125167"/>
              <a:gd name="adj2" fmla="val 72704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0513" indent="-290513"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b="1" i="1" dirty="0">
                <a:solidFill>
                  <a:srgbClr val="00B050"/>
                </a:solidFill>
              </a:rPr>
              <a:t>Normal calls can be freely interleaved</a:t>
            </a:r>
          </a:p>
        </p:txBody>
      </p:sp>
      <p:sp>
        <p:nvSpPr>
          <p:cNvPr id="770053" name="AutoShape 5"/>
          <p:cNvSpPr>
            <a:spLocks noGrp="1" noChangeArrowheads="1"/>
          </p:cNvSpPr>
          <p:nvPr>
            <p:ph type="body" idx="1"/>
          </p:nvPr>
        </p:nvSpPr>
        <p:spPr>
          <a:xfrm>
            <a:off x="6780213" y="3327162"/>
            <a:ext cx="2819400" cy="3276600"/>
          </a:xfrm>
          <a:prstGeom prst="wedgeRectCallout">
            <a:avLst>
              <a:gd name="adj1" fmla="val -125122"/>
              <a:gd name="adj2" fmla="val 9186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txBody>
          <a:bodyPr/>
          <a:lstStyle/>
          <a:p>
            <a:pPr marL="282575" indent="-282575">
              <a:buClr>
                <a:srgbClr val="002060"/>
              </a:buClr>
            </a:pPr>
            <a:r>
              <a:rPr lang="en-US" sz="2800" b="1" i="1" dirty="0" smtClean="0">
                <a:solidFill>
                  <a:srgbClr val="0070C0"/>
                </a:solidFill>
              </a:rPr>
              <a:t>911-call must be contiguously handled</a:t>
            </a:r>
          </a:p>
          <a:p>
            <a:pPr marL="282575" indent="-282575">
              <a:buClr>
                <a:srgbClr val="002060"/>
              </a:buClr>
            </a:pPr>
            <a:r>
              <a:rPr lang="en-US" sz="2800" b="1" i="1" dirty="0" smtClean="0">
                <a:solidFill>
                  <a:srgbClr val="0070C0"/>
                </a:solidFill>
              </a:rPr>
              <a:t>Operator must forward the 911-call before  anything else</a:t>
            </a:r>
            <a:r>
              <a:rPr lang="en-US" sz="2800" b="1" i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141412" y="3276600"/>
            <a:ext cx="1828800" cy="960120"/>
          </a:xfrm>
          <a:prstGeom prst="wedgeRectCallout">
            <a:avLst>
              <a:gd name="adj1" fmla="val -46112"/>
              <a:gd name="adj2" fmla="val 119012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/>
            <a:r>
              <a:rPr lang="en-US" b="1" i="1" dirty="0" smtClean="0">
                <a:solidFill>
                  <a:schemeClr val="bg2"/>
                </a:solidFill>
              </a:rPr>
              <a:t>Critical inside Par</a:t>
            </a:r>
            <a:endParaRPr lang="en-US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2" grpId="0" uiExpand="1" build="p" animBg="1"/>
      <p:bldP spid="770053" grpId="0" uiExpand="1" build="p" animBg="1"/>
      <p:bldP spid="8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08F7DB-F380-4610-8A6E-8AE3F67A103C}" type="slidenum">
              <a:rPr lang="en-GB" smtClean="0"/>
              <a:pPr/>
              <a:t>42</a:t>
            </a:fld>
            <a:endParaRPr lang="en-GB" dirty="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Iteration (</a:t>
            </a:r>
            <a:r>
              <a:rPr lang="en-US" i="1" dirty="0" smtClean="0"/>
              <a:t>loop</a:t>
            </a:r>
            <a:r>
              <a:rPr lang="en-US" dirty="0" smtClean="0"/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676400"/>
            <a:ext cx="3276600" cy="1595438"/>
            <a:chOff x="287" y="1079"/>
            <a:chExt cx="2064" cy="1005"/>
          </a:xfrm>
        </p:grpSpPr>
        <p:sp>
          <p:nvSpPr>
            <p:cNvPr id="46099" name="Rectangle 4"/>
            <p:cNvSpPr>
              <a:spLocks noChangeArrowheads="1"/>
            </p:cNvSpPr>
            <p:nvPr/>
          </p:nvSpPr>
          <p:spPr bwMode="auto">
            <a:xfrm>
              <a:off x="287" y="1104"/>
              <a:ext cx="2064" cy="98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0" name="Freeform 5"/>
            <p:cNvSpPr>
              <a:spLocks/>
            </p:cNvSpPr>
            <p:nvPr/>
          </p:nvSpPr>
          <p:spPr bwMode="auto">
            <a:xfrm>
              <a:off x="287" y="1107"/>
              <a:ext cx="864" cy="189"/>
            </a:xfrm>
            <a:custGeom>
              <a:avLst/>
              <a:gdLst>
                <a:gd name="T0" fmla="*/ 0 w 1282"/>
                <a:gd name="T1" fmla="*/ 189 h 189"/>
                <a:gd name="T2" fmla="*/ 809 w 1282"/>
                <a:gd name="T3" fmla="*/ 189 h 189"/>
                <a:gd name="T4" fmla="*/ 864 w 1282"/>
                <a:gd name="T5" fmla="*/ 96 h 189"/>
                <a:gd name="T6" fmla="*/ 864 w 1282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2"/>
                <a:gd name="T13" fmla="*/ 0 h 189"/>
                <a:gd name="T14" fmla="*/ 1282 w 1282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2" h="189">
                  <a:moveTo>
                    <a:pt x="0" y="189"/>
                  </a:moveTo>
                  <a:lnTo>
                    <a:pt x="1200" y="189"/>
                  </a:lnTo>
                  <a:lnTo>
                    <a:pt x="1282" y="96"/>
                  </a:lnTo>
                  <a:lnTo>
                    <a:pt x="1282" y="0"/>
                  </a:ln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01" name="Text Box 6"/>
            <p:cNvSpPr txBox="1">
              <a:spLocks noChangeArrowheads="1"/>
            </p:cNvSpPr>
            <p:nvPr/>
          </p:nvSpPr>
          <p:spPr bwMode="auto">
            <a:xfrm>
              <a:off x="335" y="1079"/>
              <a:ext cx="9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loop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" y="3586163"/>
            <a:ext cx="3276600" cy="1595437"/>
            <a:chOff x="287" y="1079"/>
            <a:chExt cx="2064" cy="1005"/>
          </a:xfrm>
        </p:grpSpPr>
        <p:sp>
          <p:nvSpPr>
            <p:cNvPr id="46096" name="Rectangle 8"/>
            <p:cNvSpPr>
              <a:spLocks noChangeArrowheads="1"/>
            </p:cNvSpPr>
            <p:nvPr/>
          </p:nvSpPr>
          <p:spPr bwMode="auto">
            <a:xfrm>
              <a:off x="287" y="1104"/>
              <a:ext cx="2064" cy="98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7" name="Freeform 9"/>
            <p:cNvSpPr>
              <a:spLocks/>
            </p:cNvSpPr>
            <p:nvPr/>
          </p:nvSpPr>
          <p:spPr bwMode="auto">
            <a:xfrm>
              <a:off x="287" y="1107"/>
              <a:ext cx="864" cy="189"/>
            </a:xfrm>
            <a:custGeom>
              <a:avLst/>
              <a:gdLst>
                <a:gd name="T0" fmla="*/ 0 w 1282"/>
                <a:gd name="T1" fmla="*/ 189 h 189"/>
                <a:gd name="T2" fmla="*/ 809 w 1282"/>
                <a:gd name="T3" fmla="*/ 189 h 189"/>
                <a:gd name="T4" fmla="*/ 864 w 1282"/>
                <a:gd name="T5" fmla="*/ 96 h 189"/>
                <a:gd name="T6" fmla="*/ 864 w 1282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2"/>
                <a:gd name="T13" fmla="*/ 0 h 189"/>
                <a:gd name="T14" fmla="*/ 1282 w 1282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2" h="189">
                  <a:moveTo>
                    <a:pt x="0" y="189"/>
                  </a:moveTo>
                  <a:lnTo>
                    <a:pt x="1200" y="189"/>
                  </a:lnTo>
                  <a:lnTo>
                    <a:pt x="1282" y="96"/>
                  </a:lnTo>
                  <a:lnTo>
                    <a:pt x="1282" y="0"/>
                  </a:ln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98" name="Text Box 10"/>
            <p:cNvSpPr txBox="1">
              <a:spLocks noChangeArrowheads="1"/>
            </p:cNvSpPr>
            <p:nvPr/>
          </p:nvSpPr>
          <p:spPr bwMode="auto">
            <a:xfrm>
              <a:off x="335" y="1079"/>
              <a:ext cx="9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loop (3, 5)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037012" y="1676400"/>
            <a:ext cx="3276600" cy="1595438"/>
            <a:chOff x="287" y="1079"/>
            <a:chExt cx="2064" cy="1005"/>
          </a:xfrm>
        </p:grpSpPr>
        <p:sp>
          <p:nvSpPr>
            <p:cNvPr id="46093" name="Rectangle 12"/>
            <p:cNvSpPr>
              <a:spLocks noChangeArrowheads="1"/>
            </p:cNvSpPr>
            <p:nvPr/>
          </p:nvSpPr>
          <p:spPr bwMode="auto">
            <a:xfrm>
              <a:off x="287" y="1104"/>
              <a:ext cx="2064" cy="98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4" name="Freeform 13"/>
            <p:cNvSpPr>
              <a:spLocks/>
            </p:cNvSpPr>
            <p:nvPr/>
          </p:nvSpPr>
          <p:spPr bwMode="auto">
            <a:xfrm>
              <a:off x="287" y="1107"/>
              <a:ext cx="864" cy="189"/>
            </a:xfrm>
            <a:custGeom>
              <a:avLst/>
              <a:gdLst>
                <a:gd name="T0" fmla="*/ 0 w 1282"/>
                <a:gd name="T1" fmla="*/ 189 h 189"/>
                <a:gd name="T2" fmla="*/ 809 w 1282"/>
                <a:gd name="T3" fmla="*/ 189 h 189"/>
                <a:gd name="T4" fmla="*/ 864 w 1282"/>
                <a:gd name="T5" fmla="*/ 96 h 189"/>
                <a:gd name="T6" fmla="*/ 864 w 1282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2"/>
                <a:gd name="T13" fmla="*/ 0 h 189"/>
                <a:gd name="T14" fmla="*/ 1282 w 1282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2" h="189">
                  <a:moveTo>
                    <a:pt x="0" y="189"/>
                  </a:moveTo>
                  <a:lnTo>
                    <a:pt x="1200" y="189"/>
                  </a:lnTo>
                  <a:lnTo>
                    <a:pt x="1282" y="96"/>
                  </a:lnTo>
                  <a:lnTo>
                    <a:pt x="1282" y="0"/>
                  </a:ln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95" name="Text Box 14"/>
            <p:cNvSpPr txBox="1">
              <a:spLocks noChangeArrowheads="1"/>
            </p:cNvSpPr>
            <p:nvPr/>
          </p:nvSpPr>
          <p:spPr bwMode="auto">
            <a:xfrm>
              <a:off x="335" y="1079"/>
              <a:ext cx="9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loop (3)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037012" y="3586163"/>
            <a:ext cx="3276600" cy="1595437"/>
            <a:chOff x="287" y="1079"/>
            <a:chExt cx="2064" cy="1005"/>
          </a:xfrm>
        </p:grpSpPr>
        <p:sp>
          <p:nvSpPr>
            <p:cNvPr id="46090" name="Rectangle 16"/>
            <p:cNvSpPr>
              <a:spLocks noChangeArrowheads="1"/>
            </p:cNvSpPr>
            <p:nvPr/>
          </p:nvSpPr>
          <p:spPr bwMode="auto">
            <a:xfrm>
              <a:off x="287" y="1104"/>
              <a:ext cx="2064" cy="98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1" name="Freeform 17"/>
            <p:cNvSpPr>
              <a:spLocks/>
            </p:cNvSpPr>
            <p:nvPr/>
          </p:nvSpPr>
          <p:spPr bwMode="auto">
            <a:xfrm>
              <a:off x="287" y="1107"/>
              <a:ext cx="864" cy="189"/>
            </a:xfrm>
            <a:custGeom>
              <a:avLst/>
              <a:gdLst>
                <a:gd name="T0" fmla="*/ 0 w 1282"/>
                <a:gd name="T1" fmla="*/ 189 h 189"/>
                <a:gd name="T2" fmla="*/ 809 w 1282"/>
                <a:gd name="T3" fmla="*/ 189 h 189"/>
                <a:gd name="T4" fmla="*/ 864 w 1282"/>
                <a:gd name="T5" fmla="*/ 96 h 189"/>
                <a:gd name="T6" fmla="*/ 864 w 1282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2"/>
                <a:gd name="T13" fmla="*/ 0 h 189"/>
                <a:gd name="T14" fmla="*/ 1282 w 1282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2" h="189">
                  <a:moveTo>
                    <a:pt x="0" y="189"/>
                  </a:moveTo>
                  <a:lnTo>
                    <a:pt x="1200" y="189"/>
                  </a:lnTo>
                  <a:lnTo>
                    <a:pt x="1282" y="96"/>
                  </a:lnTo>
                  <a:lnTo>
                    <a:pt x="1282" y="0"/>
                  </a:ln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92" name="Text Box 18"/>
            <p:cNvSpPr txBox="1">
              <a:spLocks noChangeArrowheads="1"/>
            </p:cNvSpPr>
            <p:nvPr/>
          </p:nvSpPr>
          <p:spPr bwMode="auto">
            <a:xfrm>
              <a:off x="335" y="1079"/>
              <a:ext cx="9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loop (3, *)</a:t>
              </a:r>
            </a:p>
          </p:txBody>
        </p:sp>
      </p:grpSp>
      <p:sp>
        <p:nvSpPr>
          <p:cNvPr id="841747" name="AutoShape 19"/>
          <p:cNvSpPr>
            <a:spLocks noChangeArrowheads="1"/>
          </p:cNvSpPr>
          <p:nvPr/>
        </p:nvSpPr>
        <p:spPr bwMode="auto">
          <a:xfrm>
            <a:off x="7787640" y="1752600"/>
            <a:ext cx="1737360" cy="990600"/>
          </a:xfrm>
          <a:prstGeom prst="wedgeRectCallout">
            <a:avLst>
              <a:gd name="adj1" fmla="val -184162"/>
              <a:gd name="adj2" fmla="val -34872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/>
            <a:r>
              <a:rPr lang="en-US" b="1" i="1" dirty="0" smtClean="0">
                <a:solidFill>
                  <a:schemeClr val="bg2"/>
                </a:solidFill>
              </a:rPr>
              <a:t>Exactly 3 </a:t>
            </a:r>
            <a:r>
              <a:rPr lang="en-US" b="1" i="1" dirty="0">
                <a:solidFill>
                  <a:schemeClr val="bg2"/>
                </a:solidFill>
              </a:rPr>
              <a:t>iterations</a:t>
            </a:r>
          </a:p>
        </p:txBody>
      </p:sp>
      <p:sp>
        <p:nvSpPr>
          <p:cNvPr id="841748" name="AutoShape 20"/>
          <p:cNvSpPr>
            <a:spLocks noChangeArrowheads="1"/>
          </p:cNvSpPr>
          <p:nvPr/>
        </p:nvSpPr>
        <p:spPr bwMode="auto">
          <a:xfrm>
            <a:off x="7696200" y="3657600"/>
            <a:ext cx="1828800" cy="990600"/>
          </a:xfrm>
          <a:prstGeom prst="wedgeRectCallout">
            <a:avLst>
              <a:gd name="adj1" fmla="val -163079"/>
              <a:gd name="adj2" fmla="val -33526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/>
            <a:r>
              <a:rPr lang="en-US" b="1" i="1" dirty="0" smtClean="0">
                <a:solidFill>
                  <a:srgbClr val="0070C0"/>
                </a:solidFill>
              </a:rPr>
              <a:t>At least 3 iterations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412" y="1981200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[condition]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174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47" grpId="0" build="p" animBg="1"/>
      <p:bldP spid="841748" grpId="0" build="p" animBg="1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10" descr="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3497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Continuation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99012" y="1676400"/>
            <a:ext cx="4743450" cy="3442854"/>
            <a:chOff x="4799012" y="1676400"/>
            <a:chExt cx="4743450" cy="34428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9012" y="1676400"/>
              <a:ext cx="4743450" cy="3352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6351" y="2831349"/>
              <a:ext cx="3743325" cy="22764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4853951" y="1735974"/>
              <a:ext cx="4626000" cy="338328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35244" name="Line 12"/>
          <p:cNvSpPr>
            <a:spLocks noChangeShapeType="1"/>
          </p:cNvSpPr>
          <p:nvPr/>
        </p:nvSpPr>
        <p:spPr bwMode="auto">
          <a:xfrm flipV="1">
            <a:off x="4037013" y="3200400"/>
            <a:ext cx="1523999" cy="1219200"/>
          </a:xfrm>
          <a:prstGeom prst="line">
            <a:avLst/>
          </a:prstGeom>
          <a:noFill/>
          <a:ln w="228600">
            <a:solidFill>
              <a:srgbClr val="00B05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735245" name="Line 13"/>
          <p:cNvSpPr>
            <a:spLocks noChangeShapeType="1"/>
          </p:cNvSpPr>
          <p:nvPr/>
        </p:nvSpPr>
        <p:spPr bwMode="auto">
          <a:xfrm flipV="1">
            <a:off x="4037013" y="4267200"/>
            <a:ext cx="1523999" cy="1219200"/>
          </a:xfrm>
          <a:prstGeom prst="line">
            <a:avLst/>
          </a:prstGeom>
          <a:noFill/>
          <a:ln w="2286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76EC-A6C0-4CAD-A5D6-1AEF4FB833B2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44" grpId="0" animBg="1"/>
      <p:bldP spid="7352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FCE70-FE58-4EA3-997B-F85E7307F545}" type="slidenum">
              <a:rPr lang="en-GB" smtClean="0"/>
              <a:pPr/>
              <a:t>44</a:t>
            </a:fld>
            <a:endParaRPr lang="en-GB" dirty="0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Continuation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5760117" cy="29260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069773" y="3581400"/>
            <a:ext cx="4455227" cy="2926080"/>
            <a:chOff x="5069773" y="3581400"/>
            <a:chExt cx="4455227" cy="2926080"/>
          </a:xfrm>
        </p:grpSpPr>
        <p:pic>
          <p:nvPicPr>
            <p:cNvPr id="48131" name="Picture 5" descr="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65173" y="3581400"/>
              <a:ext cx="3159827" cy="29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069773" y="4005352"/>
              <a:ext cx="102463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K" sz="11500" b="1" dirty="0" smtClean="0">
                  <a:solidFill>
                    <a:schemeClr val="tx2"/>
                  </a:solidFill>
                </a:rPr>
                <a:t>=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D8474E-7FCC-41B3-863C-CC389044A61E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45</a:t>
            </a:fld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28" name="Slide Number Placeholder 5"/>
          <p:cNvSpPr txBox="1">
            <a:spLocks noGrp="1"/>
          </p:cNvSpPr>
          <p:nvPr/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7B3E49C7-B095-48CD-B181-F53EE11A239B}" type="slidenum">
              <a:rPr lang="en-GB" sz="1400">
                <a:solidFill>
                  <a:schemeClr val="bg1">
                    <a:lumMod val="65000"/>
                  </a:schemeClr>
                </a:solidFill>
              </a:rPr>
              <a:pPr algn="r"/>
              <a:t>45</a:t>
            </a:fld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Warning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9144000" cy="533400"/>
          </a:xfrm>
        </p:spPr>
        <p:txBody>
          <a:bodyPr/>
          <a:lstStyle/>
          <a:p>
            <a:pPr marL="403225" indent="-403225"/>
            <a:r>
              <a:rPr lang="en-US" dirty="0" smtClean="0"/>
              <a:t>Remember: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08" y="2430454"/>
            <a:ext cx="5812020" cy="4023360"/>
          </a:xfrm>
          <a:prstGeom prst="rect">
            <a:avLst/>
          </a:prstGeom>
          <a:ln w="38100">
            <a:solidFill>
              <a:srgbClr val="996600"/>
            </a:solidFill>
          </a:ln>
        </p:spPr>
      </p:pic>
      <p:sp>
        <p:nvSpPr>
          <p:cNvPr id="863242" name="Line 10"/>
          <p:cNvSpPr>
            <a:spLocks noChangeShapeType="1"/>
          </p:cNvSpPr>
          <p:nvPr/>
        </p:nvSpPr>
        <p:spPr bwMode="auto">
          <a:xfrm flipH="1">
            <a:off x="6627812" y="2209800"/>
            <a:ext cx="1752600" cy="1828800"/>
          </a:xfrm>
          <a:prstGeom prst="line">
            <a:avLst/>
          </a:prstGeom>
          <a:noFill/>
          <a:ln w="406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3243" name="Line 11"/>
          <p:cNvSpPr>
            <a:spLocks noChangeShapeType="1"/>
          </p:cNvSpPr>
          <p:nvPr/>
        </p:nvSpPr>
        <p:spPr bwMode="auto">
          <a:xfrm flipH="1">
            <a:off x="6627812" y="2971800"/>
            <a:ext cx="1752600" cy="1828800"/>
          </a:xfrm>
          <a:prstGeom prst="line">
            <a:avLst/>
          </a:prstGeom>
          <a:noFill/>
          <a:ln w="406400">
            <a:solidFill>
              <a:schemeClr val="bg2"/>
            </a:solidFill>
            <a:round/>
            <a:headEnd type="none" w="sm" len="sm"/>
            <a:tailEnd type="stealth" w="med" len="lg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/>
      <p:bldP spid="863242" grpId="0" animBg="1"/>
      <p:bldP spid="8632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38383-75D2-4EC2-912F-13378D3F9737}" type="slidenum">
              <a:rPr lang="en-GB" smtClean="0"/>
              <a:pPr/>
              <a:t>46</a:t>
            </a:fld>
            <a:endParaRPr lang="en-GB" dirty="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CombinedFragments</a:t>
            </a:r>
            <a:br>
              <a:rPr lang="en-US" sz="3200" i="1" dirty="0" smtClean="0"/>
            </a:br>
            <a:r>
              <a:rPr lang="en-US" dirty="0" smtClean="0"/>
              <a:t>Warning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3225" indent="-403225">
              <a:buClr>
                <a:srgbClr val="0070C0"/>
              </a:buClr>
            </a:pPr>
            <a:r>
              <a:rPr lang="en-US" dirty="0" smtClean="0"/>
              <a:t>The modelling of real-life applications are usually much </a:t>
            </a:r>
            <a:r>
              <a:rPr lang="en-US" b="1" i="1" dirty="0" smtClean="0">
                <a:solidFill>
                  <a:srgbClr val="0070C0"/>
                </a:solidFill>
              </a:rPr>
              <a:t>simpler</a:t>
            </a:r>
            <a:r>
              <a:rPr lang="en-US" dirty="0" smtClean="0"/>
              <a:t> than my examples</a:t>
            </a:r>
          </a:p>
          <a:p>
            <a:pPr marL="403225" indent="-403225">
              <a:buClr>
                <a:srgbClr val="0070C0"/>
              </a:buClr>
            </a:pPr>
            <a:r>
              <a:rPr lang="en-US" dirty="0" smtClean="0"/>
              <a:t>Consider drawing </a:t>
            </a:r>
            <a:r>
              <a:rPr lang="en-US" b="1" i="1" dirty="0" smtClean="0">
                <a:solidFill>
                  <a:srgbClr val="0070C0"/>
                </a:solidFill>
              </a:rPr>
              <a:t>several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diagrams for modeling complex combinations</a:t>
            </a:r>
          </a:p>
          <a:p>
            <a:pPr marL="403225" indent="-403225">
              <a:buClr>
                <a:srgbClr val="C33EC6"/>
              </a:buClr>
            </a:pPr>
            <a:r>
              <a:rPr lang="en-US" dirty="0" smtClean="0"/>
              <a:t>Do not use sequence diagrams for detailed modelling of </a:t>
            </a:r>
            <a:r>
              <a:rPr lang="en-US" b="1" i="1" dirty="0" smtClean="0">
                <a:solidFill>
                  <a:srgbClr val="C33EC6"/>
                </a:solidFill>
              </a:rPr>
              <a:t>program algorithms</a:t>
            </a:r>
          </a:p>
          <a:p>
            <a:pPr marL="803275" lvl="1" indent="-285750">
              <a:buClr>
                <a:srgbClr val="C33EC6"/>
              </a:buClr>
            </a:pPr>
            <a:r>
              <a:rPr lang="en-US" dirty="0" smtClean="0"/>
              <a:t>Better done using state machines, activity diagrams, or pseudo-code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uiExpand="1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33ED76-1A30-4F5A-9A6E-24281DFD06CB}" type="slidenum">
              <a:rPr lang="en-GB" smtClean="0"/>
              <a:pPr/>
              <a:t>47</a:t>
            </a:fld>
            <a:endParaRPr lang="en-GB" dirty="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InteractionUse (</a:t>
            </a:r>
            <a:r>
              <a:rPr lang="en-US" i="1" dirty="0" smtClean="0"/>
              <a:t>ref </a:t>
            </a:r>
            <a:r>
              <a:rPr lang="en-US" dirty="0" smtClean="0"/>
              <a:t>)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InteractionUse </a:t>
            </a:r>
            <a:r>
              <a:rPr lang="en-US" b="1" i="1" dirty="0" smtClean="0">
                <a:solidFill>
                  <a:srgbClr val="0099FF"/>
                </a:solidFill>
              </a:rPr>
              <a:t>refers to</a:t>
            </a:r>
            <a:r>
              <a:rPr lang="en-US" dirty="0" smtClean="0"/>
              <a:t> an Interaction</a:t>
            </a:r>
          </a:p>
          <a:p>
            <a:pPr eaLnBrk="1" hangingPunct="1"/>
            <a:r>
              <a:rPr lang="en-US" dirty="0" smtClean="0"/>
              <a:t>The InteractionUse is a shorthand for copying the contents of the referred Interaction to where the InteractionUse is</a:t>
            </a:r>
          </a:p>
          <a:p>
            <a:pPr eaLnBrk="1" hangingPunct="1"/>
            <a:r>
              <a:rPr lang="en-US" dirty="0" smtClean="0"/>
              <a:t>The copying may involve substituting parameters with actual values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1676400"/>
            <a:ext cx="5637213" cy="4881563"/>
            <a:chOff x="381000" y="1676400"/>
            <a:chExt cx="5637213" cy="4881563"/>
          </a:xfrm>
        </p:grpSpPr>
        <p:pic>
          <p:nvPicPr>
            <p:cNvPr id="5120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676400"/>
              <a:ext cx="5637213" cy="48815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198812" y="3327876"/>
              <a:ext cx="16764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HK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(PIN)        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2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pPr eaLnBrk="1" hangingPunct="1"/>
            <a:r>
              <a:rPr lang="en-US" sz="3200" i="1" dirty="0" smtClean="0"/>
              <a:t>InteractionUse </a:t>
            </a:r>
            <a:r>
              <a:rPr lang="en-US" sz="3200" dirty="0" smtClean="0"/>
              <a:t>(</a:t>
            </a:r>
            <a:r>
              <a:rPr lang="en-US" sz="3200" i="1" dirty="0" smtClean="0"/>
              <a:t>ref </a:t>
            </a:r>
            <a:r>
              <a:rPr lang="en-US" sz="3200" dirty="0" smtClean="0"/>
              <a:t>)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dirty="0" smtClean="0"/>
              <a:t>Example</a:t>
            </a:r>
          </a:p>
        </p:txBody>
      </p:sp>
      <p:sp>
        <p:nvSpPr>
          <p:cNvPr id="775177" name="AutoShape 9"/>
          <p:cNvSpPr>
            <a:spLocks noChangeArrowheads="1"/>
          </p:cNvSpPr>
          <p:nvPr/>
        </p:nvSpPr>
        <p:spPr bwMode="auto">
          <a:xfrm>
            <a:off x="5955664" y="4343400"/>
            <a:ext cx="3703320" cy="1828800"/>
          </a:xfrm>
          <a:prstGeom prst="wedgeRectCallout">
            <a:avLst>
              <a:gd name="adj1" fmla="val -83566"/>
              <a:gd name="adj2" fmla="val -4034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0325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This </a:t>
            </a:r>
            <a:r>
              <a:rPr lang="en-US" b="1" i="1" dirty="0">
                <a:solidFill>
                  <a:srgbClr val="7030A0"/>
                </a:solidFill>
              </a:rPr>
              <a:t>InteractionUse without </a:t>
            </a:r>
            <a:r>
              <a:rPr lang="en-US" b="1" i="1" dirty="0" smtClean="0">
                <a:solidFill>
                  <a:srgbClr val="7030A0"/>
                </a:solidFill>
              </a:rPr>
              <a:t>parameter refers </a:t>
            </a:r>
            <a:r>
              <a:rPr lang="en-US" b="1" i="1" dirty="0">
                <a:solidFill>
                  <a:srgbClr val="7030A0"/>
                </a:solidFill>
              </a:rPr>
              <a:t>to an Interaction :</a:t>
            </a:r>
            <a:r>
              <a:rPr lang="en-US" b="1" i="1" dirty="0" smtClean="0">
                <a:solidFill>
                  <a:srgbClr val="7030A0"/>
                </a:solidFill>
              </a:rPr>
              <a:t>OpenDoor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775175" name="AutoShape 7"/>
          <p:cNvSpPr>
            <a:spLocks noChangeArrowheads="1"/>
          </p:cNvSpPr>
          <p:nvPr/>
        </p:nvSpPr>
        <p:spPr bwMode="auto">
          <a:xfrm>
            <a:off x="5950902" y="1736782"/>
            <a:ext cx="3703320" cy="1828800"/>
          </a:xfrm>
          <a:prstGeom prst="wedgeRectCallout">
            <a:avLst>
              <a:gd name="adj1" fmla="val -76109"/>
              <a:gd name="adj2" fmla="val 43144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0325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This </a:t>
            </a:r>
            <a:r>
              <a:rPr lang="en-US" b="1" i="1" dirty="0">
                <a:solidFill>
                  <a:srgbClr val="7030A0"/>
                </a:solidFill>
              </a:rPr>
              <a:t>InteractionUse </a:t>
            </a:r>
            <a:r>
              <a:rPr lang="en-US" b="1" i="1" dirty="0" smtClean="0">
                <a:solidFill>
                  <a:srgbClr val="7030A0"/>
                </a:solidFill>
              </a:rPr>
              <a:t>refers </a:t>
            </a:r>
            <a:r>
              <a:rPr lang="en-US" b="1" i="1" dirty="0">
                <a:solidFill>
                  <a:srgbClr val="7030A0"/>
                </a:solidFill>
              </a:rPr>
              <a:t>to an Interaction :EstablishAccess with </a:t>
            </a:r>
            <a:r>
              <a:rPr lang="en-US" b="1" i="1" dirty="0" smtClean="0">
                <a:solidFill>
                  <a:srgbClr val="7030A0"/>
                </a:solidFill>
              </a:rPr>
              <a:t>input parameter PIN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7" grpId="0" uiExpand="1" build="p" animBg="1"/>
      <p:bldP spid="775175" grpId="0" uiExpan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15" descr="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5484813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pPr eaLnBrk="1" hangingPunct="1"/>
            <a:r>
              <a:rPr lang="en-US" sz="3200" i="1" dirty="0" smtClean="0"/>
              <a:t>InteractionUse </a:t>
            </a:r>
            <a:r>
              <a:rPr lang="en-US" sz="3200" dirty="0" smtClean="0"/>
              <a:t>(</a:t>
            </a:r>
            <a:r>
              <a:rPr lang="en-US" sz="3200" i="1" dirty="0" smtClean="0"/>
              <a:t>ref</a:t>
            </a:r>
            <a:r>
              <a:rPr lang="en-US" sz="1600" i="1" dirty="0" smtClean="0"/>
              <a:t>  </a:t>
            </a:r>
            <a:r>
              <a:rPr lang="en-US" sz="3200" dirty="0" smtClean="0"/>
              <a:t>)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dirty="0" smtClean="0"/>
              <a:t>Too Complicated Use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6170613" y="1752600"/>
            <a:ext cx="3732212" cy="5191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77228" name="AutoShape 12"/>
          <p:cNvSpPr>
            <a:spLocks noChangeArrowheads="1"/>
          </p:cNvSpPr>
          <p:nvPr/>
        </p:nvSpPr>
        <p:spPr bwMode="auto">
          <a:xfrm>
            <a:off x="6170613" y="5181600"/>
            <a:ext cx="3474720" cy="1066800"/>
          </a:xfrm>
          <a:prstGeom prst="wedgeRectCallout">
            <a:avLst>
              <a:gd name="adj1" fmla="val -73066"/>
              <a:gd name="adj2" fmla="val 20368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2000" dirty="0">
                <a:latin typeface="+mn-lt"/>
              </a:rPr>
              <a:t>The return value from the Interaction </a:t>
            </a:r>
            <a:r>
              <a:rPr lang="en-US" sz="2000" b="1" i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a_op_b</a:t>
            </a:r>
            <a:r>
              <a:rPr lang="en-US" sz="2000" dirty="0" smtClean="0">
                <a:latin typeface="+mn-lt"/>
              </a:rPr>
              <a:t> is passed to Lifeline </a:t>
            </a:r>
            <a:r>
              <a:rPr lang="en-US" sz="2000" b="1" i="1" dirty="0" smtClean="0">
                <a:solidFill>
                  <a:schemeClr val="bg2"/>
                </a:solidFill>
                <a:latin typeface="+mn-lt"/>
              </a:rPr>
              <a:t>a_op_b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77226" name="AutoShape 10"/>
          <p:cNvSpPr>
            <a:spLocks noChangeArrowheads="1"/>
          </p:cNvSpPr>
          <p:nvPr/>
        </p:nvSpPr>
        <p:spPr bwMode="auto">
          <a:xfrm>
            <a:off x="6170613" y="1676400"/>
            <a:ext cx="3474720" cy="1371600"/>
          </a:xfrm>
          <a:prstGeom prst="wedgeRectCallout">
            <a:avLst>
              <a:gd name="adj1" fmla="val -111343"/>
              <a:gd name="adj2" fmla="val -30356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0">
              <a:spcBef>
                <a:spcPct val="20000"/>
              </a:spcBef>
              <a:buClr>
                <a:srgbClr val="CC0000"/>
              </a:buClr>
              <a:buSzPct val="60000"/>
            </a:pPr>
            <a:r>
              <a:rPr lang="en-US" sz="2000" dirty="0" smtClean="0">
                <a:latin typeface="+mn-lt"/>
              </a:rPr>
              <a:t>Interaction </a:t>
            </a:r>
            <a:r>
              <a:rPr lang="en-US" sz="2000" b="1" i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a_op_b</a:t>
            </a:r>
            <a:r>
              <a:rPr lang="en-US" sz="2000" dirty="0" smtClean="0">
                <a:latin typeface="+mn-lt"/>
              </a:rPr>
              <a:t> with input integer parameter </a:t>
            </a:r>
            <a:r>
              <a:rPr lang="en-US" sz="2000" b="1" i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n-US" sz="2000" dirty="0" smtClean="0">
                <a:latin typeface="+mn-lt"/>
              </a:rPr>
              <a:t>, input/output integer parameter </a:t>
            </a:r>
            <a:r>
              <a:rPr lang="en-US" sz="2000" b="1" i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w</a:t>
            </a:r>
            <a:r>
              <a:rPr lang="en-US" sz="2000" dirty="0" smtClean="0">
                <a:latin typeface="+mn-lt"/>
              </a:rPr>
              <a:t>, and return parameter </a:t>
            </a:r>
            <a:r>
              <a:rPr lang="en-US" sz="2000" b="1" i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Verdict</a:t>
            </a:r>
            <a:endParaRPr lang="en-US" sz="2000" b="1" i="1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77229" name="AutoShape 13"/>
          <p:cNvSpPr>
            <a:spLocks noChangeArrowheads="1"/>
          </p:cNvSpPr>
          <p:nvPr/>
        </p:nvSpPr>
        <p:spPr bwMode="auto">
          <a:xfrm>
            <a:off x="6170613" y="3276600"/>
            <a:ext cx="3474720" cy="1676400"/>
          </a:xfrm>
          <a:prstGeom prst="wedgeRectCallout">
            <a:avLst>
              <a:gd name="adj1" fmla="val -103333"/>
              <a:gd name="adj2" fmla="val -24060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0188" lvl="0" indent="-230188">
              <a:spcBef>
                <a:spcPct val="20000"/>
              </a:spcBef>
              <a:buClr>
                <a:srgbClr val="CC0000"/>
              </a:buClr>
              <a:buSzPct val="60000"/>
              <a:buFont typeface="Wingdings" pitchFamily="2" charset="2"/>
              <a:buChar char="u"/>
            </a:pPr>
            <a:r>
              <a:rPr lang="en-US" sz="2000" dirty="0" smtClean="0">
                <a:latin typeface="+mn-lt"/>
              </a:rPr>
              <a:t>Refer to </a:t>
            </a:r>
            <a:r>
              <a:rPr lang="en-US" sz="2000" b="1" i="1" dirty="0" smtClean="0">
                <a:solidFill>
                  <a:schemeClr val="bg2"/>
                </a:solidFill>
                <a:latin typeface="+mn-lt"/>
              </a:rPr>
              <a:t>a_util_b</a:t>
            </a:r>
            <a:r>
              <a:rPr lang="en-US" sz="2000" dirty="0" smtClean="0">
                <a:latin typeface="+mn-lt"/>
              </a:rPr>
              <a:t> with input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31</a:t>
            </a:r>
            <a:r>
              <a:rPr lang="en-US" sz="2000" dirty="0" smtClean="0">
                <a:latin typeface="+mn-lt"/>
              </a:rPr>
              <a:t> and input parameter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w</a:t>
            </a:r>
            <a:r>
              <a:rPr lang="en-US" sz="2000" dirty="0" smtClean="0">
                <a:latin typeface="+mn-lt"/>
              </a:rPr>
              <a:t> with value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en-US" sz="2000" b="1" dirty="0" smtClean="0">
              <a:solidFill>
                <a:schemeClr val="bg2"/>
              </a:solidFill>
              <a:latin typeface="+mn-lt"/>
            </a:endParaRPr>
          </a:p>
          <a:p>
            <a:pPr marL="230188" lvl="0" indent="-230188">
              <a:spcBef>
                <a:spcPct val="20000"/>
              </a:spcBef>
              <a:buClr>
                <a:srgbClr val="CC0000"/>
              </a:buClr>
              <a:buSzPct val="60000"/>
              <a:buFont typeface="Wingdings" pitchFamily="2" charset="2"/>
              <a:buChar char="u"/>
            </a:pPr>
            <a:r>
              <a:rPr lang="en-US" sz="2000" dirty="0" smtClean="0">
                <a:latin typeface="+mn-lt"/>
              </a:rPr>
              <a:t>Return value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en-US" sz="2000" dirty="0" smtClean="0">
                <a:latin typeface="+mn-lt"/>
              </a:rPr>
              <a:t> to the attribute </a:t>
            </a:r>
            <a:r>
              <a:rPr lang="en-US" sz="2000" b="1" i="1" dirty="0" smtClean="0">
                <a:solidFill>
                  <a:schemeClr val="bg2"/>
                </a:solidFill>
                <a:latin typeface="+mn-lt"/>
              </a:rPr>
              <a:t>xc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of </a:t>
            </a:r>
            <a:r>
              <a:rPr lang="en-US" sz="2000" b="1" i="1" dirty="0" smtClean="0">
                <a:solidFill>
                  <a:schemeClr val="bg2"/>
                </a:solidFill>
                <a:latin typeface="+mn-lt"/>
              </a:rPr>
              <a:t>:xx</a:t>
            </a:r>
            <a:endParaRPr lang="en-US" sz="2000" b="1" i="1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8" grpId="0" uiExpand="1" build="p" animBg="1"/>
      <p:bldP spid="777226" grpId="0" uiExpand="1" build="p" animBg="1"/>
      <p:bldP spid="77722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79412" y="16764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Represented graphically by</a:t>
            </a:r>
            <a:endParaRPr lang="en-US" kern="0" dirty="0" smtClean="0"/>
          </a:p>
          <a:p>
            <a:pPr lvl="1"/>
            <a:r>
              <a:rPr lang="en-US" kern="0" dirty="0" smtClean="0"/>
              <a:t>sequence diagrams</a:t>
            </a:r>
          </a:p>
          <a:p>
            <a:pPr lvl="1"/>
            <a:r>
              <a:rPr lang="en-GB" kern="0" dirty="0" smtClean="0"/>
              <a:t>state machines</a:t>
            </a: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dirty="0" smtClean="0"/>
              <a:t>Dynamic Models</a:t>
            </a:r>
          </a:p>
        </p:txBody>
      </p:sp>
      <p:sp>
        <p:nvSpPr>
          <p:cNvPr id="867333" name="AutoShape 5"/>
          <p:cNvSpPr>
            <a:spLocks noChangeArrowheads="1"/>
          </p:cNvSpPr>
          <p:nvPr/>
        </p:nvSpPr>
        <p:spPr bwMode="auto">
          <a:xfrm>
            <a:off x="6050280" y="2270760"/>
            <a:ext cx="3474720" cy="990600"/>
          </a:xfrm>
          <a:prstGeom prst="wedgeRectCallout">
            <a:avLst>
              <a:gd name="adj1" fmla="val -94395"/>
              <a:gd name="adj2" fmla="val -23028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/>
            <a:r>
              <a:rPr lang="en-US" b="1" i="1" dirty="0" smtClean="0"/>
              <a:t>Can </a:t>
            </a:r>
            <a:r>
              <a:rPr lang="en-US" b="1" i="1" dirty="0"/>
              <a:t>also be regarded as a </a:t>
            </a:r>
            <a:r>
              <a:rPr lang="en-US" b="1" i="1" dirty="0">
                <a:solidFill>
                  <a:schemeClr val="bg2"/>
                </a:solidFill>
              </a:rPr>
              <a:t>use case model</a:t>
            </a:r>
          </a:p>
        </p:txBody>
      </p:sp>
      <p:sp>
        <p:nvSpPr>
          <p:cNvPr id="867334" name="AutoShape 6"/>
          <p:cNvSpPr>
            <a:spLocks noChangeArrowheads="1"/>
          </p:cNvSpPr>
          <p:nvPr/>
        </p:nvSpPr>
        <p:spPr bwMode="auto">
          <a:xfrm>
            <a:off x="5867400" y="3733800"/>
            <a:ext cx="3657600" cy="609600"/>
          </a:xfrm>
          <a:prstGeom prst="wedgeRectCallout">
            <a:avLst>
              <a:gd name="adj1" fmla="val -87486"/>
              <a:gd name="adj2" fmla="val -213885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b="1" i="1" dirty="0"/>
              <a:t>but never as a </a:t>
            </a:r>
            <a:r>
              <a:rPr lang="en-US" b="1" i="1" dirty="0">
                <a:solidFill>
                  <a:srgbClr val="C33EC6"/>
                </a:solidFill>
              </a:rPr>
              <a:t>program</a:t>
            </a:r>
          </a:p>
        </p:txBody>
      </p:sp>
      <p:sp>
        <p:nvSpPr>
          <p:cNvPr id="867331" name="AutoShape 3"/>
          <p:cNvSpPr>
            <a:spLocks noChangeArrowheads="1"/>
          </p:cNvSpPr>
          <p:nvPr/>
        </p:nvSpPr>
        <p:spPr bwMode="auto">
          <a:xfrm>
            <a:off x="5515292" y="4724400"/>
            <a:ext cx="3474720" cy="1005840"/>
          </a:xfrm>
          <a:prstGeom prst="wedgeRectCallout">
            <a:avLst>
              <a:gd name="adj1" fmla="val -121138"/>
              <a:gd name="adj2" fmla="val -184960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/>
            <a:r>
              <a:rPr lang="en-US" b="1" i="1" dirty="0"/>
              <a:t>Can also be regarded as a </a:t>
            </a:r>
            <a:r>
              <a:rPr lang="en-US" b="1" i="1" dirty="0">
                <a:solidFill>
                  <a:srgbClr val="00B050"/>
                </a:solidFill>
              </a:rPr>
              <a:t>design </a:t>
            </a:r>
            <a:r>
              <a:rPr lang="en-US" b="1" i="1" dirty="0" smtClean="0">
                <a:solidFill>
                  <a:srgbClr val="00B050"/>
                </a:solidFill>
              </a:rPr>
              <a:t>model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9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733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7334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  <p:bldP spid="867333" grpId="0" uiExpand="1" build="p" animBg="1"/>
      <p:bldP spid="867334" grpId="0" uiExpand="1" build="p" animBg="1"/>
      <p:bldP spid="867331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15" descr="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5484813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pPr eaLnBrk="1" hangingPunct="1"/>
            <a:r>
              <a:rPr lang="en-US" sz="3200" i="1" dirty="0" smtClean="0"/>
              <a:t>InteractionUse </a:t>
            </a:r>
            <a:r>
              <a:rPr lang="en-US" sz="3200" dirty="0" smtClean="0"/>
              <a:t>(</a:t>
            </a:r>
            <a:r>
              <a:rPr lang="en-US" sz="3200" i="1" dirty="0" smtClean="0"/>
              <a:t>ref</a:t>
            </a:r>
            <a:r>
              <a:rPr lang="en-US" sz="1600" i="1" dirty="0" smtClean="0"/>
              <a:t>  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dirty="0" smtClean="0"/>
              <a:t>Warning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6170613" y="1752600"/>
            <a:ext cx="3732212" cy="5191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77226" name="AutoShape 10"/>
          <p:cNvSpPr>
            <a:spLocks noChangeArrowheads="1"/>
          </p:cNvSpPr>
          <p:nvPr/>
        </p:nvSpPr>
        <p:spPr bwMode="auto">
          <a:xfrm>
            <a:off x="6324600" y="1676400"/>
            <a:ext cx="3200400" cy="4663440"/>
          </a:xfrm>
          <a:prstGeom prst="wedgeRectCallout">
            <a:avLst>
              <a:gd name="adj1" fmla="val -84820"/>
              <a:gd name="adj2" fmla="val -2769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4488" indent="-344488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en-US" b="1" i="1" dirty="0" smtClean="0"/>
              <a:t>Do you find this example difficult?</a:t>
            </a:r>
          </a:p>
          <a:p>
            <a:pPr marL="344488" indent="-344488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en-US" b="1" i="1" dirty="0" smtClean="0"/>
              <a:t>Your </a:t>
            </a:r>
            <a:r>
              <a:rPr lang="en-US" b="1" i="1" dirty="0">
                <a:solidFill>
                  <a:schemeClr val="bg2"/>
                </a:solidFill>
              </a:rPr>
              <a:t>users</a:t>
            </a:r>
            <a:r>
              <a:rPr lang="en-US" b="1" i="1" dirty="0"/>
              <a:t> </a:t>
            </a:r>
            <a:r>
              <a:rPr lang="en-US" b="1" i="1" dirty="0" smtClean="0"/>
              <a:t>find </a:t>
            </a:r>
            <a:r>
              <a:rPr lang="en-US" b="1" i="1" dirty="0"/>
              <a:t>it even more so</a:t>
            </a:r>
          </a:p>
          <a:p>
            <a:pPr marL="344488" indent="-344488">
              <a:spcBef>
                <a:spcPct val="20000"/>
              </a:spcBef>
              <a:buClr>
                <a:srgbClr val="C33EC6"/>
              </a:buClr>
              <a:buSzPct val="60000"/>
              <a:buFont typeface="Wingdings" pitchFamily="2" charset="2"/>
              <a:buChar char="u"/>
            </a:pPr>
            <a:r>
              <a:rPr lang="en-US" b="1" i="1" dirty="0" smtClean="0"/>
              <a:t>Sequence diagrams are not for </a:t>
            </a:r>
            <a:r>
              <a:rPr lang="en-US" b="1" i="1" dirty="0" smtClean="0">
                <a:solidFill>
                  <a:srgbClr val="C33EC6"/>
                </a:solidFill>
              </a:rPr>
              <a:t>Programmers</a:t>
            </a:r>
            <a:endParaRPr lang="en-US" b="1" i="1" dirty="0">
              <a:solidFill>
                <a:srgbClr val="C33EC6"/>
              </a:solidFill>
            </a:endParaRPr>
          </a:p>
          <a:p>
            <a:pPr marL="344488" indent="-344488">
              <a:spcBef>
                <a:spcPct val="20000"/>
              </a:spcBef>
              <a:buClr>
                <a:srgbClr val="C33EC6"/>
              </a:buClr>
              <a:buSzPct val="60000"/>
              <a:buFont typeface="Wingdings" pitchFamily="2" charset="2"/>
              <a:buChar char="u"/>
            </a:pPr>
            <a:r>
              <a:rPr lang="en-US" b="1" i="1" dirty="0"/>
              <a:t>Avoid combining many scenarios </a:t>
            </a:r>
            <a:r>
              <a:rPr lang="en-US" b="1" i="1" dirty="0" smtClean="0"/>
              <a:t>together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C18FC0-C173-4275-B153-ADB69C3E023A}" type="slidenum">
              <a:rPr lang="en-GB" smtClean="0"/>
              <a:pPr/>
              <a:t>6</a:t>
            </a:fld>
            <a:endParaRPr lang="en-GB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dirty="0" smtClean="0"/>
              <a:t>Events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5486400" cy="4724400"/>
          </a:xfrm>
        </p:spPr>
        <p:txBody>
          <a:bodyPr/>
          <a:lstStyle/>
          <a:p>
            <a:pPr>
              <a:tabLst>
                <a:tab pos="2574925" algn="l"/>
                <a:tab pos="8802688" algn="l"/>
              </a:tabLst>
            </a:pPr>
            <a:r>
              <a:rPr lang="en-GB" dirty="0" smtClean="0"/>
              <a:t>An event occurs when a message is passed</a:t>
            </a:r>
          </a:p>
          <a:p>
            <a:pPr lvl="1">
              <a:tabLst>
                <a:tab pos="2574925" algn="l"/>
                <a:tab pos="8802688" algn="l"/>
              </a:tabLst>
            </a:pPr>
            <a:r>
              <a:rPr lang="en-GB" dirty="0" smtClean="0"/>
              <a:t>between an object and an external party</a:t>
            </a:r>
          </a:p>
          <a:p>
            <a:pPr lvl="1">
              <a:tabLst>
                <a:tab pos="2574925" algn="l"/>
                <a:tab pos="8802688" algn="l"/>
              </a:tabLst>
            </a:pPr>
            <a:r>
              <a:rPr lang="en-GB" dirty="0" smtClean="0"/>
              <a:t>or between two objects</a:t>
            </a:r>
          </a:p>
          <a:p>
            <a:pPr>
              <a:tabLst>
                <a:tab pos="2574925" algn="l"/>
                <a:tab pos="8802688" algn="l"/>
              </a:tabLst>
              <a:defRPr/>
            </a:pPr>
            <a:r>
              <a:rPr lang="en-GB" dirty="0" smtClean="0"/>
              <a:t>Happens </a:t>
            </a:r>
            <a:r>
              <a:rPr lang="en-GB" dirty="0"/>
              <a:t>at a point in time and </a:t>
            </a:r>
            <a:r>
              <a:rPr lang="en-GB" dirty="0" smtClean="0"/>
              <a:t>has </a:t>
            </a:r>
            <a:r>
              <a:rPr lang="en-GB" b="1" i="1" dirty="0" smtClean="0">
                <a:solidFill>
                  <a:schemeClr val="bg2"/>
                </a:solidFill>
              </a:rPr>
              <a:t>no duration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pPr lvl="0">
              <a:tabLst>
                <a:tab pos="2574925" algn="l"/>
                <a:tab pos="8802688" algn="l"/>
              </a:tabLst>
              <a:defRPr/>
            </a:pPr>
            <a:r>
              <a:rPr lang="en-GB" dirty="0" smtClean="0"/>
              <a:t>Information </a:t>
            </a:r>
            <a:r>
              <a:rPr lang="en-GB" dirty="0"/>
              <a:t>may exchange through </a:t>
            </a:r>
            <a:r>
              <a:rPr lang="en-GB" dirty="0" smtClean="0"/>
              <a:t>parameters</a:t>
            </a:r>
            <a:r>
              <a:rPr lang="en-GB" b="1" i="1" dirty="0">
                <a:solidFill>
                  <a:schemeClr val="bg2"/>
                </a:solidFill>
              </a:rPr>
              <a:t>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dirty="0"/>
          </a:p>
          <a:p>
            <a:pPr lvl="1">
              <a:tabLst>
                <a:tab pos="2574925" algn="l"/>
                <a:tab pos="8802688" algn="l"/>
              </a:tabLst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41986" name="AutoShape 2" descr="Image result for hang up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88" name="AutoShape 4" descr="Image result for hang up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7010400" y="2590800"/>
            <a:ext cx="2514600" cy="990600"/>
          </a:xfrm>
          <a:prstGeom prst="wedgeRectCallout">
            <a:avLst>
              <a:gd name="adj1" fmla="val -175929"/>
              <a:gd name="adj2" fmla="val 3949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914400"/>
            <a:r>
              <a:rPr lang="en-US" b="1" i="1" dirty="0" smtClean="0">
                <a:solidFill>
                  <a:schemeClr val="bg2"/>
                </a:solidFill>
              </a:rPr>
              <a:t>Caller hands up</a:t>
            </a:r>
            <a:endParaRPr lang="en-US" b="1" i="1" dirty="0">
              <a:solidFill>
                <a:schemeClr val="bg2"/>
              </a:solidFill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799" y="2720340"/>
            <a:ext cx="73152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736080" y="3886200"/>
            <a:ext cx="2788920" cy="990600"/>
          </a:xfrm>
          <a:prstGeom prst="wedgeRectCallout">
            <a:avLst>
              <a:gd name="adj1" fmla="val -106628"/>
              <a:gd name="adj2" fmla="val -37283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914400"/>
            <a:r>
              <a:rPr lang="en-US" b="1" i="1" dirty="0" smtClean="0">
                <a:solidFill>
                  <a:schemeClr val="bg2"/>
                </a:solidFill>
              </a:rPr>
              <a:t>Disconnect phones</a:t>
            </a:r>
            <a:endParaRPr lang="en-US" b="1" i="1" dirty="0">
              <a:solidFill>
                <a:schemeClr val="bg2"/>
              </a:solidFill>
            </a:endParaRP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479" y="4015740"/>
            <a:ext cx="73152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  <p:bldP spid="12" grpId="0" uiExpand="1" build="p" animBg="1"/>
      <p:bldP spid="1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4953000"/>
          </a:xfrm>
        </p:spPr>
        <p:txBody>
          <a:bodyPr/>
          <a:lstStyle/>
          <a:p>
            <a:r>
              <a:rPr lang="en-US" dirty="0" smtClean="0"/>
              <a:t>caller hangs up</a:t>
            </a:r>
          </a:p>
          <a:p>
            <a:r>
              <a:rPr lang="en-US" dirty="0" smtClean="0"/>
              <a:t>car has just exceeded speed limit</a:t>
            </a:r>
          </a:p>
          <a:p>
            <a:r>
              <a:rPr lang="en-US" dirty="0" smtClean="0"/>
              <a:t>caller dials (digit)</a:t>
            </a:r>
          </a:p>
          <a:p>
            <a:r>
              <a:rPr lang="en-US" dirty="0" smtClean="0"/>
              <a:t>debit (amount)</a:t>
            </a:r>
          </a:p>
          <a:p>
            <a:r>
              <a:rPr lang="en-US" dirty="0" smtClean="0"/>
              <a:t>user enters (text)</a:t>
            </a:r>
          </a:p>
          <a:p>
            <a:r>
              <a:rPr lang="en-US" dirty="0" smtClean="0"/>
              <a:t>transfer to (</a:t>
            </a:r>
            <a:r>
              <a:rPr lang="en-US" b="1" i="1" dirty="0" smtClean="0"/>
              <a:t>Account</a:t>
            </a:r>
            <a:r>
              <a:rPr lang="en-US" dirty="0" smtClean="0"/>
              <a:t>, amount) </a:t>
            </a:r>
          </a:p>
          <a:p>
            <a:r>
              <a:rPr lang="en-US" dirty="0"/>
              <a:t>depart (</a:t>
            </a:r>
            <a:r>
              <a:rPr lang="en-US" b="1" i="1" dirty="0" smtClean="0"/>
              <a:t>Airport</a:t>
            </a:r>
            <a:r>
              <a:rPr lang="en-US" dirty="0" smtClean="0"/>
              <a:t>, date, time)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7550" y="266700"/>
            <a:ext cx="9144000" cy="1104900"/>
          </a:xfrm>
        </p:spPr>
        <p:txBody>
          <a:bodyPr/>
          <a:lstStyle/>
          <a:p>
            <a:r>
              <a:rPr lang="en-US" dirty="0" smtClean="0"/>
              <a:t>Examples of Events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>Possibly with Objects</a:t>
            </a:r>
            <a:r>
              <a:rPr lang="en-GB" sz="3200" i="1" dirty="0" smtClean="0"/>
              <a:t> and Attributes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331150" y="2819400"/>
            <a:ext cx="3200400" cy="990600"/>
          </a:xfrm>
          <a:prstGeom prst="wedgeRectCallout">
            <a:avLst>
              <a:gd name="adj1" fmla="val -128347"/>
              <a:gd name="adj2" fmla="val 38810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/>
            <a:r>
              <a:rPr lang="en-US" b="1" i="1" dirty="0" smtClean="0">
                <a:solidFill>
                  <a:srgbClr val="7030A0"/>
                </a:solidFill>
              </a:rPr>
              <a:t>Current object is an implicit parameter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331150" y="4114800"/>
            <a:ext cx="3200400" cy="990600"/>
          </a:xfrm>
          <a:prstGeom prst="wedgeRectCallout">
            <a:avLst>
              <a:gd name="adj1" fmla="val -64787"/>
              <a:gd name="adj2" fmla="val -622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/>
            <a:r>
              <a:rPr lang="en-US" b="1" i="1" dirty="0" smtClean="0">
                <a:solidFill>
                  <a:srgbClr val="7030A0"/>
                </a:solidFill>
              </a:rPr>
              <a:t>Current object is an implicit parameter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331150" y="5410200"/>
            <a:ext cx="3200400" cy="990600"/>
          </a:xfrm>
          <a:prstGeom prst="wedgeRectCallout">
            <a:avLst>
              <a:gd name="adj1" fmla="val -73539"/>
              <a:gd name="adj2" fmla="val -35572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/>
            <a:r>
              <a:rPr lang="en-US" b="1" i="1" dirty="0" smtClean="0">
                <a:solidFill>
                  <a:srgbClr val="7030A0"/>
                </a:solidFill>
              </a:rPr>
              <a:t>Current object is an implicit parameter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5" grpId="0" build="p" animBg="1"/>
      <p:bldP spid="10" grpId="0" build="p" animBg="1"/>
      <p:bldP spid="11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378C49-5974-45E5-8D39-C61325ABC4B6}" type="slidenum">
              <a:rPr lang="en-GB" smtClean="0"/>
              <a:pPr/>
              <a:t>8</a:t>
            </a:fld>
            <a:endParaRPr lang="en-GB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Example</a:t>
            </a:r>
            <a:br>
              <a:rPr lang="en-US" sz="3200" i="1" dirty="0" smtClean="0"/>
            </a:br>
            <a:r>
              <a:rPr lang="en-GB" dirty="0" smtClean="0"/>
              <a:t>Scenario for Phone Call</a:t>
            </a:r>
            <a:endParaRPr lang="en-US" dirty="0" smtClean="0"/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caller lifts receiver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dial tone begins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caller dials digit (2)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dial tone ends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caller dials digit (8)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caller dials digit (5)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caller dials digit (9)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caller dials digit (2)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caller dials digit (1)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caller dials digit (8)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caller dials digit (0) …</a:t>
            </a:r>
          </a:p>
        </p:txBody>
      </p:sp>
      <p:sp>
        <p:nvSpPr>
          <p:cNvPr id="8652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called phone begins ringing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ringing tone appears in calling phone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called party answers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called phone stops ringing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ringing tone disappears in calling phone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connect phones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called party hangs up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disconnect phones</a:t>
            </a:r>
          </a:p>
          <a:p>
            <a:pPr marL="292100" indent="-292100">
              <a:lnSpc>
                <a:spcPct val="90000"/>
              </a:lnSpc>
            </a:pPr>
            <a:r>
              <a:rPr lang="en-US" sz="2400" dirty="0" smtClean="0"/>
              <a:t>caller hangs up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292100" indent="-292100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3" grpId="0"/>
      <p:bldP spid="8652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F22C77-1FA8-4FA1-9F1D-C114A63D0292}" type="slidenum">
              <a:rPr lang="en-GB" smtClean="0"/>
              <a:pPr/>
              <a:t>9</a:t>
            </a:fld>
            <a:endParaRPr lang="en-GB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Diagrams</a:t>
            </a:r>
            <a:endParaRPr lang="en-GB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990012" cy="4953000"/>
          </a:xfrm>
        </p:spPr>
        <p:txBody>
          <a:bodyPr/>
          <a:lstStyle/>
          <a:p>
            <a:r>
              <a:rPr lang="en-US" dirty="0" smtClean="0"/>
              <a:t>A sequence diagram is a </a:t>
            </a:r>
            <a:r>
              <a:rPr lang="en-US" b="1" i="1" dirty="0" smtClean="0">
                <a:solidFill>
                  <a:srgbClr val="0070C0"/>
                </a:solidFill>
              </a:rPr>
              <a:t>graphical</a:t>
            </a:r>
            <a:r>
              <a:rPr lang="en-GB" dirty="0" smtClean="0"/>
              <a:t> representation of related scenarios</a:t>
            </a:r>
          </a:p>
          <a:p>
            <a:r>
              <a:rPr lang="en-GB" dirty="0" smtClean="0"/>
              <a:t>Shows</a:t>
            </a:r>
          </a:p>
          <a:p>
            <a:pPr lvl="1"/>
            <a:r>
              <a:rPr lang="en-GB" sz="3200" b="1" i="1" dirty="0" smtClean="0">
                <a:solidFill>
                  <a:schemeClr val="bg2"/>
                </a:solidFill>
              </a:rPr>
              <a:t>objects</a:t>
            </a:r>
            <a:r>
              <a:rPr lang="en-GB" sz="3200" dirty="0" smtClean="0"/>
              <a:t> as vertical </a:t>
            </a:r>
            <a:r>
              <a:rPr lang="en-US" sz="3200" dirty="0" smtClean="0"/>
              <a:t>dotted </a:t>
            </a:r>
            <a:r>
              <a:rPr lang="en-GB" sz="3200" dirty="0" smtClean="0"/>
              <a:t>lines</a:t>
            </a:r>
          </a:p>
          <a:p>
            <a:pPr lvl="1"/>
            <a:r>
              <a:rPr lang="en-GB" sz="3200" b="1" i="1" dirty="0" smtClean="0">
                <a:solidFill>
                  <a:schemeClr val="bg2"/>
                </a:solidFill>
              </a:rPr>
              <a:t>events</a:t>
            </a:r>
            <a:r>
              <a:rPr lang="en-GB" sz="3200" dirty="0" smtClean="0"/>
              <a:t> as horizontal arrows from sender object to receiver object </a:t>
            </a:r>
            <a:r>
              <a:rPr lang="en-GB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uiExpand="1" build="p" bldLvl="2"/>
    </p:bldLst>
  </p:timing>
</p:sld>
</file>

<file path=ppt/theme/theme1.xml><?xml version="1.0" encoding="utf-8"?>
<a:theme xmlns:a="http://schemas.openxmlformats.org/drawingml/2006/main" name="Side Bar">
  <a:themeElements>
    <a:clrScheme name="Side Bar 9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F8F8F8"/>
      </a:accent1>
      <a:accent2>
        <a:srgbClr val="006600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de Bar">
  <a:themeElements>
    <a:clrScheme name="1_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1_Side Bar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9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ide Bar">
  <a:themeElements>
    <a:clrScheme name="2_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2_Side Bar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9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ide Bar">
  <a:themeElements>
    <a:clrScheme name="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F8F8F8"/>
      </a:accent1>
      <a:accent2>
        <a:srgbClr val="006600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Designs\Side Bar.pot</Template>
  <TotalTime>4474</TotalTime>
  <Words>1813</Words>
  <Application>Microsoft Office PowerPoint</Application>
  <PresentationFormat>Custom</PresentationFormat>
  <Paragraphs>392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Times New Roman</vt:lpstr>
      <vt:lpstr>Arial</vt:lpstr>
      <vt:lpstr>Courier New</vt:lpstr>
      <vt:lpstr>Wingdings</vt:lpstr>
      <vt:lpstr>Consolas</vt:lpstr>
      <vt:lpstr>PMingLiU</vt:lpstr>
      <vt:lpstr>Side Bar</vt:lpstr>
      <vt:lpstr>1_Side Bar</vt:lpstr>
      <vt:lpstr>2_Side Bar</vt:lpstr>
      <vt:lpstr>3_Side Bar</vt:lpstr>
      <vt:lpstr>Dynamic Modelling with Sequence Diagrams</vt:lpstr>
      <vt:lpstr>Importance of Dynamic Modelling</vt:lpstr>
      <vt:lpstr>Importance of Dynamic Modelling</vt:lpstr>
      <vt:lpstr>Dynamic Models</vt:lpstr>
      <vt:lpstr>Dynamic Models</vt:lpstr>
      <vt:lpstr>Events</vt:lpstr>
      <vt:lpstr>Examples of Events Possibly with Objects and Attributes</vt:lpstr>
      <vt:lpstr>Example Scenario for Phone Call</vt:lpstr>
      <vt:lpstr>Sequence Diagrams</vt:lpstr>
      <vt:lpstr>Sequence Diagrams Syntax Overview</vt:lpstr>
      <vt:lpstr>Message Types</vt:lpstr>
      <vt:lpstr>Asynchronous Messages</vt:lpstr>
      <vt:lpstr>Asynchronous Messages Example 1</vt:lpstr>
      <vt:lpstr>Asynchronous Messages Example 2</vt:lpstr>
      <vt:lpstr>Asynchronous Messages Example 2</vt:lpstr>
      <vt:lpstr>Synchronous Messages</vt:lpstr>
      <vt:lpstr>Synchronous Message and Synchronous Call Example 1</vt:lpstr>
      <vt:lpstr>Return Values</vt:lpstr>
      <vt:lpstr>Return Values</vt:lpstr>
      <vt:lpstr>Synchronous Message and Synchronous Call Example 2</vt:lpstr>
      <vt:lpstr>Synchronous Message and Synchronous Call Example 2</vt:lpstr>
      <vt:lpstr>Object Creation Messages</vt:lpstr>
      <vt:lpstr>Lost Messages</vt:lpstr>
      <vt:lpstr>Found Messages</vt:lpstr>
      <vt:lpstr>Duration Constraints</vt:lpstr>
      <vt:lpstr>Duration Constraints</vt:lpstr>
      <vt:lpstr>Time Constraints</vt:lpstr>
      <vt:lpstr>Control Information CombinedFragments</vt:lpstr>
      <vt:lpstr>Control Information CombinedFragments</vt:lpstr>
      <vt:lpstr>CombinedFragments Alternatives (alt)</vt:lpstr>
      <vt:lpstr>CombinedFragments Alternatives (alt)</vt:lpstr>
      <vt:lpstr>Alternatives Single and Double Clicks</vt:lpstr>
      <vt:lpstr>Alternatives We Learn from Mistakes</vt:lpstr>
      <vt:lpstr>CombinedFragments Option (opt)</vt:lpstr>
      <vt:lpstr>CombinedFragments Option (opt)</vt:lpstr>
      <vt:lpstr>CombinedFragments Option (opt)</vt:lpstr>
      <vt:lpstr>Alternatives and Option We Learn from Mistakes</vt:lpstr>
      <vt:lpstr>CombinedFragments Parallel (par)</vt:lpstr>
      <vt:lpstr>CombinedFragments Parallel (par)</vt:lpstr>
      <vt:lpstr>CombinedFragments Critical Region (critical )</vt:lpstr>
      <vt:lpstr>CombinedFragments Critical Region (critical )</vt:lpstr>
      <vt:lpstr>CombinedFragments Iteration (loop)</vt:lpstr>
      <vt:lpstr>CombinedFragments Continuation</vt:lpstr>
      <vt:lpstr>CombinedFragments Continuation</vt:lpstr>
      <vt:lpstr>CombinedFragments Warning</vt:lpstr>
      <vt:lpstr>CombinedFragments Warning</vt:lpstr>
      <vt:lpstr>InteractionUse (ref )</vt:lpstr>
      <vt:lpstr>InteractionUse (ref ) Example</vt:lpstr>
      <vt:lpstr>InteractionUse (ref  ) Too Complicated Use</vt:lpstr>
      <vt:lpstr>InteractionUse (ref  ) Warning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UML</dc:title>
  <dc:creator>Prof. T.H. Tse</dc:creator>
  <cp:lastModifiedBy>TH Tse</cp:lastModifiedBy>
  <cp:revision>733</cp:revision>
  <cp:lastPrinted>2023-10-02T08:59:49Z</cp:lastPrinted>
  <dcterms:created xsi:type="dcterms:W3CDTF">1999-09-08T02:17:18Z</dcterms:created>
  <dcterms:modified xsi:type="dcterms:W3CDTF">2023-10-02T09:00:07Z</dcterms:modified>
</cp:coreProperties>
</file>