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3650" r:id="rId2"/>
    <p:sldMasterId id="2147483720" r:id="rId3"/>
    <p:sldMasterId id="2147483756" r:id="rId4"/>
    <p:sldMasterId id="2147483768" r:id="rId5"/>
    <p:sldMasterId id="2147483780" r:id="rId6"/>
    <p:sldMasterId id="2147483804" r:id="rId7"/>
    <p:sldMasterId id="2147483816" r:id="rId8"/>
    <p:sldMasterId id="2147483840" r:id="rId9"/>
    <p:sldMasterId id="2147483852" r:id="rId10"/>
    <p:sldMasterId id="2147483864" r:id="rId11"/>
    <p:sldMasterId id="2147483900" r:id="rId12"/>
    <p:sldMasterId id="2147483936" r:id="rId13"/>
    <p:sldMasterId id="2147483948" r:id="rId14"/>
  </p:sldMasterIdLst>
  <p:notesMasterIdLst>
    <p:notesMasterId r:id="rId97"/>
  </p:notesMasterIdLst>
  <p:handoutMasterIdLst>
    <p:handoutMasterId r:id="rId98"/>
  </p:handoutMasterIdLst>
  <p:sldIdLst>
    <p:sldId id="1168" r:id="rId15"/>
    <p:sldId id="1338" r:id="rId16"/>
    <p:sldId id="1439" r:id="rId17"/>
    <p:sldId id="1357" r:id="rId18"/>
    <p:sldId id="1339" r:id="rId19"/>
    <p:sldId id="1356" r:id="rId20"/>
    <p:sldId id="1423" r:id="rId21"/>
    <p:sldId id="1424" r:id="rId22"/>
    <p:sldId id="1416" r:id="rId23"/>
    <p:sldId id="1415" r:id="rId24"/>
    <p:sldId id="1410" r:id="rId25"/>
    <p:sldId id="1359" r:id="rId26"/>
    <p:sldId id="1420" r:id="rId27"/>
    <p:sldId id="1421" r:id="rId28"/>
    <p:sldId id="1425" r:id="rId29"/>
    <p:sldId id="1426" r:id="rId30"/>
    <p:sldId id="1427" r:id="rId31"/>
    <p:sldId id="1428" r:id="rId32"/>
    <p:sldId id="1429" r:id="rId33"/>
    <p:sldId id="1430" r:id="rId34"/>
    <p:sldId id="1431" r:id="rId35"/>
    <p:sldId id="1432" r:id="rId36"/>
    <p:sldId id="1422" r:id="rId37"/>
    <p:sldId id="1346" r:id="rId38"/>
    <p:sldId id="1435" r:id="rId39"/>
    <p:sldId id="1347" r:id="rId40"/>
    <p:sldId id="1395" r:id="rId41"/>
    <p:sldId id="1394" r:id="rId42"/>
    <p:sldId id="1398" r:id="rId43"/>
    <p:sldId id="1400" r:id="rId44"/>
    <p:sldId id="1393" r:id="rId45"/>
    <p:sldId id="1402" r:id="rId46"/>
    <p:sldId id="1403" r:id="rId47"/>
    <p:sldId id="1404" r:id="rId48"/>
    <p:sldId id="1243" r:id="rId49"/>
    <p:sldId id="1262" r:id="rId50"/>
    <p:sldId id="1247" r:id="rId51"/>
    <p:sldId id="1382" r:id="rId52"/>
    <p:sldId id="1383" r:id="rId53"/>
    <p:sldId id="1384" r:id="rId54"/>
    <p:sldId id="1385" r:id="rId55"/>
    <p:sldId id="1386" r:id="rId56"/>
    <p:sldId id="1387" r:id="rId57"/>
    <p:sldId id="1388" r:id="rId58"/>
    <p:sldId id="1328" r:id="rId59"/>
    <p:sldId id="1333" r:id="rId60"/>
    <p:sldId id="1329" r:id="rId61"/>
    <p:sldId id="1419" r:id="rId62"/>
    <p:sldId id="1285" r:id="rId63"/>
    <p:sldId id="1286" r:id="rId64"/>
    <p:sldId id="1372" r:id="rId65"/>
    <p:sldId id="1408" r:id="rId66"/>
    <p:sldId id="1288" r:id="rId67"/>
    <p:sldId id="1289" r:id="rId68"/>
    <p:sldId id="1406" r:id="rId69"/>
    <p:sldId id="1373" r:id="rId70"/>
    <p:sldId id="1371" r:id="rId71"/>
    <p:sldId id="1407" r:id="rId72"/>
    <p:sldId id="1380" r:id="rId73"/>
    <p:sldId id="1409" r:id="rId74"/>
    <p:sldId id="1366" r:id="rId75"/>
    <p:sldId id="1351" r:id="rId76"/>
    <p:sldId id="1290" r:id="rId77"/>
    <p:sldId id="1291" r:id="rId78"/>
    <p:sldId id="1292" r:id="rId79"/>
    <p:sldId id="1293" r:id="rId80"/>
    <p:sldId id="1294" r:id="rId81"/>
    <p:sldId id="1295" r:id="rId82"/>
    <p:sldId id="1436" r:id="rId83"/>
    <p:sldId id="1327" r:id="rId84"/>
    <p:sldId id="1353" r:id="rId85"/>
    <p:sldId id="1307" r:id="rId86"/>
    <p:sldId id="1308" r:id="rId87"/>
    <p:sldId id="1309" r:id="rId88"/>
    <p:sldId id="1316" r:id="rId89"/>
    <p:sldId id="1332" r:id="rId90"/>
    <p:sldId id="1318" r:id="rId91"/>
    <p:sldId id="1437" r:id="rId92"/>
    <p:sldId id="1438" r:id="rId93"/>
    <p:sldId id="1320" r:id="rId94"/>
    <p:sldId id="1355" r:id="rId95"/>
    <p:sldId id="1324" r:id="rId96"/>
  </p:sldIdLst>
  <p:sldSz cx="9902825" cy="6858000"/>
  <p:notesSz cx="9906000" cy="6743700"/>
  <p:embeddedFontLst>
    <p:embeddedFont>
      <p:font typeface="Consolas" panose="020B0609020204030204" pitchFamily="49" charset="0"/>
      <p:regular r:id="rId99"/>
      <p:bold r:id="rId100"/>
      <p:italic r:id="rId101"/>
      <p:boldItalic r:id="rId102"/>
    </p:embeddedFont>
    <p:embeddedFont>
      <p:font typeface="Verdana" panose="020B0604030504040204" pitchFamily="34" charset="0"/>
      <p:regular r:id="rId103"/>
      <p:bold r:id="rId104"/>
      <p:italic r:id="rId105"/>
      <p:boldItalic r:id="rId10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70" userDrawn="1">
          <p15:clr>
            <a:srgbClr val="A4A3A4"/>
          </p15:clr>
        </p15:guide>
        <p15:guide id="2" pos="458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996633"/>
    <a:srgbClr val="C33EC6"/>
    <a:srgbClr val="0099FF"/>
    <a:srgbClr val="000066"/>
    <a:srgbClr val="C0C0C0"/>
    <a:srgbClr val="F8F8F8"/>
    <a:srgbClr val="006600"/>
    <a:srgbClr val="808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6602" autoAdjust="0"/>
  </p:normalViewPr>
  <p:slideViewPr>
    <p:cSldViewPr>
      <p:cViewPr varScale="1">
        <p:scale>
          <a:sx n="112" d="100"/>
          <a:sy n="112" d="100"/>
        </p:scale>
        <p:origin x="1236" y="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72" y="4938"/>
      </p:cViewPr>
      <p:guideLst>
        <p:guide orient="horz" pos="1470"/>
        <p:guide pos="458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6" Type="http://schemas.openxmlformats.org/officeDocument/2006/relationships/slide" Target="slides/slide2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font" Target="fonts/font5.fntdata"/><Relationship Id="rId108" Type="http://schemas.openxmlformats.org/officeDocument/2006/relationships/viewProps" Target="viewProps.xml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theme" Target="theme/theme1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tableStyles" Target="tableStyles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64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66775">
              <a:defRPr sz="1000" i="1"/>
            </a:lvl1pPr>
          </a:lstStyle>
          <a:p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5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66775">
              <a:defRPr sz="1000" i="1"/>
            </a:lvl1pPr>
          </a:lstStyle>
          <a:p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64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66775">
              <a:defRPr sz="1000" i="1"/>
            </a:lvl1pPr>
          </a:lstStyle>
          <a:p>
            <a:r>
              <a:rPr lang="en-GB" dirty="0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5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66775">
              <a:defRPr sz="1000" i="1"/>
            </a:lvl1pPr>
          </a:lstStyle>
          <a:p>
            <a:fld id="{5F91C087-89EB-4ED3-8C4A-1FA0E1F7C648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319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39788">
              <a:defRPr sz="1000" i="1"/>
            </a:lvl1pPr>
          </a:lstStyle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1274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39788">
              <a:defRPr sz="1000" i="1"/>
            </a:lvl1pPr>
          </a:lstStyle>
          <a:p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8000"/>
            <a:ext cx="3648075" cy="252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5562" y="3205419"/>
            <a:ext cx="7354879" cy="304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2" tIns="41275" rIns="87312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319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39788">
              <a:defRPr sz="1000" i="1"/>
            </a:lvl1pPr>
          </a:lstStyle>
          <a:p>
            <a:r>
              <a:rPr lang="en-GB" dirty="0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1274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39788">
              <a:defRPr sz="1000" i="1"/>
            </a:lvl1pPr>
          </a:lstStyle>
          <a:p>
            <a:fld id="{61DEAC2D-8E7B-4ADD-9F7C-59F66E31EB8E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dirty="0"/>
              <a:t>Software Design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38D93-6CE1-4DC6-ACA2-4FF0106B492E}" type="slidenum">
              <a:rPr lang="en-GB"/>
              <a:pPr/>
              <a:t>46</a:t>
            </a:fld>
            <a:endParaRPr lang="en-GB" dirty="0"/>
          </a:p>
        </p:txBody>
      </p:sp>
      <p:sp>
        <p:nvSpPr>
          <p:cNvPr id="927746" name="Rectangle 6"/>
          <p:cNvSpPr txBox="1">
            <a:spLocks noGrp="1" noChangeArrowheads="1"/>
          </p:cNvSpPr>
          <p:nvPr/>
        </p:nvSpPr>
        <p:spPr bwMode="auto">
          <a:xfrm>
            <a:off x="-23319" y="6412999"/>
            <a:ext cx="4328045" cy="3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defTabSz="839788"/>
            <a:r>
              <a:rPr lang="en-US" sz="1000" i="1" dirty="0"/>
              <a:t>Software Design</a:t>
            </a:r>
          </a:p>
        </p:txBody>
      </p:sp>
      <p:sp>
        <p:nvSpPr>
          <p:cNvPr id="927747" name="Rectangle 7"/>
          <p:cNvSpPr txBox="1">
            <a:spLocks noGrp="1" noChangeArrowheads="1"/>
          </p:cNvSpPr>
          <p:nvPr/>
        </p:nvSpPr>
        <p:spPr bwMode="auto">
          <a:xfrm>
            <a:off x="5601274" y="6412999"/>
            <a:ext cx="4328045" cy="3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839788"/>
            <a:fld id="{E5C4CE73-F82D-4021-ACA1-1A6067D8AB06}" type="slidenum">
              <a:rPr lang="en-US" sz="1000" i="1"/>
              <a:pPr algn="r" defTabSz="839788"/>
              <a:t>46</a:t>
            </a:fld>
            <a:endParaRPr lang="en-US" sz="1000" i="1" dirty="0"/>
          </a:p>
        </p:txBody>
      </p:sp>
      <p:sp>
        <p:nvSpPr>
          <p:cNvPr id="927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6413"/>
            <a:ext cx="3651250" cy="2528887"/>
          </a:xfrm>
          <a:solidFill>
            <a:srgbClr val="FFFFFF"/>
          </a:solidFill>
          <a:ln/>
        </p:spPr>
      </p:sp>
      <p:sp>
        <p:nvSpPr>
          <p:cNvPr id="927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67" y="3202177"/>
            <a:ext cx="7266266" cy="3034665"/>
          </a:xfrm>
          <a:solidFill>
            <a:srgbClr val="FFFFFF"/>
          </a:solidFill>
          <a:ln/>
        </p:spPr>
        <p:txBody>
          <a:bodyPr lIns="88288" tIns="44145" rIns="88288" bIns="44145"/>
          <a:lstStyle/>
          <a:p>
            <a:r>
              <a:rPr lang="en-US" b="1" dirty="0"/>
              <a:t>Teaching Notes</a:t>
            </a:r>
          </a:p>
          <a:p>
            <a:r>
              <a:rPr lang="en-US" dirty="0"/>
              <a:t>The UML offers two types of diagrams (Sequence and Collaboration) to model detailed object interactions. </a:t>
            </a:r>
          </a:p>
          <a:p>
            <a:r>
              <a:rPr lang="en-US" dirty="0"/>
              <a:t>The figure above is read from top to bottom, following the logic of the use case. Each object referenced in the use case is symbolized by a vertical line. The behaviors or operations which each object needs to fulfill an obligation is represented by a box. These boxes represent program code. The arrows between the lines represent interactions or messages being sent to a particular object to invoke one of its operations to satisfy a request.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BDCC9-33FF-4F0E-ADA4-73E86DB37ACB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080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CFD1-0891-409F-B60B-75808353266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6C23-6AEC-4123-B0AC-8959CE5519B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E59381-7E0A-4ED9-893A-4EFA63037A5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859144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9145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F0CD-312D-437B-9DD6-36ED0002E0E8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F2CA-4445-411C-A1FB-5D7710A3628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29808-AD8F-4008-B087-6E1D383A61A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D1782-942B-40D5-A3DF-9066958B8392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509B-CA23-4BD5-9FA6-6F8B9C837846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4940E-0D02-4734-AE35-5674E9C1775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7638C-BDB9-4B6A-BDF5-59562E6A8CD5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E0290-D454-4719-8384-B34C24187C1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54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5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5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94BD0A-072C-412B-B247-1CA405BBCD95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15463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915464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5465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82343-1838-4459-9373-19AEE99C208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4193-AAFF-4BBE-B717-CF4B39A8C6E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BDCC9-33FF-4F0E-ADA4-73E86DB37AC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20F0-7020-4C24-9571-4F83288BA08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F7BCD-F00E-4ACF-84E1-536AB9D00165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DEF67-4977-4E7A-8563-BD292A28004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8904-8154-49AD-A7C6-B6A1F8086DA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3EFE6-2FE8-472C-88B7-39EF4C00CDA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EB24-C9DA-4529-8BD3-83B5014790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0A410-4747-405E-8700-CABA1711A3BC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DCA3-37CA-4EEA-B114-E03458673F6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1E52-36EC-4C81-9C3A-14D153B08DA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CFD1-0891-409F-B60B-75808353266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6C23-6AEC-4123-B0AC-8959CE5519B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BDCC9-33FF-4F0E-ADA4-73E86DB37AC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20F0-7020-4C24-9571-4F83288BA08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F7BCD-F00E-4ACF-84E1-536AB9D00165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DEF67-4977-4E7A-8563-BD292A28004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8904-8154-49AD-A7C6-B6A1F8086DA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3EFE6-2FE8-472C-88B7-39EF4C00CDA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EB24-C9DA-4529-8BD3-83B5014790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74A5-193C-4112-8E99-B1944249852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0A410-4747-405E-8700-CABA1711A3BC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1E52-36EC-4C81-9C3A-14D153B08DA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CFD1-0891-409F-B60B-75808353266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6C23-6AEC-4123-B0AC-8959CE5519B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13CE5-ECD7-4CAC-A9FC-7B48AB1F7D9B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44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976EC-A6C0-4CAD-A5D6-1AEF4FB833B2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55752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52817-8B62-4D53-A523-CC0745FE75D5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8914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4EC65-D008-46AF-89BB-48E61647107E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6200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FA211-25A6-4A2D-AE3B-88E12D93AC67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4501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3FB6D-AC4C-4385-BBBC-C10E24A1D7D6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443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5DBA2-A077-49CA-9269-D2354C3015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A9EE8-866D-4F1B-AF2C-59B99E3F7A6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15720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7F450-199A-4EC3-9D4C-16CCD2E64C86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0914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12DB4-ADEE-4C29-87E2-D6D4A7C6A5EA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4394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146655-313B-49EC-AF61-BCC758EEF4AC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9700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44770-E365-439E-A575-195C7FD619A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98548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CB6C4-C0D5-43B4-8F99-491E2F460E37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943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1AC29-E137-4AF8-B486-EFD8CC3AC55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773F-7975-483D-AC38-05AC754B4E1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ABF86-ADF1-4409-90B8-FCB47245542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4654-9A01-4DD2-8866-D3B7BA5E723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20F0-7020-4C24-9571-4F83288BA08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655F1-90B0-4E11-B4A7-63C918CB8EE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0630-00A6-43AB-AD8B-BEF60597A8E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F5E8-F8D9-463E-AA82-F225070B30E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F7BCD-F00E-4ACF-84E1-536AB9D0016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DEF67-4977-4E7A-8563-BD292A28004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8904-8154-49AD-A7C6-B6A1F8086DA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3EFE6-2FE8-472C-88B7-39EF4C00CDA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EB24-C9DA-4529-8BD3-83B50147904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0E669E-EF9C-4543-B994-0A97E4A072D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859144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9145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E347-8629-45A1-A2E4-F2AC2551479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0A410-4747-405E-8700-CABA1711A3B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7DCD4-7647-4241-95E4-C5C2B159A37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306A-9BA0-4940-AAE3-E6E56BC0B7D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C1C9-0436-48B1-BC29-57977FDEEBC5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124E-1D81-4B2A-A733-5ACA7F30211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768B-CFA1-43F6-8396-83AA0D539A2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91434-6D93-4DCC-8458-E79C444073C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A0F3-8516-477F-9875-A857C2D3179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A515-E6D8-4A4A-BA47-0F5D6A760B22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349C-9ECB-4031-B96C-ADEB8B71722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0E669E-EF9C-4543-B994-0A97E4A072D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859144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9145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1E52-36EC-4C81-9C3A-14D153B08DA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E347-8629-45A1-A2E4-F2AC2551479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7DCD4-7647-4241-95E4-C5C2B159A37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306A-9BA0-4940-AAE3-E6E56BC0B7D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C1C9-0436-48B1-BC29-57977FDEEBC5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124E-1D81-4B2A-A733-5ACA7F30211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768B-CFA1-43F6-8396-83AA0D539A2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91434-6D93-4DCC-8458-E79C444073C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A0F3-8516-477F-9875-A857C2D3179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A515-E6D8-4A4A-BA47-0F5D6A760B22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349C-9ECB-4031-B96C-ADEB8B71722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9E7486B0-8E99-4FDF-9DFF-07CD051B7A49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EE5E03DC-0607-4190-9DFF-B1D1ABA43D70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85812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812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9E7486B0-8E99-4FDF-9DFF-07CD051B7A4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9E7486B0-8E99-4FDF-9DFF-07CD051B7A4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17C3C-270F-4ED4-A097-56C489FEF104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7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1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4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4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8DB434FE-936A-47D3-9C7E-E296904056D8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14439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91444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444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6306CD3A-24AE-4F26-B6B4-9B4C2B2EDA8F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85812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812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6306CD3A-24AE-4F26-B6B4-9B4C2B2EDA8F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85812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812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tse@cs.hku.hk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hku.hk/tht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4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60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7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Dynamic </a:t>
            </a:r>
            <a:r>
              <a:rPr lang="en-US" sz="8000" dirty="0"/>
              <a:t>Modelling </a:t>
            </a:r>
            <a:r>
              <a:rPr lang="en-US" sz="8000" i="1" dirty="0"/>
              <a:t>with State Machines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810000"/>
            <a:ext cx="536575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Prof. T.H. Tse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Department of Computer Science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Email: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000" dirty="0">
                <a:latin typeface="Consolas" pitchFamily="49" charset="0"/>
                <a:hlinkClick r:id="rId3"/>
              </a:rPr>
              <a:t>thtse@cs.hku.hk</a:t>
            </a:r>
            <a:endParaRPr lang="en-US" sz="2000" dirty="0"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Web: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hlinkClick r:id="rId4"/>
              </a:rPr>
              <a:t>hku.hk/thtse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714756" name="Group 4"/>
          <p:cNvGrpSpPr>
            <a:grpSpLocks/>
          </p:cNvGrpSpPr>
          <p:nvPr/>
        </p:nvGrpSpPr>
        <p:grpSpPr bwMode="auto">
          <a:xfrm>
            <a:off x="533400" y="3962400"/>
            <a:ext cx="1219200" cy="1219200"/>
            <a:chOff x="336" y="2496"/>
            <a:chExt cx="768" cy="768"/>
          </a:xfrm>
        </p:grpSpPr>
        <p:sp>
          <p:nvSpPr>
            <p:cNvPr id="714757" name="Rectangle 5"/>
            <p:cNvSpPr>
              <a:spLocks noChangeArrowheads="1"/>
            </p:cNvSpPr>
            <p:nvPr/>
          </p:nvSpPr>
          <p:spPr bwMode="auto">
            <a:xfrm>
              <a:off x="383" y="2537"/>
              <a:ext cx="341" cy="68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758" name="Freeform 6"/>
            <p:cNvSpPr>
              <a:spLocks/>
            </p:cNvSpPr>
            <p:nvPr/>
          </p:nvSpPr>
          <p:spPr bwMode="auto">
            <a:xfrm>
              <a:off x="383" y="2586"/>
              <a:ext cx="673" cy="588"/>
            </a:xfrm>
            <a:custGeom>
              <a:avLst/>
              <a:gdLst/>
              <a:ahLst/>
              <a:cxnLst>
                <a:cxn ang="0">
                  <a:pos x="58" y="1424"/>
                </a:cxn>
                <a:cxn ang="0">
                  <a:pos x="206" y="1391"/>
                </a:cxn>
                <a:cxn ang="0">
                  <a:pos x="333" y="1352"/>
                </a:cxn>
                <a:cxn ang="0">
                  <a:pos x="471" y="1290"/>
                </a:cxn>
                <a:cxn ang="0">
                  <a:pos x="637" y="1174"/>
                </a:cxn>
                <a:cxn ang="0">
                  <a:pos x="754" y="1062"/>
                </a:cxn>
                <a:cxn ang="0">
                  <a:pos x="838" y="965"/>
                </a:cxn>
                <a:cxn ang="0">
                  <a:pos x="916" y="852"/>
                </a:cxn>
                <a:cxn ang="0">
                  <a:pos x="999" y="733"/>
                </a:cxn>
                <a:cxn ang="0">
                  <a:pos x="1090" y="598"/>
                </a:cxn>
                <a:cxn ang="0">
                  <a:pos x="1191" y="476"/>
                </a:cxn>
                <a:cxn ang="0">
                  <a:pos x="1290" y="381"/>
                </a:cxn>
                <a:cxn ang="0">
                  <a:pos x="1390" y="307"/>
                </a:cxn>
                <a:cxn ang="0">
                  <a:pos x="1471" y="263"/>
                </a:cxn>
                <a:cxn ang="0">
                  <a:pos x="1580" y="214"/>
                </a:cxn>
                <a:cxn ang="0">
                  <a:pos x="1605" y="0"/>
                </a:cxn>
                <a:cxn ang="0">
                  <a:pos x="1444" y="68"/>
                </a:cxn>
                <a:cxn ang="0">
                  <a:pos x="1289" y="164"/>
                </a:cxn>
                <a:cxn ang="0">
                  <a:pos x="1194" y="244"/>
                </a:cxn>
                <a:cxn ang="0">
                  <a:pos x="1094" y="352"/>
                </a:cxn>
                <a:cxn ang="0">
                  <a:pos x="1016" y="461"/>
                </a:cxn>
                <a:cxn ang="0">
                  <a:pos x="947" y="564"/>
                </a:cxn>
                <a:cxn ang="0">
                  <a:pos x="878" y="663"/>
                </a:cxn>
                <a:cxn ang="0">
                  <a:pos x="807" y="768"/>
                </a:cxn>
                <a:cxn ang="0">
                  <a:pos x="734" y="857"/>
                </a:cxn>
                <a:cxn ang="0">
                  <a:pos x="650" y="943"/>
                </a:cxn>
                <a:cxn ang="0">
                  <a:pos x="558" y="1026"/>
                </a:cxn>
                <a:cxn ang="0">
                  <a:pos x="441" y="1101"/>
                </a:cxn>
                <a:cxn ang="0">
                  <a:pos x="318" y="1153"/>
                </a:cxn>
                <a:cxn ang="0">
                  <a:pos x="182" y="1197"/>
                </a:cxn>
                <a:cxn ang="0">
                  <a:pos x="46" y="1225"/>
                </a:cxn>
                <a:cxn ang="0">
                  <a:pos x="0" y="1434"/>
                </a:cxn>
              </a:cxnLst>
              <a:rect l="0" t="0" r="r" b="b"/>
              <a:pathLst>
                <a:path w="1606" h="1435">
                  <a:moveTo>
                    <a:pt x="0" y="1434"/>
                  </a:moveTo>
                  <a:lnTo>
                    <a:pt x="58" y="1424"/>
                  </a:lnTo>
                  <a:lnTo>
                    <a:pt x="121" y="1411"/>
                  </a:lnTo>
                  <a:lnTo>
                    <a:pt x="206" y="1391"/>
                  </a:lnTo>
                  <a:lnTo>
                    <a:pt x="271" y="1374"/>
                  </a:lnTo>
                  <a:lnTo>
                    <a:pt x="333" y="1352"/>
                  </a:lnTo>
                  <a:lnTo>
                    <a:pt x="395" y="1329"/>
                  </a:lnTo>
                  <a:lnTo>
                    <a:pt x="471" y="1290"/>
                  </a:lnTo>
                  <a:lnTo>
                    <a:pt x="568" y="1227"/>
                  </a:lnTo>
                  <a:lnTo>
                    <a:pt x="637" y="1174"/>
                  </a:lnTo>
                  <a:lnTo>
                    <a:pt x="698" y="1118"/>
                  </a:lnTo>
                  <a:lnTo>
                    <a:pt x="754" y="1062"/>
                  </a:lnTo>
                  <a:lnTo>
                    <a:pt x="799" y="1010"/>
                  </a:lnTo>
                  <a:lnTo>
                    <a:pt x="838" y="965"/>
                  </a:lnTo>
                  <a:lnTo>
                    <a:pt x="880" y="904"/>
                  </a:lnTo>
                  <a:lnTo>
                    <a:pt x="916" y="852"/>
                  </a:lnTo>
                  <a:lnTo>
                    <a:pt x="963" y="789"/>
                  </a:lnTo>
                  <a:lnTo>
                    <a:pt x="999" y="733"/>
                  </a:lnTo>
                  <a:lnTo>
                    <a:pt x="1039" y="672"/>
                  </a:lnTo>
                  <a:lnTo>
                    <a:pt x="1090" y="598"/>
                  </a:lnTo>
                  <a:lnTo>
                    <a:pt x="1147" y="527"/>
                  </a:lnTo>
                  <a:lnTo>
                    <a:pt x="1191" y="476"/>
                  </a:lnTo>
                  <a:lnTo>
                    <a:pt x="1239" y="426"/>
                  </a:lnTo>
                  <a:lnTo>
                    <a:pt x="1290" y="381"/>
                  </a:lnTo>
                  <a:lnTo>
                    <a:pt x="1344" y="340"/>
                  </a:lnTo>
                  <a:lnTo>
                    <a:pt x="1390" y="307"/>
                  </a:lnTo>
                  <a:lnTo>
                    <a:pt x="1436" y="279"/>
                  </a:lnTo>
                  <a:lnTo>
                    <a:pt x="1471" y="263"/>
                  </a:lnTo>
                  <a:lnTo>
                    <a:pt x="1529" y="236"/>
                  </a:lnTo>
                  <a:lnTo>
                    <a:pt x="1580" y="214"/>
                  </a:lnTo>
                  <a:lnTo>
                    <a:pt x="1605" y="206"/>
                  </a:lnTo>
                  <a:lnTo>
                    <a:pt x="1605" y="0"/>
                  </a:lnTo>
                  <a:lnTo>
                    <a:pt x="1537" y="24"/>
                  </a:lnTo>
                  <a:lnTo>
                    <a:pt x="1444" y="68"/>
                  </a:lnTo>
                  <a:lnTo>
                    <a:pt x="1360" y="117"/>
                  </a:lnTo>
                  <a:lnTo>
                    <a:pt x="1289" y="164"/>
                  </a:lnTo>
                  <a:lnTo>
                    <a:pt x="1245" y="198"/>
                  </a:lnTo>
                  <a:lnTo>
                    <a:pt x="1194" y="244"/>
                  </a:lnTo>
                  <a:lnTo>
                    <a:pt x="1141" y="296"/>
                  </a:lnTo>
                  <a:lnTo>
                    <a:pt x="1094" y="352"/>
                  </a:lnTo>
                  <a:lnTo>
                    <a:pt x="1050" y="412"/>
                  </a:lnTo>
                  <a:lnTo>
                    <a:pt x="1016" y="461"/>
                  </a:lnTo>
                  <a:lnTo>
                    <a:pt x="981" y="513"/>
                  </a:lnTo>
                  <a:lnTo>
                    <a:pt x="947" y="564"/>
                  </a:lnTo>
                  <a:lnTo>
                    <a:pt x="911" y="617"/>
                  </a:lnTo>
                  <a:lnTo>
                    <a:pt x="878" y="663"/>
                  </a:lnTo>
                  <a:lnTo>
                    <a:pt x="841" y="720"/>
                  </a:lnTo>
                  <a:lnTo>
                    <a:pt x="807" y="768"/>
                  </a:lnTo>
                  <a:lnTo>
                    <a:pt x="771" y="815"/>
                  </a:lnTo>
                  <a:lnTo>
                    <a:pt x="734" y="857"/>
                  </a:lnTo>
                  <a:lnTo>
                    <a:pt x="693" y="901"/>
                  </a:lnTo>
                  <a:lnTo>
                    <a:pt x="650" y="943"/>
                  </a:lnTo>
                  <a:lnTo>
                    <a:pt x="612" y="980"/>
                  </a:lnTo>
                  <a:lnTo>
                    <a:pt x="558" y="1026"/>
                  </a:lnTo>
                  <a:lnTo>
                    <a:pt x="497" y="1069"/>
                  </a:lnTo>
                  <a:lnTo>
                    <a:pt x="441" y="1101"/>
                  </a:lnTo>
                  <a:lnTo>
                    <a:pt x="381" y="1129"/>
                  </a:lnTo>
                  <a:lnTo>
                    <a:pt x="318" y="1153"/>
                  </a:lnTo>
                  <a:lnTo>
                    <a:pt x="260" y="1172"/>
                  </a:lnTo>
                  <a:lnTo>
                    <a:pt x="182" y="1197"/>
                  </a:lnTo>
                  <a:lnTo>
                    <a:pt x="104" y="1215"/>
                  </a:lnTo>
                  <a:lnTo>
                    <a:pt x="46" y="1225"/>
                  </a:lnTo>
                  <a:lnTo>
                    <a:pt x="0" y="1230"/>
                  </a:lnTo>
                  <a:lnTo>
                    <a:pt x="0" y="143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759" name="Rectangle 7"/>
            <p:cNvSpPr>
              <a:spLocks noChangeArrowheads="1"/>
            </p:cNvSpPr>
            <p:nvPr/>
          </p:nvSpPr>
          <p:spPr bwMode="auto">
            <a:xfrm>
              <a:off x="363" y="2523"/>
              <a:ext cx="714" cy="71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760" name="Rectangle 8"/>
            <p:cNvSpPr>
              <a:spLocks noChangeArrowheads="1"/>
            </p:cNvSpPr>
            <p:nvPr/>
          </p:nvSpPr>
          <p:spPr bwMode="auto">
            <a:xfrm>
              <a:off x="336" y="2496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/>
              <a:t>Example 1</a:t>
            </a:r>
            <a:r>
              <a:rPr lang="en-GB" sz="3200" dirty="0"/>
              <a:t> (</a:t>
            </a:r>
            <a:r>
              <a:rPr lang="en-GB" sz="3200" i="1" dirty="0"/>
              <a:t>Continued</a:t>
            </a:r>
            <a:r>
              <a:rPr lang="en-GB" sz="3200" dirty="0"/>
              <a:t>)</a:t>
            </a:r>
            <a:r>
              <a:rPr lang="en-GB" sz="3200" i="1" dirty="0">
                <a:solidFill>
                  <a:schemeClr val="bg2"/>
                </a:solidFill>
              </a:rPr>
              <a:t/>
            </a:r>
            <a:br>
              <a:rPr lang="en-GB" sz="3200" i="1" dirty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Effect </a:t>
            </a:r>
            <a:r>
              <a:rPr lang="en-GB" dirty="0">
                <a:solidFill>
                  <a:srgbClr val="00B050"/>
                </a:solidFill>
              </a:rPr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rgbClr val="808080"/>
                </a:solidFill>
              </a:rPr>
              <a:pPr/>
              <a:t>10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511232" y="3505200"/>
            <a:ext cx="2880360" cy="1097280"/>
          </a:xfrm>
          <a:prstGeom prst="wedgeRectCallout">
            <a:avLst>
              <a:gd name="adj1" fmla="val 2216"/>
              <a:gd name="adj2" fmla="val -9166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sz="3200" b="1" i="1" dirty="0" smtClean="0">
                <a:solidFill>
                  <a:srgbClr val="00B050"/>
                </a:solidFill>
              </a:rPr>
              <a:t>Event sent to another object </a:t>
            </a:r>
            <a:r>
              <a:rPr lang="en-GB" sz="3200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931291" y="2431230"/>
            <a:ext cx="566928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79612" y="1686580"/>
            <a:ext cx="246888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debit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(amount)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22731" y="2448580"/>
            <a:ext cx="54864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 ok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77508" y="1686580"/>
            <a:ext cx="32004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[amount &lt;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balance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55612" y="1882590"/>
            <a:ext cx="1463040" cy="1097280"/>
          </a:xfrm>
          <a:prstGeom prst="roundRect">
            <a:avLst>
              <a:gd name="adj" fmla="val 22495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Before</a:t>
            </a:r>
          </a:p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debit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7608728" y="1882590"/>
            <a:ext cx="1280160" cy="1097280"/>
          </a:xfrm>
          <a:prstGeom prst="roundRect">
            <a:avLst>
              <a:gd name="adj" fmla="val 22495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After</a:t>
            </a:r>
          </a:p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debit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9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4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C2723-136B-4852-B686-87C65AB217BA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381000" y="34290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0000"/>
              <a:buFont typeface="Wingdings" pitchFamily="2" charset="2"/>
              <a:buChar char="u"/>
              <a:tabLst>
                <a:tab pos="2509838" algn="l"/>
                <a:tab pos="8913813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Conditions are used as guards on transitions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0000"/>
              <a:buFont typeface="Wingdings" pitchFamily="2" charset="2"/>
              <a:buChar char="u"/>
              <a:tabLst>
                <a:tab pos="2509838" algn="l"/>
                <a:tab pos="8913813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transition fires</a:t>
            </a:r>
          </a:p>
          <a:p>
            <a:pPr marL="855663" lvl="1" indent="-398463">
              <a:spcBef>
                <a:spcPct val="20000"/>
              </a:spcBef>
              <a:buClr>
                <a:srgbClr val="7030A0"/>
              </a:buClr>
              <a:buSzPct val="60000"/>
              <a:buFont typeface="Wingdings" pitchFamily="2" charset="2"/>
              <a:buChar char="u"/>
              <a:tabLst>
                <a:tab pos="2509838" algn="l"/>
                <a:tab pos="8913813" algn="l"/>
              </a:tabLst>
              <a:defRPr/>
            </a:pPr>
            <a:r>
              <a:rPr lang="en-GB" sz="3200" b="1" i="1" dirty="0">
                <a:solidFill>
                  <a:schemeClr val="bg2"/>
                </a:solidFill>
              </a:rPr>
              <a:t>when</a:t>
            </a:r>
            <a:r>
              <a:rPr lang="en-GB" sz="3200" b="1" i="1" dirty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the triggering event </a:t>
            </a:r>
            <a:r>
              <a:rPr lang="en-GB" sz="3200" dirty="0" smtClean="0">
                <a:solidFill>
                  <a:srgbClr val="000000"/>
                </a:solidFill>
              </a:rPr>
              <a:t>occurs, </a:t>
            </a:r>
            <a:r>
              <a:rPr lang="en-GB" sz="3200" b="1" i="1" dirty="0" smtClean="0">
                <a:solidFill>
                  <a:srgbClr val="000000"/>
                </a:solidFill>
              </a:rPr>
              <a:t>and</a:t>
            </a:r>
            <a:endParaRPr lang="en-GB" sz="3200" dirty="0" smtClean="0">
              <a:solidFill>
                <a:srgbClr val="000000"/>
              </a:solidFill>
            </a:endParaRPr>
          </a:p>
          <a:p>
            <a:pPr marL="855663" lvl="1" indent="-398463">
              <a:spcBef>
                <a:spcPct val="20000"/>
              </a:spcBef>
              <a:buClr>
                <a:srgbClr val="7030A0"/>
              </a:buClr>
              <a:buSzPct val="60000"/>
              <a:buFont typeface="Wingdings" pitchFamily="2" charset="2"/>
              <a:buChar char="u"/>
              <a:tabLst>
                <a:tab pos="2509838" algn="l"/>
                <a:tab pos="8913813" algn="l"/>
              </a:tabLst>
              <a:defRPr/>
            </a:pPr>
            <a:r>
              <a:rPr lang="en-GB" sz="3200" b="1" i="1" dirty="0" smtClean="0">
                <a:solidFill>
                  <a:srgbClr val="7030A0"/>
                </a:solidFill>
              </a:rPr>
              <a:t>if</a:t>
            </a:r>
            <a:r>
              <a:rPr lang="en-GB" sz="3200" dirty="0" smtClean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the guard condition is </a:t>
            </a:r>
            <a:r>
              <a:rPr lang="en-GB" sz="3200" dirty="0" smtClean="0">
                <a:solidFill>
                  <a:srgbClr val="000000"/>
                </a:solidFill>
              </a:rPr>
              <a:t>satisfied</a:t>
            </a:r>
            <a:r>
              <a:rPr lang="en-GB" sz="3200" b="1" i="1" dirty="0">
                <a:solidFill>
                  <a:srgbClr val="000000"/>
                </a:solidFill>
              </a:rPr>
              <a:t> </a:t>
            </a:r>
            <a:r>
              <a:rPr lang="en-GB" sz="3200" b="1" i="1" dirty="0" smtClean="0">
                <a:solidFill>
                  <a:srgbClr val="000000"/>
                </a:solidFill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3200" i="1" dirty="0">
                <a:solidFill>
                  <a:schemeClr val="tx1"/>
                </a:solidFill>
              </a:rPr>
              <a:t>State Machines</a:t>
            </a:r>
            <a:br>
              <a:rPr lang="en-GB" sz="3200" i="1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Guard Conditions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1676400"/>
          </a:xfrm>
        </p:spPr>
        <p:txBody>
          <a:bodyPr/>
          <a:lstStyle/>
          <a:p>
            <a:pPr>
              <a:buClr>
                <a:srgbClr val="7030A0"/>
              </a:buClr>
              <a:tabLst>
                <a:tab pos="2509838" algn="l"/>
              </a:tabLst>
            </a:pPr>
            <a:r>
              <a:rPr lang="en-GB" dirty="0" smtClean="0"/>
              <a:t>A condition is a Boolean expression relating attributes or values</a:t>
            </a:r>
          </a:p>
          <a:p>
            <a:pPr lvl="1">
              <a:buClr>
                <a:srgbClr val="7030A0"/>
              </a:buClr>
              <a:tabLst>
                <a:tab pos="2509838" algn="l"/>
              </a:tabLst>
            </a:pPr>
            <a:r>
              <a:rPr lang="en-GB" i="1" dirty="0" smtClean="0"/>
              <a:t>Example:</a:t>
            </a: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741612" y="2514600"/>
            <a:ext cx="6675120" cy="762000"/>
            <a:chOff x="2741612" y="2590800"/>
            <a:chExt cx="6675120" cy="762000"/>
          </a:xfrm>
        </p:grpSpPr>
        <p:sp>
          <p:nvSpPr>
            <p:cNvPr id="29703" name="Line 5"/>
            <p:cNvSpPr>
              <a:spLocks noChangeShapeType="1"/>
            </p:cNvSpPr>
            <p:nvPr/>
          </p:nvSpPr>
          <p:spPr bwMode="auto">
            <a:xfrm>
              <a:off x="2741612" y="3352800"/>
              <a:ext cx="66751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2741612" y="2590800"/>
              <a:ext cx="6492240" cy="70788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debit (amount)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[amount &lt;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balance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]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32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1" grpId="0" uiExpand="1" build="p" bldLvl="2"/>
      <p:bldP spid="29701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2063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60525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89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2509838" algn="l"/>
              </a:tabLst>
            </a:pPr>
            <a:r>
              <a:rPr lang="en-GB" sz="3600" b="1" i="1" kern="0" dirty="0" smtClean="0"/>
              <a:t>Alarm ringing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15" y="320040"/>
            <a:ext cx="3743188" cy="6217920"/>
          </a:xfrm>
          <a:prstGeom prst="rect">
            <a:avLst/>
          </a:prstGeom>
        </p:spPr>
      </p:pic>
      <p:sp>
        <p:nvSpPr>
          <p:cNvPr id="8898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 smtClean="0">
                <a:solidFill>
                  <a:srgbClr val="996600"/>
                </a:solidFill>
              </a:rPr>
              <a:t>States</a:t>
            </a:r>
            <a:br>
              <a:rPr lang="en-GB" sz="3200" i="1" dirty="0" smtClean="0">
                <a:solidFill>
                  <a:srgbClr val="996600"/>
                </a:solidFill>
              </a:rPr>
            </a:br>
            <a:r>
              <a:rPr lang="en-GB" dirty="0" smtClean="0">
                <a:solidFill>
                  <a:srgbClr val="996600"/>
                </a:solidFill>
              </a:rPr>
              <a:t>Example 1</a:t>
            </a:r>
            <a:endParaRPr lang="en-GB" dirty="0">
              <a:solidFill>
                <a:srgbClr val="9966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1812" y="2590800"/>
            <a:ext cx="2834640" cy="1097280"/>
          </a:xfrm>
          <a:prstGeom prst="borderCallout1">
            <a:avLst>
              <a:gd name="adj1" fmla="val 51460"/>
              <a:gd name="adj2" fmla="val 99895"/>
              <a:gd name="adj3" fmla="val -32359"/>
              <a:gd name="adj4" fmla="val 19532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US" sz="3200" b="1" i="1" dirty="0">
                <a:solidFill>
                  <a:schemeClr val="bg1"/>
                </a:solidFill>
              </a:rPr>
              <a:t>Need </a:t>
            </a:r>
            <a:r>
              <a:rPr lang="en-US" sz="3200" b="1" i="1" dirty="0" smtClean="0">
                <a:solidFill>
                  <a:schemeClr val="bg1"/>
                </a:solidFill>
              </a:rPr>
              <a:t>programming </a:t>
            </a:r>
            <a:r>
              <a:rPr lang="en-GB" sz="3200" b="1" i="1" dirty="0" smtClean="0">
                <a:solidFill>
                  <a:schemeClr val="bg1"/>
                </a:solidFill>
              </a:rPr>
              <a:t>.</a:t>
            </a:r>
            <a:endParaRPr lang="en-US" sz="3200" b="1" i="1" dirty="0" smtClean="0">
              <a:solidFill>
                <a:schemeClr val="bg1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31812" y="2590800"/>
            <a:ext cx="2834640" cy="1097280"/>
          </a:xfrm>
          <a:prstGeom prst="borderCallout1">
            <a:avLst>
              <a:gd name="adj1" fmla="val 51460"/>
              <a:gd name="adj2" fmla="val 99895"/>
              <a:gd name="adj3" fmla="val 268262"/>
              <a:gd name="adj4" fmla="val 21613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US" sz="3200" b="1" i="1" dirty="0"/>
              <a:t>Need</a:t>
            </a:r>
            <a:r>
              <a:rPr lang="en-US" sz="3200" b="1" i="1" dirty="0">
                <a:solidFill>
                  <a:schemeClr val="bg2"/>
                </a:solidFill>
              </a:rPr>
              <a:t> </a:t>
            </a:r>
            <a:r>
              <a:rPr lang="en-US" sz="3200" b="1" i="1" dirty="0" smtClean="0">
                <a:solidFill>
                  <a:srgbClr val="C33EC6"/>
                </a:solidFill>
              </a:rPr>
              <a:t>programming</a:t>
            </a:r>
            <a:r>
              <a:rPr lang="en-US" sz="3200" b="1" i="1" dirty="0" smtClean="0">
                <a:solidFill>
                  <a:schemeClr val="bg2"/>
                </a:solidFill>
              </a:rPr>
              <a:t> </a:t>
            </a:r>
            <a:r>
              <a:rPr lang="en-GB" sz="3200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9" grpId="0" uiExpand="1" build="p" animBg="1"/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pPr marL="0" indent="0">
              <a:buNone/>
            </a:pPr>
            <a:r>
              <a:rPr lang="en-GB" sz="3600" b="1" i="1" dirty="0"/>
              <a:t>Traditional </a:t>
            </a:r>
            <a:r>
              <a:rPr lang="en-GB" sz="3600" b="1" i="1" dirty="0" smtClean="0"/>
              <a:t>Documentation</a:t>
            </a:r>
          </a:p>
          <a:p>
            <a:r>
              <a:rPr lang="en-US" b="1" i="1" dirty="0" smtClean="0">
                <a:solidFill>
                  <a:srgbClr val="996600"/>
                </a:solidFill>
              </a:rPr>
              <a:t>State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Alarm ringing</a:t>
            </a:r>
          </a:p>
          <a:p>
            <a:r>
              <a:rPr lang="en-US" b="1" i="1" dirty="0">
                <a:solidFill>
                  <a:srgbClr val="996600"/>
                </a:solidFill>
              </a:rPr>
              <a:t>Previous </a:t>
            </a:r>
            <a:r>
              <a:rPr lang="en-US" b="1" i="1" dirty="0" smtClean="0">
                <a:solidFill>
                  <a:srgbClr val="996600"/>
                </a:solidFill>
              </a:rPr>
              <a:t>State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Alarm being turned on</a:t>
            </a:r>
          </a:p>
          <a:p>
            <a:r>
              <a:rPr lang="en-US" b="1" i="1" dirty="0">
                <a:solidFill>
                  <a:schemeClr val="bg2"/>
                </a:solidFill>
              </a:rPr>
              <a:t>Triggering </a:t>
            </a:r>
            <a:r>
              <a:rPr lang="en-US" b="1" i="1" dirty="0" smtClean="0">
                <a:solidFill>
                  <a:schemeClr val="bg2"/>
                </a:solidFill>
              </a:rPr>
              <a:t>Event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Reach target time</a:t>
            </a:r>
            <a:endParaRPr lang="en-US" dirty="0"/>
          </a:p>
          <a:p>
            <a:r>
              <a:rPr lang="en-US" b="1" i="1" dirty="0">
                <a:solidFill>
                  <a:srgbClr val="7030A0"/>
                </a:solidFill>
              </a:rPr>
              <a:t>Guard </a:t>
            </a:r>
            <a:r>
              <a:rPr lang="en-US" b="1" i="1" dirty="0" smtClean="0">
                <a:solidFill>
                  <a:srgbClr val="7030A0"/>
                </a:solidFill>
              </a:rPr>
              <a:t>Condition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Sound being turned on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Subsequent Events Accepted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/>
              <a:t>Press </a:t>
            </a:r>
            <a:r>
              <a:rPr lang="en-US" dirty="0" smtClean="0">
                <a:sym typeface="Symbol" panose="05050102010706020507" pitchFamily="18" charset="2"/>
              </a:rPr>
              <a:t></a:t>
            </a:r>
            <a:r>
              <a:rPr lang="en-US" dirty="0" smtClean="0"/>
              <a:t>snooze</a:t>
            </a:r>
            <a:r>
              <a:rPr lang="en-US" dirty="0" smtClean="0">
                <a:sym typeface="Symbol" panose="05050102010706020507" pitchFamily="18" charset="2"/>
              </a:rPr>
              <a:t></a:t>
            </a:r>
            <a:r>
              <a:rPr lang="en-US" dirty="0" smtClean="0"/>
              <a:t> button</a:t>
            </a:r>
            <a:endParaRPr lang="en-US" dirty="0"/>
          </a:p>
          <a:p>
            <a:pPr lvl="1"/>
            <a:r>
              <a:rPr lang="en-US" dirty="0" smtClean="0"/>
              <a:t>Press </a:t>
            </a:r>
            <a:r>
              <a:rPr lang="en-US" dirty="0" smtClean="0">
                <a:sym typeface="Symbol" panose="05050102010706020507" pitchFamily="18" charset="2"/>
              </a:rPr>
              <a:t></a:t>
            </a:r>
            <a:r>
              <a:rPr lang="en-US" dirty="0" smtClean="0"/>
              <a:t>ok</a:t>
            </a:r>
            <a:r>
              <a:rPr lang="en-US" dirty="0" smtClean="0">
                <a:sym typeface="Symbol" panose="05050102010706020507" pitchFamily="18" charset="2"/>
              </a:rPr>
              <a:t>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890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>
                <a:solidFill>
                  <a:srgbClr val="996600"/>
                </a:solidFill>
              </a:rPr>
              <a:t>States</a:t>
            </a:r>
            <a:br>
              <a:rPr lang="en-GB" sz="3200" i="1" dirty="0">
                <a:solidFill>
                  <a:srgbClr val="996600"/>
                </a:solidFill>
              </a:rPr>
            </a:br>
            <a:r>
              <a:rPr lang="en-GB" dirty="0">
                <a:solidFill>
                  <a:srgbClr val="996600"/>
                </a:solidFill>
              </a:rPr>
              <a:t>Example </a:t>
            </a:r>
            <a:r>
              <a:rPr lang="en-GB" dirty="0" smtClean="0">
                <a:solidFill>
                  <a:srgbClr val="996600"/>
                </a:solidFill>
              </a:rPr>
              <a:t>1 (Continued)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62320" y="2345107"/>
            <a:ext cx="7406640" cy="4023360"/>
          </a:xfrm>
          <a:prstGeom prst="rect">
            <a:avLst/>
          </a:prstGeom>
          <a:noFill/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0892" name="AutoShape 12"/>
          <p:cNvSpPr>
            <a:spLocks noChangeArrowheads="1"/>
          </p:cNvSpPr>
          <p:nvPr/>
        </p:nvSpPr>
        <p:spPr bwMode="auto">
          <a:xfrm>
            <a:off x="6233160" y="880930"/>
            <a:ext cx="3200400" cy="1463040"/>
          </a:xfrm>
          <a:prstGeom prst="wedgeRectCallout">
            <a:avLst>
              <a:gd name="adj1" fmla="val -62185"/>
              <a:gd name="adj2" fmla="val 2761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>
              <a:buClr>
                <a:srgbClr val="000066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2"/>
                </a:solidFill>
              </a:rPr>
              <a:t>Difficult</a:t>
            </a:r>
            <a:r>
              <a:rPr lang="en-US" b="1" i="1" dirty="0" smtClean="0"/>
              <a:t> to connect with other events and states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15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4" grpId="0" uiExpand="1" build="p" bldLvl="2"/>
      <p:bldP spid="2" grpId="0" animBg="1"/>
      <p:bldP spid="890892" grpId="0" uiExpand="1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32706" y="1600200"/>
            <a:ext cx="7237413" cy="5018088"/>
            <a:chOff x="381000" y="1600200"/>
            <a:chExt cx="7237413" cy="5018088"/>
          </a:xfrm>
        </p:grpSpPr>
        <p:pic>
          <p:nvPicPr>
            <p:cNvPr id="790531" name="Picture 3" descr="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600200"/>
              <a:ext cx="7237413" cy="501808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871389" y="2979107"/>
              <a:ext cx="28809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HK" sz="11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     </a:t>
              </a:r>
              <a:r>
                <a:rPr lang="en-HK" sz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 after (3 seconds)</a:t>
              </a:r>
              <a:endPara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1850" y="4114800"/>
              <a:ext cx="3566160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HK" sz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after (3 seconds) / close doors</a:t>
              </a:r>
              <a:endPara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20078" y="4832391"/>
              <a:ext cx="26789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HK" sz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               after (3 seconds)</a:t>
              </a:r>
              <a:endPara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137852" y="2286000"/>
            <a:ext cx="2194560" cy="1097280"/>
          </a:xfrm>
          <a:prstGeom prst="wedgeRectCallout">
            <a:avLst>
              <a:gd name="adj1" fmla="val 75125"/>
              <a:gd name="adj2" fmla="val -372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996600"/>
                </a:solidFill>
              </a:rPr>
              <a:t>Continuous activity</a:t>
            </a:r>
            <a:endParaRPr lang="en-US" sz="3200" b="1" i="1" dirty="0" smtClean="0">
              <a:solidFill>
                <a:srgbClr val="9966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777-A7EB-46FC-BEA1-679866E69323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State Machines | </a:t>
            </a:r>
            <a:r>
              <a:rPr lang="en-GB" sz="3200" i="1" dirty="0" smtClean="0">
                <a:solidFill>
                  <a:schemeClr val="bg2"/>
                </a:solidFill>
              </a:rPr>
              <a:t>UML Syntax</a:t>
            </a:r>
            <a:r>
              <a:rPr lang="en-GB" sz="3200" i="1" dirty="0" smtClean="0">
                <a:solidFill>
                  <a:schemeClr val="tx1"/>
                </a:solidFill>
              </a:rPr>
              <a:t/>
            </a:r>
            <a:br>
              <a:rPr lang="en-GB" sz="3200" i="1" dirty="0" smtClean="0">
                <a:solidFill>
                  <a:schemeClr val="tx1"/>
                </a:solidFill>
              </a:rPr>
            </a:b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48932" y="3505200"/>
            <a:ext cx="1280160" cy="1097280"/>
          </a:xfrm>
          <a:prstGeom prst="wedgeRectCallout">
            <a:avLst>
              <a:gd name="adj1" fmla="val 35097"/>
              <a:gd name="adj2" fmla="val -11359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996600"/>
                </a:solidFill>
              </a:rPr>
              <a:t>Initial State</a:t>
            </a:r>
            <a:endParaRPr lang="en-US" sz="3200" b="1" i="1" dirty="0" smtClean="0">
              <a:solidFill>
                <a:srgbClr val="996600"/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48932" y="1600200"/>
            <a:ext cx="1097280" cy="594360"/>
          </a:xfrm>
          <a:prstGeom prst="wedgeRectCallout">
            <a:avLst>
              <a:gd name="adj1" fmla="val 80824"/>
              <a:gd name="adj2" fmla="val -845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996600"/>
                </a:solidFill>
              </a:rPr>
              <a:t>State</a:t>
            </a:r>
            <a:endParaRPr lang="en-US" sz="3200" b="1" i="1" dirty="0" smtClean="0">
              <a:solidFill>
                <a:srgbClr val="99660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2909252" y="804016"/>
            <a:ext cx="3017520" cy="594360"/>
          </a:xfrm>
          <a:prstGeom prst="wedgeRectCallout">
            <a:avLst>
              <a:gd name="adj1" fmla="val -20705"/>
              <a:gd name="adj2" fmla="val 11040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chemeClr val="bg2"/>
                </a:solidFill>
              </a:rPr>
              <a:t>Triggering event</a:t>
            </a:r>
            <a:endParaRPr lang="en-US" sz="3200" b="1" i="1" dirty="0" smtClean="0">
              <a:solidFill>
                <a:schemeClr val="bg2"/>
              </a:solidFill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170612" y="805210"/>
            <a:ext cx="2971800" cy="594360"/>
          </a:xfrm>
          <a:prstGeom prst="wedgeRectCallout">
            <a:avLst>
              <a:gd name="adj1" fmla="val -63487"/>
              <a:gd name="adj2" fmla="val 101183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7030A0"/>
                </a:solidFill>
              </a:rPr>
              <a:t>Guard condition</a:t>
            </a:r>
            <a:endParaRPr lang="en-US" sz="3200" b="1" i="1" dirty="0" smtClean="0">
              <a:solidFill>
                <a:srgbClr val="7030A0"/>
              </a:solidFill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170153" y="5427353"/>
            <a:ext cx="1463040" cy="1097280"/>
          </a:xfrm>
          <a:prstGeom prst="wedgeRectCallout">
            <a:avLst>
              <a:gd name="adj1" fmla="val -9630"/>
              <a:gd name="adj2" fmla="val -12994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00B050"/>
                </a:solidFill>
              </a:rPr>
              <a:t>Effect action 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19" grpId="0" uiExpand="1" build="p" animBg="1"/>
      <p:bldP spid="20" grpId="0" uiExpand="1" build="p" animBg="1"/>
      <p:bldP spid="21" grpId="0" uiExpand="1" build="p" animBg="1"/>
      <p:bldP spid="22" grpId="0" uiExpand="1" build="p" animBg="1"/>
      <p:bldP spid="2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4" name="Rectangle 6"/>
          <p:cNvSpPr>
            <a:spLocks noChangeArrowheads="1"/>
          </p:cNvSpPr>
          <p:nvPr/>
        </p:nvSpPr>
        <p:spPr bwMode="auto">
          <a:xfrm>
            <a:off x="379413" y="4086225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GB" sz="3200" dirty="0"/>
              <a:t>Optionally, it may have an attached name </a:t>
            </a:r>
            <a:r>
              <a:rPr lang="en-GB" sz="3200" dirty="0" smtClean="0"/>
              <a:t>tab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 smtClean="0"/>
              <a:t>State Machines | </a:t>
            </a:r>
            <a:r>
              <a:rPr lang="en-GB" sz="3200" i="1" dirty="0" smtClean="0">
                <a:solidFill>
                  <a:schemeClr val="bg2"/>
                </a:solidFill>
              </a:rPr>
              <a:t>UML Syntax</a:t>
            </a:r>
            <a:r>
              <a:rPr lang="en-GB" sz="3200" i="1" dirty="0" smtClean="0">
                <a:solidFill>
                  <a:schemeClr val="tx1"/>
                </a:solidFill>
              </a:rPr>
              <a:t/>
            </a:r>
            <a:br>
              <a:rPr lang="en-GB" sz="3200" i="1" dirty="0" smtClean="0">
                <a:solidFill>
                  <a:schemeClr val="tx1"/>
                </a:solidFill>
              </a:rPr>
            </a:br>
            <a:r>
              <a:rPr lang="en-GB" dirty="0" smtClean="0"/>
              <a:t>State</a:t>
            </a:r>
            <a:endParaRPr lang="en-GB" dirty="0"/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1812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A state is </a:t>
            </a:r>
            <a:r>
              <a:rPr lang="en-GB" dirty="0" smtClean="0"/>
              <a:t>generally shown </a:t>
            </a:r>
            <a:r>
              <a:rPr lang="en-GB" dirty="0"/>
              <a:t>as a rectangle with rounded corners, with the state name </a:t>
            </a:r>
            <a:r>
              <a:rPr lang="en-GB" dirty="0" smtClean="0"/>
              <a:t>inside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1012" name="Picture 4" descr="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2" y="2705100"/>
            <a:ext cx="2257425" cy="1181100"/>
          </a:xfrm>
          <a:prstGeom prst="rect">
            <a:avLst/>
          </a:prstGeom>
          <a:noFill/>
        </p:spPr>
      </p:pic>
      <p:pic>
        <p:nvPicPr>
          <p:cNvPr id="811013" name="Picture 5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" y="4772025"/>
            <a:ext cx="3371850" cy="1400175"/>
          </a:xfrm>
          <a:prstGeom prst="rect">
            <a:avLst/>
          </a:prstGeom>
          <a:noFill/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713412" y="4772025"/>
            <a:ext cx="2926080" cy="990600"/>
          </a:xfrm>
          <a:prstGeom prst="wedgeRectCallout">
            <a:avLst>
              <a:gd name="adj1" fmla="val -135738"/>
              <a:gd name="adj2" fmla="val -36489"/>
            </a:avLst>
          </a:prstGeom>
          <a:noFill/>
          <a:ln w="76200">
            <a:solidFill>
              <a:srgbClr val="9966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GB" b="1" i="1" dirty="0"/>
              <a:t>Normally used for a composite state</a:t>
            </a:r>
            <a:r>
              <a:rPr lang="en-GB" dirty="0"/>
              <a:t>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2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build="p" bldLvl="2"/>
      <p:bldP spid="811011" grpId="0" build="p"/>
      <p:bldP spid="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052560" cy="4953000"/>
          </a:xfrm>
        </p:spPr>
        <p:txBody>
          <a:bodyPr/>
          <a:lstStyle/>
          <a:p>
            <a:pPr marL="395288" indent="-395288">
              <a:lnSpc>
                <a:spcPct val="90000"/>
              </a:lnSpc>
            </a:pPr>
            <a:r>
              <a:rPr lang="en-GB" dirty="0"/>
              <a:t>A state machine describes the dynamic behaviour of </a:t>
            </a:r>
            <a:r>
              <a:rPr lang="en-GB" b="1" i="1" dirty="0" smtClean="0"/>
              <a:t>one</a:t>
            </a:r>
            <a:r>
              <a:rPr lang="en-GB" dirty="0" smtClean="0"/>
              <a:t> </a:t>
            </a:r>
            <a:r>
              <a:rPr lang="en-GB" dirty="0"/>
              <a:t>object</a:t>
            </a:r>
          </a:p>
          <a:p>
            <a:pPr marL="395288" indent="-395288">
              <a:lnSpc>
                <a:spcPct val="90000"/>
              </a:lnSpc>
            </a:pPr>
            <a:r>
              <a:rPr lang="en-GB" dirty="0"/>
              <a:t>A node represents a </a:t>
            </a:r>
            <a:r>
              <a:rPr lang="en-GB" dirty="0" smtClean="0"/>
              <a:t>state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20F0-7020-4C24-9571-4F83288BA08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303713" y="4711700"/>
            <a:ext cx="0" cy="128016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016375" y="4060825"/>
            <a:ext cx="2840038" cy="63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059113" y="3429000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92475" y="3530600"/>
            <a:ext cx="2123979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b="1" i="1" dirty="0">
                <a:solidFill>
                  <a:srgbClr val="996600"/>
                </a:solidFill>
              </a:rPr>
              <a:t>State</a:t>
            </a:r>
          </a:p>
          <a:p>
            <a:r>
              <a:rPr lang="en-GB" sz="3200" dirty="0">
                <a:solidFill>
                  <a:schemeClr val="folHlink"/>
                </a:solidFill>
              </a:rPr>
              <a:t>do </a:t>
            </a:r>
            <a:r>
              <a:rPr lang="en-GB" sz="3200" b="1" dirty="0">
                <a:solidFill>
                  <a:schemeClr val="folHlink"/>
                </a:solidFill>
              </a:rPr>
              <a:t>/</a:t>
            </a:r>
            <a:r>
              <a:rPr lang="en-GB" sz="3200" dirty="0">
                <a:solidFill>
                  <a:schemeClr val="folHlink"/>
                </a:solidFill>
              </a:rPr>
              <a:t> </a:t>
            </a:r>
            <a:r>
              <a:rPr lang="en-GB" sz="3200" i="1" dirty="0">
                <a:solidFill>
                  <a:schemeClr val="folHlink"/>
                </a:solidFill>
              </a:rPr>
              <a:t>activity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827213" y="4064000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25938" y="4756429"/>
            <a:ext cx="4746492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i="1" dirty="0" smtClean="0">
                <a:solidFill>
                  <a:schemeClr val="folHlink"/>
                </a:solidFill>
              </a:rPr>
              <a:t>triggering event</a:t>
            </a:r>
            <a:r>
              <a:rPr lang="en-GB" sz="3200" dirty="0" smtClean="0">
                <a:solidFill>
                  <a:schemeClr val="folHlink"/>
                </a:solidFill>
              </a:rPr>
              <a:t> </a:t>
            </a:r>
            <a:r>
              <a:rPr lang="en-GB" sz="3200" dirty="0">
                <a:solidFill>
                  <a:schemeClr val="folHlink"/>
                </a:solidFill>
              </a:rPr>
              <a:t>[</a:t>
            </a:r>
            <a:r>
              <a:rPr lang="en-GB" sz="3200" i="1" dirty="0">
                <a:solidFill>
                  <a:schemeClr val="folHlink"/>
                </a:solidFill>
              </a:rPr>
              <a:t>condition</a:t>
            </a:r>
            <a:r>
              <a:rPr lang="en-GB" sz="3200" dirty="0" smtClean="0">
                <a:solidFill>
                  <a:schemeClr val="fol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chemeClr val="folHlink"/>
                </a:solidFill>
              </a:rPr>
              <a:t>/</a:t>
            </a:r>
            <a:r>
              <a:rPr lang="en-GB" sz="3200" b="1" dirty="0" smtClean="0">
                <a:solidFill>
                  <a:schemeClr val="folHlink"/>
                </a:solidFill>
              </a:rPr>
              <a:t> </a:t>
            </a:r>
            <a:r>
              <a:rPr lang="en-GB" sz="3200" i="1" dirty="0" smtClean="0">
                <a:solidFill>
                  <a:schemeClr val="folHlink"/>
                </a:solidFill>
              </a:rPr>
              <a:t>effect action 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869113" y="384810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021513" y="400050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763713" y="400050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46413" y="4064000"/>
            <a:ext cx="2514600" cy="0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4303713" y="4711065"/>
            <a:ext cx="0" cy="128016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4016375" y="4060190"/>
            <a:ext cx="2840038" cy="63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3059113" y="3428365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292475" y="3529965"/>
            <a:ext cx="2146421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>
                <a:solidFill>
                  <a:schemeClr val="folHlink"/>
                </a:solidFill>
              </a:rPr>
              <a:t>State</a:t>
            </a:r>
          </a:p>
          <a:p>
            <a:r>
              <a:rPr lang="en-GB" sz="3200" b="1" dirty="0">
                <a:solidFill>
                  <a:srgbClr val="996600"/>
                </a:solidFill>
              </a:rPr>
              <a:t>do / </a:t>
            </a:r>
            <a:r>
              <a:rPr lang="en-GB" sz="3200" b="1" i="1" dirty="0">
                <a:solidFill>
                  <a:srgbClr val="996600"/>
                </a:solidFill>
              </a:rPr>
              <a:t>activity</a:t>
            </a: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H="1">
            <a:off x="1827213" y="4063365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4325938" y="4755794"/>
            <a:ext cx="4746492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i="1" dirty="0" smtClean="0">
                <a:solidFill>
                  <a:schemeClr val="folHlink"/>
                </a:solidFill>
              </a:rPr>
              <a:t>triggering event</a:t>
            </a:r>
            <a:r>
              <a:rPr lang="en-GB" sz="3200" dirty="0" smtClean="0">
                <a:solidFill>
                  <a:schemeClr val="folHlink"/>
                </a:solidFill>
              </a:rPr>
              <a:t> </a:t>
            </a:r>
            <a:r>
              <a:rPr lang="en-GB" sz="3200" dirty="0">
                <a:solidFill>
                  <a:schemeClr val="folHlink"/>
                </a:solidFill>
              </a:rPr>
              <a:t>[</a:t>
            </a:r>
            <a:r>
              <a:rPr lang="en-GB" sz="3200" i="1" dirty="0">
                <a:solidFill>
                  <a:schemeClr val="folHlink"/>
                </a:solidFill>
              </a:rPr>
              <a:t>condition</a:t>
            </a:r>
            <a:r>
              <a:rPr lang="en-GB" sz="3200" dirty="0" smtClean="0">
                <a:solidFill>
                  <a:schemeClr val="fol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chemeClr val="folHlink"/>
                </a:solidFill>
              </a:rPr>
              <a:t>/</a:t>
            </a:r>
            <a:r>
              <a:rPr lang="en-GB" sz="3200" i="1" dirty="0" smtClean="0">
                <a:solidFill>
                  <a:schemeClr val="folHlink"/>
                </a:solidFill>
              </a:rPr>
              <a:t> effect action</a:t>
            </a:r>
            <a:endParaRPr lang="en-GB" sz="3200" i="1" dirty="0">
              <a:solidFill>
                <a:schemeClr val="folHlink"/>
              </a:solidFill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6869113" y="384746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70215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17637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3046413" y="4063365"/>
            <a:ext cx="2514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8" indent="-395288">
              <a:lnSpc>
                <a:spcPct val="90000"/>
              </a:lnSpc>
            </a:pPr>
            <a:r>
              <a:rPr lang="en-GB" dirty="0" smtClean="0"/>
              <a:t>“</a:t>
            </a:r>
            <a:r>
              <a:rPr lang="en-GB" dirty="0"/>
              <a:t>do / activity” represents the continuous activity during that </a:t>
            </a:r>
            <a:r>
              <a:rPr lang="en-GB" dirty="0" smtClean="0"/>
              <a:t>state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20F0-7020-4C24-9571-4F83288BA08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1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4265613" y="4711065"/>
            <a:ext cx="0" cy="12801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3978275" y="4060190"/>
            <a:ext cx="2840038" cy="63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3021013" y="3428365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254375" y="3529965"/>
            <a:ext cx="210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H="1">
            <a:off x="1789113" y="4063365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287838" y="4755794"/>
            <a:ext cx="4791376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b="1" i="1" dirty="0" smtClean="0">
                <a:solidFill>
                  <a:srgbClr val="CC0000"/>
                </a:solidFill>
              </a:rPr>
              <a:t>triggering event</a:t>
            </a:r>
            <a:r>
              <a:rPr lang="en-GB" sz="3200" b="1" dirty="0" smtClean="0">
                <a:solidFill>
                  <a:srgbClr val="808080"/>
                </a:solidFill>
              </a:rPr>
              <a:t> </a:t>
            </a:r>
            <a:r>
              <a:rPr lang="en-GB" sz="3200" dirty="0" smtClean="0">
                <a:solidFill>
                  <a:srgbClr val="808080"/>
                </a:solidFill>
              </a:rPr>
              <a:t>[</a:t>
            </a:r>
            <a:r>
              <a:rPr lang="en-GB" sz="3200" i="1" dirty="0" smtClean="0">
                <a:solidFill>
                  <a:srgbClr val="808080"/>
                </a:solidFill>
              </a:rPr>
              <a:t>condition</a:t>
            </a:r>
            <a:r>
              <a:rPr lang="en-GB" sz="3200" dirty="0" smtClean="0">
                <a:solidFill>
                  <a:srgbClr val="808080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rgbClr val="808080"/>
                </a:solidFill>
              </a:rPr>
              <a:t>  /</a:t>
            </a:r>
            <a:r>
              <a:rPr lang="en-GB" sz="3200" i="1" dirty="0" smtClean="0">
                <a:solidFill>
                  <a:srgbClr val="808080"/>
                </a:solidFill>
              </a:rPr>
              <a:t> effect action  </a:t>
            </a:r>
            <a:r>
              <a:rPr lang="en-GB" sz="3200" b="1" dirty="0" smtClean="0">
                <a:solidFill>
                  <a:srgbClr val="808080"/>
                </a:solidFill>
              </a:rPr>
              <a:t>.</a:t>
            </a: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6831013" y="384746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69834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17256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3008313" y="4063365"/>
            <a:ext cx="2514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1599565"/>
          </a:xfrm>
        </p:spPr>
        <p:txBody>
          <a:bodyPr/>
          <a:lstStyle/>
          <a:p>
            <a:pPr marL="395288" indent="-395288">
              <a:lnSpc>
                <a:spcPct val="90000"/>
              </a:lnSpc>
            </a:pPr>
            <a:r>
              <a:rPr lang="en-GB" dirty="0"/>
              <a:t>An arrow represents a </a:t>
            </a:r>
            <a:r>
              <a:rPr lang="en-GB" b="1" i="1" dirty="0" smtClean="0"/>
              <a:t>transition</a:t>
            </a:r>
            <a:r>
              <a:rPr lang="en-GB" dirty="0" smtClean="0"/>
              <a:t>, causing a change of state</a:t>
            </a:r>
          </a:p>
          <a:p>
            <a:pPr marL="395288" indent="-395288">
              <a:lnSpc>
                <a:spcPct val="90000"/>
              </a:lnSpc>
            </a:pPr>
            <a:r>
              <a:rPr lang="en-GB" dirty="0" smtClean="0"/>
              <a:t>It is </a:t>
            </a:r>
            <a:r>
              <a:rPr lang="en-GB" dirty="0"/>
              <a:t>due to a triggering event (an </a:t>
            </a:r>
            <a:r>
              <a:rPr lang="en-GB" b="1" i="1" dirty="0">
                <a:solidFill>
                  <a:schemeClr val="bg2"/>
                </a:solidFill>
              </a:rPr>
              <a:t>incoming event</a:t>
            </a:r>
            <a:r>
              <a:rPr lang="en-GB" dirty="0" smtClean="0"/>
              <a:t>)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20F0-7020-4C24-9571-4F83288BA08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76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4265613" y="4711065"/>
            <a:ext cx="0" cy="128016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3978275" y="4060190"/>
            <a:ext cx="2840038" cy="63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3021013" y="3428365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254375" y="3529965"/>
            <a:ext cx="210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H="1">
            <a:off x="1789113" y="4063365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287838" y="4755794"/>
            <a:ext cx="4791376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i="1" dirty="0" smtClean="0">
                <a:solidFill>
                  <a:schemeClr val="bg1">
                    <a:lumMod val="65000"/>
                  </a:schemeClr>
                </a:solidFill>
              </a:rPr>
              <a:t>triggering event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3200" dirty="0" smtClean="0">
                <a:solidFill>
                  <a:srgbClr val="808080"/>
                </a:solidFill>
              </a:rPr>
              <a:t>[</a:t>
            </a:r>
            <a:r>
              <a:rPr lang="en-GB" sz="3200" i="1" dirty="0" smtClean="0">
                <a:solidFill>
                  <a:srgbClr val="808080"/>
                </a:solidFill>
              </a:rPr>
              <a:t>condition</a:t>
            </a:r>
            <a:r>
              <a:rPr lang="en-GB" sz="3200" dirty="0" smtClean="0">
                <a:solidFill>
                  <a:srgbClr val="808080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rgbClr val="808080"/>
                </a:solidFill>
              </a:rPr>
              <a:t>  /</a:t>
            </a:r>
            <a:r>
              <a:rPr lang="en-GB" sz="3200" i="1" dirty="0" smtClean="0">
                <a:solidFill>
                  <a:srgbClr val="808080"/>
                </a:solidFill>
              </a:rPr>
              <a:t> </a:t>
            </a:r>
            <a:r>
              <a:rPr lang="en-GB" sz="3200" b="1" i="1" dirty="0" smtClean="0">
                <a:solidFill>
                  <a:srgbClr val="00B050"/>
                </a:solidFill>
              </a:rPr>
              <a:t>effect action</a:t>
            </a: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6831013" y="384746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69834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17256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3008313" y="4063365"/>
            <a:ext cx="2514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46720" cy="1599565"/>
          </a:xfrm>
        </p:spPr>
        <p:txBody>
          <a:bodyPr/>
          <a:lstStyle/>
          <a:p>
            <a:pPr marL="395288" indent="-395288">
              <a:lnSpc>
                <a:spcPct val="90000"/>
              </a:lnSpc>
            </a:pPr>
            <a:r>
              <a:rPr lang="en-GB" dirty="0" smtClean="0"/>
              <a:t>The transition may </a:t>
            </a:r>
            <a:r>
              <a:rPr lang="en-GB" dirty="0"/>
              <a:t>result in a effect action (an </a:t>
            </a:r>
            <a:r>
              <a:rPr lang="en-GB" b="1" i="1" dirty="0">
                <a:solidFill>
                  <a:srgbClr val="00B050"/>
                </a:solidFill>
              </a:rPr>
              <a:t>outgoing event</a:t>
            </a:r>
            <a:r>
              <a:rPr lang="en-GB" dirty="0" smtClean="0"/>
              <a:t>)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20F0-7020-4C24-9571-4F83288BA08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756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8112-E960-49A2-AFD7-27AB982C10A1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>
                <a:solidFill>
                  <a:srgbClr val="000066"/>
                </a:solidFill>
              </a:rPr>
              <a:t>State Machines</a:t>
            </a:r>
            <a:br>
              <a:rPr lang="en-GB" sz="3200" i="1" dirty="0">
                <a:solidFill>
                  <a:srgbClr val="000066"/>
                </a:solidFill>
              </a:rPr>
            </a:br>
            <a:r>
              <a:rPr lang="en-GB" dirty="0">
                <a:solidFill>
                  <a:srgbClr val="000066"/>
                </a:solidFill>
              </a:rPr>
              <a:t>Motivation</a:t>
            </a:r>
            <a:endParaRPr lang="en-GB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  <a:ln/>
        </p:spPr>
        <p:txBody>
          <a:bodyPr/>
          <a:lstStyle/>
          <a:p>
            <a:pPr>
              <a:buNone/>
            </a:pPr>
            <a:r>
              <a:rPr lang="en-GB" sz="3600" b="1" i="1" dirty="0" smtClean="0"/>
              <a:t>Two types of operations in real life</a:t>
            </a:r>
          </a:p>
          <a:p>
            <a:pPr>
              <a:buFont typeface="Wingdings" pitchFamily="2" charset="2"/>
              <a:buNone/>
              <a:tabLst>
                <a:tab pos="684213" algn="l"/>
              </a:tabLst>
            </a:pPr>
            <a:r>
              <a:rPr lang="en-GB" sz="3600" b="1" dirty="0" smtClean="0">
                <a:solidFill>
                  <a:srgbClr val="996600"/>
                </a:solidFill>
              </a:rPr>
              <a:t>(1)	</a:t>
            </a:r>
            <a:r>
              <a:rPr lang="en-GB" sz="3600" b="1" i="1" dirty="0" smtClean="0">
                <a:solidFill>
                  <a:srgbClr val="996600"/>
                </a:solidFill>
              </a:rPr>
              <a:t>Continuous Activities or Inactivities</a:t>
            </a:r>
          </a:p>
          <a:p>
            <a:pPr marL="461963" indent="-461963">
              <a:buFont typeface="Wingdings" pitchFamily="2" charset="2"/>
              <a:buNone/>
              <a:tabLst>
                <a:tab pos="684213" algn="l"/>
              </a:tabLst>
            </a:pPr>
            <a:r>
              <a:rPr lang="en-GB" sz="3600" b="1" dirty="0" smtClean="0">
                <a:solidFill>
                  <a:schemeClr val="bg2"/>
                </a:solidFill>
              </a:rPr>
              <a:t>(2)</a:t>
            </a:r>
            <a:r>
              <a:rPr lang="en-GB" sz="3600" b="1" i="1" dirty="0" smtClean="0">
                <a:solidFill>
                  <a:schemeClr val="bg2"/>
                </a:solidFill>
              </a:rPr>
              <a:t>	Actions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4265613" y="4711065"/>
            <a:ext cx="0" cy="128016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3978275" y="4060190"/>
            <a:ext cx="2840038" cy="63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3021013" y="3428365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254375" y="3529965"/>
            <a:ext cx="210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H="1">
            <a:off x="1789113" y="4063365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287838" y="4755794"/>
            <a:ext cx="4791376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i="1" dirty="0" smtClean="0">
                <a:solidFill>
                  <a:schemeClr val="bg1">
                    <a:lumMod val="65000"/>
                  </a:schemeClr>
                </a:solidFill>
              </a:rPr>
              <a:t>triggering event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rgbClr val="7030A0"/>
                </a:solidFill>
              </a:rPr>
              <a:t>[</a:t>
            </a:r>
            <a:r>
              <a:rPr lang="en-GB" sz="3200" b="1" i="1" dirty="0" smtClean="0">
                <a:solidFill>
                  <a:srgbClr val="7030A0"/>
                </a:solidFill>
              </a:rPr>
              <a:t>condition</a:t>
            </a:r>
            <a:r>
              <a:rPr lang="en-GB" sz="3200" b="1" dirty="0" smtClean="0">
                <a:solidFill>
                  <a:srgbClr val="7030A0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rgbClr val="808080"/>
                </a:solidFill>
              </a:rPr>
              <a:t>  /</a:t>
            </a:r>
            <a:r>
              <a:rPr lang="en-GB" sz="3200" i="1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chemeClr val="bg1">
                    <a:lumMod val="65000"/>
                  </a:schemeClr>
                </a:solidFill>
              </a:rPr>
              <a:t>effect action</a:t>
            </a: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6831013" y="384746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69834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1725613" y="399986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3008313" y="4063365"/>
            <a:ext cx="2514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46720" cy="1599565"/>
          </a:xfrm>
        </p:spPr>
        <p:txBody>
          <a:bodyPr/>
          <a:lstStyle/>
          <a:p>
            <a:pPr marL="395288" indent="-395288">
              <a:lnSpc>
                <a:spcPct val="90000"/>
              </a:lnSpc>
            </a:pPr>
            <a:r>
              <a:rPr lang="en-GB" dirty="0"/>
              <a:t>Square brackets represent a guard </a:t>
            </a:r>
            <a:r>
              <a:rPr lang="en-GB" dirty="0" smtClean="0"/>
              <a:t>condition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20F0-7020-4C24-9571-4F83288BA08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50280" y="2418715"/>
            <a:ext cx="3474720" cy="990600"/>
          </a:xfrm>
          <a:prstGeom prst="wedgeRectCallout">
            <a:avLst>
              <a:gd name="adj1" fmla="val 1533"/>
              <a:gd name="adj2" fmla="val 17222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b="1" i="1" dirty="0">
                <a:solidFill>
                  <a:srgbClr val="7030A0"/>
                </a:solidFill>
              </a:rPr>
              <a:t>A </a:t>
            </a:r>
            <a:r>
              <a:rPr lang="en-GB" b="1" i="1" dirty="0" smtClean="0">
                <a:solidFill>
                  <a:srgbClr val="7030A0"/>
                </a:solidFill>
              </a:rPr>
              <a:t>guard condition is not a trigger by </a:t>
            </a:r>
            <a:r>
              <a:rPr lang="en-GB" b="1" i="1" dirty="0">
                <a:solidFill>
                  <a:srgbClr val="7030A0"/>
                </a:solidFill>
              </a:rPr>
              <a:t>itself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6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1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4265613" y="4711700"/>
            <a:ext cx="0" cy="128016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978275" y="4060825"/>
            <a:ext cx="2840038" cy="63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021013" y="3429000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254375" y="3530600"/>
            <a:ext cx="210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1789113" y="4064000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287838" y="4756429"/>
            <a:ext cx="4746492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i="1" dirty="0" smtClean="0">
                <a:solidFill>
                  <a:srgbClr val="808080"/>
                </a:solidFill>
              </a:rPr>
              <a:t>triggering event</a:t>
            </a:r>
            <a:r>
              <a:rPr lang="en-GB" sz="3200" dirty="0" smtClean="0">
                <a:solidFill>
                  <a:srgbClr val="808080"/>
                </a:solidFill>
              </a:rPr>
              <a:t> [</a:t>
            </a:r>
            <a:r>
              <a:rPr lang="en-GB" sz="3200" i="1" dirty="0" smtClean="0">
                <a:solidFill>
                  <a:srgbClr val="808080"/>
                </a:solidFill>
              </a:rPr>
              <a:t>condition</a:t>
            </a:r>
            <a:r>
              <a:rPr lang="en-GB" sz="3200" dirty="0" smtClean="0">
                <a:solidFill>
                  <a:srgbClr val="808080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rgbClr val="808080"/>
                </a:solidFill>
              </a:rPr>
              <a:t>/</a:t>
            </a:r>
            <a:r>
              <a:rPr lang="en-GB" sz="3200" i="1" dirty="0" smtClean="0">
                <a:solidFill>
                  <a:srgbClr val="808080"/>
                </a:solidFill>
              </a:rPr>
              <a:t> effect action</a:t>
            </a: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6831013" y="384810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6983413" y="4000500"/>
            <a:ext cx="127000" cy="127000"/>
          </a:xfrm>
          <a:prstGeom prst="ellipse">
            <a:avLst/>
          </a:prstGeom>
          <a:solidFill>
            <a:srgbClr val="996600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1725613" y="4000500"/>
            <a:ext cx="127000" cy="127000"/>
          </a:xfrm>
          <a:prstGeom prst="ellipse">
            <a:avLst/>
          </a:prstGeom>
          <a:solidFill>
            <a:srgbClr val="996600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9966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008313" y="4064000"/>
            <a:ext cx="2514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417512" y="4800600"/>
            <a:ext cx="1243584" cy="990600"/>
          </a:xfrm>
          <a:prstGeom prst="wedgeRectCallout">
            <a:avLst>
              <a:gd name="adj1" fmla="val 48127"/>
              <a:gd name="adj2" fmla="val -9601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b="1" i="1" dirty="0" smtClean="0">
                <a:solidFill>
                  <a:srgbClr val="996600"/>
                </a:solidFill>
              </a:rPr>
              <a:t>Initial state</a:t>
            </a:r>
            <a:endParaRPr lang="en-US" dirty="0" smtClean="0">
              <a:solidFill>
                <a:srgbClr val="996600"/>
              </a:solidFill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7862139" y="3572368"/>
            <a:ext cx="1143000" cy="960120"/>
          </a:xfrm>
          <a:prstGeom prst="wedgeRectCallout">
            <a:avLst>
              <a:gd name="adj1" fmla="val -89009"/>
              <a:gd name="adj2" fmla="val 429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b="1" i="1" dirty="0" smtClean="0">
                <a:solidFill>
                  <a:srgbClr val="996633"/>
                </a:solidFill>
              </a:rPr>
              <a:t>Final state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46720" cy="1599565"/>
          </a:xfrm>
        </p:spPr>
        <p:txBody>
          <a:bodyPr/>
          <a:lstStyle/>
          <a:p>
            <a:pPr marL="395288" indent="-395288">
              <a:lnSpc>
                <a:spcPct val="90000"/>
              </a:lnSpc>
              <a:buClr>
                <a:schemeClr val="tx1"/>
              </a:buClr>
            </a:pPr>
            <a:r>
              <a:rPr lang="en-GB" dirty="0"/>
              <a:t>State machines can be</a:t>
            </a:r>
          </a:p>
          <a:p>
            <a:pPr marL="795338" lvl="1" indent="-285750">
              <a:lnSpc>
                <a:spcPct val="90000"/>
              </a:lnSpc>
            </a:pPr>
            <a:r>
              <a:rPr lang="en-GB" b="1" i="1" dirty="0" smtClean="0"/>
              <a:t>One-shot</a:t>
            </a:r>
            <a:r>
              <a:rPr lang="en-GB" dirty="0" smtClean="0"/>
              <a:t> life cycles, with </a:t>
            </a:r>
            <a:r>
              <a:rPr lang="en-GB" b="1" i="1" dirty="0" smtClean="0">
                <a:solidFill>
                  <a:srgbClr val="996600"/>
                </a:solidFill>
              </a:rPr>
              <a:t>initial</a:t>
            </a:r>
            <a:r>
              <a:rPr lang="en-GB" dirty="0" smtClean="0"/>
              <a:t> and </a:t>
            </a:r>
            <a:r>
              <a:rPr lang="en-GB" b="1" i="1" dirty="0" smtClean="0">
                <a:solidFill>
                  <a:srgbClr val="996600"/>
                </a:solidFill>
              </a:rPr>
              <a:t>final states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20F0-7020-4C24-9571-4F83288BA08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18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uiExpand="1" build="p" animBg="1"/>
      <p:bldP spid="28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5507269" y="4067175"/>
            <a:ext cx="12954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030538" y="3429000"/>
            <a:ext cx="2489200" cy="1270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63900" y="3530600"/>
            <a:ext cx="210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1798638" y="4064000"/>
            <a:ext cx="1219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3017838" y="4064000"/>
            <a:ext cx="2514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6827838" y="4055378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H="1">
            <a:off x="4275138" y="5438775"/>
            <a:ext cx="2552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4275138" y="475297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7484745" y="5321300"/>
            <a:ext cx="1810067" cy="987552"/>
          </a:xfrm>
          <a:prstGeom prst="wedgeRectCallout">
            <a:avLst>
              <a:gd name="adj1" fmla="val -66755"/>
              <a:gd name="adj2" fmla="val -8797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b="1" i="1" dirty="0" smtClean="0"/>
              <a:t>Transition loop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46720" cy="1599565"/>
          </a:xfrm>
        </p:spPr>
        <p:txBody>
          <a:bodyPr/>
          <a:lstStyle/>
          <a:p>
            <a:pPr marL="395288" indent="-395288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State machines can be</a:t>
            </a:r>
          </a:p>
          <a:p>
            <a:pPr marL="795338" lvl="1" indent="-285750">
              <a:lnSpc>
                <a:spcPct val="90000"/>
              </a:lnSpc>
              <a:buClr>
                <a:schemeClr val="bg1">
                  <a:lumMod val="65000"/>
                </a:schemeClr>
              </a:buClr>
            </a:pPr>
            <a:r>
              <a:rPr lang="en-GB" b="1" i="1" dirty="0"/>
              <a:t>One-shot</a:t>
            </a:r>
            <a:r>
              <a:rPr lang="en-GB" dirty="0"/>
              <a:t> life cycles, with </a:t>
            </a:r>
            <a:r>
              <a:rPr lang="en-GB" b="1" i="1" dirty="0">
                <a:solidFill>
                  <a:srgbClr val="996600"/>
                </a:solidFill>
              </a:rPr>
              <a:t>initial</a:t>
            </a:r>
            <a:r>
              <a:rPr lang="en-GB" dirty="0"/>
              <a:t> and </a:t>
            </a:r>
            <a:r>
              <a:rPr lang="en-GB" b="1" i="1" dirty="0">
                <a:solidFill>
                  <a:srgbClr val="996600"/>
                </a:solidFill>
              </a:rPr>
              <a:t>final states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795338" lvl="1" indent="-285750">
              <a:lnSpc>
                <a:spcPct val="90000"/>
              </a:lnSpc>
              <a:buClr>
                <a:schemeClr val="tx1"/>
              </a:buClr>
            </a:pPr>
            <a:r>
              <a:rPr lang="en-GB" dirty="0" smtClean="0"/>
              <a:t>Or </a:t>
            </a:r>
            <a:r>
              <a:rPr lang="en-GB" b="1" i="1" dirty="0" smtClean="0"/>
              <a:t>transition loops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b="1" i="1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dirty="0"/>
              <a:t>State Machines | </a:t>
            </a:r>
            <a:r>
              <a:rPr lang="en-GB" dirty="0">
                <a:solidFill>
                  <a:schemeClr val="bg2"/>
                </a:solidFill>
              </a:rPr>
              <a:t>UML Syntax</a:t>
            </a:r>
            <a:endParaRPr lang="en-GB" dirty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1725613" y="4000500"/>
            <a:ext cx="127000" cy="127000"/>
          </a:xfrm>
          <a:prstGeom prst="ellipse">
            <a:avLst/>
          </a:prstGeom>
          <a:solidFill>
            <a:srgbClr val="996600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996600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17512" y="4800600"/>
            <a:ext cx="1243584" cy="987552"/>
          </a:xfrm>
          <a:prstGeom prst="wedgeRectCallout">
            <a:avLst>
              <a:gd name="adj1" fmla="val 48127"/>
              <a:gd name="adj2" fmla="val -9601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b="1" i="1" dirty="0" smtClean="0">
                <a:solidFill>
                  <a:srgbClr val="996600"/>
                </a:solidFill>
              </a:rPr>
              <a:t>Initial state</a:t>
            </a:r>
            <a:endParaRPr lang="en-US" dirty="0" smtClean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7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 uiExpand="1" build="p" bldLvl="2" animBg="1"/>
      <p:bldP spid="15" grpId="0" animBg="1"/>
      <p:bldP spid="1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1" y="4343400"/>
            <a:ext cx="7680957" cy="2286000"/>
            <a:chOff x="381001" y="4343400"/>
            <a:chExt cx="7680957" cy="2286000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666998" y="4343400"/>
              <a:ext cx="5394960" cy="2286000"/>
            </a:xfrm>
            <a:prstGeom prst="roundRect">
              <a:avLst>
                <a:gd name="adj" fmla="val 22495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666998" y="4972050"/>
              <a:ext cx="539496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381001" y="4343400"/>
              <a:ext cx="22082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95288" marR="0" lvl="0" indent="-395288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3C78"/>
                </a:buClr>
                <a:buSzPct val="60000"/>
                <a:buFont typeface="Wingdings" pitchFamily="2" charset="2"/>
                <a:buChar char="u"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Example: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6447-F0EF-4361-92ED-FF6E2E8559FA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23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State Machines | </a:t>
            </a:r>
            <a:r>
              <a:rPr lang="en-GB" sz="3200" i="1" dirty="0">
                <a:solidFill>
                  <a:schemeClr val="bg2"/>
                </a:solidFill>
              </a:rPr>
              <a:t>UML Syntax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dirty="0"/>
              <a:t>Other Activity Labels</a:t>
            </a:r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381000" y="1752600"/>
            <a:ext cx="3749677" cy="228600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06245" name="Rectangle 5"/>
          <p:cNvSpPr>
            <a:spLocks noChangeArrowheads="1"/>
          </p:cNvSpPr>
          <p:nvPr/>
        </p:nvSpPr>
        <p:spPr bwMode="auto">
          <a:xfrm>
            <a:off x="531813" y="1828800"/>
            <a:ext cx="3548064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entry / </a:t>
            </a:r>
            <a:r>
              <a:rPr lang="en-GB" sz="3200" b="1" i="1" dirty="0" smtClean="0">
                <a:solidFill>
                  <a:srgbClr val="00B050"/>
                </a:solidFill>
              </a:rPr>
              <a:t>effect action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exit / </a:t>
            </a:r>
            <a:r>
              <a:rPr lang="en-GB" sz="3200" b="1" i="1" dirty="0" smtClean="0">
                <a:solidFill>
                  <a:srgbClr val="00B050"/>
                </a:solidFill>
              </a:rPr>
              <a:t>effect action</a:t>
            </a:r>
          </a:p>
        </p:txBody>
      </p:sp>
      <p:sp>
        <p:nvSpPr>
          <p:cNvPr id="906246" name="Line 6"/>
          <p:cNvSpPr>
            <a:spLocks noChangeShapeType="1"/>
          </p:cNvSpPr>
          <p:nvPr/>
        </p:nvSpPr>
        <p:spPr bwMode="auto">
          <a:xfrm>
            <a:off x="381000" y="2381250"/>
            <a:ext cx="374967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06247" name="AutoShape 7"/>
          <p:cNvSpPr>
            <a:spLocks noChangeArrowheads="1"/>
          </p:cNvSpPr>
          <p:nvPr/>
        </p:nvSpPr>
        <p:spPr bwMode="auto">
          <a:xfrm>
            <a:off x="6018213" y="1752600"/>
            <a:ext cx="2819399" cy="990600"/>
          </a:xfrm>
          <a:prstGeom prst="wedgeRectCallout">
            <a:avLst>
              <a:gd name="adj1" fmla="val -111368"/>
              <a:gd name="adj2" fmla="val 80873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Effect action upon </a:t>
            </a:r>
            <a:r>
              <a:rPr lang="en-US" b="1" i="1" dirty="0" smtClean="0">
                <a:solidFill>
                  <a:srgbClr val="000000"/>
                </a:solidFill>
              </a:rPr>
              <a:t>entry</a:t>
            </a:r>
            <a:r>
              <a:rPr lang="en-US" dirty="0" smtClean="0">
                <a:solidFill>
                  <a:srgbClr val="000000"/>
                </a:solidFill>
              </a:rPr>
              <a:t> to the state</a:t>
            </a:r>
          </a:p>
        </p:txBody>
      </p:sp>
      <p:sp>
        <p:nvSpPr>
          <p:cNvPr id="906248" name="AutoShape 8"/>
          <p:cNvSpPr>
            <a:spLocks noChangeArrowheads="1"/>
          </p:cNvSpPr>
          <p:nvPr/>
        </p:nvSpPr>
        <p:spPr bwMode="auto">
          <a:xfrm>
            <a:off x="6018213" y="3048000"/>
            <a:ext cx="2819399" cy="990600"/>
          </a:xfrm>
          <a:prstGeom prst="wedgeRectCallout">
            <a:avLst>
              <a:gd name="adj1" fmla="val -119371"/>
              <a:gd name="adj2" fmla="val 837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Effect action upon </a:t>
            </a:r>
            <a:r>
              <a:rPr lang="en-US" b="1" i="1" dirty="0" smtClean="0">
                <a:solidFill>
                  <a:srgbClr val="000000"/>
                </a:solidFill>
              </a:rPr>
              <a:t>exit</a:t>
            </a:r>
            <a:r>
              <a:rPr lang="en-US" dirty="0" smtClean="0">
                <a:solidFill>
                  <a:srgbClr val="000000"/>
                </a:solidFill>
              </a:rPr>
              <a:t> from the state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63836" y="4427989"/>
            <a:ext cx="5203925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Lecture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listening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entry / </a:t>
            </a:r>
            <a:r>
              <a:rPr lang="en-GB" sz="3200" b="1" i="1" dirty="0" smtClean="0">
                <a:solidFill>
                  <a:srgbClr val="00B050"/>
                </a:solidFill>
              </a:rPr>
              <a:t>turn iPhone ringer off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exit / </a:t>
            </a:r>
            <a:r>
              <a:rPr lang="en-GB" sz="3200" b="1" i="1" dirty="0" smtClean="0">
                <a:solidFill>
                  <a:srgbClr val="00B050"/>
                </a:solidFill>
              </a:rPr>
              <a:t>turn iPhone ringer on </a:t>
            </a:r>
            <a:r>
              <a:rPr lang="en-GB" sz="3200" b="1" dirty="0" smtClean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6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4" grpId="0" animBg="1"/>
      <p:bldP spid="906245" grpId="0" uiExpand="1" build="p"/>
      <p:bldP spid="906246" grpId="0" animBg="1"/>
      <p:bldP spid="906247" grpId="0" uiExpand="1" build="p" animBg="1"/>
      <p:bldP spid="906248" grpId="0" uiExpand="1" build="p" animBg="1"/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81000" y="1752600"/>
            <a:ext cx="3749677" cy="224028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31813" y="1828800"/>
            <a:ext cx="3517566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entry / </a:t>
            </a:r>
            <a:r>
              <a:rPr lang="en-GB" sz="3200" b="1" i="1" dirty="0" smtClean="0">
                <a:solidFill>
                  <a:srgbClr val="00B050"/>
                </a:solidFill>
              </a:rPr>
              <a:t>effect action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381000" y="2381250"/>
            <a:ext cx="374967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State Machines | </a:t>
            </a:r>
            <a:r>
              <a:rPr lang="en-GB" sz="3200" i="1" dirty="0">
                <a:solidFill>
                  <a:schemeClr val="bg2"/>
                </a:solidFill>
              </a:rPr>
              <a:t>UML Syntax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dirty="0"/>
              <a:t>Other Activity </a:t>
            </a:r>
            <a:r>
              <a:rPr lang="en-GB" dirty="0" smtClean="0"/>
              <a:t>Labels (Continued)</a:t>
            </a:r>
            <a:endParaRPr lang="en-GB" dirty="0"/>
          </a:p>
        </p:txBody>
      </p:sp>
      <p:sp>
        <p:nvSpPr>
          <p:cNvPr id="825359" name="AutoShape 15"/>
          <p:cNvSpPr>
            <a:spLocks noChangeArrowheads="1"/>
          </p:cNvSpPr>
          <p:nvPr/>
        </p:nvSpPr>
        <p:spPr bwMode="auto">
          <a:xfrm>
            <a:off x="4799013" y="1752599"/>
            <a:ext cx="4114803" cy="1600200"/>
          </a:xfrm>
          <a:prstGeom prst="wedgeRectCallout">
            <a:avLst>
              <a:gd name="adj1" fmla="val -66780"/>
              <a:gd name="adj2" fmla="val 3391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000000"/>
                </a:solidFill>
              </a:rPr>
              <a:t>Same as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021263" y="2215568"/>
            <a:ext cx="3740153" cy="1091512"/>
            <a:chOff x="3015" y="1440"/>
            <a:chExt cx="2356" cy="679"/>
          </a:xfrm>
        </p:grpSpPr>
        <p:sp>
          <p:nvSpPr>
            <p:cNvPr id="825372" name="Rectangle 28"/>
            <p:cNvSpPr>
              <a:spLocks noChangeArrowheads="1"/>
            </p:cNvSpPr>
            <p:nvPr/>
          </p:nvSpPr>
          <p:spPr bwMode="auto">
            <a:xfrm>
              <a:off x="3023" y="1440"/>
              <a:ext cx="184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3200" i="1" dirty="0" smtClean="0">
                  <a:solidFill>
                    <a:srgbClr val="808080"/>
                  </a:solidFill>
                </a:rPr>
                <a:t>triggering event</a:t>
              </a:r>
              <a:r>
                <a:rPr lang="en-GB" sz="3200" dirty="0" smtClean="0">
                  <a:solidFill>
                    <a:srgbClr val="CC0000"/>
                  </a:solidFill>
                </a:rPr>
                <a:t> </a:t>
              </a:r>
            </a:p>
            <a:p>
              <a:r>
                <a:rPr lang="en-GB" sz="3200" b="1" dirty="0" smtClean="0">
                  <a:solidFill>
                    <a:srgbClr val="00B050"/>
                  </a:solidFill>
                </a:rPr>
                <a:t>/ </a:t>
              </a:r>
              <a:r>
                <a:rPr lang="en-GB" sz="3200" b="1" i="1" dirty="0" smtClean="0">
                  <a:solidFill>
                    <a:srgbClr val="00B050"/>
                  </a:solidFill>
                </a:rPr>
                <a:t>effect action</a:t>
              </a: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795" y="1641"/>
              <a:ext cx="576" cy="327"/>
              <a:chOff x="4987" y="1733"/>
              <a:chExt cx="576" cy="327"/>
            </a:xfrm>
          </p:grpSpPr>
          <p:sp>
            <p:nvSpPr>
              <p:cNvPr id="825365" name="AutoShape 21"/>
              <p:cNvSpPr>
                <a:spLocks noChangeArrowheads="1"/>
              </p:cNvSpPr>
              <p:nvPr/>
            </p:nvSpPr>
            <p:spPr bwMode="auto">
              <a:xfrm>
                <a:off x="4987" y="1752"/>
                <a:ext cx="576" cy="288"/>
              </a:xfrm>
              <a:prstGeom prst="roundRect">
                <a:avLst>
                  <a:gd name="adj" fmla="val 22495"/>
                </a:avLst>
              </a:prstGeom>
              <a:solidFill>
                <a:schemeClr val="bg1"/>
              </a:soli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folHlink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366" name="Rectangle 22"/>
              <p:cNvSpPr>
                <a:spLocks noChangeArrowheads="1"/>
              </p:cNvSpPr>
              <p:nvPr/>
            </p:nvSpPr>
            <p:spPr bwMode="auto">
              <a:xfrm>
                <a:off x="4987" y="1733"/>
                <a:ext cx="5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i="1" dirty="0" smtClean="0">
                    <a:solidFill>
                      <a:srgbClr val="808080"/>
                    </a:solidFill>
                  </a:rPr>
                  <a:t>State</a:t>
                </a:r>
                <a:endParaRPr lang="en-GB" b="1" i="1" dirty="0" smtClean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825369" name="Line 25"/>
            <p:cNvSpPr>
              <a:spLocks noChangeShapeType="1"/>
            </p:cNvSpPr>
            <p:nvPr/>
          </p:nvSpPr>
          <p:spPr bwMode="auto">
            <a:xfrm>
              <a:off x="3015" y="1805"/>
              <a:ext cx="17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5301936" y="3962400"/>
            <a:ext cx="3611880" cy="1554480"/>
          </a:xfrm>
          <a:prstGeom prst="wedgeRectCallout">
            <a:avLst>
              <a:gd name="adj1" fmla="val -35394"/>
              <a:gd name="adj2" fmla="val -9232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US" sz="3200" b="1" i="1" dirty="0" smtClean="0">
                <a:solidFill>
                  <a:srgbClr val="000000"/>
                </a:solidFill>
              </a:rPr>
              <a:t>We recommend putting it </a:t>
            </a:r>
            <a:r>
              <a:rPr lang="en-US" sz="3200" b="1" i="1" dirty="0" smtClean="0">
                <a:solidFill>
                  <a:srgbClr val="00B050"/>
                </a:solidFill>
              </a:rPr>
              <a:t>outside </a:t>
            </a:r>
            <a:r>
              <a:rPr lang="en-US" sz="3200" b="1" i="1" dirty="0" smtClean="0">
                <a:solidFill>
                  <a:srgbClr val="000000"/>
                </a:solidFill>
              </a:rPr>
              <a:t>the state for clarity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uiExpand="1" build="p"/>
      <p:bldP spid="29" grpId="0" animBg="1"/>
      <p:bldP spid="825359" grpId="0" uiExpand="1" build="p" animBg="1"/>
      <p:bldP spid="2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81000" y="1752600"/>
            <a:ext cx="3749677" cy="2240280"/>
          </a:xfrm>
          <a:prstGeom prst="roundRect">
            <a:avLst>
              <a:gd name="adj" fmla="val 2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31813" y="1828800"/>
            <a:ext cx="3517566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 smtClean="0">
                <a:solidFill>
                  <a:srgbClr val="808080"/>
                </a:solidFill>
              </a:rPr>
              <a:t>State</a:t>
            </a:r>
          </a:p>
          <a:p>
            <a:r>
              <a:rPr lang="en-GB" sz="3200" dirty="0" smtClean="0">
                <a:solidFill>
                  <a:srgbClr val="808080"/>
                </a:solidFill>
              </a:rPr>
              <a:t>do </a:t>
            </a:r>
            <a:r>
              <a:rPr lang="en-GB" sz="3200" b="1" dirty="0" smtClean="0">
                <a:solidFill>
                  <a:srgbClr val="808080"/>
                </a:solidFill>
              </a:rPr>
              <a:t>/</a:t>
            </a:r>
            <a:r>
              <a:rPr lang="en-GB" sz="3200" dirty="0" smtClean="0">
                <a:solidFill>
                  <a:srgbClr val="808080"/>
                </a:solidFill>
              </a:rPr>
              <a:t> </a:t>
            </a:r>
            <a:r>
              <a:rPr lang="en-GB" sz="3200" i="1" dirty="0" smtClean="0">
                <a:solidFill>
                  <a:srgbClr val="808080"/>
                </a:solidFill>
              </a:rPr>
              <a:t>activity</a:t>
            </a:r>
          </a:p>
          <a:p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entry / </a:t>
            </a:r>
            <a:r>
              <a:rPr lang="en-GB" sz="3200" b="1" i="1" dirty="0" smtClean="0">
                <a:solidFill>
                  <a:schemeClr val="bg1">
                    <a:lumMod val="65000"/>
                  </a:schemeClr>
                </a:solidFill>
              </a:rPr>
              <a:t>effect action</a:t>
            </a:r>
          </a:p>
          <a:p>
            <a:r>
              <a:rPr lang="en-GB" sz="3200" b="1" dirty="0">
                <a:solidFill>
                  <a:srgbClr val="00B050"/>
                </a:solidFill>
              </a:rPr>
              <a:t>exit / </a:t>
            </a:r>
            <a:r>
              <a:rPr lang="en-GB" sz="3200" b="1" i="1" dirty="0">
                <a:solidFill>
                  <a:srgbClr val="00B050"/>
                </a:solidFill>
              </a:rPr>
              <a:t>effect </a:t>
            </a:r>
            <a:r>
              <a:rPr lang="en-GB" sz="3200" b="1" i="1" dirty="0" smtClean="0">
                <a:solidFill>
                  <a:srgbClr val="00B050"/>
                </a:solidFill>
              </a:rPr>
              <a:t>action</a:t>
            </a:r>
            <a:endParaRPr lang="en-GB" sz="3200" b="1" i="1" dirty="0">
              <a:solidFill>
                <a:srgbClr val="00B050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381000" y="2381250"/>
            <a:ext cx="374967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State Machines | </a:t>
            </a:r>
            <a:r>
              <a:rPr lang="en-GB" sz="3200" i="1" dirty="0">
                <a:solidFill>
                  <a:schemeClr val="bg2"/>
                </a:solidFill>
              </a:rPr>
              <a:t>UML Syntax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dirty="0"/>
              <a:t>Other Activity </a:t>
            </a:r>
            <a:r>
              <a:rPr lang="en-GB" dirty="0" smtClean="0"/>
              <a:t>Labels (Continued)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4799013" y="3582109"/>
            <a:ext cx="4114803" cy="1599491"/>
          </a:xfrm>
          <a:prstGeom prst="wedgeRectCallout">
            <a:avLst>
              <a:gd name="adj1" fmla="val -72366"/>
              <a:gd name="adj2" fmla="val -5018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US" b="1" i="1" dirty="0" smtClean="0">
                <a:solidFill>
                  <a:srgbClr val="000000"/>
                </a:solidFill>
              </a:rPr>
              <a:t>Same as</a:t>
            </a:r>
          </a:p>
        </p:txBody>
      </p:sp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5027613" y="4045077"/>
            <a:ext cx="3851278" cy="1091512"/>
            <a:chOff x="2639" y="2592"/>
            <a:chExt cx="2426" cy="679"/>
          </a:xfrm>
        </p:grpSpPr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3215" y="2592"/>
              <a:ext cx="1850" cy="679"/>
              <a:chOff x="2631" y="2592"/>
              <a:chExt cx="1850" cy="679"/>
            </a:xfrm>
          </p:grpSpPr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2639" y="2592"/>
                <a:ext cx="1842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sz="3200" i="1" dirty="0" smtClean="0">
                    <a:solidFill>
                      <a:srgbClr val="808080"/>
                    </a:solidFill>
                  </a:rPr>
                  <a:t>triggering event</a:t>
                </a:r>
                <a:r>
                  <a:rPr lang="en-GB" sz="3200" b="1" dirty="0" smtClean="0">
                    <a:solidFill>
                      <a:srgbClr val="CC0000"/>
                    </a:solidFill>
                  </a:rPr>
                  <a:t> </a:t>
                </a:r>
              </a:p>
              <a:p>
                <a:r>
                  <a:rPr lang="en-GB" sz="3200" b="1" dirty="0" smtClean="0">
                    <a:solidFill>
                      <a:srgbClr val="00B050"/>
                    </a:solidFill>
                  </a:rPr>
                  <a:t>/</a:t>
                </a:r>
                <a:r>
                  <a:rPr lang="en-GB" sz="3200" b="1" i="1" dirty="0" smtClean="0">
                    <a:solidFill>
                      <a:srgbClr val="00B050"/>
                    </a:solidFill>
                  </a:rPr>
                  <a:t> effect action</a:t>
                </a:r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631" y="2957"/>
                <a:ext cx="178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36"/>
            <p:cNvGrpSpPr>
              <a:grpSpLocks/>
            </p:cNvGrpSpPr>
            <p:nvPr/>
          </p:nvGrpSpPr>
          <p:grpSpPr bwMode="auto">
            <a:xfrm>
              <a:off x="2639" y="2793"/>
              <a:ext cx="576" cy="327"/>
              <a:chOff x="4799" y="1733"/>
              <a:chExt cx="576" cy="327"/>
            </a:xfrm>
          </p:grpSpPr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>
                <a:off x="4799" y="1752"/>
                <a:ext cx="576" cy="288"/>
              </a:xfrm>
              <a:prstGeom prst="roundRect">
                <a:avLst>
                  <a:gd name="adj" fmla="val 22495"/>
                </a:avLst>
              </a:prstGeom>
              <a:solidFill>
                <a:schemeClr val="bg1"/>
              </a:soli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folHlink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>
                <a:off x="4806" y="1733"/>
                <a:ext cx="5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i="1" dirty="0" smtClean="0">
                    <a:solidFill>
                      <a:srgbClr val="808080"/>
                    </a:solidFill>
                  </a:rPr>
                  <a:t>State</a:t>
                </a:r>
                <a:endParaRPr lang="en-GB" b="1" i="1" dirty="0" smtClean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531813" y="5410200"/>
            <a:ext cx="5303520" cy="1097280"/>
          </a:xfrm>
          <a:prstGeom prst="wedgeRectCallout">
            <a:avLst>
              <a:gd name="adj1" fmla="val 75394"/>
              <a:gd name="adj2" fmla="val -7212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US" sz="3200" b="1" i="1" dirty="0" smtClean="0">
                <a:solidFill>
                  <a:srgbClr val="000000"/>
                </a:solidFill>
              </a:rPr>
              <a:t>We also recommend putting it </a:t>
            </a:r>
            <a:r>
              <a:rPr lang="en-US" sz="3200" b="1" i="1" dirty="0" smtClean="0">
                <a:solidFill>
                  <a:srgbClr val="00B050"/>
                </a:solidFill>
              </a:rPr>
              <a:t>outside</a:t>
            </a:r>
            <a:r>
              <a:rPr lang="en-US" sz="3200" b="1" i="1" dirty="0" smtClean="0">
                <a:solidFill>
                  <a:srgbClr val="000000"/>
                </a:solidFill>
              </a:rPr>
              <a:t> the state for clarity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28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17" grpId="0" uiExpand="1" build="p" animBg="1"/>
      <p:bldP spid="2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DEB3-5DA5-42FB-8402-25799F357367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30313" y="1905000"/>
            <a:ext cx="5321300" cy="1922463"/>
            <a:chOff x="1015" y="1728"/>
            <a:chExt cx="3488" cy="1211"/>
          </a:xfrm>
        </p:grpSpPr>
        <p:sp>
          <p:nvSpPr>
            <p:cNvPr id="591878" name="AutoShape 6"/>
            <p:cNvSpPr>
              <a:spLocks noChangeArrowheads="1"/>
            </p:cNvSpPr>
            <p:nvPr/>
          </p:nvSpPr>
          <p:spPr bwMode="auto">
            <a:xfrm>
              <a:off x="1015" y="1728"/>
              <a:ext cx="3488" cy="1211"/>
            </a:xfrm>
            <a:prstGeom prst="roundRect">
              <a:avLst>
                <a:gd name="adj" fmla="val 20444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8" name="Rectangle 16"/>
            <p:cNvSpPr>
              <a:spLocks noChangeArrowheads="1"/>
            </p:cNvSpPr>
            <p:nvPr/>
          </p:nvSpPr>
          <p:spPr bwMode="auto">
            <a:xfrm>
              <a:off x="1045" y="1728"/>
              <a:ext cx="186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3200" i="1" dirty="0" smtClean="0">
                  <a:solidFill>
                    <a:srgbClr val="000000"/>
                  </a:solidFill>
                </a:rPr>
                <a:t>Composite State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003800" y="3230563"/>
            <a:ext cx="574675" cy="1417637"/>
            <a:chOff x="3392" y="2563"/>
            <a:chExt cx="362" cy="893"/>
          </a:xfrm>
        </p:grpSpPr>
        <p:sp>
          <p:nvSpPr>
            <p:cNvPr id="591885" name="Line 13"/>
            <p:cNvSpPr>
              <a:spLocks noChangeShapeType="1"/>
            </p:cNvSpPr>
            <p:nvPr/>
          </p:nvSpPr>
          <p:spPr bwMode="auto">
            <a:xfrm>
              <a:off x="3575" y="2563"/>
              <a:ext cx="0" cy="89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902" name="Text Box 30"/>
            <p:cNvSpPr txBox="1">
              <a:spLocks noChangeArrowheads="1"/>
            </p:cNvSpPr>
            <p:nvPr/>
          </p:nvSpPr>
          <p:spPr bwMode="auto">
            <a:xfrm>
              <a:off x="3392" y="2718"/>
              <a:ext cx="36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CC0000"/>
                  </a:solidFill>
                  <a:sym typeface="Symbol" pitchFamily="18" charset="2"/>
                </a:rPr>
                <a:t></a:t>
              </a:r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455" y="2832"/>
              <a:ext cx="240" cy="234"/>
              <a:chOff x="1823" y="3408"/>
              <a:chExt cx="240" cy="234"/>
            </a:xfrm>
          </p:grpSpPr>
          <p:sp>
            <p:nvSpPr>
              <p:cNvPr id="591903" name="Oval 31"/>
              <p:cNvSpPr>
                <a:spLocks noChangeArrowheads="1"/>
              </p:cNvSpPr>
              <p:nvPr/>
            </p:nvSpPr>
            <p:spPr bwMode="auto">
              <a:xfrm>
                <a:off x="1823" y="3408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1904" name="Line 32"/>
              <p:cNvSpPr>
                <a:spLocks noChangeShapeType="1"/>
              </p:cNvSpPr>
              <p:nvPr/>
            </p:nvSpPr>
            <p:spPr bwMode="auto">
              <a:xfrm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1905" name="Line 33"/>
              <p:cNvSpPr>
                <a:spLocks noChangeShapeType="1"/>
              </p:cNvSpPr>
              <p:nvPr/>
            </p:nvSpPr>
            <p:spPr bwMode="auto">
              <a:xfrm flipV="1"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State Machines | </a:t>
            </a:r>
            <a:r>
              <a:rPr lang="en-GB" sz="3200" i="1" dirty="0">
                <a:solidFill>
                  <a:schemeClr val="bg2"/>
                </a:solidFill>
              </a:rPr>
              <a:t>UML Syntax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dirty="0"/>
              <a:t>Composite </a:t>
            </a:r>
            <a:r>
              <a:rPr lang="en-GB" dirty="0" smtClean="0"/>
              <a:t>States</a:t>
            </a:r>
            <a:endParaRPr lang="en-GB" dirty="0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3503613" y="3116263"/>
            <a:ext cx="9906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arrow" w="lg" len="lg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503613" y="2595563"/>
            <a:ext cx="2578100" cy="736600"/>
            <a:chOff x="2447" y="2163"/>
            <a:chExt cx="1624" cy="464"/>
          </a:xfrm>
        </p:grpSpPr>
        <p:sp>
          <p:nvSpPr>
            <p:cNvPr id="591879" name="Line 7"/>
            <p:cNvSpPr>
              <a:spLocks noChangeShapeType="1"/>
            </p:cNvSpPr>
            <p:nvPr/>
          </p:nvSpPr>
          <p:spPr bwMode="auto">
            <a:xfrm>
              <a:off x="2447" y="2299"/>
              <a:ext cx="62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6" name="AutoShape 14"/>
            <p:cNvSpPr>
              <a:spLocks noChangeArrowheads="1"/>
            </p:cNvSpPr>
            <p:nvPr/>
          </p:nvSpPr>
          <p:spPr bwMode="auto">
            <a:xfrm>
              <a:off x="3079" y="2163"/>
              <a:ext cx="992" cy="464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7" name="Rectangle 15"/>
            <p:cNvSpPr>
              <a:spLocks noChangeArrowheads="1"/>
            </p:cNvSpPr>
            <p:nvPr/>
          </p:nvSpPr>
          <p:spPr bwMode="auto">
            <a:xfrm>
              <a:off x="3165" y="2213"/>
              <a:ext cx="8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3200" i="1" dirty="0" smtClean="0">
                  <a:solidFill>
                    <a:srgbClr val="000000"/>
                  </a:solidFill>
                </a:rPr>
                <a:t>State</a:t>
              </a:r>
              <a:r>
                <a:rPr lang="en-GB" sz="3200" dirty="0" smtClean="0">
                  <a:solidFill>
                    <a:srgbClr val="000000"/>
                  </a:solidFill>
                </a:rPr>
                <a:t> 2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31813" y="2595563"/>
            <a:ext cx="2959100" cy="736600"/>
            <a:chOff x="575" y="2163"/>
            <a:chExt cx="1864" cy="464"/>
          </a:xfrm>
        </p:grpSpPr>
        <p:sp>
          <p:nvSpPr>
            <p:cNvPr id="591881" name="Line 9"/>
            <p:cNvSpPr>
              <a:spLocks noChangeShapeType="1"/>
            </p:cNvSpPr>
            <p:nvPr/>
          </p:nvSpPr>
          <p:spPr bwMode="auto">
            <a:xfrm>
              <a:off x="575" y="2395"/>
              <a:ext cx="86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3" name="AutoShape 11"/>
            <p:cNvSpPr>
              <a:spLocks noChangeArrowheads="1"/>
            </p:cNvSpPr>
            <p:nvPr/>
          </p:nvSpPr>
          <p:spPr bwMode="auto">
            <a:xfrm>
              <a:off x="1447" y="2163"/>
              <a:ext cx="992" cy="464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4" name="Rectangle 12"/>
            <p:cNvSpPr>
              <a:spLocks noChangeArrowheads="1"/>
            </p:cNvSpPr>
            <p:nvPr/>
          </p:nvSpPr>
          <p:spPr bwMode="auto">
            <a:xfrm>
              <a:off x="1533" y="2213"/>
              <a:ext cx="8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3200" i="1" dirty="0" smtClean="0">
                  <a:solidFill>
                    <a:srgbClr val="000000"/>
                  </a:solidFill>
                </a:rPr>
                <a:t>State</a:t>
              </a:r>
              <a:r>
                <a:rPr lang="en-GB" sz="3200" dirty="0" smtClean="0">
                  <a:solidFill>
                    <a:srgbClr val="000000"/>
                  </a:solidFill>
                </a:rPr>
                <a:t> 1</a:t>
              </a:r>
            </a:p>
          </p:txBody>
        </p:sp>
        <p:sp>
          <p:nvSpPr>
            <p:cNvPr id="591898" name="Oval 26"/>
            <p:cNvSpPr>
              <a:spLocks noChangeArrowheads="1"/>
            </p:cNvSpPr>
            <p:nvPr/>
          </p:nvSpPr>
          <p:spPr bwMode="auto">
            <a:xfrm>
              <a:off x="893" y="2279"/>
              <a:ext cx="240" cy="2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4486997" y="5943600"/>
            <a:ext cx="3741015" cy="685800"/>
            <a:chOff x="4486997" y="5943600"/>
            <a:chExt cx="3741015" cy="685800"/>
          </a:xfrm>
        </p:grpSpPr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4486997" y="5943600"/>
              <a:ext cx="0" cy="685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0412" y="601980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pass / pass course</a:t>
              </a:r>
              <a:endParaRPr lang="en-US" dirty="0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2292800" y="1676400"/>
            <a:ext cx="4944611" cy="4343400"/>
            <a:chOff x="2292800" y="1676400"/>
            <a:chExt cx="4944611" cy="4343400"/>
          </a:xfrm>
        </p:grpSpPr>
        <p:sp>
          <p:nvSpPr>
            <p:cNvPr id="591878" name="AutoShape 6"/>
            <p:cNvSpPr>
              <a:spLocks noChangeArrowheads="1"/>
            </p:cNvSpPr>
            <p:nvPr/>
          </p:nvSpPr>
          <p:spPr bwMode="auto">
            <a:xfrm>
              <a:off x="2292800" y="1676400"/>
              <a:ext cx="4944611" cy="4343400"/>
            </a:xfrm>
            <a:prstGeom prst="roundRect">
              <a:avLst>
                <a:gd name="adj" fmla="val 7953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8" name="Rectangle 16"/>
            <p:cNvSpPr>
              <a:spLocks noChangeArrowheads="1"/>
            </p:cNvSpPr>
            <p:nvPr/>
          </p:nvSpPr>
          <p:spPr bwMode="auto">
            <a:xfrm>
              <a:off x="2348640" y="1676400"/>
              <a:ext cx="3059972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</a:rPr>
                <a:t>Taking Course</a:t>
              </a:r>
            </a:p>
          </p:txBody>
        </p:sp>
      </p:grp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1</a:t>
            </a:r>
            <a:endParaRPr lang="en-GB" dirty="0"/>
          </a:p>
        </p:txBody>
      </p:sp>
      <p:grpSp>
        <p:nvGrpSpPr>
          <p:cNvPr id="4" name="Group 58"/>
          <p:cNvGrpSpPr/>
          <p:nvPr/>
        </p:nvGrpSpPr>
        <p:grpSpPr>
          <a:xfrm>
            <a:off x="227012" y="2438400"/>
            <a:ext cx="2057400" cy="523220"/>
            <a:chOff x="227012" y="2438400"/>
            <a:chExt cx="2057400" cy="523220"/>
          </a:xfrm>
        </p:grpSpPr>
        <p:sp>
          <p:nvSpPr>
            <p:cNvPr id="591881" name="Line 9"/>
            <p:cNvSpPr>
              <a:spLocks noChangeShapeType="1"/>
            </p:cNvSpPr>
            <p:nvPr/>
          </p:nvSpPr>
          <p:spPr bwMode="auto">
            <a:xfrm>
              <a:off x="303212" y="2927370"/>
              <a:ext cx="19812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012" y="2438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apply</a:t>
              </a:r>
              <a:endParaRPr lang="en-US" dirty="0"/>
            </a:p>
          </p:txBody>
        </p:sp>
      </p:grpSp>
      <p:sp>
        <p:nvSpPr>
          <p:cNvPr id="58" name="AutoShape 43"/>
          <p:cNvSpPr>
            <a:spLocks noChangeArrowheads="1"/>
          </p:cNvSpPr>
          <p:nvPr/>
        </p:nvSpPr>
        <p:spPr bwMode="auto">
          <a:xfrm>
            <a:off x="7696200" y="2667000"/>
            <a:ext cx="1828800" cy="990600"/>
          </a:xfrm>
          <a:prstGeom prst="wedgeRectCallout">
            <a:avLst>
              <a:gd name="adj1" fmla="val -192553"/>
              <a:gd name="adj2" fmla="val -102372"/>
            </a:avLst>
          </a:prstGeom>
          <a:solidFill>
            <a:schemeClr val="bg1"/>
          </a:solidFill>
          <a:ln w="762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Need more details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60"/>
          <p:cNvGrpSpPr/>
          <p:nvPr/>
        </p:nvGrpSpPr>
        <p:grpSpPr>
          <a:xfrm>
            <a:off x="2292800" y="1676400"/>
            <a:ext cx="4944611" cy="4343400"/>
            <a:chOff x="2292800" y="1676400"/>
            <a:chExt cx="4944611" cy="4343400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292800" y="1676400"/>
              <a:ext cx="4944611" cy="4343400"/>
            </a:xfrm>
            <a:prstGeom prst="roundRect">
              <a:avLst>
                <a:gd name="adj" fmla="val 7953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2348640" y="1676400"/>
              <a:ext cx="3059972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GB" b="1" dirty="0" smtClean="0">
                  <a:solidFill>
                    <a:schemeClr val="bg1">
                      <a:lumMod val="65000"/>
                    </a:schemeClr>
                  </a:solidFill>
                </a:rPr>
                <a:t>Taking Course</a:t>
              </a: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4296497" y="5600488"/>
            <a:ext cx="384048" cy="6400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32640" y="2735346"/>
            <a:ext cx="640080" cy="384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2513640" y="2935307"/>
            <a:ext cx="98997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3501169" y="2559070"/>
            <a:ext cx="1971648" cy="736600"/>
          </a:xfrm>
          <a:prstGeom prst="roundRect">
            <a:avLst>
              <a:gd name="adj" fmla="val 27745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3615764" y="2638445"/>
            <a:ext cx="174246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Approving</a:t>
            </a:r>
            <a:endParaRPr lang="en-GB" sz="3200" dirty="0" smtClean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644" y="243840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>
            <a:off x="345942" y="2927370"/>
            <a:ext cx="1795244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4486997" y="6248400"/>
            <a:ext cx="0" cy="381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0412" y="601980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pass / pass course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2</a:t>
            </a:r>
            <a:endParaRPr lang="en-GB" dirty="0"/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4296497" y="5876925"/>
            <a:ext cx="381000" cy="37147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4372697" y="5953125"/>
            <a:ext cx="2286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4372697" y="5953125"/>
            <a:ext cx="2286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98" name="Oval 26"/>
          <p:cNvSpPr>
            <a:spLocks noChangeArrowheads="1"/>
          </p:cNvSpPr>
          <p:nvPr/>
        </p:nvSpPr>
        <p:spPr bwMode="auto">
          <a:xfrm>
            <a:off x="2132640" y="2735346"/>
            <a:ext cx="381000" cy="38404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7740332" y="381000"/>
            <a:ext cx="1783080" cy="1295400"/>
          </a:xfrm>
          <a:prstGeom prst="wedgeRectCallout">
            <a:avLst>
              <a:gd name="adj1" fmla="val -327137"/>
              <a:gd name="adj2" fmla="val 124911"/>
            </a:avLst>
          </a:prstGeom>
          <a:solidFill>
            <a:schemeClr val="bg1"/>
          </a:solidFill>
          <a:ln w="76200" cmpd="sng">
            <a:solidFill>
              <a:schemeClr val="bg1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4016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2"/>
                </a:solidFill>
              </a:rPr>
              <a:t>Explicit entry point</a:t>
            </a: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7889742" y="525463"/>
            <a:ext cx="274320" cy="27432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7603172" y="4035425"/>
            <a:ext cx="1920240" cy="1298575"/>
          </a:xfrm>
          <a:prstGeom prst="wedgeRectCallout">
            <a:avLst>
              <a:gd name="adj1" fmla="val -182511"/>
              <a:gd name="adj2" fmla="val 80650"/>
            </a:avLst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11175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en-US" b="1" i="1" dirty="0" smtClean="0">
                <a:solidFill>
                  <a:schemeClr val="bg2"/>
                </a:solidFill>
              </a:rPr>
              <a:t>Explicit exit point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635504" y="3946525"/>
            <a:ext cx="574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C0000"/>
                </a:solidFill>
                <a:sym typeface="Symbol" pitchFamily="18" charset="2"/>
              </a:rPr>
              <a:t></a:t>
            </a: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4486997" y="4648200"/>
            <a:ext cx="0" cy="123444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7546" y="3278441"/>
            <a:ext cx="26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 prerequisite</a:t>
            </a:r>
            <a:endParaRPr lang="en-US" dirty="0"/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3676679" y="3983588"/>
            <a:ext cx="162063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Assessing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H="1">
            <a:off x="4486996" y="3305647"/>
            <a:ext cx="7215" cy="59436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3490399" y="3904213"/>
            <a:ext cx="1993196" cy="736600"/>
          </a:xfrm>
          <a:prstGeom prst="roundRect">
            <a:avLst>
              <a:gd name="adj" fmla="val 27745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P spid="25" grpId="0" animBg="1"/>
      <p:bldP spid="51" grpId="0" animBg="1"/>
      <p:bldP spid="52" grpId="0"/>
      <p:bldP spid="40" grpId="0"/>
      <p:bldP spid="591881" grpId="0" animBg="1"/>
      <p:bldP spid="27" grpId="0" animBg="1"/>
      <p:bldP spid="28" grpId="0"/>
      <p:bldP spid="36" grpId="0" animBg="1"/>
      <p:bldP spid="37" grpId="0" animBg="1"/>
      <p:bldP spid="38" grpId="0" animBg="1"/>
      <p:bldP spid="591898" grpId="0" animBg="1"/>
      <p:bldP spid="35" grpId="0" uiExpand="1" build="p" animBg="1"/>
      <p:bldP spid="39" grpId="0" animBg="1"/>
      <p:bldP spid="46" grpId="0" uiExpand="1" build="p" animBg="1"/>
      <p:bldP spid="47" grpId="0"/>
      <p:bldP spid="48" grpId="0" animBg="1"/>
      <p:bldP spid="31" grpId="0"/>
      <p:bldP spid="591887" grpId="0"/>
      <p:bldP spid="49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3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27012" y="243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>
            <a:off x="303212" y="2935307"/>
            <a:ext cx="19812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4486997" y="5943600"/>
            <a:ext cx="0" cy="685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0412" y="6019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pass / pass course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2292800" y="1676400"/>
            <a:ext cx="4944611" cy="4343400"/>
          </a:xfrm>
          <a:prstGeom prst="roundRect">
            <a:avLst>
              <a:gd name="adj" fmla="val 7953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348640" y="1676400"/>
            <a:ext cx="30599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Taking Course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4212" y="4648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4486997" y="4648200"/>
            <a:ext cx="0" cy="6858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4290779" y="5334000"/>
            <a:ext cx="398463" cy="3810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4370472" y="5410200"/>
            <a:ext cx="239078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66808" y="3278909"/>
            <a:ext cx="265176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 prerequisite</a:t>
            </a:r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 flipH="1">
            <a:off x="4486996" y="3305647"/>
            <a:ext cx="7215" cy="59436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3490399" y="3904213"/>
            <a:ext cx="1993196" cy="736600"/>
          </a:xfrm>
          <a:prstGeom prst="roundRect">
            <a:avLst>
              <a:gd name="adj" fmla="val 27745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3676679" y="3983588"/>
            <a:ext cx="162063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Assessing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2894012" y="2935307"/>
            <a:ext cx="6096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3501169" y="2559070"/>
            <a:ext cx="1971648" cy="736600"/>
          </a:xfrm>
          <a:prstGeom prst="roundRect">
            <a:avLst>
              <a:gd name="adj" fmla="val 27745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3615764" y="2638445"/>
            <a:ext cx="174246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Approving</a:t>
            </a:r>
            <a:endParaRPr lang="en-GB" sz="3200" dirty="0" smtClean="0">
              <a:solidFill>
                <a:srgbClr val="000000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7770811" y="381000"/>
            <a:ext cx="1828800" cy="1295400"/>
          </a:xfrm>
          <a:prstGeom prst="wedgeRectCallout">
            <a:avLst>
              <a:gd name="adj1" fmla="val -297488"/>
              <a:gd name="adj2" fmla="val 121464"/>
            </a:avLst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b="1" i="1" dirty="0">
                <a:solidFill>
                  <a:srgbClr val="00B050"/>
                </a:solidFill>
              </a:rPr>
              <a:t>Default entry </a:t>
            </a:r>
            <a:r>
              <a:rPr lang="en-US" b="1" i="1" dirty="0" smtClean="0">
                <a:solidFill>
                  <a:srgbClr val="00B050"/>
                </a:solidFill>
              </a:rPr>
              <a:t>point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7940436" y="491384"/>
            <a:ext cx="274320" cy="27432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7652180" y="4267200"/>
            <a:ext cx="1920875" cy="1447800"/>
          </a:xfrm>
          <a:prstGeom prst="wedgeRectCallout">
            <a:avLst>
              <a:gd name="adj1" fmla="val -190016"/>
              <a:gd name="adj2" fmla="val 35494"/>
            </a:avLst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78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b="1" i="1" dirty="0">
                <a:solidFill>
                  <a:srgbClr val="00B050"/>
                </a:solidFill>
              </a:rPr>
              <a:t>Default exit </a:t>
            </a:r>
            <a:r>
              <a:rPr lang="en-US" b="1" i="1" dirty="0" smtClean="0">
                <a:solidFill>
                  <a:srgbClr val="00B050"/>
                </a:solidFill>
              </a:rPr>
              <a:t>point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7821612" y="4411663"/>
            <a:ext cx="398463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901305" y="4487863"/>
            <a:ext cx="239078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1898" name="Oval 26"/>
          <p:cNvSpPr>
            <a:spLocks noChangeArrowheads="1"/>
          </p:cNvSpPr>
          <p:nvPr/>
        </p:nvSpPr>
        <p:spPr bwMode="auto">
          <a:xfrm>
            <a:off x="2589212" y="2743220"/>
            <a:ext cx="381000" cy="371475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91881" grpId="0" animBg="1"/>
      <p:bldP spid="27" grpId="0" animBg="1"/>
      <p:bldP spid="28" grpId="0"/>
      <p:bldP spid="30" grpId="0" animBg="1"/>
      <p:bldP spid="32" grpId="0"/>
      <p:bldP spid="34" grpId="0"/>
      <p:bldP spid="54" grpId="0" animBg="1"/>
      <p:bldP spid="46" grpId="0" animBg="1"/>
      <p:bldP spid="47" grpId="0" animBg="1"/>
      <p:bldP spid="31" grpId="0"/>
      <p:bldP spid="55" grpId="0" animBg="1"/>
      <p:bldP spid="591886" grpId="0" animBg="1"/>
      <p:bldP spid="591887" grpId="0"/>
      <p:bldP spid="25" grpId="0" animBg="1"/>
      <p:bldP spid="591883" grpId="0" animBg="1"/>
      <p:bldP spid="591884" grpId="0"/>
      <p:bldP spid="35" grpId="0" uiExpand="1" build="p" animBg="1"/>
      <p:bldP spid="38" grpId="0" animBg="1"/>
      <p:bldP spid="41" grpId="0" uiExpand="1" build="p" animBg="1"/>
      <p:bldP spid="43" grpId="0" animBg="1"/>
      <p:bldP spid="44" grpId="0" animBg="1"/>
      <p:bldP spid="5918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949440" cy="4953000"/>
          </a:xfrm>
          <a:ln/>
        </p:spPr>
        <p:txBody>
          <a:bodyPr/>
          <a:lstStyle/>
          <a:p>
            <a:pPr>
              <a:buFont typeface="Wingdings" pitchFamily="2" charset="2"/>
              <a:buNone/>
              <a:tabLst>
                <a:tab pos="684213" algn="l"/>
              </a:tabLst>
            </a:pPr>
            <a:r>
              <a:rPr lang="en-GB" sz="3600" b="1" dirty="0" smtClean="0">
                <a:solidFill>
                  <a:srgbClr val="996600"/>
                </a:solidFill>
              </a:rPr>
              <a:t>(1)	</a:t>
            </a:r>
            <a:r>
              <a:rPr lang="en-GB" sz="3600" b="1" i="1" dirty="0" smtClean="0">
                <a:solidFill>
                  <a:srgbClr val="996600"/>
                </a:solidFill>
              </a:rPr>
              <a:t>Continuous Activities</a:t>
            </a:r>
          </a:p>
          <a:p>
            <a:pPr marL="461963" indent="-461963">
              <a:buFont typeface="Wingdings" pitchFamily="2" charset="2"/>
              <a:buNone/>
              <a:tabLst>
                <a:tab pos="684213" algn="l"/>
              </a:tabLst>
            </a:pPr>
            <a:r>
              <a:rPr lang="en-GB" sz="3600" b="1" i="1" dirty="0" smtClean="0">
                <a:solidFill>
                  <a:srgbClr val="996600"/>
                </a:solidFill>
              </a:rPr>
              <a:t>		or Inactivities</a:t>
            </a:r>
          </a:p>
          <a:p>
            <a:pPr>
              <a:buClr>
                <a:srgbClr val="996600"/>
              </a:buClr>
            </a:pPr>
            <a:r>
              <a:rPr lang="en-GB" dirty="0" smtClean="0"/>
              <a:t>An activity or inactivity takes time</a:t>
            </a:r>
            <a:endParaRPr lang="en-GB" dirty="0"/>
          </a:p>
          <a:p>
            <a:pPr>
              <a:buClr>
                <a:srgbClr val="996600"/>
              </a:buClr>
            </a:pPr>
            <a:r>
              <a:rPr lang="en-GB" dirty="0"/>
              <a:t>Persists until it </a:t>
            </a:r>
            <a:r>
              <a:rPr lang="en-GB" dirty="0" smtClean="0"/>
              <a:t>is</a:t>
            </a:r>
            <a:endParaRPr lang="en-GB" b="1" i="1" dirty="0"/>
          </a:p>
          <a:p>
            <a:pPr lvl="1">
              <a:buClr>
                <a:srgbClr val="996600"/>
              </a:buClr>
            </a:pPr>
            <a:r>
              <a:rPr lang="en-GB" sz="3200" b="1" i="1" dirty="0" smtClean="0"/>
              <a:t>either</a:t>
            </a:r>
            <a:r>
              <a:rPr lang="en-GB" sz="3200" dirty="0" smtClean="0"/>
              <a:t> completed</a:t>
            </a:r>
            <a:endParaRPr lang="en-GB" sz="3200" dirty="0"/>
          </a:p>
          <a:p>
            <a:pPr lvl="1">
              <a:buClr>
                <a:srgbClr val="996600"/>
              </a:buClr>
            </a:pPr>
            <a:r>
              <a:rPr lang="en-GB" sz="3200" b="1" i="1" dirty="0" smtClean="0"/>
              <a:t>or</a:t>
            </a:r>
            <a:r>
              <a:rPr lang="en-GB" sz="3200" dirty="0" smtClean="0"/>
              <a:t> interrupted </a:t>
            </a:r>
            <a:r>
              <a:rPr lang="en-GB" sz="3200" dirty="0"/>
              <a:t>by an </a:t>
            </a:r>
            <a:r>
              <a:rPr lang="en-GB" sz="3200" b="1" i="1" dirty="0" smtClean="0">
                <a:solidFill>
                  <a:schemeClr val="bg2"/>
                </a:solidFill>
              </a:rPr>
              <a:t>action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8112-E960-49A2-AFD7-27AB982C10A1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 smtClean="0">
                <a:solidFill>
                  <a:srgbClr val="000066"/>
                </a:solidFill>
              </a:rPr>
              <a:t>State Machines</a:t>
            </a:r>
            <a:br>
              <a:rPr lang="en-GB" sz="3200" i="1" dirty="0" smtClean="0">
                <a:solidFill>
                  <a:srgbClr val="000066"/>
                </a:solidFill>
              </a:rPr>
            </a:br>
            <a:r>
              <a:rPr lang="en-GB" dirty="0" smtClean="0">
                <a:solidFill>
                  <a:srgbClr val="000066"/>
                </a:solidFill>
              </a:rPr>
              <a:t>Motivation</a:t>
            </a:r>
            <a:endParaRPr lang="en-GB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721104" y="1828800"/>
            <a:ext cx="2377440" cy="548640"/>
          </a:xfrm>
          <a:prstGeom prst="wedgeRectCallout">
            <a:avLst>
              <a:gd name="adj1" fmla="val -93405"/>
              <a:gd name="adj2" fmla="val -1195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/>
              <a:t>Alarm ringing</a:t>
            </a:r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449774" y="2560320"/>
            <a:ext cx="2651760" cy="548640"/>
          </a:xfrm>
          <a:prstGeom prst="wedgeRectCallout">
            <a:avLst>
              <a:gd name="adj1" fmla="val -130551"/>
              <a:gd name="adj2" fmla="val -28823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/>
              <a:t>Alarm being off</a:t>
            </a:r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129318" y="4175760"/>
            <a:ext cx="2971800" cy="523220"/>
          </a:xfrm>
          <a:prstGeom prst="wedgeRectCallout">
            <a:avLst>
              <a:gd name="adj1" fmla="val -99837"/>
              <a:gd name="adj2" fmla="val 992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/>
              <a:t>15 min has passed</a:t>
            </a:r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627952" y="5370493"/>
            <a:ext cx="3474720" cy="548640"/>
          </a:xfrm>
          <a:prstGeom prst="wedgeRectCallout">
            <a:avLst>
              <a:gd name="adj1" fmla="val -60467"/>
              <a:gd name="adj2" fmla="val -4778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/>
              <a:t>Press “Stop” button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4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uiExpand="1" build="p" bldLvl="2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222" y="1752600"/>
            <a:ext cx="49567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" y="1752600"/>
            <a:ext cx="49567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2 versus Example 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682245" y="2240340"/>
            <a:ext cx="878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8" name="AutoShape 6"/>
          <p:cNvSpPr>
            <a:spLocks noChangeArrowheads="1"/>
          </p:cNvSpPr>
          <p:nvPr/>
        </p:nvSpPr>
        <p:spPr bwMode="auto">
          <a:xfrm>
            <a:off x="2292800" y="1676400"/>
            <a:ext cx="4944611" cy="4343400"/>
          </a:xfrm>
          <a:prstGeom prst="roundRect">
            <a:avLst>
              <a:gd name="adj" fmla="val 7953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296497" y="5600488"/>
            <a:ext cx="384048" cy="6400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132640" y="2735346"/>
            <a:ext cx="640080" cy="384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4486997" y="6248400"/>
            <a:ext cx="0" cy="381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2348640" y="1676400"/>
            <a:ext cx="30599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Taking Course</a:t>
            </a: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4</a:t>
            </a:r>
            <a:endParaRPr lang="en-GB" dirty="0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>
            <a:off x="303212" y="2927370"/>
            <a:ext cx="1795244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12" y="243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2479456" y="2927370"/>
            <a:ext cx="1024156" cy="7937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98" name="Oval 26"/>
          <p:cNvSpPr>
            <a:spLocks noChangeArrowheads="1"/>
          </p:cNvSpPr>
          <p:nvPr/>
        </p:nvSpPr>
        <p:spPr bwMode="auto">
          <a:xfrm>
            <a:off x="2098456" y="2743220"/>
            <a:ext cx="381000" cy="37147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4296497" y="5876925"/>
            <a:ext cx="381000" cy="3714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4372697" y="5953125"/>
            <a:ext cx="22860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4372697" y="5953125"/>
            <a:ext cx="22860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0412" y="6106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pass / pass course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2423" y="3758967"/>
            <a:ext cx="3361189" cy="954107"/>
            <a:chOff x="142423" y="3758967"/>
            <a:chExt cx="3361189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42423" y="3758967"/>
              <a:ext cx="2011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preapproved enroll</a:t>
              </a:r>
              <a:endParaRPr lang="en-US" dirty="0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185067" y="4272513"/>
              <a:ext cx="1920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2436812" y="4272513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2098456" y="4086776"/>
              <a:ext cx="381000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10834" y="1905699"/>
            <a:ext cx="4512578" cy="1583933"/>
            <a:chOff x="5010834" y="1905699"/>
            <a:chExt cx="4512578" cy="1583933"/>
          </a:xfrm>
        </p:grpSpPr>
        <p:sp>
          <p:nvSpPr>
            <p:cNvPr id="29" name="TextBox 28"/>
            <p:cNvSpPr txBox="1"/>
            <p:nvPr/>
          </p:nvSpPr>
          <p:spPr>
            <a:xfrm>
              <a:off x="7389812" y="2155728"/>
              <a:ext cx="2133600" cy="133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miss prerequisite</a:t>
              </a:r>
            </a:p>
            <a:p>
              <a:r>
                <a:rPr lang="en-US" dirty="0" smtClean="0"/>
                <a:t>/ drop course</a:t>
              </a:r>
              <a:endParaRPr lang="en-US" dirty="0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7440845" y="2937545"/>
              <a:ext cx="2057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79" name="Line 7"/>
            <p:cNvSpPr>
              <a:spLocks noChangeShapeType="1"/>
            </p:cNvSpPr>
            <p:nvPr/>
          </p:nvSpPr>
          <p:spPr bwMode="auto">
            <a:xfrm flipV="1">
              <a:off x="5010834" y="2935307"/>
              <a:ext cx="2057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23293" y="1905699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7068234" y="2743200"/>
              <a:ext cx="381000" cy="371475"/>
              <a:chOff x="1823" y="3408"/>
              <a:chExt cx="240" cy="234"/>
            </a:xfrm>
          </p:grpSpPr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1823" y="3408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33"/>
              <p:cNvSpPr>
                <a:spLocks noChangeShapeType="1"/>
              </p:cNvSpPr>
              <p:nvPr/>
            </p:nvSpPr>
            <p:spPr bwMode="auto">
              <a:xfrm flipV="1"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4486997" y="4207778"/>
            <a:ext cx="0" cy="16764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486997" y="3006055"/>
            <a:ext cx="0" cy="9144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3490399" y="3904213"/>
            <a:ext cx="1993196" cy="736600"/>
            <a:chOff x="6564312" y="2595563"/>
            <a:chExt cx="2120900" cy="736600"/>
          </a:xfrm>
        </p:grpSpPr>
        <p:sp>
          <p:nvSpPr>
            <p:cNvPr id="591886" name="AutoShape 14"/>
            <p:cNvSpPr>
              <a:spLocks noChangeArrowheads="1"/>
            </p:cNvSpPr>
            <p:nvPr/>
          </p:nvSpPr>
          <p:spPr bwMode="auto">
            <a:xfrm>
              <a:off x="6564312" y="2595563"/>
              <a:ext cx="2120900" cy="736600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7" name="Rectangle 15"/>
            <p:cNvSpPr>
              <a:spLocks noChangeArrowheads="1"/>
            </p:cNvSpPr>
            <p:nvPr/>
          </p:nvSpPr>
          <p:spPr bwMode="auto">
            <a:xfrm>
              <a:off x="6762527" y="2674938"/>
              <a:ext cx="1724470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Assessing</a:t>
              </a: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501169" y="2559070"/>
            <a:ext cx="1971648" cy="736600"/>
            <a:chOff x="3960812" y="2595563"/>
            <a:chExt cx="2057400" cy="736600"/>
          </a:xfrm>
        </p:grpSpPr>
        <p:sp>
          <p:nvSpPr>
            <p:cNvPr id="591883" name="AutoShape 11"/>
            <p:cNvSpPr>
              <a:spLocks noChangeArrowheads="1"/>
            </p:cNvSpPr>
            <p:nvPr/>
          </p:nvSpPr>
          <p:spPr bwMode="auto">
            <a:xfrm>
              <a:off x="3960812" y="2595563"/>
              <a:ext cx="2057400" cy="736600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91884" name="Rectangle 12"/>
            <p:cNvSpPr>
              <a:spLocks noChangeArrowheads="1"/>
            </p:cNvSpPr>
            <p:nvPr/>
          </p:nvSpPr>
          <p:spPr bwMode="auto">
            <a:xfrm>
              <a:off x="4080391" y="2674938"/>
              <a:ext cx="1818249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Approving</a:t>
              </a:r>
              <a:endParaRPr lang="en-GB" sz="3200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84812" y="3796718"/>
            <a:ext cx="4191000" cy="970326"/>
            <a:chOff x="5484812" y="3796718"/>
            <a:chExt cx="4191000" cy="970326"/>
          </a:xfrm>
        </p:grpSpPr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5484812" y="4267199"/>
              <a:ext cx="1600200" cy="5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3412" y="4243824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42212" y="3796718"/>
              <a:ext cx="2133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fail</a:t>
              </a:r>
            </a:p>
            <a:p>
              <a:r>
                <a:rPr lang="en-US" dirty="0" smtClean="0"/>
                <a:t>/ fail course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7076623" y="4086776"/>
              <a:ext cx="381000" cy="371475"/>
              <a:chOff x="1823" y="3408"/>
              <a:chExt cx="240" cy="234"/>
            </a:xfrm>
          </p:grpSpPr>
          <p:sp>
            <p:nvSpPr>
              <p:cNvPr id="46" name="Oval 31"/>
              <p:cNvSpPr>
                <a:spLocks noChangeArrowheads="1"/>
              </p:cNvSpPr>
              <p:nvPr/>
            </p:nvSpPr>
            <p:spPr bwMode="auto">
              <a:xfrm>
                <a:off x="1823" y="3408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 flipV="1"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V="1">
              <a:off x="7466012" y="4267199"/>
              <a:ext cx="2057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459957" y="3286308"/>
            <a:ext cx="26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meet prerequisite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8" grpId="0" animBg="1"/>
      <p:bldP spid="61" grpId="0" animBg="1"/>
      <p:bldP spid="60" grpId="0" animBg="1"/>
      <p:bldP spid="44" grpId="0" animBg="1"/>
      <p:bldP spid="591888" grpId="0"/>
      <p:bldP spid="591881" grpId="0" animBg="1"/>
      <p:bldP spid="24" grpId="0"/>
      <p:bldP spid="25" grpId="0" animBg="1"/>
      <p:bldP spid="591898" grpId="0" animBg="1"/>
      <p:bldP spid="36" grpId="0" animBg="1"/>
      <p:bldP spid="37" grpId="0" animBg="1"/>
      <p:bldP spid="38" grpId="0" animBg="1"/>
      <p:bldP spid="39" grpId="0"/>
      <p:bldP spid="54" grpId="0" animBg="1"/>
      <p:bldP spid="55" grpId="0" animBg="1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4486997" y="5715000"/>
            <a:ext cx="0" cy="9144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" name="AutoShape 6"/>
          <p:cNvSpPr>
            <a:spLocks noChangeArrowheads="1"/>
          </p:cNvSpPr>
          <p:nvPr/>
        </p:nvSpPr>
        <p:spPr bwMode="auto">
          <a:xfrm>
            <a:off x="2292800" y="1676400"/>
            <a:ext cx="4944611" cy="4343400"/>
          </a:xfrm>
          <a:prstGeom prst="roundRect">
            <a:avLst>
              <a:gd name="adj" fmla="val 7953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2348640" y="1676400"/>
            <a:ext cx="30599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Taking Course</a:t>
            </a: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5</a:t>
            </a:r>
            <a:endParaRPr lang="en-GB" dirty="0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>
            <a:off x="303212" y="2927370"/>
            <a:ext cx="19812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12" y="24384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0412" y="6106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pass / pass course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46198" y="3758967"/>
            <a:ext cx="3357414" cy="954107"/>
            <a:chOff x="146198" y="3758967"/>
            <a:chExt cx="3357414" cy="954107"/>
          </a:xfrm>
        </p:grpSpPr>
        <p:sp>
          <p:nvSpPr>
            <p:cNvPr id="62" name="TextBox 61"/>
            <p:cNvSpPr txBox="1"/>
            <p:nvPr/>
          </p:nvSpPr>
          <p:spPr>
            <a:xfrm>
              <a:off x="146198" y="3758967"/>
              <a:ext cx="2011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preapproved enroll</a:t>
              </a:r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85067" y="4086776"/>
              <a:ext cx="3318545" cy="371475"/>
              <a:chOff x="185067" y="4086776"/>
              <a:chExt cx="3318545" cy="371475"/>
            </a:xfrm>
          </p:grpSpPr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185067" y="4272513"/>
                <a:ext cx="1920240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2436812" y="4272513"/>
                <a:ext cx="1066800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2098456" y="4086776"/>
                <a:ext cx="381000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/>
              </a:p>
            </p:txBody>
          </p:sp>
        </p:grpSp>
      </p:grp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486997" y="3006055"/>
            <a:ext cx="0" cy="9144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grpSp>
        <p:nvGrpSpPr>
          <p:cNvPr id="64" name="Group 63"/>
          <p:cNvGrpSpPr/>
          <p:nvPr/>
        </p:nvGrpSpPr>
        <p:grpSpPr>
          <a:xfrm>
            <a:off x="5484812" y="3792523"/>
            <a:ext cx="4191000" cy="974521"/>
            <a:chOff x="5484812" y="3792523"/>
            <a:chExt cx="4191000" cy="974521"/>
          </a:xfrm>
        </p:grpSpPr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5484812" y="4272513"/>
              <a:ext cx="1600200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3412" y="4243824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42212" y="3792523"/>
              <a:ext cx="2133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fail</a:t>
              </a:r>
            </a:p>
            <a:p>
              <a:r>
                <a:rPr lang="en-US" dirty="0" smtClean="0"/>
                <a:t>/ fail course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7076623" y="4086776"/>
              <a:ext cx="381000" cy="371475"/>
              <a:chOff x="1823" y="3408"/>
              <a:chExt cx="240" cy="234"/>
            </a:xfrm>
          </p:grpSpPr>
          <p:sp>
            <p:nvSpPr>
              <p:cNvPr id="46" name="Oval 31"/>
              <p:cNvSpPr>
                <a:spLocks noChangeArrowheads="1"/>
              </p:cNvSpPr>
              <p:nvPr/>
            </p:nvSpPr>
            <p:spPr bwMode="auto">
              <a:xfrm>
                <a:off x="1823" y="3408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 flipV="1"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/>
              </a:p>
            </p:txBody>
          </p:sp>
        </p:grp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V="1">
              <a:off x="7466012" y="4267199"/>
              <a:ext cx="2057400" cy="1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2894012" y="2935307"/>
            <a:ext cx="6096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2589212" y="2743219"/>
            <a:ext cx="381000" cy="38404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4486997" y="4572000"/>
            <a:ext cx="0" cy="762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4459957" y="3311946"/>
            <a:ext cx="26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meet prerequisite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9" name="Group 26"/>
          <p:cNvGrpSpPr/>
          <p:nvPr/>
        </p:nvGrpSpPr>
        <p:grpSpPr>
          <a:xfrm>
            <a:off x="3490399" y="3904213"/>
            <a:ext cx="1993196" cy="736600"/>
            <a:chOff x="6564312" y="2595563"/>
            <a:chExt cx="2120900" cy="736600"/>
          </a:xfrm>
        </p:grpSpPr>
        <p:sp>
          <p:nvSpPr>
            <p:cNvPr id="70" name="AutoShape 14"/>
            <p:cNvSpPr>
              <a:spLocks noChangeArrowheads="1"/>
            </p:cNvSpPr>
            <p:nvPr/>
          </p:nvSpPr>
          <p:spPr bwMode="auto">
            <a:xfrm>
              <a:off x="6564312" y="2595563"/>
              <a:ext cx="2120900" cy="736600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6762527" y="2674938"/>
              <a:ext cx="1724470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Assessing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010834" y="1905699"/>
            <a:ext cx="4512578" cy="1583933"/>
            <a:chOff x="5010834" y="1905699"/>
            <a:chExt cx="4512578" cy="1583933"/>
          </a:xfrm>
        </p:grpSpPr>
        <p:sp>
          <p:nvSpPr>
            <p:cNvPr id="75" name="TextBox 74"/>
            <p:cNvSpPr txBox="1"/>
            <p:nvPr/>
          </p:nvSpPr>
          <p:spPr>
            <a:xfrm>
              <a:off x="7389812" y="2155728"/>
              <a:ext cx="2133600" cy="133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miss prerequisite</a:t>
              </a:r>
            </a:p>
            <a:p>
              <a:r>
                <a:rPr lang="en-US" dirty="0" smtClean="0"/>
                <a:t>/ drop course</a:t>
              </a:r>
              <a:endParaRPr lang="en-US" dirty="0"/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 flipV="1">
              <a:off x="7440845" y="2937545"/>
              <a:ext cx="2057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V="1">
              <a:off x="5010834" y="2935307"/>
              <a:ext cx="2057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23293" y="1905699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79" name="Group 48"/>
            <p:cNvGrpSpPr>
              <a:grpSpLocks/>
            </p:cNvGrpSpPr>
            <p:nvPr/>
          </p:nvGrpSpPr>
          <p:grpSpPr bwMode="auto">
            <a:xfrm>
              <a:off x="7068234" y="2743200"/>
              <a:ext cx="381000" cy="371475"/>
              <a:chOff x="1823" y="3408"/>
              <a:chExt cx="240" cy="234"/>
            </a:xfrm>
          </p:grpSpPr>
          <p:sp>
            <p:nvSpPr>
              <p:cNvPr id="80" name="Oval 31"/>
              <p:cNvSpPr>
                <a:spLocks noChangeArrowheads="1"/>
              </p:cNvSpPr>
              <p:nvPr/>
            </p:nvSpPr>
            <p:spPr bwMode="auto">
              <a:xfrm>
                <a:off x="1823" y="3408"/>
                <a:ext cx="240" cy="2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33"/>
              <p:cNvSpPr>
                <a:spLocks noChangeShapeType="1"/>
              </p:cNvSpPr>
              <p:nvPr/>
            </p:nvSpPr>
            <p:spPr bwMode="auto">
              <a:xfrm flipV="1">
                <a:off x="1871" y="3456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6" name="Group 25"/>
          <p:cNvGrpSpPr/>
          <p:nvPr/>
        </p:nvGrpSpPr>
        <p:grpSpPr>
          <a:xfrm>
            <a:off x="3501169" y="2559070"/>
            <a:ext cx="1971648" cy="736600"/>
            <a:chOff x="3960812" y="2595563"/>
            <a:chExt cx="2057400" cy="736600"/>
          </a:xfrm>
        </p:grpSpPr>
        <p:sp>
          <p:nvSpPr>
            <p:cNvPr id="67" name="AutoShape 11"/>
            <p:cNvSpPr>
              <a:spLocks noChangeArrowheads="1"/>
            </p:cNvSpPr>
            <p:nvPr/>
          </p:nvSpPr>
          <p:spPr bwMode="auto">
            <a:xfrm>
              <a:off x="3960812" y="2595563"/>
              <a:ext cx="2057400" cy="736600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4080391" y="2674938"/>
              <a:ext cx="1818249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Approving</a:t>
              </a:r>
              <a:endParaRPr lang="en-GB" sz="3200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84" name="Oval 13"/>
          <p:cNvSpPr>
            <a:spLocks noChangeArrowheads="1"/>
          </p:cNvSpPr>
          <p:nvPr/>
        </p:nvSpPr>
        <p:spPr bwMode="auto">
          <a:xfrm>
            <a:off x="4290779" y="5334000"/>
            <a:ext cx="398463" cy="3810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C0C0"/>
              </a:solidFill>
            </a:endParaRPr>
          </a:p>
        </p:txBody>
      </p:sp>
      <p:sp>
        <p:nvSpPr>
          <p:cNvPr id="85" name="Oval 14"/>
          <p:cNvSpPr>
            <a:spLocks noChangeArrowheads="1"/>
          </p:cNvSpPr>
          <p:nvPr/>
        </p:nvSpPr>
        <p:spPr bwMode="auto">
          <a:xfrm>
            <a:off x="4370472" y="5410200"/>
            <a:ext cx="239078" cy="2286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C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2" grpId="0" animBg="1"/>
      <p:bldP spid="591888" grpId="0"/>
      <p:bldP spid="591881" grpId="0" animBg="1"/>
      <p:bldP spid="24" grpId="0"/>
      <p:bldP spid="39" grpId="0"/>
      <p:bldP spid="55" grpId="0" animBg="1"/>
      <p:bldP spid="45" grpId="0" animBg="1"/>
      <p:bldP spid="49" grpId="0" animBg="1"/>
      <p:bldP spid="58" grpId="0" animBg="1"/>
      <p:bldP spid="65" grpId="0"/>
      <p:bldP spid="84" grpId="0" animBg="1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4486997" y="5715000"/>
            <a:ext cx="0" cy="9144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2212" y="379252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/ fail course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89812" y="1989589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miss prerequisite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/ drop course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1878" name="AutoShape 6"/>
          <p:cNvSpPr>
            <a:spLocks noChangeArrowheads="1"/>
          </p:cNvSpPr>
          <p:nvPr/>
        </p:nvSpPr>
        <p:spPr bwMode="auto">
          <a:xfrm>
            <a:off x="2292800" y="1676400"/>
            <a:ext cx="4944611" cy="4343400"/>
          </a:xfrm>
          <a:prstGeom prst="roundRect">
            <a:avLst>
              <a:gd name="adj" fmla="val 7953"/>
            </a:avLst>
          </a:prstGeom>
          <a:solidFill>
            <a:schemeClr val="bg1"/>
          </a:solidFill>
          <a:ln w="25400">
            <a:solidFill>
              <a:srgbClr val="C0C0C0"/>
            </a:solidFill>
            <a:round/>
            <a:headEnd/>
            <a:tailEnd/>
          </a:ln>
          <a:effectLst>
            <a:outerShdw dist="50800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7440845" y="2937545"/>
            <a:ext cx="2057400" cy="1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V="1">
            <a:off x="5027612" y="4272513"/>
            <a:ext cx="2057400" cy="1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2348640" y="1676400"/>
            <a:ext cx="30599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GB" b="1" dirty="0" smtClean="0">
                <a:solidFill>
                  <a:srgbClr val="C0C0C0"/>
                </a:solidFill>
              </a:rPr>
              <a:t>Taking Course</a:t>
            </a: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5</a:t>
            </a:r>
            <a:endParaRPr lang="en-GB" dirty="0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 flipV="1">
            <a:off x="5010834" y="2935307"/>
            <a:ext cx="2057400" cy="1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>
            <a:off x="303212" y="2927370"/>
            <a:ext cx="198424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12" y="243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C0C0"/>
                </a:solidFill>
              </a:rPr>
              <a:t>apply</a:t>
            </a:r>
            <a:endParaRPr lang="en-US" dirty="0">
              <a:solidFill>
                <a:srgbClr val="C0C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7788" y="3758967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C0C0"/>
                </a:solidFill>
              </a:rPr>
              <a:t>preapproved enroll</a:t>
            </a:r>
            <a:endParaRPr lang="en-US" dirty="0">
              <a:solidFill>
                <a:srgbClr val="C0C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0412" y="6106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C0C0"/>
                </a:solidFill>
              </a:rPr>
              <a:t>pass / pass course</a:t>
            </a:r>
            <a:endParaRPr lang="en-US" dirty="0">
              <a:solidFill>
                <a:srgbClr val="C0C0C0"/>
              </a:solidFill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185766" y="4272513"/>
            <a:ext cx="192024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2436812" y="4272513"/>
            <a:ext cx="10668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2098456" y="4086776"/>
            <a:ext cx="381000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6623" y="4086776"/>
            <a:ext cx="381000" cy="371475"/>
            <a:chOff x="1823" y="3408"/>
            <a:chExt cx="240" cy="234"/>
          </a:xfrm>
        </p:grpSpPr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823" y="3408"/>
              <a:ext cx="240" cy="2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C0C0C0"/>
                </a:solidFill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871" y="3456"/>
              <a:ext cx="144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C0C0C0"/>
                </a:solidFill>
              </a:endParaRPr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 flipV="1">
              <a:off x="1871" y="3456"/>
              <a:ext cx="144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C0C0C0"/>
                </a:solidFill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068234" y="2743200"/>
            <a:ext cx="381000" cy="371475"/>
            <a:chOff x="1823" y="3408"/>
            <a:chExt cx="240" cy="234"/>
          </a:xfrm>
        </p:grpSpPr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1823" y="3408"/>
              <a:ext cx="240" cy="2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C0C0C0"/>
                </a:solidFill>
              </a:endParaRPr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>
              <a:off x="1871" y="3456"/>
              <a:ext cx="144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C0C0C0"/>
                </a:solidFill>
              </a:endParaRPr>
            </a:p>
          </p:txBody>
        </p:sp>
        <p:sp>
          <p:nvSpPr>
            <p:cNvPr id="52" name="Line 33"/>
            <p:cNvSpPr>
              <a:spLocks noChangeShapeType="1"/>
            </p:cNvSpPr>
            <p:nvPr/>
          </p:nvSpPr>
          <p:spPr bwMode="auto">
            <a:xfrm flipV="1">
              <a:off x="1871" y="3456"/>
              <a:ext cx="144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C0C0C0"/>
                </a:solidFill>
              </a:endParaRPr>
            </a:p>
          </p:txBody>
        </p:sp>
      </p:grp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486997" y="3006055"/>
            <a:ext cx="0" cy="9144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3501169" y="2559070"/>
            <a:ext cx="1971648" cy="736600"/>
          </a:xfrm>
          <a:prstGeom prst="roundRect">
            <a:avLst>
              <a:gd name="adj" fmla="val 27745"/>
            </a:avLst>
          </a:prstGeom>
          <a:solidFill>
            <a:schemeClr val="accent1"/>
          </a:solidFill>
          <a:ln w="25400">
            <a:solidFill>
              <a:srgbClr val="C0C0C0"/>
            </a:solidFill>
            <a:round/>
            <a:headEnd/>
            <a:tailEnd/>
          </a:ln>
          <a:effectLst>
            <a:outerShdw dist="50800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3615764" y="2638445"/>
            <a:ext cx="174246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rgbClr val="C0C0C0"/>
                </a:solidFill>
              </a:rPr>
              <a:t>Approving</a:t>
            </a:r>
            <a:endParaRPr lang="en-GB" sz="3200" dirty="0" smtClean="0">
              <a:solidFill>
                <a:srgbClr val="C0C0C0"/>
              </a:solidFill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7466012" y="4267199"/>
            <a:ext cx="2057400" cy="1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2894012" y="2935307"/>
            <a:ext cx="6096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2589212" y="2743220"/>
            <a:ext cx="381000" cy="371475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4486997" y="4572000"/>
            <a:ext cx="0" cy="7620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grpSp>
        <p:nvGrpSpPr>
          <p:cNvPr id="4" name="Group 47"/>
          <p:cNvGrpSpPr/>
          <p:nvPr/>
        </p:nvGrpSpPr>
        <p:grpSpPr>
          <a:xfrm>
            <a:off x="4290779" y="5334000"/>
            <a:ext cx="398463" cy="381000"/>
            <a:chOff x="8049760" y="3352800"/>
            <a:chExt cx="398463" cy="381000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8049760" y="3352800"/>
              <a:ext cx="398463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8129453" y="3429000"/>
              <a:ext cx="239078" cy="228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</p:grp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3490399" y="3904213"/>
            <a:ext cx="1993196" cy="736600"/>
          </a:xfrm>
          <a:prstGeom prst="roundRect">
            <a:avLst>
              <a:gd name="adj" fmla="val 27745"/>
            </a:avLst>
          </a:prstGeom>
          <a:solidFill>
            <a:schemeClr val="accent1"/>
          </a:solidFill>
          <a:ln w="25400">
            <a:solidFill>
              <a:srgbClr val="C0C0C0"/>
            </a:solidFill>
            <a:round/>
            <a:headEnd/>
            <a:tailEnd/>
          </a:ln>
          <a:effectLst>
            <a:outerShdw dist="50800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C0C0C0"/>
              </a:solidFill>
            </a:endParaRPr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3676679" y="3983588"/>
            <a:ext cx="162063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rgbClr val="C0C0C0"/>
                </a:solidFill>
              </a:rPr>
              <a:t>Assessing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161212" y="228600"/>
            <a:ext cx="2514600" cy="914400"/>
            <a:chOff x="4319" y="1584"/>
            <a:chExt cx="1584" cy="576"/>
          </a:xfrm>
        </p:grpSpPr>
        <p:sp>
          <p:nvSpPr>
            <p:cNvPr id="63" name="AutoShape 5"/>
            <p:cNvSpPr>
              <a:spLocks noChangeArrowheads="1"/>
            </p:cNvSpPr>
            <p:nvPr/>
          </p:nvSpPr>
          <p:spPr bwMode="auto">
            <a:xfrm>
              <a:off x="4319" y="1584"/>
              <a:ext cx="1584" cy="576"/>
            </a:xfrm>
            <a:prstGeom prst="wedgeRectCallout">
              <a:avLst>
                <a:gd name="adj1" fmla="val -203764"/>
                <a:gd name="adj2" fmla="val 204180"/>
              </a:avLst>
            </a:prstGeom>
            <a:solidFill>
              <a:schemeClr val="bg1"/>
            </a:solidFill>
            <a:ln w="76200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401638">
                <a:lnSpc>
                  <a:spcPct val="90000"/>
                </a:lnSpc>
                <a:spcBef>
                  <a:spcPct val="20000"/>
                </a:spcBef>
                <a:buClr>
                  <a:srgbClr val="000066"/>
                </a:buClr>
                <a:buSzPct val="60000"/>
                <a:buFont typeface="Wingdings" pitchFamily="2" charset="2"/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Normal, default entry</a:t>
              </a:r>
            </a:p>
          </p:txBody>
        </p:sp>
        <p:sp>
          <p:nvSpPr>
            <p:cNvPr id="64" name="Oval 8"/>
            <p:cNvSpPr>
              <a:spLocks noChangeArrowheads="1"/>
            </p:cNvSpPr>
            <p:nvPr/>
          </p:nvSpPr>
          <p:spPr bwMode="auto">
            <a:xfrm>
              <a:off x="4415" y="1680"/>
              <a:ext cx="144" cy="144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161212" y="1524000"/>
            <a:ext cx="2514600" cy="914400"/>
            <a:chOff x="4223" y="1008"/>
            <a:chExt cx="1584" cy="576"/>
          </a:xfrm>
        </p:grpSpPr>
        <p:sp>
          <p:nvSpPr>
            <p:cNvPr id="66" name="AutoShape 4"/>
            <p:cNvSpPr>
              <a:spLocks noChangeArrowheads="1"/>
            </p:cNvSpPr>
            <p:nvPr/>
          </p:nvSpPr>
          <p:spPr bwMode="auto">
            <a:xfrm>
              <a:off x="4223" y="1008"/>
              <a:ext cx="1584" cy="576"/>
            </a:xfrm>
            <a:prstGeom prst="wedgeRectCallout">
              <a:avLst>
                <a:gd name="adj1" fmla="val -222084"/>
                <a:gd name="adj2" fmla="val 212535"/>
              </a:avLst>
            </a:prstGeom>
            <a:solidFill>
              <a:schemeClr val="bg1"/>
            </a:solidFill>
            <a:ln w="76200" cmpd="sng">
              <a:solidFill>
                <a:schemeClr val="bg2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marL="401638">
                <a:lnSpc>
                  <a:spcPct val="90000"/>
                </a:lnSpc>
                <a:spcBef>
                  <a:spcPct val="20000"/>
                </a:spcBef>
                <a:buClr>
                  <a:srgbClr val="000066"/>
                </a:buClr>
                <a:buSzPct val="60000"/>
                <a:buFont typeface="Wingdings" pitchFamily="2" charset="2"/>
                <a:buNone/>
              </a:pPr>
              <a:r>
                <a:rPr lang="en-US" dirty="0" smtClean="0"/>
                <a:t>Alternative, explicit entry</a:t>
              </a:r>
              <a:endParaRPr lang="en-US" sz="2400" dirty="0" smtClean="0">
                <a:latin typeface="Arial" charset="0"/>
              </a:endParaRPr>
            </a:p>
          </p:txBody>
        </p:sp>
        <p:sp>
          <p:nvSpPr>
            <p:cNvPr id="67" name="Oval 9"/>
            <p:cNvSpPr>
              <a:spLocks noChangeAspect="1" noChangeArrowheads="1"/>
            </p:cNvSpPr>
            <p:nvPr/>
          </p:nvSpPr>
          <p:spPr bwMode="auto">
            <a:xfrm>
              <a:off x="4309" y="1092"/>
              <a:ext cx="177" cy="1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161212" y="4953000"/>
            <a:ext cx="2514600" cy="914400"/>
            <a:chOff x="4223" y="2496"/>
            <a:chExt cx="1584" cy="576"/>
          </a:xfrm>
        </p:grpSpPr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>
              <a:off x="4223" y="2496"/>
              <a:ext cx="1584" cy="576"/>
            </a:xfrm>
            <a:prstGeom prst="wedgeRectCallout">
              <a:avLst>
                <a:gd name="adj1" fmla="val -133742"/>
                <a:gd name="adj2" fmla="val 10940"/>
              </a:avLst>
            </a:prstGeom>
            <a:solidFill>
              <a:schemeClr val="bg1"/>
            </a:solidFill>
            <a:ln w="76200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73088">
                <a:lnSpc>
                  <a:spcPct val="90000"/>
                </a:lnSpc>
                <a:spcBef>
                  <a:spcPct val="20000"/>
                </a:spcBef>
                <a:buClr>
                  <a:srgbClr val="000066"/>
                </a:buClr>
                <a:buSzPct val="60000"/>
                <a:buFont typeface="Wingdings" pitchFamily="2" charset="2"/>
                <a:buNone/>
              </a:pPr>
              <a:r>
                <a:rPr lang="en-US" dirty="0" smtClean="0"/>
                <a:t>Normal, default exit</a:t>
              </a:r>
              <a:endParaRPr lang="en-US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4319" y="2616"/>
              <a:ext cx="240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4367" y="2664"/>
              <a:ext cx="144" cy="144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115174" y="3657600"/>
            <a:ext cx="2560638" cy="952500"/>
            <a:chOff x="4127" y="3240"/>
            <a:chExt cx="1613" cy="600"/>
          </a:xfrm>
        </p:grpSpPr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>
              <a:off x="4127" y="3264"/>
              <a:ext cx="1613" cy="576"/>
            </a:xfrm>
            <a:prstGeom prst="wedgeRectCallout">
              <a:avLst>
                <a:gd name="adj1" fmla="val -37813"/>
                <a:gd name="adj2" fmla="val -100965"/>
              </a:avLst>
            </a:prstGeom>
            <a:solidFill>
              <a:schemeClr val="bg1"/>
            </a:solidFill>
            <a:ln w="762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11175">
                <a:lnSpc>
                  <a:spcPct val="90000"/>
                </a:lnSpc>
                <a:spcBef>
                  <a:spcPct val="20000"/>
                </a:spcBef>
                <a:buClr>
                  <a:srgbClr val="000066"/>
                </a:buClr>
                <a:buFont typeface="Symbol" pitchFamily="18" charset="2"/>
                <a:buNone/>
              </a:pPr>
              <a:r>
                <a:rPr lang="en-US" dirty="0" smtClean="0"/>
                <a:t>Alternative, explicit exit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sz="24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endParaRP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156" y="3240"/>
              <a:ext cx="36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sym typeface="Symbol" pitchFamily="18" charset="2"/>
                </a:rPr>
                <a:t>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459957" y="3311946"/>
            <a:ext cx="26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meet prerequisite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893" y="1752601"/>
            <a:ext cx="442211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2" y="1752601"/>
            <a:ext cx="442211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Composite States</a:t>
            </a:r>
            <a:br>
              <a:rPr lang="en-GB" sz="3200" i="1" dirty="0" smtClean="0"/>
            </a:br>
            <a:r>
              <a:rPr lang="en-GB" dirty="0" smtClean="0"/>
              <a:t>Example 4 versus Example 5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494212" y="1905000"/>
            <a:ext cx="878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70012" y="2344186"/>
            <a:ext cx="1143000" cy="1066800"/>
            <a:chOff x="1827212" y="2761214"/>
            <a:chExt cx="1143000" cy="1066800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1827212" y="3294615"/>
              <a:ext cx="533400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360612" y="3027914"/>
              <a:ext cx="0" cy="533400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2360612" y="2761214"/>
              <a:ext cx="609600" cy="1066800"/>
              <a:chOff x="2055812" y="2819400"/>
              <a:chExt cx="609600" cy="1066800"/>
            </a:xfrm>
          </p:grpSpPr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V="1">
                <a:off x="2055812" y="2819400"/>
                <a:ext cx="609600" cy="533399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2055812" y="3352801"/>
                <a:ext cx="609600" cy="533399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A531-FEFE-4B08-A0A5-1B3B7F417A3B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State Machines | </a:t>
            </a:r>
            <a:r>
              <a:rPr lang="en-GB" sz="3200" i="1" dirty="0">
                <a:solidFill>
                  <a:schemeClr val="bg2"/>
                </a:solidFill>
              </a:rPr>
              <a:t>UML Syntax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dirty="0"/>
              <a:t>Fork and Join</a:t>
            </a:r>
          </a:p>
        </p:txBody>
      </p:sp>
      <p:grpSp>
        <p:nvGrpSpPr>
          <p:cNvPr id="8" name="Group 26"/>
          <p:cNvGrpSpPr/>
          <p:nvPr/>
        </p:nvGrpSpPr>
        <p:grpSpPr>
          <a:xfrm>
            <a:off x="531812" y="2543693"/>
            <a:ext cx="838200" cy="667786"/>
            <a:chOff x="6564312" y="2595563"/>
            <a:chExt cx="2120900" cy="736600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6564312" y="2595563"/>
              <a:ext cx="2120900" cy="736600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060967" y="2674938"/>
              <a:ext cx="1127592" cy="57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65612" y="2057400"/>
            <a:ext cx="838200" cy="1640372"/>
            <a:chOff x="4722812" y="2474428"/>
            <a:chExt cx="838200" cy="1640372"/>
          </a:xfrm>
        </p:grpSpPr>
        <p:grpSp>
          <p:nvGrpSpPr>
            <p:cNvPr id="15" name="Group 26"/>
            <p:cNvGrpSpPr/>
            <p:nvPr/>
          </p:nvGrpSpPr>
          <p:grpSpPr>
            <a:xfrm>
              <a:off x="4722812" y="2474428"/>
              <a:ext cx="838200" cy="667786"/>
              <a:chOff x="6564312" y="2595563"/>
              <a:chExt cx="2120900" cy="736600"/>
            </a:xfrm>
          </p:grpSpPr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6564312" y="2595563"/>
                <a:ext cx="2120900" cy="736600"/>
              </a:xfrm>
              <a:prstGeom prst="roundRect">
                <a:avLst>
                  <a:gd name="adj" fmla="val 27745"/>
                </a:avLst>
              </a:prstGeom>
              <a:solidFill>
                <a:schemeClr val="accent1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6833827" y="2674938"/>
                <a:ext cx="1581872" cy="577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0000"/>
                    </a:solidFill>
                  </a:rPr>
                  <a:t>B2</a:t>
                </a:r>
              </a:p>
            </p:txBody>
          </p:sp>
        </p:grpSp>
        <p:grpSp>
          <p:nvGrpSpPr>
            <p:cNvPr id="22" name="Group 26"/>
            <p:cNvGrpSpPr/>
            <p:nvPr/>
          </p:nvGrpSpPr>
          <p:grpSpPr>
            <a:xfrm>
              <a:off x="4722812" y="3447014"/>
              <a:ext cx="838200" cy="667786"/>
              <a:chOff x="6564312" y="2595564"/>
              <a:chExt cx="2120900" cy="736600"/>
            </a:xfrm>
          </p:grpSpPr>
          <p:sp>
            <p:nvSpPr>
              <p:cNvPr id="23" name="AutoShape 14"/>
              <p:cNvSpPr>
                <a:spLocks noChangeArrowheads="1"/>
              </p:cNvSpPr>
              <p:nvPr/>
            </p:nvSpPr>
            <p:spPr bwMode="auto">
              <a:xfrm>
                <a:off x="6564312" y="2595564"/>
                <a:ext cx="2120900" cy="736600"/>
              </a:xfrm>
              <a:prstGeom prst="roundRect">
                <a:avLst>
                  <a:gd name="adj" fmla="val 27745"/>
                </a:avLst>
              </a:prstGeom>
              <a:solidFill>
                <a:schemeClr val="accent1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6833827" y="2674938"/>
                <a:ext cx="1581872" cy="577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0000"/>
                    </a:solidFill>
                  </a:rPr>
                  <a:t>C2</a:t>
                </a:r>
              </a:p>
            </p:txBody>
          </p:sp>
        </p:grpSp>
      </p:grpSp>
      <p:grpSp>
        <p:nvGrpSpPr>
          <p:cNvPr id="25" name="Group 26"/>
          <p:cNvGrpSpPr/>
          <p:nvPr/>
        </p:nvGrpSpPr>
        <p:grpSpPr>
          <a:xfrm>
            <a:off x="6246812" y="2543693"/>
            <a:ext cx="838200" cy="667786"/>
            <a:chOff x="6564312" y="2595563"/>
            <a:chExt cx="2120900" cy="736600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6564312" y="2595563"/>
              <a:ext cx="2120900" cy="736600"/>
            </a:xfrm>
            <a:prstGeom prst="roundRect">
              <a:avLst>
                <a:gd name="adj" fmla="val 27745"/>
              </a:avLst>
            </a:prstGeom>
            <a:solidFill>
              <a:schemeClr val="accent1"/>
            </a:solidFill>
            <a:ln w="25400">
              <a:solidFill>
                <a:srgbClr val="80808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7060967" y="2674938"/>
              <a:ext cx="1127592" cy="57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98812" y="2396833"/>
            <a:ext cx="1066800" cy="961506"/>
            <a:chOff x="3656012" y="2819401"/>
            <a:chExt cx="1066800" cy="961506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3656012" y="3780907"/>
              <a:ext cx="10668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3656012" y="2819401"/>
              <a:ext cx="10668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03812" y="2478572"/>
            <a:ext cx="1143001" cy="799062"/>
            <a:chOff x="5713412" y="2895600"/>
            <a:chExt cx="1143001" cy="799062"/>
          </a:xfrm>
        </p:grpSpPr>
        <p:grpSp>
          <p:nvGrpSpPr>
            <p:cNvPr id="50" name="Group 49"/>
            <p:cNvGrpSpPr/>
            <p:nvPr/>
          </p:nvGrpSpPr>
          <p:grpSpPr>
            <a:xfrm>
              <a:off x="5713412" y="2895600"/>
              <a:ext cx="1143001" cy="799062"/>
              <a:chOff x="5713412" y="2895600"/>
              <a:chExt cx="1143001" cy="799062"/>
            </a:xfrm>
          </p:grpSpPr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6170613" y="3294615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713412" y="2895600"/>
                <a:ext cx="457200" cy="799062"/>
                <a:chOff x="6475412" y="3029986"/>
                <a:chExt cx="457200" cy="799062"/>
              </a:xfrm>
            </p:grpSpPr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6475412" y="3428999"/>
                  <a:ext cx="457200" cy="400049"/>
                </a:xfrm>
                <a:prstGeom prst="line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13"/>
                <p:cNvSpPr>
                  <a:spLocks noChangeShapeType="1"/>
                </p:cNvSpPr>
                <p:nvPr/>
              </p:nvSpPr>
              <p:spPr bwMode="auto">
                <a:xfrm>
                  <a:off x="6476594" y="3029986"/>
                  <a:ext cx="456017" cy="399014"/>
                </a:xfrm>
                <a:prstGeom prst="line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45" name="Straight Connector 44"/>
            <p:cNvCxnSpPr/>
            <p:nvPr/>
          </p:nvCxnSpPr>
          <p:spPr bwMode="auto">
            <a:xfrm>
              <a:off x="6204168" y="3027914"/>
              <a:ext cx="0" cy="533400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2513012" y="2057400"/>
            <a:ext cx="838200" cy="1640372"/>
            <a:chOff x="2970212" y="2474428"/>
            <a:chExt cx="838200" cy="1640372"/>
          </a:xfrm>
        </p:grpSpPr>
        <p:grpSp>
          <p:nvGrpSpPr>
            <p:cNvPr id="18" name="Group 26"/>
            <p:cNvGrpSpPr/>
            <p:nvPr/>
          </p:nvGrpSpPr>
          <p:grpSpPr>
            <a:xfrm>
              <a:off x="2970212" y="3447014"/>
              <a:ext cx="838200" cy="667786"/>
              <a:chOff x="6564312" y="2595563"/>
              <a:chExt cx="2120900" cy="736600"/>
            </a:xfrm>
          </p:grpSpPr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6564312" y="2595563"/>
                <a:ext cx="2120900" cy="736600"/>
              </a:xfrm>
              <a:prstGeom prst="roundRect">
                <a:avLst>
                  <a:gd name="adj" fmla="val 27745"/>
                </a:avLst>
              </a:prstGeom>
              <a:solidFill>
                <a:schemeClr val="accent1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6833827" y="2674938"/>
                <a:ext cx="1581872" cy="577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0000"/>
                    </a:solidFill>
                  </a:rPr>
                  <a:t>C1</a:t>
                </a:r>
              </a:p>
            </p:txBody>
          </p:sp>
        </p:grpSp>
        <p:grpSp>
          <p:nvGrpSpPr>
            <p:cNvPr id="11" name="Group 26"/>
            <p:cNvGrpSpPr/>
            <p:nvPr/>
          </p:nvGrpSpPr>
          <p:grpSpPr>
            <a:xfrm>
              <a:off x="2970212" y="2474428"/>
              <a:ext cx="838200" cy="667786"/>
              <a:chOff x="6564312" y="2595563"/>
              <a:chExt cx="2120900" cy="736600"/>
            </a:xfrm>
          </p:grpSpPr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>
                <a:off x="6564312" y="2595563"/>
                <a:ext cx="2120900" cy="736600"/>
              </a:xfrm>
              <a:prstGeom prst="roundRect">
                <a:avLst>
                  <a:gd name="adj" fmla="val 27745"/>
                </a:avLst>
              </a:prstGeom>
              <a:solidFill>
                <a:schemeClr val="accent1"/>
              </a:solidFill>
              <a:ln w="25400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6833827" y="2674938"/>
                <a:ext cx="1581872" cy="577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0000"/>
                    </a:solidFill>
                  </a:rPr>
                  <a:t>B1</a:t>
                </a:r>
              </a:p>
            </p:txBody>
          </p:sp>
        </p:grpSp>
      </p:grp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1522412" y="4886980"/>
            <a:ext cx="914400" cy="523220"/>
          </a:xfrm>
          <a:prstGeom prst="wedgeRectCallout">
            <a:avLst>
              <a:gd name="adj1" fmla="val -13917"/>
              <a:gd name="adj2" fmla="val -25774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Fork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5256212" y="4886980"/>
            <a:ext cx="914400" cy="523220"/>
          </a:xfrm>
          <a:prstGeom prst="wedgeRectCallout">
            <a:avLst>
              <a:gd name="adj1" fmla="val -13917"/>
              <a:gd name="adj2" fmla="val -25774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Join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auto">
          <a:xfrm>
            <a:off x="1522412" y="5791200"/>
            <a:ext cx="5760720" cy="523220"/>
          </a:xfrm>
          <a:prstGeom prst="wedgeRectCallout">
            <a:avLst>
              <a:gd name="adj1" fmla="val -9429"/>
              <a:gd name="adj2" fmla="val -44439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The two streams are done in parallel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 animBg="1"/>
      <p:bldP spid="53" grpId="0" uiExpand="1" build="p" animBg="1"/>
      <p:bldP spid="5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3" name="Text Box 5"/>
          <p:cNvSpPr txBox="1">
            <a:spLocks noChangeArrowheads="1"/>
          </p:cNvSpPr>
          <p:nvPr/>
        </p:nvSpPr>
        <p:spPr bwMode="auto">
          <a:xfrm>
            <a:off x="516572" y="4787205"/>
            <a:ext cx="8503920" cy="1384995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1313" indent="-341313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Recall that a guard condition is only part of a transition</a:t>
            </a:r>
          </a:p>
          <a:p>
            <a:pPr marL="341313" indent="-341313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Very confusing to beginners</a:t>
            </a:r>
          </a:p>
          <a:p>
            <a:pPr marL="341313" indent="-341313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HK" b="1" i="1" dirty="0" smtClean="0">
                <a:solidFill>
                  <a:schemeClr val="bg2"/>
                </a:solidFill>
              </a:rPr>
              <a:t>Avoid at all costs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41730" name="Picture 2" descr="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2" y="1676400"/>
            <a:ext cx="3363703" cy="27432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41731" name="Picture 3" descr="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75" y="1676400"/>
            <a:ext cx="2923455" cy="2743200"/>
          </a:xfrm>
          <a:prstGeom prst="rect">
            <a:avLst/>
          </a:prstGeom>
          <a:noFill/>
        </p:spPr>
      </p:pic>
      <p:sp>
        <p:nvSpPr>
          <p:cNvPr id="84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/>
              <a:t>State Machines | </a:t>
            </a:r>
            <a:r>
              <a:rPr lang="en-GB" sz="3200" i="1" dirty="0">
                <a:solidFill>
                  <a:schemeClr val="bg2"/>
                </a:solidFill>
              </a:rPr>
              <a:t>UML Syntax</a:t>
            </a:r>
            <a:r>
              <a:rPr lang="en-GB" sz="3200" i="1" dirty="0"/>
              <a:t/>
            </a:r>
            <a:br>
              <a:rPr lang="en-GB" sz="3200" i="1" dirty="0"/>
            </a:br>
            <a:r>
              <a:rPr lang="en-GB" dirty="0"/>
              <a:t>Choice Pseudostate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173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110E-5532-4B57-AA86-BB3E40AA9D1C}" type="slidenum">
              <a:rPr lang="en-GB"/>
              <a:pPr/>
              <a:t>37</a:t>
            </a:fld>
            <a:endParaRPr lang="en-GB" dirty="0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US" b="1" i="1" dirty="0">
                <a:solidFill>
                  <a:srgbClr val="0070C0"/>
                </a:solidFill>
              </a:rPr>
              <a:t>Semantics</a:t>
            </a:r>
            <a:r>
              <a:rPr lang="en-US" dirty="0"/>
              <a:t> (meaning) is more important than syntax</a:t>
            </a:r>
          </a:p>
          <a:p>
            <a:pPr>
              <a:buClr>
                <a:srgbClr val="0070C0"/>
              </a:buClr>
            </a:pPr>
            <a:r>
              <a:rPr lang="en-US" b="1" i="1" dirty="0">
                <a:solidFill>
                  <a:srgbClr val="0070C0"/>
                </a:solidFill>
              </a:rPr>
              <a:t>Process</a:t>
            </a:r>
            <a:r>
              <a:rPr lang="en-US" dirty="0"/>
              <a:t> is also more important than </a:t>
            </a:r>
            <a:r>
              <a:rPr lang="en-US" dirty="0" smtClean="0"/>
              <a:t>syntax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0634-BFB2-44FA-89FF-C6A8F765D678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Modelling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3600" b="1" i="1" dirty="0"/>
              <a:t>Philosophy</a:t>
            </a:r>
          </a:p>
          <a:p>
            <a:r>
              <a:rPr lang="en-GB" dirty="0"/>
              <a:t>Specify the time-dependent behaviour of the system and its objects</a:t>
            </a:r>
          </a:p>
          <a:p>
            <a:r>
              <a:rPr lang="en-GB" dirty="0"/>
              <a:t>Draw </a:t>
            </a:r>
            <a:r>
              <a:rPr lang="en-US" b="1" i="1" dirty="0">
                <a:solidFill>
                  <a:schemeClr val="bg2"/>
                </a:solidFill>
              </a:rPr>
              <a:t>sequence diagrams</a:t>
            </a:r>
            <a:r>
              <a:rPr lang="en-US" dirty="0"/>
              <a:t> and </a:t>
            </a:r>
            <a:r>
              <a:rPr lang="en-GB" b="1" i="1" dirty="0" smtClean="0">
                <a:solidFill>
                  <a:srgbClr val="00B050"/>
                </a:solidFill>
              </a:rPr>
              <a:t>state machines</a:t>
            </a:r>
            <a:endParaRPr lang="en-GB" dirty="0"/>
          </a:p>
          <a:p>
            <a:r>
              <a:rPr lang="en-GB" dirty="0"/>
              <a:t>Important for interactive </a:t>
            </a:r>
            <a:r>
              <a:rPr lang="en-GB" dirty="0" smtClean="0"/>
              <a:t>systems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 bwMode="auto">
          <a:xfrm>
            <a:off x="7752582" y="152400"/>
            <a:ext cx="1993392" cy="3182112"/>
          </a:xfrm>
          <a:prstGeom prst="wedgeRectCallout">
            <a:avLst>
              <a:gd name="adj1" fmla="val -177361"/>
              <a:gd name="adj2" fmla="val 28819"/>
            </a:avLst>
          </a:prstGeom>
          <a:solidFill>
            <a:schemeClr val="bg1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dirty="0"/>
              <a:t>Dynamic Modelling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3600" b="1" i="1" dirty="0" smtClean="0"/>
              <a:t>Process</a:t>
            </a:r>
            <a:endParaRPr lang="en-GB" sz="3600" b="1" i="1" dirty="0"/>
          </a:p>
          <a:p>
            <a:r>
              <a:rPr lang="en-GB" dirty="0" smtClean="0"/>
              <a:t>Prepare interface formats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9412" y="2319556"/>
            <a:ext cx="9067800" cy="446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scenarios from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cases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event interactions among objects</a:t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n-lt"/>
              </a:rPr>
              <a:t>class</a:t>
            </a:r>
            <a:r>
              <a:rPr lang="en-GB" sz="3200" b="1" i="1" kern="0" dirty="0" smtClean="0">
                <a:solidFill>
                  <a:srgbClr val="996633"/>
                </a:solidFill>
                <a:latin typeface="+mn-lt"/>
              </a:rPr>
              <a:t> diagram</a:t>
            </a:r>
            <a:endParaRPr kumimoji="0" lang="en-GB" sz="3200" b="1" i="1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sequence diagrams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scenarios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a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machine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class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 events among objects to verify consistency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66" y="228600"/>
            <a:ext cx="1828800" cy="30378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1267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>
                <a:solidFill>
                  <a:srgbClr val="000066"/>
                </a:solidFill>
              </a:rPr>
              <a:t>State Machines</a:t>
            </a:r>
            <a:br>
              <a:rPr lang="en-GB" sz="3200" i="1" dirty="0">
                <a:solidFill>
                  <a:srgbClr val="000066"/>
                </a:solidFill>
              </a:rPr>
            </a:br>
            <a:r>
              <a:rPr lang="en-GB" dirty="0">
                <a:solidFill>
                  <a:srgbClr val="000066"/>
                </a:solidFill>
              </a:rPr>
              <a:t>Motivation</a:t>
            </a:r>
            <a:endParaRPr lang="en-GB" dirty="0">
              <a:solidFill>
                <a:srgbClr val="99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348" y="2377440"/>
            <a:ext cx="6472477" cy="4480560"/>
          </a:xfrm>
          <a:prstGeom prst="rect">
            <a:avLst/>
          </a:prstGeom>
          <a:ln w="19050">
            <a:solidFill>
              <a:srgbClr val="996633"/>
            </a:solidFill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6532" y="1676400"/>
            <a:ext cx="94183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An activity or inactivity is modelled by a </a:t>
            </a:r>
            <a:r>
              <a:rPr lang="en-GB" b="1" i="1" kern="0" dirty="0" smtClean="0">
                <a:solidFill>
                  <a:srgbClr val="996600"/>
                </a:solidFill>
              </a:rPr>
              <a:t>state</a:t>
            </a:r>
            <a:r>
              <a:rPr lang="en-GB" kern="0" dirty="0" smtClean="0"/>
              <a:t> in  state machines</a:t>
            </a:r>
            <a:r>
              <a:rPr lang="en-GB" b="1" kern="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5DB4-AB37-4CB8-A859-0A6CC61982C2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40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Scenarios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Prepare </a:t>
            </a:r>
            <a:r>
              <a:rPr lang="en-GB" b="1" i="1" dirty="0" smtClean="0">
                <a:solidFill>
                  <a:srgbClr val="00B050"/>
                </a:solidFill>
              </a:rPr>
              <a:t>normal</a:t>
            </a:r>
            <a:r>
              <a:rPr lang="en-GB" dirty="0" smtClean="0"/>
              <a:t> scenario</a:t>
            </a:r>
            <a:endParaRPr lang="en-GB" dirty="0"/>
          </a:p>
          <a:p>
            <a:r>
              <a:rPr lang="en-GB" dirty="0"/>
              <a:t>Consider </a:t>
            </a:r>
            <a:r>
              <a:rPr lang="en-GB" b="1" i="1" dirty="0" smtClean="0">
                <a:solidFill>
                  <a:schemeClr val="bg2"/>
                </a:solidFill>
              </a:rPr>
              <a:t>alternative</a:t>
            </a:r>
            <a:r>
              <a:rPr lang="en-GB" dirty="0" smtClean="0"/>
              <a:t> scenarios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Events</a:t>
            </a:r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Examine the scenarios to identify all events </a:t>
            </a:r>
            <a:r>
              <a:rPr lang="en-GB" b="1" i="1" dirty="0"/>
              <a:t>external to an object</a:t>
            </a:r>
          </a:p>
          <a:p>
            <a:r>
              <a:rPr lang="en-GB" dirty="0"/>
              <a:t>Events may include</a:t>
            </a:r>
          </a:p>
          <a:p>
            <a:pPr lvl="1"/>
            <a:r>
              <a:rPr lang="en-GB" dirty="0" smtClean="0"/>
              <a:t>user inputs</a:t>
            </a:r>
            <a:endParaRPr lang="en-GB" dirty="0"/>
          </a:p>
          <a:p>
            <a:pPr lvl="1"/>
            <a:r>
              <a:rPr lang="en-GB" dirty="0" smtClean="0"/>
              <a:t>user choices such </a:t>
            </a:r>
            <a:r>
              <a:rPr lang="en-GB" dirty="0"/>
              <a:t>as </a:t>
            </a:r>
            <a:r>
              <a:rPr lang="en-GB" dirty="0" smtClean="0">
                <a:sym typeface="Symbol" panose="05050102010706020507" pitchFamily="18" charset="2"/>
              </a:rPr>
              <a:t></a:t>
            </a:r>
            <a:r>
              <a:rPr lang="en-GB" dirty="0" smtClean="0"/>
              <a:t>ok</a:t>
            </a:r>
            <a:r>
              <a:rPr lang="en-GB" dirty="0" smtClean="0">
                <a:sym typeface="Symbol" panose="05050102010706020507" pitchFamily="18" charset="2"/>
              </a:rPr>
              <a:t></a:t>
            </a:r>
            <a:r>
              <a:rPr lang="en-GB" dirty="0" smtClean="0"/>
              <a:t> and </a:t>
            </a:r>
            <a:r>
              <a:rPr lang="en-GB" dirty="0" smtClean="0">
                <a:sym typeface="Symbol" panose="05050102010706020507" pitchFamily="18" charset="2"/>
              </a:rPr>
              <a:t></a:t>
            </a:r>
            <a:r>
              <a:rPr lang="en-GB" dirty="0" smtClean="0"/>
              <a:t>cancel</a:t>
            </a:r>
            <a:r>
              <a:rPr lang="en-GB" dirty="0" smtClean="0">
                <a:sym typeface="Symbol" panose="05050102010706020507" pitchFamily="18" charset="2"/>
              </a:rPr>
              <a:t></a:t>
            </a:r>
            <a:endParaRPr lang="en-GB" dirty="0"/>
          </a:p>
          <a:p>
            <a:pPr lvl="1"/>
            <a:r>
              <a:rPr lang="en-GB" dirty="0"/>
              <a:t>inputs from external devices</a:t>
            </a:r>
          </a:p>
          <a:p>
            <a:pPr lvl="1"/>
            <a:r>
              <a:rPr lang="en-GB" dirty="0"/>
              <a:t>signals </a:t>
            </a:r>
            <a:r>
              <a:rPr lang="en-GB" dirty="0" smtClean="0"/>
              <a:t>from other objects</a:t>
            </a:r>
            <a:endParaRPr lang="en-GB" dirty="0"/>
          </a:p>
          <a:p>
            <a:pPr lvl="1"/>
            <a:r>
              <a:rPr lang="en-GB" dirty="0" smtClean="0"/>
              <a:t>interrupts</a:t>
            </a:r>
          </a:p>
          <a:p>
            <a:pPr lvl="1"/>
            <a:r>
              <a:rPr lang="en-GB" b="1" i="1" dirty="0" smtClean="0">
                <a:solidFill>
                  <a:srgbClr val="00B050"/>
                </a:solidFill>
              </a:rPr>
              <a:t>effect actions</a:t>
            </a:r>
            <a:r>
              <a:rPr lang="en-GB" dirty="0" smtClean="0"/>
              <a:t> </a:t>
            </a:r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uiExpand="1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5B64-7720-4643-9A21-BEBA3FB88475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42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hlink"/>
                </a:solidFill>
              </a:rPr>
              <a:t>Class </a:t>
            </a:r>
            <a:r>
              <a:rPr lang="en-GB" dirty="0" smtClean="0">
                <a:solidFill>
                  <a:schemeClr val="hlink"/>
                </a:solidFill>
              </a:rPr>
              <a:t>Diagram</a:t>
            </a:r>
            <a:r>
              <a:rPr lang="en-GB" dirty="0" smtClean="0"/>
              <a:t> </a:t>
            </a:r>
            <a:r>
              <a:rPr lang="en-GB" i="1" dirty="0" smtClean="0"/>
              <a:t>versus</a:t>
            </a:r>
            <a:r>
              <a:rPr lang="en-GB" i="1" dirty="0"/>
              <a:t/>
            </a:r>
            <a:br>
              <a:rPr lang="en-GB" i="1" dirty="0"/>
            </a:br>
            <a:r>
              <a:rPr lang="en-US" dirty="0"/>
              <a:t>Sequence</a:t>
            </a:r>
            <a:r>
              <a:rPr lang="en-GB" dirty="0"/>
              <a:t> </a:t>
            </a:r>
            <a:r>
              <a:rPr lang="en-GB" dirty="0" smtClean="0"/>
              <a:t>Diagram</a:t>
            </a:r>
            <a:endParaRPr lang="en-GB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865812" cy="49530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GB" dirty="0"/>
              <a:t>Relationships in class diagrams are persistent</a:t>
            </a:r>
          </a:p>
          <a:p>
            <a:pPr>
              <a:buClr>
                <a:schemeClr val="hlink"/>
              </a:buClr>
            </a:pPr>
            <a:r>
              <a:rPr lang="en-GB" dirty="0"/>
              <a:t>They show potential information flows</a:t>
            </a:r>
          </a:p>
          <a:p>
            <a:r>
              <a:rPr lang="en-GB" dirty="0"/>
              <a:t>Paths in </a:t>
            </a:r>
            <a:r>
              <a:rPr lang="en-US" dirty="0"/>
              <a:t>sequence</a:t>
            </a:r>
            <a:r>
              <a:rPr lang="en-GB" dirty="0"/>
              <a:t> </a:t>
            </a:r>
            <a:r>
              <a:rPr lang="en-GB" dirty="0" smtClean="0"/>
              <a:t>diagrams</a:t>
            </a:r>
            <a:br>
              <a:rPr lang="en-GB" dirty="0" smtClean="0"/>
            </a:br>
            <a:r>
              <a:rPr lang="en-GB" dirty="0" smtClean="0"/>
              <a:t>are </a:t>
            </a:r>
            <a:r>
              <a:rPr lang="en-GB" dirty="0"/>
              <a:t>transient</a:t>
            </a:r>
          </a:p>
          <a:p>
            <a:r>
              <a:rPr lang="en-GB" dirty="0"/>
              <a:t>They show </a:t>
            </a:r>
            <a:r>
              <a:rPr lang="en-GB" dirty="0" smtClean="0"/>
              <a:t>interactions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5368359" y="2804160"/>
            <a:ext cx="2745920" cy="1005840"/>
          </a:xfrm>
          <a:prstGeom prst="wedgeRectCallout">
            <a:avLst>
              <a:gd name="adj1" fmla="val -61687"/>
              <a:gd name="adj2" fmla="val -99735"/>
            </a:avLst>
          </a:prstGeom>
          <a:solidFill>
            <a:schemeClr val="bg1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5112" y="2804160"/>
            <a:ext cx="263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How many class diagram</a:t>
            </a:r>
            <a:r>
              <a:rPr lang="en-GB" b="1" dirty="0" smtClean="0"/>
              <a:t>(</a:t>
            </a:r>
            <a:r>
              <a:rPr lang="en-GB" b="1" i="1" dirty="0" smtClean="0"/>
              <a:t>s</a:t>
            </a:r>
            <a:r>
              <a:rPr lang="en-GB" b="1" dirty="0" smtClean="0"/>
              <a:t>)</a:t>
            </a:r>
            <a:r>
              <a:rPr lang="en-GB" b="1" i="1" dirty="0" smtClean="0"/>
              <a:t>?</a:t>
            </a:r>
            <a:endParaRPr lang="en-GB" b="1" i="1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5645399" y="4800600"/>
            <a:ext cx="2468880" cy="1005840"/>
          </a:xfrm>
          <a:prstGeom prst="wedgeRectCallout">
            <a:avLst>
              <a:gd name="adj1" fmla="val -89441"/>
              <a:gd name="adj2" fmla="val -79932"/>
            </a:avLst>
          </a:prstGeom>
          <a:solidFill>
            <a:schemeClr val="bg1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8128" y="4809146"/>
            <a:ext cx="23774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How sequence diagram</a:t>
            </a:r>
            <a:r>
              <a:rPr lang="en-GB" b="1" dirty="0" smtClean="0"/>
              <a:t>(</a:t>
            </a:r>
            <a:r>
              <a:rPr lang="en-GB" b="1" i="1" dirty="0" smtClean="0"/>
              <a:t>s</a:t>
            </a:r>
            <a:r>
              <a:rPr lang="en-GB" b="1" dirty="0" smtClean="0"/>
              <a:t>)</a:t>
            </a:r>
            <a:r>
              <a:rPr lang="en-GB" b="1" i="1" dirty="0" smtClean="0"/>
              <a:t>? 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3" grpId="0" uiExpand="1" build="p"/>
      <p:bldP spid="5" grpId="0" animBg="1"/>
      <p:bldP spid="2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C5D4-9817-45D9-838D-A58DE37BA366}" type="slidenum">
              <a:rPr lang="en-GB">
                <a:solidFill>
                  <a:srgbClr val="808080"/>
                </a:solidFill>
              </a:rPr>
              <a:pPr/>
              <a:t>43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State Machines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1192305"/>
          </a:xfrm>
        </p:spPr>
        <p:txBody>
          <a:bodyPr/>
          <a:lstStyle/>
          <a:p>
            <a:pPr marL="0" indent="0">
              <a:buNone/>
            </a:pPr>
            <a:r>
              <a:rPr lang="en-GB" sz="3600" b="1" i="1" dirty="0"/>
              <a:t>Prepare a state machine for each </a:t>
            </a:r>
            <a:r>
              <a:rPr lang="en-GB" sz="3600" b="1" i="1" dirty="0" smtClean="0"/>
              <a:t>class </a:t>
            </a:r>
            <a:r>
              <a:rPr lang="en-GB" sz="3600" b="1" i="1" dirty="0"/>
              <a:t>with </a:t>
            </a:r>
            <a:r>
              <a:rPr lang="en-GB" sz="3600" b="1" i="1" dirty="0" smtClean="0"/>
              <a:t>dynamic behaviour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2868705"/>
            <a:ext cx="9144000" cy="29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Pick a </a:t>
            </a:r>
            <a:r>
              <a:rPr lang="en-US" b="1" i="1" kern="0" dirty="0" smtClean="0">
                <a:solidFill>
                  <a:schemeClr val="bg2"/>
                </a:solidFill>
              </a:rPr>
              <a:t>scenario</a:t>
            </a:r>
            <a:r>
              <a:rPr lang="en-GB" kern="0" dirty="0" smtClean="0"/>
              <a:t> from </a:t>
            </a:r>
            <a:r>
              <a:rPr lang="en-US" kern="0" dirty="0" smtClean="0"/>
              <a:t>sequence</a:t>
            </a:r>
            <a:r>
              <a:rPr lang="en-GB" kern="0" dirty="0" smtClean="0"/>
              <a:t> diagram</a:t>
            </a:r>
          </a:p>
          <a:p>
            <a:r>
              <a:rPr lang="en-GB" kern="0" dirty="0" smtClean="0"/>
              <a:t>Arrange the events into a </a:t>
            </a:r>
            <a:r>
              <a:rPr lang="en-GB" b="1" i="1" kern="0" dirty="0" smtClean="0">
                <a:solidFill>
                  <a:srgbClr val="00B050"/>
                </a:solidFill>
              </a:rPr>
              <a:t>path</a:t>
            </a:r>
            <a:r>
              <a:rPr lang="en-GB" kern="0" dirty="0" smtClean="0"/>
              <a:t> in state machine, with </a:t>
            </a:r>
            <a:r>
              <a:rPr lang="en-GB" b="1" i="1" kern="0" dirty="0" smtClean="0">
                <a:solidFill>
                  <a:srgbClr val="00B050"/>
                </a:solidFill>
              </a:rPr>
              <a:t>transitions</a:t>
            </a:r>
            <a:r>
              <a:rPr lang="en-GB" kern="0" dirty="0" smtClean="0"/>
              <a:t> labelled by the input/output events along a </a:t>
            </a:r>
            <a:r>
              <a:rPr lang="en-GB" b="1" i="1" kern="0" dirty="0" smtClean="0">
                <a:solidFill>
                  <a:schemeClr val="bg2"/>
                </a:solidFill>
              </a:rPr>
              <a:t>lifeline</a:t>
            </a:r>
          </a:p>
          <a:p>
            <a:r>
              <a:rPr lang="en-GB" kern="0" dirty="0" smtClean="0"/>
              <a:t>Replace repeating sequences of events with loops </a:t>
            </a:r>
            <a:r>
              <a:rPr lang="en-GB" b="1" kern="0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 lang="en-GB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 uiExpand="1" build="p"/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3F9-D2AA-47F8-AE3C-98A8610B0AF3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44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State Machines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64225"/>
            <a:ext cx="9052560" cy="3352800"/>
          </a:xfrm>
        </p:spPr>
        <p:txBody>
          <a:bodyPr/>
          <a:lstStyle/>
          <a:p>
            <a:r>
              <a:rPr lang="en-GB" dirty="0" smtClean="0"/>
              <a:t>Iteratively add other </a:t>
            </a:r>
            <a:r>
              <a:rPr lang="en-GB" b="1" i="1" dirty="0" smtClean="0">
                <a:solidFill>
                  <a:srgbClr val="00B050"/>
                </a:solidFill>
              </a:rPr>
              <a:t>paths </a:t>
            </a:r>
            <a:r>
              <a:rPr lang="en-GB" dirty="0" smtClean="0"/>
              <a:t>to </a:t>
            </a:r>
            <a:r>
              <a:rPr lang="en-GB" dirty="0"/>
              <a:t>the state </a:t>
            </a:r>
            <a:r>
              <a:rPr lang="en-GB" dirty="0" smtClean="0"/>
              <a:t>machine</a:t>
            </a:r>
          </a:p>
          <a:p>
            <a:pPr lvl="1"/>
            <a:r>
              <a:rPr lang="en-GB" dirty="0" smtClean="0"/>
              <a:t>Find a </a:t>
            </a:r>
            <a:r>
              <a:rPr lang="en-GB" dirty="0"/>
              <a:t>point in </a:t>
            </a:r>
            <a:r>
              <a:rPr lang="en-GB" dirty="0" smtClean="0"/>
              <a:t>the </a:t>
            </a:r>
            <a:r>
              <a:rPr lang="en-GB" b="1" i="1" dirty="0" smtClean="0">
                <a:solidFill>
                  <a:schemeClr val="bg2"/>
                </a:solidFill>
              </a:rPr>
              <a:t>scenario</a:t>
            </a:r>
            <a:r>
              <a:rPr lang="en-GB" dirty="0" smtClean="0"/>
              <a:t> </a:t>
            </a:r>
            <a:r>
              <a:rPr lang="en-GB" dirty="0"/>
              <a:t>where it </a:t>
            </a:r>
            <a:r>
              <a:rPr lang="en-GB" dirty="0" smtClean="0"/>
              <a:t>diverges</a:t>
            </a:r>
            <a:endParaRPr lang="en-GB" dirty="0"/>
          </a:p>
          <a:p>
            <a:pPr lvl="1"/>
            <a:r>
              <a:rPr lang="en-GB" dirty="0"/>
              <a:t>Attach the new event sequence to the existing state as an alternative </a:t>
            </a:r>
            <a:r>
              <a:rPr lang="en-GB" b="1" i="1" dirty="0">
                <a:solidFill>
                  <a:srgbClr val="00B050"/>
                </a:solidFill>
              </a:rPr>
              <a:t>path</a:t>
            </a:r>
          </a:p>
          <a:p>
            <a:r>
              <a:rPr lang="en-GB" dirty="0"/>
              <a:t>Add any other possible events, such as boundary </a:t>
            </a:r>
            <a:r>
              <a:rPr lang="en-GB" dirty="0" smtClean="0"/>
              <a:t>(interface) cases </a:t>
            </a:r>
            <a:r>
              <a:rPr lang="en-GB" dirty="0"/>
              <a:t>and exceptional </a:t>
            </a:r>
            <a:r>
              <a:rPr lang="en-GB" dirty="0" smtClean="0"/>
              <a:t>cases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144000" cy="119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3600" b="1" i="1" kern="0" dirty="0" smtClean="0">
                <a:solidFill>
                  <a:schemeClr val="bg1">
                    <a:lumMod val="65000"/>
                  </a:schemeClr>
                </a:solidFill>
              </a:rPr>
              <a:t>Prepare a state machine for each class with dynamic behaviour </a:t>
            </a:r>
            <a:r>
              <a:rPr lang="en-GB" sz="3600" b="1" kern="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GB" sz="3600" b="1" i="1" kern="0" dirty="0" smtClean="0">
                <a:solidFill>
                  <a:schemeClr val="bg1">
                    <a:lumMod val="65000"/>
                  </a:schemeClr>
                </a:solidFill>
              </a:rPr>
              <a:t>continued</a:t>
            </a:r>
            <a:r>
              <a:rPr lang="en-GB" sz="2000" b="1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3600" b="1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GB" sz="2800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uiExpand="1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9" name="AutoShape 3"/>
          <p:cNvSpPr>
            <a:spLocks noChangeArrowheads="1"/>
          </p:cNvSpPr>
          <p:nvPr/>
        </p:nvSpPr>
        <p:spPr bwMode="auto">
          <a:xfrm>
            <a:off x="836612" y="4749800"/>
            <a:ext cx="3022600" cy="14986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0" name="Line 4"/>
          <p:cNvSpPr>
            <a:spLocks noChangeShapeType="1"/>
          </p:cNvSpPr>
          <p:nvPr/>
        </p:nvSpPr>
        <p:spPr bwMode="auto">
          <a:xfrm>
            <a:off x="1779587" y="5727700"/>
            <a:ext cx="1029917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1" name="AutoShape 5"/>
          <p:cNvSpPr>
            <a:spLocks noChangeArrowheads="1"/>
          </p:cNvSpPr>
          <p:nvPr/>
        </p:nvSpPr>
        <p:spPr bwMode="auto">
          <a:xfrm>
            <a:off x="971179" y="5409407"/>
            <a:ext cx="901700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P</a:t>
            </a:r>
            <a:r>
              <a:rPr lang="en-GB" sz="3200" dirty="0"/>
              <a:t>1</a:t>
            </a:r>
            <a:r>
              <a:rPr lang="en-GB" sz="3200" i="1" dirty="0"/>
              <a:t> </a:t>
            </a:r>
          </a:p>
        </p:txBody>
      </p:sp>
      <p:sp>
        <p:nvSpPr>
          <p:cNvPr id="920582" name="AutoShape 6"/>
          <p:cNvSpPr>
            <a:spLocks noChangeArrowheads="1"/>
          </p:cNvSpPr>
          <p:nvPr/>
        </p:nvSpPr>
        <p:spPr bwMode="auto">
          <a:xfrm>
            <a:off x="2822204" y="5409407"/>
            <a:ext cx="901700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P</a:t>
            </a:r>
            <a:r>
              <a:rPr lang="en-GB" sz="3200" dirty="0"/>
              <a:t>2</a:t>
            </a:r>
            <a:r>
              <a:rPr lang="en-GB" sz="3200" i="1" dirty="0"/>
              <a:t> </a:t>
            </a:r>
          </a:p>
        </p:txBody>
      </p:sp>
      <p:sp>
        <p:nvSpPr>
          <p:cNvPr id="920583" name="Rectangle 7"/>
          <p:cNvSpPr>
            <a:spLocks noChangeArrowheads="1"/>
          </p:cNvSpPr>
          <p:nvPr/>
        </p:nvSpPr>
        <p:spPr bwMode="auto">
          <a:xfrm>
            <a:off x="960437" y="4783138"/>
            <a:ext cx="566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/>
              <a:t>P:</a:t>
            </a:r>
          </a:p>
        </p:txBody>
      </p:sp>
      <p:sp>
        <p:nvSpPr>
          <p:cNvPr id="920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263063" cy="1104900"/>
          </a:xfrm>
          <a:noFill/>
          <a:ln/>
        </p:spPr>
        <p:txBody>
          <a:bodyPr/>
          <a:lstStyle/>
          <a:p>
            <a:r>
              <a:rPr lang="en-US" dirty="0" smtClean="0"/>
              <a:t>Relating </a:t>
            </a:r>
            <a:r>
              <a:rPr lang="en-US" dirty="0" smtClean="0">
                <a:solidFill>
                  <a:schemeClr val="bg2"/>
                </a:solidFill>
              </a:rPr>
              <a:t>Sequence Diagram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and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996633"/>
                </a:solidFill>
              </a:rPr>
              <a:t>State Machines</a:t>
            </a:r>
            <a:endParaRPr lang="en-GB" dirty="0"/>
          </a:p>
        </p:txBody>
      </p:sp>
      <p:sp>
        <p:nvSpPr>
          <p:cNvPr id="920586" name="AutoShape 10"/>
          <p:cNvSpPr>
            <a:spLocks noChangeArrowheads="1"/>
          </p:cNvSpPr>
          <p:nvPr/>
        </p:nvSpPr>
        <p:spPr bwMode="auto">
          <a:xfrm>
            <a:off x="4189412" y="4749800"/>
            <a:ext cx="2870200" cy="14986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7" name="Line 11"/>
          <p:cNvSpPr>
            <a:spLocks noChangeShapeType="1"/>
          </p:cNvSpPr>
          <p:nvPr/>
        </p:nvSpPr>
        <p:spPr bwMode="auto">
          <a:xfrm>
            <a:off x="5210175" y="5718174"/>
            <a:ext cx="820976" cy="95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8" name="AutoShape 12"/>
          <p:cNvSpPr>
            <a:spLocks noChangeArrowheads="1"/>
          </p:cNvSpPr>
          <p:nvPr/>
        </p:nvSpPr>
        <p:spPr bwMode="auto">
          <a:xfrm>
            <a:off x="4310300" y="5410200"/>
            <a:ext cx="947738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Q</a:t>
            </a:r>
            <a:r>
              <a:rPr lang="en-GB" sz="3200" dirty="0"/>
              <a:t>1</a:t>
            </a:r>
            <a:r>
              <a:rPr lang="en-GB" sz="3200" i="1" dirty="0"/>
              <a:t> </a:t>
            </a:r>
          </a:p>
        </p:txBody>
      </p:sp>
      <p:sp>
        <p:nvSpPr>
          <p:cNvPr id="920589" name="AutoShape 13"/>
          <p:cNvSpPr>
            <a:spLocks noChangeArrowheads="1"/>
          </p:cNvSpPr>
          <p:nvPr/>
        </p:nvSpPr>
        <p:spPr bwMode="auto">
          <a:xfrm>
            <a:off x="5994638" y="5411788"/>
            <a:ext cx="947738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Q</a:t>
            </a:r>
            <a:r>
              <a:rPr lang="en-GB" sz="3200" dirty="0"/>
              <a:t>2</a:t>
            </a:r>
            <a:r>
              <a:rPr lang="en-GB" sz="3200" i="1" dirty="0"/>
              <a:t> </a:t>
            </a:r>
          </a:p>
        </p:txBody>
      </p:sp>
      <p:sp>
        <p:nvSpPr>
          <p:cNvPr id="920590" name="Rectangle 14"/>
          <p:cNvSpPr>
            <a:spLocks noChangeArrowheads="1"/>
          </p:cNvSpPr>
          <p:nvPr/>
        </p:nvSpPr>
        <p:spPr bwMode="auto">
          <a:xfrm>
            <a:off x="4313237" y="4783138"/>
            <a:ext cx="61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/>
              <a:t>Q:</a:t>
            </a:r>
          </a:p>
        </p:txBody>
      </p:sp>
      <p:sp>
        <p:nvSpPr>
          <p:cNvPr id="920592" name="Line 16"/>
          <p:cNvSpPr>
            <a:spLocks noChangeShapeType="1"/>
          </p:cNvSpPr>
          <p:nvPr/>
        </p:nvSpPr>
        <p:spPr bwMode="auto">
          <a:xfrm>
            <a:off x="6278558" y="1981200"/>
            <a:ext cx="0" cy="251460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593" name="Rectangle 17"/>
          <p:cNvSpPr>
            <a:spLocks noChangeArrowheads="1"/>
          </p:cNvSpPr>
          <p:nvPr/>
        </p:nvSpPr>
        <p:spPr bwMode="auto">
          <a:xfrm>
            <a:off x="5968996" y="1600200"/>
            <a:ext cx="619124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 smtClean="0"/>
              <a:t>:Q</a:t>
            </a:r>
            <a:endParaRPr lang="en-GB" dirty="0"/>
          </a:p>
        </p:txBody>
      </p:sp>
      <p:sp>
        <p:nvSpPr>
          <p:cNvPr id="920595" name="Line 19"/>
          <p:cNvSpPr>
            <a:spLocks noChangeShapeType="1"/>
          </p:cNvSpPr>
          <p:nvPr/>
        </p:nvSpPr>
        <p:spPr bwMode="auto">
          <a:xfrm>
            <a:off x="1433512" y="2882900"/>
            <a:ext cx="2284413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596" name="Rectangle 20"/>
          <p:cNvSpPr>
            <a:spLocks noChangeArrowheads="1"/>
          </p:cNvSpPr>
          <p:nvPr/>
        </p:nvSpPr>
        <p:spPr bwMode="auto">
          <a:xfrm>
            <a:off x="2378786" y="2730500"/>
            <a:ext cx="411916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3600" b="1" i="1" dirty="0"/>
              <a:t>a</a:t>
            </a:r>
          </a:p>
        </p:txBody>
      </p:sp>
      <p:sp>
        <p:nvSpPr>
          <p:cNvPr id="920598" name="Line 22"/>
          <p:cNvSpPr>
            <a:spLocks noChangeShapeType="1"/>
          </p:cNvSpPr>
          <p:nvPr/>
        </p:nvSpPr>
        <p:spPr bwMode="auto">
          <a:xfrm flipV="1">
            <a:off x="3738562" y="3117852"/>
            <a:ext cx="25603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599" name="Rectangle 23"/>
          <p:cNvSpPr>
            <a:spLocks noChangeArrowheads="1"/>
          </p:cNvSpPr>
          <p:nvPr/>
        </p:nvSpPr>
        <p:spPr bwMode="auto">
          <a:xfrm>
            <a:off x="4812662" y="3092450"/>
            <a:ext cx="41212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 b="1" i="1" dirty="0"/>
              <a:t>b</a:t>
            </a:r>
            <a:endParaRPr lang="en-GB" sz="3600" b="1" i="1" dirty="0"/>
          </a:p>
        </p:txBody>
      </p:sp>
      <p:sp>
        <p:nvSpPr>
          <p:cNvPr id="920601" name="Line 25"/>
          <p:cNvSpPr>
            <a:spLocks noChangeShapeType="1"/>
          </p:cNvSpPr>
          <p:nvPr/>
        </p:nvSpPr>
        <p:spPr bwMode="auto">
          <a:xfrm>
            <a:off x="3725862" y="1981200"/>
            <a:ext cx="0" cy="251460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602" name="Rectangle 26"/>
          <p:cNvSpPr>
            <a:spLocks noChangeArrowheads="1"/>
          </p:cNvSpPr>
          <p:nvPr/>
        </p:nvSpPr>
        <p:spPr bwMode="auto">
          <a:xfrm>
            <a:off x="3440112" y="1600200"/>
            <a:ext cx="571500" cy="58578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 smtClean="0"/>
              <a:t>:P</a:t>
            </a:r>
            <a:endParaRPr lang="en-GB" dirty="0"/>
          </a:p>
        </p:txBody>
      </p:sp>
      <p:sp>
        <p:nvSpPr>
          <p:cNvPr id="920603" name="Line 27"/>
          <p:cNvSpPr>
            <a:spLocks noChangeShapeType="1"/>
          </p:cNvSpPr>
          <p:nvPr/>
        </p:nvSpPr>
        <p:spPr bwMode="auto">
          <a:xfrm flipH="1">
            <a:off x="2085973" y="3327401"/>
            <a:ext cx="441437" cy="1833562"/>
          </a:xfrm>
          <a:prstGeom prst="line">
            <a:avLst/>
          </a:prstGeom>
          <a:noFill/>
          <a:ln w="254000">
            <a:solidFill>
              <a:srgbClr val="00B0F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604" name="Line 28"/>
          <p:cNvSpPr>
            <a:spLocks noChangeShapeType="1"/>
          </p:cNvSpPr>
          <p:nvPr/>
        </p:nvSpPr>
        <p:spPr bwMode="auto">
          <a:xfrm flipV="1">
            <a:off x="2790825" y="3542508"/>
            <a:ext cx="1928874" cy="1608930"/>
          </a:xfrm>
          <a:prstGeom prst="line">
            <a:avLst/>
          </a:prstGeom>
          <a:noFill/>
          <a:ln w="254000">
            <a:solidFill>
              <a:srgbClr val="00B0F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605" name="Line 29"/>
          <p:cNvSpPr>
            <a:spLocks noChangeShapeType="1"/>
          </p:cNvSpPr>
          <p:nvPr/>
        </p:nvSpPr>
        <p:spPr bwMode="auto">
          <a:xfrm>
            <a:off x="5075236" y="3733799"/>
            <a:ext cx="471766" cy="1303753"/>
          </a:xfrm>
          <a:prstGeom prst="line">
            <a:avLst/>
          </a:prstGeom>
          <a:noFill/>
          <a:ln w="254000">
            <a:solidFill>
              <a:srgbClr val="00B0F0"/>
            </a:solidFill>
            <a:round/>
            <a:headEnd type="none" w="sm" len="sm"/>
            <a:tailEnd type="stealth" w="med" len="lg"/>
          </a:ln>
          <a:effectLst>
            <a:outerShdw dist="76200" dir="2700000" algn="tl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grpSp>
        <p:nvGrpSpPr>
          <p:cNvPr id="920607" name="Group 4"/>
          <p:cNvGrpSpPr>
            <a:grpSpLocks/>
          </p:cNvGrpSpPr>
          <p:nvPr/>
        </p:nvGrpSpPr>
        <p:grpSpPr bwMode="auto">
          <a:xfrm>
            <a:off x="1219200" y="1752600"/>
            <a:ext cx="411163" cy="685800"/>
            <a:chOff x="528" y="1584"/>
            <a:chExt cx="384" cy="624"/>
          </a:xfrm>
        </p:grpSpPr>
        <p:sp>
          <p:nvSpPr>
            <p:cNvPr id="920608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09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10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11" name="Line 8"/>
            <p:cNvSpPr>
              <a:spLocks noChangeShapeType="1"/>
            </p:cNvSpPr>
            <p:nvPr/>
          </p:nvSpPr>
          <p:spPr bwMode="auto">
            <a:xfrm>
              <a:off x="528" y="18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12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20613" name="Line 7"/>
          <p:cNvSpPr>
            <a:spLocks noChangeShapeType="1"/>
          </p:cNvSpPr>
          <p:nvPr/>
        </p:nvSpPr>
        <p:spPr bwMode="auto">
          <a:xfrm>
            <a:off x="1423987" y="2819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0614" name="Text Box 38"/>
          <p:cNvSpPr txBox="1">
            <a:spLocks noChangeArrowheads="1"/>
          </p:cNvSpPr>
          <p:nvPr/>
        </p:nvSpPr>
        <p:spPr bwMode="auto">
          <a:xfrm>
            <a:off x="989012" y="2376488"/>
            <a:ext cx="8747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User</a:t>
            </a:r>
          </a:p>
        </p:txBody>
      </p:sp>
      <p:sp>
        <p:nvSpPr>
          <p:cNvPr id="920615" name="Rectangle 39"/>
          <p:cNvSpPr>
            <a:spLocks noChangeArrowheads="1"/>
          </p:cNvSpPr>
          <p:nvPr/>
        </p:nvSpPr>
        <p:spPr bwMode="auto">
          <a:xfrm>
            <a:off x="1871005" y="5037552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 b="1" i="1" dirty="0">
                <a:solidFill>
                  <a:schemeClr val="bg2"/>
                </a:solidFill>
              </a:rPr>
              <a:t>a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GB" sz="3600" b="1" dirty="0">
                <a:solidFill>
                  <a:srgbClr val="00B050"/>
                </a:solidFill>
              </a:rPr>
              <a:t>/</a:t>
            </a:r>
            <a:r>
              <a:rPr lang="en-GB" sz="24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>
                <a:solidFill>
                  <a:srgbClr val="00B050"/>
                </a:solidFill>
              </a:rPr>
              <a:t>b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920616" name="Rectangle 40"/>
          <p:cNvSpPr>
            <a:spLocks noChangeArrowheads="1"/>
          </p:cNvSpPr>
          <p:nvPr/>
        </p:nvSpPr>
        <p:spPr bwMode="auto">
          <a:xfrm>
            <a:off x="5407262" y="50292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 b="1" i="1" dirty="0">
                <a:solidFill>
                  <a:schemeClr val="bg2"/>
                </a:solidFill>
              </a:rPr>
              <a:t>b</a:t>
            </a:r>
            <a:endParaRPr lang="en-GB" b="1" i="1" dirty="0">
              <a:solidFill>
                <a:schemeClr val="bg2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6827294" y="2438400"/>
            <a:ext cx="2238918" cy="1828800"/>
          </a:xfrm>
          <a:prstGeom prst="wedgeRectCallout">
            <a:avLst>
              <a:gd name="adj1" fmla="val -60583"/>
              <a:gd name="adj2" fmla="val -140857"/>
            </a:avLst>
          </a:prstGeom>
          <a:solidFill>
            <a:schemeClr val="bg1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67447" y="2438402"/>
            <a:ext cx="2122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One slide</a:t>
            </a:r>
            <a:br>
              <a:rPr lang="en-GB" b="1" i="1" dirty="0" smtClean="0"/>
            </a:br>
            <a:r>
              <a:rPr lang="en-GB" b="1" i="1" dirty="0" smtClean="0"/>
              <a:t>that helps</a:t>
            </a:r>
            <a:br>
              <a:rPr lang="en-GB" b="1" i="1" dirty="0" smtClean="0"/>
            </a:br>
            <a:r>
              <a:rPr lang="en-GB" b="1" i="1" dirty="0" smtClean="0"/>
              <a:t>you obtain</a:t>
            </a:r>
            <a:br>
              <a:rPr lang="en-GB" b="1" i="1" dirty="0" smtClean="0"/>
            </a:br>
            <a:r>
              <a:rPr lang="en-GB" b="1" i="1" dirty="0" smtClean="0"/>
              <a:t>Grade A or B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9" grpId="0" animBg="1"/>
      <p:bldP spid="920580" grpId="0" animBg="1"/>
      <p:bldP spid="920581" grpId="0" animBg="1"/>
      <p:bldP spid="920582" grpId="0" animBg="1"/>
      <p:bldP spid="920583" grpId="0"/>
      <p:bldP spid="920586" grpId="0" animBg="1"/>
      <p:bldP spid="920587" grpId="0" animBg="1"/>
      <p:bldP spid="920588" grpId="0" animBg="1"/>
      <p:bldP spid="920589" grpId="0" animBg="1"/>
      <p:bldP spid="920590" grpId="0"/>
      <p:bldP spid="920592" grpId="0" animBg="1"/>
      <p:bldP spid="920593" grpId="0" animBg="1"/>
      <p:bldP spid="920595" grpId="0" animBg="1"/>
      <p:bldP spid="920596" grpId="0"/>
      <p:bldP spid="920598" grpId="0" animBg="1"/>
      <p:bldP spid="920599" grpId="0"/>
      <p:bldP spid="920601" grpId="0" animBg="1"/>
      <p:bldP spid="920602" grpId="0" animBg="1"/>
      <p:bldP spid="920603" grpId="0" animBg="1"/>
      <p:bldP spid="920604" grpId="0" animBg="1"/>
      <p:bldP spid="920605" grpId="0" animBg="1"/>
      <p:bldP spid="920613" grpId="0" animBg="1"/>
      <p:bldP spid="920614" grpId="0"/>
      <p:bldP spid="920615" grpId="0"/>
      <p:bldP spid="920616" grpId="0"/>
      <p:bldP spid="4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8CE-2432-4FD3-9F73-C181132A8540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46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6722" name="Slide Number Placeholder 4"/>
          <p:cNvSpPr txBox="1">
            <a:spLocks noGrp="1"/>
          </p:cNvSpPr>
          <p:nvPr/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D72DBABD-FE41-4BB6-AFEA-EF47349A3CDC}" type="slidenum">
              <a:rPr lang="en-US" sz="1400">
                <a:solidFill>
                  <a:schemeClr val="bg1">
                    <a:lumMod val="65000"/>
                  </a:schemeClr>
                </a:solidFill>
              </a:rPr>
              <a:pPr algn="r"/>
              <a:t>46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6723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bg2"/>
                </a:solidFill>
              </a:rPr>
              <a:t/>
            </a:r>
            <a:br>
              <a:rPr lang="en-US" sz="3200" i="1" dirty="0">
                <a:solidFill>
                  <a:schemeClr val="bg2"/>
                </a:solidFill>
              </a:rPr>
            </a:br>
            <a:r>
              <a:rPr lang="en-US" dirty="0"/>
              <a:t>How Many State Machines?</a:t>
            </a:r>
          </a:p>
        </p:txBody>
      </p:sp>
      <p:grpSp>
        <p:nvGrpSpPr>
          <p:cNvPr id="926724" name="Group 4"/>
          <p:cNvGrpSpPr>
            <a:grpSpLocks/>
          </p:cNvGrpSpPr>
          <p:nvPr/>
        </p:nvGrpSpPr>
        <p:grpSpPr bwMode="auto">
          <a:xfrm>
            <a:off x="608013" y="3468688"/>
            <a:ext cx="2516187" cy="1255712"/>
            <a:chOff x="383" y="2185"/>
            <a:chExt cx="1585" cy="791"/>
          </a:xfrm>
        </p:grpSpPr>
        <p:sp>
          <p:nvSpPr>
            <p:cNvPr id="926725" name="Line 1044"/>
            <p:cNvSpPr>
              <a:spLocks noChangeShapeType="1"/>
            </p:cNvSpPr>
            <p:nvPr/>
          </p:nvSpPr>
          <p:spPr bwMode="auto">
            <a:xfrm>
              <a:off x="1190" y="2825"/>
              <a:ext cx="59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26" name="Line 1041"/>
            <p:cNvSpPr>
              <a:spLocks noChangeShapeType="1"/>
            </p:cNvSpPr>
            <p:nvPr/>
          </p:nvSpPr>
          <p:spPr bwMode="auto">
            <a:xfrm>
              <a:off x="468" y="2521"/>
              <a:ext cx="36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27" name="Line 1045"/>
            <p:cNvSpPr>
              <a:spLocks noChangeShapeType="1"/>
            </p:cNvSpPr>
            <p:nvPr/>
          </p:nvSpPr>
          <p:spPr bwMode="auto">
            <a:xfrm flipH="1">
              <a:off x="479" y="2617"/>
              <a:ext cx="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28" name="Line 1037"/>
            <p:cNvSpPr>
              <a:spLocks noChangeShapeType="1"/>
            </p:cNvSpPr>
            <p:nvPr/>
          </p:nvSpPr>
          <p:spPr bwMode="auto">
            <a:xfrm>
              <a:off x="471" y="246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29" name="Oval 1029"/>
            <p:cNvSpPr>
              <a:spLocks noChangeArrowheads="1"/>
            </p:cNvSpPr>
            <p:nvPr/>
          </p:nvSpPr>
          <p:spPr bwMode="auto">
            <a:xfrm>
              <a:off x="423" y="2195"/>
              <a:ext cx="66" cy="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30" name="Line 1030"/>
            <p:cNvSpPr>
              <a:spLocks noChangeShapeType="1"/>
            </p:cNvSpPr>
            <p:nvPr/>
          </p:nvSpPr>
          <p:spPr bwMode="auto">
            <a:xfrm>
              <a:off x="456" y="2252"/>
              <a:ext cx="0" cy="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31" name="Line 1031"/>
            <p:cNvSpPr>
              <a:spLocks noChangeShapeType="1"/>
            </p:cNvSpPr>
            <p:nvPr/>
          </p:nvSpPr>
          <p:spPr bwMode="auto">
            <a:xfrm>
              <a:off x="403" y="2267"/>
              <a:ext cx="10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32" name="Freeform 1032"/>
            <p:cNvSpPr>
              <a:spLocks/>
            </p:cNvSpPr>
            <p:nvPr/>
          </p:nvSpPr>
          <p:spPr bwMode="auto">
            <a:xfrm>
              <a:off x="383" y="2306"/>
              <a:ext cx="145" cy="62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60000 65536"/>
                <a:gd name="T7" fmla="*/ 0 60000 65536"/>
                <a:gd name="T8" fmla="*/ 0 60000 65536"/>
                <a:gd name="T9" fmla="*/ 0 w 108"/>
                <a:gd name="T10" fmla="*/ 0 h 54"/>
                <a:gd name="T11" fmla="*/ 108 w 10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33" name="Rectangle 1034"/>
            <p:cNvSpPr>
              <a:spLocks noChangeArrowheads="1"/>
            </p:cNvSpPr>
            <p:nvPr/>
          </p:nvSpPr>
          <p:spPr bwMode="auto">
            <a:xfrm>
              <a:off x="689" y="2185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34" name="Line 1038"/>
            <p:cNvSpPr>
              <a:spLocks noChangeShapeType="1"/>
            </p:cNvSpPr>
            <p:nvPr/>
          </p:nvSpPr>
          <p:spPr bwMode="auto">
            <a:xfrm>
              <a:off x="836" y="246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35" name="Line 1039"/>
            <p:cNvSpPr>
              <a:spLocks noChangeShapeType="1"/>
            </p:cNvSpPr>
            <p:nvPr/>
          </p:nvSpPr>
          <p:spPr bwMode="auto">
            <a:xfrm>
              <a:off x="1189" y="246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36" name="Line 1042"/>
            <p:cNvSpPr>
              <a:spLocks noChangeShapeType="1"/>
            </p:cNvSpPr>
            <p:nvPr/>
          </p:nvSpPr>
          <p:spPr bwMode="auto">
            <a:xfrm>
              <a:off x="479" y="2761"/>
              <a:ext cx="70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37" name="Line 1047"/>
            <p:cNvSpPr>
              <a:spLocks noChangeShapeType="1"/>
            </p:cNvSpPr>
            <p:nvPr/>
          </p:nvSpPr>
          <p:spPr bwMode="auto">
            <a:xfrm>
              <a:off x="1792" y="246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38" name="Rectangle 1035"/>
            <p:cNvSpPr>
              <a:spLocks noChangeArrowheads="1"/>
            </p:cNvSpPr>
            <p:nvPr/>
          </p:nvSpPr>
          <p:spPr bwMode="auto">
            <a:xfrm>
              <a:off x="1042" y="2188"/>
              <a:ext cx="220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39" name="Rectangle 1046"/>
            <p:cNvSpPr>
              <a:spLocks noChangeArrowheads="1"/>
            </p:cNvSpPr>
            <p:nvPr/>
          </p:nvSpPr>
          <p:spPr bwMode="auto">
            <a:xfrm>
              <a:off x="1659" y="2188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</p:grpSp>
      <p:grpSp>
        <p:nvGrpSpPr>
          <p:cNvPr id="926740" name="Group 20"/>
          <p:cNvGrpSpPr>
            <a:grpSpLocks/>
          </p:cNvGrpSpPr>
          <p:nvPr/>
        </p:nvGrpSpPr>
        <p:grpSpPr bwMode="auto">
          <a:xfrm>
            <a:off x="608013" y="4992688"/>
            <a:ext cx="2516187" cy="1255712"/>
            <a:chOff x="383" y="3145"/>
            <a:chExt cx="1585" cy="791"/>
          </a:xfrm>
        </p:grpSpPr>
        <p:sp>
          <p:nvSpPr>
            <p:cNvPr id="926741" name="Line 1041"/>
            <p:cNvSpPr>
              <a:spLocks noChangeShapeType="1"/>
            </p:cNvSpPr>
            <p:nvPr/>
          </p:nvSpPr>
          <p:spPr bwMode="auto">
            <a:xfrm>
              <a:off x="468" y="3481"/>
              <a:ext cx="36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42" name="Line 1045"/>
            <p:cNvSpPr>
              <a:spLocks noChangeShapeType="1"/>
            </p:cNvSpPr>
            <p:nvPr/>
          </p:nvSpPr>
          <p:spPr bwMode="auto">
            <a:xfrm flipH="1">
              <a:off x="479" y="3577"/>
              <a:ext cx="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43" name="Line 1037"/>
            <p:cNvSpPr>
              <a:spLocks noChangeShapeType="1"/>
            </p:cNvSpPr>
            <p:nvPr/>
          </p:nvSpPr>
          <p:spPr bwMode="auto">
            <a:xfrm>
              <a:off x="471" y="342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44" name="Oval 1029"/>
            <p:cNvSpPr>
              <a:spLocks noChangeArrowheads="1"/>
            </p:cNvSpPr>
            <p:nvPr/>
          </p:nvSpPr>
          <p:spPr bwMode="auto">
            <a:xfrm>
              <a:off x="423" y="3155"/>
              <a:ext cx="66" cy="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45" name="Line 1030"/>
            <p:cNvSpPr>
              <a:spLocks noChangeShapeType="1"/>
            </p:cNvSpPr>
            <p:nvPr/>
          </p:nvSpPr>
          <p:spPr bwMode="auto">
            <a:xfrm>
              <a:off x="456" y="3212"/>
              <a:ext cx="0" cy="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46" name="Line 1031"/>
            <p:cNvSpPr>
              <a:spLocks noChangeShapeType="1"/>
            </p:cNvSpPr>
            <p:nvPr/>
          </p:nvSpPr>
          <p:spPr bwMode="auto">
            <a:xfrm>
              <a:off x="403" y="3227"/>
              <a:ext cx="10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47" name="Freeform 1032"/>
            <p:cNvSpPr>
              <a:spLocks/>
            </p:cNvSpPr>
            <p:nvPr/>
          </p:nvSpPr>
          <p:spPr bwMode="auto">
            <a:xfrm>
              <a:off x="383" y="3266"/>
              <a:ext cx="145" cy="62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60000 65536"/>
                <a:gd name="T7" fmla="*/ 0 60000 65536"/>
                <a:gd name="T8" fmla="*/ 0 60000 65536"/>
                <a:gd name="T9" fmla="*/ 0 w 108"/>
                <a:gd name="T10" fmla="*/ 0 h 54"/>
                <a:gd name="T11" fmla="*/ 108 w 10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48" name="Line 1038"/>
            <p:cNvSpPr>
              <a:spLocks noChangeShapeType="1"/>
            </p:cNvSpPr>
            <p:nvPr/>
          </p:nvSpPr>
          <p:spPr bwMode="auto">
            <a:xfrm>
              <a:off x="836" y="342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49" name="Line 1040"/>
            <p:cNvSpPr>
              <a:spLocks noChangeShapeType="1"/>
            </p:cNvSpPr>
            <p:nvPr/>
          </p:nvSpPr>
          <p:spPr bwMode="auto">
            <a:xfrm>
              <a:off x="1453" y="342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50" name="Line 1042"/>
            <p:cNvSpPr>
              <a:spLocks noChangeShapeType="1"/>
            </p:cNvSpPr>
            <p:nvPr/>
          </p:nvSpPr>
          <p:spPr bwMode="auto">
            <a:xfrm>
              <a:off x="479" y="3721"/>
              <a:ext cx="9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51" name="Line 1044"/>
            <p:cNvSpPr>
              <a:spLocks noChangeShapeType="1"/>
            </p:cNvSpPr>
            <p:nvPr/>
          </p:nvSpPr>
          <p:spPr bwMode="auto">
            <a:xfrm>
              <a:off x="1445" y="3840"/>
              <a:ext cx="34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52" name="Line 1047"/>
            <p:cNvSpPr>
              <a:spLocks noChangeShapeType="1"/>
            </p:cNvSpPr>
            <p:nvPr/>
          </p:nvSpPr>
          <p:spPr bwMode="auto">
            <a:xfrm>
              <a:off x="1792" y="3420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53" name="Rectangle 1034"/>
            <p:cNvSpPr>
              <a:spLocks noChangeArrowheads="1"/>
            </p:cNvSpPr>
            <p:nvPr/>
          </p:nvSpPr>
          <p:spPr bwMode="auto">
            <a:xfrm>
              <a:off x="689" y="3145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54" name="Rectangle 1036"/>
            <p:cNvSpPr>
              <a:spLocks noChangeArrowheads="1"/>
            </p:cNvSpPr>
            <p:nvPr/>
          </p:nvSpPr>
          <p:spPr bwMode="auto">
            <a:xfrm>
              <a:off x="1306" y="3148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55" name="Rectangle 1046"/>
            <p:cNvSpPr>
              <a:spLocks noChangeArrowheads="1"/>
            </p:cNvSpPr>
            <p:nvPr/>
          </p:nvSpPr>
          <p:spPr bwMode="auto">
            <a:xfrm>
              <a:off x="1659" y="3148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</p:grpSp>
      <p:grpSp>
        <p:nvGrpSpPr>
          <p:cNvPr id="926756" name="Group 36"/>
          <p:cNvGrpSpPr>
            <a:grpSpLocks/>
          </p:cNvGrpSpPr>
          <p:nvPr/>
        </p:nvGrpSpPr>
        <p:grpSpPr bwMode="auto">
          <a:xfrm>
            <a:off x="608013" y="1905000"/>
            <a:ext cx="1955800" cy="1255713"/>
            <a:chOff x="383" y="1200"/>
            <a:chExt cx="1232" cy="791"/>
          </a:xfrm>
        </p:grpSpPr>
        <p:sp>
          <p:nvSpPr>
            <p:cNvPr id="926757" name="Line 1041"/>
            <p:cNvSpPr>
              <a:spLocks noChangeShapeType="1"/>
            </p:cNvSpPr>
            <p:nvPr/>
          </p:nvSpPr>
          <p:spPr bwMode="auto">
            <a:xfrm>
              <a:off x="468" y="1536"/>
              <a:ext cx="36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58" name="Line 1045"/>
            <p:cNvSpPr>
              <a:spLocks noChangeShapeType="1"/>
            </p:cNvSpPr>
            <p:nvPr/>
          </p:nvSpPr>
          <p:spPr bwMode="auto">
            <a:xfrm flipH="1">
              <a:off x="479" y="1632"/>
              <a:ext cx="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59" name="Line 1037"/>
            <p:cNvSpPr>
              <a:spLocks noChangeShapeType="1"/>
            </p:cNvSpPr>
            <p:nvPr/>
          </p:nvSpPr>
          <p:spPr bwMode="auto">
            <a:xfrm>
              <a:off x="471" y="1475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60" name="Oval 1029"/>
            <p:cNvSpPr>
              <a:spLocks noChangeArrowheads="1"/>
            </p:cNvSpPr>
            <p:nvPr/>
          </p:nvSpPr>
          <p:spPr bwMode="auto">
            <a:xfrm>
              <a:off x="423" y="1210"/>
              <a:ext cx="66" cy="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61" name="Line 1030"/>
            <p:cNvSpPr>
              <a:spLocks noChangeShapeType="1"/>
            </p:cNvSpPr>
            <p:nvPr/>
          </p:nvSpPr>
          <p:spPr bwMode="auto">
            <a:xfrm>
              <a:off x="456" y="1267"/>
              <a:ext cx="0" cy="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62" name="Line 1031"/>
            <p:cNvSpPr>
              <a:spLocks noChangeShapeType="1"/>
            </p:cNvSpPr>
            <p:nvPr/>
          </p:nvSpPr>
          <p:spPr bwMode="auto">
            <a:xfrm>
              <a:off x="403" y="1282"/>
              <a:ext cx="10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63" name="Freeform 1032"/>
            <p:cNvSpPr>
              <a:spLocks/>
            </p:cNvSpPr>
            <p:nvPr/>
          </p:nvSpPr>
          <p:spPr bwMode="auto">
            <a:xfrm>
              <a:off x="383" y="1321"/>
              <a:ext cx="145" cy="62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60000 65536"/>
                <a:gd name="T7" fmla="*/ 0 60000 65536"/>
                <a:gd name="T8" fmla="*/ 0 60000 65536"/>
                <a:gd name="T9" fmla="*/ 0 w 108"/>
                <a:gd name="T10" fmla="*/ 0 h 54"/>
                <a:gd name="T11" fmla="*/ 108 w 10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64" name="Line 1038"/>
            <p:cNvSpPr>
              <a:spLocks noChangeShapeType="1"/>
            </p:cNvSpPr>
            <p:nvPr/>
          </p:nvSpPr>
          <p:spPr bwMode="auto">
            <a:xfrm>
              <a:off x="836" y="1475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65" name="Line 1039"/>
            <p:cNvSpPr>
              <a:spLocks noChangeShapeType="1"/>
            </p:cNvSpPr>
            <p:nvPr/>
          </p:nvSpPr>
          <p:spPr bwMode="auto">
            <a:xfrm>
              <a:off x="1189" y="1475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66" name="Line 1040"/>
            <p:cNvSpPr>
              <a:spLocks noChangeShapeType="1"/>
            </p:cNvSpPr>
            <p:nvPr/>
          </p:nvSpPr>
          <p:spPr bwMode="auto">
            <a:xfrm>
              <a:off x="1453" y="1475"/>
              <a:ext cx="0" cy="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67" name="Line 1042"/>
            <p:cNvSpPr>
              <a:spLocks noChangeShapeType="1"/>
            </p:cNvSpPr>
            <p:nvPr/>
          </p:nvSpPr>
          <p:spPr bwMode="auto">
            <a:xfrm>
              <a:off x="479" y="1776"/>
              <a:ext cx="70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68" name="Line 1043"/>
            <p:cNvSpPr>
              <a:spLocks noChangeShapeType="1"/>
            </p:cNvSpPr>
            <p:nvPr/>
          </p:nvSpPr>
          <p:spPr bwMode="auto">
            <a:xfrm>
              <a:off x="1189" y="1840"/>
              <a:ext cx="26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769" name="Rectangle 1034"/>
            <p:cNvSpPr>
              <a:spLocks noChangeArrowheads="1"/>
            </p:cNvSpPr>
            <p:nvPr/>
          </p:nvSpPr>
          <p:spPr bwMode="auto">
            <a:xfrm>
              <a:off x="689" y="1200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70" name="Rectangle 1035"/>
            <p:cNvSpPr>
              <a:spLocks noChangeArrowheads="1"/>
            </p:cNvSpPr>
            <p:nvPr/>
          </p:nvSpPr>
          <p:spPr bwMode="auto">
            <a:xfrm>
              <a:off x="1042" y="1203"/>
              <a:ext cx="220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26771" name="Rectangle 1036"/>
            <p:cNvSpPr>
              <a:spLocks noChangeArrowheads="1"/>
            </p:cNvSpPr>
            <p:nvPr/>
          </p:nvSpPr>
          <p:spPr bwMode="auto">
            <a:xfrm>
              <a:off x="1306" y="1203"/>
              <a:ext cx="309" cy="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 type="none" w="sm" len="sm"/>
              <a:tailEnd type="none" w="lg" len="lg"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</p:grpSp>
      <p:grpSp>
        <p:nvGrpSpPr>
          <p:cNvPr id="926772" name="Group 52"/>
          <p:cNvGrpSpPr>
            <a:grpSpLocks/>
          </p:cNvGrpSpPr>
          <p:nvPr/>
        </p:nvGrpSpPr>
        <p:grpSpPr bwMode="auto">
          <a:xfrm>
            <a:off x="4037013" y="1905000"/>
            <a:ext cx="3595687" cy="4329113"/>
            <a:chOff x="2543" y="1200"/>
            <a:chExt cx="2265" cy="2727"/>
          </a:xfrm>
        </p:grpSpPr>
        <p:sp>
          <p:nvSpPr>
            <p:cNvPr id="926773" name="AutoShape 1069"/>
            <p:cNvSpPr>
              <a:spLocks noChangeArrowheads="1"/>
            </p:cNvSpPr>
            <p:nvPr/>
          </p:nvSpPr>
          <p:spPr bwMode="auto">
            <a:xfrm>
              <a:off x="2543" y="2064"/>
              <a:ext cx="672" cy="480"/>
            </a:xfrm>
            <a:prstGeom prst="rightArrow">
              <a:avLst>
                <a:gd name="adj1" fmla="val 52083"/>
                <a:gd name="adj2" fmla="val 4187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grpSp>
          <p:nvGrpSpPr>
            <p:cNvPr id="926774" name="Group 54"/>
            <p:cNvGrpSpPr>
              <a:grpSpLocks/>
            </p:cNvGrpSpPr>
            <p:nvPr/>
          </p:nvGrpSpPr>
          <p:grpSpPr bwMode="auto">
            <a:xfrm>
              <a:off x="3263" y="1200"/>
              <a:ext cx="1545" cy="2727"/>
              <a:chOff x="3263" y="1200"/>
              <a:chExt cx="1545" cy="2727"/>
            </a:xfrm>
          </p:grpSpPr>
          <p:sp>
            <p:nvSpPr>
              <p:cNvPr id="926775" name="Text Box 1048"/>
              <p:cNvSpPr txBox="1">
                <a:spLocks noChangeArrowheads="1"/>
              </p:cNvSpPr>
              <p:nvPr/>
            </p:nvSpPr>
            <p:spPr bwMode="auto">
              <a:xfrm>
                <a:off x="3263" y="3600"/>
                <a:ext cx="154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/>
                  <a:t>State </a:t>
                </a:r>
                <a:r>
                  <a:rPr lang="en-US" dirty="0" smtClean="0"/>
                  <a:t>Machines</a:t>
                </a:r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6776" name="Rectangle 1034"/>
              <p:cNvSpPr>
                <a:spLocks noChangeArrowheads="1"/>
              </p:cNvSpPr>
              <p:nvPr/>
            </p:nvSpPr>
            <p:spPr bwMode="auto">
              <a:xfrm>
                <a:off x="3881" y="1200"/>
                <a:ext cx="309" cy="2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926777" name="Rectangle 1035"/>
              <p:cNvSpPr>
                <a:spLocks noChangeArrowheads="1"/>
              </p:cNvSpPr>
              <p:nvPr/>
            </p:nvSpPr>
            <p:spPr bwMode="auto">
              <a:xfrm>
                <a:off x="3925" y="1872"/>
                <a:ext cx="220" cy="2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926778" name="Rectangle 1036"/>
              <p:cNvSpPr>
                <a:spLocks noChangeArrowheads="1"/>
              </p:cNvSpPr>
              <p:nvPr/>
            </p:nvSpPr>
            <p:spPr bwMode="auto">
              <a:xfrm>
                <a:off x="3881" y="2448"/>
                <a:ext cx="309" cy="2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926779" name="Rectangle 1046"/>
              <p:cNvSpPr>
                <a:spLocks noChangeArrowheads="1"/>
              </p:cNvSpPr>
              <p:nvPr/>
            </p:nvSpPr>
            <p:spPr bwMode="auto">
              <a:xfrm>
                <a:off x="3881" y="3072"/>
                <a:ext cx="309" cy="2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  <a:miter lim="800000"/>
                <a:headEnd type="none" w="sm" len="sm"/>
                <a:tailEnd type="none" w="lg" len="lg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dirty="0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Example 1: Screen Control System</a:t>
            </a:r>
            <a:br>
              <a:rPr lang="en-GB" sz="3200" i="1" dirty="0" smtClean="0"/>
            </a:br>
            <a:r>
              <a:rPr lang="en-GB" dirty="0" smtClean="0"/>
              <a:t>Sequence Diagram (1st Draft)</a:t>
            </a:r>
            <a:endParaRPr lang="en-GB" dirty="0"/>
          </a:p>
        </p:txBody>
      </p:sp>
      <p:grpSp>
        <p:nvGrpSpPr>
          <p:cNvPr id="921605" name="Group 5"/>
          <p:cNvGrpSpPr>
            <a:grpSpLocks/>
          </p:cNvGrpSpPr>
          <p:nvPr/>
        </p:nvGrpSpPr>
        <p:grpSpPr bwMode="auto">
          <a:xfrm>
            <a:off x="3740150" y="1784350"/>
            <a:ext cx="1670050" cy="4159251"/>
            <a:chOff x="2356" y="1124"/>
            <a:chExt cx="1052" cy="2620"/>
          </a:xfrm>
        </p:grpSpPr>
        <p:sp>
          <p:nvSpPr>
            <p:cNvPr id="921606" name="Line 6"/>
            <p:cNvSpPr>
              <a:spLocks noChangeShapeType="1"/>
            </p:cNvSpPr>
            <p:nvPr/>
          </p:nvSpPr>
          <p:spPr bwMode="auto">
            <a:xfrm>
              <a:off x="2882" y="1588"/>
              <a:ext cx="0" cy="215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07" name="Rectangle 7"/>
            <p:cNvSpPr>
              <a:spLocks noChangeArrowheads="1"/>
            </p:cNvSpPr>
            <p:nvPr/>
          </p:nvSpPr>
          <p:spPr bwMode="auto">
            <a:xfrm>
              <a:off x="2356" y="1124"/>
              <a:ext cx="1052" cy="61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/>
                <a:t>:Screen</a:t>
              </a:r>
            </a:p>
            <a:p>
              <a:pPr algn="ctr"/>
              <a:r>
                <a:rPr lang="en-GB" dirty="0"/>
                <a:t>Controller</a:t>
              </a:r>
            </a:p>
          </p:txBody>
        </p:sp>
      </p:grpSp>
      <p:grpSp>
        <p:nvGrpSpPr>
          <p:cNvPr id="921608" name="Group 8"/>
          <p:cNvGrpSpPr>
            <a:grpSpLocks/>
          </p:cNvGrpSpPr>
          <p:nvPr/>
        </p:nvGrpSpPr>
        <p:grpSpPr bwMode="auto">
          <a:xfrm>
            <a:off x="6602413" y="1997075"/>
            <a:ext cx="1274762" cy="3946526"/>
            <a:chOff x="4159" y="1258"/>
            <a:chExt cx="803" cy="2486"/>
          </a:xfrm>
        </p:grpSpPr>
        <p:sp>
          <p:nvSpPr>
            <p:cNvPr id="921609" name="Line 9"/>
            <p:cNvSpPr>
              <a:spLocks noChangeShapeType="1"/>
            </p:cNvSpPr>
            <p:nvPr/>
          </p:nvSpPr>
          <p:spPr bwMode="auto">
            <a:xfrm>
              <a:off x="4560" y="1485"/>
              <a:ext cx="0" cy="2259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0" name="Rectangle 10"/>
            <p:cNvSpPr>
              <a:spLocks noChangeArrowheads="1"/>
            </p:cNvSpPr>
            <p:nvPr/>
          </p:nvSpPr>
          <p:spPr bwMode="auto">
            <a:xfrm>
              <a:off x="4159" y="1258"/>
              <a:ext cx="803" cy="34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/>
                <a:t>:Screen</a:t>
              </a:r>
            </a:p>
          </p:txBody>
        </p:sp>
      </p:grpSp>
      <p:grpSp>
        <p:nvGrpSpPr>
          <p:cNvPr id="921612" name="Group 12"/>
          <p:cNvGrpSpPr>
            <a:grpSpLocks/>
          </p:cNvGrpSpPr>
          <p:nvPr/>
        </p:nvGrpSpPr>
        <p:grpSpPr bwMode="auto">
          <a:xfrm>
            <a:off x="1223963" y="1676400"/>
            <a:ext cx="1528762" cy="4267201"/>
            <a:chOff x="755" y="1056"/>
            <a:chExt cx="963" cy="2688"/>
          </a:xfrm>
        </p:grpSpPr>
        <p:grpSp>
          <p:nvGrpSpPr>
            <p:cNvPr id="921613" name="Group 4"/>
            <p:cNvGrpSpPr>
              <a:grpSpLocks/>
            </p:cNvGrpSpPr>
            <p:nvPr/>
          </p:nvGrpSpPr>
          <p:grpSpPr bwMode="auto">
            <a:xfrm>
              <a:off x="1107" y="1056"/>
              <a:ext cx="259" cy="432"/>
              <a:chOff x="528" y="1584"/>
              <a:chExt cx="384" cy="624"/>
            </a:xfrm>
          </p:grpSpPr>
          <p:sp>
            <p:nvSpPr>
              <p:cNvPr id="921614" name="Line 5"/>
              <p:cNvSpPr>
                <a:spLocks noChangeShapeType="1"/>
              </p:cNvSpPr>
              <p:nvPr/>
            </p:nvSpPr>
            <p:spPr bwMode="auto">
              <a:xfrm flipV="1">
                <a:off x="576" y="1968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15" name="Line 6"/>
              <p:cNvSpPr>
                <a:spLocks noChangeShapeType="1"/>
              </p:cNvSpPr>
              <p:nvPr/>
            </p:nvSpPr>
            <p:spPr bwMode="auto">
              <a:xfrm flipH="1" flipV="1">
                <a:off x="720" y="1968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16" name="Line 7"/>
              <p:cNvSpPr>
                <a:spLocks noChangeShapeType="1"/>
              </p:cNvSpPr>
              <p:nvPr/>
            </p:nvSpPr>
            <p:spPr bwMode="auto">
              <a:xfrm flipV="1">
                <a:off x="720" y="172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17" name="Line 8"/>
              <p:cNvSpPr>
                <a:spLocks noChangeShapeType="1"/>
              </p:cNvSpPr>
              <p:nvPr/>
            </p:nvSpPr>
            <p:spPr bwMode="auto">
              <a:xfrm>
                <a:off x="528" y="177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18" name="Oval 9"/>
              <p:cNvSpPr>
                <a:spLocks noChangeArrowheads="1"/>
              </p:cNvSpPr>
              <p:nvPr/>
            </p:nvSpPr>
            <p:spPr bwMode="auto">
              <a:xfrm>
                <a:off x="648" y="1584"/>
                <a:ext cx="144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1619" name="Line 7"/>
            <p:cNvSpPr>
              <a:spLocks noChangeShapeType="1"/>
            </p:cNvSpPr>
            <p:nvPr/>
          </p:nvSpPr>
          <p:spPr bwMode="auto">
            <a:xfrm>
              <a:off x="1236" y="1857"/>
              <a:ext cx="0" cy="18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20" name="Text Box 20"/>
            <p:cNvSpPr txBox="1">
              <a:spLocks noChangeArrowheads="1"/>
            </p:cNvSpPr>
            <p:nvPr/>
          </p:nvSpPr>
          <p:spPr bwMode="auto">
            <a:xfrm>
              <a:off x="755" y="1449"/>
              <a:ext cx="96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Professor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06600" y="2971800"/>
            <a:ext cx="2563813" cy="533400"/>
            <a:chOff x="2006600" y="3124200"/>
            <a:chExt cx="2563813" cy="533400"/>
          </a:xfrm>
        </p:grpSpPr>
        <p:sp>
          <p:nvSpPr>
            <p:cNvPr id="921603" name="Line 3"/>
            <p:cNvSpPr>
              <a:spLocks noChangeShapeType="1"/>
            </p:cNvSpPr>
            <p:nvPr/>
          </p:nvSpPr>
          <p:spPr bwMode="auto">
            <a:xfrm>
              <a:off x="2006600" y="3657600"/>
              <a:ext cx="25638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293041" y="3124200"/>
              <a:ext cx="1990930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/>
                <a:t>down </a:t>
              </a:r>
              <a:r>
                <a:rPr lang="en-GB" dirty="0" smtClean="0"/>
                <a:t>button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51363" y="3209938"/>
            <a:ext cx="2686050" cy="523862"/>
            <a:chOff x="4551363" y="3362338"/>
            <a:chExt cx="2686050" cy="523862"/>
          </a:xfrm>
        </p:grpSpPr>
        <p:sp>
          <p:nvSpPr>
            <p:cNvPr id="921602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929380" y="3362338"/>
              <a:ext cx="1930016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/>
                <a:t>down </a:t>
              </a:r>
              <a:r>
                <a:rPr lang="en-GB" dirty="0"/>
                <a:t>signal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4570412" y="3962400"/>
            <a:ext cx="2686050" cy="523862"/>
            <a:chOff x="4551363" y="3362338"/>
            <a:chExt cx="2686050" cy="523862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552948" y="3362338"/>
              <a:ext cx="682879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/>
                <a:t>ack</a:t>
              </a:r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4551362" y="5114938"/>
            <a:ext cx="2686050" cy="523862"/>
            <a:chOff x="4551363" y="3362338"/>
            <a:chExt cx="2686050" cy="523862"/>
          </a:xfrm>
        </p:grpSpPr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30605" y="3362338"/>
              <a:ext cx="2327561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/>
                <a:t>bottom signal </a:t>
              </a:r>
              <a:r>
                <a:rPr lang="en-GB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2" name="Group 60"/>
          <p:cNvGrpSpPr>
            <a:grpSpLocks/>
          </p:cNvGrpSpPr>
          <p:nvPr/>
        </p:nvGrpSpPr>
        <p:grpSpPr bwMode="auto">
          <a:xfrm>
            <a:off x="7242178" y="4419602"/>
            <a:ext cx="1824040" cy="954088"/>
            <a:chOff x="1896" y="1852"/>
            <a:chExt cx="1149" cy="601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2207" y="1852"/>
              <a:ext cx="838" cy="60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reached bottom</a:t>
              </a:r>
            </a:p>
          </p:txBody>
        </p:sp>
        <p:grpSp>
          <p:nvGrpSpPr>
            <p:cNvPr id="34" name="Group 52"/>
            <p:cNvGrpSpPr>
              <a:grpSpLocks/>
            </p:cNvGrpSpPr>
            <p:nvPr/>
          </p:nvGrpSpPr>
          <p:grpSpPr bwMode="auto">
            <a:xfrm>
              <a:off x="1896" y="2064"/>
              <a:ext cx="263" cy="336"/>
              <a:chOff x="1896" y="2016"/>
              <a:chExt cx="263" cy="336"/>
            </a:xfrm>
          </p:grpSpPr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EFE6-2FE8-472C-88B7-39EF4C00CDAF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418320" cy="1104900"/>
          </a:xfrm>
          <a:noFill/>
          <a:ln/>
        </p:spPr>
        <p:txBody>
          <a:bodyPr/>
          <a:lstStyle/>
          <a:p>
            <a:r>
              <a:rPr lang="en-GB" sz="3200" i="1" dirty="0"/>
              <a:t>Example 1: Screen Control System</a:t>
            </a:r>
            <a:br>
              <a:rPr lang="en-GB" sz="3200" i="1" dirty="0"/>
            </a:br>
            <a:r>
              <a:rPr lang="en-GB" sz="3200" dirty="0" smtClean="0"/>
              <a:t>(</a:t>
            </a:r>
            <a:r>
              <a:rPr lang="en-GB" sz="3600" dirty="0" smtClean="0"/>
              <a:t>For Students Who Like Synchronous Version)</a:t>
            </a: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94000" y="1676400"/>
            <a:ext cx="6653212" cy="4267201"/>
            <a:chOff x="1223963" y="1676400"/>
            <a:chExt cx="6653212" cy="4267201"/>
          </a:xfrm>
        </p:grpSpPr>
        <p:grpSp>
          <p:nvGrpSpPr>
            <p:cNvPr id="921605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159251"/>
              <a:chOff x="2356" y="1124"/>
              <a:chExt cx="1052" cy="2620"/>
            </a:xfrm>
          </p:grpSpPr>
          <p:sp>
            <p:nvSpPr>
              <p:cNvPr id="921606" name="Line 6"/>
              <p:cNvSpPr>
                <a:spLocks noChangeShapeType="1"/>
              </p:cNvSpPr>
              <p:nvPr/>
            </p:nvSpPr>
            <p:spPr bwMode="auto">
              <a:xfrm>
                <a:off x="2882" y="1588"/>
                <a:ext cx="0" cy="2156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07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1">
                    <a:lumMod val="65000"/>
                  </a:scheme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Controller</a:t>
                </a:r>
              </a:p>
            </p:txBody>
          </p:sp>
        </p:grpSp>
        <p:grpSp>
          <p:nvGrpSpPr>
            <p:cNvPr id="921608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3946526"/>
              <a:chOff x="4159" y="1258"/>
              <a:chExt cx="803" cy="2486"/>
            </a:xfrm>
          </p:grpSpPr>
          <p:sp>
            <p:nvSpPr>
              <p:cNvPr id="921609" name="Line 9"/>
              <p:cNvSpPr>
                <a:spLocks noChangeShapeType="1"/>
              </p:cNvSpPr>
              <p:nvPr/>
            </p:nvSpPr>
            <p:spPr bwMode="auto">
              <a:xfrm>
                <a:off x="4560" y="1485"/>
                <a:ext cx="0" cy="2259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10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1">
                    <a:lumMod val="65000"/>
                  </a:scheme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:Screen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223963" y="1676400"/>
              <a:ext cx="1528762" cy="4267201"/>
              <a:chOff x="1223963" y="1676400"/>
              <a:chExt cx="1528762" cy="4267201"/>
            </a:xfrm>
          </p:grpSpPr>
          <p:grpSp>
            <p:nvGrpSpPr>
              <p:cNvPr id="921613" name="Group 4"/>
              <p:cNvGrpSpPr>
                <a:grpSpLocks/>
              </p:cNvGrpSpPr>
              <p:nvPr/>
            </p:nvGrpSpPr>
            <p:grpSpPr bwMode="auto">
              <a:xfrm>
                <a:off x="1782763" y="1676400"/>
                <a:ext cx="411162" cy="685800"/>
                <a:chOff x="528" y="1584"/>
                <a:chExt cx="384" cy="624"/>
              </a:xfrm>
            </p:grpSpPr>
            <p:sp>
              <p:nvSpPr>
                <p:cNvPr id="9216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16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16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161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1618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921619" name="Line 7"/>
              <p:cNvSpPr>
                <a:spLocks noChangeShapeType="1"/>
              </p:cNvSpPr>
              <p:nvPr/>
            </p:nvSpPr>
            <p:spPr bwMode="auto">
              <a:xfrm>
                <a:off x="1987550" y="2947988"/>
                <a:ext cx="0" cy="2995613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620" name="Text Box 20"/>
              <p:cNvSpPr txBox="1">
                <a:spLocks noChangeArrowheads="1"/>
              </p:cNvSpPr>
              <p:nvPr/>
            </p:nvSpPr>
            <p:spPr bwMode="auto">
              <a:xfrm>
                <a:off x="1223963" y="2300288"/>
                <a:ext cx="1528762" cy="5191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Professor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576637" y="2971800"/>
            <a:ext cx="2563813" cy="533400"/>
            <a:chOff x="2006600" y="3124200"/>
            <a:chExt cx="2563813" cy="533400"/>
          </a:xfrm>
        </p:grpSpPr>
        <p:sp>
          <p:nvSpPr>
            <p:cNvPr id="921603" name="Line 3"/>
            <p:cNvSpPr>
              <a:spLocks noChangeShapeType="1"/>
            </p:cNvSpPr>
            <p:nvPr/>
          </p:nvSpPr>
          <p:spPr bwMode="auto">
            <a:xfrm>
              <a:off x="2006600" y="3657600"/>
              <a:ext cx="2563813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293041" y="3124200"/>
              <a:ext cx="1990930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/>
                <a:t>down </a:t>
              </a:r>
              <a:r>
                <a:rPr lang="en-GB" dirty="0" smtClean="0"/>
                <a:t>button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21400" y="3209938"/>
            <a:ext cx="2560320" cy="523862"/>
            <a:chOff x="4551363" y="3362338"/>
            <a:chExt cx="2560320" cy="523862"/>
          </a:xfrm>
        </p:grpSpPr>
        <p:sp>
          <p:nvSpPr>
            <p:cNvPr id="921602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56032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929380" y="3362338"/>
              <a:ext cx="1930016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/>
                <a:t>down </a:t>
              </a:r>
              <a:r>
                <a:rPr lang="en-GB" dirty="0"/>
                <a:t>signal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6140449" y="3962400"/>
            <a:ext cx="2686050" cy="523862"/>
            <a:chOff x="4551363" y="3362338"/>
            <a:chExt cx="2686050" cy="523862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552948" y="3362338"/>
              <a:ext cx="682879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/>
                <a:t>ack</a:t>
              </a:r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6121399" y="5114938"/>
            <a:ext cx="2686050" cy="523862"/>
            <a:chOff x="4551363" y="3362338"/>
            <a:chExt cx="2686050" cy="523862"/>
          </a:xfrm>
        </p:grpSpPr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820374" y="3362338"/>
              <a:ext cx="2148024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 smtClean="0"/>
                <a:t>bottom signal</a:t>
              </a:r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EFE6-2FE8-472C-88B7-39EF4C00CDAF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692972" y="3581400"/>
            <a:ext cx="231017" cy="2194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516572" y="3886200"/>
            <a:ext cx="3291840" cy="1828800"/>
          </a:xfrm>
          <a:prstGeom prst="wedgeRectCallout">
            <a:avLst>
              <a:gd name="adj1" fmla="val 95792"/>
              <a:gd name="adj2" fmla="val -8997"/>
            </a:avLst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1313" lvl="0" indent="-341313">
              <a:spcBef>
                <a:spcPts val="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>
                <a:cs typeface="Times New Roman" pitchFamily="18" charset="0"/>
              </a:rPr>
              <a:t>Screen controller blocked</a:t>
            </a:r>
          </a:p>
          <a:p>
            <a:pPr marL="341313" lvl="0" indent="-341313">
              <a:spcBef>
                <a:spcPts val="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HK" b="1" i="1" dirty="0" smtClean="0">
                <a:cs typeface="Times New Roman" pitchFamily="18" charset="0"/>
              </a:rPr>
              <a:t>Not suitable in real life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5835649" y="3810000"/>
            <a:ext cx="0" cy="1828800"/>
          </a:xfrm>
          <a:prstGeom prst="line">
            <a:avLst/>
          </a:prstGeom>
          <a:noFill/>
          <a:ln w="152400">
            <a:solidFill>
              <a:srgbClr val="00B0F0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6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uiExpand="1" build="p" animBg="1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E010-0FB7-4508-ACB9-F14BF580E1F7}" type="slidenum">
              <a:rPr lang="en-GB"/>
              <a:pPr/>
              <a:t>49</a:t>
            </a:fld>
            <a:endParaRPr lang="en-GB" dirty="0"/>
          </a:p>
        </p:txBody>
      </p:sp>
      <p:grpSp>
        <p:nvGrpSpPr>
          <p:cNvPr id="867330" name="Group 2"/>
          <p:cNvGrpSpPr>
            <a:grpSpLocks/>
          </p:cNvGrpSpPr>
          <p:nvPr/>
        </p:nvGrpSpPr>
        <p:grpSpPr bwMode="auto">
          <a:xfrm>
            <a:off x="3244850" y="2794000"/>
            <a:ext cx="5518151" cy="2973388"/>
            <a:chOff x="2044" y="1760"/>
            <a:chExt cx="3476" cy="1873"/>
          </a:xfrm>
        </p:grpSpPr>
        <p:sp>
          <p:nvSpPr>
            <p:cNvPr id="867331" name="Freeform 3"/>
            <p:cNvSpPr>
              <a:spLocks/>
            </p:cNvSpPr>
            <p:nvPr/>
          </p:nvSpPr>
          <p:spPr bwMode="auto">
            <a:xfrm>
              <a:off x="2044" y="1760"/>
              <a:ext cx="2689" cy="1873"/>
            </a:xfrm>
            <a:custGeom>
              <a:avLst/>
              <a:gdLst/>
              <a:ahLst/>
              <a:cxnLst>
                <a:cxn ang="0">
                  <a:pos x="432" y="1872"/>
                </a:cxn>
                <a:cxn ang="0">
                  <a:pos x="2688" y="1872"/>
                </a:cxn>
                <a:cxn ang="0">
                  <a:pos x="2688" y="0"/>
                </a:cxn>
                <a:cxn ang="0">
                  <a:pos x="0" y="0"/>
                </a:cxn>
              </a:cxnLst>
              <a:rect l="0" t="0" r="r" b="b"/>
              <a:pathLst>
                <a:path w="2689" h="1873">
                  <a:moveTo>
                    <a:pt x="432" y="1872"/>
                  </a:moveTo>
                  <a:lnTo>
                    <a:pt x="2688" y="1872"/>
                  </a:lnTo>
                  <a:lnTo>
                    <a:pt x="2688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332" name="Rectangle 4"/>
            <p:cNvSpPr>
              <a:spLocks noChangeArrowheads="1"/>
            </p:cNvSpPr>
            <p:nvPr/>
          </p:nvSpPr>
          <p:spPr bwMode="auto">
            <a:xfrm>
              <a:off x="4751" y="2364"/>
              <a:ext cx="76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dirty="0"/>
                <a:t>bottom</a:t>
              </a:r>
            </a:p>
            <a:p>
              <a:pPr algn="ctr"/>
              <a:r>
                <a:rPr lang="en-GB" dirty="0" smtClean="0"/>
                <a:t>signal </a:t>
              </a:r>
              <a:r>
                <a:rPr lang="en-GB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867333" name="Group 5"/>
          <p:cNvGrpSpPr>
            <a:grpSpLocks/>
          </p:cNvGrpSpPr>
          <p:nvPr/>
        </p:nvGrpSpPr>
        <p:grpSpPr bwMode="auto">
          <a:xfrm>
            <a:off x="1133475" y="4419601"/>
            <a:ext cx="3267076" cy="1627188"/>
            <a:chOff x="714" y="2784"/>
            <a:chExt cx="2058" cy="1025"/>
          </a:xfrm>
        </p:grpSpPr>
        <p:sp>
          <p:nvSpPr>
            <p:cNvPr id="867334" name="AutoShape 6"/>
            <p:cNvSpPr>
              <a:spLocks noChangeArrowheads="1"/>
            </p:cNvSpPr>
            <p:nvPr/>
          </p:nvSpPr>
          <p:spPr bwMode="auto">
            <a:xfrm>
              <a:off x="714" y="3453"/>
              <a:ext cx="2058" cy="356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 smtClean="0"/>
                <a:t>Screen moving </a:t>
              </a:r>
              <a:r>
                <a:rPr lang="en-GB" dirty="0"/>
                <a:t>down</a:t>
              </a:r>
            </a:p>
          </p:txBody>
        </p:sp>
        <p:grpSp>
          <p:nvGrpSpPr>
            <p:cNvPr id="867335" name="Group 7"/>
            <p:cNvGrpSpPr>
              <a:grpSpLocks/>
            </p:cNvGrpSpPr>
            <p:nvPr/>
          </p:nvGrpSpPr>
          <p:grpSpPr bwMode="auto">
            <a:xfrm>
              <a:off x="1740" y="2784"/>
              <a:ext cx="427" cy="661"/>
              <a:chOff x="1740" y="2784"/>
              <a:chExt cx="427" cy="661"/>
            </a:xfrm>
          </p:grpSpPr>
          <p:sp>
            <p:nvSpPr>
              <p:cNvPr id="867336" name="Line 8"/>
              <p:cNvSpPr>
                <a:spLocks noChangeShapeType="1"/>
              </p:cNvSpPr>
              <p:nvPr/>
            </p:nvSpPr>
            <p:spPr bwMode="auto">
              <a:xfrm>
                <a:off x="1740" y="2784"/>
                <a:ext cx="1" cy="66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67337" name="Rectangle 9"/>
              <p:cNvSpPr>
                <a:spLocks noChangeArrowheads="1"/>
              </p:cNvSpPr>
              <p:nvPr/>
            </p:nvSpPr>
            <p:spPr bwMode="auto">
              <a:xfrm>
                <a:off x="1740" y="2998"/>
                <a:ext cx="42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dirty="0"/>
                  <a:t>ack</a:t>
                </a:r>
              </a:p>
            </p:txBody>
          </p:sp>
        </p:grpSp>
      </p:grpSp>
      <p:grpSp>
        <p:nvGrpSpPr>
          <p:cNvPr id="867338" name="Group 10"/>
          <p:cNvGrpSpPr>
            <a:grpSpLocks/>
          </p:cNvGrpSpPr>
          <p:nvPr/>
        </p:nvGrpSpPr>
        <p:grpSpPr bwMode="auto">
          <a:xfrm>
            <a:off x="2062163" y="3048000"/>
            <a:ext cx="4676775" cy="1503363"/>
            <a:chOff x="1299" y="1920"/>
            <a:chExt cx="2946" cy="947"/>
          </a:xfrm>
        </p:grpSpPr>
        <p:grpSp>
          <p:nvGrpSpPr>
            <p:cNvPr id="867339" name="Group 11"/>
            <p:cNvGrpSpPr>
              <a:grpSpLocks/>
            </p:cNvGrpSpPr>
            <p:nvPr/>
          </p:nvGrpSpPr>
          <p:grpSpPr bwMode="auto">
            <a:xfrm>
              <a:off x="1740" y="1920"/>
              <a:ext cx="2505" cy="574"/>
              <a:chOff x="1740" y="1920"/>
              <a:chExt cx="2505" cy="574"/>
            </a:xfrm>
          </p:grpSpPr>
          <p:sp>
            <p:nvSpPr>
              <p:cNvPr id="867340" name="Rectangle 12"/>
              <p:cNvSpPr>
                <a:spLocks noChangeArrowheads="1"/>
              </p:cNvSpPr>
              <p:nvPr/>
            </p:nvSpPr>
            <p:spPr bwMode="auto">
              <a:xfrm>
                <a:off x="1740" y="2073"/>
                <a:ext cx="250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dirty="0"/>
                  <a:t>down button / </a:t>
                </a:r>
                <a:r>
                  <a:rPr lang="en-GB" dirty="0">
                    <a:solidFill>
                      <a:schemeClr val="bg2"/>
                    </a:solidFill>
                  </a:rPr>
                  <a:t>down signal</a:t>
                </a:r>
              </a:p>
            </p:txBody>
          </p:sp>
          <p:sp>
            <p:nvSpPr>
              <p:cNvPr id="867341" name="Line 13"/>
              <p:cNvSpPr>
                <a:spLocks noChangeShapeType="1"/>
              </p:cNvSpPr>
              <p:nvPr/>
            </p:nvSpPr>
            <p:spPr bwMode="auto">
              <a:xfrm>
                <a:off x="1740" y="1920"/>
                <a:ext cx="0" cy="57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67342" name="AutoShape 14"/>
            <p:cNvSpPr>
              <a:spLocks noChangeArrowheads="1"/>
            </p:cNvSpPr>
            <p:nvPr/>
          </p:nvSpPr>
          <p:spPr bwMode="auto">
            <a:xfrm>
              <a:off x="1299" y="2502"/>
              <a:ext cx="890" cy="365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/>
                <a:t>Pending</a:t>
              </a:r>
            </a:p>
          </p:txBody>
        </p:sp>
      </p:grpSp>
      <p:grpSp>
        <p:nvGrpSpPr>
          <p:cNvPr id="867343" name="Group 15"/>
          <p:cNvGrpSpPr>
            <a:grpSpLocks/>
          </p:cNvGrpSpPr>
          <p:nvPr/>
        </p:nvGrpSpPr>
        <p:grpSpPr bwMode="auto">
          <a:xfrm>
            <a:off x="2370138" y="1644650"/>
            <a:ext cx="793750" cy="1495425"/>
            <a:chOff x="1493" y="1036"/>
            <a:chExt cx="500" cy="942"/>
          </a:xfrm>
        </p:grpSpPr>
        <p:sp>
          <p:nvSpPr>
            <p:cNvPr id="867344" name="AutoShape 16"/>
            <p:cNvSpPr>
              <a:spLocks noChangeArrowheads="1"/>
            </p:cNvSpPr>
            <p:nvPr/>
          </p:nvSpPr>
          <p:spPr bwMode="auto">
            <a:xfrm>
              <a:off x="1493" y="1613"/>
              <a:ext cx="500" cy="365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/>
                <a:t>Idle</a:t>
              </a:r>
            </a:p>
          </p:txBody>
        </p:sp>
        <p:sp>
          <p:nvSpPr>
            <p:cNvPr id="867345" name="Oval 17"/>
            <p:cNvSpPr>
              <a:spLocks noChangeArrowheads="1"/>
            </p:cNvSpPr>
            <p:nvPr/>
          </p:nvSpPr>
          <p:spPr bwMode="auto">
            <a:xfrm>
              <a:off x="1700" y="1036"/>
              <a:ext cx="80" cy="8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7346" name="Line 18"/>
            <p:cNvSpPr>
              <a:spLocks noChangeShapeType="1"/>
            </p:cNvSpPr>
            <p:nvPr/>
          </p:nvSpPr>
          <p:spPr bwMode="auto">
            <a:xfrm>
              <a:off x="1742" y="1077"/>
              <a:ext cx="0" cy="5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67347" name="Rectangle 19"/>
          <p:cNvSpPr>
            <a:spLocks noChangeArrowheads="1"/>
          </p:cNvSpPr>
          <p:nvPr/>
        </p:nvSpPr>
        <p:spPr bwMode="auto">
          <a:xfrm>
            <a:off x="0" y="1377950"/>
            <a:ext cx="99012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7348" name="Rectangle 20"/>
          <p:cNvSpPr>
            <a:spLocks noGrp="1" noChangeArrowheads="1"/>
          </p:cNvSpPr>
          <p:nvPr>
            <p:ph type="title"/>
          </p:nvPr>
        </p:nvSpPr>
        <p:spPr>
          <a:xfrm>
            <a:off x="2270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Screen Contro</a:t>
            </a:r>
            <a:r>
              <a:rPr lang="en-GB" sz="3200" i="1" dirty="0" smtClean="0">
                <a:solidFill>
                  <a:srgbClr val="000066"/>
                </a:solidFill>
              </a:rPr>
              <a:t>l</a:t>
            </a:r>
            <a:r>
              <a:rPr lang="en-GB" sz="3200" i="1" dirty="0" smtClean="0"/>
              <a:t>ler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State Machine (</a:t>
            </a:r>
            <a:r>
              <a:rPr lang="en-US" dirty="0" smtClean="0"/>
              <a:t>1st Draft)</a:t>
            </a:r>
            <a:endParaRPr lang="en-GB" dirty="0"/>
          </a:p>
        </p:txBody>
      </p:sp>
      <p:pic>
        <p:nvPicPr>
          <p:cNvPr id="1029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898" y="228600"/>
            <a:ext cx="3207914" cy="19097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>
            <a:innerShdw dist="25400" dir="2700000">
              <a:srgbClr val="000066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0812" cy="3124200"/>
          </a:xfrm>
        </p:spPr>
        <p:txBody>
          <a:bodyPr/>
          <a:lstStyle/>
          <a:p>
            <a:pPr>
              <a:buNone/>
              <a:tabLst>
                <a:tab pos="684213" algn="l"/>
              </a:tabLst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</a:rPr>
              <a:t>(1)	</a:t>
            </a:r>
            <a:r>
              <a:rPr lang="en-GB" sz="3600" b="1" i="1" dirty="0">
                <a:solidFill>
                  <a:schemeClr val="bg1">
                    <a:lumMod val="65000"/>
                  </a:schemeClr>
                </a:solidFill>
              </a:rPr>
              <a:t>Continuous </a:t>
            </a:r>
            <a:r>
              <a:rPr lang="en-GB" sz="3600" b="1" i="1" dirty="0" smtClean="0">
                <a:solidFill>
                  <a:schemeClr val="bg1">
                    <a:lumMod val="65000"/>
                  </a:schemeClr>
                </a:solidFill>
              </a:rPr>
              <a:t>Activities or </a:t>
            </a:r>
            <a:r>
              <a:rPr lang="en-GB" sz="3600" b="1" i="1" dirty="0">
                <a:solidFill>
                  <a:schemeClr val="bg1">
                    <a:lumMod val="65000"/>
                  </a:schemeClr>
                </a:solidFill>
              </a:rPr>
              <a:t>Inactivities</a:t>
            </a:r>
          </a:p>
          <a:p>
            <a:pPr>
              <a:buFont typeface="Wingdings" pitchFamily="2" charset="2"/>
              <a:buNone/>
            </a:pPr>
            <a:r>
              <a:rPr lang="en-GB" sz="3600" b="1" dirty="0" smtClean="0">
                <a:solidFill>
                  <a:schemeClr val="bg2"/>
                </a:solidFill>
              </a:rPr>
              <a:t>(2) </a:t>
            </a:r>
            <a:r>
              <a:rPr lang="en-GB" sz="3600" b="1" i="1" dirty="0" smtClean="0">
                <a:solidFill>
                  <a:schemeClr val="bg2"/>
                </a:solidFill>
              </a:rPr>
              <a:t>Actions</a:t>
            </a:r>
            <a:endParaRPr lang="en-GB" sz="3600" b="1" i="1" dirty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</a:pPr>
            <a:r>
              <a:rPr lang="en-GB" dirty="0" smtClean="0"/>
              <a:t>Everything takes time in real life</a:t>
            </a:r>
          </a:p>
          <a:p>
            <a:pPr>
              <a:buClr>
                <a:schemeClr val="bg2"/>
              </a:buClr>
            </a:pPr>
            <a:r>
              <a:rPr lang="en-GB" dirty="0" smtClean="0"/>
              <a:t>The </a:t>
            </a:r>
            <a:r>
              <a:rPr lang="en-GB" dirty="0"/>
              <a:t>time </a:t>
            </a:r>
            <a:r>
              <a:rPr lang="en-GB" dirty="0" smtClean="0"/>
              <a:t>actually taken is</a:t>
            </a:r>
            <a:endParaRPr lang="en-GB" dirty="0"/>
          </a:p>
          <a:p>
            <a:pPr lvl="1">
              <a:buClr>
                <a:schemeClr val="bg2"/>
              </a:buClr>
            </a:pPr>
            <a:r>
              <a:rPr lang="en-GB" sz="3200" b="1" i="1" dirty="0" smtClean="0"/>
              <a:t>either</a:t>
            </a:r>
            <a:r>
              <a:rPr lang="en-GB" sz="3200" dirty="0" smtClean="0"/>
              <a:t> negligible</a:t>
            </a:r>
            <a:endParaRPr lang="en-GB" sz="3200" dirty="0"/>
          </a:p>
          <a:p>
            <a:pPr lvl="1">
              <a:buClr>
                <a:schemeClr val="bg2"/>
              </a:buClr>
            </a:pPr>
            <a:r>
              <a:rPr lang="en-GB" sz="3200" b="1" i="1" dirty="0" smtClean="0"/>
              <a:t>or</a:t>
            </a:r>
            <a:r>
              <a:rPr lang="en-GB" sz="3200" dirty="0" smtClean="0"/>
              <a:t> of </a:t>
            </a:r>
            <a:r>
              <a:rPr lang="en-GB" sz="3200" dirty="0"/>
              <a:t>no interest to the </a:t>
            </a:r>
            <a:r>
              <a:rPr lang="en-GB" sz="3200" dirty="0" smtClean="0"/>
              <a:t>user </a:t>
            </a:r>
            <a:endParaRPr lang="en-GB" sz="320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514438" y="4724400"/>
            <a:ext cx="3017520" cy="52322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2"/>
                </a:solidFill>
              </a:rPr>
              <a:t>plane takes off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 smtClean="0">
                <a:solidFill>
                  <a:srgbClr val="000066"/>
                </a:solidFill>
              </a:rPr>
              <a:t>State Machines</a:t>
            </a:r>
            <a:br>
              <a:rPr lang="en-GB" sz="3200" i="1" dirty="0" smtClean="0">
                <a:solidFill>
                  <a:srgbClr val="000066"/>
                </a:solidFill>
              </a:rPr>
            </a:br>
            <a:r>
              <a:rPr lang="en-GB" dirty="0" smtClean="0">
                <a:solidFill>
                  <a:srgbClr val="000066"/>
                </a:solidFill>
              </a:rPr>
              <a:t>Motivation</a:t>
            </a:r>
            <a:endParaRPr lang="en-GB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788758" y="2362200"/>
            <a:ext cx="2743200" cy="523220"/>
          </a:xfrm>
          <a:prstGeom prst="wedgeRectCallout">
            <a:avLst>
              <a:gd name="adj1" fmla="val -185849"/>
              <a:gd name="adj2" fmla="val 2641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2"/>
                </a:solidFill>
              </a:rPr>
              <a:t>click </a:t>
            </a:r>
            <a:r>
              <a:rPr lang="en-US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ok </a:t>
            </a:r>
            <a:r>
              <a:rPr lang="en-US" b="1" i="1" dirty="0" smtClean="0">
                <a:solidFill>
                  <a:schemeClr val="bg2"/>
                </a:solidFill>
                <a:sym typeface="Symbol" panose="05050102010706020507" pitchFamily="18" charset="2"/>
              </a:rPr>
              <a:t>button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507480" y="3048000"/>
            <a:ext cx="3017520" cy="1463040"/>
          </a:xfrm>
          <a:prstGeom prst="wedgeRectCallout">
            <a:avLst>
              <a:gd name="adj1" fmla="val -115453"/>
              <a:gd name="adj2" fmla="val 4127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2"/>
                </a:solidFill>
              </a:rPr>
              <a:t>wipe the slider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572854"/>
            <a:ext cx="2743200" cy="820841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514438" y="4724400"/>
            <a:ext cx="3017520" cy="1600200"/>
          </a:xfrm>
          <a:prstGeom prst="wedgeRectCallout">
            <a:avLst>
              <a:gd name="adj1" fmla="val -67592"/>
              <a:gd name="adj2" fmla="val -2568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1598" y="5257800"/>
            <a:ext cx="2743200" cy="95154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uiExpand="1" build="p"/>
      <p:bldP spid="11" grpId="0" uiExpand="1" build="p"/>
      <p:bldP spid="6" grpId="0" uiExpand="1" build="p" animBg="1"/>
      <p:bldP spid="7" grpId="0" uiExpand="1" build="p" animBg="1"/>
      <p:bldP spid="9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4087-8390-4E96-B77F-398090BE67D5}" type="slidenum">
              <a:rPr lang="en-GB"/>
              <a:pPr/>
              <a:t>50</a:t>
            </a:fld>
            <a:endParaRPr lang="en-GB" dirty="0"/>
          </a:p>
        </p:txBody>
      </p:sp>
      <p:grpSp>
        <p:nvGrpSpPr>
          <p:cNvPr id="868354" name="Group 2"/>
          <p:cNvGrpSpPr>
            <a:grpSpLocks/>
          </p:cNvGrpSpPr>
          <p:nvPr/>
        </p:nvGrpSpPr>
        <p:grpSpPr bwMode="auto">
          <a:xfrm>
            <a:off x="2616200" y="4700589"/>
            <a:ext cx="5253038" cy="1898650"/>
            <a:chOff x="1648" y="2961"/>
            <a:chExt cx="3309" cy="1196"/>
          </a:xfrm>
        </p:grpSpPr>
        <p:sp>
          <p:nvSpPr>
            <p:cNvPr id="868355" name="Rectangle 3"/>
            <p:cNvSpPr>
              <a:spLocks noChangeArrowheads="1"/>
            </p:cNvSpPr>
            <p:nvPr/>
          </p:nvSpPr>
          <p:spPr bwMode="auto">
            <a:xfrm>
              <a:off x="2058" y="3272"/>
              <a:ext cx="28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/>
                <a:t>reached bottom / </a:t>
              </a:r>
              <a:r>
                <a:rPr lang="en-GB" dirty="0">
                  <a:solidFill>
                    <a:schemeClr val="bg2"/>
                  </a:solidFill>
                </a:rPr>
                <a:t>bottom signal</a:t>
              </a:r>
            </a:p>
          </p:txBody>
        </p:sp>
        <p:sp>
          <p:nvSpPr>
            <p:cNvPr id="868356" name="Line 4"/>
            <p:cNvSpPr>
              <a:spLocks noChangeShapeType="1"/>
            </p:cNvSpPr>
            <p:nvPr/>
          </p:nvSpPr>
          <p:spPr bwMode="auto">
            <a:xfrm>
              <a:off x="2058" y="2961"/>
              <a:ext cx="0" cy="8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8357" name="AutoShape 5"/>
            <p:cNvSpPr>
              <a:spLocks noChangeArrowheads="1"/>
            </p:cNvSpPr>
            <p:nvPr/>
          </p:nvSpPr>
          <p:spPr bwMode="auto">
            <a:xfrm>
              <a:off x="1648" y="3801"/>
              <a:ext cx="925" cy="356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 smtClean="0"/>
                <a:t>Bottom </a:t>
              </a:r>
              <a:r>
                <a:rPr lang="en-GB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GB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868358" name="Rectangle 6"/>
          <p:cNvSpPr>
            <a:spLocks noGrp="1" noChangeArrowheads="1"/>
          </p:cNvSpPr>
          <p:nvPr>
            <p:ph type="title"/>
          </p:nvPr>
        </p:nvSpPr>
        <p:spPr>
          <a:xfrm>
            <a:off x="2270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Screen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State Machine (</a:t>
            </a:r>
            <a:r>
              <a:rPr lang="en-US" dirty="0" smtClean="0"/>
              <a:t>1st Draft)</a:t>
            </a:r>
            <a:endParaRPr lang="en-GB" dirty="0"/>
          </a:p>
        </p:txBody>
      </p:sp>
      <p:grpSp>
        <p:nvGrpSpPr>
          <p:cNvPr id="868359" name="Group 7"/>
          <p:cNvGrpSpPr>
            <a:grpSpLocks/>
          </p:cNvGrpSpPr>
          <p:nvPr/>
        </p:nvGrpSpPr>
        <p:grpSpPr bwMode="auto">
          <a:xfrm>
            <a:off x="2047875" y="2871788"/>
            <a:ext cx="3898900" cy="1995487"/>
            <a:chOff x="1290" y="1809"/>
            <a:chExt cx="2456" cy="1257"/>
          </a:xfrm>
        </p:grpSpPr>
        <p:sp>
          <p:nvSpPr>
            <p:cNvPr id="868360" name="Rectangle 8"/>
            <p:cNvSpPr>
              <a:spLocks noChangeArrowheads="1"/>
            </p:cNvSpPr>
            <p:nvPr/>
          </p:nvSpPr>
          <p:spPr bwMode="auto">
            <a:xfrm>
              <a:off x="2058" y="2171"/>
              <a:ext cx="1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/>
                <a:t>down signal /</a:t>
              </a:r>
              <a:r>
                <a:rPr lang="en-GB" dirty="0">
                  <a:solidFill>
                    <a:srgbClr val="FFCC99"/>
                  </a:solidFill>
                </a:rPr>
                <a:t> </a:t>
              </a:r>
              <a:r>
                <a:rPr lang="en-GB" dirty="0">
                  <a:solidFill>
                    <a:schemeClr val="bg2"/>
                  </a:solidFill>
                </a:rPr>
                <a:t>ack</a:t>
              </a:r>
            </a:p>
          </p:txBody>
        </p:sp>
        <p:sp>
          <p:nvSpPr>
            <p:cNvPr id="868361" name="Line 9"/>
            <p:cNvSpPr>
              <a:spLocks noChangeShapeType="1"/>
            </p:cNvSpPr>
            <p:nvPr/>
          </p:nvSpPr>
          <p:spPr bwMode="auto">
            <a:xfrm>
              <a:off x="2058" y="1809"/>
              <a:ext cx="0" cy="87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8362" name="AutoShape 10"/>
            <p:cNvSpPr>
              <a:spLocks noChangeArrowheads="1"/>
            </p:cNvSpPr>
            <p:nvPr/>
          </p:nvSpPr>
          <p:spPr bwMode="auto">
            <a:xfrm>
              <a:off x="1290" y="2701"/>
              <a:ext cx="1471" cy="365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/>
                <a:t>Moving Down</a:t>
              </a:r>
            </a:p>
          </p:txBody>
        </p:sp>
      </p:grpSp>
      <p:grpSp>
        <p:nvGrpSpPr>
          <p:cNvPr id="868363" name="Group 11"/>
          <p:cNvGrpSpPr>
            <a:grpSpLocks/>
          </p:cNvGrpSpPr>
          <p:nvPr/>
        </p:nvGrpSpPr>
        <p:grpSpPr bwMode="auto">
          <a:xfrm>
            <a:off x="2863850" y="1627188"/>
            <a:ext cx="814388" cy="1490662"/>
            <a:chOff x="1804" y="1025"/>
            <a:chExt cx="513" cy="939"/>
          </a:xfrm>
        </p:grpSpPr>
        <p:sp>
          <p:nvSpPr>
            <p:cNvPr id="868364" name="AutoShape 12"/>
            <p:cNvSpPr>
              <a:spLocks noChangeArrowheads="1"/>
            </p:cNvSpPr>
            <p:nvPr/>
          </p:nvSpPr>
          <p:spPr bwMode="auto">
            <a:xfrm>
              <a:off x="1804" y="1599"/>
              <a:ext cx="513" cy="365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dirty="0"/>
                <a:t>Top</a:t>
              </a:r>
            </a:p>
          </p:txBody>
        </p:sp>
        <p:sp>
          <p:nvSpPr>
            <p:cNvPr id="868365" name="Oval 13"/>
            <p:cNvSpPr>
              <a:spLocks noChangeArrowheads="1"/>
            </p:cNvSpPr>
            <p:nvPr/>
          </p:nvSpPr>
          <p:spPr bwMode="auto">
            <a:xfrm>
              <a:off x="2018" y="1025"/>
              <a:ext cx="80" cy="8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8366" name="Line 14"/>
            <p:cNvSpPr>
              <a:spLocks noChangeShapeType="1"/>
            </p:cNvSpPr>
            <p:nvPr/>
          </p:nvSpPr>
          <p:spPr bwMode="auto">
            <a:xfrm>
              <a:off x="2058" y="1041"/>
              <a:ext cx="0" cy="5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68367" name="Rectangle 15"/>
          <p:cNvSpPr>
            <a:spLocks noChangeArrowheads="1"/>
          </p:cNvSpPr>
          <p:nvPr/>
        </p:nvSpPr>
        <p:spPr bwMode="auto">
          <a:xfrm>
            <a:off x="0" y="1377950"/>
            <a:ext cx="990123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898" y="228600"/>
            <a:ext cx="3207914" cy="19097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>
            <a:innerShdw dist="25400" dir="2700000">
              <a:srgbClr val="000066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Screen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(2nd Draft)</a:t>
            </a:r>
            <a:endParaRPr lang="en-GB" dirty="0"/>
          </a:p>
        </p:txBody>
      </p:sp>
      <p:grpSp>
        <p:nvGrpSpPr>
          <p:cNvPr id="2" name="Group 46"/>
          <p:cNvGrpSpPr/>
          <p:nvPr/>
        </p:nvGrpSpPr>
        <p:grpSpPr>
          <a:xfrm>
            <a:off x="1223963" y="1676400"/>
            <a:ext cx="6653212" cy="5029201"/>
            <a:chOff x="1223963" y="1676400"/>
            <a:chExt cx="6653212" cy="502920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21251"/>
              <a:chOff x="2356" y="1124"/>
              <a:chExt cx="1052" cy="3100"/>
            </a:xfrm>
          </p:grpSpPr>
          <p:sp>
            <p:nvSpPr>
              <p:cNvPr id="921606" name="Line 6"/>
              <p:cNvSpPr>
                <a:spLocks noChangeShapeType="1"/>
              </p:cNvSpPr>
              <p:nvPr/>
            </p:nvSpPr>
            <p:spPr bwMode="auto">
              <a:xfrm>
                <a:off x="2882" y="1588"/>
                <a:ext cx="0" cy="2636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07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08526"/>
              <a:chOff x="4159" y="1258"/>
              <a:chExt cx="803" cy="2966"/>
            </a:xfrm>
          </p:grpSpPr>
          <p:sp>
            <p:nvSpPr>
              <p:cNvPr id="921609" name="Line 9"/>
              <p:cNvSpPr>
                <a:spLocks noChangeShapeType="1"/>
              </p:cNvSpPr>
              <p:nvPr/>
            </p:nvSpPr>
            <p:spPr bwMode="auto">
              <a:xfrm>
                <a:off x="4560" y="1485"/>
                <a:ext cx="0" cy="2739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10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1"/>
              <a:chOff x="755" y="1056"/>
              <a:chExt cx="963" cy="3168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216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8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21619" name="Line 7"/>
              <p:cNvSpPr>
                <a:spLocks noChangeShapeType="1"/>
              </p:cNvSpPr>
              <p:nvPr/>
            </p:nvSpPr>
            <p:spPr bwMode="auto">
              <a:xfrm>
                <a:off x="1236" y="1857"/>
                <a:ext cx="0" cy="2367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20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grpSp>
        <p:nvGrpSpPr>
          <p:cNvPr id="7" name="Group 24"/>
          <p:cNvGrpSpPr/>
          <p:nvPr/>
        </p:nvGrpSpPr>
        <p:grpSpPr>
          <a:xfrm>
            <a:off x="2006600" y="3378471"/>
            <a:ext cx="2563813" cy="431529"/>
            <a:chOff x="2006600" y="3226071"/>
            <a:chExt cx="2563813" cy="431529"/>
          </a:xfrm>
        </p:grpSpPr>
        <p:sp>
          <p:nvSpPr>
            <p:cNvPr id="921603" name="Line 3"/>
            <p:cNvSpPr>
              <a:spLocks noChangeShapeType="1"/>
            </p:cNvSpPr>
            <p:nvPr/>
          </p:nvSpPr>
          <p:spPr bwMode="auto">
            <a:xfrm>
              <a:off x="2006600" y="3657600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486203" y="3226071"/>
              <a:ext cx="160460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>
                  <a:solidFill>
                    <a:srgbClr val="808080"/>
                  </a:solidFill>
                </a:rPr>
                <a:t>down </a:t>
              </a:r>
              <a:r>
                <a:rPr lang="en-GB" sz="2200" dirty="0" smtClean="0">
                  <a:solidFill>
                    <a:srgbClr val="808080"/>
                  </a:solidFill>
                </a:rPr>
                <a:t>button</a:t>
              </a:r>
              <a:endParaRPr lang="en-GB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4551363" y="3657600"/>
            <a:ext cx="2686050" cy="431529"/>
            <a:chOff x="4551363" y="3454671"/>
            <a:chExt cx="2686050" cy="431529"/>
          </a:xfrm>
        </p:grpSpPr>
        <p:sp>
          <p:nvSpPr>
            <p:cNvPr id="921602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103812" y="3454671"/>
              <a:ext cx="155651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808080"/>
                  </a:solidFill>
                </a:rPr>
                <a:t>down </a:t>
              </a:r>
              <a:r>
                <a:rPr lang="en-GB" sz="2200" dirty="0">
                  <a:solidFill>
                    <a:srgbClr val="808080"/>
                  </a:solidFill>
                </a:rPr>
                <a:t>signal</a:t>
              </a: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570412" y="4267200"/>
            <a:ext cx="2686050" cy="431529"/>
            <a:chOff x="4551363" y="3464209"/>
            <a:chExt cx="2686050" cy="431529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808080"/>
                </a:solidFill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605847" y="3464209"/>
              <a:ext cx="577081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808080"/>
                  </a:solidFill>
                </a:rPr>
                <a:t>ack</a:t>
              </a:r>
              <a:endParaRPr lang="en-GB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 flipH="1">
            <a:off x="4551362" y="5715000"/>
            <a:ext cx="2686050" cy="431529"/>
            <a:chOff x="4551363" y="3454671"/>
            <a:chExt cx="2686050" cy="431529"/>
          </a:xfrm>
        </p:grpSpPr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808080"/>
                </a:solidFill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029566" y="3454671"/>
              <a:ext cx="1729640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808080"/>
                  </a:solidFill>
                </a:rPr>
                <a:t>bottom signal</a:t>
              </a:r>
              <a:endParaRPr lang="en-GB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7242178" y="5173662"/>
            <a:ext cx="1824040" cy="769938"/>
            <a:chOff x="1896" y="1948"/>
            <a:chExt cx="1149" cy="485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2207" y="1948"/>
              <a:ext cx="838" cy="48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808080"/>
                  </a:solidFill>
                </a:rPr>
                <a:t>reached bottom</a:t>
              </a:r>
            </a:p>
          </p:txBody>
        </p: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896" y="2064"/>
              <a:ext cx="263" cy="336"/>
              <a:chOff x="1896" y="2016"/>
              <a:chExt cx="263" cy="336"/>
            </a:xfrm>
          </p:grpSpPr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808080"/>
                  </a:solidFill>
                </a:endParaRPr>
              </a:p>
            </p:txBody>
          </p:sp>
        </p:grp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1979614" y="2776534"/>
            <a:ext cx="2666357" cy="523875"/>
            <a:chOff x="1264" y="1974"/>
            <a:chExt cx="1665" cy="330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chemeClr val="tx2"/>
                  </a:solidFill>
                </a:rPr>
                <a:t>display please select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006601" y="3886200"/>
            <a:ext cx="2652713" cy="484188"/>
            <a:chOff x="1264" y="2861"/>
            <a:chExt cx="1671" cy="305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1381" y="2861"/>
              <a:ext cx="1554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chemeClr val="tx2"/>
                  </a:solidFill>
                </a:rPr>
                <a:t>display please wait</a:t>
              </a: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2006601" y="4500562"/>
            <a:ext cx="2563812" cy="757238"/>
            <a:chOff x="1264" y="3651"/>
            <a:chExt cx="1615" cy="477"/>
          </a:xfrm>
        </p:grpSpPr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1264" y="4106"/>
              <a:ext cx="161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AutoShape 25"/>
            <p:cNvSpPr>
              <a:spLocks noChangeArrowheads="1"/>
            </p:cNvSpPr>
            <p:nvPr/>
          </p:nvSpPr>
          <p:spPr bwMode="auto">
            <a:xfrm>
              <a:off x="1526" y="3651"/>
              <a:ext cx="1219" cy="477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200" b="1" dirty="0">
                  <a:solidFill>
                    <a:schemeClr val="tx2"/>
                  </a:solidFill>
                </a:rPr>
                <a:t>display screen</a:t>
              </a:r>
            </a:p>
            <a:p>
              <a:pPr>
                <a:lnSpc>
                  <a:spcPct val="90000"/>
                </a:lnSpc>
              </a:pPr>
              <a:r>
                <a:rPr lang="en-GB" sz="2200" b="1" dirty="0">
                  <a:solidFill>
                    <a:schemeClr val="tx2"/>
                  </a:solidFill>
                </a:rPr>
                <a:t>moving down</a:t>
              </a:r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1979612" y="5876925"/>
            <a:ext cx="2666357" cy="523875"/>
            <a:chOff x="1264" y="1974"/>
            <a:chExt cx="1665" cy="330"/>
          </a:xfrm>
        </p:grpSpPr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chemeClr val="tx2"/>
                  </a:solidFill>
                </a:rPr>
                <a:t>display please select</a:t>
              </a:r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fld id="{61E44087-8390-4E96-B77F-398090BE67D5}" type="slidenum">
              <a:rPr lang="en-GB"/>
              <a:pPr/>
              <a:t>51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7242178" y="5173662"/>
            <a:ext cx="1824040" cy="769938"/>
            <a:chOff x="1896" y="1948"/>
            <a:chExt cx="1149" cy="485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2207" y="1948"/>
              <a:ext cx="838" cy="48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808080"/>
                  </a:solidFill>
                </a:rPr>
                <a:t>reached bottom</a:t>
              </a:r>
            </a:p>
          </p:txBody>
        </p: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896" y="2064"/>
              <a:ext cx="263" cy="336"/>
              <a:chOff x="1896" y="2016"/>
              <a:chExt cx="263" cy="336"/>
            </a:xfrm>
          </p:grpSpPr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Screen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(2nd Draft)</a:t>
            </a:r>
            <a:endParaRPr lang="en-GB" dirty="0"/>
          </a:p>
        </p:txBody>
      </p:sp>
      <p:grpSp>
        <p:nvGrpSpPr>
          <p:cNvPr id="2" name="Group 46"/>
          <p:cNvGrpSpPr/>
          <p:nvPr/>
        </p:nvGrpSpPr>
        <p:grpSpPr>
          <a:xfrm>
            <a:off x="1223963" y="1676400"/>
            <a:ext cx="6653212" cy="5029201"/>
            <a:chOff x="1223963" y="1676400"/>
            <a:chExt cx="6653212" cy="502920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21251"/>
              <a:chOff x="2356" y="1124"/>
              <a:chExt cx="1052" cy="3100"/>
            </a:xfrm>
          </p:grpSpPr>
          <p:sp>
            <p:nvSpPr>
              <p:cNvPr id="921606" name="Line 6"/>
              <p:cNvSpPr>
                <a:spLocks noChangeShapeType="1"/>
              </p:cNvSpPr>
              <p:nvPr/>
            </p:nvSpPr>
            <p:spPr bwMode="auto">
              <a:xfrm>
                <a:off x="2882" y="1588"/>
                <a:ext cx="0" cy="2636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07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08526"/>
              <a:chOff x="4159" y="1258"/>
              <a:chExt cx="803" cy="2966"/>
            </a:xfrm>
          </p:grpSpPr>
          <p:sp>
            <p:nvSpPr>
              <p:cNvPr id="921609" name="Line 9"/>
              <p:cNvSpPr>
                <a:spLocks noChangeShapeType="1"/>
              </p:cNvSpPr>
              <p:nvPr/>
            </p:nvSpPr>
            <p:spPr bwMode="auto">
              <a:xfrm>
                <a:off x="4560" y="1485"/>
                <a:ext cx="0" cy="2739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10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1"/>
              <a:chOff x="755" y="1056"/>
              <a:chExt cx="963" cy="3168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216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8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21619" name="Line 7"/>
              <p:cNvSpPr>
                <a:spLocks noChangeShapeType="1"/>
              </p:cNvSpPr>
              <p:nvPr/>
            </p:nvSpPr>
            <p:spPr bwMode="auto">
              <a:xfrm>
                <a:off x="1236" y="1857"/>
                <a:ext cx="0" cy="2367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20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grpSp>
        <p:nvGrpSpPr>
          <p:cNvPr id="7" name="Group 24"/>
          <p:cNvGrpSpPr/>
          <p:nvPr/>
        </p:nvGrpSpPr>
        <p:grpSpPr>
          <a:xfrm>
            <a:off x="2006600" y="3378471"/>
            <a:ext cx="2563813" cy="431529"/>
            <a:chOff x="2006600" y="3226071"/>
            <a:chExt cx="2563813" cy="431529"/>
          </a:xfrm>
        </p:grpSpPr>
        <p:sp>
          <p:nvSpPr>
            <p:cNvPr id="921603" name="Line 3"/>
            <p:cNvSpPr>
              <a:spLocks noChangeShapeType="1"/>
            </p:cNvSpPr>
            <p:nvPr/>
          </p:nvSpPr>
          <p:spPr bwMode="auto">
            <a:xfrm>
              <a:off x="2006600" y="3657600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486203" y="3226071"/>
              <a:ext cx="160460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>
                  <a:solidFill>
                    <a:srgbClr val="808080"/>
                  </a:solidFill>
                </a:rPr>
                <a:t>down </a:t>
              </a:r>
              <a:r>
                <a:rPr lang="en-GB" sz="2200" dirty="0" smtClean="0">
                  <a:solidFill>
                    <a:srgbClr val="808080"/>
                  </a:solidFill>
                </a:rPr>
                <a:t>button</a:t>
              </a:r>
              <a:endParaRPr lang="en-GB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4551363" y="3657600"/>
            <a:ext cx="2686050" cy="431529"/>
            <a:chOff x="4551363" y="3454671"/>
            <a:chExt cx="2686050" cy="431529"/>
          </a:xfrm>
        </p:grpSpPr>
        <p:sp>
          <p:nvSpPr>
            <p:cNvPr id="921602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103812" y="3454671"/>
              <a:ext cx="155651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808080"/>
                  </a:solidFill>
                </a:rPr>
                <a:t>down </a:t>
              </a:r>
              <a:r>
                <a:rPr lang="en-GB" sz="2200" dirty="0">
                  <a:solidFill>
                    <a:srgbClr val="808080"/>
                  </a:solidFill>
                </a:rPr>
                <a:t>signal</a:t>
              </a: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570412" y="4267200"/>
            <a:ext cx="2686050" cy="431529"/>
            <a:chOff x="4551363" y="3464209"/>
            <a:chExt cx="2686050" cy="431529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808080"/>
                </a:solidFill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605847" y="3464209"/>
              <a:ext cx="577081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808080"/>
                  </a:solidFill>
                </a:rPr>
                <a:t>ack</a:t>
              </a:r>
              <a:endParaRPr lang="en-GB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 flipH="1">
            <a:off x="4551362" y="5715000"/>
            <a:ext cx="2686050" cy="431529"/>
            <a:chOff x="4551363" y="3454671"/>
            <a:chExt cx="2686050" cy="431529"/>
          </a:xfrm>
        </p:grpSpPr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808080"/>
                </a:solidFill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029566" y="3454671"/>
              <a:ext cx="1729640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808080"/>
                  </a:solidFill>
                </a:rPr>
                <a:t>bottom signal</a:t>
              </a:r>
              <a:endParaRPr lang="en-GB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1979614" y="2776534"/>
            <a:ext cx="2666357" cy="523875"/>
            <a:chOff x="1264" y="1974"/>
            <a:chExt cx="1665" cy="330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chemeClr val="tx2"/>
                  </a:solidFill>
                </a:rPr>
                <a:t>display please select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006601" y="3886200"/>
            <a:ext cx="2652713" cy="484188"/>
            <a:chOff x="1264" y="2861"/>
            <a:chExt cx="1671" cy="305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1381" y="2861"/>
              <a:ext cx="1554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chemeClr val="tx2"/>
                  </a:solidFill>
                </a:rPr>
                <a:t>display please wait</a:t>
              </a:r>
            </a:p>
          </p:txBody>
        </p:sp>
      </p:grpSp>
      <p:sp>
        <p:nvSpPr>
          <p:cNvPr id="45" name="Line 22"/>
          <p:cNvSpPr>
            <a:spLocks noChangeShapeType="1"/>
          </p:cNvSpPr>
          <p:nvPr/>
        </p:nvSpPr>
        <p:spPr bwMode="auto">
          <a:xfrm flipH="1">
            <a:off x="2006601" y="5222875"/>
            <a:ext cx="256381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1979612" y="5876925"/>
            <a:ext cx="2666357" cy="523875"/>
            <a:chOff x="1264" y="1974"/>
            <a:chExt cx="1665" cy="330"/>
          </a:xfrm>
        </p:grpSpPr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chemeClr val="tx2"/>
                  </a:solidFill>
                </a:rPr>
                <a:t>display please select</a:t>
              </a:r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fld id="{61E44087-8390-4E96-B77F-398090BE67D5}" type="slidenum">
              <a:rPr lang="en-GB"/>
              <a:pPr/>
              <a:t>52</a:t>
            </a:fld>
            <a:endParaRPr lang="en-GB" dirty="0"/>
          </a:p>
        </p:txBody>
      </p:sp>
      <p:grpSp>
        <p:nvGrpSpPr>
          <p:cNvPr id="17" name="Group 50"/>
          <p:cNvGrpSpPr/>
          <p:nvPr/>
        </p:nvGrpSpPr>
        <p:grpSpPr>
          <a:xfrm>
            <a:off x="5561012" y="4114800"/>
            <a:ext cx="3886201" cy="1447800"/>
            <a:chOff x="5561012" y="4114800"/>
            <a:chExt cx="3886201" cy="1447800"/>
          </a:xfrm>
        </p:grpSpPr>
        <p:sp>
          <p:nvSpPr>
            <p:cNvPr id="52" name="AutoShape 30"/>
            <p:cNvSpPr>
              <a:spLocks noChangeArrowheads="1"/>
            </p:cNvSpPr>
            <p:nvPr/>
          </p:nvSpPr>
          <p:spPr bwMode="auto">
            <a:xfrm>
              <a:off x="5561012" y="4114800"/>
              <a:ext cx="3886200" cy="1447800"/>
            </a:xfrm>
            <a:prstGeom prst="wedgeRectCallout">
              <a:avLst>
                <a:gd name="adj1" fmla="val -67340"/>
                <a:gd name="adj2" fmla="val 100498"/>
              </a:avLst>
            </a:prstGeom>
            <a:solidFill>
              <a:schemeClr val="accent2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/>
              <a:r>
                <a:rPr lang="en-US" dirty="0"/>
                <a:t>Should not be events, but acceptable in sequence diagrams (only).</a:t>
              </a:r>
            </a:p>
          </p:txBody>
        </p:sp>
        <p:sp>
          <p:nvSpPr>
            <p:cNvPr id="53" name="AutoShape 29"/>
            <p:cNvSpPr>
              <a:spLocks noChangeArrowheads="1"/>
            </p:cNvSpPr>
            <p:nvPr/>
          </p:nvSpPr>
          <p:spPr bwMode="auto">
            <a:xfrm>
              <a:off x="5561013" y="4114800"/>
              <a:ext cx="3886200" cy="1447800"/>
            </a:xfrm>
            <a:prstGeom prst="wedgeRectCallout">
              <a:avLst>
                <a:gd name="adj1" fmla="val -71585"/>
                <a:gd name="adj2" fmla="val -30957"/>
              </a:avLst>
            </a:prstGeom>
            <a:solidFill>
              <a:schemeClr val="accent2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/>
              <a:r>
                <a:rPr lang="en-US" dirty="0"/>
                <a:t>Should not be events, but acceptable in sequence diagrams (only).</a:t>
              </a:r>
            </a:p>
          </p:txBody>
        </p:sp>
        <p:sp>
          <p:nvSpPr>
            <p:cNvPr id="54" name="AutoShape 30"/>
            <p:cNvSpPr>
              <a:spLocks noChangeArrowheads="1"/>
            </p:cNvSpPr>
            <p:nvPr/>
          </p:nvSpPr>
          <p:spPr bwMode="auto">
            <a:xfrm>
              <a:off x="5561013" y="4114800"/>
              <a:ext cx="3886200" cy="1447800"/>
            </a:xfrm>
            <a:prstGeom prst="wedgeRectCallout">
              <a:avLst>
                <a:gd name="adj1" fmla="val -67988"/>
                <a:gd name="adj2" fmla="val -99405"/>
              </a:avLst>
            </a:prstGeom>
            <a:solidFill>
              <a:schemeClr val="accent2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/>
              <a:r>
                <a:rPr lang="en-US" dirty="0"/>
                <a:t>Should not be events, but acceptable in sequence diagrams (only).</a:t>
              </a:r>
            </a:p>
          </p:txBody>
        </p:sp>
        <p:sp>
          <p:nvSpPr>
            <p:cNvPr id="55" name="AutoShape 31"/>
            <p:cNvSpPr>
              <a:spLocks noChangeArrowheads="1"/>
            </p:cNvSpPr>
            <p:nvPr/>
          </p:nvSpPr>
          <p:spPr bwMode="auto">
            <a:xfrm>
              <a:off x="5561013" y="4114800"/>
              <a:ext cx="3886200" cy="1447800"/>
            </a:xfrm>
            <a:prstGeom prst="wedgeRectCallout">
              <a:avLst>
                <a:gd name="adj1" fmla="val -71689"/>
                <a:gd name="adj2" fmla="val 26813"/>
              </a:avLst>
            </a:prstGeom>
            <a:solidFill>
              <a:schemeClr val="accent2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/>
              <a:r>
                <a:rPr lang="en-US" dirty="0"/>
                <a:t>Should not be events, but acceptable in sequence diagrams (only).</a:t>
              </a:r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5561013" y="4114800"/>
              <a:ext cx="3886200" cy="14478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60325" algn="l"/>
              <a:r>
                <a:rPr lang="en-US" dirty="0"/>
                <a:t>Should not be events, but acceptable in sequence diagrams (only</a:t>
              </a:r>
              <a:r>
                <a:rPr lang="en-US" dirty="0" smtClean="0"/>
                <a:t>)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7" name="AutoShape 25"/>
          <p:cNvSpPr>
            <a:spLocks noChangeArrowheads="1"/>
          </p:cNvSpPr>
          <p:nvPr/>
        </p:nvSpPr>
        <p:spPr bwMode="auto">
          <a:xfrm>
            <a:off x="2422526" y="4501085"/>
            <a:ext cx="1934614" cy="75671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b="1" dirty="0">
                <a:solidFill>
                  <a:schemeClr val="tx2"/>
                </a:solidFill>
              </a:rPr>
              <a:t>display screen</a:t>
            </a:r>
          </a:p>
          <a:p>
            <a:pPr>
              <a:lnSpc>
                <a:spcPct val="90000"/>
              </a:lnSpc>
            </a:pPr>
            <a:r>
              <a:rPr lang="en-GB" sz="2200" b="1" dirty="0">
                <a:solidFill>
                  <a:schemeClr val="tx2"/>
                </a:solidFill>
              </a:rPr>
              <a:t>moving down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2FFC-4FFD-410A-98E1-FCF5A52E0718}" type="slidenum">
              <a:rPr lang="en-GB"/>
              <a:pPr/>
              <a:t>53</a:t>
            </a:fld>
            <a:endParaRPr lang="en-GB" dirty="0"/>
          </a:p>
        </p:txBody>
      </p:sp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0" y="6248400"/>
            <a:ext cx="9066213" cy="60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Screen </a:t>
            </a:r>
            <a:r>
              <a:rPr lang="en-GB" sz="3200" i="1" dirty="0" smtClean="0"/>
              <a:t>Controller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State Machine (2nd Draft)</a:t>
            </a:r>
            <a:endParaRPr lang="en-GB" dirty="0"/>
          </a:p>
        </p:txBody>
      </p:sp>
      <p:sp>
        <p:nvSpPr>
          <p:cNvPr id="870405" name="Line 5"/>
          <p:cNvSpPr>
            <a:spLocks noChangeShapeType="1"/>
          </p:cNvSpPr>
          <p:nvPr/>
        </p:nvSpPr>
        <p:spPr bwMode="auto">
          <a:xfrm>
            <a:off x="3702050" y="2803525"/>
            <a:ext cx="0" cy="13684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7" name="Freeform 7"/>
          <p:cNvSpPr>
            <a:spLocks/>
          </p:cNvSpPr>
          <p:nvPr/>
        </p:nvSpPr>
        <p:spPr bwMode="auto">
          <a:xfrm>
            <a:off x="4706938" y="2978150"/>
            <a:ext cx="3582987" cy="3125788"/>
          </a:xfrm>
          <a:custGeom>
            <a:avLst/>
            <a:gdLst/>
            <a:ahLst/>
            <a:cxnLst>
              <a:cxn ang="0">
                <a:pos x="0" y="1968"/>
              </a:cxn>
              <a:cxn ang="0">
                <a:pos x="2256" y="1968"/>
              </a:cxn>
              <a:cxn ang="0">
                <a:pos x="2256" y="0"/>
              </a:cxn>
              <a:cxn ang="0">
                <a:pos x="336" y="0"/>
              </a:cxn>
            </a:cxnLst>
            <a:rect l="0" t="0" r="r" b="b"/>
            <a:pathLst>
              <a:path w="2257" h="1969">
                <a:moveTo>
                  <a:pt x="0" y="1968"/>
                </a:moveTo>
                <a:lnTo>
                  <a:pt x="2256" y="1968"/>
                </a:lnTo>
                <a:lnTo>
                  <a:pt x="2256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0408" name="Line 8"/>
          <p:cNvSpPr>
            <a:spLocks noChangeShapeType="1"/>
          </p:cNvSpPr>
          <p:nvPr/>
        </p:nvSpPr>
        <p:spPr bwMode="auto">
          <a:xfrm>
            <a:off x="3521075" y="4419600"/>
            <a:ext cx="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9" name="AutoShape 9"/>
          <p:cNvSpPr>
            <a:spLocks noChangeArrowheads="1"/>
          </p:cNvSpPr>
          <p:nvPr/>
        </p:nvSpPr>
        <p:spPr bwMode="auto">
          <a:xfrm>
            <a:off x="1885950" y="4157663"/>
            <a:ext cx="3270250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Pending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please wait</a:t>
            </a:r>
          </a:p>
        </p:txBody>
      </p:sp>
      <p:sp>
        <p:nvSpPr>
          <p:cNvPr id="870410" name="AutoShape 10"/>
          <p:cNvSpPr>
            <a:spLocks noChangeArrowheads="1"/>
          </p:cNvSpPr>
          <p:nvPr/>
        </p:nvSpPr>
        <p:spPr bwMode="auto">
          <a:xfrm>
            <a:off x="1811338" y="2636838"/>
            <a:ext cx="3424237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Idle</a:t>
            </a:r>
            <a:endParaRPr lang="en-GB" dirty="0">
              <a:solidFill>
                <a:schemeClr val="folHlink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please select</a:t>
            </a:r>
          </a:p>
        </p:txBody>
      </p:sp>
      <p:sp>
        <p:nvSpPr>
          <p:cNvPr id="870411" name="AutoShape 11"/>
          <p:cNvSpPr>
            <a:spLocks noChangeArrowheads="1"/>
          </p:cNvSpPr>
          <p:nvPr/>
        </p:nvSpPr>
        <p:spPr bwMode="auto">
          <a:xfrm>
            <a:off x="1271588" y="5586413"/>
            <a:ext cx="4502150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Screen moving down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screen moving down</a:t>
            </a:r>
          </a:p>
        </p:txBody>
      </p:sp>
      <p:sp>
        <p:nvSpPr>
          <p:cNvPr id="870412" name="Oval 12"/>
          <p:cNvSpPr>
            <a:spLocks noChangeArrowheads="1"/>
          </p:cNvSpPr>
          <p:nvPr/>
        </p:nvSpPr>
        <p:spPr bwMode="auto">
          <a:xfrm>
            <a:off x="3457575" y="178117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3" name="Line 13"/>
          <p:cNvSpPr>
            <a:spLocks noChangeShapeType="1"/>
          </p:cNvSpPr>
          <p:nvPr/>
        </p:nvSpPr>
        <p:spPr bwMode="auto">
          <a:xfrm>
            <a:off x="3521075" y="1816100"/>
            <a:ext cx="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4" name="Rectangle 14"/>
          <p:cNvSpPr>
            <a:spLocks noChangeArrowheads="1"/>
          </p:cNvSpPr>
          <p:nvPr/>
        </p:nvSpPr>
        <p:spPr bwMode="auto">
          <a:xfrm>
            <a:off x="3549650" y="5034662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ack</a:t>
            </a:r>
          </a:p>
        </p:txBody>
      </p:sp>
      <p:sp>
        <p:nvSpPr>
          <p:cNvPr id="870415" name="Rectangle 15"/>
          <p:cNvSpPr>
            <a:spLocks noChangeArrowheads="1"/>
          </p:cNvSpPr>
          <p:nvPr/>
        </p:nvSpPr>
        <p:spPr bwMode="auto">
          <a:xfrm>
            <a:off x="8339138" y="4152900"/>
            <a:ext cx="1046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bottom</a:t>
            </a:r>
          </a:p>
          <a:p>
            <a:pPr algn="ctr"/>
            <a:r>
              <a:rPr lang="en-GB" sz="2400" dirty="0">
                <a:solidFill>
                  <a:schemeClr val="folHlink"/>
                </a:solidFill>
              </a:rPr>
              <a:t>signal</a:t>
            </a:r>
          </a:p>
        </p:txBody>
      </p:sp>
      <p:sp>
        <p:nvSpPr>
          <p:cNvPr id="870418" name="Rectangle 18"/>
          <p:cNvSpPr>
            <a:spLocks noChangeArrowheads="1"/>
          </p:cNvSpPr>
          <p:nvPr/>
        </p:nvSpPr>
        <p:spPr bwMode="auto">
          <a:xfrm>
            <a:off x="3703638" y="3593770"/>
            <a:ext cx="346729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down </a:t>
            </a:r>
            <a:r>
              <a:rPr lang="en-GB" sz="2400" dirty="0" smtClean="0">
                <a:solidFill>
                  <a:schemeClr val="folHlink"/>
                </a:solidFill>
              </a:rPr>
              <a:t>button / </a:t>
            </a:r>
            <a:r>
              <a:rPr lang="en-GB" sz="2400" dirty="0">
                <a:solidFill>
                  <a:schemeClr val="folHlink"/>
                </a:solidFill>
              </a:rPr>
              <a:t>down signal</a:t>
            </a:r>
          </a:p>
        </p:txBody>
      </p:sp>
      <p:sp>
        <p:nvSpPr>
          <p:cNvPr id="870419" name="AutoShape 19"/>
          <p:cNvSpPr>
            <a:spLocks noChangeArrowheads="1"/>
          </p:cNvSpPr>
          <p:nvPr/>
        </p:nvSpPr>
        <p:spPr bwMode="auto">
          <a:xfrm>
            <a:off x="1838325" y="3048000"/>
            <a:ext cx="3370263" cy="488950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do / display please select</a:t>
            </a:r>
          </a:p>
        </p:txBody>
      </p:sp>
      <p:sp>
        <p:nvSpPr>
          <p:cNvPr id="870420" name="AutoShape 20"/>
          <p:cNvSpPr>
            <a:spLocks noChangeArrowheads="1"/>
          </p:cNvSpPr>
          <p:nvPr/>
        </p:nvSpPr>
        <p:spPr bwMode="auto">
          <a:xfrm>
            <a:off x="1912938" y="4540250"/>
            <a:ext cx="3216275" cy="488950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do / display please wait</a:t>
            </a:r>
          </a:p>
        </p:txBody>
      </p:sp>
      <p:sp>
        <p:nvSpPr>
          <p:cNvPr id="870421" name="AutoShape 21"/>
          <p:cNvSpPr>
            <a:spLocks noChangeArrowheads="1"/>
          </p:cNvSpPr>
          <p:nvPr/>
        </p:nvSpPr>
        <p:spPr bwMode="auto">
          <a:xfrm>
            <a:off x="1221937" y="5988050"/>
            <a:ext cx="4601452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do / display screen moving </a:t>
            </a:r>
            <a:r>
              <a:rPr lang="en-GB" sz="2400" b="1" dirty="0" smtClean="0">
                <a:solidFill>
                  <a:schemeClr val="tx2"/>
                </a:solidFill>
              </a:rPr>
              <a:t>down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5" grpId="0" animBg="1"/>
      <p:bldP spid="870407" grpId="0" animBg="1"/>
      <p:bldP spid="870408" grpId="0" animBg="1"/>
      <p:bldP spid="870409" grpId="0" animBg="1"/>
      <p:bldP spid="870410" grpId="0" animBg="1"/>
      <p:bldP spid="870411" grpId="0" animBg="1"/>
      <p:bldP spid="870412" grpId="0" animBg="1"/>
      <p:bldP spid="870413" grpId="0" animBg="1"/>
      <p:bldP spid="870414" grpId="0"/>
      <p:bldP spid="870415" grpId="0"/>
      <p:bldP spid="870418" grpId="0"/>
      <p:bldP spid="8704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D521-DDB4-4886-B613-E9F2FC33898E}" type="slidenum">
              <a:rPr lang="en-GB"/>
              <a:pPr/>
              <a:t>54</a:t>
            </a:fld>
            <a:endParaRPr lang="en-GB" dirty="0"/>
          </a:p>
        </p:txBody>
      </p:sp>
      <p:sp>
        <p:nvSpPr>
          <p:cNvPr id="871426" name="Rectangle 2"/>
          <p:cNvSpPr>
            <a:spLocks noChangeArrowheads="1"/>
          </p:cNvSpPr>
          <p:nvPr/>
        </p:nvSpPr>
        <p:spPr bwMode="auto">
          <a:xfrm>
            <a:off x="3267075" y="3248025"/>
            <a:ext cx="267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>
                <a:solidFill>
                  <a:schemeClr val="folHlink"/>
                </a:solidFill>
              </a:rPr>
              <a:t>down signal / ack</a:t>
            </a:r>
          </a:p>
        </p:txBody>
      </p:sp>
      <p:sp>
        <p:nvSpPr>
          <p:cNvPr id="871427" name="Rectangle 3"/>
          <p:cNvSpPr>
            <a:spLocks noChangeArrowheads="1"/>
          </p:cNvSpPr>
          <p:nvPr/>
        </p:nvSpPr>
        <p:spPr bwMode="auto">
          <a:xfrm>
            <a:off x="3267075" y="5229225"/>
            <a:ext cx="460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>
                <a:solidFill>
                  <a:schemeClr val="folHlink"/>
                </a:solidFill>
              </a:rPr>
              <a:t>reached bottom / bottom signal</a:t>
            </a:r>
          </a:p>
        </p:txBody>
      </p:sp>
      <p:sp>
        <p:nvSpPr>
          <p:cNvPr id="871428" name="Line 4"/>
          <p:cNvSpPr>
            <a:spLocks noChangeShapeType="1"/>
          </p:cNvSpPr>
          <p:nvPr/>
        </p:nvSpPr>
        <p:spPr bwMode="auto">
          <a:xfrm>
            <a:off x="3267075" y="2871788"/>
            <a:ext cx="0" cy="10477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1429" name="Line 5"/>
          <p:cNvSpPr>
            <a:spLocks noChangeShapeType="1"/>
          </p:cNvSpPr>
          <p:nvPr/>
        </p:nvSpPr>
        <p:spPr bwMode="auto">
          <a:xfrm>
            <a:off x="3267075" y="4700588"/>
            <a:ext cx="0" cy="1371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1430" name="AutoShape 6"/>
          <p:cNvSpPr>
            <a:spLocks noChangeArrowheads="1"/>
          </p:cNvSpPr>
          <p:nvPr/>
        </p:nvSpPr>
        <p:spPr bwMode="auto">
          <a:xfrm>
            <a:off x="2863850" y="2538413"/>
            <a:ext cx="814388" cy="57943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GB" dirty="0">
                <a:solidFill>
                  <a:schemeClr val="folHlink"/>
                </a:solidFill>
              </a:rPr>
              <a:t>Top</a:t>
            </a:r>
          </a:p>
        </p:txBody>
      </p:sp>
      <p:sp>
        <p:nvSpPr>
          <p:cNvPr id="871431" name="AutoShape 7"/>
          <p:cNvSpPr>
            <a:spLocks noChangeArrowheads="1"/>
          </p:cNvSpPr>
          <p:nvPr/>
        </p:nvSpPr>
        <p:spPr bwMode="auto">
          <a:xfrm>
            <a:off x="1792288" y="3940175"/>
            <a:ext cx="2970212" cy="10414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Moving down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do /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moving down</a:t>
            </a:r>
          </a:p>
        </p:txBody>
      </p:sp>
      <p:sp>
        <p:nvSpPr>
          <p:cNvPr id="871432" name="AutoShape 8"/>
          <p:cNvSpPr>
            <a:spLocks noChangeArrowheads="1"/>
          </p:cNvSpPr>
          <p:nvPr/>
        </p:nvSpPr>
        <p:spPr bwMode="auto">
          <a:xfrm>
            <a:off x="2616200" y="6034088"/>
            <a:ext cx="1308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GB" dirty="0">
                <a:solidFill>
                  <a:schemeClr val="folHlink"/>
                </a:solidFill>
              </a:rPr>
              <a:t>Bottom</a:t>
            </a:r>
          </a:p>
        </p:txBody>
      </p:sp>
      <p:sp>
        <p:nvSpPr>
          <p:cNvPr id="871433" name="Oval 9"/>
          <p:cNvSpPr>
            <a:spLocks noChangeArrowheads="1"/>
          </p:cNvSpPr>
          <p:nvPr/>
        </p:nvSpPr>
        <p:spPr bwMode="auto">
          <a:xfrm>
            <a:off x="3203575" y="1627188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1434" name="Line 10"/>
          <p:cNvSpPr>
            <a:spLocks noChangeShapeType="1"/>
          </p:cNvSpPr>
          <p:nvPr/>
        </p:nvSpPr>
        <p:spPr bwMode="auto">
          <a:xfrm>
            <a:off x="3267075" y="1652588"/>
            <a:ext cx="0" cy="914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1435" name="Rectangle 11"/>
          <p:cNvSpPr>
            <a:spLocks noChangeArrowheads="1"/>
          </p:cNvSpPr>
          <p:nvPr/>
        </p:nvSpPr>
        <p:spPr bwMode="auto">
          <a:xfrm>
            <a:off x="0" y="1377950"/>
            <a:ext cx="990123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14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Screen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State Machine (</a:t>
            </a:r>
            <a:r>
              <a:rPr lang="en-US" dirty="0" smtClean="0"/>
              <a:t>2nd Draft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71437" name="AutoShape 13"/>
          <p:cNvSpPr>
            <a:spLocks noChangeArrowheads="1"/>
          </p:cNvSpPr>
          <p:nvPr/>
        </p:nvSpPr>
        <p:spPr bwMode="auto">
          <a:xfrm>
            <a:off x="1722819" y="4398963"/>
            <a:ext cx="3109150" cy="564393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do /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moving </a:t>
            </a:r>
            <a:r>
              <a:rPr lang="en-GB" b="1" dirty="0" smtClean="0">
                <a:solidFill>
                  <a:schemeClr val="tx2"/>
                </a:solidFill>
              </a:rPr>
              <a:t>down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6" grpId="0"/>
      <p:bldP spid="871427" grpId="0"/>
      <p:bldP spid="871428" grpId="0" animBg="1"/>
      <p:bldP spid="871429" grpId="0" animBg="1"/>
      <p:bldP spid="871430" grpId="0" animBg="1"/>
      <p:bldP spid="871431" grpId="0" animBg="1"/>
      <p:bldP spid="871432" grpId="0" animBg="1"/>
      <p:bldP spid="871433" grpId="0" animBg="1"/>
      <p:bldP spid="87143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Screen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(2nd Draft)</a:t>
            </a:r>
            <a:endParaRPr lang="en-GB" dirty="0"/>
          </a:p>
        </p:txBody>
      </p:sp>
      <p:grpSp>
        <p:nvGrpSpPr>
          <p:cNvPr id="2" name="Group 46"/>
          <p:cNvGrpSpPr/>
          <p:nvPr/>
        </p:nvGrpSpPr>
        <p:grpSpPr>
          <a:xfrm>
            <a:off x="1223963" y="1676400"/>
            <a:ext cx="6653212" cy="5029201"/>
            <a:chOff x="1223963" y="1676400"/>
            <a:chExt cx="6653212" cy="502920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21251"/>
              <a:chOff x="2356" y="1124"/>
              <a:chExt cx="1052" cy="3100"/>
            </a:xfrm>
          </p:grpSpPr>
          <p:sp>
            <p:nvSpPr>
              <p:cNvPr id="921606" name="Line 6"/>
              <p:cNvSpPr>
                <a:spLocks noChangeShapeType="1"/>
              </p:cNvSpPr>
              <p:nvPr/>
            </p:nvSpPr>
            <p:spPr bwMode="auto">
              <a:xfrm>
                <a:off x="2882" y="1588"/>
                <a:ext cx="0" cy="2636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07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08526"/>
              <a:chOff x="4159" y="1258"/>
              <a:chExt cx="803" cy="2966"/>
            </a:xfrm>
          </p:grpSpPr>
          <p:sp>
            <p:nvSpPr>
              <p:cNvPr id="921609" name="Line 9"/>
              <p:cNvSpPr>
                <a:spLocks noChangeShapeType="1"/>
              </p:cNvSpPr>
              <p:nvPr/>
            </p:nvSpPr>
            <p:spPr bwMode="auto">
              <a:xfrm>
                <a:off x="4560" y="1485"/>
                <a:ext cx="0" cy="2739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10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1"/>
              <a:chOff x="755" y="1056"/>
              <a:chExt cx="963" cy="3168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216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8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21619" name="Line 7"/>
              <p:cNvSpPr>
                <a:spLocks noChangeShapeType="1"/>
              </p:cNvSpPr>
              <p:nvPr/>
            </p:nvSpPr>
            <p:spPr bwMode="auto">
              <a:xfrm>
                <a:off x="1236" y="1857"/>
                <a:ext cx="0" cy="2367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20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grpSp>
        <p:nvGrpSpPr>
          <p:cNvPr id="7" name="Group 24"/>
          <p:cNvGrpSpPr/>
          <p:nvPr/>
        </p:nvGrpSpPr>
        <p:grpSpPr>
          <a:xfrm>
            <a:off x="2006600" y="3276600"/>
            <a:ext cx="2563813" cy="431529"/>
            <a:chOff x="2006600" y="3226071"/>
            <a:chExt cx="2563813" cy="431529"/>
          </a:xfrm>
        </p:grpSpPr>
        <p:sp>
          <p:nvSpPr>
            <p:cNvPr id="921603" name="Line 3"/>
            <p:cNvSpPr>
              <a:spLocks noChangeShapeType="1"/>
            </p:cNvSpPr>
            <p:nvPr/>
          </p:nvSpPr>
          <p:spPr bwMode="auto">
            <a:xfrm>
              <a:off x="2006600" y="3657600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430098" y="3226071"/>
              <a:ext cx="1716817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0066"/>
                  </a:solidFill>
                </a:rPr>
                <a:t>down </a:t>
              </a:r>
              <a:r>
                <a:rPr lang="en-GB" sz="2200" b="1" dirty="0" smtClean="0">
                  <a:solidFill>
                    <a:srgbClr val="000066"/>
                  </a:solidFill>
                </a:rPr>
                <a:t>button</a:t>
              </a:r>
              <a:endParaRPr lang="en-GB" sz="22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4551363" y="3657600"/>
            <a:ext cx="2686050" cy="431529"/>
            <a:chOff x="4551363" y="3454671"/>
            <a:chExt cx="2686050" cy="431529"/>
          </a:xfrm>
        </p:grpSpPr>
        <p:sp>
          <p:nvSpPr>
            <p:cNvPr id="921602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071752" y="3454671"/>
              <a:ext cx="162063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000066"/>
                  </a:solidFill>
                </a:rPr>
                <a:t>down </a:t>
              </a:r>
              <a:r>
                <a:rPr lang="en-GB" sz="2200" b="1" dirty="0">
                  <a:solidFill>
                    <a:srgbClr val="000066"/>
                  </a:solidFill>
                </a:rPr>
                <a:t>signal</a:t>
              </a: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570412" y="4267200"/>
            <a:ext cx="2686050" cy="431529"/>
            <a:chOff x="4551363" y="3464209"/>
            <a:chExt cx="2686050" cy="431529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589817" y="3464209"/>
              <a:ext cx="609141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000066"/>
                  </a:solidFill>
                </a:rPr>
                <a:t>ack</a:t>
              </a:r>
              <a:endParaRPr lang="en-GB" sz="22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 flipH="1">
            <a:off x="4551362" y="5715000"/>
            <a:ext cx="2686050" cy="431529"/>
            <a:chOff x="4551363" y="3454671"/>
            <a:chExt cx="2686050" cy="431529"/>
          </a:xfrm>
        </p:grpSpPr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029566" y="3454671"/>
              <a:ext cx="1729640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C0C0C0"/>
                  </a:solidFill>
                </a:rPr>
                <a:t>bottom signal</a:t>
              </a:r>
              <a:endParaRPr lang="en-GB" sz="2200" dirty="0">
                <a:solidFill>
                  <a:srgbClr val="C0C0C0"/>
                </a:solidFill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7242178" y="5173662"/>
            <a:ext cx="1824040" cy="769938"/>
            <a:chOff x="1896" y="1948"/>
            <a:chExt cx="1149" cy="485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2207" y="1948"/>
              <a:ext cx="838" cy="48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n>
                    <a:solidFill>
                      <a:srgbClr val="C0C0C0"/>
                    </a:solidFill>
                  </a:ln>
                  <a:solidFill>
                    <a:srgbClr val="808080"/>
                  </a:solidFill>
                </a:rPr>
                <a:t>reached bottom</a:t>
              </a:r>
            </a:p>
          </p:txBody>
        </p: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896" y="2064"/>
              <a:ext cx="263" cy="336"/>
              <a:chOff x="1896" y="2016"/>
              <a:chExt cx="263" cy="336"/>
            </a:xfrm>
          </p:grpSpPr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ln>
                    <a:solidFill>
                      <a:srgbClr val="C0C0C0"/>
                    </a:solidFill>
                  </a:ln>
                  <a:solidFill>
                    <a:srgbClr val="808080"/>
                  </a:solidFill>
                </a:endParaRPr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ln>
                    <a:solidFill>
                      <a:srgbClr val="C0C0C0"/>
                    </a:solidFill>
                  </a:ln>
                  <a:solidFill>
                    <a:srgbClr val="808080"/>
                  </a:solidFill>
                </a:endParaRPr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ln>
                    <a:solidFill>
                      <a:srgbClr val="C0C0C0"/>
                    </a:solidFill>
                  </a:ln>
                  <a:solidFill>
                    <a:srgbClr val="808080"/>
                  </a:solidFill>
                </a:endParaRPr>
              </a:p>
            </p:txBody>
          </p:sp>
        </p:grp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1979614" y="2776534"/>
            <a:ext cx="2666357" cy="523875"/>
            <a:chOff x="1264" y="1974"/>
            <a:chExt cx="1665" cy="330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006601" y="3886200"/>
            <a:ext cx="2563813" cy="484188"/>
            <a:chOff x="1264" y="2861"/>
            <a:chExt cx="1615" cy="305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1381" y="2861"/>
              <a:ext cx="1482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wait</a:t>
              </a:r>
            </a:p>
          </p:txBody>
        </p:sp>
      </p:grpSp>
      <p:sp>
        <p:nvSpPr>
          <p:cNvPr id="45" name="Line 22"/>
          <p:cNvSpPr>
            <a:spLocks noChangeShapeType="1"/>
          </p:cNvSpPr>
          <p:nvPr/>
        </p:nvSpPr>
        <p:spPr bwMode="auto">
          <a:xfrm flipH="1">
            <a:off x="2006601" y="5222875"/>
            <a:ext cx="2563812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rgbClr val="C0C0C0"/>
              </a:solidFill>
            </a:endParaRPr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1979612" y="5876925"/>
            <a:ext cx="2666357" cy="523875"/>
            <a:chOff x="1264" y="1974"/>
            <a:chExt cx="1665" cy="330"/>
          </a:xfrm>
        </p:grpSpPr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sp>
        <p:nvSpPr>
          <p:cNvPr id="51" name="Line 22"/>
          <p:cNvSpPr>
            <a:spLocks noChangeShapeType="1"/>
          </p:cNvSpPr>
          <p:nvPr/>
        </p:nvSpPr>
        <p:spPr bwMode="auto">
          <a:xfrm flipH="1">
            <a:off x="3579812" y="2286000"/>
            <a:ext cx="1143000" cy="1166813"/>
          </a:xfrm>
          <a:prstGeom prst="line">
            <a:avLst/>
          </a:prstGeom>
          <a:noFill/>
          <a:ln w="254000">
            <a:solidFill>
              <a:srgbClr val="000066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5713412" y="2566987"/>
            <a:ext cx="1143000" cy="1166813"/>
          </a:xfrm>
          <a:prstGeom prst="line">
            <a:avLst/>
          </a:prstGeom>
          <a:noFill/>
          <a:ln w="254000">
            <a:solidFill>
              <a:srgbClr val="000066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 dirty="0">
              <a:solidFill>
                <a:srgbClr val="C0C0C0"/>
              </a:solidFill>
            </a:endParaRP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6854825" y="4015026"/>
            <a:ext cx="2820987" cy="861774"/>
          </a:xfrm>
          <a:prstGeom prst="wedgeRectCallout">
            <a:avLst>
              <a:gd name="adj1" fmla="val -66766"/>
              <a:gd name="adj2" fmla="val 8457"/>
            </a:avLst>
          </a:prstGeom>
          <a:solidFill>
            <a:srgbClr val="F8F8F8"/>
          </a:solidFill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if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screen is at the </a:t>
            </a:r>
            <a:r>
              <a:rPr lang="en-US" kern="0" dirty="0" smtClean="0">
                <a:solidFill>
                  <a:sysClr val="windowText" lastClr="000000"/>
                </a:solidFill>
              </a:rPr>
              <a:t>bottom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5" name="AutoShape 25"/>
          <p:cNvSpPr>
            <a:spLocks noChangeArrowheads="1"/>
          </p:cNvSpPr>
          <p:nvPr/>
        </p:nvSpPr>
        <p:spPr bwMode="auto">
          <a:xfrm>
            <a:off x="2422526" y="4501085"/>
            <a:ext cx="1842505" cy="75671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solidFill>
                  <a:srgbClr val="C0C0C0"/>
                </a:solidFill>
              </a:rPr>
              <a:t>display screen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rgbClr val="C0C0C0"/>
                </a:solidFill>
              </a:rPr>
              <a:t>moving down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46"/>
          <p:cNvGrpSpPr/>
          <p:nvPr/>
        </p:nvGrpSpPr>
        <p:grpSpPr>
          <a:xfrm>
            <a:off x="1223963" y="1676400"/>
            <a:ext cx="6653212" cy="5029201"/>
            <a:chOff x="1223963" y="1676400"/>
            <a:chExt cx="6653212" cy="5029201"/>
          </a:xfrm>
        </p:grpSpPr>
        <p:grpSp>
          <p:nvGrpSpPr>
            <p:cNvPr id="92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21251"/>
              <a:chOff x="2356" y="1124"/>
              <a:chExt cx="1052" cy="3100"/>
            </a:xfrm>
          </p:grpSpPr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>
                <a:off x="2882" y="1588"/>
                <a:ext cx="0" cy="2636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106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93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08526"/>
              <a:chOff x="4159" y="1258"/>
              <a:chExt cx="803" cy="2966"/>
            </a:xfrm>
          </p:grpSpPr>
          <p:sp>
            <p:nvSpPr>
              <p:cNvPr id="103" name="Line 9"/>
              <p:cNvSpPr>
                <a:spLocks noChangeShapeType="1"/>
              </p:cNvSpPr>
              <p:nvPr/>
            </p:nvSpPr>
            <p:spPr bwMode="auto">
              <a:xfrm>
                <a:off x="4560" y="1485"/>
                <a:ext cx="0" cy="2739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94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1"/>
              <a:chOff x="755" y="1056"/>
              <a:chExt cx="963" cy="3168"/>
            </a:xfrm>
          </p:grpSpPr>
          <p:grpSp>
            <p:nvGrpSpPr>
              <p:cNvPr id="95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9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1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2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</p:grpSp>
          <p:sp>
            <p:nvSpPr>
              <p:cNvPr id="96" name="Line 7"/>
              <p:cNvSpPr>
                <a:spLocks noChangeShapeType="1"/>
              </p:cNvSpPr>
              <p:nvPr/>
            </p:nvSpPr>
            <p:spPr bwMode="auto">
              <a:xfrm>
                <a:off x="1236" y="1857"/>
                <a:ext cx="0" cy="2367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97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grpSp>
        <p:nvGrpSpPr>
          <p:cNvPr id="58" name="Group 24"/>
          <p:cNvGrpSpPr/>
          <p:nvPr/>
        </p:nvGrpSpPr>
        <p:grpSpPr>
          <a:xfrm>
            <a:off x="2006600" y="3276600"/>
            <a:ext cx="2563813" cy="431529"/>
            <a:chOff x="2006600" y="3048000"/>
            <a:chExt cx="2563813" cy="431529"/>
          </a:xfrm>
        </p:grpSpPr>
        <p:sp>
          <p:nvSpPr>
            <p:cNvPr id="90" name="Line 3"/>
            <p:cNvSpPr>
              <a:spLocks noChangeShapeType="1"/>
            </p:cNvSpPr>
            <p:nvPr/>
          </p:nvSpPr>
          <p:spPr bwMode="auto">
            <a:xfrm>
              <a:off x="2006600" y="3479529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2430098" y="3048000"/>
              <a:ext cx="1716817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0066"/>
                  </a:solidFill>
                </a:rPr>
                <a:t>down </a:t>
              </a:r>
              <a:r>
                <a:rPr lang="en-GB" sz="2200" b="1" dirty="0" smtClean="0">
                  <a:solidFill>
                    <a:srgbClr val="000066"/>
                  </a:solidFill>
                </a:rPr>
                <a:t>button</a:t>
              </a:r>
              <a:endParaRPr lang="en-GB" sz="22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59" name="Group 23"/>
          <p:cNvGrpSpPr/>
          <p:nvPr/>
        </p:nvGrpSpPr>
        <p:grpSpPr>
          <a:xfrm>
            <a:off x="4551363" y="3835671"/>
            <a:ext cx="2686050" cy="431529"/>
            <a:chOff x="4551363" y="3649715"/>
            <a:chExt cx="2686050" cy="431529"/>
          </a:xfrm>
        </p:grpSpPr>
        <p:sp>
          <p:nvSpPr>
            <p:cNvPr id="88" name="Line 2"/>
            <p:cNvSpPr>
              <a:spLocks noChangeShapeType="1"/>
            </p:cNvSpPr>
            <p:nvPr/>
          </p:nvSpPr>
          <p:spPr bwMode="auto">
            <a:xfrm>
              <a:off x="4551363" y="4055378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5071752" y="3649715"/>
              <a:ext cx="162063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000066"/>
                  </a:solidFill>
                </a:rPr>
                <a:t>down </a:t>
              </a:r>
              <a:r>
                <a:rPr lang="en-GB" sz="2200" b="1" dirty="0">
                  <a:solidFill>
                    <a:srgbClr val="000066"/>
                  </a:solidFill>
                </a:rPr>
                <a:t>signal</a:t>
              </a:r>
            </a:p>
          </p:txBody>
        </p:sp>
      </p:grpSp>
      <p:grpSp>
        <p:nvGrpSpPr>
          <p:cNvPr id="61" name="Group 25"/>
          <p:cNvGrpSpPr/>
          <p:nvPr/>
        </p:nvGrpSpPr>
        <p:grpSpPr>
          <a:xfrm flipH="1">
            <a:off x="4570412" y="4326622"/>
            <a:ext cx="2686050" cy="473978"/>
            <a:chOff x="4551363" y="3574160"/>
            <a:chExt cx="2686050" cy="473978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4551363" y="4048138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5589817" y="3574160"/>
              <a:ext cx="609141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000066"/>
                  </a:solidFill>
                </a:rPr>
                <a:t>ack</a:t>
              </a:r>
              <a:endParaRPr lang="en-GB" sz="22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62" name="Group 28"/>
          <p:cNvGrpSpPr/>
          <p:nvPr/>
        </p:nvGrpSpPr>
        <p:grpSpPr>
          <a:xfrm flipH="1">
            <a:off x="4551362" y="5740671"/>
            <a:ext cx="2686050" cy="431529"/>
            <a:chOff x="4551363" y="3454671"/>
            <a:chExt cx="2686050" cy="431529"/>
          </a:xfrm>
        </p:grpSpPr>
        <p:sp>
          <p:nvSpPr>
            <p:cNvPr id="84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5029566" y="3454671"/>
              <a:ext cx="1729640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C0C0C0"/>
                  </a:solidFill>
                </a:rPr>
                <a:t>bottom signal</a:t>
              </a:r>
              <a:endParaRPr lang="en-GB" sz="2200" dirty="0">
                <a:solidFill>
                  <a:srgbClr val="C0C0C0"/>
                </a:solidFill>
              </a:endParaRPr>
            </a:p>
          </p:txBody>
        </p:sp>
      </p:grpSp>
      <p:grpSp>
        <p:nvGrpSpPr>
          <p:cNvPr id="63" name="Group 60"/>
          <p:cNvGrpSpPr>
            <a:grpSpLocks/>
          </p:cNvGrpSpPr>
          <p:nvPr/>
        </p:nvGrpSpPr>
        <p:grpSpPr bwMode="auto">
          <a:xfrm>
            <a:off x="7242178" y="5326062"/>
            <a:ext cx="1824040" cy="769938"/>
            <a:chOff x="1896" y="2097"/>
            <a:chExt cx="1149" cy="485"/>
          </a:xfrm>
        </p:grpSpPr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2207" y="2097"/>
              <a:ext cx="838" cy="48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C0C0C0"/>
                  </a:solidFill>
                </a:rPr>
                <a:t>reached bottom</a:t>
              </a:r>
            </a:p>
          </p:txBody>
        </p:sp>
        <p:grpSp>
          <p:nvGrpSpPr>
            <p:cNvPr id="80" name="Group 52"/>
            <p:cNvGrpSpPr>
              <a:grpSpLocks/>
            </p:cNvGrpSpPr>
            <p:nvPr/>
          </p:nvGrpSpPr>
          <p:grpSpPr bwMode="auto">
            <a:xfrm>
              <a:off x="1896" y="2193"/>
              <a:ext cx="263" cy="336"/>
              <a:chOff x="1896" y="2145"/>
              <a:chExt cx="263" cy="336"/>
            </a:xfrm>
          </p:grpSpPr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>
                <a:off x="1896" y="2145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C0C0C0"/>
                  </a:solidFill>
                </a:endParaRPr>
              </a:p>
            </p:txBody>
          </p:sp>
          <p:sp>
            <p:nvSpPr>
              <p:cNvPr id="82" name="Line 50"/>
              <p:cNvSpPr>
                <a:spLocks noChangeShapeType="1"/>
              </p:cNvSpPr>
              <p:nvPr/>
            </p:nvSpPr>
            <p:spPr bwMode="auto">
              <a:xfrm>
                <a:off x="2159" y="2145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C0C0C0"/>
                  </a:solidFill>
                </a:endParaRPr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 flipH="1">
                <a:off x="1896" y="2481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C0C0C0"/>
                  </a:solidFill>
                </a:endParaRPr>
              </a:p>
            </p:txBody>
          </p:sp>
        </p:grpSp>
      </p:grpSp>
      <p:grpSp>
        <p:nvGrpSpPr>
          <p:cNvPr id="65" name="Group 26"/>
          <p:cNvGrpSpPr>
            <a:grpSpLocks/>
          </p:cNvGrpSpPr>
          <p:nvPr/>
        </p:nvGrpSpPr>
        <p:grpSpPr bwMode="auto">
          <a:xfrm>
            <a:off x="1979614" y="2776534"/>
            <a:ext cx="2666357" cy="523875"/>
            <a:chOff x="1264" y="1974"/>
            <a:chExt cx="1665" cy="330"/>
          </a:xfrm>
        </p:grpSpPr>
        <p:sp>
          <p:nvSpPr>
            <p:cNvPr id="77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8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grpSp>
        <p:nvGrpSpPr>
          <p:cNvPr id="66" name="Group 27"/>
          <p:cNvGrpSpPr>
            <a:grpSpLocks/>
          </p:cNvGrpSpPr>
          <p:nvPr/>
        </p:nvGrpSpPr>
        <p:grpSpPr bwMode="auto">
          <a:xfrm>
            <a:off x="2006601" y="4087812"/>
            <a:ext cx="2563813" cy="484188"/>
            <a:chOff x="1264" y="2861"/>
            <a:chExt cx="1615" cy="305"/>
          </a:xfrm>
        </p:grpSpPr>
        <p:sp>
          <p:nvSpPr>
            <p:cNvPr id="75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6" name="AutoShape 24"/>
            <p:cNvSpPr>
              <a:spLocks noChangeArrowheads="1"/>
            </p:cNvSpPr>
            <p:nvPr/>
          </p:nvSpPr>
          <p:spPr bwMode="auto">
            <a:xfrm>
              <a:off x="1381" y="2861"/>
              <a:ext cx="1482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wait</a:t>
              </a:r>
            </a:p>
          </p:txBody>
        </p:sp>
      </p:grpSp>
      <p:grpSp>
        <p:nvGrpSpPr>
          <p:cNvPr id="67" name="Group 28"/>
          <p:cNvGrpSpPr>
            <a:grpSpLocks/>
          </p:cNvGrpSpPr>
          <p:nvPr/>
        </p:nvGrpSpPr>
        <p:grpSpPr bwMode="auto">
          <a:xfrm>
            <a:off x="2006601" y="4649787"/>
            <a:ext cx="2563812" cy="684213"/>
            <a:chOff x="1264" y="3697"/>
            <a:chExt cx="1615" cy="431"/>
          </a:xfrm>
        </p:grpSpPr>
        <p:sp>
          <p:nvSpPr>
            <p:cNvPr id="73" name="Line 22"/>
            <p:cNvSpPr>
              <a:spLocks noChangeShapeType="1"/>
            </p:cNvSpPr>
            <p:nvPr/>
          </p:nvSpPr>
          <p:spPr bwMode="auto">
            <a:xfrm flipH="1">
              <a:off x="1264" y="4106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4" name="AutoShape 25"/>
            <p:cNvSpPr>
              <a:spLocks noChangeArrowheads="1"/>
            </p:cNvSpPr>
            <p:nvPr/>
          </p:nvSpPr>
          <p:spPr bwMode="auto">
            <a:xfrm>
              <a:off x="1526" y="3697"/>
              <a:ext cx="1150" cy="431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2200" dirty="0">
                  <a:solidFill>
                    <a:srgbClr val="C0C0C0"/>
                  </a:solidFill>
                </a:rPr>
                <a:t>display screen</a:t>
              </a:r>
            </a:p>
            <a:p>
              <a:pPr>
                <a:lnSpc>
                  <a:spcPct val="80000"/>
                </a:lnSpc>
              </a:pPr>
              <a:r>
                <a:rPr lang="en-GB" sz="2200" dirty="0">
                  <a:solidFill>
                    <a:srgbClr val="C0C0C0"/>
                  </a:solidFill>
                </a:rPr>
                <a:t>moving down</a:t>
              </a:r>
            </a:p>
          </p:txBody>
        </p:sp>
      </p:grpSp>
      <p:grpSp>
        <p:nvGrpSpPr>
          <p:cNvPr id="68" name="Group 26"/>
          <p:cNvGrpSpPr>
            <a:grpSpLocks/>
          </p:cNvGrpSpPr>
          <p:nvPr/>
        </p:nvGrpSpPr>
        <p:grpSpPr bwMode="auto">
          <a:xfrm>
            <a:off x="1979612" y="5876925"/>
            <a:ext cx="2666357" cy="523875"/>
            <a:chOff x="1264" y="1974"/>
            <a:chExt cx="1665" cy="330"/>
          </a:xfrm>
        </p:grpSpPr>
        <p:sp>
          <p:nvSpPr>
            <p:cNvPr id="70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Screen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(3rd Draft)</a:t>
            </a:r>
            <a:endParaRPr lang="en-GB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989012" y="3810000"/>
            <a:ext cx="8229600" cy="2794233"/>
            <a:chOff x="989012" y="3810000"/>
            <a:chExt cx="8229600" cy="279423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989012" y="3861033"/>
              <a:ext cx="8229600" cy="274320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4580" y="3810000"/>
              <a:ext cx="577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66"/>
                  </a:solidFill>
                </a:rPr>
                <a:t>opt</a:t>
              </a:r>
              <a:endParaRPr lang="en-US" sz="22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989012" y="3851498"/>
              <a:ext cx="685800" cy="381000"/>
              <a:chOff x="989012" y="3962400"/>
              <a:chExt cx="685800" cy="381000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989012" y="43434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674812" y="39624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1522412" y="4191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08" name="TextBox 107"/>
          <p:cNvSpPr txBox="1"/>
          <p:nvPr/>
        </p:nvSpPr>
        <p:spPr>
          <a:xfrm>
            <a:off x="1590365" y="3810000"/>
            <a:ext cx="30505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66"/>
                </a:solidFill>
              </a:rPr>
              <a:t>[screen not at bottom] 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2200" b="1" dirty="0" smtClean="0">
                <a:solidFill>
                  <a:srgbClr val="000066"/>
                </a:solidFill>
              </a:rPr>
              <a:t> </a:t>
            </a:r>
            <a:endParaRPr lang="en-US" sz="2200" b="1" dirty="0">
              <a:solidFill>
                <a:srgbClr val="00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2FFC-4FFD-410A-98E1-FCF5A52E0718}" type="slidenum">
              <a:rPr lang="en-GB"/>
              <a:pPr/>
              <a:t>57</a:t>
            </a:fld>
            <a:endParaRPr lang="en-GB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Screen </a:t>
            </a:r>
            <a:r>
              <a:rPr lang="en-GB" sz="3200" i="1" dirty="0" smtClean="0"/>
              <a:t>Controller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State Machine (3rd Draft)</a:t>
            </a:r>
            <a:endParaRPr lang="en-GB" dirty="0"/>
          </a:p>
        </p:txBody>
      </p:sp>
      <p:grpSp>
        <p:nvGrpSpPr>
          <p:cNvPr id="2" name="Group 18"/>
          <p:cNvGrpSpPr/>
          <p:nvPr/>
        </p:nvGrpSpPr>
        <p:grpSpPr>
          <a:xfrm>
            <a:off x="1371668" y="1781175"/>
            <a:ext cx="7465944" cy="4704950"/>
            <a:chOff x="1371668" y="1781175"/>
            <a:chExt cx="7465944" cy="4704950"/>
          </a:xfrm>
        </p:grpSpPr>
        <p:sp>
          <p:nvSpPr>
            <p:cNvPr id="870405" name="Line 5"/>
            <p:cNvSpPr>
              <a:spLocks noChangeShapeType="1"/>
            </p:cNvSpPr>
            <p:nvPr/>
          </p:nvSpPr>
          <p:spPr bwMode="auto">
            <a:xfrm>
              <a:off x="3702050" y="2803525"/>
              <a:ext cx="0" cy="1368425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0407" name="Freeform 7"/>
            <p:cNvSpPr>
              <a:spLocks/>
            </p:cNvSpPr>
            <p:nvPr/>
          </p:nvSpPr>
          <p:spPr bwMode="auto">
            <a:xfrm>
              <a:off x="4706938" y="2978150"/>
              <a:ext cx="4130674" cy="3125788"/>
            </a:xfrm>
            <a:custGeom>
              <a:avLst/>
              <a:gdLst/>
              <a:ahLst/>
              <a:cxnLst>
                <a:cxn ang="0">
                  <a:pos x="0" y="1968"/>
                </a:cxn>
                <a:cxn ang="0">
                  <a:pos x="2256" y="1968"/>
                </a:cxn>
                <a:cxn ang="0">
                  <a:pos x="2256" y="0"/>
                </a:cxn>
                <a:cxn ang="0">
                  <a:pos x="336" y="0"/>
                </a:cxn>
              </a:cxnLst>
              <a:rect l="0" t="0" r="r" b="b"/>
              <a:pathLst>
                <a:path w="2257" h="1969">
                  <a:moveTo>
                    <a:pt x="0" y="1968"/>
                  </a:moveTo>
                  <a:lnTo>
                    <a:pt x="2256" y="1968"/>
                  </a:lnTo>
                  <a:lnTo>
                    <a:pt x="2256" y="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408" name="Line 8"/>
            <p:cNvSpPr>
              <a:spLocks noChangeShapeType="1"/>
            </p:cNvSpPr>
            <p:nvPr/>
          </p:nvSpPr>
          <p:spPr bwMode="auto">
            <a:xfrm>
              <a:off x="3521075" y="4419600"/>
              <a:ext cx="0" cy="11430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0409" name="AutoShape 9"/>
            <p:cNvSpPr>
              <a:spLocks noChangeArrowheads="1"/>
            </p:cNvSpPr>
            <p:nvPr/>
          </p:nvSpPr>
          <p:spPr bwMode="auto">
            <a:xfrm>
              <a:off x="1955694" y="4157663"/>
              <a:ext cx="3130761" cy="895982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folHlink"/>
                  </a:solidFill>
                </a:rPr>
                <a:t>Pending</a:t>
              </a:r>
              <a:endParaRPr lang="en-GB" dirty="0">
                <a:solidFill>
                  <a:schemeClr val="bg1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do / display please wait</a:t>
              </a:r>
            </a:p>
          </p:txBody>
        </p:sp>
        <p:sp>
          <p:nvSpPr>
            <p:cNvPr id="870410" name="AutoShape 10"/>
            <p:cNvSpPr>
              <a:spLocks noChangeArrowheads="1"/>
            </p:cNvSpPr>
            <p:nvPr/>
          </p:nvSpPr>
          <p:spPr bwMode="auto">
            <a:xfrm>
              <a:off x="1811338" y="2636838"/>
              <a:ext cx="3424237" cy="90805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folHlink"/>
                  </a:solidFill>
                </a:rPr>
                <a:t>Idle</a:t>
              </a:r>
              <a:endParaRPr lang="en-GB" dirty="0">
                <a:solidFill>
                  <a:schemeClr val="folHlink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do / display please select</a:t>
              </a:r>
            </a:p>
          </p:txBody>
        </p:sp>
        <p:sp>
          <p:nvSpPr>
            <p:cNvPr id="870411" name="AutoShape 11"/>
            <p:cNvSpPr>
              <a:spLocks noChangeArrowheads="1"/>
            </p:cNvSpPr>
            <p:nvPr/>
          </p:nvSpPr>
          <p:spPr bwMode="auto">
            <a:xfrm>
              <a:off x="1371668" y="5586413"/>
              <a:ext cx="4301989" cy="895982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folHlink"/>
                  </a:solidFill>
                </a:rPr>
                <a:t>Screen moving down</a:t>
              </a:r>
              <a:endParaRPr lang="en-GB" dirty="0">
                <a:solidFill>
                  <a:schemeClr val="bg1"/>
                </a:solidFill>
              </a:endParaRP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do / display screen moving down</a:t>
              </a:r>
            </a:p>
          </p:txBody>
        </p:sp>
        <p:sp>
          <p:nvSpPr>
            <p:cNvPr id="870412" name="Oval 12"/>
            <p:cNvSpPr>
              <a:spLocks noChangeArrowheads="1"/>
            </p:cNvSpPr>
            <p:nvPr/>
          </p:nvSpPr>
          <p:spPr bwMode="auto">
            <a:xfrm>
              <a:off x="3457575" y="1781175"/>
              <a:ext cx="127000" cy="12700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0413" name="Line 13"/>
            <p:cNvSpPr>
              <a:spLocks noChangeShapeType="1"/>
            </p:cNvSpPr>
            <p:nvPr/>
          </p:nvSpPr>
          <p:spPr bwMode="auto">
            <a:xfrm>
              <a:off x="3521075" y="1816100"/>
              <a:ext cx="0" cy="8382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0414" name="Rectangle 14"/>
            <p:cNvSpPr>
              <a:spLocks noChangeArrowheads="1"/>
            </p:cNvSpPr>
            <p:nvPr/>
          </p:nvSpPr>
          <p:spPr bwMode="auto">
            <a:xfrm>
              <a:off x="3549650" y="5034662"/>
              <a:ext cx="61234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400" dirty="0">
                  <a:solidFill>
                    <a:schemeClr val="folHlink"/>
                  </a:solidFill>
                </a:rPr>
                <a:t>ack</a:t>
              </a:r>
            </a:p>
          </p:txBody>
        </p:sp>
        <p:sp>
          <p:nvSpPr>
            <p:cNvPr id="870415" name="Rectangle 15"/>
            <p:cNvSpPr>
              <a:spLocks noChangeArrowheads="1"/>
            </p:cNvSpPr>
            <p:nvPr/>
          </p:nvSpPr>
          <p:spPr bwMode="auto">
            <a:xfrm>
              <a:off x="7770812" y="4502361"/>
              <a:ext cx="1056379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GB" sz="2400" dirty="0">
                  <a:solidFill>
                    <a:schemeClr val="folHlink"/>
                  </a:solidFill>
                </a:rPr>
                <a:t>bottom</a:t>
              </a:r>
            </a:p>
            <a:p>
              <a:pPr algn="r"/>
              <a:r>
                <a:rPr lang="en-GB" sz="2400" dirty="0">
                  <a:solidFill>
                    <a:schemeClr val="folHlink"/>
                  </a:solidFill>
                </a:rPr>
                <a:t>signal</a:t>
              </a:r>
            </a:p>
          </p:txBody>
        </p:sp>
        <p:sp>
          <p:nvSpPr>
            <p:cNvPr id="870418" name="Rectangle 18"/>
            <p:cNvSpPr>
              <a:spLocks noChangeArrowheads="1"/>
            </p:cNvSpPr>
            <p:nvPr/>
          </p:nvSpPr>
          <p:spPr bwMode="auto">
            <a:xfrm>
              <a:off x="3729641" y="3593770"/>
              <a:ext cx="4041171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folHlink"/>
                  </a:solidFill>
                </a:rPr>
                <a:t>down </a:t>
              </a:r>
              <a:r>
                <a:rPr lang="en-GB" sz="2400" dirty="0" smtClean="0">
                  <a:solidFill>
                    <a:schemeClr val="folHlink"/>
                  </a:solidFill>
                </a:rPr>
                <a:t>button                              </a:t>
              </a:r>
            </a:p>
            <a:p>
              <a:pPr algn="ctr"/>
              <a:r>
                <a:rPr lang="en-GB" sz="2400" dirty="0" smtClean="0">
                  <a:solidFill>
                    <a:schemeClr val="folHlink"/>
                  </a:solidFill>
                </a:rPr>
                <a:t>        / </a:t>
              </a:r>
              <a:r>
                <a:rPr lang="en-GB" sz="2400" dirty="0">
                  <a:solidFill>
                    <a:schemeClr val="folHlink"/>
                  </a:solidFill>
                </a:rPr>
                <a:t>down signal</a:t>
              </a:r>
            </a:p>
          </p:txBody>
        </p:sp>
        <p:sp>
          <p:nvSpPr>
            <p:cNvPr id="870419" name="AutoShape 19"/>
            <p:cNvSpPr>
              <a:spLocks noChangeArrowheads="1"/>
            </p:cNvSpPr>
            <p:nvPr/>
          </p:nvSpPr>
          <p:spPr bwMode="auto">
            <a:xfrm>
              <a:off x="1887147" y="3048000"/>
              <a:ext cx="3272619" cy="498075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rgbClr val="808080"/>
                  </a:solidFill>
                </a:rPr>
                <a:t>do / display please select</a:t>
              </a:r>
            </a:p>
          </p:txBody>
        </p:sp>
        <p:sp>
          <p:nvSpPr>
            <p:cNvPr id="870420" name="AutoShape 20"/>
            <p:cNvSpPr>
              <a:spLocks noChangeArrowheads="1"/>
            </p:cNvSpPr>
            <p:nvPr/>
          </p:nvSpPr>
          <p:spPr bwMode="auto">
            <a:xfrm>
              <a:off x="1970547" y="4540250"/>
              <a:ext cx="3101057" cy="498075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rgbClr val="808080"/>
                  </a:solidFill>
                </a:rPr>
                <a:t>do / display please wait</a:t>
              </a:r>
            </a:p>
          </p:txBody>
        </p:sp>
        <p:sp>
          <p:nvSpPr>
            <p:cNvPr id="870421" name="AutoShape 21"/>
            <p:cNvSpPr>
              <a:spLocks noChangeArrowheads="1"/>
            </p:cNvSpPr>
            <p:nvPr/>
          </p:nvSpPr>
          <p:spPr bwMode="auto">
            <a:xfrm>
              <a:off x="1392271" y="5988050"/>
              <a:ext cx="4260782" cy="498075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400" dirty="0">
                  <a:solidFill>
                    <a:srgbClr val="808080"/>
                  </a:solidFill>
                </a:rPr>
                <a:t>do / display screen moving down</a:t>
              </a:r>
            </a:p>
          </p:txBody>
        </p:sp>
      </p:grp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317172" y="3521978"/>
            <a:ext cx="374904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[screen </a:t>
            </a:r>
            <a:r>
              <a:rPr lang="en-GB" b="1" dirty="0" smtClean="0">
                <a:solidFill>
                  <a:schemeClr val="tx2"/>
                </a:solidFill>
              </a:rPr>
              <a:t>not at </a:t>
            </a:r>
            <a:r>
              <a:rPr lang="en-GB" b="1" dirty="0">
                <a:solidFill>
                  <a:schemeClr val="tx2"/>
                </a:solidFill>
              </a:rPr>
              <a:t>bottom</a:t>
            </a:r>
            <a:r>
              <a:rPr lang="en-GB" b="1" dirty="0" smtClean="0">
                <a:solidFill>
                  <a:schemeClr val="tx2"/>
                </a:solidFill>
              </a:rPr>
              <a:t>]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1223963" y="1676400"/>
            <a:ext cx="6653212" cy="5029201"/>
            <a:chOff x="1223963" y="1676400"/>
            <a:chExt cx="6653212" cy="502920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21251"/>
              <a:chOff x="2356" y="1124"/>
              <a:chExt cx="1052" cy="3100"/>
            </a:xfrm>
          </p:grpSpPr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>
                <a:off x="2882" y="1588"/>
                <a:ext cx="0" cy="2636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106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08526"/>
              <a:chOff x="4159" y="1258"/>
              <a:chExt cx="803" cy="2966"/>
            </a:xfrm>
          </p:grpSpPr>
          <p:sp>
            <p:nvSpPr>
              <p:cNvPr id="103" name="Line 9"/>
              <p:cNvSpPr>
                <a:spLocks noChangeShapeType="1"/>
              </p:cNvSpPr>
              <p:nvPr/>
            </p:nvSpPr>
            <p:spPr bwMode="auto">
              <a:xfrm>
                <a:off x="4560" y="1485"/>
                <a:ext cx="0" cy="2739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1"/>
              <a:chOff x="755" y="1056"/>
              <a:chExt cx="963" cy="3168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99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1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  <p:sp>
              <p:nvSpPr>
                <p:cNvPr id="102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C0C0C0"/>
                    </a:solidFill>
                  </a:endParaRPr>
                </a:p>
              </p:txBody>
            </p:sp>
          </p:grpSp>
          <p:sp>
            <p:nvSpPr>
              <p:cNvPr id="96" name="Line 7"/>
              <p:cNvSpPr>
                <a:spLocks noChangeShapeType="1"/>
              </p:cNvSpPr>
              <p:nvPr/>
            </p:nvSpPr>
            <p:spPr bwMode="auto">
              <a:xfrm>
                <a:off x="1236" y="1857"/>
                <a:ext cx="0" cy="2367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97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grpSp>
        <p:nvGrpSpPr>
          <p:cNvPr id="7" name="Group 24"/>
          <p:cNvGrpSpPr/>
          <p:nvPr/>
        </p:nvGrpSpPr>
        <p:grpSpPr>
          <a:xfrm>
            <a:off x="2006600" y="3276600"/>
            <a:ext cx="2563813" cy="431529"/>
            <a:chOff x="2006600" y="3048000"/>
            <a:chExt cx="2563813" cy="431529"/>
          </a:xfrm>
        </p:grpSpPr>
        <p:sp>
          <p:nvSpPr>
            <p:cNvPr id="90" name="Line 3"/>
            <p:cNvSpPr>
              <a:spLocks noChangeShapeType="1"/>
            </p:cNvSpPr>
            <p:nvPr/>
          </p:nvSpPr>
          <p:spPr bwMode="auto">
            <a:xfrm>
              <a:off x="2006600" y="3479529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2430098" y="3048000"/>
              <a:ext cx="1716817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0066"/>
                  </a:solidFill>
                </a:rPr>
                <a:t>down </a:t>
              </a:r>
              <a:r>
                <a:rPr lang="en-GB" sz="2200" b="1" dirty="0" smtClean="0">
                  <a:solidFill>
                    <a:srgbClr val="000066"/>
                  </a:solidFill>
                </a:rPr>
                <a:t>button</a:t>
              </a:r>
              <a:endParaRPr lang="en-GB" sz="22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4551363" y="3835671"/>
            <a:ext cx="2686050" cy="431529"/>
            <a:chOff x="4551363" y="3649715"/>
            <a:chExt cx="2686050" cy="431529"/>
          </a:xfrm>
        </p:grpSpPr>
        <p:sp>
          <p:nvSpPr>
            <p:cNvPr id="88" name="Line 2"/>
            <p:cNvSpPr>
              <a:spLocks noChangeShapeType="1"/>
            </p:cNvSpPr>
            <p:nvPr/>
          </p:nvSpPr>
          <p:spPr bwMode="auto">
            <a:xfrm>
              <a:off x="4551363" y="4055378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5071752" y="3649715"/>
              <a:ext cx="1620636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000066"/>
                  </a:solidFill>
                </a:rPr>
                <a:t>down </a:t>
              </a:r>
              <a:r>
                <a:rPr lang="en-GB" sz="2200" b="1" dirty="0">
                  <a:solidFill>
                    <a:srgbClr val="000066"/>
                  </a:solidFill>
                </a:rPr>
                <a:t>signal</a:t>
              </a:r>
            </a:p>
          </p:txBody>
        </p:sp>
      </p:grpSp>
      <p:grpSp>
        <p:nvGrpSpPr>
          <p:cNvPr id="9" name="Group 25"/>
          <p:cNvGrpSpPr/>
          <p:nvPr/>
        </p:nvGrpSpPr>
        <p:grpSpPr>
          <a:xfrm flipH="1">
            <a:off x="4570412" y="4326622"/>
            <a:ext cx="2686050" cy="473978"/>
            <a:chOff x="4551363" y="3574160"/>
            <a:chExt cx="2686050" cy="473978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4551363" y="4048138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5589817" y="3574160"/>
              <a:ext cx="609141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b="1" dirty="0" smtClean="0">
                  <a:solidFill>
                    <a:srgbClr val="000066"/>
                  </a:solidFill>
                </a:rPr>
                <a:t>ack</a:t>
              </a:r>
              <a:endParaRPr lang="en-GB" sz="22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 flipH="1">
            <a:off x="4551362" y="5740671"/>
            <a:ext cx="2686050" cy="431529"/>
            <a:chOff x="4551363" y="3454671"/>
            <a:chExt cx="2686050" cy="431529"/>
          </a:xfrm>
        </p:grpSpPr>
        <p:sp>
          <p:nvSpPr>
            <p:cNvPr id="84" name="Line 2"/>
            <p:cNvSpPr>
              <a:spLocks noChangeShapeType="1"/>
            </p:cNvSpPr>
            <p:nvPr/>
          </p:nvSpPr>
          <p:spPr bwMode="auto">
            <a:xfrm>
              <a:off x="4551363" y="3886200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5029566" y="3454671"/>
              <a:ext cx="1729640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2200" dirty="0" smtClean="0">
                  <a:solidFill>
                    <a:srgbClr val="C0C0C0"/>
                  </a:solidFill>
                </a:rPr>
                <a:t>bottom signal</a:t>
              </a:r>
              <a:endParaRPr lang="en-GB" sz="2200" dirty="0">
                <a:solidFill>
                  <a:srgbClr val="C0C0C0"/>
                </a:solidFill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7242178" y="5326062"/>
            <a:ext cx="1824040" cy="769938"/>
            <a:chOff x="1896" y="2097"/>
            <a:chExt cx="1149" cy="485"/>
          </a:xfrm>
        </p:grpSpPr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2207" y="2097"/>
              <a:ext cx="838" cy="48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C0C0C0"/>
                  </a:solidFill>
                </a:rPr>
                <a:t>reached bottom</a:t>
              </a:r>
            </a:p>
          </p:txBody>
        </p: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896" y="2193"/>
              <a:ext cx="263" cy="336"/>
              <a:chOff x="1896" y="2145"/>
              <a:chExt cx="263" cy="336"/>
            </a:xfrm>
          </p:grpSpPr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>
                <a:off x="1896" y="2145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C0C0C0"/>
                  </a:solidFill>
                </a:endParaRPr>
              </a:p>
            </p:txBody>
          </p:sp>
          <p:sp>
            <p:nvSpPr>
              <p:cNvPr id="82" name="Line 50"/>
              <p:cNvSpPr>
                <a:spLocks noChangeShapeType="1"/>
              </p:cNvSpPr>
              <p:nvPr/>
            </p:nvSpPr>
            <p:spPr bwMode="auto">
              <a:xfrm>
                <a:off x="2159" y="2145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C0C0C0"/>
                  </a:solidFill>
                </a:endParaRPr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 flipH="1">
                <a:off x="1896" y="2481"/>
                <a:ext cx="263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C0C0C0"/>
                  </a:solidFill>
                </a:endParaRPr>
              </a:p>
            </p:txBody>
          </p:sp>
        </p:grp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1979614" y="2776534"/>
            <a:ext cx="2666357" cy="523875"/>
            <a:chOff x="1264" y="1974"/>
            <a:chExt cx="1665" cy="330"/>
          </a:xfrm>
        </p:grpSpPr>
        <p:sp>
          <p:nvSpPr>
            <p:cNvPr id="77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8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006601" y="4087812"/>
            <a:ext cx="2563813" cy="484188"/>
            <a:chOff x="1264" y="2861"/>
            <a:chExt cx="1615" cy="305"/>
          </a:xfrm>
        </p:grpSpPr>
        <p:sp>
          <p:nvSpPr>
            <p:cNvPr id="75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6" name="AutoShape 24"/>
            <p:cNvSpPr>
              <a:spLocks noChangeArrowheads="1"/>
            </p:cNvSpPr>
            <p:nvPr/>
          </p:nvSpPr>
          <p:spPr bwMode="auto">
            <a:xfrm>
              <a:off x="1381" y="2861"/>
              <a:ext cx="1482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wait</a:t>
              </a: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2006601" y="4649787"/>
            <a:ext cx="2563812" cy="684213"/>
            <a:chOff x="1264" y="3697"/>
            <a:chExt cx="1615" cy="431"/>
          </a:xfrm>
        </p:grpSpPr>
        <p:sp>
          <p:nvSpPr>
            <p:cNvPr id="73" name="Line 22"/>
            <p:cNvSpPr>
              <a:spLocks noChangeShapeType="1"/>
            </p:cNvSpPr>
            <p:nvPr/>
          </p:nvSpPr>
          <p:spPr bwMode="auto">
            <a:xfrm flipH="1">
              <a:off x="1264" y="4106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4" name="AutoShape 25"/>
            <p:cNvSpPr>
              <a:spLocks noChangeArrowheads="1"/>
            </p:cNvSpPr>
            <p:nvPr/>
          </p:nvSpPr>
          <p:spPr bwMode="auto">
            <a:xfrm>
              <a:off x="1526" y="3697"/>
              <a:ext cx="1150" cy="431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2200" dirty="0">
                  <a:solidFill>
                    <a:srgbClr val="C0C0C0"/>
                  </a:solidFill>
                </a:rPr>
                <a:t>display screen</a:t>
              </a:r>
            </a:p>
            <a:p>
              <a:pPr>
                <a:lnSpc>
                  <a:spcPct val="80000"/>
                </a:lnSpc>
              </a:pPr>
              <a:r>
                <a:rPr lang="en-GB" sz="2200" dirty="0">
                  <a:solidFill>
                    <a:srgbClr val="C0C0C0"/>
                  </a:solidFill>
                </a:rPr>
                <a:t>moving down</a:t>
              </a: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1979612" y="5876925"/>
            <a:ext cx="2666357" cy="523875"/>
            <a:chOff x="1264" y="1974"/>
            <a:chExt cx="1665" cy="330"/>
          </a:xfrm>
        </p:grpSpPr>
        <p:sp>
          <p:nvSpPr>
            <p:cNvPr id="70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Screen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(3rd Draft)</a:t>
            </a:r>
            <a:endParaRPr lang="en-GB" dirty="0"/>
          </a:p>
        </p:txBody>
      </p:sp>
      <p:grpSp>
        <p:nvGrpSpPr>
          <p:cNvPr id="17" name="Group 106"/>
          <p:cNvGrpSpPr/>
          <p:nvPr/>
        </p:nvGrpSpPr>
        <p:grpSpPr>
          <a:xfrm>
            <a:off x="989012" y="3810000"/>
            <a:ext cx="8229600" cy="2794233"/>
            <a:chOff x="989012" y="3810000"/>
            <a:chExt cx="8229600" cy="279423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989012" y="3861033"/>
              <a:ext cx="8229600" cy="2743200"/>
            </a:xfrm>
            <a:prstGeom prst="rect">
              <a:avLst/>
            </a:prstGeom>
            <a:noFill/>
            <a:ln w="38100" cap="flat" cmpd="sng" algn="ctr">
              <a:solidFill>
                <a:srgbClr val="C0C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60898" y="3810000"/>
              <a:ext cx="29095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C0C0C0"/>
                  </a:solidFill>
                </a:rPr>
                <a:t>[screen not at bottom] </a:t>
              </a:r>
              <a:endParaRPr lang="en-US" sz="2200" b="1" dirty="0">
                <a:solidFill>
                  <a:srgbClr val="C0C0C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4580" y="3810000"/>
              <a:ext cx="577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C0C0C0"/>
                  </a:solidFill>
                </a:rPr>
                <a:t>opt</a:t>
              </a:r>
              <a:endParaRPr lang="en-US" sz="2200" b="1" dirty="0">
                <a:solidFill>
                  <a:srgbClr val="C0C0C0"/>
                </a:solidFill>
              </a:endParaRPr>
            </a:p>
          </p:txBody>
        </p:sp>
        <p:grpSp>
          <p:nvGrpSpPr>
            <p:cNvPr id="18" name="Group 71"/>
            <p:cNvGrpSpPr/>
            <p:nvPr/>
          </p:nvGrpSpPr>
          <p:grpSpPr>
            <a:xfrm>
              <a:off x="989012" y="3851498"/>
              <a:ext cx="685800" cy="381000"/>
              <a:chOff x="989012" y="3962400"/>
              <a:chExt cx="685800" cy="381000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989012" y="43434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C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674812" y="39624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C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1522412" y="4191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C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6854825" y="4115039"/>
            <a:ext cx="2820987" cy="861774"/>
          </a:xfrm>
          <a:prstGeom prst="wedgeRectCallout">
            <a:avLst>
              <a:gd name="adj1" fmla="val -66766"/>
              <a:gd name="adj2" fmla="val 8457"/>
            </a:avLst>
          </a:prstGeom>
          <a:solidFill>
            <a:srgbClr val="F8F8F8"/>
          </a:solidFill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solidFill>
                  <a:sysClr val="windowText" lastClr="000000"/>
                </a:solidFill>
                <a:effectLst/>
                <a:uLnTx/>
                <a:uFillTx/>
              </a:rPr>
              <a:t>What if</a:t>
            </a:r>
            <a:r>
              <a:rPr kumimoji="0" lang="en-US" b="0" i="0" u="none" strike="noStrike" kern="0" cap="none" spc="0" normalizeH="0" noProof="0" dirty="0" smtClean="0">
                <a:solidFill>
                  <a:sysClr val="windowText" lastClr="000000"/>
                </a:solidFill>
                <a:effectLst/>
                <a:uLnTx/>
                <a:uFillTx/>
              </a:rPr>
              <a:t> the screen is </a:t>
            </a:r>
            <a:r>
              <a:rPr kumimoji="0" lang="en-US" b="0" i="1" u="none" strike="noStrike" kern="0" cap="none" spc="0" normalizeH="0" noProof="0" dirty="0" smtClean="0">
                <a:solidFill>
                  <a:sysClr val="windowText" lastClr="000000"/>
                </a:solidFill>
                <a:effectLst/>
                <a:uLnTx/>
                <a:uFillTx/>
              </a:rPr>
              <a:t>not</a:t>
            </a:r>
            <a:r>
              <a:rPr kumimoji="0" lang="en-US" b="0" i="0" u="none" strike="noStrike" kern="0" cap="none" spc="0" normalizeH="0" noProof="0" dirty="0" smtClean="0">
                <a:solidFill>
                  <a:sysClr val="windowText" lastClr="000000"/>
                </a:solidFill>
                <a:effectLst/>
                <a:uLnTx/>
                <a:uFillTx/>
              </a:rPr>
              <a:t> working? </a:t>
            </a:r>
            <a:r>
              <a:rPr kumimoji="0" lang="en-US" b="1" i="0" u="none" strike="noStrike" kern="0" cap="none" spc="0" normalizeH="0" noProof="0" dirty="0" smtClean="0"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.</a:t>
            </a:r>
            <a:endParaRPr kumimoji="0" lang="en-US" b="1" i="0" u="none" strike="noStrike" kern="0" cap="none" spc="0" normalizeH="0" baseline="0" noProof="0" dirty="0"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Sequence Diagram</a:t>
            </a:r>
            <a:br>
              <a:rPr lang="en-GB" dirty="0" smtClean="0"/>
            </a:br>
            <a:r>
              <a:rPr lang="en-GB" dirty="0" smtClean="0"/>
              <a:t>(4th Draft: New Scenario)</a:t>
            </a:r>
            <a:endParaRPr lang="en-GB" dirty="0"/>
          </a:p>
        </p:txBody>
      </p:sp>
      <p:grpSp>
        <p:nvGrpSpPr>
          <p:cNvPr id="2" name="Group 46"/>
          <p:cNvGrpSpPr/>
          <p:nvPr/>
        </p:nvGrpSpPr>
        <p:grpSpPr>
          <a:xfrm>
            <a:off x="1223963" y="1676400"/>
            <a:ext cx="6653212" cy="5105401"/>
            <a:chOff x="1223963" y="1676400"/>
            <a:chExt cx="6653212" cy="510540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97451"/>
              <a:chOff x="2356" y="1124"/>
              <a:chExt cx="1052" cy="3148"/>
            </a:xfrm>
          </p:grpSpPr>
          <p:sp>
            <p:nvSpPr>
              <p:cNvPr id="921606" name="Line 6"/>
              <p:cNvSpPr>
                <a:spLocks noChangeShapeType="1"/>
              </p:cNvSpPr>
              <p:nvPr/>
            </p:nvSpPr>
            <p:spPr bwMode="auto">
              <a:xfrm flipH="1">
                <a:off x="2879" y="1588"/>
                <a:ext cx="3" cy="2684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07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84726"/>
              <a:chOff x="4159" y="1258"/>
              <a:chExt cx="803" cy="3014"/>
            </a:xfrm>
          </p:grpSpPr>
          <p:sp>
            <p:nvSpPr>
              <p:cNvPr id="921609" name="Line 9"/>
              <p:cNvSpPr>
                <a:spLocks noChangeShapeType="1"/>
              </p:cNvSpPr>
              <p:nvPr/>
            </p:nvSpPr>
            <p:spPr bwMode="auto">
              <a:xfrm flipH="1">
                <a:off x="4559" y="1485"/>
                <a:ext cx="1" cy="2787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10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0"/>
              <a:chOff x="755" y="1056"/>
              <a:chExt cx="963" cy="3168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216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8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21619" name="Line 7"/>
              <p:cNvSpPr>
                <a:spLocks noChangeShapeType="1"/>
              </p:cNvSpPr>
              <p:nvPr/>
            </p:nvSpPr>
            <p:spPr bwMode="auto">
              <a:xfrm>
                <a:off x="1231" y="192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20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sp>
        <p:nvSpPr>
          <p:cNvPr id="921603" name="Line 3"/>
          <p:cNvSpPr>
            <a:spLocks noChangeShapeType="1"/>
          </p:cNvSpPr>
          <p:nvPr/>
        </p:nvSpPr>
        <p:spPr bwMode="auto">
          <a:xfrm>
            <a:off x="2006600" y="3810000"/>
            <a:ext cx="2563813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ln>
                <a:solidFill>
                  <a:srgbClr val="808080"/>
                </a:solidFill>
              </a:ln>
              <a:solidFill>
                <a:srgbClr val="C0C0C0"/>
              </a:solidFill>
            </a:endParaRP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979614" y="2776534"/>
            <a:ext cx="2666357" cy="523875"/>
            <a:chOff x="1264" y="1974"/>
            <a:chExt cx="1665" cy="330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>
              <a:off x="1301" y="1974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006602" y="5148044"/>
            <a:ext cx="2773364" cy="484188"/>
            <a:chOff x="1264" y="2861"/>
            <a:chExt cx="1747" cy="305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1279" y="2861"/>
              <a:ext cx="1732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rgbClr val="000066"/>
                  </a:solidFill>
                </a:rPr>
                <a:t>display please </a:t>
              </a:r>
              <a:r>
                <a:rPr lang="en-GB" sz="2200" b="1" dirty="0" smtClean="0">
                  <a:solidFill>
                    <a:srgbClr val="000066"/>
                  </a:solidFill>
                </a:rPr>
                <a:t>select </a:t>
              </a:r>
              <a:r>
                <a:rPr lang="en-GB" sz="2200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GB" sz="2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51363" y="4445913"/>
            <a:ext cx="2686050" cy="430887"/>
            <a:chOff x="4551363" y="3988713"/>
            <a:chExt cx="2686050" cy="430887"/>
          </a:xfrm>
        </p:grpSpPr>
        <p:sp>
          <p:nvSpPr>
            <p:cNvPr id="921602" name="Line 2"/>
            <p:cNvSpPr>
              <a:spLocks noChangeShapeType="1"/>
            </p:cNvSpPr>
            <p:nvPr/>
          </p:nvSpPr>
          <p:spPr bwMode="auto">
            <a:xfrm>
              <a:off x="4551363" y="4419600"/>
              <a:ext cx="2686050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ln>
                  <a:solidFill>
                    <a:srgbClr val="C0C0C0"/>
                  </a:solidFill>
                </a:ln>
                <a:solidFill>
                  <a:srgbClr val="C0C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0542" y="3988713"/>
              <a:ext cx="16193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66"/>
                  </a:solidFill>
                </a:rPr>
                <a:t>down signal</a:t>
              </a:r>
              <a:endParaRPr lang="en-US" sz="22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542590" y="3352800"/>
            <a:ext cx="1603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8080"/>
                </a:solidFill>
              </a:rPr>
              <a:t>down button</a:t>
            </a:r>
            <a:endParaRPr lang="en-US" sz="2200" dirty="0">
              <a:solidFill>
                <a:srgbClr val="80808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89012" y="4038600"/>
            <a:ext cx="8229600" cy="20574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0898" y="3979178"/>
            <a:ext cx="2909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8080"/>
                </a:solidFill>
              </a:rPr>
              <a:t>[screen not at bottom] </a:t>
            </a:r>
            <a:endParaRPr lang="en-US" sz="2200" b="1" dirty="0">
              <a:solidFill>
                <a:srgbClr val="808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4581" y="3997102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8080"/>
                </a:solidFill>
              </a:rPr>
              <a:t>opt</a:t>
            </a:r>
            <a:endParaRPr lang="en-US" sz="2200" b="1" dirty="0">
              <a:solidFill>
                <a:srgbClr val="808080"/>
              </a:solidFill>
            </a:endParaRPr>
          </a:p>
        </p:txBody>
      </p:sp>
      <p:grpSp>
        <p:nvGrpSpPr>
          <p:cNvPr id="13" name="Group 71"/>
          <p:cNvGrpSpPr/>
          <p:nvPr/>
        </p:nvGrpSpPr>
        <p:grpSpPr>
          <a:xfrm>
            <a:off x="989012" y="4038600"/>
            <a:ext cx="685800" cy="381000"/>
            <a:chOff x="989012" y="3962400"/>
            <a:chExt cx="685800" cy="381000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989012" y="4343400"/>
              <a:ext cx="533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1674812" y="39624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522412" y="4191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2" name="Group 18"/>
          <p:cNvGrpSpPr>
            <a:grpSpLocks/>
          </p:cNvGrpSpPr>
          <p:nvPr/>
        </p:nvGrpSpPr>
        <p:grpSpPr bwMode="auto">
          <a:xfrm flipH="1">
            <a:off x="4570412" y="4876800"/>
            <a:ext cx="3810000" cy="762000"/>
            <a:chOff x="2015" y="1689"/>
            <a:chExt cx="2400" cy="480"/>
          </a:xfrm>
        </p:grpSpPr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2351" y="1689"/>
              <a:ext cx="384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2351" y="2169"/>
              <a:ext cx="2064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2015" y="1785"/>
              <a:ext cx="47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C00000"/>
                  </a:solidFill>
                </a:rPr>
                <a:t>2 </a:t>
              </a:r>
              <a:r>
                <a:rPr lang="en-US" sz="2400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2543" y="1689"/>
              <a:ext cx="0" cy="48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animBg="1"/>
      <p:bldP spid="51" grpId="0"/>
      <p:bldP spid="53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75" y="2514600"/>
            <a:ext cx="6274337" cy="4343400"/>
          </a:xfrm>
          <a:prstGeom prst="rect">
            <a:avLst/>
          </a:prstGeom>
          <a:ln w="19050">
            <a:solidFill>
              <a:srgbClr val="996633"/>
            </a:solidFill>
          </a:ln>
        </p:spPr>
      </p:pic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>
                <a:solidFill>
                  <a:srgbClr val="000066"/>
                </a:solidFill>
              </a:rPr>
              <a:t>State Machines</a:t>
            </a:r>
            <a:br>
              <a:rPr lang="en-GB" sz="3200" i="1" dirty="0">
                <a:solidFill>
                  <a:srgbClr val="000066"/>
                </a:solidFill>
              </a:rPr>
            </a:br>
            <a:r>
              <a:rPr lang="en-GB" dirty="0">
                <a:solidFill>
                  <a:srgbClr val="000066"/>
                </a:solidFill>
              </a:rPr>
              <a:t>Motivation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2354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An </a:t>
            </a:r>
            <a:r>
              <a:rPr lang="en-GB" b="1" i="1" kern="0" dirty="0" smtClean="0">
                <a:solidFill>
                  <a:schemeClr val="bg2"/>
                </a:solidFill>
              </a:rPr>
              <a:t>action</a:t>
            </a:r>
            <a:r>
              <a:rPr lang="en-GB" kern="0" dirty="0" smtClean="0"/>
              <a:t> is modelled by an </a:t>
            </a:r>
            <a:r>
              <a:rPr lang="en-GB" b="1" i="1" kern="0" dirty="0" smtClean="0">
                <a:solidFill>
                  <a:schemeClr val="bg2"/>
                </a:solidFill>
              </a:rPr>
              <a:t>event</a:t>
            </a:r>
            <a:r>
              <a:rPr lang="en-GB" kern="0" dirty="0" smtClean="0"/>
              <a:t> in state machines</a:t>
            </a:r>
            <a:r>
              <a:rPr lang="en-GB" b="1" kern="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GB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75139" y="265797"/>
            <a:ext cx="9521825" cy="1104900"/>
          </a:xfrm>
          <a:noFill/>
          <a:ln/>
        </p:spPr>
        <p:txBody>
          <a:bodyPr/>
          <a:lstStyle/>
          <a:p>
            <a:r>
              <a:rPr lang="en-GB" i="1" dirty="0" smtClean="0"/>
              <a:t>Sequence Diagram</a:t>
            </a:r>
            <a:br>
              <a:rPr lang="en-GB" i="1" dirty="0" smtClean="0"/>
            </a:br>
            <a:r>
              <a:rPr lang="en-GB" sz="3600" dirty="0" smtClean="0"/>
              <a:t>(For Students Who Like to Combine Scenarios)</a:t>
            </a:r>
            <a:endParaRPr lang="en-GB" sz="3600" dirty="0"/>
          </a:p>
        </p:txBody>
      </p:sp>
      <p:grpSp>
        <p:nvGrpSpPr>
          <p:cNvPr id="2" name="Group 46"/>
          <p:cNvGrpSpPr/>
          <p:nvPr/>
        </p:nvGrpSpPr>
        <p:grpSpPr>
          <a:xfrm>
            <a:off x="1223963" y="1524000"/>
            <a:ext cx="6653212" cy="5105401"/>
            <a:chOff x="1223963" y="1676400"/>
            <a:chExt cx="6653212" cy="510540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0150" y="1784350"/>
              <a:ext cx="1670050" cy="4997451"/>
              <a:chOff x="2356" y="1124"/>
              <a:chExt cx="1052" cy="3148"/>
            </a:xfrm>
          </p:grpSpPr>
          <p:sp>
            <p:nvSpPr>
              <p:cNvPr id="921606" name="Line 6"/>
              <p:cNvSpPr>
                <a:spLocks noChangeShapeType="1"/>
              </p:cNvSpPr>
              <p:nvPr/>
            </p:nvSpPr>
            <p:spPr bwMode="auto">
              <a:xfrm flipH="1">
                <a:off x="2879" y="1588"/>
                <a:ext cx="3" cy="2684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07" name="Rectangle 7"/>
              <p:cNvSpPr>
                <a:spLocks noChangeArrowheads="1"/>
              </p:cNvSpPr>
              <p:nvPr/>
            </p:nvSpPr>
            <p:spPr bwMode="auto">
              <a:xfrm>
                <a:off x="2356" y="1124"/>
                <a:ext cx="1052" cy="6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Controller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02413" y="1997075"/>
              <a:ext cx="1274762" cy="4784726"/>
              <a:chOff x="4159" y="1258"/>
              <a:chExt cx="803" cy="3014"/>
            </a:xfrm>
          </p:grpSpPr>
          <p:sp>
            <p:nvSpPr>
              <p:cNvPr id="921609" name="Line 9"/>
              <p:cNvSpPr>
                <a:spLocks noChangeShapeType="1"/>
              </p:cNvSpPr>
              <p:nvPr/>
            </p:nvSpPr>
            <p:spPr bwMode="auto">
              <a:xfrm flipH="1">
                <a:off x="4559" y="1485"/>
                <a:ext cx="1" cy="2787"/>
              </a:xfrm>
              <a:prstGeom prst="line">
                <a:avLst/>
              </a:prstGeom>
              <a:noFill/>
              <a:ln w="38100" cap="rnd">
                <a:solidFill>
                  <a:srgbClr val="C0C0C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10" name="Rectangle 10"/>
              <p:cNvSpPr>
                <a:spLocks noChangeArrowheads="1"/>
              </p:cNvSpPr>
              <p:nvPr/>
            </p:nvSpPr>
            <p:spPr bwMode="auto">
              <a:xfrm>
                <a:off x="4159" y="1258"/>
                <a:ext cx="803" cy="3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C0C0C0"/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C0C0"/>
                    </a:solidFill>
                  </a:rPr>
                  <a:t>:Screen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223963" y="1676400"/>
              <a:ext cx="1528762" cy="5029200"/>
              <a:chOff x="755" y="1056"/>
              <a:chExt cx="963" cy="3168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107" y="1056"/>
                <a:ext cx="259" cy="432"/>
                <a:chOff x="528" y="1584"/>
                <a:chExt cx="384" cy="624"/>
              </a:xfrm>
            </p:grpSpPr>
            <p:sp>
              <p:nvSpPr>
                <p:cNvPr id="9216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6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1968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720" y="172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7" name="Line 8"/>
                <p:cNvSpPr>
                  <a:spLocks noChangeShapeType="1"/>
                </p:cNvSpPr>
                <p:nvPr/>
              </p:nvSpPr>
              <p:spPr bwMode="auto">
                <a:xfrm>
                  <a:off x="528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1618" name="Oval 9"/>
                <p:cNvSpPr>
                  <a:spLocks noChangeArrowheads="1"/>
                </p:cNvSpPr>
                <p:nvPr/>
              </p:nvSpPr>
              <p:spPr bwMode="auto">
                <a:xfrm>
                  <a:off x="648" y="1584"/>
                  <a:ext cx="144" cy="144"/>
                </a:xfrm>
                <a:prstGeom prst="ellips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21619" name="Line 7"/>
              <p:cNvSpPr>
                <a:spLocks noChangeShapeType="1"/>
              </p:cNvSpPr>
              <p:nvPr/>
            </p:nvSpPr>
            <p:spPr bwMode="auto">
              <a:xfrm>
                <a:off x="1231" y="192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20" name="Text Box 20"/>
              <p:cNvSpPr txBox="1">
                <a:spLocks noChangeArrowheads="1"/>
              </p:cNvSpPr>
              <p:nvPr/>
            </p:nvSpPr>
            <p:spPr bwMode="auto">
              <a:xfrm>
                <a:off x="755" y="1449"/>
                <a:ext cx="96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C0C0"/>
                    </a:solidFill>
                  </a:rPr>
                  <a:t>Professor</a:t>
                </a:r>
              </a:p>
            </p:txBody>
          </p:sp>
        </p:grpSp>
      </p:grpSp>
      <p:sp>
        <p:nvSpPr>
          <p:cNvPr id="921602" name="Line 2"/>
          <p:cNvSpPr>
            <a:spLocks noChangeShapeType="1"/>
          </p:cNvSpPr>
          <p:nvPr/>
        </p:nvSpPr>
        <p:spPr bwMode="auto">
          <a:xfrm>
            <a:off x="4551363" y="4005044"/>
            <a:ext cx="268605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C0C0C0"/>
              </a:solidFill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979614" y="2590800"/>
            <a:ext cx="2666357" cy="488950"/>
            <a:chOff x="1264" y="1996"/>
            <a:chExt cx="1665" cy="308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>
              <a:off x="1264" y="2304"/>
              <a:ext cx="1615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>
              <a:off x="1301" y="1996"/>
              <a:ext cx="1628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select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150542" y="3590935"/>
            <a:ext cx="16193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66"/>
                </a:solidFill>
              </a:rPr>
              <a:t>down signal</a:t>
            </a:r>
            <a:endParaRPr lang="en-US" sz="2200" b="1" dirty="0">
              <a:solidFill>
                <a:srgbClr val="000066"/>
              </a:solidFill>
            </a:endParaRPr>
          </a:p>
        </p:txBody>
      </p:sp>
      <p:grpSp>
        <p:nvGrpSpPr>
          <p:cNvPr id="8" name="Group 60"/>
          <p:cNvGrpSpPr/>
          <p:nvPr/>
        </p:nvGrpSpPr>
        <p:grpSpPr>
          <a:xfrm>
            <a:off x="2006600" y="3048000"/>
            <a:ext cx="2563813" cy="430887"/>
            <a:chOff x="2006600" y="3379113"/>
            <a:chExt cx="2563813" cy="430887"/>
          </a:xfrm>
        </p:grpSpPr>
        <p:sp>
          <p:nvSpPr>
            <p:cNvPr id="921603" name="Line 3"/>
            <p:cNvSpPr>
              <a:spLocks noChangeShapeType="1"/>
            </p:cNvSpPr>
            <p:nvPr/>
          </p:nvSpPr>
          <p:spPr bwMode="auto">
            <a:xfrm>
              <a:off x="2006600" y="3810000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42590" y="3379113"/>
              <a:ext cx="16033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808080"/>
                  </a:solidFill>
                </a:rPr>
                <a:t>down button</a:t>
              </a:r>
              <a:endParaRPr lang="en-US" sz="2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1979612" y="4352236"/>
            <a:ext cx="7045331" cy="1210364"/>
            <a:chOff x="1979612" y="4352236"/>
            <a:chExt cx="7045331" cy="1210364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006602" y="4529135"/>
              <a:ext cx="2667001" cy="630238"/>
              <a:chOff x="1264" y="3578"/>
              <a:chExt cx="1680" cy="397"/>
            </a:xfrm>
          </p:grpSpPr>
          <p:sp>
            <p:nvSpPr>
              <p:cNvPr id="45" name="Line 22"/>
              <p:cNvSpPr>
                <a:spLocks noChangeShapeType="1"/>
              </p:cNvSpPr>
              <p:nvPr/>
            </p:nvSpPr>
            <p:spPr bwMode="auto">
              <a:xfrm flipH="1">
                <a:off x="1264" y="3840"/>
                <a:ext cx="1615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 type="none" w="sm" len="sm"/>
                <a:tailEnd type="arrow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auto">
              <a:xfrm>
                <a:off x="1274" y="3578"/>
                <a:ext cx="1670" cy="397"/>
              </a:xfrm>
              <a:prstGeom prst="roundRect">
                <a:avLst>
                  <a:gd name="adj" fmla="val 12495"/>
                </a:avLst>
              </a:prstGeom>
              <a:noFill/>
              <a:ln w="25400">
                <a:noFill/>
                <a:round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GB" sz="1600" dirty="0">
                    <a:solidFill>
                      <a:srgbClr val="C0C0C0"/>
                    </a:solidFill>
                  </a:rPr>
                  <a:t>display </a:t>
                </a:r>
                <a:r>
                  <a:rPr lang="en-GB" sz="1600" dirty="0" smtClean="0">
                    <a:solidFill>
                      <a:srgbClr val="C0C0C0"/>
                    </a:solidFill>
                  </a:rPr>
                  <a:t>screen moving </a:t>
                </a:r>
                <a:r>
                  <a:rPr lang="en-GB" sz="1600" dirty="0">
                    <a:solidFill>
                      <a:srgbClr val="C0C0C0"/>
                    </a:solidFill>
                  </a:rPr>
                  <a:t>down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1979612" y="5073650"/>
              <a:ext cx="2666357" cy="488950"/>
              <a:chOff x="1264" y="1996"/>
              <a:chExt cx="1665" cy="308"/>
            </a:xfrm>
          </p:grpSpPr>
          <p:sp>
            <p:nvSpPr>
              <p:cNvPr id="89" name="Line 3"/>
              <p:cNvSpPr>
                <a:spLocks noChangeShapeType="1"/>
              </p:cNvSpPr>
              <p:nvPr/>
            </p:nvSpPr>
            <p:spPr bwMode="auto">
              <a:xfrm flipH="1">
                <a:off x="1264" y="2304"/>
                <a:ext cx="1615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 type="none" w="sm" len="sm"/>
                <a:tailEnd type="arrow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90" name="AutoShape 23"/>
              <p:cNvSpPr>
                <a:spLocks noChangeArrowheads="1"/>
              </p:cNvSpPr>
              <p:nvPr/>
            </p:nvSpPr>
            <p:spPr bwMode="auto">
              <a:xfrm>
                <a:off x="1301" y="1996"/>
                <a:ext cx="1628" cy="293"/>
              </a:xfrm>
              <a:prstGeom prst="roundRect">
                <a:avLst>
                  <a:gd name="adj" fmla="val 12495"/>
                </a:avLst>
              </a:prstGeom>
              <a:noFill/>
              <a:ln w="25400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sz="2200" dirty="0">
                    <a:solidFill>
                      <a:srgbClr val="C0C0C0"/>
                    </a:solidFill>
                  </a:rPr>
                  <a:t>display please select</a:t>
                </a:r>
              </a:p>
            </p:txBody>
          </p:sp>
        </p:grpSp>
        <p:sp>
          <p:nvSpPr>
            <p:cNvPr id="27" name="Line 2"/>
            <p:cNvSpPr>
              <a:spLocks noChangeShapeType="1"/>
            </p:cNvSpPr>
            <p:nvPr/>
          </p:nvSpPr>
          <p:spPr bwMode="auto">
            <a:xfrm flipH="1">
              <a:off x="4570412" y="4766345"/>
              <a:ext cx="2686050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>
                <a:solidFill>
                  <a:srgbClr val="C0C0C0"/>
                </a:solidFill>
              </a:endParaRPr>
            </a:p>
          </p:txBody>
        </p:sp>
        <p:grpSp>
          <p:nvGrpSpPr>
            <p:cNvPr id="12" name="Group 28"/>
            <p:cNvGrpSpPr/>
            <p:nvPr/>
          </p:nvGrpSpPr>
          <p:grpSpPr>
            <a:xfrm flipH="1">
              <a:off x="4551362" y="4978671"/>
              <a:ext cx="2686050" cy="431529"/>
              <a:chOff x="4551363" y="3454671"/>
              <a:chExt cx="2686050" cy="431529"/>
            </a:xfrm>
          </p:grpSpPr>
          <p:sp>
            <p:nvSpPr>
              <p:cNvPr id="30" name="Line 2"/>
              <p:cNvSpPr>
                <a:spLocks noChangeShapeType="1"/>
              </p:cNvSpPr>
              <p:nvPr/>
            </p:nvSpPr>
            <p:spPr bwMode="auto">
              <a:xfrm>
                <a:off x="4551363" y="3886200"/>
                <a:ext cx="2686050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 type="none" w="sm" len="sm"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>
                  <a:solidFill>
                    <a:srgbClr val="C0C0C0"/>
                  </a:solidFill>
                </a:endParaRPr>
              </a:p>
            </p:txBody>
          </p:sp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5029566" y="3454671"/>
                <a:ext cx="1729640" cy="431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GB" sz="2200" dirty="0" smtClean="0">
                    <a:solidFill>
                      <a:srgbClr val="C0C0C0"/>
                    </a:solidFill>
                  </a:rPr>
                  <a:t>bottom signal</a:t>
                </a:r>
                <a:endParaRPr lang="en-GB" sz="2200" dirty="0">
                  <a:solidFill>
                    <a:srgbClr val="C0C0C0"/>
                  </a:solidFill>
                </a:endParaRPr>
              </a:p>
            </p:txBody>
          </p:sp>
        </p:grpSp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7242178" y="4666070"/>
              <a:ext cx="1782765" cy="769153"/>
              <a:chOff x="1896" y="1783"/>
              <a:chExt cx="1123" cy="802"/>
            </a:xfrm>
          </p:grpSpPr>
          <p:sp>
            <p:nvSpPr>
              <p:cNvPr id="33" name="Text Box 46"/>
              <p:cNvSpPr txBox="1">
                <a:spLocks noChangeArrowheads="1"/>
              </p:cNvSpPr>
              <p:nvPr/>
            </p:nvSpPr>
            <p:spPr bwMode="auto">
              <a:xfrm>
                <a:off x="2181" y="1783"/>
                <a:ext cx="838" cy="80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rgbClr val="808080"/>
                    </a:solidFill>
                  </a:rPr>
                  <a:t>reached bottom</a:t>
                </a:r>
              </a:p>
            </p:txBody>
          </p:sp>
          <p:grpSp>
            <p:nvGrpSpPr>
              <p:cNvPr id="14" name="Group 52"/>
              <p:cNvGrpSpPr>
                <a:grpSpLocks/>
              </p:cNvGrpSpPr>
              <p:nvPr/>
            </p:nvGrpSpPr>
            <p:grpSpPr bwMode="auto">
              <a:xfrm>
                <a:off x="1896" y="2064"/>
                <a:ext cx="263" cy="336"/>
                <a:chOff x="1896" y="2016"/>
                <a:chExt cx="263" cy="336"/>
              </a:xfrm>
            </p:grpSpPr>
            <p:sp>
              <p:nvSpPr>
                <p:cNvPr id="35" name="Line 45"/>
                <p:cNvSpPr>
                  <a:spLocks noChangeShapeType="1"/>
                </p:cNvSpPr>
                <p:nvPr/>
              </p:nvSpPr>
              <p:spPr bwMode="auto">
                <a:xfrm>
                  <a:off x="1896" y="2016"/>
                  <a:ext cx="263" cy="0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36" name="Line 50"/>
                <p:cNvSpPr>
                  <a:spLocks noChangeShapeType="1"/>
                </p:cNvSpPr>
                <p:nvPr/>
              </p:nvSpPr>
              <p:spPr bwMode="auto">
                <a:xfrm>
                  <a:off x="2159" y="2016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3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896" y="2352"/>
                  <a:ext cx="263" cy="0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808080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5638953" y="4352236"/>
              <a:ext cx="6078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66"/>
                  </a:solidFill>
                </a:rPr>
                <a:t>ack</a:t>
              </a:r>
              <a:endParaRPr lang="en-US" sz="22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 bwMode="auto">
          <a:xfrm>
            <a:off x="760412" y="3657600"/>
            <a:ext cx="8458200" cy="2895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46212" y="3598178"/>
            <a:ext cx="2909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8080"/>
                </a:solidFill>
              </a:rPr>
              <a:t>[screen not at bottom] </a:t>
            </a:r>
            <a:endParaRPr lang="en-US" sz="2200" b="1" dirty="0">
              <a:solidFill>
                <a:srgbClr val="808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7592" y="3616102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8080"/>
                </a:solidFill>
              </a:rPr>
              <a:t>opt</a:t>
            </a:r>
            <a:endParaRPr lang="en-US" sz="2200" b="1" dirty="0">
              <a:solidFill>
                <a:srgbClr val="808080"/>
              </a:solidFill>
            </a:endParaRPr>
          </a:p>
        </p:txBody>
      </p:sp>
      <p:grpSp>
        <p:nvGrpSpPr>
          <p:cNvPr id="15" name="Group 71"/>
          <p:cNvGrpSpPr/>
          <p:nvPr/>
        </p:nvGrpSpPr>
        <p:grpSpPr>
          <a:xfrm>
            <a:off x="752023" y="3657600"/>
            <a:ext cx="685800" cy="381000"/>
            <a:chOff x="989012" y="3962400"/>
            <a:chExt cx="685800" cy="381000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989012" y="4343400"/>
              <a:ext cx="533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1674812" y="39624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522412" y="4191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006602" y="5688012"/>
            <a:ext cx="2773364" cy="484188"/>
            <a:chOff x="1264" y="2861"/>
            <a:chExt cx="1747" cy="305"/>
          </a:xfrm>
        </p:grpSpPr>
        <p:sp>
          <p:nvSpPr>
            <p:cNvPr id="71" name="Line 21"/>
            <p:cNvSpPr>
              <a:spLocks noChangeShapeType="1"/>
            </p:cNvSpPr>
            <p:nvPr/>
          </p:nvSpPr>
          <p:spPr bwMode="auto">
            <a:xfrm flipH="1">
              <a:off x="1264" y="3166"/>
              <a:ext cx="1615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auto">
            <a:xfrm>
              <a:off x="1279" y="2861"/>
              <a:ext cx="1732" cy="293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b="1" dirty="0">
                  <a:solidFill>
                    <a:srgbClr val="000066"/>
                  </a:solidFill>
                </a:rPr>
                <a:t>display please </a:t>
              </a:r>
              <a:r>
                <a:rPr lang="en-GB" sz="2200" b="1" dirty="0" smtClean="0">
                  <a:solidFill>
                    <a:srgbClr val="000066"/>
                  </a:solidFill>
                </a:rPr>
                <a:t>select </a:t>
              </a:r>
              <a:r>
                <a:rPr lang="en-GB" sz="2200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GB" sz="2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1065212" y="4360178"/>
            <a:ext cx="7848600" cy="2054324"/>
            <a:chOff x="1065212" y="4114800"/>
            <a:chExt cx="7848600" cy="2054324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065212" y="4157444"/>
              <a:ext cx="7848600" cy="201168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8" name="Group 71"/>
            <p:cNvGrpSpPr/>
            <p:nvPr/>
          </p:nvGrpSpPr>
          <p:grpSpPr>
            <a:xfrm>
              <a:off x="1065212" y="4139520"/>
              <a:ext cx="685800" cy="381000"/>
              <a:chOff x="989012" y="3962400"/>
              <a:chExt cx="685800" cy="381000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989012" y="43434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1674812" y="39624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1522412" y="4191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68" name="TextBox 67"/>
            <p:cNvSpPr txBox="1"/>
            <p:nvPr/>
          </p:nvSpPr>
          <p:spPr>
            <a:xfrm>
              <a:off x="1129844" y="4114800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66"/>
                  </a:solidFill>
                </a:rPr>
                <a:t>alt</a:t>
              </a:r>
              <a:endParaRPr lang="en-US" sz="2200" b="1" dirty="0">
                <a:solidFill>
                  <a:srgbClr val="000066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1065212" y="5519956"/>
              <a:ext cx="784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9" name="Group 44"/>
          <p:cNvGrpSpPr>
            <a:grpSpLocks/>
          </p:cNvGrpSpPr>
          <p:nvPr/>
        </p:nvGrpSpPr>
        <p:grpSpPr bwMode="auto">
          <a:xfrm flipH="1">
            <a:off x="7237412" y="3733800"/>
            <a:ext cx="1763713" cy="457200"/>
            <a:chOff x="1960" y="1527"/>
            <a:chExt cx="1111" cy="288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>
              <a:off x="2687" y="1689"/>
              <a:ext cx="38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Text Box 46"/>
            <p:cNvSpPr txBox="1">
              <a:spLocks noChangeArrowheads="1"/>
            </p:cNvSpPr>
            <p:nvPr/>
          </p:nvSpPr>
          <p:spPr bwMode="auto">
            <a:xfrm>
              <a:off x="1960" y="1527"/>
              <a:ext cx="72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bg2"/>
                  </a:solidFill>
                </a:rPr>
                <a:t>t</a:t>
              </a:r>
              <a:r>
                <a:rPr lang="en-US" sz="2400" dirty="0">
                  <a:solidFill>
                    <a:schemeClr val="bg2"/>
                  </a:solidFill>
                </a:rPr>
                <a:t> = </a:t>
              </a:r>
              <a:r>
                <a:rPr lang="en-US" sz="2400" b="1" dirty="0">
                  <a:solidFill>
                    <a:schemeClr val="bg2"/>
                  </a:solidFill>
                </a:rPr>
                <a:t>now</a:t>
              </a:r>
            </a:p>
          </p:txBody>
        </p:sp>
      </p:grpSp>
      <p:grpSp>
        <p:nvGrpSpPr>
          <p:cNvPr id="20" name="Group 50"/>
          <p:cNvGrpSpPr>
            <a:grpSpLocks/>
          </p:cNvGrpSpPr>
          <p:nvPr/>
        </p:nvGrpSpPr>
        <p:grpSpPr bwMode="auto">
          <a:xfrm flipH="1">
            <a:off x="4570411" y="5943604"/>
            <a:ext cx="4343853" cy="461963"/>
            <a:chOff x="340" y="2016"/>
            <a:chExt cx="2923" cy="291"/>
          </a:xfrm>
        </p:grpSpPr>
        <p:sp>
          <p:nvSpPr>
            <p:cNvPr id="82" name="Line 51"/>
            <p:cNvSpPr>
              <a:spLocks noChangeShapeType="1"/>
            </p:cNvSpPr>
            <p:nvPr/>
          </p:nvSpPr>
          <p:spPr bwMode="auto">
            <a:xfrm>
              <a:off x="956" y="2160"/>
              <a:ext cx="2307" cy="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Text Box 52"/>
            <p:cNvSpPr txBox="1">
              <a:spLocks noChangeArrowheads="1"/>
            </p:cNvSpPr>
            <p:nvPr/>
          </p:nvSpPr>
          <p:spPr bwMode="auto">
            <a:xfrm>
              <a:off x="340" y="2016"/>
              <a:ext cx="672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bg2"/>
                  </a:solidFill>
                </a:rPr>
                <a:t>t </a:t>
              </a:r>
              <a:r>
                <a:rPr lang="en-US" sz="2400" dirty="0">
                  <a:solidFill>
                    <a:schemeClr val="bg2"/>
                  </a:solidFill>
                </a:rPr>
                <a:t>+ </a:t>
              </a:r>
              <a:r>
                <a:rPr lang="en-US" sz="2400" dirty="0" smtClean="0">
                  <a:solidFill>
                    <a:schemeClr val="bg2"/>
                  </a:solidFill>
                </a:rPr>
                <a:t>2 </a:t>
              </a:r>
              <a:r>
                <a:rPr lang="en-US" sz="2400" dirty="0">
                  <a:solidFill>
                    <a:schemeClr val="bg2"/>
                  </a:solidFill>
                </a:rPr>
                <a:t>s</a:t>
              </a:r>
            </a:p>
          </p:txBody>
        </p:sp>
      </p:grpSp>
      <p:grpSp>
        <p:nvGrpSpPr>
          <p:cNvPr id="21" name="Group 83"/>
          <p:cNvGrpSpPr/>
          <p:nvPr/>
        </p:nvGrpSpPr>
        <p:grpSpPr>
          <a:xfrm>
            <a:off x="2006601" y="3827928"/>
            <a:ext cx="2563813" cy="465138"/>
            <a:chOff x="2006601" y="4106863"/>
            <a:chExt cx="2563813" cy="465138"/>
          </a:xfrm>
        </p:grpSpPr>
        <p:sp>
          <p:nvSpPr>
            <p:cNvPr id="76" name="Line 21"/>
            <p:cNvSpPr>
              <a:spLocks noChangeShapeType="1"/>
            </p:cNvSpPr>
            <p:nvPr/>
          </p:nvSpPr>
          <p:spPr bwMode="auto">
            <a:xfrm flipH="1">
              <a:off x="2006601" y="4522788"/>
              <a:ext cx="256381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C0C0C0"/>
                </a:solidFill>
              </a:endParaRPr>
            </a:p>
          </p:txBody>
        </p:sp>
        <p:sp>
          <p:nvSpPr>
            <p:cNvPr id="77" name="AutoShape 24"/>
            <p:cNvSpPr>
              <a:spLocks noChangeArrowheads="1"/>
            </p:cNvSpPr>
            <p:nvPr/>
          </p:nvSpPr>
          <p:spPr bwMode="auto">
            <a:xfrm>
              <a:off x="2192339" y="4106863"/>
              <a:ext cx="2352675" cy="465138"/>
            </a:xfrm>
            <a:prstGeom prst="roundRect">
              <a:avLst>
                <a:gd name="adj" fmla="val 12495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2200" dirty="0">
                  <a:solidFill>
                    <a:srgbClr val="C0C0C0"/>
                  </a:solidFill>
                </a:rPr>
                <a:t>display please wait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2" grpId="0" animBg="1"/>
      <p:bldP spid="50" grpId="0"/>
      <p:bldP spid="53" grpId="0" animBg="1"/>
      <p:bldP spid="54" grpId="0"/>
      <p:bldP spid="5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2FFC-4FFD-410A-98E1-FCF5A52E0718}" type="slidenum">
              <a:rPr lang="en-GB"/>
              <a:pPr/>
              <a:t>61</a:t>
            </a:fld>
            <a:endParaRPr lang="en-GB" dirty="0"/>
          </a:p>
        </p:txBody>
      </p:sp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0" y="6248400"/>
            <a:ext cx="9066213" cy="60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Screen </a:t>
            </a:r>
            <a:r>
              <a:rPr lang="en-GB" sz="3200" i="1" dirty="0" smtClean="0"/>
              <a:t>Controller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State Machine (4th Draft)</a:t>
            </a:r>
            <a:endParaRPr lang="en-GB" dirty="0"/>
          </a:p>
        </p:txBody>
      </p:sp>
      <p:sp>
        <p:nvSpPr>
          <p:cNvPr id="870405" name="Line 5"/>
          <p:cNvSpPr>
            <a:spLocks noChangeShapeType="1"/>
          </p:cNvSpPr>
          <p:nvPr/>
        </p:nvSpPr>
        <p:spPr bwMode="auto">
          <a:xfrm>
            <a:off x="3702050" y="2803525"/>
            <a:ext cx="0" cy="13684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7" name="Freeform 7"/>
          <p:cNvSpPr>
            <a:spLocks/>
          </p:cNvSpPr>
          <p:nvPr/>
        </p:nvSpPr>
        <p:spPr bwMode="auto">
          <a:xfrm>
            <a:off x="4706938" y="2978150"/>
            <a:ext cx="3582987" cy="3125788"/>
          </a:xfrm>
          <a:custGeom>
            <a:avLst/>
            <a:gdLst/>
            <a:ahLst/>
            <a:cxnLst>
              <a:cxn ang="0">
                <a:pos x="0" y="1968"/>
              </a:cxn>
              <a:cxn ang="0">
                <a:pos x="2256" y="1968"/>
              </a:cxn>
              <a:cxn ang="0">
                <a:pos x="2256" y="0"/>
              </a:cxn>
              <a:cxn ang="0">
                <a:pos x="336" y="0"/>
              </a:cxn>
            </a:cxnLst>
            <a:rect l="0" t="0" r="r" b="b"/>
            <a:pathLst>
              <a:path w="2257" h="1969">
                <a:moveTo>
                  <a:pt x="0" y="1968"/>
                </a:moveTo>
                <a:lnTo>
                  <a:pt x="2256" y="1968"/>
                </a:lnTo>
                <a:lnTo>
                  <a:pt x="2256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0408" name="Line 8"/>
          <p:cNvSpPr>
            <a:spLocks noChangeShapeType="1"/>
          </p:cNvSpPr>
          <p:nvPr/>
        </p:nvSpPr>
        <p:spPr bwMode="auto">
          <a:xfrm>
            <a:off x="3521075" y="4419600"/>
            <a:ext cx="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0" name="AutoShape 10"/>
          <p:cNvSpPr>
            <a:spLocks noChangeArrowheads="1"/>
          </p:cNvSpPr>
          <p:nvPr/>
        </p:nvSpPr>
        <p:spPr bwMode="auto">
          <a:xfrm>
            <a:off x="1811338" y="2636838"/>
            <a:ext cx="3424237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Idle</a:t>
            </a:r>
            <a:endParaRPr lang="en-GB" dirty="0">
              <a:solidFill>
                <a:schemeClr val="folHlink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please select</a:t>
            </a:r>
          </a:p>
        </p:txBody>
      </p:sp>
      <p:sp>
        <p:nvSpPr>
          <p:cNvPr id="870411" name="AutoShape 11"/>
          <p:cNvSpPr>
            <a:spLocks noChangeArrowheads="1"/>
          </p:cNvSpPr>
          <p:nvPr/>
        </p:nvSpPr>
        <p:spPr bwMode="auto">
          <a:xfrm>
            <a:off x="1271588" y="5586413"/>
            <a:ext cx="4502150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Screen moving down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screen moving down</a:t>
            </a:r>
          </a:p>
        </p:txBody>
      </p:sp>
      <p:sp>
        <p:nvSpPr>
          <p:cNvPr id="870412" name="Oval 12"/>
          <p:cNvSpPr>
            <a:spLocks noChangeArrowheads="1"/>
          </p:cNvSpPr>
          <p:nvPr/>
        </p:nvSpPr>
        <p:spPr bwMode="auto">
          <a:xfrm>
            <a:off x="3457575" y="178117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3" name="Line 13"/>
          <p:cNvSpPr>
            <a:spLocks noChangeShapeType="1"/>
          </p:cNvSpPr>
          <p:nvPr/>
        </p:nvSpPr>
        <p:spPr bwMode="auto">
          <a:xfrm>
            <a:off x="3521075" y="1816100"/>
            <a:ext cx="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4" name="Rectangle 14"/>
          <p:cNvSpPr>
            <a:spLocks noChangeArrowheads="1"/>
          </p:cNvSpPr>
          <p:nvPr/>
        </p:nvSpPr>
        <p:spPr bwMode="auto">
          <a:xfrm>
            <a:off x="3549650" y="5110163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ack</a:t>
            </a:r>
          </a:p>
        </p:txBody>
      </p:sp>
      <p:sp>
        <p:nvSpPr>
          <p:cNvPr id="870415" name="Rectangle 15"/>
          <p:cNvSpPr>
            <a:spLocks noChangeArrowheads="1"/>
          </p:cNvSpPr>
          <p:nvPr/>
        </p:nvSpPr>
        <p:spPr bwMode="auto">
          <a:xfrm>
            <a:off x="8339138" y="4152900"/>
            <a:ext cx="1046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bottom</a:t>
            </a:r>
          </a:p>
          <a:p>
            <a:pPr algn="ctr"/>
            <a:r>
              <a:rPr lang="en-GB" sz="2400" dirty="0">
                <a:solidFill>
                  <a:schemeClr val="folHlink"/>
                </a:solidFill>
              </a:rPr>
              <a:t>signal</a:t>
            </a:r>
          </a:p>
        </p:txBody>
      </p:sp>
      <p:sp>
        <p:nvSpPr>
          <p:cNvPr id="870418" name="Rectangle 18"/>
          <p:cNvSpPr>
            <a:spLocks noChangeArrowheads="1"/>
          </p:cNvSpPr>
          <p:nvPr/>
        </p:nvSpPr>
        <p:spPr bwMode="auto">
          <a:xfrm>
            <a:off x="3681368" y="3554413"/>
            <a:ext cx="4605428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down button [screen not at bottom]</a:t>
            </a:r>
            <a:r>
              <a:rPr lang="en-GB" dirty="0">
                <a:solidFill>
                  <a:schemeClr val="folHlink"/>
                </a:solidFill>
              </a:rPr>
              <a:t> </a:t>
            </a:r>
          </a:p>
          <a:p>
            <a:pPr algn="ctr"/>
            <a:r>
              <a:rPr lang="en-GB" sz="2400" dirty="0" smtClean="0">
                <a:solidFill>
                  <a:schemeClr val="folHlink"/>
                </a:solidFill>
              </a:rPr>
              <a:t>    / </a:t>
            </a:r>
            <a:r>
              <a:rPr lang="en-GB" sz="2400" dirty="0">
                <a:solidFill>
                  <a:schemeClr val="folHlink"/>
                </a:solidFill>
              </a:rPr>
              <a:t>down signal</a:t>
            </a:r>
          </a:p>
        </p:txBody>
      </p:sp>
      <p:sp>
        <p:nvSpPr>
          <p:cNvPr id="870419" name="AutoShape 19"/>
          <p:cNvSpPr>
            <a:spLocks noChangeArrowheads="1"/>
          </p:cNvSpPr>
          <p:nvPr/>
        </p:nvSpPr>
        <p:spPr bwMode="auto">
          <a:xfrm>
            <a:off x="1887147" y="3048000"/>
            <a:ext cx="3272619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rgbClr val="808080"/>
                </a:solidFill>
              </a:rPr>
              <a:t>do / display please select</a:t>
            </a:r>
          </a:p>
        </p:txBody>
      </p:sp>
      <p:sp>
        <p:nvSpPr>
          <p:cNvPr id="870421" name="AutoShape 21"/>
          <p:cNvSpPr>
            <a:spLocks noChangeArrowheads="1"/>
          </p:cNvSpPr>
          <p:nvPr/>
        </p:nvSpPr>
        <p:spPr bwMode="auto">
          <a:xfrm>
            <a:off x="1392271" y="5988050"/>
            <a:ext cx="4260782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rgbClr val="808080"/>
                </a:solidFill>
              </a:rPr>
              <a:t>do / display screen moving down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531813" y="3559183"/>
            <a:ext cx="2743201" cy="631827"/>
            <a:chOff x="335" y="2242"/>
            <a:chExt cx="1728" cy="542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2054" y="2242"/>
              <a:ext cx="9" cy="5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arrow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5" y="2312"/>
              <a:ext cx="1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GB" b="1" dirty="0">
                  <a:solidFill>
                    <a:schemeClr val="bg2"/>
                  </a:solidFill>
                </a:rPr>
                <a:t>after (2 seconds)</a:t>
              </a:r>
            </a:p>
          </p:txBody>
        </p:sp>
      </p:grpSp>
      <p:sp>
        <p:nvSpPr>
          <p:cNvPr id="870409" name="AutoShape 9"/>
          <p:cNvSpPr>
            <a:spLocks noChangeArrowheads="1"/>
          </p:cNvSpPr>
          <p:nvPr/>
        </p:nvSpPr>
        <p:spPr bwMode="auto">
          <a:xfrm>
            <a:off x="1885950" y="4157663"/>
            <a:ext cx="3270250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Pending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please wait</a:t>
            </a:r>
          </a:p>
        </p:txBody>
      </p:sp>
      <p:sp>
        <p:nvSpPr>
          <p:cNvPr id="870420" name="AutoShape 20"/>
          <p:cNvSpPr>
            <a:spLocks noChangeArrowheads="1"/>
          </p:cNvSpPr>
          <p:nvPr/>
        </p:nvSpPr>
        <p:spPr bwMode="auto">
          <a:xfrm>
            <a:off x="1970547" y="4540250"/>
            <a:ext cx="3101057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rgbClr val="808080"/>
                </a:solidFill>
              </a:rPr>
              <a:t>do / display please wait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455612" y="1600200"/>
            <a:ext cx="1600200" cy="914400"/>
          </a:xfrm>
          <a:prstGeom prst="wedgeRectCallout">
            <a:avLst>
              <a:gd name="adj1" fmla="val -12222"/>
              <a:gd name="adj2" fmla="val 167654"/>
            </a:avLst>
          </a:prstGeom>
          <a:solidFill>
            <a:schemeClr val="accent1"/>
          </a:solidFill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dirty="0"/>
              <a:t>UML </a:t>
            </a:r>
            <a:r>
              <a:rPr lang="en-US" dirty="0" smtClean="0"/>
              <a:t>keyword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5" grpId="0" animBg="1"/>
      <p:bldP spid="870407" grpId="0" animBg="1"/>
      <p:bldP spid="870408" grpId="0" animBg="1"/>
      <p:bldP spid="870410" grpId="0" animBg="1"/>
      <p:bldP spid="870411" grpId="0" animBg="1"/>
      <p:bldP spid="870412" grpId="0" animBg="1"/>
      <p:bldP spid="870413" grpId="0" animBg="1"/>
      <p:bldP spid="870414" grpId="0"/>
      <p:bldP spid="870415" grpId="0"/>
      <p:bldP spid="870418" grpId="0"/>
      <p:bldP spid="870419" grpId="0"/>
      <p:bldP spid="870421" grpId="0"/>
      <p:bldP spid="870409" grpId="0" animBg="1"/>
      <p:bldP spid="870420" grpId="0"/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6" y="1595801"/>
            <a:ext cx="5394960" cy="501884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33D0-2C87-46B2-8EB0-930DDFF8B3DA}" type="slidenum">
              <a:rPr lang="en-GB">
                <a:solidFill>
                  <a:schemeClr val="bg1">
                    <a:lumMod val="65000"/>
                  </a:schemeClr>
                </a:solidFill>
              </a:rPr>
              <a:pPr/>
              <a:t>62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Example 2</a:t>
            </a:r>
            <a:br>
              <a:rPr lang="en-US" sz="3200" i="1" dirty="0" smtClean="0"/>
            </a:br>
            <a:r>
              <a:rPr lang="en-US" dirty="0" smtClean="0"/>
              <a:t>Lecture Materials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1778903"/>
            <a:ext cx="4000500" cy="20478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096000" y="4343400"/>
            <a:ext cx="3429000" cy="1371600"/>
          </a:xfrm>
          <a:prstGeom prst="wedgeRectCallout">
            <a:avLst>
              <a:gd name="adj1" fmla="val -63918"/>
              <a:gd name="adj2" fmla="val -8463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72451" name="Line 3"/>
          <p:cNvSpPr>
            <a:spLocks noChangeShapeType="1"/>
          </p:cNvSpPr>
          <p:nvPr/>
        </p:nvSpPr>
        <p:spPr bwMode="auto">
          <a:xfrm flipV="1">
            <a:off x="3187593" y="2965450"/>
            <a:ext cx="23957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3523875" y="2452906"/>
            <a:ext cx="172316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press save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button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72457" name="AutoShape 9"/>
          <p:cNvSpPr>
            <a:spLocks noChangeArrowheads="1"/>
          </p:cNvSpPr>
          <p:nvPr/>
        </p:nvSpPr>
        <p:spPr bwMode="auto">
          <a:xfrm>
            <a:off x="5576889" y="2652713"/>
            <a:ext cx="1217340" cy="56439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/>
              <a:t>Saving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314" y="266700"/>
            <a:ext cx="3474720" cy="177872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1DE7-E30B-402A-8432-88C2189D3701}" type="slidenum">
              <a:rPr lang="en-GB"/>
              <a:pPr/>
              <a:t>63</a:t>
            </a:fld>
            <a:endParaRPr lang="en-GB" dirty="0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4000" dirty="0"/>
              <a:t>We Learn from Mistakes</a:t>
            </a:r>
            <a:endParaRPr lang="en-GB" sz="4000" dirty="0"/>
          </a:p>
        </p:txBody>
      </p:sp>
      <p:sp>
        <p:nvSpPr>
          <p:cNvPr id="872454" name="AutoShape 6"/>
          <p:cNvSpPr>
            <a:spLocks noChangeArrowheads="1"/>
          </p:cNvSpPr>
          <p:nvPr/>
        </p:nvSpPr>
        <p:spPr bwMode="auto">
          <a:xfrm>
            <a:off x="1619250" y="2676525"/>
            <a:ext cx="1563688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Selecting</a:t>
            </a:r>
          </a:p>
        </p:txBody>
      </p:sp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2403342" y="3505200"/>
            <a:ext cx="291579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press open button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72453" name="Line 5"/>
          <p:cNvSpPr>
            <a:spLocks noChangeShapeType="1"/>
          </p:cNvSpPr>
          <p:nvPr/>
        </p:nvSpPr>
        <p:spPr bwMode="auto">
          <a:xfrm>
            <a:off x="2395538" y="3276600"/>
            <a:ext cx="0" cy="11538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2455" name="AutoShape 7"/>
          <p:cNvSpPr>
            <a:spLocks noChangeArrowheads="1"/>
          </p:cNvSpPr>
          <p:nvPr/>
        </p:nvSpPr>
        <p:spPr bwMode="auto">
          <a:xfrm>
            <a:off x="1619250" y="4425950"/>
            <a:ext cx="1466850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Opening</a:t>
            </a:r>
          </a:p>
        </p:txBody>
      </p:sp>
      <p:sp>
        <p:nvSpPr>
          <p:cNvPr id="872458" name="AutoShape 10"/>
          <p:cNvSpPr>
            <a:spLocks noChangeArrowheads="1"/>
          </p:cNvSpPr>
          <p:nvPr/>
        </p:nvSpPr>
        <p:spPr bwMode="auto">
          <a:xfrm>
            <a:off x="6096000" y="4343400"/>
            <a:ext cx="3429000" cy="1371600"/>
          </a:xfrm>
          <a:prstGeom prst="wedgeRectCallout">
            <a:avLst>
              <a:gd name="adj1" fmla="val -68506"/>
              <a:gd name="adj2" fmla="val -117033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b="1" i="1" dirty="0" smtClean="0">
                <a:solidFill>
                  <a:schemeClr val="bg2"/>
                </a:solidFill>
              </a:rPr>
              <a:t>Open and save modes </a:t>
            </a:r>
            <a:r>
              <a:rPr lang="en-US" b="1" i="1" dirty="0">
                <a:solidFill>
                  <a:schemeClr val="bg2"/>
                </a:solidFill>
              </a:rPr>
              <a:t>are conditions, not </a:t>
            </a:r>
            <a:r>
              <a:rPr lang="en-US" b="1" i="1" dirty="0" smtClean="0">
                <a:solidFill>
                  <a:schemeClr val="bg2"/>
                </a:solidFill>
              </a:rPr>
              <a:t>triggers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24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872451" grpId="0" animBg="1"/>
      <p:bldP spid="872456" grpId="0"/>
      <p:bldP spid="872457" grpId="0" animBg="1"/>
      <p:bldP spid="872454" grpId="0" animBg="1"/>
      <p:bldP spid="872452" grpId="0"/>
      <p:bldP spid="872453" grpId="0" animBg="1"/>
      <p:bldP spid="872455" grpId="0" animBg="1"/>
      <p:bldP spid="872458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30B1-6220-4826-A9A4-475BA7C1EF38}" type="slidenum">
              <a:rPr lang="en-GB"/>
              <a:pPr/>
              <a:t>64</a:t>
            </a:fld>
            <a:endParaRPr lang="en-GB" dirty="0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 Learn from Mistakes</a:t>
            </a:r>
            <a:endParaRPr lang="en-GB" sz="4000" dirty="0"/>
          </a:p>
        </p:txBody>
      </p:sp>
      <p:sp>
        <p:nvSpPr>
          <p:cNvPr id="873483" name="AutoShape 11"/>
          <p:cNvSpPr>
            <a:spLocks noChangeArrowheads="1"/>
          </p:cNvSpPr>
          <p:nvPr/>
        </p:nvSpPr>
        <p:spPr bwMode="auto">
          <a:xfrm>
            <a:off x="5789613" y="4343400"/>
            <a:ext cx="3108960" cy="1338263"/>
          </a:xfrm>
          <a:prstGeom prst="wedgeRectCallout">
            <a:avLst>
              <a:gd name="adj1" fmla="val -86054"/>
              <a:gd name="adj2" fmla="val -146882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b="1" i="1" dirty="0">
                <a:solidFill>
                  <a:schemeClr val="bg2"/>
                </a:solidFill>
              </a:rPr>
              <a:t>A condition cannot trigger a change of </a:t>
            </a:r>
            <a:r>
              <a:rPr lang="en-US" b="1" i="1" dirty="0" smtClean="0">
                <a:solidFill>
                  <a:schemeClr val="bg2"/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314" y="266700"/>
            <a:ext cx="3474720" cy="177872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Line 3"/>
          <p:cNvSpPr>
            <a:spLocks noChangeShapeType="1"/>
          </p:cNvSpPr>
          <p:nvPr/>
        </p:nvSpPr>
        <p:spPr bwMode="auto">
          <a:xfrm flipV="1">
            <a:off x="3187593" y="2965450"/>
            <a:ext cx="2395728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379573" y="2452906"/>
            <a:ext cx="201176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[save mode]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5576889" y="2652713"/>
            <a:ext cx="1217340" cy="56439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Saving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619250" y="2676525"/>
            <a:ext cx="1563688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Selecting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403342" y="3505200"/>
            <a:ext cx="209352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[open mode]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2395538" y="3276600"/>
            <a:ext cx="0" cy="115388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619250" y="4425950"/>
            <a:ext cx="1466850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83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AA-D193-42DC-89A5-B1E3AB2CF6C4}" type="slidenum">
              <a:rPr lang="en-GB"/>
              <a:pPr/>
              <a:t>65</a:t>
            </a:fld>
            <a:endParaRPr lang="en-GB" dirty="0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Recommended Solution</a:t>
            </a:r>
            <a:endParaRPr lang="en-GB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314" y="266700"/>
            <a:ext cx="3474720" cy="177872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3187593" y="2965450"/>
            <a:ext cx="2395728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379573" y="2017050"/>
            <a:ext cx="2011769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OK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[save mode]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576889" y="2652713"/>
            <a:ext cx="1217340" cy="56439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Saving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619250" y="2676525"/>
            <a:ext cx="1563688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Selecting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403342" y="3301524"/>
            <a:ext cx="2362826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OK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[open mode]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395538" y="3276600"/>
            <a:ext cx="0" cy="115388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619250" y="4425950"/>
            <a:ext cx="1466850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Opening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972884" y="2569838"/>
            <a:ext cx="0" cy="10789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224450" y="2297959"/>
            <a:ext cx="21945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732033" y="2009034"/>
            <a:ext cx="480113" cy="554261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347907" y="1813772"/>
            <a:ext cx="194764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smtClean="0"/>
              <a:t>double click</a:t>
            </a:r>
            <a:endParaRPr lang="en-US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2741109" y="3642334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5425704" y="2015384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78758" y="2804134"/>
            <a:ext cx="182742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click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Example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and Double Clicks</a:t>
            </a:r>
            <a:endParaRPr lang="en-GB" dirty="0"/>
          </a:p>
        </p:txBody>
      </p:sp>
      <p:sp>
        <p:nvSpPr>
          <p:cNvPr id="8755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4481513"/>
            <a:ext cx="9144000" cy="1676400"/>
          </a:xfrm>
        </p:spPr>
        <p:txBody>
          <a:bodyPr/>
          <a:lstStyle/>
          <a:p>
            <a:r>
              <a:rPr lang="en-US" dirty="0" smtClean="0"/>
              <a:t>Legitimate (high level) model</a:t>
            </a:r>
          </a:p>
          <a:p>
            <a:r>
              <a:rPr lang="en-US" dirty="0" smtClean="0"/>
              <a:t>What </a:t>
            </a:r>
            <a:r>
              <a:rPr lang="en-US" dirty="0"/>
              <a:t>if we would like to define “single click” and “double click” via the state machine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/>
      <p:bldP spid="19" grpId="0" animBg="1"/>
      <p:bldP spid="20" grpId="0" animBg="1"/>
      <p:bldP spid="21" grpId="0"/>
      <p:bldP spid="875531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D8D-45C8-4056-8263-D4F257B53E87}" type="slidenum">
              <a:rPr lang="en-GB"/>
              <a:pPr/>
              <a:t>67</a:t>
            </a:fld>
            <a:endParaRPr lang="en-GB" dirty="0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Learn from Mistakes</a:t>
            </a:r>
            <a:endParaRPr lang="en-GB" dirty="0"/>
          </a:p>
        </p:txBody>
      </p:sp>
      <p:sp>
        <p:nvSpPr>
          <p:cNvPr id="876548" name="Line 4"/>
          <p:cNvSpPr>
            <a:spLocks noChangeShapeType="1"/>
          </p:cNvSpPr>
          <p:nvPr/>
        </p:nvSpPr>
        <p:spPr bwMode="auto">
          <a:xfrm>
            <a:off x="3203575" y="4085292"/>
            <a:ext cx="0" cy="10789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6549" name="Line 5"/>
          <p:cNvSpPr>
            <a:spLocks noChangeShapeType="1"/>
          </p:cNvSpPr>
          <p:nvPr/>
        </p:nvSpPr>
        <p:spPr bwMode="auto">
          <a:xfrm flipV="1">
            <a:off x="3910250" y="3787775"/>
            <a:ext cx="21945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6550" name="Rectangle 6"/>
          <p:cNvSpPr>
            <a:spLocks noChangeArrowheads="1"/>
          </p:cNvSpPr>
          <p:nvPr/>
        </p:nvSpPr>
        <p:spPr bwMode="auto">
          <a:xfrm>
            <a:off x="3241675" y="2581275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click</a:t>
            </a:r>
          </a:p>
        </p:txBody>
      </p:sp>
      <p:sp>
        <p:nvSpPr>
          <p:cNvPr id="876551" name="Line 7"/>
          <p:cNvSpPr>
            <a:spLocks noChangeShapeType="1"/>
          </p:cNvSpPr>
          <p:nvPr/>
        </p:nvSpPr>
        <p:spPr bwMode="auto">
          <a:xfrm>
            <a:off x="3203575" y="2319892"/>
            <a:ext cx="0" cy="11704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6552" name="AutoShape 8"/>
          <p:cNvSpPr>
            <a:spLocks noChangeArrowheads="1"/>
          </p:cNvSpPr>
          <p:nvPr/>
        </p:nvSpPr>
        <p:spPr bwMode="auto">
          <a:xfrm>
            <a:off x="2959100" y="1752600"/>
            <a:ext cx="487363" cy="5651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76553" name="AutoShape 9"/>
          <p:cNvSpPr>
            <a:spLocks noChangeArrowheads="1"/>
          </p:cNvSpPr>
          <p:nvPr/>
        </p:nvSpPr>
        <p:spPr bwMode="auto">
          <a:xfrm>
            <a:off x="2498725" y="3498850"/>
            <a:ext cx="1408113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Pending</a:t>
            </a:r>
          </a:p>
        </p:txBody>
      </p:sp>
      <p:sp>
        <p:nvSpPr>
          <p:cNvPr id="876554" name="Rectangle 10"/>
          <p:cNvSpPr>
            <a:spLocks noChangeArrowheads="1"/>
          </p:cNvSpPr>
          <p:nvPr/>
        </p:nvSpPr>
        <p:spPr bwMode="auto">
          <a:xfrm>
            <a:off x="4570968" y="3303588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click</a:t>
            </a:r>
          </a:p>
        </p:txBody>
      </p:sp>
      <p:sp>
        <p:nvSpPr>
          <p:cNvPr id="876555" name="AutoShape 11"/>
          <p:cNvSpPr>
            <a:spLocks noChangeArrowheads="1"/>
          </p:cNvSpPr>
          <p:nvPr/>
        </p:nvSpPr>
        <p:spPr bwMode="auto">
          <a:xfrm>
            <a:off x="2971800" y="5157788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76556" name="AutoShape 12"/>
          <p:cNvSpPr>
            <a:spLocks noChangeArrowheads="1"/>
          </p:cNvSpPr>
          <p:nvPr/>
        </p:nvSpPr>
        <p:spPr bwMode="auto">
          <a:xfrm>
            <a:off x="6111504" y="3505200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76557" name="Rectangle 13"/>
          <p:cNvSpPr>
            <a:spLocks noChangeArrowheads="1"/>
          </p:cNvSpPr>
          <p:nvPr/>
        </p:nvSpPr>
        <p:spPr bwMode="auto">
          <a:xfrm>
            <a:off x="3215904" y="4319588"/>
            <a:ext cx="137217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 click</a:t>
            </a:r>
          </a:p>
        </p:txBody>
      </p:sp>
      <p:sp>
        <p:nvSpPr>
          <p:cNvPr id="876558" name="AutoShape 14"/>
          <p:cNvSpPr>
            <a:spLocks noChangeArrowheads="1"/>
          </p:cNvSpPr>
          <p:nvPr/>
        </p:nvSpPr>
        <p:spPr bwMode="auto">
          <a:xfrm>
            <a:off x="6094413" y="4383088"/>
            <a:ext cx="3200400" cy="1325880"/>
          </a:xfrm>
          <a:prstGeom prst="wedgeRectCallout">
            <a:avLst>
              <a:gd name="adj1" fmla="val -87833"/>
              <a:gd name="adj2" fmla="val -3025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b="1" i="1" dirty="0">
                <a:solidFill>
                  <a:schemeClr val="bg2"/>
                </a:solidFill>
              </a:rPr>
              <a:t>The lack of an event cannot trigger a change of </a:t>
            </a:r>
            <a:r>
              <a:rPr lang="en-US" b="1" i="1" dirty="0" smtClean="0">
                <a:solidFill>
                  <a:schemeClr val="bg2"/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65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8" grpId="0" animBg="1"/>
      <p:bldP spid="876549" grpId="0" animBg="1"/>
      <p:bldP spid="876550" grpId="0"/>
      <p:bldP spid="876551" grpId="0" animBg="1"/>
      <p:bldP spid="876552" grpId="0" animBg="1"/>
      <p:bldP spid="876553" grpId="0" animBg="1"/>
      <p:bldP spid="876554" grpId="0"/>
      <p:bldP spid="876555" grpId="0" animBg="1"/>
      <p:bldP spid="876556" grpId="0" animBg="1"/>
      <p:bldP spid="876557" grpId="0"/>
      <p:bldP spid="876558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203575" y="4085292"/>
            <a:ext cx="0" cy="107899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3910250" y="3787775"/>
            <a:ext cx="219456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41675" y="2581275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click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203575" y="2319892"/>
            <a:ext cx="0" cy="117043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959100" y="1752600"/>
            <a:ext cx="487363" cy="5651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2498725" y="3498850"/>
            <a:ext cx="1408113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Pending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570968" y="3303588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click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971800" y="5157788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111504" y="3505200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214582" y="4319588"/>
            <a:ext cx="173284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[1 second]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B26-69D3-4B82-BD57-CA75414DA1D3}" type="slidenum">
              <a:rPr lang="en-GB"/>
              <a:pPr/>
              <a:t>68</a:t>
            </a:fld>
            <a:endParaRPr lang="en-GB" dirty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Learn from Mistakes</a:t>
            </a:r>
            <a:endParaRPr lang="en-GB" dirty="0"/>
          </a:p>
        </p:txBody>
      </p:sp>
      <p:sp>
        <p:nvSpPr>
          <p:cNvPr id="877582" name="AutoShape 14"/>
          <p:cNvSpPr>
            <a:spLocks noChangeArrowheads="1"/>
          </p:cNvSpPr>
          <p:nvPr/>
        </p:nvSpPr>
        <p:spPr bwMode="auto">
          <a:xfrm>
            <a:off x="6094413" y="4383088"/>
            <a:ext cx="3108960" cy="1338262"/>
          </a:xfrm>
          <a:prstGeom prst="wedgeRectCallout">
            <a:avLst>
              <a:gd name="adj1" fmla="val -79310"/>
              <a:gd name="adj2" fmla="val -3161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b="1" i="1" dirty="0">
                <a:solidFill>
                  <a:schemeClr val="bg2"/>
                </a:solidFill>
              </a:rPr>
              <a:t>A condition cannot trigger a change of </a:t>
            </a:r>
            <a:r>
              <a:rPr lang="en-US" b="1" i="1" dirty="0" smtClean="0">
                <a:solidFill>
                  <a:schemeClr val="bg2"/>
                </a:solidFill>
              </a:rPr>
              <a:t>state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endParaRPr lang="en-US" b="1" i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82" grpId="0" uiExpand="1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203575" y="4085292"/>
            <a:ext cx="0" cy="107899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3910250" y="3787775"/>
            <a:ext cx="219456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41675" y="2581275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click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203575" y="2319892"/>
            <a:ext cx="0" cy="117043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959100" y="1752600"/>
            <a:ext cx="487363" cy="5651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2498725" y="3498850"/>
            <a:ext cx="1408113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Pending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570968" y="3303588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click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971800" y="5157788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111504" y="3505200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214582" y="4319588"/>
            <a:ext cx="248144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wait (1 second)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B26-69D3-4B82-BD57-CA75414DA1D3}" type="slidenum">
              <a:rPr lang="en-GB"/>
              <a:pPr/>
              <a:t>69</a:t>
            </a:fld>
            <a:endParaRPr lang="en-GB" dirty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Learn from Mistakes</a:t>
            </a:r>
            <a:endParaRPr lang="en-GB" dirty="0"/>
          </a:p>
        </p:txBody>
      </p:sp>
      <p:sp>
        <p:nvSpPr>
          <p:cNvPr id="877582" name="AutoShape 14"/>
          <p:cNvSpPr>
            <a:spLocks noChangeArrowheads="1"/>
          </p:cNvSpPr>
          <p:nvPr/>
        </p:nvSpPr>
        <p:spPr bwMode="auto">
          <a:xfrm>
            <a:off x="6704012" y="4472226"/>
            <a:ext cx="2514600" cy="861774"/>
          </a:xfrm>
          <a:prstGeom prst="wedgeRectCallout">
            <a:avLst>
              <a:gd name="adj1" fmla="val -79310"/>
              <a:gd name="adj2" fmla="val -3161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b="1" i="1" dirty="0" smtClean="0">
                <a:solidFill>
                  <a:schemeClr val="bg2"/>
                </a:solidFill>
              </a:rPr>
              <a:t>Waiting cannot be an event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endParaRPr lang="en-US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5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8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732A-24DC-4DC7-BA8C-3AA3CB0F42EB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 smtClean="0"/>
              <a:t>Machines</a:t>
            </a:r>
            <a:endParaRPr lang="en-GB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3657600"/>
          </a:xfrm>
        </p:spPr>
        <p:txBody>
          <a:bodyPr/>
          <a:lstStyle/>
          <a:p>
            <a:r>
              <a:rPr lang="en-GB" dirty="0" smtClean="0"/>
              <a:t>Formerly known as state-transition diagrams</a:t>
            </a:r>
          </a:p>
          <a:p>
            <a:pPr marL="0" indent="0">
              <a:buNone/>
            </a:pPr>
            <a:r>
              <a:rPr lang="en-GB" sz="3600" dirty="0" smtClean="0"/>
              <a:t>A </a:t>
            </a:r>
            <a:r>
              <a:rPr lang="en-GB" sz="3600" b="1" i="1" dirty="0"/>
              <a:t>transition</a:t>
            </a:r>
            <a:r>
              <a:rPr lang="en-GB" sz="3600" dirty="0"/>
              <a:t> </a:t>
            </a:r>
            <a:r>
              <a:rPr lang="en-GB" sz="3600" dirty="0" smtClean="0"/>
              <a:t>is</a:t>
            </a:r>
          </a:p>
          <a:p>
            <a:pPr>
              <a:buClr>
                <a:srgbClr val="996633"/>
              </a:buClr>
            </a:pPr>
            <a:r>
              <a:rPr lang="en-GB" dirty="0" smtClean="0"/>
              <a:t>a </a:t>
            </a:r>
            <a:r>
              <a:rPr lang="en-GB" dirty="0"/>
              <a:t>change of </a:t>
            </a:r>
            <a:r>
              <a:rPr lang="en-GB" b="1" i="1" dirty="0" smtClean="0">
                <a:solidFill>
                  <a:srgbClr val="996600"/>
                </a:solidFill>
              </a:rPr>
              <a:t>state</a:t>
            </a:r>
            <a:endParaRPr lang="en-GB" dirty="0" smtClean="0">
              <a:solidFill>
                <a:srgbClr val="996600"/>
              </a:solidFill>
            </a:endParaRPr>
          </a:p>
          <a:p>
            <a:pPr>
              <a:buClr>
                <a:schemeClr val="bg2"/>
              </a:buClr>
            </a:pPr>
            <a:r>
              <a:rPr lang="en-GB" dirty="0" smtClean="0"/>
              <a:t>caused </a:t>
            </a:r>
            <a:r>
              <a:rPr lang="en-GB" dirty="0"/>
              <a:t>by an </a:t>
            </a:r>
            <a:r>
              <a:rPr lang="en-GB" b="1" i="1" dirty="0" smtClean="0">
                <a:solidFill>
                  <a:schemeClr val="bg2"/>
                </a:solidFill>
              </a:rPr>
              <a:t>triggering event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buClr>
                <a:srgbClr val="7030A0"/>
              </a:buClr>
            </a:pPr>
            <a:r>
              <a:rPr lang="en-GB" dirty="0" smtClean="0"/>
              <a:t>possibly </a:t>
            </a:r>
            <a:r>
              <a:rPr lang="en-GB" dirty="0"/>
              <a:t>with a </a:t>
            </a:r>
            <a:r>
              <a:rPr lang="en-GB" b="1" i="1" dirty="0">
                <a:solidFill>
                  <a:srgbClr val="7030A0"/>
                </a:solidFill>
              </a:rPr>
              <a:t>guard </a:t>
            </a:r>
            <a:r>
              <a:rPr lang="en-GB" b="1" i="1" dirty="0" smtClean="0">
                <a:solidFill>
                  <a:srgbClr val="7030A0"/>
                </a:solidFill>
              </a:rPr>
              <a:t>condition</a:t>
            </a:r>
          </a:p>
          <a:p>
            <a:pPr>
              <a:buClr>
                <a:srgbClr val="00B050"/>
              </a:buClr>
            </a:pPr>
            <a:r>
              <a:rPr lang="en-GB" dirty="0" smtClean="0"/>
              <a:t>may result in an </a:t>
            </a:r>
            <a:r>
              <a:rPr lang="en-GB" b="1" i="1" dirty="0" smtClean="0">
                <a:solidFill>
                  <a:srgbClr val="00B050"/>
                </a:solidFill>
              </a:rPr>
              <a:t>effect action</a:t>
            </a:r>
            <a:r>
              <a:rPr lang="en-GB" dirty="0" smtClean="0"/>
              <a:t> </a:t>
            </a:r>
            <a:r>
              <a:rPr lang="en-GB" b="1" i="1" dirty="0" smtClean="0"/>
              <a:t> 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313612" y="3048000"/>
            <a:ext cx="1828800" cy="1384995"/>
          </a:xfrm>
          <a:prstGeom prst="borderCallout1">
            <a:avLst>
              <a:gd name="adj1" fmla="val 50218"/>
              <a:gd name="adj2" fmla="val 545"/>
              <a:gd name="adj3" fmla="val 143351"/>
              <a:gd name="adj4" fmla="val -7992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1"/>
                </a:solidFill>
              </a:rPr>
              <a:t>I will use 5 different </a:t>
            </a:r>
            <a:r>
              <a:rPr lang="en-GB" b="1" i="1" dirty="0" smtClean="0">
                <a:solidFill>
                  <a:schemeClr val="bg1"/>
                </a:solidFill>
              </a:rPr>
              <a:t>colours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313612" y="3047999"/>
            <a:ext cx="1828800" cy="1384995"/>
          </a:xfrm>
          <a:prstGeom prst="borderCallout1">
            <a:avLst>
              <a:gd name="adj1" fmla="val 50218"/>
              <a:gd name="adj2" fmla="val 545"/>
              <a:gd name="adj3" fmla="val 84734"/>
              <a:gd name="adj4" fmla="val -6356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1"/>
                </a:solidFill>
              </a:rPr>
              <a:t>I will use 5 different </a:t>
            </a:r>
            <a:r>
              <a:rPr lang="en-GB" b="1" i="1" dirty="0" smtClean="0">
                <a:solidFill>
                  <a:schemeClr val="bg1"/>
                </a:solidFill>
              </a:rPr>
              <a:t>colours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313612" y="3048000"/>
            <a:ext cx="1828800" cy="1384995"/>
          </a:xfrm>
          <a:prstGeom prst="borderCallout1">
            <a:avLst>
              <a:gd name="adj1" fmla="val 50218"/>
              <a:gd name="adj2" fmla="val 545"/>
              <a:gd name="adj3" fmla="val 58202"/>
              <a:gd name="adj4" fmla="val -7618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1"/>
                </a:solidFill>
              </a:rPr>
              <a:t>I will use 5 different </a:t>
            </a:r>
            <a:r>
              <a:rPr lang="en-GB" b="1" i="1" dirty="0" smtClean="0">
                <a:solidFill>
                  <a:schemeClr val="bg1"/>
                </a:solidFill>
              </a:rPr>
              <a:t>colours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313612" y="3048000"/>
            <a:ext cx="1828800" cy="1384995"/>
          </a:xfrm>
          <a:prstGeom prst="borderCallout1">
            <a:avLst>
              <a:gd name="adj1" fmla="val 50218"/>
              <a:gd name="adj2" fmla="val 545"/>
              <a:gd name="adj3" fmla="val 16243"/>
              <a:gd name="adj4" fmla="val -19113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>
                <a:solidFill>
                  <a:schemeClr val="bg1"/>
                </a:solidFill>
              </a:rPr>
              <a:t>I will use 5 different </a:t>
            </a:r>
            <a:r>
              <a:rPr lang="en-GB" b="1" i="1" dirty="0" smtClean="0">
                <a:solidFill>
                  <a:schemeClr val="bg1"/>
                </a:solidFill>
              </a:rPr>
              <a:t>colours</a:t>
            </a:r>
            <a:r>
              <a:rPr lang="en-US" b="1" i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313612" y="3048000"/>
            <a:ext cx="1828800" cy="1384995"/>
          </a:xfrm>
          <a:prstGeom prst="borderCallout1">
            <a:avLst>
              <a:gd name="adj1" fmla="val 50218"/>
              <a:gd name="adj2" fmla="val 545"/>
              <a:gd name="adj3" fmla="val -32501"/>
              <a:gd name="adj4" fmla="val -21824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r>
              <a:rPr lang="en-US" b="1" i="1" dirty="0" smtClean="0"/>
              <a:t>I will use 5 different </a:t>
            </a:r>
            <a:r>
              <a:rPr lang="en-GB" b="1" i="1" dirty="0" smtClean="0"/>
              <a:t>colours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8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uiExpand="1" build="p" bldLvl="2"/>
      <p:bldP spid="7" grpId="0" uiExpand="1" build="p" animBg="1"/>
      <p:bldP spid="8" grpId="0" uiExpand="1" build="p" animBg="1"/>
      <p:bldP spid="9" grpId="0" uiExpand="1" build="p" animBg="1"/>
      <p:bldP spid="11" grpId="0" uiExpand="1" build="p" animBg="1"/>
      <p:bldP spid="6" grpId="0" uiExpand="1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3203575" y="4085292"/>
            <a:ext cx="0" cy="107899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910250" y="3787775"/>
            <a:ext cx="219456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241675" y="2581275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click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203575" y="2319892"/>
            <a:ext cx="0" cy="1170432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2959100" y="1752600"/>
            <a:ext cx="487363" cy="5651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2498725" y="3498850"/>
            <a:ext cx="1408113" cy="577850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Pending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570968" y="3303588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click</a:t>
            </a: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2971800" y="5157788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6111504" y="3505200"/>
            <a:ext cx="465138" cy="563563"/>
          </a:xfrm>
          <a:prstGeom prst="roundRect">
            <a:avLst>
              <a:gd name="adj" fmla="val 12495"/>
            </a:avLst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214582" y="4319588"/>
            <a:ext cx="255352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after (1 second)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4692332" y="5605450"/>
            <a:ext cx="2468880" cy="457200"/>
          </a:xfrm>
          <a:prstGeom prst="wedgeRectCallout">
            <a:avLst>
              <a:gd name="adj1" fmla="val -70656"/>
              <a:gd name="adj2" fmla="val -19983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b="1" i="1" dirty="0" smtClean="0">
                <a:solidFill>
                  <a:srgbClr val="00B050"/>
                </a:solidFill>
              </a:rPr>
              <a:t>UML keyword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6172-04B6-4DEC-9AAE-18917DB4D3B3}" type="slidenum">
              <a:rPr lang="en-GB"/>
              <a:pPr/>
              <a:t>70</a:t>
            </a:fld>
            <a:endParaRPr lang="en-GB" dirty="0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Solution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uiExpand="1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Example 4: ATM System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dirty="0"/>
              <a:t>Sequence </a:t>
            </a:r>
            <a:r>
              <a:rPr lang="en-US" dirty="0" smtClean="0"/>
              <a:t>Diagram</a:t>
            </a:r>
            <a:endParaRPr lang="en-GB" dirty="0"/>
          </a:p>
        </p:txBody>
      </p:sp>
      <p:pic>
        <p:nvPicPr>
          <p:cNvPr id="945154" name="Picture 2" descr="http://cdn3.i-scmp.com/sites/default/files/styles/980x551/public/2013/06/07/hsbc.jpg?itok=gTMto5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40778"/>
            <a:ext cx="3657600" cy="2056470"/>
          </a:xfrm>
          <a:prstGeom prst="rect">
            <a:avLst/>
          </a:prstGeom>
          <a:noFill/>
        </p:spPr>
      </p:pic>
      <p:pic>
        <p:nvPicPr>
          <p:cNvPr id="945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23905"/>
            <a:ext cx="3657600" cy="211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730482" y="1527808"/>
            <a:ext cx="3509963" cy="5330192"/>
            <a:chOff x="730482" y="1527808"/>
            <a:chExt cx="3509963" cy="5330192"/>
          </a:xfrm>
        </p:grpSpPr>
        <p:pic>
          <p:nvPicPr>
            <p:cNvPr id="866308" name="Picture 4" descr="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482" y="1600200"/>
              <a:ext cx="3494088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6310" name="Rectangle 6"/>
            <p:cNvSpPr>
              <a:spLocks noChangeArrowheads="1"/>
            </p:cNvSpPr>
            <p:nvPr/>
          </p:nvSpPr>
          <p:spPr bwMode="auto">
            <a:xfrm>
              <a:off x="1716320" y="1571625"/>
              <a:ext cx="381000" cy="228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1" name="Rectangle 7"/>
            <p:cNvSpPr>
              <a:spLocks noChangeArrowheads="1"/>
            </p:cNvSpPr>
            <p:nvPr/>
          </p:nvSpPr>
          <p:spPr bwMode="auto">
            <a:xfrm>
              <a:off x="2592620" y="1571625"/>
              <a:ext cx="685800" cy="228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2" name="Rectangle 8"/>
            <p:cNvSpPr>
              <a:spLocks noChangeArrowheads="1"/>
            </p:cNvSpPr>
            <p:nvPr/>
          </p:nvSpPr>
          <p:spPr bwMode="auto">
            <a:xfrm>
              <a:off x="3859445" y="1571625"/>
              <a:ext cx="381000" cy="228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3" name="Line 9"/>
            <p:cNvSpPr>
              <a:spLocks noChangeShapeType="1"/>
            </p:cNvSpPr>
            <p:nvPr/>
          </p:nvSpPr>
          <p:spPr bwMode="auto">
            <a:xfrm>
              <a:off x="879706" y="208121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4" name="Line 10"/>
            <p:cNvSpPr>
              <a:spLocks noChangeShapeType="1"/>
            </p:cNvSpPr>
            <p:nvPr/>
          </p:nvSpPr>
          <p:spPr bwMode="auto">
            <a:xfrm>
              <a:off x="879706" y="246856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5" name="Line 11"/>
            <p:cNvSpPr>
              <a:spLocks noChangeShapeType="1"/>
            </p:cNvSpPr>
            <p:nvPr/>
          </p:nvSpPr>
          <p:spPr bwMode="auto">
            <a:xfrm>
              <a:off x="879706" y="36290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6" name="Line 12"/>
            <p:cNvSpPr>
              <a:spLocks noChangeShapeType="1"/>
            </p:cNvSpPr>
            <p:nvPr/>
          </p:nvSpPr>
          <p:spPr bwMode="auto">
            <a:xfrm>
              <a:off x="879706" y="40147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7" name="Line 13"/>
            <p:cNvSpPr>
              <a:spLocks noChangeShapeType="1"/>
            </p:cNvSpPr>
            <p:nvPr/>
          </p:nvSpPr>
          <p:spPr bwMode="auto">
            <a:xfrm>
              <a:off x="879706" y="536257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8" name="Line 14"/>
            <p:cNvSpPr>
              <a:spLocks noChangeShapeType="1"/>
            </p:cNvSpPr>
            <p:nvPr/>
          </p:nvSpPr>
          <p:spPr bwMode="auto">
            <a:xfrm>
              <a:off x="879706" y="57499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19" name="Line 15"/>
            <p:cNvSpPr>
              <a:spLocks noChangeShapeType="1"/>
            </p:cNvSpPr>
            <p:nvPr/>
          </p:nvSpPr>
          <p:spPr bwMode="auto">
            <a:xfrm>
              <a:off x="879706" y="65214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0" name="Line 16"/>
            <p:cNvSpPr>
              <a:spLocks noChangeShapeType="1"/>
            </p:cNvSpPr>
            <p:nvPr/>
          </p:nvSpPr>
          <p:spPr bwMode="auto">
            <a:xfrm flipH="1">
              <a:off x="879706" y="22748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1" name="Line 17"/>
            <p:cNvSpPr>
              <a:spLocks noChangeShapeType="1"/>
            </p:cNvSpPr>
            <p:nvPr/>
          </p:nvSpPr>
          <p:spPr bwMode="auto">
            <a:xfrm flipH="1">
              <a:off x="879706" y="344011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2" name="Line 18"/>
            <p:cNvSpPr>
              <a:spLocks noChangeShapeType="1"/>
            </p:cNvSpPr>
            <p:nvPr/>
          </p:nvSpPr>
          <p:spPr bwMode="auto">
            <a:xfrm flipH="1">
              <a:off x="879706" y="382111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3" name="Line 19"/>
            <p:cNvSpPr>
              <a:spLocks noChangeShapeType="1"/>
            </p:cNvSpPr>
            <p:nvPr/>
          </p:nvSpPr>
          <p:spPr bwMode="auto">
            <a:xfrm flipH="1">
              <a:off x="879706" y="49799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4" name="Line 20"/>
            <p:cNvSpPr>
              <a:spLocks noChangeShapeType="1"/>
            </p:cNvSpPr>
            <p:nvPr/>
          </p:nvSpPr>
          <p:spPr bwMode="auto">
            <a:xfrm flipH="1">
              <a:off x="879706" y="51752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5" name="Line 21"/>
            <p:cNvSpPr>
              <a:spLocks noChangeShapeType="1"/>
            </p:cNvSpPr>
            <p:nvPr/>
          </p:nvSpPr>
          <p:spPr bwMode="auto">
            <a:xfrm flipH="1">
              <a:off x="879706" y="555783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6" name="Line 22"/>
            <p:cNvSpPr>
              <a:spLocks noChangeShapeType="1"/>
            </p:cNvSpPr>
            <p:nvPr/>
          </p:nvSpPr>
          <p:spPr bwMode="auto">
            <a:xfrm flipH="1">
              <a:off x="879706" y="59404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7" name="Line 23"/>
            <p:cNvSpPr>
              <a:spLocks noChangeShapeType="1"/>
            </p:cNvSpPr>
            <p:nvPr/>
          </p:nvSpPr>
          <p:spPr bwMode="auto">
            <a:xfrm flipH="1">
              <a:off x="879706" y="61404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8" name="Line 24"/>
            <p:cNvSpPr>
              <a:spLocks noChangeShapeType="1"/>
            </p:cNvSpPr>
            <p:nvPr/>
          </p:nvSpPr>
          <p:spPr bwMode="auto">
            <a:xfrm flipH="1">
              <a:off x="879706" y="63214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29" name="Line 25"/>
            <p:cNvSpPr>
              <a:spLocks noChangeShapeType="1"/>
            </p:cNvSpPr>
            <p:nvPr/>
          </p:nvSpPr>
          <p:spPr bwMode="auto">
            <a:xfrm flipH="1">
              <a:off x="879706" y="67024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0" name="Line 26"/>
            <p:cNvSpPr>
              <a:spLocks noChangeShapeType="1"/>
            </p:cNvSpPr>
            <p:nvPr/>
          </p:nvSpPr>
          <p:spPr bwMode="auto">
            <a:xfrm flipH="1">
              <a:off x="1912374" y="32400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1" name="Line 27"/>
            <p:cNvSpPr>
              <a:spLocks noChangeShapeType="1"/>
            </p:cNvSpPr>
            <p:nvPr/>
          </p:nvSpPr>
          <p:spPr bwMode="auto">
            <a:xfrm flipH="1">
              <a:off x="1912374" y="477996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2" name="Line 28"/>
            <p:cNvSpPr>
              <a:spLocks noChangeShapeType="1"/>
            </p:cNvSpPr>
            <p:nvPr/>
          </p:nvSpPr>
          <p:spPr bwMode="auto">
            <a:xfrm>
              <a:off x="1912373" y="41973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3" name="Line 29"/>
            <p:cNvSpPr>
              <a:spLocks noChangeShapeType="1"/>
            </p:cNvSpPr>
            <p:nvPr/>
          </p:nvSpPr>
          <p:spPr bwMode="auto">
            <a:xfrm>
              <a:off x="1912374" y="2660649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4" name="Line 30"/>
            <p:cNvSpPr>
              <a:spLocks noChangeShapeType="1"/>
            </p:cNvSpPr>
            <p:nvPr/>
          </p:nvSpPr>
          <p:spPr bwMode="auto">
            <a:xfrm>
              <a:off x="2944250" y="2852738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5" name="Line 31"/>
            <p:cNvSpPr>
              <a:spLocks noChangeShapeType="1"/>
            </p:cNvSpPr>
            <p:nvPr/>
          </p:nvSpPr>
          <p:spPr bwMode="auto">
            <a:xfrm>
              <a:off x="2944250" y="4394200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6" name="Line 32"/>
            <p:cNvSpPr>
              <a:spLocks noChangeShapeType="1"/>
            </p:cNvSpPr>
            <p:nvPr/>
          </p:nvSpPr>
          <p:spPr bwMode="auto">
            <a:xfrm flipH="1">
              <a:off x="2944250" y="4588669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6337" name="Line 33"/>
            <p:cNvSpPr>
              <a:spLocks noChangeShapeType="1"/>
            </p:cNvSpPr>
            <p:nvPr/>
          </p:nvSpPr>
          <p:spPr bwMode="auto">
            <a:xfrm flipH="1">
              <a:off x="2944250" y="3041650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0412" y="1527808"/>
              <a:ext cx="228600" cy="320040"/>
              <a:chOff x="760412" y="1527808"/>
              <a:chExt cx="228600" cy="320040"/>
            </a:xfrm>
          </p:grpSpPr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760412" y="1527808"/>
                <a:ext cx="228600" cy="3200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" name="Group 38"/>
              <p:cNvGrpSpPr>
                <a:grpSpLocks/>
              </p:cNvGrpSpPr>
              <p:nvPr/>
            </p:nvGrpSpPr>
            <p:grpSpPr bwMode="auto">
              <a:xfrm flipH="1">
                <a:off x="802477" y="1558925"/>
                <a:ext cx="146050" cy="269875"/>
                <a:chOff x="5424" y="2470"/>
                <a:chExt cx="144" cy="266"/>
              </a:xfrm>
              <a:solidFill>
                <a:schemeClr val="bg1"/>
              </a:solidFill>
            </p:grpSpPr>
            <p:sp>
              <p:nvSpPr>
                <p:cNvPr id="86634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496" y="2496"/>
                  <a:ext cx="0" cy="14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634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442" y="2644"/>
                  <a:ext cx="54" cy="9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634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5496" y="2644"/>
                  <a:ext cx="54" cy="9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6346" name="Line 8"/>
                <p:cNvSpPr>
                  <a:spLocks noChangeShapeType="1"/>
                </p:cNvSpPr>
                <p:nvPr/>
              </p:nvSpPr>
              <p:spPr bwMode="auto">
                <a:xfrm>
                  <a:off x="5424" y="2570"/>
                  <a:ext cx="1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6347" name="Oval 9"/>
                <p:cNvSpPr>
                  <a:spLocks noChangeArrowheads="1"/>
                </p:cNvSpPr>
                <p:nvPr/>
              </p:nvSpPr>
              <p:spPr bwMode="auto">
                <a:xfrm>
                  <a:off x="5469" y="2470"/>
                  <a:ext cx="54" cy="55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H="1">
              <a:off x="870796" y="190500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9890" y="1583538"/>
              <a:ext cx="788999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display main</a:t>
              </a:r>
            </a:p>
            <a:p>
              <a:pPr algn="ctr"/>
              <a:r>
                <a:rPr lang="en-US" sz="7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screen</a:t>
              </a:r>
              <a:endParaRPr lang="en-GB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43EB-0C79-41A3-95E8-C948A3E8E949}" type="slidenum">
              <a:rPr lang="en-GB"/>
              <a:pPr/>
              <a:t>72</a:t>
            </a:fld>
            <a:endParaRPr lang="en-GB" dirty="0"/>
          </a:p>
        </p:txBody>
      </p:sp>
      <p:sp>
        <p:nvSpPr>
          <p:cNvPr id="889858" name="Rectangle 2"/>
          <p:cNvSpPr>
            <a:spLocks noChangeArrowheads="1"/>
          </p:cNvSpPr>
          <p:nvPr/>
        </p:nvSpPr>
        <p:spPr bwMode="auto">
          <a:xfrm>
            <a:off x="0" y="1295400"/>
            <a:ext cx="99028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59" name="Freeform 3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0" name="Line 4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1" name="Rectangle 5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insert card</a:t>
            </a:r>
          </a:p>
          <a:p>
            <a:pPr algn="ctr"/>
            <a:r>
              <a:rPr lang="en-GB" sz="1400" dirty="0"/>
              <a:t>[readable]</a:t>
            </a:r>
          </a:p>
        </p:txBody>
      </p:sp>
      <p:sp>
        <p:nvSpPr>
          <p:cNvPr id="889862" name="Line 6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3" name="Freeform 7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4" name="Freeform 8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5" name="Freeform 9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rot="16200000" flipV="1">
            <a:off x="4152900" y="4491038"/>
            <a:ext cx="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8" name="AutoShape 12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password</a:t>
            </a:r>
          </a:p>
        </p:txBody>
      </p:sp>
      <p:sp>
        <p:nvSpPr>
          <p:cNvPr id="889869" name="AutoShape 13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verifying </a:t>
            </a:r>
          </a:p>
          <a:p>
            <a:pPr algn="ctr"/>
            <a:r>
              <a:rPr lang="en-GB" sz="1400" dirty="0"/>
              <a:t>account</a:t>
            </a:r>
          </a:p>
        </p:txBody>
      </p:sp>
      <p:sp>
        <p:nvSpPr>
          <p:cNvPr id="889870" name="AutoShape 14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kind</a:t>
            </a:r>
          </a:p>
        </p:txBody>
      </p:sp>
      <p:sp>
        <p:nvSpPr>
          <p:cNvPr id="889871" name="AutoShape 15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amount</a:t>
            </a:r>
          </a:p>
        </p:txBody>
      </p:sp>
      <p:sp>
        <p:nvSpPr>
          <p:cNvPr id="889872" name="AutoShape 16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 display</a:t>
            </a:r>
          </a:p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 starts</a:t>
            </a:r>
          </a:p>
        </p:txBody>
      </p:sp>
      <p:sp>
        <p:nvSpPr>
          <p:cNvPr id="889873" name="AutoShape 17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dispense cash;</a:t>
            </a:r>
          </a:p>
          <a:p>
            <a:pPr algn="ctr"/>
            <a:r>
              <a:rPr lang="en-GB" sz="1400" dirty="0"/>
              <a:t>request take cash</a:t>
            </a: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continuation</a:t>
            </a:r>
          </a:p>
        </p:txBody>
      </p:sp>
      <p:sp>
        <p:nvSpPr>
          <p:cNvPr id="889875" name="Rectangle 19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take</a:t>
            </a:r>
          </a:p>
          <a:p>
            <a:pPr algn="ctr"/>
            <a:r>
              <a:rPr lang="en-GB" sz="1400" dirty="0"/>
              <a:t>cash</a:t>
            </a:r>
          </a:p>
        </p:txBody>
      </p:sp>
      <p:sp>
        <p:nvSpPr>
          <p:cNvPr id="889876" name="Rectangle 20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end of</a:t>
            </a:r>
          </a:p>
          <a:p>
            <a:pPr algn="ctr"/>
            <a:r>
              <a:rPr lang="en-GB" sz="1400" dirty="0"/>
              <a:t>transaction</a:t>
            </a:r>
          </a:p>
          <a:p>
            <a:pPr algn="ctr"/>
            <a:r>
              <a:rPr lang="en-GB" sz="1400" dirty="0"/>
              <a:t>[successful]</a:t>
            </a:r>
          </a:p>
        </p:txBody>
      </p:sp>
      <p:sp>
        <p:nvSpPr>
          <p:cNvPr id="889877" name="Rectangle 21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OK</a:t>
            </a:r>
          </a:p>
        </p:txBody>
      </p:sp>
      <p:sp>
        <p:nvSpPr>
          <p:cNvPr id="889878" name="Rectangle 22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enter password / verify account</a:t>
            </a:r>
          </a:p>
        </p:txBody>
      </p:sp>
      <p:sp>
        <p:nvSpPr>
          <p:cNvPr id="889879" name="Rectangle 23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enter</a:t>
            </a:r>
          </a:p>
          <a:p>
            <a:pPr algn="ctr"/>
            <a:r>
              <a:rPr lang="en-GB" sz="1400" dirty="0"/>
              <a:t> kind</a:t>
            </a:r>
          </a:p>
        </p:txBody>
      </p:sp>
      <p:sp>
        <p:nvSpPr>
          <p:cNvPr id="889880" name="Line 24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81" name="AutoShape 25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Main screen</a:t>
            </a:r>
          </a:p>
          <a:p>
            <a:pPr algn="ctr"/>
            <a:r>
              <a:rPr lang="en-GB" sz="1400" dirty="0"/>
              <a:t>do / display main</a:t>
            </a:r>
          </a:p>
          <a:p>
            <a:pPr algn="ctr"/>
            <a:r>
              <a:rPr lang="en-GB" sz="1400" dirty="0"/>
              <a:t>screen</a:t>
            </a:r>
          </a:p>
        </p:txBody>
      </p:sp>
      <p:sp>
        <p:nvSpPr>
          <p:cNvPr id="889882" name="Oval 26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83" name="Rectangle 27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enter amount</a:t>
            </a:r>
          </a:p>
          <a:p>
            <a:pPr algn="r"/>
            <a:r>
              <a:rPr lang="en-GB" sz="1400" dirty="0"/>
              <a:t>/process </a:t>
            </a:r>
          </a:p>
          <a:p>
            <a:pPr algn="r"/>
            <a:r>
              <a:rPr lang="en-GB" sz="1400" dirty="0"/>
              <a:t>transaction</a:t>
            </a:r>
          </a:p>
        </p:txBody>
      </p:sp>
      <p:sp>
        <p:nvSpPr>
          <p:cNvPr id="889884" name="Rectangle 28"/>
          <p:cNvSpPr>
            <a:spLocks noChangeArrowheads="1"/>
          </p:cNvSpPr>
          <p:nvPr/>
        </p:nvSpPr>
        <p:spPr bwMode="auto">
          <a:xfrm>
            <a:off x="1752600" y="3276600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continue</a:t>
            </a:r>
            <a:endParaRPr lang="en-GB" sz="1400" dirty="0">
              <a:solidFill>
                <a:schemeClr val="folHlink"/>
              </a:solidFill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accent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accent2"/>
                </a:solidFill>
              </a:rPr>
              <a:t>State</a:t>
            </a:r>
            <a:r>
              <a:rPr lang="en-GB" sz="4400" b="1" dirty="0">
                <a:solidFill>
                  <a:schemeClr val="accent2"/>
                </a:solidFill>
              </a:rPr>
              <a:t/>
            </a:r>
            <a:br>
              <a:rPr lang="en-GB" sz="4400" b="1" dirty="0">
                <a:solidFill>
                  <a:schemeClr val="accent2"/>
                </a:solidFill>
              </a:rPr>
            </a:br>
            <a:r>
              <a:rPr lang="en-GB" sz="4400" b="1" dirty="0">
                <a:solidFill>
                  <a:schemeClr val="accent2"/>
                </a:solidFill>
              </a:rPr>
              <a:t>Machine </a:t>
            </a:r>
            <a:br>
              <a:rPr lang="en-GB" sz="4400" b="1" dirty="0">
                <a:solidFill>
                  <a:schemeClr val="accent2"/>
                </a:solidFill>
              </a:rPr>
            </a:br>
            <a:endParaRPr lang="en-GB" sz="4400" b="1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88A8-C57F-4FB4-B0DE-DA0877B87DB2}" type="slidenum">
              <a:rPr lang="en-GB"/>
              <a:pPr/>
              <a:t>73</a:t>
            </a:fld>
            <a:endParaRPr lang="en-GB" dirty="0"/>
          </a:p>
        </p:txBody>
      </p: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0" y="1295400"/>
            <a:ext cx="99028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83" name="Rectangle 3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insert card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[readable]</a:t>
            </a:r>
          </a:p>
        </p:txBody>
      </p:sp>
      <p:sp>
        <p:nvSpPr>
          <p:cNvPr id="890884" name="Line 4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85" name="Freeform 5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86" name="Freeform 6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87" name="Line 7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88" name="Freeform 8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89" name="Line 9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90" name="Line 10"/>
          <p:cNvSpPr>
            <a:spLocks noChangeShapeType="1"/>
          </p:cNvSpPr>
          <p:nvPr/>
        </p:nvSpPr>
        <p:spPr bwMode="auto">
          <a:xfrm rot="16200000" flipV="1">
            <a:off x="4132263" y="4511675"/>
            <a:ext cx="0" cy="15589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91" name="Freeform 11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92" name="AutoShape 12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password</a:t>
            </a:r>
          </a:p>
        </p:txBody>
      </p:sp>
      <p:sp>
        <p:nvSpPr>
          <p:cNvPr id="890893" name="AutoShape 13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display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verifying 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account</a:t>
            </a:r>
          </a:p>
        </p:txBody>
      </p:sp>
      <p:sp>
        <p:nvSpPr>
          <p:cNvPr id="890894" name="AutoShape 14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kind</a:t>
            </a:r>
          </a:p>
        </p:txBody>
      </p:sp>
      <p:sp>
        <p:nvSpPr>
          <p:cNvPr id="890895" name="AutoShape 15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amount</a:t>
            </a:r>
          </a:p>
        </p:txBody>
      </p:sp>
      <p:sp>
        <p:nvSpPr>
          <p:cNvPr id="890896" name="AutoShape 16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 display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processing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starts</a:t>
            </a:r>
          </a:p>
        </p:txBody>
      </p:sp>
      <p:sp>
        <p:nvSpPr>
          <p:cNvPr id="890897" name="AutoShape 17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dispense cash;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request take cash</a:t>
            </a:r>
          </a:p>
        </p:txBody>
      </p:sp>
      <p:sp>
        <p:nvSpPr>
          <p:cNvPr id="890898" name="AutoShape 18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continuation</a:t>
            </a:r>
          </a:p>
        </p:txBody>
      </p:sp>
      <p:sp>
        <p:nvSpPr>
          <p:cNvPr id="890899" name="Rectangle 19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take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cash</a:t>
            </a:r>
          </a:p>
        </p:txBody>
      </p:sp>
      <p:sp>
        <p:nvSpPr>
          <p:cNvPr id="890900" name="Rectangle 20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end of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[successful]</a:t>
            </a:r>
          </a:p>
        </p:txBody>
      </p:sp>
      <p:sp>
        <p:nvSpPr>
          <p:cNvPr id="890901" name="Rectangle 21"/>
          <p:cNvSpPr>
            <a:spLocks noChangeArrowheads="1"/>
          </p:cNvSpPr>
          <p:nvPr/>
        </p:nvSpPr>
        <p:spPr bwMode="auto">
          <a:xfrm>
            <a:off x="1752600" y="3352800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continue</a:t>
            </a:r>
          </a:p>
        </p:txBody>
      </p:sp>
      <p:sp>
        <p:nvSpPr>
          <p:cNvPr id="890902" name="Rectangle 22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OK</a:t>
            </a:r>
          </a:p>
        </p:txBody>
      </p:sp>
      <p:sp>
        <p:nvSpPr>
          <p:cNvPr id="890903" name="Rectangle 23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 password / verify account</a:t>
            </a:r>
          </a:p>
        </p:txBody>
      </p:sp>
      <p:sp>
        <p:nvSpPr>
          <p:cNvPr id="890904" name="Rectangle 24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kind</a:t>
            </a:r>
          </a:p>
        </p:txBody>
      </p:sp>
      <p:grpSp>
        <p:nvGrpSpPr>
          <p:cNvPr id="890905" name="Group 25"/>
          <p:cNvGrpSpPr>
            <a:grpSpLocks/>
          </p:cNvGrpSpPr>
          <p:nvPr/>
        </p:nvGrpSpPr>
        <p:grpSpPr bwMode="auto">
          <a:xfrm>
            <a:off x="2814638" y="1295400"/>
            <a:ext cx="2751137" cy="2117725"/>
            <a:chOff x="1193" y="768"/>
            <a:chExt cx="1733" cy="1334"/>
          </a:xfrm>
        </p:grpSpPr>
        <p:sp>
          <p:nvSpPr>
            <p:cNvPr id="890906" name="Line 26"/>
            <p:cNvSpPr>
              <a:spLocks noChangeShapeType="1"/>
            </p:cNvSpPr>
            <p:nvPr/>
          </p:nvSpPr>
          <p:spPr bwMode="auto">
            <a:xfrm rot="5400000">
              <a:off x="1582" y="914"/>
              <a:ext cx="29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07" name="Line 27"/>
            <p:cNvSpPr>
              <a:spLocks noChangeShapeType="1"/>
            </p:cNvSpPr>
            <p:nvPr/>
          </p:nvSpPr>
          <p:spPr bwMode="auto">
            <a:xfrm rot="5400000" flipH="1">
              <a:off x="1117" y="1312"/>
              <a:ext cx="79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08" name="Line 28"/>
            <p:cNvSpPr>
              <a:spLocks noChangeShapeType="1"/>
            </p:cNvSpPr>
            <p:nvPr/>
          </p:nvSpPr>
          <p:spPr bwMode="auto">
            <a:xfrm rot="5400000">
              <a:off x="1697" y="1457"/>
              <a:ext cx="29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09" name="AutoShape 29"/>
            <p:cNvSpPr>
              <a:spLocks noChangeArrowheads="1"/>
            </p:cNvSpPr>
            <p:nvPr/>
          </p:nvSpPr>
          <p:spPr bwMode="auto">
            <a:xfrm rot="21600000">
              <a:off x="1570" y="1069"/>
              <a:ext cx="1196" cy="363"/>
            </a:xfrm>
            <a:prstGeom prst="roundRect">
              <a:avLst>
                <a:gd name="adj" fmla="val 12495"/>
              </a:avLst>
            </a:prstGeom>
            <a:solidFill>
              <a:srgbClr val="F8F8F8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Unreadable:</a:t>
              </a:r>
            </a:p>
            <a:p>
              <a:pPr algn="ctr"/>
              <a:r>
                <a:rPr lang="en-GB" sz="1400" dirty="0"/>
                <a:t>do / display unreadable</a:t>
              </a:r>
            </a:p>
          </p:txBody>
        </p:sp>
        <p:sp>
          <p:nvSpPr>
            <p:cNvPr id="890910" name="AutoShape 30"/>
            <p:cNvSpPr>
              <a:spLocks noChangeArrowheads="1"/>
            </p:cNvSpPr>
            <p:nvPr/>
          </p:nvSpPr>
          <p:spPr bwMode="auto">
            <a:xfrm rot="21600000">
              <a:off x="1254" y="1594"/>
              <a:ext cx="924" cy="508"/>
            </a:xfrm>
            <a:prstGeom prst="roundRect">
              <a:avLst>
                <a:gd name="adj" fmla="val 12495"/>
              </a:avLst>
            </a:prstGeom>
            <a:solidFill>
              <a:srgbClr val="F8F8F8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Card rejected</a:t>
              </a:r>
            </a:p>
            <a:p>
              <a:pPr algn="ctr"/>
              <a:r>
                <a:rPr lang="en-GB" sz="1400" dirty="0"/>
                <a:t>do / eject card;</a:t>
              </a:r>
            </a:p>
            <a:p>
              <a:pPr algn="ctr"/>
              <a:r>
                <a:rPr lang="en-GB" sz="1400" dirty="0"/>
                <a:t>request take card</a:t>
              </a:r>
            </a:p>
          </p:txBody>
        </p:sp>
        <p:sp>
          <p:nvSpPr>
            <p:cNvPr id="890911" name="Rectangle 31"/>
            <p:cNvSpPr>
              <a:spLocks noChangeArrowheads="1"/>
            </p:cNvSpPr>
            <p:nvPr/>
          </p:nvSpPr>
          <p:spPr bwMode="auto">
            <a:xfrm>
              <a:off x="1193" y="1134"/>
              <a:ext cx="33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take </a:t>
              </a:r>
            </a:p>
            <a:p>
              <a:pPr algn="ctr"/>
              <a:r>
                <a:rPr lang="en-GB" sz="1400" dirty="0"/>
                <a:t>card</a:t>
              </a:r>
            </a:p>
          </p:txBody>
        </p:sp>
        <p:sp>
          <p:nvSpPr>
            <p:cNvPr id="890912" name="Rectangle 32"/>
            <p:cNvSpPr>
              <a:spLocks noChangeArrowheads="1"/>
            </p:cNvSpPr>
            <p:nvPr/>
          </p:nvSpPr>
          <p:spPr bwMode="auto">
            <a:xfrm rot="21600000">
              <a:off x="1838" y="139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ack</a:t>
              </a:r>
            </a:p>
          </p:txBody>
        </p:sp>
        <p:sp>
          <p:nvSpPr>
            <p:cNvPr id="890913" name="Rectangle 33"/>
            <p:cNvSpPr>
              <a:spLocks noChangeArrowheads="1"/>
            </p:cNvSpPr>
            <p:nvPr/>
          </p:nvSpPr>
          <p:spPr bwMode="auto">
            <a:xfrm rot="21600000">
              <a:off x="1746" y="864"/>
              <a:ext cx="1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insert card [unreadable]</a:t>
              </a:r>
            </a:p>
          </p:txBody>
        </p:sp>
      </p:grpSp>
      <p:sp>
        <p:nvSpPr>
          <p:cNvPr id="890914" name="Rectangle 34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>
                <a:solidFill>
                  <a:schemeClr val="folHlink"/>
                </a:solidFill>
              </a:rPr>
              <a:t>enter amount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/process 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890915" name="Line 35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916" name="AutoShape 36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Main screen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display main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screen</a:t>
            </a:r>
          </a:p>
        </p:txBody>
      </p:sp>
      <p:sp>
        <p:nvSpPr>
          <p:cNvPr id="890917" name="Oval 37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bg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bg2"/>
                </a:solidFill>
              </a:rPr>
              <a:t>State</a:t>
            </a:r>
            <a:r>
              <a:rPr lang="en-GB" sz="4400" b="1" dirty="0">
                <a:solidFill>
                  <a:schemeClr val="bg2"/>
                </a:solidFill>
              </a:rPr>
              <a:t/>
            </a:r>
            <a:br>
              <a:rPr lang="en-GB" sz="4400" b="1" dirty="0">
                <a:solidFill>
                  <a:schemeClr val="bg2"/>
                </a:solidFill>
              </a:rPr>
            </a:br>
            <a:r>
              <a:rPr lang="en-GB" sz="4400" b="1" dirty="0">
                <a:solidFill>
                  <a:schemeClr val="bg2"/>
                </a:solidFill>
              </a:rPr>
              <a:t>Machine </a:t>
            </a:r>
            <a:br>
              <a:rPr lang="en-GB" sz="4400" b="1" dirty="0">
                <a:solidFill>
                  <a:schemeClr val="bg2"/>
                </a:solidFill>
              </a:rPr>
            </a:br>
            <a:endParaRPr lang="en-GB" sz="44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E2C4-62C7-4EDD-AF43-047BA023F839}" type="slidenum">
              <a:rPr lang="en-GB"/>
              <a:pPr/>
              <a:t>74</a:t>
            </a:fld>
            <a:endParaRPr lang="en-GB" dirty="0"/>
          </a:p>
        </p:txBody>
      </p:sp>
      <p:sp>
        <p:nvSpPr>
          <p:cNvPr id="891906" name="Rectangle 2"/>
          <p:cNvSpPr>
            <a:spLocks noChangeArrowheads="1"/>
          </p:cNvSpPr>
          <p:nvPr/>
        </p:nvSpPr>
        <p:spPr bwMode="auto">
          <a:xfrm>
            <a:off x="0" y="1295400"/>
            <a:ext cx="99028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07" name="Line 3"/>
          <p:cNvSpPr>
            <a:spLocks noChangeShapeType="1"/>
          </p:cNvSpPr>
          <p:nvPr/>
        </p:nvSpPr>
        <p:spPr bwMode="auto">
          <a:xfrm rot="5400000">
            <a:off x="5277644" y="2110582"/>
            <a:ext cx="0" cy="17065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08" name="Line 4"/>
          <p:cNvSpPr>
            <a:spLocks noChangeShapeType="1"/>
          </p:cNvSpPr>
          <p:nvPr/>
        </p:nvSpPr>
        <p:spPr bwMode="auto">
          <a:xfrm rot="5400000">
            <a:off x="5542756" y="1958182"/>
            <a:ext cx="132873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09" name="AutoShape 5"/>
          <p:cNvSpPr>
            <a:spLocks noChangeArrowheads="1"/>
          </p:cNvSpPr>
          <p:nvPr/>
        </p:nvSpPr>
        <p:spPr bwMode="auto">
          <a:xfrm rot="21600000">
            <a:off x="5591175" y="2613025"/>
            <a:ext cx="1135063" cy="8064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  <a:p>
            <a:pPr algn="ctr"/>
            <a:r>
              <a:rPr lang="en-GB" sz="1400" dirty="0"/>
              <a:t>do / display </a:t>
            </a:r>
          </a:p>
          <a:p>
            <a:pPr algn="ctr"/>
            <a:r>
              <a:rPr lang="en-GB" sz="1400" dirty="0"/>
              <a:t>cancellation</a:t>
            </a:r>
          </a:p>
        </p:txBody>
      </p:sp>
      <p:sp>
        <p:nvSpPr>
          <p:cNvPr id="891910" name="Rectangle 6"/>
          <p:cNvSpPr>
            <a:spLocks noChangeArrowheads="1"/>
          </p:cNvSpPr>
          <p:nvPr/>
        </p:nvSpPr>
        <p:spPr bwMode="auto">
          <a:xfrm rot="21600000">
            <a:off x="4784725" y="26670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1911" name="Rectangle 7"/>
          <p:cNvSpPr>
            <a:spLocks noChangeArrowheads="1"/>
          </p:cNvSpPr>
          <p:nvPr/>
        </p:nvSpPr>
        <p:spPr bwMode="auto">
          <a:xfrm>
            <a:off x="5597525" y="1874838"/>
            <a:ext cx="63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1912" name="Rectangle 8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insert card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[readable]</a:t>
            </a:r>
          </a:p>
        </p:txBody>
      </p:sp>
      <p:sp>
        <p:nvSpPr>
          <p:cNvPr id="891913" name="Line 9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14" name="Freeform 10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1915" name="Line 11"/>
          <p:cNvSpPr>
            <a:spLocks noChangeShapeType="1"/>
          </p:cNvSpPr>
          <p:nvPr/>
        </p:nvSpPr>
        <p:spPr bwMode="auto">
          <a:xfrm rot="5400000" flipH="1">
            <a:off x="2693987" y="2159001"/>
            <a:ext cx="12668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16" name="Freeform 12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1917" name="Line 13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18" name="Freeform 14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1919" name="Line 15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20" name="Line 16"/>
          <p:cNvSpPr>
            <a:spLocks noChangeShapeType="1"/>
          </p:cNvSpPr>
          <p:nvPr/>
        </p:nvSpPr>
        <p:spPr bwMode="auto">
          <a:xfrm rot="16200000" flipV="1">
            <a:off x="4132263" y="4511675"/>
            <a:ext cx="0" cy="15589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21" name="Freeform 17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1922" name="AutoShape 18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password</a:t>
            </a:r>
          </a:p>
        </p:txBody>
      </p:sp>
      <p:sp>
        <p:nvSpPr>
          <p:cNvPr id="891923" name="AutoShape 19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display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verifying 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account</a:t>
            </a:r>
          </a:p>
        </p:txBody>
      </p:sp>
      <p:sp>
        <p:nvSpPr>
          <p:cNvPr id="891924" name="AutoShape 20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kind</a:t>
            </a:r>
          </a:p>
        </p:txBody>
      </p:sp>
      <p:sp>
        <p:nvSpPr>
          <p:cNvPr id="891925" name="AutoShape 21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amount</a:t>
            </a:r>
          </a:p>
        </p:txBody>
      </p:sp>
      <p:sp>
        <p:nvSpPr>
          <p:cNvPr id="891926" name="AutoShape 22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 display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processing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starts</a:t>
            </a:r>
          </a:p>
        </p:txBody>
      </p:sp>
      <p:sp>
        <p:nvSpPr>
          <p:cNvPr id="891927" name="AutoShape 23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dispense cash;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request take cash</a:t>
            </a:r>
          </a:p>
        </p:txBody>
      </p:sp>
      <p:sp>
        <p:nvSpPr>
          <p:cNvPr id="891928" name="AutoShape 24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continuation</a:t>
            </a:r>
          </a:p>
        </p:txBody>
      </p:sp>
      <p:sp>
        <p:nvSpPr>
          <p:cNvPr id="891929" name="AutoShape 25"/>
          <p:cNvSpPr>
            <a:spLocks noChangeArrowheads="1"/>
          </p:cNvSpPr>
          <p:nvPr/>
        </p:nvSpPr>
        <p:spPr bwMode="auto">
          <a:xfrm rot="21600000">
            <a:off x="2911475" y="2606675"/>
            <a:ext cx="1466850" cy="8064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Card rejected</a:t>
            </a:r>
          </a:p>
          <a:p>
            <a:pPr algn="ctr"/>
            <a:r>
              <a:rPr lang="en-GB" sz="1400" dirty="0"/>
              <a:t>do / eject card;</a:t>
            </a:r>
          </a:p>
          <a:p>
            <a:pPr algn="ctr"/>
            <a:r>
              <a:rPr lang="en-GB" sz="1400" dirty="0"/>
              <a:t>request take card</a:t>
            </a:r>
          </a:p>
        </p:txBody>
      </p:sp>
      <p:sp>
        <p:nvSpPr>
          <p:cNvPr id="891930" name="Rectangle 26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take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cash</a:t>
            </a:r>
          </a:p>
        </p:txBody>
      </p:sp>
      <p:sp>
        <p:nvSpPr>
          <p:cNvPr id="891931" name="Rectangle 27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end of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[successful]</a:t>
            </a:r>
          </a:p>
        </p:txBody>
      </p:sp>
      <p:sp>
        <p:nvSpPr>
          <p:cNvPr id="891932" name="Rectangle 28"/>
          <p:cNvSpPr>
            <a:spLocks noChangeArrowheads="1"/>
          </p:cNvSpPr>
          <p:nvPr/>
        </p:nvSpPr>
        <p:spPr bwMode="auto">
          <a:xfrm>
            <a:off x="2814638" y="1876425"/>
            <a:ext cx="525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take </a:t>
            </a:r>
          </a:p>
          <a:p>
            <a:pPr algn="ctr"/>
            <a:r>
              <a:rPr lang="en-GB" sz="1400" dirty="0"/>
              <a:t>card</a:t>
            </a:r>
          </a:p>
        </p:txBody>
      </p:sp>
      <p:sp>
        <p:nvSpPr>
          <p:cNvPr id="891933" name="Rectangle 29"/>
          <p:cNvSpPr>
            <a:spLocks noChangeArrowheads="1"/>
          </p:cNvSpPr>
          <p:nvPr/>
        </p:nvSpPr>
        <p:spPr bwMode="auto">
          <a:xfrm>
            <a:off x="1752600" y="3352800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continue</a:t>
            </a:r>
          </a:p>
        </p:txBody>
      </p:sp>
      <p:sp>
        <p:nvSpPr>
          <p:cNvPr id="891934" name="Rectangle 30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OK</a:t>
            </a:r>
          </a:p>
        </p:txBody>
      </p:sp>
      <p:sp>
        <p:nvSpPr>
          <p:cNvPr id="891935" name="Rectangle 31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 password / verify account</a:t>
            </a:r>
          </a:p>
        </p:txBody>
      </p:sp>
      <p:sp>
        <p:nvSpPr>
          <p:cNvPr id="891936" name="Rectangle 32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kind</a:t>
            </a:r>
          </a:p>
        </p:txBody>
      </p:sp>
      <p:sp>
        <p:nvSpPr>
          <p:cNvPr id="891937" name="Rectangle 33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>
                <a:solidFill>
                  <a:schemeClr val="folHlink"/>
                </a:solidFill>
              </a:rPr>
              <a:t>enter amount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/process 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891938" name="Line 34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939" name="AutoShape 35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Main screen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display main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screen</a:t>
            </a:r>
          </a:p>
        </p:txBody>
      </p:sp>
      <p:sp>
        <p:nvSpPr>
          <p:cNvPr id="891940" name="Oval 36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bg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bg2"/>
                </a:solidFill>
              </a:rPr>
              <a:t>State</a:t>
            </a:r>
            <a:r>
              <a:rPr lang="en-GB" sz="4400" b="1" dirty="0">
                <a:solidFill>
                  <a:schemeClr val="bg2"/>
                </a:solidFill>
              </a:rPr>
              <a:t/>
            </a:r>
            <a:br>
              <a:rPr lang="en-GB" sz="4400" b="1" dirty="0">
                <a:solidFill>
                  <a:schemeClr val="bg2"/>
                </a:solidFill>
              </a:rPr>
            </a:br>
            <a:r>
              <a:rPr lang="en-GB" sz="4400" b="1" dirty="0">
                <a:solidFill>
                  <a:schemeClr val="bg2"/>
                </a:solidFill>
              </a:rPr>
              <a:t>Machine </a:t>
            </a:r>
            <a:br>
              <a:rPr lang="en-GB" sz="4400" b="1" dirty="0">
                <a:solidFill>
                  <a:schemeClr val="bg2"/>
                </a:solidFill>
              </a:rPr>
            </a:br>
            <a:endParaRPr lang="en-GB" sz="44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Line 2"/>
          <p:cNvSpPr>
            <a:spLocks noChangeShapeType="1"/>
          </p:cNvSpPr>
          <p:nvPr/>
        </p:nvSpPr>
        <p:spPr bwMode="auto">
          <a:xfrm rot="5400000">
            <a:off x="3432968" y="1450182"/>
            <a:ext cx="4619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75" name="Rectangle 3"/>
          <p:cNvSpPr>
            <a:spLocks noChangeArrowheads="1"/>
          </p:cNvSpPr>
          <p:nvPr/>
        </p:nvSpPr>
        <p:spPr bwMode="auto">
          <a:xfrm>
            <a:off x="9178925" y="1174750"/>
            <a:ext cx="811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1400" dirty="0"/>
              <a:t>cancel/</a:t>
            </a:r>
          </a:p>
          <a:p>
            <a:r>
              <a:rPr lang="en-GB" sz="1400" dirty="0"/>
              <a:t>network </a:t>
            </a:r>
          </a:p>
          <a:p>
            <a:r>
              <a:rPr lang="en-GB" sz="1400" dirty="0"/>
              <a:t>request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 rot="21600000">
            <a:off x="5445125" y="5638800"/>
            <a:ext cx="183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cancel/network request</a:t>
            </a:r>
          </a:p>
        </p:txBody>
      </p:sp>
      <p:sp>
        <p:nvSpPr>
          <p:cNvPr id="899077" name="Rectangle 5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insert card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[readable]</a:t>
            </a:r>
          </a:p>
        </p:txBody>
      </p:sp>
      <p:sp>
        <p:nvSpPr>
          <p:cNvPr id="899078" name="Line 6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 rot="5400000">
            <a:off x="7202488" y="757237"/>
            <a:ext cx="0" cy="9239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0" name="Freeform 8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81" name="Freeform 9"/>
          <p:cNvSpPr>
            <a:spLocks/>
          </p:cNvSpPr>
          <p:nvPr/>
        </p:nvSpPr>
        <p:spPr bwMode="auto">
          <a:xfrm rot="5400000">
            <a:off x="6103938" y="4489450"/>
            <a:ext cx="463550" cy="2390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1344"/>
              </a:cxn>
            </a:cxnLst>
            <a:rect l="0" t="0" r="r" b="b"/>
            <a:pathLst>
              <a:path w="385" h="1345">
                <a:moveTo>
                  <a:pt x="0" y="0"/>
                </a:moveTo>
                <a:lnTo>
                  <a:pt x="384" y="0"/>
                </a:lnTo>
                <a:lnTo>
                  <a:pt x="384" y="1344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82" name="Freeform 10"/>
          <p:cNvSpPr>
            <a:spLocks/>
          </p:cNvSpPr>
          <p:nvPr/>
        </p:nvSpPr>
        <p:spPr bwMode="auto">
          <a:xfrm rot="5400000">
            <a:off x="4733925" y="1585913"/>
            <a:ext cx="4851400" cy="40386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</a:cxnLst>
            <a:rect l="0" t="0" r="r" b="b"/>
            <a:pathLst>
              <a:path w="4033" h="2353">
                <a:moveTo>
                  <a:pt x="0" y="576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83" name="Line 11"/>
          <p:cNvSpPr>
            <a:spLocks noChangeShapeType="1"/>
          </p:cNvSpPr>
          <p:nvPr/>
        </p:nvSpPr>
        <p:spPr bwMode="auto">
          <a:xfrm rot="5400000" flipH="1">
            <a:off x="3305969" y="5134769"/>
            <a:ext cx="16176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4" name="Line 12"/>
          <p:cNvSpPr>
            <a:spLocks noChangeShapeType="1"/>
          </p:cNvSpPr>
          <p:nvPr/>
        </p:nvSpPr>
        <p:spPr bwMode="auto">
          <a:xfrm rot="5400000" flipH="1">
            <a:off x="2574131" y="4834732"/>
            <a:ext cx="10175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5" name="Line 13"/>
          <p:cNvSpPr>
            <a:spLocks noChangeShapeType="1"/>
          </p:cNvSpPr>
          <p:nvPr/>
        </p:nvSpPr>
        <p:spPr bwMode="auto">
          <a:xfrm rot="5400000" flipH="1">
            <a:off x="3235325" y="3581400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 rot="5400000" flipH="1">
            <a:off x="2693987" y="2090738"/>
            <a:ext cx="12668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rot="5400000">
            <a:off x="3615531" y="2288382"/>
            <a:ext cx="4619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8" name="Line 16"/>
          <p:cNvSpPr>
            <a:spLocks noChangeShapeType="1"/>
          </p:cNvSpPr>
          <p:nvPr/>
        </p:nvSpPr>
        <p:spPr bwMode="auto">
          <a:xfrm rot="5400000">
            <a:off x="5277644" y="2110582"/>
            <a:ext cx="0" cy="17065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9" name="Freeform 17"/>
          <p:cNvSpPr>
            <a:spLocks/>
          </p:cNvSpPr>
          <p:nvPr/>
        </p:nvSpPr>
        <p:spPr bwMode="auto">
          <a:xfrm rot="5400000">
            <a:off x="5483225" y="2100263"/>
            <a:ext cx="2600325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" y="0"/>
              </a:cxn>
              <a:cxn ang="0">
                <a:pos x="2160" y="720"/>
              </a:cxn>
            </a:cxnLst>
            <a:rect l="0" t="0" r="r" b="b"/>
            <a:pathLst>
              <a:path w="2161" h="721">
                <a:moveTo>
                  <a:pt x="0" y="0"/>
                </a:moveTo>
                <a:lnTo>
                  <a:pt x="2160" y="0"/>
                </a:lnTo>
                <a:lnTo>
                  <a:pt x="2160" y="7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0" name="Line 18"/>
          <p:cNvSpPr>
            <a:spLocks noChangeShapeType="1"/>
          </p:cNvSpPr>
          <p:nvPr/>
        </p:nvSpPr>
        <p:spPr bwMode="auto">
          <a:xfrm rot="5400000">
            <a:off x="5542756" y="1958182"/>
            <a:ext cx="132873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91" name="Freeform 19"/>
          <p:cNvSpPr>
            <a:spLocks/>
          </p:cNvSpPr>
          <p:nvPr/>
        </p:nvSpPr>
        <p:spPr bwMode="auto">
          <a:xfrm rot="5400000">
            <a:off x="7164387" y="1906588"/>
            <a:ext cx="523875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5" y="0"/>
              </a:cxn>
              <a:cxn ang="0">
                <a:pos x="435" y="768"/>
              </a:cxn>
            </a:cxnLst>
            <a:rect l="0" t="0" r="r" b="b"/>
            <a:pathLst>
              <a:path w="436" h="769">
                <a:moveTo>
                  <a:pt x="0" y="0"/>
                </a:moveTo>
                <a:lnTo>
                  <a:pt x="435" y="0"/>
                </a:lnTo>
                <a:lnTo>
                  <a:pt x="435" y="768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2" name="Freeform 20"/>
          <p:cNvSpPr>
            <a:spLocks/>
          </p:cNvSpPr>
          <p:nvPr/>
        </p:nvSpPr>
        <p:spPr bwMode="auto">
          <a:xfrm rot="5400000">
            <a:off x="7254875" y="2513013"/>
            <a:ext cx="342900" cy="137160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0" y="0"/>
              </a:cxn>
              <a:cxn ang="0">
                <a:pos x="0" y="768"/>
              </a:cxn>
            </a:cxnLst>
            <a:rect l="0" t="0" r="r" b="b"/>
            <a:pathLst>
              <a:path w="286" h="769">
                <a:moveTo>
                  <a:pt x="285" y="0"/>
                </a:moveTo>
                <a:lnTo>
                  <a:pt x="0" y="0"/>
                </a:lnTo>
                <a:lnTo>
                  <a:pt x="0" y="768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3" name="Freeform 21"/>
          <p:cNvSpPr>
            <a:spLocks/>
          </p:cNvSpPr>
          <p:nvPr/>
        </p:nvSpPr>
        <p:spPr bwMode="auto">
          <a:xfrm rot="5400000">
            <a:off x="7594601" y="5767387"/>
            <a:ext cx="1098550" cy="466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912" y="192"/>
              </a:cxn>
              <a:cxn ang="0">
                <a:pos x="912" y="0"/>
              </a:cxn>
            </a:cxnLst>
            <a:rect l="0" t="0" r="r" b="b"/>
            <a:pathLst>
              <a:path w="913" h="193">
                <a:moveTo>
                  <a:pt x="0" y="192"/>
                </a:moveTo>
                <a:lnTo>
                  <a:pt x="912" y="192"/>
                </a:lnTo>
                <a:lnTo>
                  <a:pt x="912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4" name="Freeform 22"/>
          <p:cNvSpPr>
            <a:spLocks/>
          </p:cNvSpPr>
          <p:nvPr/>
        </p:nvSpPr>
        <p:spPr bwMode="auto">
          <a:xfrm rot="5400000">
            <a:off x="6975475" y="4425950"/>
            <a:ext cx="3927475" cy="174625"/>
          </a:xfrm>
          <a:custGeom>
            <a:avLst/>
            <a:gdLst/>
            <a:ahLst/>
            <a:cxnLst>
              <a:cxn ang="0">
                <a:pos x="3258" y="144"/>
              </a:cxn>
              <a:cxn ang="0">
                <a:pos x="3263" y="0"/>
              </a:cxn>
              <a:cxn ang="0">
                <a:pos x="686" y="0"/>
              </a:cxn>
              <a:cxn ang="0">
                <a:pos x="0" y="0"/>
              </a:cxn>
            </a:cxnLst>
            <a:rect l="0" t="0" r="r" b="b"/>
            <a:pathLst>
              <a:path w="3264" h="145">
                <a:moveTo>
                  <a:pt x="3258" y="144"/>
                </a:moveTo>
                <a:lnTo>
                  <a:pt x="3263" y="0"/>
                </a:lnTo>
                <a:lnTo>
                  <a:pt x="686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5" name="Freeform 23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6" name="Line 24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97" name="Freeform 25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8" name="Line 26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99" name="Line 27"/>
          <p:cNvSpPr>
            <a:spLocks noChangeShapeType="1"/>
          </p:cNvSpPr>
          <p:nvPr/>
        </p:nvSpPr>
        <p:spPr bwMode="auto">
          <a:xfrm rot="16200000" flipV="1">
            <a:off x="4132263" y="4511675"/>
            <a:ext cx="0" cy="15589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00" name="Freeform 28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101" name="AutoShape 29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password</a:t>
            </a:r>
          </a:p>
        </p:txBody>
      </p:sp>
      <p:sp>
        <p:nvSpPr>
          <p:cNvPr id="899102" name="AutoShape 30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verifying </a:t>
            </a:r>
          </a:p>
          <a:p>
            <a:pPr algn="ctr"/>
            <a:r>
              <a:rPr lang="en-GB" sz="1400" dirty="0"/>
              <a:t>account</a:t>
            </a:r>
          </a:p>
        </p:txBody>
      </p:sp>
      <p:sp>
        <p:nvSpPr>
          <p:cNvPr id="899103" name="AutoShape 31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kind</a:t>
            </a:r>
          </a:p>
        </p:txBody>
      </p:sp>
      <p:sp>
        <p:nvSpPr>
          <p:cNvPr id="899104" name="AutoShape 32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amount</a:t>
            </a:r>
          </a:p>
        </p:txBody>
      </p:sp>
      <p:sp>
        <p:nvSpPr>
          <p:cNvPr id="899105" name="AutoShape 33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 display</a:t>
            </a:r>
          </a:p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 starts</a:t>
            </a:r>
          </a:p>
        </p:txBody>
      </p:sp>
      <p:sp>
        <p:nvSpPr>
          <p:cNvPr id="899106" name="AutoShape 34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dispense cash;</a:t>
            </a:r>
          </a:p>
          <a:p>
            <a:pPr algn="ctr"/>
            <a:r>
              <a:rPr lang="en-GB" sz="1400" dirty="0"/>
              <a:t>request take cash</a:t>
            </a:r>
          </a:p>
        </p:txBody>
      </p:sp>
      <p:sp>
        <p:nvSpPr>
          <p:cNvPr id="899107" name="AutoShape 35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continuation</a:t>
            </a:r>
          </a:p>
        </p:txBody>
      </p:sp>
      <p:sp>
        <p:nvSpPr>
          <p:cNvPr id="899108" name="AutoShape 36"/>
          <p:cNvSpPr>
            <a:spLocks noChangeArrowheads="1"/>
          </p:cNvSpPr>
          <p:nvPr/>
        </p:nvSpPr>
        <p:spPr bwMode="auto">
          <a:xfrm rot="21600000">
            <a:off x="3170238" y="5822950"/>
            <a:ext cx="1978025" cy="576263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Interrupt</a:t>
            </a:r>
          </a:p>
          <a:p>
            <a:pPr algn="ctr"/>
            <a:r>
              <a:rPr lang="en-GB" sz="1400" dirty="0"/>
              <a:t>do / display cancellation</a:t>
            </a:r>
          </a:p>
        </p:txBody>
      </p:sp>
      <p:sp>
        <p:nvSpPr>
          <p:cNvPr id="899109" name="AutoShape 37"/>
          <p:cNvSpPr>
            <a:spLocks noChangeArrowheads="1"/>
          </p:cNvSpPr>
          <p:nvPr/>
        </p:nvSpPr>
        <p:spPr bwMode="auto">
          <a:xfrm rot="21600000">
            <a:off x="3413125" y="1695450"/>
            <a:ext cx="1898650" cy="576263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Unreadable:</a:t>
            </a:r>
          </a:p>
          <a:p>
            <a:pPr algn="ctr"/>
            <a:r>
              <a:rPr lang="en-GB" sz="1400" dirty="0"/>
              <a:t>do / display unreadable</a:t>
            </a:r>
          </a:p>
        </p:txBody>
      </p:sp>
      <p:sp>
        <p:nvSpPr>
          <p:cNvPr id="899110" name="Line 38"/>
          <p:cNvSpPr>
            <a:spLocks noChangeShapeType="1"/>
          </p:cNvSpPr>
          <p:nvPr/>
        </p:nvSpPr>
        <p:spPr bwMode="auto">
          <a:xfrm rot="5400000">
            <a:off x="4841875" y="3448050"/>
            <a:ext cx="0" cy="10541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11" name="AutoShape 39"/>
          <p:cNvSpPr>
            <a:spLocks noChangeArrowheads="1"/>
          </p:cNvSpPr>
          <p:nvPr/>
        </p:nvSpPr>
        <p:spPr bwMode="auto">
          <a:xfrm rot="21600000">
            <a:off x="2884488" y="3711575"/>
            <a:ext cx="1422400" cy="576263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Finish</a:t>
            </a:r>
          </a:p>
          <a:p>
            <a:pPr algn="ctr"/>
            <a:r>
              <a:rPr lang="en-GB" sz="1400" dirty="0"/>
              <a:t>do / print receipt</a:t>
            </a:r>
          </a:p>
        </p:txBody>
      </p:sp>
      <p:sp>
        <p:nvSpPr>
          <p:cNvPr id="899112" name="AutoShape 40"/>
          <p:cNvSpPr>
            <a:spLocks noChangeArrowheads="1"/>
          </p:cNvSpPr>
          <p:nvPr/>
        </p:nvSpPr>
        <p:spPr bwMode="auto">
          <a:xfrm rot="21600000">
            <a:off x="5106988" y="3716338"/>
            <a:ext cx="1100137" cy="5778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bad account</a:t>
            </a:r>
          </a:p>
        </p:txBody>
      </p:sp>
      <p:sp>
        <p:nvSpPr>
          <p:cNvPr id="899113" name="AutoShape 41"/>
          <p:cNvSpPr>
            <a:spLocks noChangeArrowheads="1"/>
          </p:cNvSpPr>
          <p:nvPr/>
        </p:nvSpPr>
        <p:spPr bwMode="auto">
          <a:xfrm rot="21600000">
            <a:off x="2911475" y="2528888"/>
            <a:ext cx="1466850" cy="8064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Card rejected</a:t>
            </a:r>
          </a:p>
          <a:p>
            <a:pPr algn="ctr"/>
            <a:r>
              <a:rPr lang="en-GB" sz="1400" dirty="0"/>
              <a:t>do / eject card;</a:t>
            </a:r>
          </a:p>
          <a:p>
            <a:pPr algn="ctr"/>
            <a:r>
              <a:rPr lang="en-GB" sz="1400" dirty="0"/>
              <a:t>request take card</a:t>
            </a:r>
          </a:p>
        </p:txBody>
      </p:sp>
      <p:sp>
        <p:nvSpPr>
          <p:cNvPr id="899114" name="AutoShape 42"/>
          <p:cNvSpPr>
            <a:spLocks noChangeArrowheads="1"/>
          </p:cNvSpPr>
          <p:nvPr/>
        </p:nvSpPr>
        <p:spPr bwMode="auto">
          <a:xfrm rot="21600000">
            <a:off x="5591175" y="2613025"/>
            <a:ext cx="1135063" cy="8064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  <a:p>
            <a:pPr algn="ctr"/>
            <a:r>
              <a:rPr lang="en-GB" sz="1400" dirty="0"/>
              <a:t>do / display </a:t>
            </a:r>
          </a:p>
          <a:p>
            <a:pPr algn="ctr"/>
            <a:r>
              <a:rPr lang="en-GB" sz="1400" dirty="0"/>
              <a:t>cancellation</a:t>
            </a:r>
          </a:p>
        </p:txBody>
      </p:sp>
      <p:sp>
        <p:nvSpPr>
          <p:cNvPr id="899115" name="AutoShape 43"/>
          <p:cNvSpPr>
            <a:spLocks noChangeArrowheads="1"/>
          </p:cNvSpPr>
          <p:nvPr/>
        </p:nvSpPr>
        <p:spPr bwMode="auto">
          <a:xfrm rot="21600000">
            <a:off x="8355013" y="6151563"/>
            <a:ext cx="1073150" cy="576262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failure</a:t>
            </a:r>
          </a:p>
        </p:txBody>
      </p:sp>
      <p:sp>
        <p:nvSpPr>
          <p:cNvPr id="899116" name="Rectangle 44"/>
          <p:cNvSpPr>
            <a:spLocks noChangeArrowheads="1"/>
          </p:cNvSpPr>
          <p:nvPr/>
        </p:nvSpPr>
        <p:spPr bwMode="auto">
          <a:xfrm>
            <a:off x="4100513" y="4343400"/>
            <a:ext cx="811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network </a:t>
            </a:r>
          </a:p>
          <a:p>
            <a:pPr algn="ctr"/>
            <a:r>
              <a:rPr lang="en-GB" sz="1400" dirty="0"/>
              <a:t>response</a:t>
            </a:r>
          </a:p>
        </p:txBody>
      </p:sp>
      <p:sp>
        <p:nvSpPr>
          <p:cNvPr id="899117" name="Rectangle 45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take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cash</a:t>
            </a:r>
          </a:p>
        </p:txBody>
      </p:sp>
      <p:sp>
        <p:nvSpPr>
          <p:cNvPr id="899118" name="Rectangle 46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end of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[successful]</a:t>
            </a:r>
          </a:p>
        </p:txBody>
      </p:sp>
      <p:sp>
        <p:nvSpPr>
          <p:cNvPr id="899119" name="Rectangle 47"/>
          <p:cNvSpPr>
            <a:spLocks noChangeArrowheads="1"/>
          </p:cNvSpPr>
          <p:nvPr/>
        </p:nvSpPr>
        <p:spPr bwMode="auto">
          <a:xfrm rot="21600000">
            <a:off x="5889625" y="6324600"/>
            <a:ext cx="207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end of  transaction [failed]</a:t>
            </a:r>
          </a:p>
        </p:txBody>
      </p:sp>
      <p:sp>
        <p:nvSpPr>
          <p:cNvPr id="899120" name="Rectangle 48"/>
          <p:cNvSpPr>
            <a:spLocks noChangeArrowheads="1"/>
          </p:cNvSpPr>
          <p:nvPr/>
        </p:nvSpPr>
        <p:spPr bwMode="auto">
          <a:xfrm>
            <a:off x="6567488" y="1905000"/>
            <a:ext cx="782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bad</a:t>
            </a:r>
          </a:p>
          <a:p>
            <a:pPr algn="r"/>
            <a:r>
              <a:rPr lang="en-GB" sz="1400" dirty="0"/>
              <a:t> account</a:t>
            </a:r>
          </a:p>
        </p:txBody>
      </p:sp>
      <p:sp>
        <p:nvSpPr>
          <p:cNvPr id="899121" name="Rectangle 49"/>
          <p:cNvSpPr>
            <a:spLocks noChangeArrowheads="1"/>
          </p:cNvSpPr>
          <p:nvPr/>
        </p:nvSpPr>
        <p:spPr bwMode="auto">
          <a:xfrm>
            <a:off x="2814638" y="1798638"/>
            <a:ext cx="525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take </a:t>
            </a:r>
          </a:p>
          <a:p>
            <a:pPr algn="ctr"/>
            <a:r>
              <a:rPr lang="en-GB" sz="1400" dirty="0"/>
              <a:t>card</a:t>
            </a:r>
          </a:p>
        </p:txBody>
      </p:sp>
      <p:sp>
        <p:nvSpPr>
          <p:cNvPr id="899122" name="Rectangle 50"/>
          <p:cNvSpPr>
            <a:spLocks noChangeArrowheads="1"/>
          </p:cNvSpPr>
          <p:nvPr/>
        </p:nvSpPr>
        <p:spPr bwMode="auto">
          <a:xfrm>
            <a:off x="1752600" y="3300413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continue</a:t>
            </a:r>
          </a:p>
        </p:txBody>
      </p:sp>
      <p:sp>
        <p:nvSpPr>
          <p:cNvPr id="899123" name="Rectangle 51"/>
          <p:cNvSpPr>
            <a:spLocks noChangeArrowheads="1"/>
          </p:cNvSpPr>
          <p:nvPr/>
        </p:nvSpPr>
        <p:spPr bwMode="auto">
          <a:xfrm>
            <a:off x="3082925" y="43434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899124" name="Rectangle 52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OK</a:t>
            </a:r>
          </a:p>
        </p:txBody>
      </p:sp>
      <p:sp>
        <p:nvSpPr>
          <p:cNvPr id="899125" name="Rectangle 53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 password / verify account</a:t>
            </a:r>
          </a:p>
        </p:txBody>
      </p:sp>
      <p:sp>
        <p:nvSpPr>
          <p:cNvPr id="899126" name="Rectangle 54"/>
          <p:cNvSpPr>
            <a:spLocks noChangeArrowheads="1"/>
          </p:cNvSpPr>
          <p:nvPr/>
        </p:nvSpPr>
        <p:spPr bwMode="auto">
          <a:xfrm rot="21600000">
            <a:off x="6359525" y="1235075"/>
            <a:ext cx="857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bad </a:t>
            </a:r>
          </a:p>
          <a:p>
            <a:pPr algn="r"/>
            <a:r>
              <a:rPr lang="en-GB" sz="1400" dirty="0"/>
              <a:t>password</a:t>
            </a:r>
          </a:p>
        </p:txBody>
      </p:sp>
      <p:sp>
        <p:nvSpPr>
          <p:cNvPr id="899127" name="Rectangle 55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kind</a:t>
            </a:r>
          </a:p>
        </p:txBody>
      </p:sp>
      <p:sp>
        <p:nvSpPr>
          <p:cNvPr id="899128" name="Rectangle 56"/>
          <p:cNvSpPr>
            <a:spLocks noChangeArrowheads="1"/>
          </p:cNvSpPr>
          <p:nvPr/>
        </p:nvSpPr>
        <p:spPr bwMode="auto">
          <a:xfrm rot="21600000">
            <a:off x="4556125" y="3657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9129" name="Rectangle 57"/>
          <p:cNvSpPr>
            <a:spLocks noChangeArrowheads="1"/>
          </p:cNvSpPr>
          <p:nvPr/>
        </p:nvSpPr>
        <p:spPr bwMode="auto">
          <a:xfrm rot="21600000">
            <a:off x="7472363" y="2971800"/>
            <a:ext cx="63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9130" name="Rectangle 58"/>
          <p:cNvSpPr>
            <a:spLocks noChangeArrowheads="1"/>
          </p:cNvSpPr>
          <p:nvPr/>
        </p:nvSpPr>
        <p:spPr bwMode="auto">
          <a:xfrm rot="21600000">
            <a:off x="7472363" y="2590800"/>
            <a:ext cx="63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9131" name="Rectangle 59"/>
          <p:cNvSpPr>
            <a:spLocks noChangeArrowheads="1"/>
          </p:cNvSpPr>
          <p:nvPr/>
        </p:nvSpPr>
        <p:spPr bwMode="auto">
          <a:xfrm rot="21600000">
            <a:off x="4784725" y="26670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9132" name="Rectangle 60"/>
          <p:cNvSpPr>
            <a:spLocks noChangeArrowheads="1"/>
          </p:cNvSpPr>
          <p:nvPr/>
        </p:nvSpPr>
        <p:spPr bwMode="auto">
          <a:xfrm rot="21600000">
            <a:off x="3838575" y="220821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9133" name="Rectangle 61"/>
          <p:cNvSpPr>
            <a:spLocks noChangeArrowheads="1"/>
          </p:cNvSpPr>
          <p:nvPr/>
        </p:nvSpPr>
        <p:spPr bwMode="auto">
          <a:xfrm rot="21600000">
            <a:off x="3692525" y="1447800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insert card [unreadable]</a:t>
            </a:r>
          </a:p>
        </p:txBody>
      </p:sp>
      <p:sp>
        <p:nvSpPr>
          <p:cNvPr id="899134" name="Rectangle 62"/>
          <p:cNvSpPr>
            <a:spLocks noChangeArrowheads="1"/>
          </p:cNvSpPr>
          <p:nvPr/>
        </p:nvSpPr>
        <p:spPr bwMode="auto">
          <a:xfrm>
            <a:off x="5597525" y="1874838"/>
            <a:ext cx="63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9135" name="Rectangle 63"/>
          <p:cNvSpPr>
            <a:spLocks noChangeArrowheads="1"/>
          </p:cNvSpPr>
          <p:nvPr/>
        </p:nvSpPr>
        <p:spPr bwMode="auto">
          <a:xfrm rot="21600000">
            <a:off x="3463925" y="3386138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end of printing</a:t>
            </a:r>
          </a:p>
        </p:txBody>
      </p:sp>
      <p:sp>
        <p:nvSpPr>
          <p:cNvPr id="899136" name="Rectangle 64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>
                <a:solidFill>
                  <a:schemeClr val="folHlink"/>
                </a:solidFill>
              </a:rPr>
              <a:t>enter amount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/process 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899137" name="Line 65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38" name="AutoShape 66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Main screen</a:t>
            </a:r>
          </a:p>
          <a:p>
            <a:pPr algn="ctr"/>
            <a:r>
              <a:rPr lang="en-GB" sz="1400" dirty="0"/>
              <a:t>do / display main</a:t>
            </a:r>
          </a:p>
          <a:p>
            <a:pPr algn="ctr"/>
            <a:r>
              <a:rPr lang="en-GB" sz="1400" dirty="0"/>
              <a:t>screen</a:t>
            </a:r>
          </a:p>
        </p:txBody>
      </p:sp>
      <p:sp>
        <p:nvSpPr>
          <p:cNvPr id="899139" name="Oval 67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40" name="Rectangle 68"/>
          <p:cNvSpPr>
            <a:spLocks noChangeArrowheads="1"/>
          </p:cNvSpPr>
          <p:nvPr/>
        </p:nvSpPr>
        <p:spPr bwMode="auto">
          <a:xfrm>
            <a:off x="8304213" y="3962400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after</a:t>
            </a:r>
          </a:p>
          <a:p>
            <a:pPr algn="r"/>
            <a:r>
              <a:rPr lang="en-GB" sz="1400" dirty="0"/>
              <a:t>(5 secs)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bg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bg2"/>
                </a:solidFill>
              </a:rPr>
              <a:t>State</a:t>
            </a:r>
            <a:r>
              <a:rPr lang="en-GB" sz="4400" b="1" dirty="0">
                <a:solidFill>
                  <a:schemeClr val="bg2"/>
                </a:solidFill>
              </a:rPr>
              <a:t/>
            </a:r>
            <a:br>
              <a:rPr lang="en-GB" sz="4400" b="1" dirty="0">
                <a:solidFill>
                  <a:schemeClr val="bg2"/>
                </a:solidFill>
              </a:rPr>
            </a:br>
            <a:r>
              <a:rPr lang="en-GB" sz="4400" b="1" dirty="0">
                <a:solidFill>
                  <a:schemeClr val="bg2"/>
                </a:solidFill>
              </a:rPr>
              <a:t>Machine </a:t>
            </a:r>
            <a:br>
              <a:rPr lang="en-GB" sz="4400" b="1" dirty="0">
                <a:solidFill>
                  <a:schemeClr val="bg2"/>
                </a:solidFill>
              </a:rPr>
            </a:br>
            <a:endParaRPr lang="en-GB" sz="44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1B86-AF86-4ED0-ACC5-3FA8A3706AE8}" type="slidenum">
              <a:rPr lang="en-GB"/>
              <a:pPr/>
              <a:t>76</a:t>
            </a:fld>
            <a:endParaRPr lang="en-GB" dirty="0"/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2" y="1792866"/>
            <a:ext cx="6858000" cy="4747433"/>
          </a:xfrm>
          <a:prstGeom prst="rect">
            <a:avLst/>
          </a:prstGeom>
          <a:ln w="28575">
            <a:solidFill>
              <a:srgbClr val="99660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C36-A129-4DCB-948E-AE02D7366BDA}" type="slidenum">
              <a:rPr lang="en-GB"/>
              <a:pPr/>
              <a:t>77</a:t>
            </a:fld>
            <a:endParaRPr lang="en-GB" dirty="0"/>
          </a:p>
        </p:txBody>
      </p:sp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7807569" y="4070350"/>
            <a:ext cx="194444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end </a:t>
            </a:r>
            <a:r>
              <a:rPr lang="en-GB" sz="2400" dirty="0" smtClean="0"/>
              <a:t>updating </a:t>
            </a:r>
            <a:r>
              <a:rPr lang="en-GB" sz="2400" dirty="0"/>
              <a:t>/</a:t>
            </a:r>
          </a:p>
          <a:p>
            <a:r>
              <a:rPr lang="en-GB" sz="2400" dirty="0"/>
              <a:t>end of </a:t>
            </a:r>
          </a:p>
          <a:p>
            <a:r>
              <a:rPr lang="en-GB" sz="2400" dirty="0"/>
              <a:t>transaction</a:t>
            </a: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7807569" y="1908175"/>
            <a:ext cx="152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process </a:t>
            </a:r>
          </a:p>
          <a:p>
            <a:r>
              <a:rPr lang="en-GB" sz="2400" dirty="0"/>
              <a:t>transaction</a:t>
            </a:r>
          </a:p>
        </p:txBody>
      </p:sp>
      <p:sp>
        <p:nvSpPr>
          <p:cNvPr id="901124" name="Rectangle 4"/>
          <p:cNvSpPr>
            <a:spLocks noChangeArrowheads="1"/>
          </p:cNvSpPr>
          <p:nvPr/>
        </p:nvSpPr>
        <p:spPr bwMode="auto">
          <a:xfrm>
            <a:off x="1062038" y="5184775"/>
            <a:ext cx="404758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end </a:t>
            </a:r>
            <a:r>
              <a:rPr lang="en-GB" sz="2400" dirty="0" smtClean="0"/>
              <a:t>verifying </a:t>
            </a:r>
            <a:r>
              <a:rPr lang="en-GB" sz="2400" dirty="0"/>
              <a:t>password [valid] </a:t>
            </a:r>
          </a:p>
          <a:p>
            <a:r>
              <a:rPr lang="en-GB" sz="2400" dirty="0"/>
              <a:t>/ OK</a:t>
            </a:r>
          </a:p>
        </p:txBody>
      </p:sp>
      <p:sp>
        <p:nvSpPr>
          <p:cNvPr id="901125" name="Rectangle 5"/>
          <p:cNvSpPr>
            <a:spLocks noChangeArrowheads="1"/>
          </p:cNvSpPr>
          <p:nvPr/>
        </p:nvSpPr>
        <p:spPr bwMode="auto">
          <a:xfrm>
            <a:off x="1062038" y="1908175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/>
              <a:t>verify account</a:t>
            </a:r>
          </a:p>
        </p:txBody>
      </p:sp>
      <p:sp>
        <p:nvSpPr>
          <p:cNvPr id="901126" name="Rectangle 6"/>
          <p:cNvSpPr>
            <a:spLocks noChangeArrowheads="1"/>
          </p:cNvSpPr>
          <p:nvPr/>
        </p:nvSpPr>
        <p:spPr bwMode="auto">
          <a:xfrm>
            <a:off x="1062038" y="3355975"/>
            <a:ext cx="2866169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end </a:t>
            </a:r>
            <a:r>
              <a:rPr lang="en-GB" sz="2400" dirty="0" smtClean="0"/>
              <a:t>verifying account</a:t>
            </a:r>
            <a:endParaRPr lang="en-GB" sz="2400" dirty="0"/>
          </a:p>
          <a:p>
            <a:r>
              <a:rPr lang="en-GB" sz="2400" dirty="0"/>
              <a:t> [valid]</a:t>
            </a:r>
          </a:p>
        </p:txBody>
      </p:sp>
      <p:sp>
        <p:nvSpPr>
          <p:cNvPr id="901128" name="Oval 8"/>
          <p:cNvSpPr>
            <a:spLocks noChangeArrowheads="1"/>
          </p:cNvSpPr>
          <p:nvPr/>
        </p:nvSpPr>
        <p:spPr bwMode="auto">
          <a:xfrm>
            <a:off x="7591669" y="532765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29" name="Oval 9"/>
          <p:cNvSpPr>
            <a:spLocks noChangeArrowheads="1"/>
          </p:cNvSpPr>
          <p:nvPr/>
        </p:nvSpPr>
        <p:spPr bwMode="auto">
          <a:xfrm>
            <a:off x="7744069" y="548005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0" name="Oval 10"/>
          <p:cNvSpPr>
            <a:spLocks noChangeArrowheads="1"/>
          </p:cNvSpPr>
          <p:nvPr/>
        </p:nvSpPr>
        <p:spPr bwMode="auto">
          <a:xfrm>
            <a:off x="7744069" y="167005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1" name="Line 11"/>
          <p:cNvSpPr>
            <a:spLocks noChangeShapeType="1"/>
          </p:cNvSpPr>
          <p:nvPr/>
        </p:nvSpPr>
        <p:spPr bwMode="auto">
          <a:xfrm>
            <a:off x="7807569" y="177165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>
            <a:off x="7807569" y="382905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3" name="AutoShape 13"/>
          <p:cNvSpPr>
            <a:spLocks noChangeArrowheads="1"/>
          </p:cNvSpPr>
          <p:nvPr/>
        </p:nvSpPr>
        <p:spPr bwMode="auto">
          <a:xfrm>
            <a:off x="6705962" y="2982913"/>
            <a:ext cx="2231790" cy="1028618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 / </a:t>
            </a:r>
            <a:r>
              <a:rPr lang="en-GB" dirty="0" smtClean="0"/>
              <a:t>updating </a:t>
            </a:r>
            <a:endParaRPr lang="en-GB" dirty="0"/>
          </a:p>
          <a:p>
            <a:pPr algn="ctr"/>
            <a:r>
              <a:rPr lang="en-GB" dirty="0"/>
              <a:t>account</a:t>
            </a:r>
          </a:p>
        </p:txBody>
      </p:sp>
      <p:grpSp>
        <p:nvGrpSpPr>
          <p:cNvPr id="901134" name="Group 14"/>
          <p:cNvGrpSpPr>
            <a:grpSpLocks/>
          </p:cNvGrpSpPr>
          <p:nvPr/>
        </p:nvGrpSpPr>
        <p:grpSpPr bwMode="auto">
          <a:xfrm>
            <a:off x="846138" y="6126163"/>
            <a:ext cx="431800" cy="431800"/>
            <a:chOff x="533" y="3859"/>
            <a:chExt cx="272" cy="272"/>
          </a:xfrm>
        </p:grpSpPr>
        <p:sp>
          <p:nvSpPr>
            <p:cNvPr id="901135" name="Oval 15"/>
            <p:cNvSpPr>
              <a:spLocks noChangeArrowheads="1"/>
            </p:cNvSpPr>
            <p:nvPr/>
          </p:nvSpPr>
          <p:spPr bwMode="auto">
            <a:xfrm>
              <a:off x="533" y="3859"/>
              <a:ext cx="272" cy="27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136" name="Oval 16"/>
            <p:cNvSpPr>
              <a:spLocks noChangeArrowheads="1"/>
            </p:cNvSpPr>
            <p:nvPr/>
          </p:nvSpPr>
          <p:spPr bwMode="auto">
            <a:xfrm>
              <a:off x="629" y="3955"/>
              <a:ext cx="80" cy="8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01137" name="Oval 17"/>
          <p:cNvSpPr>
            <a:spLocks noChangeArrowheads="1"/>
          </p:cNvSpPr>
          <p:nvPr/>
        </p:nvSpPr>
        <p:spPr bwMode="auto">
          <a:xfrm>
            <a:off x="998538" y="167005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>
            <a:off x="1062038" y="169545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9" name="Line 19"/>
          <p:cNvSpPr>
            <a:spLocks noChangeShapeType="1"/>
          </p:cNvSpPr>
          <p:nvPr/>
        </p:nvSpPr>
        <p:spPr bwMode="auto">
          <a:xfrm>
            <a:off x="1062038" y="291465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40" name="Line 20"/>
          <p:cNvSpPr>
            <a:spLocks noChangeShapeType="1"/>
          </p:cNvSpPr>
          <p:nvPr/>
        </p:nvSpPr>
        <p:spPr bwMode="auto">
          <a:xfrm>
            <a:off x="1062038" y="4743450"/>
            <a:ext cx="0" cy="1371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41" name="AutoShape 21"/>
          <p:cNvSpPr>
            <a:spLocks noChangeArrowheads="1"/>
          </p:cNvSpPr>
          <p:nvPr/>
        </p:nvSpPr>
        <p:spPr bwMode="auto">
          <a:xfrm>
            <a:off x="269028" y="4360863"/>
            <a:ext cx="3620598" cy="56439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 / </a:t>
            </a:r>
            <a:r>
              <a:rPr lang="en-GB" dirty="0" smtClean="0"/>
              <a:t>verifying </a:t>
            </a:r>
            <a:r>
              <a:rPr lang="en-GB" dirty="0"/>
              <a:t>password</a:t>
            </a:r>
          </a:p>
        </p:txBody>
      </p:sp>
      <p:sp>
        <p:nvSpPr>
          <p:cNvPr id="901142" name="AutoShape 22"/>
          <p:cNvSpPr>
            <a:spLocks noChangeArrowheads="1"/>
          </p:cNvSpPr>
          <p:nvPr/>
        </p:nvSpPr>
        <p:spPr bwMode="auto">
          <a:xfrm>
            <a:off x="269028" y="2608263"/>
            <a:ext cx="3376203" cy="56439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 / </a:t>
            </a:r>
            <a:r>
              <a:rPr lang="en-GB" dirty="0" smtClean="0"/>
              <a:t>verifying account</a:t>
            </a:r>
            <a:endParaRPr lang="en-GB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Bank Class</a:t>
            </a:r>
            <a:br>
              <a:rPr lang="en-GB" sz="3200" i="1" dirty="0" smtClean="0"/>
            </a:br>
            <a:r>
              <a:rPr lang="en-GB" dirty="0" smtClean="0"/>
              <a:t>State Machine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2" grpId="0"/>
      <p:bldP spid="901123" grpId="0"/>
      <p:bldP spid="901124" grpId="0"/>
      <p:bldP spid="901125" grpId="0"/>
      <p:bldP spid="901126" grpId="0"/>
      <p:bldP spid="901128" grpId="0" animBg="1"/>
      <p:bldP spid="901129" grpId="0" animBg="1"/>
      <p:bldP spid="901130" grpId="0" animBg="1"/>
      <p:bldP spid="901131" grpId="0" animBg="1"/>
      <p:bldP spid="901132" grpId="0" animBg="1"/>
      <p:bldP spid="901133" grpId="0" animBg="1"/>
      <p:bldP spid="901137" grpId="0" animBg="1"/>
      <p:bldP spid="901138" grpId="0" animBg="1"/>
      <p:bldP spid="901139" grpId="0" animBg="1"/>
      <p:bldP spid="901140" grpId="0" animBg="1"/>
      <p:bldP spid="901141" grpId="0" animBg="1"/>
      <p:bldP spid="90114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DF83-9574-4CD1-991F-0F7FDDB0CB22}" type="slidenum">
              <a:rPr lang="en-GB"/>
              <a:pPr/>
              <a:t>78</a:t>
            </a:fld>
            <a:endParaRPr lang="en-GB" dirty="0"/>
          </a:p>
        </p:txBody>
      </p:sp>
      <p:sp>
        <p:nvSpPr>
          <p:cNvPr id="902146" name="Rectangle 2"/>
          <p:cNvSpPr>
            <a:spLocks noChangeArrowheads="1"/>
          </p:cNvSpPr>
          <p:nvPr/>
        </p:nvSpPr>
        <p:spPr bwMode="auto">
          <a:xfrm>
            <a:off x="3452523" y="3835638"/>
            <a:ext cx="3151505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/>
              <a:t>end </a:t>
            </a:r>
            <a:r>
              <a:rPr lang="en-GB" sz="2400" dirty="0" smtClean="0"/>
              <a:t>verifying </a:t>
            </a:r>
            <a:r>
              <a:rPr lang="en-GB" sz="2400" dirty="0"/>
              <a:t>password </a:t>
            </a:r>
          </a:p>
          <a:p>
            <a:pPr algn="ctr"/>
            <a:r>
              <a:rPr lang="en-GB" sz="2400" dirty="0"/>
              <a:t>[invalid]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/ bad </a:t>
            </a:r>
            <a:r>
              <a:rPr lang="en-GB" sz="2400" dirty="0" smtClean="0"/>
              <a:t>password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3317028" y="2083038"/>
            <a:ext cx="3045706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/>
              <a:t>end </a:t>
            </a:r>
            <a:r>
              <a:rPr lang="en-GB" sz="2400" dirty="0" smtClean="0"/>
              <a:t>verifying account </a:t>
            </a:r>
            <a:endParaRPr lang="en-GB" sz="2400" dirty="0"/>
          </a:p>
          <a:p>
            <a:pPr algn="ctr"/>
            <a:r>
              <a:rPr lang="en-GB" sz="2400" dirty="0"/>
              <a:t>[invalid]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/ bad account</a:t>
            </a:r>
          </a:p>
        </p:txBody>
      </p:sp>
      <p:sp>
        <p:nvSpPr>
          <p:cNvPr id="902148" name="Rectangle 4"/>
          <p:cNvSpPr>
            <a:spLocks noChangeArrowheads="1"/>
          </p:cNvSpPr>
          <p:nvPr/>
        </p:nvSpPr>
        <p:spPr bwMode="auto">
          <a:xfrm>
            <a:off x="7798653" y="1908175"/>
            <a:ext cx="152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process 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902149" name="Rectangle 5"/>
          <p:cNvSpPr>
            <a:spLocks noChangeArrowheads="1"/>
          </p:cNvSpPr>
          <p:nvPr/>
        </p:nvSpPr>
        <p:spPr bwMode="auto">
          <a:xfrm>
            <a:off x="1062038" y="5184775"/>
            <a:ext cx="404758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verifying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password [valid]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OK</a:t>
            </a:r>
          </a:p>
        </p:txBody>
      </p:sp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1062038" y="1908175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verify account</a:t>
            </a:r>
          </a:p>
        </p:txBody>
      </p:sp>
      <p:sp>
        <p:nvSpPr>
          <p:cNvPr id="902151" name="Rectangle 7"/>
          <p:cNvSpPr>
            <a:spLocks noChangeArrowheads="1"/>
          </p:cNvSpPr>
          <p:nvPr/>
        </p:nvSpPr>
        <p:spPr bwMode="auto">
          <a:xfrm>
            <a:off x="1062038" y="3355975"/>
            <a:ext cx="29687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end </a:t>
            </a:r>
            <a:r>
              <a:rPr lang="en-GB" sz="2400" dirty="0" smtClean="0">
                <a:solidFill>
                  <a:schemeClr val="folHlink"/>
                </a:solidFill>
              </a:rPr>
              <a:t>verifying account</a:t>
            </a:r>
            <a:endParaRPr lang="en-GB" sz="2400" dirty="0">
              <a:solidFill>
                <a:schemeClr val="folHlink"/>
              </a:solidFill>
            </a:endParaRPr>
          </a:p>
          <a:p>
            <a:r>
              <a:rPr lang="en-GB" sz="2400" dirty="0">
                <a:solidFill>
                  <a:schemeClr val="folHlink"/>
                </a:solidFill>
              </a:rPr>
              <a:t> [valid]</a:t>
            </a:r>
          </a:p>
        </p:txBody>
      </p:sp>
      <p:sp>
        <p:nvSpPr>
          <p:cNvPr id="902152" name="Rectangle 8"/>
          <p:cNvSpPr>
            <a:spLocks noChangeArrowheads="1"/>
          </p:cNvSpPr>
          <p:nvPr/>
        </p:nvSpPr>
        <p:spPr bwMode="auto">
          <a:xfrm>
            <a:off x="7807569" y="4070350"/>
            <a:ext cx="194444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end </a:t>
            </a:r>
            <a:r>
              <a:rPr lang="en-GB" sz="2400" dirty="0" smtClean="0">
                <a:solidFill>
                  <a:schemeClr val="folHlink"/>
                </a:solidFill>
              </a:rPr>
              <a:t>updating </a:t>
            </a:r>
            <a:r>
              <a:rPr lang="en-GB" sz="2400" dirty="0">
                <a:solidFill>
                  <a:schemeClr val="folHlink"/>
                </a:solidFill>
              </a:rPr>
              <a:t>/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end of 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902153" name="Oval 9"/>
          <p:cNvSpPr>
            <a:spLocks noChangeArrowheads="1"/>
          </p:cNvSpPr>
          <p:nvPr/>
        </p:nvSpPr>
        <p:spPr bwMode="auto">
          <a:xfrm>
            <a:off x="846138" y="6126163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4" name="Oval 10"/>
          <p:cNvSpPr>
            <a:spLocks noChangeArrowheads="1"/>
          </p:cNvSpPr>
          <p:nvPr/>
        </p:nvSpPr>
        <p:spPr bwMode="auto">
          <a:xfrm>
            <a:off x="998538" y="6278563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Bank Class</a:t>
            </a:r>
            <a:br>
              <a:rPr lang="en-GB" sz="3200" i="1" dirty="0" smtClean="0"/>
            </a:br>
            <a:r>
              <a:rPr lang="en-GB" dirty="0" smtClean="0"/>
              <a:t>State Machine</a:t>
            </a:r>
            <a:endParaRPr lang="en-GB" dirty="0"/>
          </a:p>
        </p:txBody>
      </p:sp>
      <p:sp>
        <p:nvSpPr>
          <p:cNvPr id="902156" name="Oval 12"/>
          <p:cNvSpPr>
            <a:spLocks noChangeArrowheads="1"/>
          </p:cNvSpPr>
          <p:nvPr/>
        </p:nvSpPr>
        <p:spPr bwMode="auto">
          <a:xfrm>
            <a:off x="7582753" y="532765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7" name="Oval 13"/>
          <p:cNvSpPr>
            <a:spLocks noChangeArrowheads="1"/>
          </p:cNvSpPr>
          <p:nvPr/>
        </p:nvSpPr>
        <p:spPr bwMode="auto">
          <a:xfrm>
            <a:off x="7735153" y="548005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8" name="Oval 14"/>
          <p:cNvSpPr>
            <a:spLocks noChangeArrowheads="1"/>
          </p:cNvSpPr>
          <p:nvPr/>
        </p:nvSpPr>
        <p:spPr bwMode="auto">
          <a:xfrm>
            <a:off x="7735153" y="167005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9" name="Line 15"/>
          <p:cNvSpPr>
            <a:spLocks noChangeShapeType="1"/>
          </p:cNvSpPr>
          <p:nvPr/>
        </p:nvSpPr>
        <p:spPr bwMode="auto">
          <a:xfrm>
            <a:off x="7798653" y="1771650"/>
            <a:ext cx="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0" name="Line 16"/>
          <p:cNvSpPr>
            <a:spLocks noChangeShapeType="1"/>
          </p:cNvSpPr>
          <p:nvPr/>
        </p:nvSpPr>
        <p:spPr bwMode="auto">
          <a:xfrm>
            <a:off x="7798653" y="3829050"/>
            <a:ext cx="0" cy="1524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1" name="AutoShape 17"/>
          <p:cNvSpPr>
            <a:spLocks noChangeArrowheads="1"/>
          </p:cNvSpPr>
          <p:nvPr/>
        </p:nvSpPr>
        <p:spPr bwMode="auto">
          <a:xfrm>
            <a:off x="6697047" y="2982913"/>
            <a:ext cx="2231790" cy="1028618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updating </a:t>
            </a:r>
            <a:endParaRPr lang="en-GB" dirty="0">
              <a:solidFill>
                <a:schemeClr val="folHlink"/>
              </a:solidFill>
            </a:endParaRPr>
          </a:p>
          <a:p>
            <a:pPr algn="ctr"/>
            <a:r>
              <a:rPr lang="en-GB" dirty="0">
                <a:solidFill>
                  <a:schemeClr val="folHlink"/>
                </a:solidFill>
              </a:rPr>
              <a:t>account</a:t>
            </a:r>
          </a:p>
        </p:txBody>
      </p:sp>
      <p:sp>
        <p:nvSpPr>
          <p:cNvPr id="902162" name="Oval 18"/>
          <p:cNvSpPr>
            <a:spLocks noChangeArrowheads="1"/>
          </p:cNvSpPr>
          <p:nvPr/>
        </p:nvSpPr>
        <p:spPr bwMode="auto">
          <a:xfrm>
            <a:off x="998538" y="167005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3" name="Line 19"/>
          <p:cNvSpPr>
            <a:spLocks noChangeShapeType="1"/>
          </p:cNvSpPr>
          <p:nvPr/>
        </p:nvSpPr>
        <p:spPr bwMode="auto">
          <a:xfrm>
            <a:off x="1062038" y="1695450"/>
            <a:ext cx="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4" name="Line 20"/>
          <p:cNvSpPr>
            <a:spLocks noChangeShapeType="1"/>
          </p:cNvSpPr>
          <p:nvPr/>
        </p:nvSpPr>
        <p:spPr bwMode="auto">
          <a:xfrm>
            <a:off x="1062038" y="2914650"/>
            <a:ext cx="0" cy="1447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5" name="Line 21"/>
          <p:cNvSpPr>
            <a:spLocks noChangeShapeType="1"/>
          </p:cNvSpPr>
          <p:nvPr/>
        </p:nvSpPr>
        <p:spPr bwMode="auto">
          <a:xfrm>
            <a:off x="1062038" y="4743450"/>
            <a:ext cx="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6" name="Oval 22"/>
          <p:cNvSpPr>
            <a:spLocks noChangeArrowheads="1"/>
          </p:cNvSpPr>
          <p:nvPr/>
        </p:nvSpPr>
        <p:spPr bwMode="auto">
          <a:xfrm>
            <a:off x="6103938" y="442912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7" name="Oval 23"/>
          <p:cNvSpPr>
            <a:spLocks noChangeArrowheads="1"/>
          </p:cNvSpPr>
          <p:nvPr/>
        </p:nvSpPr>
        <p:spPr bwMode="auto">
          <a:xfrm>
            <a:off x="6256338" y="4581525"/>
            <a:ext cx="127000" cy="1270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8" name="Line 24"/>
          <p:cNvSpPr>
            <a:spLocks noChangeShapeType="1"/>
          </p:cNvSpPr>
          <p:nvPr/>
        </p:nvSpPr>
        <p:spPr bwMode="auto">
          <a:xfrm>
            <a:off x="3500438" y="4645025"/>
            <a:ext cx="2590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9" name="Line 25"/>
          <p:cNvSpPr>
            <a:spLocks noChangeShapeType="1"/>
          </p:cNvSpPr>
          <p:nvPr/>
        </p:nvSpPr>
        <p:spPr bwMode="auto">
          <a:xfrm>
            <a:off x="3686561" y="2892425"/>
            <a:ext cx="2286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70" name="AutoShape 26"/>
          <p:cNvSpPr>
            <a:spLocks noChangeArrowheads="1"/>
          </p:cNvSpPr>
          <p:nvPr/>
        </p:nvSpPr>
        <p:spPr bwMode="auto">
          <a:xfrm>
            <a:off x="264014" y="4360863"/>
            <a:ext cx="3620598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verifying </a:t>
            </a:r>
            <a:r>
              <a:rPr lang="en-GB" dirty="0">
                <a:solidFill>
                  <a:schemeClr val="folHlink"/>
                </a:solidFill>
              </a:rPr>
              <a:t>password</a:t>
            </a:r>
          </a:p>
        </p:txBody>
      </p:sp>
      <p:sp>
        <p:nvSpPr>
          <p:cNvPr id="902171" name="AutoShape 27"/>
          <p:cNvSpPr>
            <a:spLocks noChangeArrowheads="1"/>
          </p:cNvSpPr>
          <p:nvPr/>
        </p:nvSpPr>
        <p:spPr bwMode="auto">
          <a:xfrm>
            <a:off x="264014" y="2608263"/>
            <a:ext cx="3383280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verifying account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902172" name="Oval 28"/>
          <p:cNvSpPr>
            <a:spLocks noChangeArrowheads="1"/>
          </p:cNvSpPr>
          <p:nvPr/>
        </p:nvSpPr>
        <p:spPr bwMode="auto">
          <a:xfrm>
            <a:off x="5985261" y="267652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73" name="Oval 29"/>
          <p:cNvSpPr>
            <a:spLocks noChangeArrowheads="1"/>
          </p:cNvSpPr>
          <p:nvPr/>
        </p:nvSpPr>
        <p:spPr bwMode="auto">
          <a:xfrm>
            <a:off x="6137661" y="2828925"/>
            <a:ext cx="127000" cy="1270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74" name="Rectangle 30"/>
          <p:cNvSpPr>
            <a:spLocks noChangeArrowheads="1"/>
          </p:cNvSpPr>
          <p:nvPr/>
        </p:nvSpPr>
        <p:spPr bwMode="auto">
          <a:xfrm>
            <a:off x="0" y="1371600"/>
            <a:ext cx="9901238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DF83-9574-4CD1-991F-0F7FDDB0CB22}" type="slidenum">
              <a:rPr lang="en-GB"/>
              <a:pPr/>
              <a:t>79</a:t>
            </a:fld>
            <a:endParaRPr lang="en-GB" dirty="0"/>
          </a:p>
        </p:txBody>
      </p:sp>
      <p:sp>
        <p:nvSpPr>
          <p:cNvPr id="902146" name="Rectangle 2"/>
          <p:cNvSpPr>
            <a:spLocks noChangeArrowheads="1"/>
          </p:cNvSpPr>
          <p:nvPr/>
        </p:nvSpPr>
        <p:spPr bwMode="auto">
          <a:xfrm>
            <a:off x="3452523" y="3835638"/>
            <a:ext cx="3151505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verifying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password 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[invalid]</a:t>
            </a:r>
          </a:p>
          <a:p>
            <a:pPr algn="ctr">
              <a:lnSpc>
                <a:spcPct val="110000"/>
              </a:lnSpc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bad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password  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3317028" y="2082324"/>
            <a:ext cx="3045706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verifying account 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[invalid]</a:t>
            </a:r>
          </a:p>
          <a:p>
            <a:pPr algn="ctr">
              <a:lnSpc>
                <a:spcPct val="110000"/>
              </a:lnSpc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bad account</a:t>
            </a:r>
          </a:p>
        </p:txBody>
      </p:sp>
      <p:sp>
        <p:nvSpPr>
          <p:cNvPr id="902148" name="Rectangle 4"/>
          <p:cNvSpPr>
            <a:spLocks noChangeArrowheads="1"/>
          </p:cNvSpPr>
          <p:nvPr/>
        </p:nvSpPr>
        <p:spPr bwMode="auto">
          <a:xfrm>
            <a:off x="7798653" y="1908175"/>
            <a:ext cx="152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process 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902149" name="Rectangle 5"/>
          <p:cNvSpPr>
            <a:spLocks noChangeArrowheads="1"/>
          </p:cNvSpPr>
          <p:nvPr/>
        </p:nvSpPr>
        <p:spPr bwMode="auto">
          <a:xfrm>
            <a:off x="1062038" y="5184775"/>
            <a:ext cx="404758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verifying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password [valid]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OK</a:t>
            </a:r>
          </a:p>
        </p:txBody>
      </p:sp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1062038" y="1908175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verify account</a:t>
            </a:r>
          </a:p>
        </p:txBody>
      </p:sp>
      <p:sp>
        <p:nvSpPr>
          <p:cNvPr id="902151" name="Rectangle 7"/>
          <p:cNvSpPr>
            <a:spLocks noChangeArrowheads="1"/>
          </p:cNvSpPr>
          <p:nvPr/>
        </p:nvSpPr>
        <p:spPr bwMode="auto">
          <a:xfrm>
            <a:off x="1062038" y="3355975"/>
            <a:ext cx="29687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end </a:t>
            </a:r>
            <a:r>
              <a:rPr lang="en-GB" sz="2400" dirty="0" smtClean="0">
                <a:solidFill>
                  <a:schemeClr val="folHlink"/>
                </a:solidFill>
              </a:rPr>
              <a:t>verifying account</a:t>
            </a:r>
            <a:endParaRPr lang="en-GB" sz="2400" dirty="0">
              <a:solidFill>
                <a:schemeClr val="folHlink"/>
              </a:solidFill>
            </a:endParaRPr>
          </a:p>
          <a:p>
            <a:r>
              <a:rPr lang="en-GB" sz="2400" dirty="0">
                <a:solidFill>
                  <a:schemeClr val="folHlink"/>
                </a:solidFill>
              </a:rPr>
              <a:t> [valid]</a:t>
            </a:r>
          </a:p>
        </p:txBody>
      </p:sp>
      <p:sp>
        <p:nvSpPr>
          <p:cNvPr id="902152" name="Rectangle 8"/>
          <p:cNvSpPr>
            <a:spLocks noChangeArrowheads="1"/>
          </p:cNvSpPr>
          <p:nvPr/>
        </p:nvSpPr>
        <p:spPr bwMode="auto">
          <a:xfrm>
            <a:off x="7807569" y="4070350"/>
            <a:ext cx="194444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end </a:t>
            </a:r>
            <a:r>
              <a:rPr lang="en-GB" sz="2400" dirty="0" smtClean="0">
                <a:solidFill>
                  <a:schemeClr val="folHlink"/>
                </a:solidFill>
              </a:rPr>
              <a:t>updating </a:t>
            </a:r>
            <a:r>
              <a:rPr lang="en-GB" sz="2400" dirty="0">
                <a:solidFill>
                  <a:schemeClr val="folHlink"/>
                </a:solidFill>
              </a:rPr>
              <a:t>/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end of 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90215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Bank Class</a:t>
            </a:r>
            <a:br>
              <a:rPr lang="en-GB" sz="3200" i="1" dirty="0" smtClean="0"/>
            </a:br>
            <a:r>
              <a:rPr lang="en-GB" dirty="0" smtClean="0"/>
              <a:t>State Machine</a:t>
            </a:r>
            <a:endParaRPr lang="en-GB" dirty="0"/>
          </a:p>
        </p:txBody>
      </p:sp>
      <p:sp>
        <p:nvSpPr>
          <p:cNvPr id="902159" name="Line 15"/>
          <p:cNvSpPr>
            <a:spLocks noChangeShapeType="1"/>
          </p:cNvSpPr>
          <p:nvPr/>
        </p:nvSpPr>
        <p:spPr bwMode="auto">
          <a:xfrm>
            <a:off x="7798653" y="1763104"/>
            <a:ext cx="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0" name="Line 16"/>
          <p:cNvSpPr>
            <a:spLocks noChangeShapeType="1"/>
          </p:cNvSpPr>
          <p:nvPr/>
        </p:nvSpPr>
        <p:spPr bwMode="auto">
          <a:xfrm>
            <a:off x="7798653" y="3829050"/>
            <a:ext cx="0" cy="22677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1" name="AutoShape 17"/>
          <p:cNvSpPr>
            <a:spLocks noChangeArrowheads="1"/>
          </p:cNvSpPr>
          <p:nvPr/>
        </p:nvSpPr>
        <p:spPr bwMode="auto">
          <a:xfrm>
            <a:off x="6697047" y="2982913"/>
            <a:ext cx="2231790" cy="1028618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updating </a:t>
            </a:r>
            <a:endParaRPr lang="en-GB" dirty="0">
              <a:solidFill>
                <a:schemeClr val="folHlink"/>
              </a:solidFill>
            </a:endParaRPr>
          </a:p>
          <a:p>
            <a:pPr algn="ctr"/>
            <a:r>
              <a:rPr lang="en-GB" dirty="0">
                <a:solidFill>
                  <a:schemeClr val="folHlink"/>
                </a:solidFill>
              </a:rPr>
              <a:t>account</a:t>
            </a:r>
          </a:p>
        </p:txBody>
      </p:sp>
      <p:sp>
        <p:nvSpPr>
          <p:cNvPr id="902163" name="Line 19"/>
          <p:cNvSpPr>
            <a:spLocks noChangeShapeType="1"/>
          </p:cNvSpPr>
          <p:nvPr/>
        </p:nvSpPr>
        <p:spPr bwMode="auto">
          <a:xfrm>
            <a:off x="1062038" y="1752600"/>
            <a:ext cx="0" cy="859536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4" name="Line 20"/>
          <p:cNvSpPr>
            <a:spLocks noChangeShapeType="1"/>
          </p:cNvSpPr>
          <p:nvPr/>
        </p:nvSpPr>
        <p:spPr bwMode="auto">
          <a:xfrm>
            <a:off x="1062038" y="2914650"/>
            <a:ext cx="0" cy="1447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5" name="Line 21"/>
          <p:cNvSpPr>
            <a:spLocks noChangeShapeType="1"/>
          </p:cNvSpPr>
          <p:nvPr/>
        </p:nvSpPr>
        <p:spPr bwMode="auto">
          <a:xfrm>
            <a:off x="1062038" y="4743450"/>
            <a:ext cx="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348412" y="5892800"/>
            <a:ext cx="431800" cy="431800"/>
            <a:chOff x="6103938" y="4429125"/>
            <a:chExt cx="431800" cy="431800"/>
          </a:xfrm>
        </p:grpSpPr>
        <p:sp>
          <p:nvSpPr>
            <p:cNvPr id="902166" name="Oval 22"/>
            <p:cNvSpPr>
              <a:spLocks noChangeArrowheads="1"/>
            </p:cNvSpPr>
            <p:nvPr/>
          </p:nvSpPr>
          <p:spPr bwMode="auto">
            <a:xfrm>
              <a:off x="6103938" y="4429125"/>
              <a:ext cx="431800" cy="431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2167" name="Oval 23"/>
            <p:cNvSpPr>
              <a:spLocks noChangeArrowheads="1"/>
            </p:cNvSpPr>
            <p:nvPr/>
          </p:nvSpPr>
          <p:spPr bwMode="auto">
            <a:xfrm>
              <a:off x="6256338" y="4581525"/>
              <a:ext cx="127000" cy="1270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02168" name="Line 24"/>
          <p:cNvSpPr>
            <a:spLocks noChangeShapeType="1"/>
          </p:cNvSpPr>
          <p:nvPr/>
        </p:nvSpPr>
        <p:spPr bwMode="auto">
          <a:xfrm>
            <a:off x="3960812" y="4645025"/>
            <a:ext cx="25908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2169" name="Line 25"/>
          <p:cNvSpPr>
            <a:spLocks noChangeShapeType="1"/>
          </p:cNvSpPr>
          <p:nvPr/>
        </p:nvSpPr>
        <p:spPr bwMode="auto">
          <a:xfrm>
            <a:off x="3122612" y="2892425"/>
            <a:ext cx="3429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2170" name="AutoShape 26"/>
          <p:cNvSpPr>
            <a:spLocks noChangeArrowheads="1"/>
          </p:cNvSpPr>
          <p:nvPr/>
        </p:nvSpPr>
        <p:spPr bwMode="auto">
          <a:xfrm>
            <a:off x="264014" y="4360863"/>
            <a:ext cx="3620598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verifying </a:t>
            </a:r>
            <a:r>
              <a:rPr lang="en-GB" dirty="0">
                <a:solidFill>
                  <a:schemeClr val="folHlink"/>
                </a:solidFill>
              </a:rPr>
              <a:t>password</a:t>
            </a:r>
          </a:p>
        </p:txBody>
      </p:sp>
      <p:sp>
        <p:nvSpPr>
          <p:cNvPr id="902171" name="AutoShape 27"/>
          <p:cNvSpPr>
            <a:spLocks noChangeArrowheads="1"/>
          </p:cNvSpPr>
          <p:nvPr/>
        </p:nvSpPr>
        <p:spPr bwMode="auto">
          <a:xfrm>
            <a:off x="264014" y="2608263"/>
            <a:ext cx="3383280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verifying account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902174" name="Rectangle 30"/>
          <p:cNvSpPr>
            <a:spLocks noChangeArrowheads="1"/>
          </p:cNvSpPr>
          <p:nvPr/>
        </p:nvSpPr>
        <p:spPr bwMode="auto">
          <a:xfrm>
            <a:off x="0" y="1371600"/>
            <a:ext cx="9901238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1056667" y="1751013"/>
            <a:ext cx="5257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6128596" y="1751013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6256338" y="1685925"/>
            <a:ext cx="127000" cy="1270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1065212" y="6101372"/>
            <a:ext cx="5294376" cy="793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 flipV="1">
            <a:off x="6780868" y="6096001"/>
            <a:ext cx="102412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6551612" y="2895601"/>
            <a:ext cx="0" cy="299923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40" name="Group 47"/>
          <p:cNvGrpSpPr>
            <a:grpSpLocks/>
          </p:cNvGrpSpPr>
          <p:nvPr/>
        </p:nvGrpSpPr>
        <p:grpSpPr bwMode="auto">
          <a:xfrm>
            <a:off x="6689725" y="3467100"/>
            <a:ext cx="2835275" cy="1006475"/>
            <a:chOff x="4272" y="2184"/>
            <a:chExt cx="1786" cy="634"/>
          </a:xfrm>
        </p:grpSpPr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4272" y="2184"/>
              <a:ext cx="1786" cy="634"/>
            </a:xfrm>
            <a:prstGeom prst="wedgeRectCallout">
              <a:avLst>
                <a:gd name="adj1" fmla="val -55956"/>
                <a:gd name="adj2" fmla="val -194011"/>
              </a:avLst>
            </a:prstGeom>
            <a:solidFill>
              <a:schemeClr val="bg2"/>
            </a:solidFill>
            <a:ln w="571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Also acceptable, but more clumsy.</a:t>
              </a:r>
            </a:p>
          </p:txBody>
        </p:sp>
        <p:sp>
          <p:nvSpPr>
            <p:cNvPr id="42" name="AutoShape 45"/>
            <p:cNvSpPr>
              <a:spLocks noChangeArrowheads="1"/>
            </p:cNvSpPr>
            <p:nvPr/>
          </p:nvSpPr>
          <p:spPr bwMode="auto">
            <a:xfrm>
              <a:off x="4272" y="2184"/>
              <a:ext cx="1786" cy="634"/>
            </a:xfrm>
            <a:prstGeom prst="wedgeRectCallout">
              <a:avLst>
                <a:gd name="adj1" fmla="val -47362"/>
                <a:gd name="adj2" fmla="val 177340"/>
              </a:avLst>
            </a:prstGeom>
            <a:solidFill>
              <a:schemeClr val="bg2"/>
            </a:solidFill>
            <a:ln w="571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Also acceptable, but more clumsy.</a:t>
              </a: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4272" y="2184"/>
              <a:ext cx="1786" cy="6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60325"/>
              <a:r>
                <a:rPr lang="en-US" dirty="0" smtClean="0">
                  <a:solidFill>
                    <a:srgbClr val="000000"/>
                  </a:solidFill>
                </a:rPr>
                <a:t>Also acceptable, but more clumsy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634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732A-24DC-4DC7-BA8C-3AA3CB0F42EB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i="1" dirty="0" smtClean="0"/>
              <a:t>State Machines</a:t>
            </a:r>
            <a:br>
              <a:rPr lang="en-GB" sz="3200" i="1" dirty="0" smtClean="0"/>
            </a:br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931291" y="2431230"/>
            <a:ext cx="566928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79612" y="1686580"/>
            <a:ext cx="246888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debit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(amount)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22731" y="2448580"/>
            <a:ext cx="54864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 ok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77508" y="1686580"/>
            <a:ext cx="32004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[amount &lt;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balance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674812" y="4648200"/>
            <a:ext cx="1965960" cy="594360"/>
          </a:xfrm>
          <a:prstGeom prst="wedgeRectCallout">
            <a:avLst>
              <a:gd name="adj1" fmla="val 28989"/>
              <a:gd name="adj2" fmla="val -366228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/>
              <a:t>Transition</a:t>
            </a:r>
            <a:endParaRPr lang="en-US" sz="3200" b="1" i="1" dirty="0" smtClean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55612" y="4648200"/>
            <a:ext cx="1051560" cy="594360"/>
          </a:xfrm>
          <a:prstGeom prst="wedgeRectCallout">
            <a:avLst>
              <a:gd name="adj1" fmla="val 12834"/>
              <a:gd name="adj2" fmla="val -267018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996600"/>
                </a:solidFill>
              </a:rPr>
              <a:t>State</a:t>
            </a:r>
            <a:endParaRPr lang="en-US" sz="3200" b="1" i="1" dirty="0" smtClean="0">
              <a:solidFill>
                <a:srgbClr val="996600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808412" y="4648200"/>
            <a:ext cx="2011680" cy="1051560"/>
          </a:xfrm>
          <a:prstGeom prst="wedgeRectCallout">
            <a:avLst>
              <a:gd name="adj1" fmla="val -48685"/>
              <a:gd name="adj2" fmla="val -260328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chemeClr val="bg2"/>
                </a:solidFill>
              </a:rPr>
              <a:t>Triggering event</a:t>
            </a:r>
            <a:endParaRPr lang="en-US" sz="3200" b="1" i="1" dirty="0" smtClean="0">
              <a:solidFill>
                <a:schemeClr val="bg2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664132" y="4648200"/>
            <a:ext cx="1783080" cy="1051560"/>
          </a:xfrm>
          <a:prstGeom prst="wedgeRectCallout">
            <a:avLst>
              <a:gd name="adj1" fmla="val -121506"/>
              <a:gd name="adj2" fmla="val -26701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7030A0"/>
                </a:solidFill>
              </a:rPr>
              <a:t>Guard condition</a:t>
            </a:r>
            <a:endParaRPr lang="en-US" sz="3200" b="1" i="1" dirty="0" smtClean="0">
              <a:solidFill>
                <a:srgbClr val="7030A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982176" y="4648200"/>
            <a:ext cx="1508760" cy="1051560"/>
          </a:xfrm>
          <a:prstGeom prst="wedgeRectCallout">
            <a:avLst>
              <a:gd name="adj1" fmla="val -107984"/>
              <a:gd name="adj2" fmla="val -18612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GB" sz="3200" b="1" i="1" dirty="0" smtClean="0">
                <a:solidFill>
                  <a:srgbClr val="00B050"/>
                </a:solidFill>
              </a:rPr>
              <a:t>Effect action 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455612" y="1882590"/>
            <a:ext cx="1463040" cy="1097280"/>
          </a:xfrm>
          <a:prstGeom prst="roundRect">
            <a:avLst>
              <a:gd name="adj" fmla="val 22495"/>
            </a:avLst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HK" sz="3200" b="1" dirty="0" smtClean="0">
                <a:solidFill>
                  <a:srgbClr val="996600"/>
                </a:solidFill>
              </a:rPr>
              <a:t>Before</a:t>
            </a:r>
          </a:p>
          <a:p>
            <a:r>
              <a:rPr lang="en-HK" sz="3200" b="1" dirty="0" smtClean="0">
                <a:solidFill>
                  <a:srgbClr val="996600"/>
                </a:solidFill>
              </a:rPr>
              <a:t>debit</a:t>
            </a:r>
            <a:endParaRPr lang="en-US" b="1" dirty="0">
              <a:solidFill>
                <a:srgbClr val="996600"/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7608728" y="1882590"/>
            <a:ext cx="1280160" cy="1097280"/>
          </a:xfrm>
          <a:prstGeom prst="roundRect">
            <a:avLst>
              <a:gd name="adj" fmla="val 22495"/>
            </a:avLst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HK" sz="3200" b="1" dirty="0" smtClean="0">
                <a:solidFill>
                  <a:srgbClr val="996600"/>
                </a:solidFill>
              </a:rPr>
              <a:t>After</a:t>
            </a:r>
          </a:p>
          <a:p>
            <a:r>
              <a:rPr lang="en-HK" sz="3200" b="1" dirty="0" smtClean="0">
                <a:solidFill>
                  <a:srgbClr val="996600"/>
                </a:solidFill>
              </a:rPr>
              <a:t>debit</a:t>
            </a:r>
            <a:endParaRPr lang="en-US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8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22" grpId="0"/>
      <p:bldP spid="9" grpId="0" animBg="1"/>
      <p:bldP spid="16" grpId="0" animBg="1"/>
      <p:bldP spid="17" grpId="0" animBg="1"/>
      <p:bldP spid="18" grpId="0" animBg="1"/>
      <p:bldP spid="21" grpId="0" animBg="1"/>
      <p:bldP spid="20" grpId="0" animBg="1"/>
      <p:bldP spid="2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63A-7B41-4086-BFFB-0E4FB1663E1E}" type="slidenum">
              <a:rPr lang="en-GB"/>
              <a:pPr/>
              <a:t>80</a:t>
            </a:fld>
            <a:endParaRPr lang="en-GB" dirty="0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Events Between Objects</a:t>
            </a:r>
            <a:endParaRPr lang="en-GB" dirty="0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90012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b="1" i="1" dirty="0"/>
              <a:t>Check completeness and consistency</a:t>
            </a:r>
          </a:p>
          <a:p>
            <a:pPr>
              <a:lnSpc>
                <a:spcPct val="90000"/>
              </a:lnSpc>
            </a:pPr>
            <a:r>
              <a:rPr lang="en-GB" dirty="0"/>
              <a:t>A sender and a receiver for each event</a:t>
            </a:r>
          </a:p>
          <a:p>
            <a:pPr>
              <a:lnSpc>
                <a:spcPct val="90000"/>
              </a:lnSpc>
            </a:pPr>
            <a:r>
              <a:rPr lang="en-GB" dirty="0"/>
              <a:t>Predecessors or successors for every state</a:t>
            </a:r>
          </a:p>
          <a:p>
            <a:pPr>
              <a:lnSpc>
                <a:spcPct val="90000"/>
              </a:lnSpc>
            </a:pPr>
            <a:r>
              <a:rPr lang="en-GB" dirty="0"/>
              <a:t>Consistencies of corresponding events between </a:t>
            </a:r>
            <a:r>
              <a:rPr lang="en-GB" b="1" i="1" dirty="0">
                <a:solidFill>
                  <a:schemeClr val="bg2"/>
                </a:solidFill>
              </a:rPr>
              <a:t>sequence diagrams</a:t>
            </a:r>
            <a:r>
              <a:rPr lang="en-GB" dirty="0"/>
              <a:t> and </a:t>
            </a:r>
            <a:r>
              <a:rPr lang="en-GB" b="1" i="1" dirty="0">
                <a:solidFill>
                  <a:srgbClr val="00B050"/>
                </a:solidFill>
              </a:rPr>
              <a:t>state machines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Consistencies of corresponding events between different </a:t>
            </a:r>
            <a:r>
              <a:rPr lang="en-GB" b="1" i="1" dirty="0" smtClean="0">
                <a:solidFill>
                  <a:srgbClr val="00B050"/>
                </a:solidFill>
              </a:rPr>
              <a:t>state machines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Potential </a:t>
            </a:r>
            <a:r>
              <a:rPr lang="en-GB" dirty="0"/>
              <a:t>synchronization errors, especially when an input occurs at an awkward </a:t>
            </a:r>
            <a:r>
              <a:rPr lang="en-GB" dirty="0" smtClean="0"/>
              <a:t>time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Matching Events Between Objects</a:t>
            </a:r>
            <a:br>
              <a:rPr lang="en-US" sz="3200" i="1" dirty="0" smtClean="0"/>
            </a:br>
            <a:r>
              <a:rPr lang="en-US" dirty="0" smtClean="0"/>
              <a:t>Example 5</a:t>
            </a:r>
            <a:endParaRPr lang="en-GB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867149" y="1666875"/>
            <a:ext cx="962025" cy="4581525"/>
            <a:chOff x="1594" y="1002"/>
            <a:chExt cx="606" cy="2886"/>
          </a:xfrm>
        </p:grpSpPr>
        <p:sp>
          <p:nvSpPr>
            <p:cNvPr id="916521" name="Line 41"/>
            <p:cNvSpPr>
              <a:spLocks noChangeShapeType="1"/>
            </p:cNvSpPr>
            <p:nvPr/>
          </p:nvSpPr>
          <p:spPr bwMode="auto">
            <a:xfrm>
              <a:off x="1897" y="1296"/>
              <a:ext cx="0" cy="25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16520" name="Text Box 40"/>
            <p:cNvSpPr txBox="1">
              <a:spLocks noChangeArrowheads="1"/>
            </p:cNvSpPr>
            <p:nvPr/>
          </p:nvSpPr>
          <p:spPr bwMode="auto">
            <a:xfrm>
              <a:off x="1594" y="1002"/>
              <a:ext cx="606" cy="34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808080"/>
                  </a:solidFill>
                </a:rPr>
                <a:t>Bank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020887" y="2581275"/>
            <a:ext cx="2325687" cy="542925"/>
            <a:chOff x="431" y="1530"/>
            <a:chExt cx="1465" cy="342"/>
          </a:xfrm>
        </p:grpSpPr>
        <p:sp>
          <p:nvSpPr>
            <p:cNvPr id="916522" name="Line 42"/>
            <p:cNvSpPr>
              <a:spLocks noChangeShapeType="1"/>
            </p:cNvSpPr>
            <p:nvPr/>
          </p:nvSpPr>
          <p:spPr bwMode="auto">
            <a:xfrm>
              <a:off x="431" y="1872"/>
              <a:ext cx="1465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16523" name="Text Box 43"/>
            <p:cNvSpPr txBox="1">
              <a:spLocks noChangeArrowheads="1"/>
            </p:cNvSpPr>
            <p:nvPr/>
          </p:nvSpPr>
          <p:spPr bwMode="auto">
            <a:xfrm>
              <a:off x="431" y="1530"/>
              <a:ext cx="1402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verify account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020887" y="5029200"/>
            <a:ext cx="2325687" cy="533400"/>
            <a:chOff x="431" y="2880"/>
            <a:chExt cx="1465" cy="336"/>
          </a:xfrm>
        </p:grpSpPr>
        <p:sp>
          <p:nvSpPr>
            <p:cNvPr id="916528" name="Text Box 48"/>
            <p:cNvSpPr txBox="1">
              <a:spLocks noChangeArrowheads="1"/>
            </p:cNvSpPr>
            <p:nvPr/>
          </p:nvSpPr>
          <p:spPr bwMode="auto">
            <a:xfrm>
              <a:off x="951" y="2880"/>
              <a:ext cx="440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OK</a:t>
              </a:r>
            </a:p>
          </p:txBody>
        </p:sp>
        <p:sp>
          <p:nvSpPr>
            <p:cNvPr id="916529" name="Line 49"/>
            <p:cNvSpPr>
              <a:spLocks noChangeShapeType="1"/>
            </p:cNvSpPr>
            <p:nvPr/>
          </p:nvSpPr>
          <p:spPr bwMode="auto">
            <a:xfrm flipH="1">
              <a:off x="431" y="3216"/>
              <a:ext cx="1465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346574" y="3313112"/>
            <a:ext cx="2224088" cy="954088"/>
            <a:chOff x="1896" y="1920"/>
            <a:chExt cx="1401" cy="601"/>
          </a:xfrm>
        </p:grpSpPr>
        <p:sp>
          <p:nvSpPr>
            <p:cNvPr id="916526" name="Text Box 46"/>
            <p:cNvSpPr txBox="1">
              <a:spLocks noChangeArrowheads="1"/>
            </p:cNvSpPr>
            <p:nvPr/>
          </p:nvSpPr>
          <p:spPr bwMode="auto">
            <a:xfrm>
              <a:off x="2207" y="1920"/>
              <a:ext cx="1090" cy="60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end verify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card no.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896" y="2064"/>
              <a:ext cx="263" cy="336"/>
              <a:chOff x="1896" y="2016"/>
              <a:chExt cx="263" cy="336"/>
            </a:xfrm>
          </p:grpSpPr>
          <p:sp>
            <p:nvSpPr>
              <p:cNvPr id="916525" name="Line 45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6530" name="Line 50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6531" name="Line 51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4343399" y="4379912"/>
            <a:ext cx="2227263" cy="954088"/>
            <a:chOff x="1894" y="2501"/>
            <a:chExt cx="1403" cy="601"/>
          </a:xfrm>
        </p:grpSpPr>
        <p:sp>
          <p:nvSpPr>
            <p:cNvPr id="916527" name="Text Box 47"/>
            <p:cNvSpPr txBox="1">
              <a:spLocks noChangeArrowheads="1"/>
            </p:cNvSpPr>
            <p:nvPr/>
          </p:nvSpPr>
          <p:spPr bwMode="auto">
            <a:xfrm>
              <a:off x="2207" y="2501"/>
              <a:ext cx="1090" cy="60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end verify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password</a:t>
              </a:r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1894" y="2640"/>
              <a:ext cx="263" cy="336"/>
              <a:chOff x="1896" y="2016"/>
              <a:chExt cx="263" cy="336"/>
            </a:xfrm>
          </p:grpSpPr>
          <p:sp>
            <p:nvSpPr>
              <p:cNvPr id="916534" name="Line 54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6535" name="Line 55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6536" name="Line 56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16543" name="AutoShape 63"/>
          <p:cNvSpPr>
            <a:spLocks noChangeArrowheads="1"/>
          </p:cNvSpPr>
          <p:nvPr/>
        </p:nvSpPr>
        <p:spPr bwMode="auto">
          <a:xfrm>
            <a:off x="381000" y="3337560"/>
            <a:ext cx="2971800" cy="1463040"/>
          </a:xfrm>
          <a:prstGeom prst="wedgeRectCallout">
            <a:avLst>
              <a:gd name="adj1" fmla="val 77077"/>
              <a:gd name="adj2" fmla="val 1366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1" i="1" dirty="0" smtClean="0">
                <a:solidFill>
                  <a:schemeClr val="bg2"/>
                </a:solidFill>
              </a:rPr>
              <a:t>Need more details for consistency with state machine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fld id="{4E7E1B86-AF86-4ED0-ACC5-3FA8A3706AE8}" type="slidenum">
              <a:rPr lang="en-GB"/>
              <a:pPr/>
              <a:t>81</a:t>
            </a:fld>
            <a:endParaRPr lang="en-GB" dirty="0"/>
          </a:p>
        </p:txBody>
      </p:sp>
      <p:sp>
        <p:nvSpPr>
          <p:cNvPr id="34" name="AutoShape 63"/>
          <p:cNvSpPr>
            <a:spLocks noChangeArrowheads="1"/>
          </p:cNvSpPr>
          <p:nvPr/>
        </p:nvSpPr>
        <p:spPr bwMode="auto">
          <a:xfrm>
            <a:off x="7056120" y="2133600"/>
            <a:ext cx="2468880" cy="1417320"/>
          </a:xfrm>
          <a:prstGeom prst="wedgeRectCallout">
            <a:avLst>
              <a:gd name="adj1" fmla="val -137069"/>
              <a:gd name="adj2" fmla="val 4139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84213"/>
            <a:r>
              <a:rPr lang="en-US" b="1" i="1" dirty="0" smtClean="0">
                <a:solidFill>
                  <a:srgbClr val="00B050"/>
                </a:solidFill>
              </a:rPr>
              <a:t>This syntax is acceptable</a:t>
            </a:r>
          </a:p>
        </p:txBody>
      </p:sp>
      <p:sp>
        <p:nvSpPr>
          <p:cNvPr id="36" name="AutoShape 67"/>
          <p:cNvSpPr>
            <a:spLocks noChangeArrowheads="1"/>
          </p:cNvSpPr>
          <p:nvPr/>
        </p:nvSpPr>
        <p:spPr bwMode="auto">
          <a:xfrm>
            <a:off x="7056120" y="4114800"/>
            <a:ext cx="2468880" cy="1066800"/>
          </a:xfrm>
          <a:prstGeom prst="wedgeRectCallout">
            <a:avLst>
              <a:gd name="adj1" fmla="val -33486"/>
              <a:gd name="adj2" fmla="val -13934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But </a:t>
            </a:r>
            <a:r>
              <a:rPr lang="en-US" b="1" i="1" dirty="0" smtClean="0">
                <a:solidFill>
                  <a:schemeClr val="bg2"/>
                </a:solidFill>
              </a:rPr>
              <a:t>not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           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grpSp>
        <p:nvGrpSpPr>
          <p:cNvPr id="37" name="Group 52"/>
          <p:cNvGrpSpPr>
            <a:grpSpLocks/>
          </p:cNvGrpSpPr>
          <p:nvPr/>
        </p:nvGrpSpPr>
        <p:grpSpPr bwMode="auto">
          <a:xfrm flipV="1">
            <a:off x="8559604" y="4419600"/>
            <a:ext cx="433571" cy="533400"/>
            <a:chOff x="1896" y="2784"/>
            <a:chExt cx="263" cy="336"/>
          </a:xfrm>
        </p:grpSpPr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1896" y="2784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Line 50"/>
            <p:cNvSpPr>
              <a:spLocks noChangeShapeType="1"/>
            </p:cNvSpPr>
            <p:nvPr/>
          </p:nvSpPr>
          <p:spPr bwMode="auto">
            <a:xfrm>
              <a:off x="2159" y="2784"/>
              <a:ext cx="0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H="1">
              <a:off x="1896" y="3120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7245958" y="2328016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" name="Line 50"/>
          <p:cNvSpPr>
            <a:spLocks noChangeShapeType="1"/>
          </p:cNvSpPr>
          <p:nvPr/>
        </p:nvSpPr>
        <p:spPr bwMode="auto">
          <a:xfrm>
            <a:off x="7663471" y="2328016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3" name="Line 51"/>
          <p:cNvSpPr>
            <a:spLocks noChangeShapeType="1"/>
          </p:cNvSpPr>
          <p:nvPr/>
        </p:nvSpPr>
        <p:spPr bwMode="auto">
          <a:xfrm flipH="1">
            <a:off x="7245958" y="2861416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43" grpId="0" animBg="1"/>
      <p:bldP spid="34" grpId="0" uiExpand="1" build="p" animBg="1"/>
      <p:bldP spid="36" grpId="0" uiExpand="1" build="p" animBg="1"/>
      <p:bldP spid="41" grpId="0" animBg="1"/>
      <p:bldP spid="42" grpId="0" animBg="1"/>
      <p:bldP spid="4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435" y="4709160"/>
            <a:ext cx="2113577" cy="146304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50800" dir="2700000" algn="ctr" rotWithShape="0">
              <a:srgbClr val="996633"/>
            </a:outerShdw>
          </a:effectLst>
        </p:spPr>
      </p:pic>
      <p:pic>
        <p:nvPicPr>
          <p:cNvPr id="9093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24" y="4709160"/>
            <a:ext cx="2113577" cy="146304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50800" dir="2700000" algn="ctr" rotWithShape="0">
              <a:srgbClr val="996633"/>
            </a:outerShdw>
          </a:effec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11" y="1676400"/>
            <a:ext cx="4095062" cy="283464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50800" dir="2700000" algn="ctr" rotWithShape="0">
              <a:srgbClr val="996633"/>
            </a:outerShdw>
          </a:effectLst>
        </p:spPr>
      </p:pic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000066"/>
                </a:solidFill>
                <a:cs typeface="Arial"/>
              </a:rPr>
              <a:t>Matching </a:t>
            </a:r>
            <a:r>
              <a:rPr lang="en-US" sz="3200" i="1" dirty="0">
                <a:solidFill>
                  <a:srgbClr val="000066"/>
                </a:solidFill>
                <a:cs typeface="Arial"/>
              </a:rPr>
              <a:t>Events Between Objects</a:t>
            </a:r>
            <a:br>
              <a:rPr lang="en-US" sz="3200" i="1" dirty="0">
                <a:solidFill>
                  <a:srgbClr val="000066"/>
                </a:solidFill>
                <a:cs typeface="Arial"/>
              </a:rPr>
            </a:br>
            <a:r>
              <a:rPr lang="en-US" dirty="0">
                <a:solidFill>
                  <a:srgbClr val="000066"/>
                </a:solidFill>
                <a:cs typeface="Arial"/>
              </a:rPr>
              <a:t>Example 6</a:t>
            </a:r>
            <a:endParaRPr lang="en-GB" dirty="0"/>
          </a:p>
        </p:txBody>
      </p:sp>
      <p:sp>
        <p:nvSpPr>
          <p:cNvPr id="909320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5958840" y="762000"/>
            <a:ext cx="3566160" cy="640080"/>
          </a:xfrm>
          <a:prstGeom prst="wedgeRectCallout">
            <a:avLst>
              <a:gd name="adj1" fmla="val -145137"/>
              <a:gd name="adj2" fmla="val 17970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txBody>
          <a:bodyPr/>
          <a:lstStyle/>
          <a:p>
            <a:pPr marL="53975" indent="0">
              <a:buFont typeface="Wingdings" pitchFamily="2" charset="2"/>
              <a:buNone/>
            </a:pPr>
            <a:r>
              <a:rPr lang="en-US" b="1" i="1" dirty="0" smtClean="0"/>
              <a:t>How many objects?</a:t>
            </a:r>
            <a:endParaRPr lang="en-US" b="1" i="1" dirty="0"/>
          </a:p>
        </p:txBody>
      </p:sp>
      <p:sp>
        <p:nvSpPr>
          <p:cNvPr id="9" name="AutoShape 8"/>
          <p:cNvSpPr txBox="1">
            <a:spLocks noChangeArrowheads="1"/>
          </p:cNvSpPr>
          <p:nvPr/>
        </p:nvSpPr>
        <p:spPr bwMode="auto">
          <a:xfrm>
            <a:off x="5958840" y="1600200"/>
            <a:ext cx="3337560" cy="1097280"/>
          </a:xfrm>
          <a:prstGeom prst="wedgeRectCallout">
            <a:avLst>
              <a:gd name="adj1" fmla="val -151610"/>
              <a:gd name="adj2" fmla="val 2223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Hence, how many state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machines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utoShape 8"/>
          <p:cNvSpPr txBox="1">
            <a:spLocks noChangeArrowheads="1"/>
          </p:cNvSpPr>
          <p:nvPr/>
        </p:nvSpPr>
        <p:spPr bwMode="auto">
          <a:xfrm>
            <a:off x="5958840" y="4191000"/>
            <a:ext cx="3291840" cy="1600200"/>
          </a:xfrm>
          <a:prstGeom prst="wedgeRectCallout">
            <a:avLst>
              <a:gd name="adj1" fmla="val -111601"/>
              <a:gd name="adj2" fmla="val -6763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machine for Consortium class is missing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8"/>
          <p:cNvSpPr txBox="1">
            <a:spLocks noChangeArrowheads="1"/>
          </p:cNvSpPr>
          <p:nvPr/>
        </p:nvSpPr>
        <p:spPr bwMode="auto">
          <a:xfrm>
            <a:off x="5942012" y="2895600"/>
            <a:ext cx="2971800" cy="1097280"/>
          </a:xfrm>
          <a:prstGeom prst="wedgeRectCallout">
            <a:avLst>
              <a:gd name="adj1" fmla="val -118784"/>
              <a:gd name="adj2" fmla="val 11335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How many state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machines here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20" grpId="0" uiExpand="1" build="p" animBg="1"/>
      <p:bldP spid="9" grpId="0" uiExpand="1" build="p" animBg="1"/>
      <p:bldP spid="11" grpId="0" uiExpand="1" build="p" animBg="1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 smtClean="0"/>
              <a:t>Example 1</a:t>
            </a:r>
            <a:r>
              <a:rPr lang="en-GB" sz="3200" dirty="0" smtClean="0"/>
              <a:t> (</a:t>
            </a:r>
            <a:r>
              <a:rPr lang="en-GB" sz="3200" i="1" dirty="0" smtClean="0"/>
              <a:t>Continued</a:t>
            </a:r>
            <a:r>
              <a:rPr lang="en-GB" sz="3200" dirty="0" smtClean="0"/>
              <a:t>)</a:t>
            </a:r>
            <a:r>
              <a:rPr lang="en-GB" sz="3200" i="1" dirty="0" smtClean="0">
                <a:solidFill>
                  <a:schemeClr val="bg2"/>
                </a:solidFill>
              </a:rPr>
              <a:t/>
            </a:r>
            <a:br>
              <a:rPr lang="en-GB" sz="3200" i="1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Triggering Events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A868-4F77-4D4E-BDCE-04ADC9CA1240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931291" y="2431230"/>
            <a:ext cx="566928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79612" y="1686580"/>
            <a:ext cx="246888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debit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(amount)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022731" y="2448580"/>
            <a:ext cx="54864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 ok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277508" y="1686580"/>
            <a:ext cx="32004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[amount &lt;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balance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55612" y="1882590"/>
            <a:ext cx="1463040" cy="1097280"/>
          </a:xfrm>
          <a:prstGeom prst="roundRect">
            <a:avLst>
              <a:gd name="adj" fmla="val 22495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Before</a:t>
            </a:r>
          </a:p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debit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608728" y="1882590"/>
            <a:ext cx="1280160" cy="1097280"/>
          </a:xfrm>
          <a:prstGeom prst="roundRect">
            <a:avLst>
              <a:gd name="adj" fmla="val 22495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After</a:t>
            </a:r>
          </a:p>
          <a:p>
            <a:r>
              <a:rPr lang="en-HK" sz="3200" b="1" dirty="0" smtClean="0">
                <a:solidFill>
                  <a:schemeClr val="bg1">
                    <a:lumMod val="65000"/>
                  </a:schemeClr>
                </a:solidFill>
              </a:rPr>
              <a:t>debit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189412" y="4648200"/>
            <a:ext cx="3246120" cy="1097280"/>
          </a:xfrm>
          <a:prstGeom prst="wedgeRectCallout">
            <a:avLst>
              <a:gd name="adj1" fmla="val -71142"/>
              <a:gd name="adj2" fmla="val -24976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/>
            <a:r>
              <a:rPr lang="en-GB" sz="3200" b="1" i="1" dirty="0" smtClean="0"/>
              <a:t>Event</a:t>
            </a:r>
            <a:r>
              <a:rPr lang="en-GB" sz="3200" b="1" i="1" dirty="0" smtClean="0">
                <a:solidFill>
                  <a:schemeClr val="bg2"/>
                </a:solidFill>
              </a:rPr>
              <a:t> received </a:t>
            </a:r>
            <a:r>
              <a:rPr lang="en-GB" sz="3200" b="1" i="1" dirty="0" smtClean="0"/>
              <a:t>by present object</a:t>
            </a:r>
            <a:r>
              <a:rPr lang="en-GB" sz="3200" b="1" i="1" dirty="0" smtClean="0">
                <a:solidFill>
                  <a:schemeClr val="bg2"/>
                </a:solidFill>
              </a:rPr>
              <a:t> </a:t>
            </a:r>
            <a:r>
              <a:rPr lang="en-GB" sz="3200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0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 animBg="1"/>
      <p:bldP spid="20" grpId="0" animBg="1"/>
      <p:bldP spid="7" grpId="0" uiExpand="1" build="p" animBg="1"/>
    </p:bldLst>
  </p:timing>
</p:sld>
</file>

<file path=ppt/theme/theme1.xml><?xml version="1.0" encoding="utf-8"?>
<a:theme xmlns:a="http://schemas.openxmlformats.org/drawingml/2006/main" name="Side Bar">
  <a:themeElements>
    <a:clrScheme name="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2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1_Side Bar">
  <a:themeElements>
    <a:clrScheme name="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2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Side Bar">
  <a:themeElements>
    <a:clrScheme name="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2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Side Bar">
  <a:themeElements>
    <a:clrScheme name="Side Bar 9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F8F8F8"/>
      </a:accent1>
      <a:accent2>
        <a:srgbClr val="006600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2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0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2.xml><?xml version="1.0" encoding="utf-8"?>
<a:themeOverride xmlns:a="http://schemas.openxmlformats.org/drawingml/2006/main">
  <a:clrScheme name="1_Side Bar 10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7.xml><?xml version="1.0" encoding="utf-8"?>
<a:themeOverride xmlns:a="http://schemas.openxmlformats.org/drawingml/2006/main">
  <a:clrScheme name="Side Bar 10">
    <a:dk1>
      <a:srgbClr val="000000"/>
    </a:dk1>
    <a:lt1>
      <a:srgbClr val="FFFFFF"/>
    </a:lt1>
    <a:dk2>
      <a:srgbClr val="CC0000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4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996633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7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996633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9.xml><?xml version="1.0" encoding="utf-8"?>
<a:themeOverride xmlns:a="http://schemas.openxmlformats.org/drawingml/2006/main">
  <a:clrScheme name="Side Bar 4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1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006600"/>
    </a:dk2>
    <a:lt2>
      <a:srgbClr val="0066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6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5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996633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6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006600"/>
    </a:dk2>
    <a:lt2>
      <a:srgbClr val="0066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6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1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9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5682</TotalTime>
  <Words>2931</Words>
  <Application>Microsoft Office PowerPoint</Application>
  <PresentationFormat>Custom</PresentationFormat>
  <Paragraphs>978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82</vt:i4>
      </vt:variant>
    </vt:vector>
  </HeadingPairs>
  <TitlesOfParts>
    <vt:vector size="103" baseType="lpstr">
      <vt:lpstr>Wingdings</vt:lpstr>
      <vt:lpstr>Consolas</vt:lpstr>
      <vt:lpstr>Verdana</vt:lpstr>
      <vt:lpstr>Times New Roman</vt:lpstr>
      <vt:lpstr>Arial</vt:lpstr>
      <vt:lpstr>Courier New</vt:lpstr>
      <vt:lpstr>Symbol</vt:lpstr>
      <vt:lpstr>Side Bar</vt:lpstr>
      <vt:lpstr>1_Side Bar</vt:lpstr>
      <vt:lpstr>6_Side Bar</vt:lpstr>
      <vt:lpstr>9_Side Bar</vt:lpstr>
      <vt:lpstr>10_Side Bar</vt:lpstr>
      <vt:lpstr>11_Side Bar</vt:lpstr>
      <vt:lpstr>13_Side Bar</vt:lpstr>
      <vt:lpstr>14_Side Bar</vt:lpstr>
      <vt:lpstr>16_Side Bar</vt:lpstr>
      <vt:lpstr>17_Side Bar</vt:lpstr>
      <vt:lpstr>18_Side Bar</vt:lpstr>
      <vt:lpstr>21_Side Bar</vt:lpstr>
      <vt:lpstr>24_Side Bar</vt:lpstr>
      <vt:lpstr>12_Side Bar</vt:lpstr>
      <vt:lpstr>Dynamic Modelling with State Machines</vt:lpstr>
      <vt:lpstr>State Machines Motivation</vt:lpstr>
      <vt:lpstr>State Machines Motivation</vt:lpstr>
      <vt:lpstr>State Machines Motivation</vt:lpstr>
      <vt:lpstr>State Machines Motivation</vt:lpstr>
      <vt:lpstr>State Machines Motivation</vt:lpstr>
      <vt:lpstr>State Machines</vt:lpstr>
      <vt:lpstr>State Machines Example 1</vt:lpstr>
      <vt:lpstr>Example 1 (Continued) Triggering Events</vt:lpstr>
      <vt:lpstr>Example 1 (Continued) Effect Action</vt:lpstr>
      <vt:lpstr>  State Machines Guard Conditions</vt:lpstr>
      <vt:lpstr>States Example 1</vt:lpstr>
      <vt:lpstr>States Example 1 (Continued)</vt:lpstr>
      <vt:lpstr>State Machines | UML Syntax Overview</vt:lpstr>
      <vt:lpstr>State Machines | UML Syntax State</vt:lpstr>
      <vt:lpstr>State Machines | UML Syntax</vt:lpstr>
      <vt:lpstr>State Machines | UML Syntax</vt:lpstr>
      <vt:lpstr>State Machines | UML Syntax</vt:lpstr>
      <vt:lpstr>State Machines | UML Syntax</vt:lpstr>
      <vt:lpstr>State Machines | UML Syntax</vt:lpstr>
      <vt:lpstr>State Machines | UML Syntax</vt:lpstr>
      <vt:lpstr>State Machines | UML Syntax</vt:lpstr>
      <vt:lpstr>State Machines | UML Syntax Other Activity Labels</vt:lpstr>
      <vt:lpstr>State Machines | UML Syntax Other Activity Labels (Continued)</vt:lpstr>
      <vt:lpstr>State Machines | UML Syntax Other Activity Labels (Continued)</vt:lpstr>
      <vt:lpstr>State Machines | UML Syntax Composite States</vt:lpstr>
      <vt:lpstr>Composite States Example 1</vt:lpstr>
      <vt:lpstr>Composite States Example 2</vt:lpstr>
      <vt:lpstr>Composite States Example 3</vt:lpstr>
      <vt:lpstr>Composite States Example 2 versus Example 3</vt:lpstr>
      <vt:lpstr>Composite States Example 4</vt:lpstr>
      <vt:lpstr>Composite States Example 5</vt:lpstr>
      <vt:lpstr>Composite States Example 5</vt:lpstr>
      <vt:lpstr>Composite States Example 4 versus Example 5</vt:lpstr>
      <vt:lpstr>State Machines | UML Syntax Fork and Join</vt:lpstr>
      <vt:lpstr>State Machines | UML Syntax Choice Pseudostate</vt:lpstr>
      <vt:lpstr>Warning</vt:lpstr>
      <vt:lpstr>Dynamic Modelling</vt:lpstr>
      <vt:lpstr>Dynamic Modelling</vt:lpstr>
      <vt:lpstr>Preparing Scenarios</vt:lpstr>
      <vt:lpstr>Identifying Events</vt:lpstr>
      <vt:lpstr>Class Diagram versus Sequence Diagram</vt:lpstr>
      <vt:lpstr>Building State Machines</vt:lpstr>
      <vt:lpstr>Building State Machines</vt:lpstr>
      <vt:lpstr>Relating Sequence Diagram and State Machines</vt:lpstr>
      <vt:lpstr> How Many State Machines?</vt:lpstr>
      <vt:lpstr>Example 1: Screen Control System Sequence Diagram (1st Draft)</vt:lpstr>
      <vt:lpstr>Example 1: Screen Control System (For Students Who Like Synchronous Version)</vt:lpstr>
      <vt:lpstr>Screen Controller State Machine (1st Draft)</vt:lpstr>
      <vt:lpstr>Screen State Machine (1st Draft)</vt:lpstr>
      <vt:lpstr>Screen Control System Sequence Diagram (2nd Draft)</vt:lpstr>
      <vt:lpstr>Screen Control System Sequence Diagram (2nd Draft)</vt:lpstr>
      <vt:lpstr>Screen Controller  State Machine (2nd Draft)</vt:lpstr>
      <vt:lpstr>Screen  State Machine (2nd Draft)</vt:lpstr>
      <vt:lpstr>Screen Control System Sequence Diagram (2nd Draft)</vt:lpstr>
      <vt:lpstr>Screen Control System Sequence Diagram (3rd Draft)</vt:lpstr>
      <vt:lpstr>Screen Controller  State Machine (3rd Draft)</vt:lpstr>
      <vt:lpstr>Screen Control System Sequence Diagram (3rd Draft)</vt:lpstr>
      <vt:lpstr>Sequence Diagram (4th Draft: New Scenario)</vt:lpstr>
      <vt:lpstr>Sequence Diagram (For Students Who Like to Combine Scenarios)</vt:lpstr>
      <vt:lpstr>Screen Controller  State Machine (4th Draft)</vt:lpstr>
      <vt:lpstr>Example 2 Lecture Materials</vt:lpstr>
      <vt:lpstr>We Learn from Mistakes</vt:lpstr>
      <vt:lpstr>We Learn from Mistakes</vt:lpstr>
      <vt:lpstr>Recommended Solution</vt:lpstr>
      <vt:lpstr>Example 3 Single and Double Clicks</vt:lpstr>
      <vt:lpstr>We Learn from Mistakes</vt:lpstr>
      <vt:lpstr>We Learn from Mistakes</vt:lpstr>
      <vt:lpstr>We Learn from Mistakes</vt:lpstr>
      <vt:lpstr>Recommended Solution</vt:lpstr>
      <vt:lpstr>Example 4: ATM System Sequence Diagram</vt:lpstr>
      <vt:lpstr>PowerPoint Presentation</vt:lpstr>
      <vt:lpstr>PowerPoint Presentation</vt:lpstr>
      <vt:lpstr>PowerPoint Presentation</vt:lpstr>
      <vt:lpstr>PowerPoint Presentation</vt:lpstr>
      <vt:lpstr>Recall</vt:lpstr>
      <vt:lpstr>Bank Class State Machine</vt:lpstr>
      <vt:lpstr>Bank Class State Machine</vt:lpstr>
      <vt:lpstr>Bank Class State Machine</vt:lpstr>
      <vt:lpstr>Matching Events Between Objects</vt:lpstr>
      <vt:lpstr>Matching Events Between Objects Example 5</vt:lpstr>
      <vt:lpstr>Matching Events Between Objects Example 6</vt:lpstr>
    </vt:vector>
  </TitlesOfParts>
  <Company>The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Modelling</dc:title>
  <dc:creator>Prof. T.H. Tse</dc:creator>
  <cp:lastModifiedBy>TH Tse</cp:lastModifiedBy>
  <cp:revision>890</cp:revision>
  <cp:lastPrinted>2023-10-09T04:50:18Z</cp:lastPrinted>
  <dcterms:created xsi:type="dcterms:W3CDTF">1999-09-08T02:17:18Z</dcterms:created>
  <dcterms:modified xsi:type="dcterms:W3CDTF">2023-10-09T04:50:51Z</dcterms:modified>
</cp:coreProperties>
</file>