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  <p:sldMasterId id="2147483650" r:id="rId2"/>
    <p:sldMasterId id="2147483816" r:id="rId3"/>
    <p:sldMasterId id="2147483852" r:id="rId4"/>
  </p:sldMasterIdLst>
  <p:notesMasterIdLst>
    <p:notesMasterId r:id="rId31"/>
  </p:notesMasterIdLst>
  <p:handoutMasterIdLst>
    <p:handoutMasterId r:id="rId32"/>
  </p:handoutMasterIdLst>
  <p:sldIdLst>
    <p:sldId id="1440" r:id="rId5"/>
    <p:sldId id="1328" r:id="rId6"/>
    <p:sldId id="1442" r:id="rId7"/>
    <p:sldId id="1443" r:id="rId8"/>
    <p:sldId id="1447" r:id="rId9"/>
    <p:sldId id="1446" r:id="rId10"/>
    <p:sldId id="1448" r:id="rId11"/>
    <p:sldId id="1449" r:id="rId12"/>
    <p:sldId id="1450" r:id="rId13"/>
    <p:sldId id="1457" r:id="rId14"/>
    <p:sldId id="1452" r:id="rId15"/>
    <p:sldId id="1453" r:id="rId16"/>
    <p:sldId id="1458" r:id="rId17"/>
    <p:sldId id="1455" r:id="rId18"/>
    <p:sldId id="1456" r:id="rId19"/>
    <p:sldId id="1462" r:id="rId20"/>
    <p:sldId id="1307" r:id="rId21"/>
    <p:sldId id="1308" r:id="rId22"/>
    <p:sldId id="1316" r:id="rId23"/>
    <p:sldId id="1459" r:id="rId24"/>
    <p:sldId id="1318" r:id="rId25"/>
    <p:sldId id="1437" r:id="rId26"/>
    <p:sldId id="1460" r:id="rId27"/>
    <p:sldId id="1320" r:id="rId28"/>
    <p:sldId id="1463" r:id="rId29"/>
    <p:sldId id="1461" r:id="rId30"/>
  </p:sldIdLst>
  <p:sldSz cx="9902825" cy="6858000"/>
  <p:notesSz cx="9906000" cy="674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470" userDrawn="1">
          <p15:clr>
            <a:srgbClr val="A4A3A4"/>
          </p15:clr>
        </p15:guide>
        <p15:guide id="2" pos="458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996633"/>
    <a:srgbClr val="C33EC6"/>
    <a:srgbClr val="0099FF"/>
    <a:srgbClr val="000066"/>
    <a:srgbClr val="C0C0C0"/>
    <a:srgbClr val="F8F8F8"/>
    <a:srgbClr val="006600"/>
    <a:srgbClr val="80808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96602" autoAdjust="0"/>
  </p:normalViewPr>
  <p:slideViewPr>
    <p:cSldViewPr>
      <p:cViewPr varScale="1">
        <p:scale>
          <a:sx n="112" d="100"/>
          <a:sy n="112" d="100"/>
        </p:scale>
        <p:origin x="678" y="96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354"/>
    </p:cViewPr>
  </p:sorterViewPr>
  <p:notesViewPr>
    <p:cSldViewPr>
      <p:cViewPr>
        <p:scale>
          <a:sx n="150" d="100"/>
          <a:sy n="150" d="100"/>
        </p:scale>
        <p:origin x="-72" y="4938"/>
      </p:cViewPr>
      <p:guideLst>
        <p:guide orient="horz" pos="1470"/>
        <p:guide pos="458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647" y="-1081"/>
            <a:ext cx="4244096" cy="31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866775">
              <a:defRPr sz="1000" i="1"/>
            </a:lvl1pPr>
          </a:lstStyle>
          <a:p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57" y="-1081"/>
            <a:ext cx="4244096" cy="31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866775">
              <a:defRPr sz="1000" i="1"/>
            </a:lvl1pPr>
          </a:lstStyle>
          <a:p>
            <a:endParaRPr lang="en-GB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2647" y="6378416"/>
            <a:ext cx="4244096" cy="36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866775">
              <a:defRPr sz="1000" i="1"/>
            </a:lvl1pPr>
          </a:lstStyle>
          <a:p>
            <a:r>
              <a:rPr lang="en-GB" dirty="0"/>
              <a:t>Software Design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57" y="6378416"/>
            <a:ext cx="4244096" cy="36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866775">
              <a:defRPr sz="1000" i="1"/>
            </a:lvl1pPr>
          </a:lstStyle>
          <a:p>
            <a:fld id="{5F91C087-89EB-4ED3-8C4A-1FA0E1F7C648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319" y="-6484"/>
            <a:ext cx="4328045" cy="3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839788">
              <a:defRPr sz="1000" i="1"/>
            </a:lvl1pPr>
          </a:lstStyle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01274" y="-6484"/>
            <a:ext cx="4328045" cy="3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839788">
              <a:defRPr sz="1000" i="1"/>
            </a:lvl1pPr>
          </a:lstStyle>
          <a:p>
            <a:endParaRPr lang="en-GB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8963" y="508000"/>
            <a:ext cx="3648075" cy="2527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5562" y="3205419"/>
            <a:ext cx="7354879" cy="304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2" tIns="41275" rIns="87312" bIns="412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319" y="6414080"/>
            <a:ext cx="4328045" cy="3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839788">
              <a:defRPr sz="1000" i="1"/>
            </a:lvl1pPr>
          </a:lstStyle>
          <a:p>
            <a:r>
              <a:rPr lang="en-GB" dirty="0"/>
              <a:t>Software Design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01274" y="6414080"/>
            <a:ext cx="4328045" cy="3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839788">
              <a:defRPr sz="1000" i="1"/>
            </a:lvl1pPr>
          </a:lstStyle>
          <a:p>
            <a:fld id="{61DEAC2D-8E7B-4ADD-9F7C-59F66E31EB8E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397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74713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160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752600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2BDCC9-33FF-4F0E-ADA4-73E86DB37ACB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3080" name="Group 8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3081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ECFD1-0891-409F-B60B-75808353266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66C23-6AEC-4123-B0AC-8959CE5519B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1546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15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15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94BD0A-072C-412B-B247-1CA405BBCD95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915463" name="Group 7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915464" name="Rectangle 8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15465" name="Rectangle 9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FDCA3-37CA-4EEA-B114-E03458673F6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374A5-193C-4112-8E99-B1944249852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5DBA2-A077-49CA-9269-D2354C3015E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1AC29-E137-4AF8-B486-EFD8CC3AC55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C773F-7975-483D-AC38-05AC754B4E1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ABF86-ADF1-4409-90B8-FCB47245542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54654-9A01-4DD2-8866-D3B7BA5E723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720F0-7020-4C24-9571-4F83288BA08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655F1-90B0-4E11-B4A7-63C918CB8EE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D0630-00A6-43AB-AD8B-BEF60597A8E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DF5E8-F8D9-463E-AA82-F225070B30E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5914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591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0E669E-EF9C-4543-B994-0A97E4A072D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859144" name="Rectangle 8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59145" name="Rectangle 9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5E347-8629-45A1-A2E4-F2AC25514793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7DCD4-7647-4241-95E4-C5C2B159A37D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F306A-9BA0-4940-AAE3-E6E56BC0B7D9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FC1C9-0436-48B1-BC29-57977FDEEBC5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E124E-1D81-4B2A-A733-5ACA7F302110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C768B-CFA1-43F6-8396-83AA0D539A2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F7BCD-F00E-4ACF-84E1-536AB9D00165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91434-6D93-4DCC-8458-E79C444073C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7A0F3-8516-477F-9875-A857C2D3179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1A515-E6D8-4A4A-BA47-0F5D6A760B22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0349C-9ECB-4031-B96C-ADEB8B717227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63EE0E-DC22-400A-AC46-A4DC10F9957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3081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9A868-4F77-4D4E-BDCE-04ADC9CA1240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87634-55E0-4ED6-9505-B09D7C14FFF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B0994-0DB6-46C2-9884-A7D8DD03DA5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DBD9F-AC91-4A72-8CED-7DDAE727874F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7276B-64FB-4A3F-95C1-6076E14B89C7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DEF67-4977-4E7A-8563-BD292A28004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E3055-FA69-4D20-8ED3-F63C11A39F0D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5CB5E-43AF-458E-AAC5-102BDF069EF9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DBCC1-9B23-48B3-BD5D-76D6DB07BB71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46B0B-9DB4-4159-BC49-C4C7072324F3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84B90-4B00-44A7-B578-4495C5998D5A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28904-8154-49AD-A7C6-B6A1F8086DA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3EFE6-2FE8-472C-88B7-39EF4C00CDA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9EB24-C9DA-4529-8BD3-83B50147904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0A410-4747-405E-8700-CABA1711A3B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91E52-36EC-4C81-9C3A-14D153B08DA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9E7486B0-8E99-4FDF-9DFF-07CD051B7A49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1033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4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14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14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8DB434FE-936A-47D3-9C7E-E296904056D8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914439" name="Group 7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914440" name="Rectangle 8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14441" name="Rectangle 9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5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14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1443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14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1443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14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1443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14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1443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14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1443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98463" indent="-398463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262063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60525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  <a:cs typeface="+mn-cs"/>
        </a:defRPr>
      </a:lvl4pPr>
      <a:lvl5pPr marL="20589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61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33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305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77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58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858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 algn="ctr"/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6306CD3A-24AE-4F26-B6B4-9B4C2B2EDA8F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 dirty="0" smtClean="0">
              <a:solidFill>
                <a:srgbClr val="80808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858120" name="Rectangle 8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58121" name="Rectangle 9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15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58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5811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98463" indent="-398463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262063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60525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  <a:cs typeface="+mn-cs"/>
        </a:defRPr>
      </a:lvl4pPr>
      <a:lvl5pPr marL="20589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61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33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305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77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folHlink"/>
                </a:solidFill>
              </a:defRPr>
            </a:lvl1pPr>
          </a:lstStyle>
          <a:p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 algn="ctr"/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09A3FD32-5122-4450-8212-F4DFA7E0F463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 dirty="0" smtClean="0">
              <a:solidFill>
                <a:srgbClr val="80808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3657600"/>
          </a:xfrm>
        </p:spPr>
        <p:txBody>
          <a:bodyPr/>
          <a:lstStyle/>
          <a:p>
            <a:r>
              <a:rPr lang="en-GB" dirty="0" smtClean="0"/>
              <a:t>Formerly known as state-transition diagrams</a:t>
            </a:r>
          </a:p>
          <a:p>
            <a:pPr marL="0" indent="0">
              <a:buNone/>
            </a:pPr>
            <a:r>
              <a:rPr lang="en-GB" sz="3600" dirty="0" smtClean="0"/>
              <a:t>A </a:t>
            </a:r>
            <a:r>
              <a:rPr lang="en-GB" sz="3600" b="1" i="1" dirty="0"/>
              <a:t>transition</a:t>
            </a:r>
            <a:r>
              <a:rPr lang="en-GB" sz="3600" dirty="0"/>
              <a:t> </a:t>
            </a:r>
            <a:r>
              <a:rPr lang="en-GB" sz="3600" dirty="0" smtClean="0"/>
              <a:t>is</a:t>
            </a:r>
          </a:p>
          <a:p>
            <a:pPr>
              <a:buClr>
                <a:srgbClr val="996633"/>
              </a:buClr>
            </a:pPr>
            <a:r>
              <a:rPr lang="en-GB" dirty="0" smtClean="0"/>
              <a:t>a </a:t>
            </a:r>
            <a:r>
              <a:rPr lang="en-GB" dirty="0"/>
              <a:t>change of </a:t>
            </a:r>
            <a:r>
              <a:rPr lang="en-GB" b="1" i="1" dirty="0" smtClean="0">
                <a:solidFill>
                  <a:srgbClr val="996600"/>
                </a:solidFill>
              </a:rPr>
              <a:t>state</a:t>
            </a:r>
            <a:endParaRPr lang="en-GB" dirty="0" smtClean="0">
              <a:solidFill>
                <a:srgbClr val="996600"/>
              </a:solidFill>
            </a:endParaRPr>
          </a:p>
          <a:p>
            <a:pPr>
              <a:buClr>
                <a:schemeClr val="bg2"/>
              </a:buClr>
            </a:pPr>
            <a:r>
              <a:rPr lang="en-GB" dirty="0" smtClean="0"/>
              <a:t>caused </a:t>
            </a:r>
            <a:r>
              <a:rPr lang="en-GB" dirty="0"/>
              <a:t>by an </a:t>
            </a:r>
            <a:r>
              <a:rPr lang="en-GB" b="1" i="1" dirty="0" smtClean="0">
                <a:solidFill>
                  <a:schemeClr val="bg2"/>
                </a:solidFill>
              </a:rPr>
              <a:t>triggering event</a:t>
            </a:r>
            <a:endParaRPr lang="en-GB" dirty="0" smtClean="0">
              <a:solidFill>
                <a:schemeClr val="bg2"/>
              </a:solidFill>
            </a:endParaRPr>
          </a:p>
          <a:p>
            <a:pPr>
              <a:buClr>
                <a:srgbClr val="7030A0"/>
              </a:buClr>
            </a:pPr>
            <a:r>
              <a:rPr lang="en-GB" dirty="0" smtClean="0"/>
              <a:t>possibly </a:t>
            </a:r>
            <a:r>
              <a:rPr lang="en-GB" dirty="0"/>
              <a:t>with a </a:t>
            </a:r>
            <a:r>
              <a:rPr lang="en-GB" b="1" i="1" dirty="0">
                <a:solidFill>
                  <a:srgbClr val="7030A0"/>
                </a:solidFill>
              </a:rPr>
              <a:t>guard </a:t>
            </a:r>
            <a:r>
              <a:rPr lang="en-GB" b="1" i="1" dirty="0" smtClean="0">
                <a:solidFill>
                  <a:srgbClr val="7030A0"/>
                </a:solidFill>
              </a:rPr>
              <a:t>condition</a:t>
            </a:r>
          </a:p>
          <a:p>
            <a:pPr>
              <a:buClr>
                <a:srgbClr val="00B050"/>
              </a:buClr>
            </a:pPr>
            <a:r>
              <a:rPr lang="en-GB" dirty="0" smtClean="0"/>
              <a:t>may result in an </a:t>
            </a:r>
            <a:r>
              <a:rPr lang="en-GB" b="1" i="1" dirty="0" smtClean="0">
                <a:solidFill>
                  <a:srgbClr val="00B050"/>
                </a:solidFill>
              </a:rPr>
              <a:t>effect action</a:t>
            </a:r>
            <a:r>
              <a:rPr lang="en-GB" dirty="0" smtClean="0"/>
              <a:t> </a:t>
            </a:r>
            <a:r>
              <a:rPr lang="en-GB" b="1" i="1" dirty="0" smtClean="0"/>
              <a:t> 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298372" y="3124200"/>
            <a:ext cx="1920240" cy="1463040"/>
          </a:xfrm>
          <a:prstGeom prst="borderCallout1">
            <a:avLst>
              <a:gd name="adj1" fmla="val 50218"/>
              <a:gd name="adj2" fmla="val 545"/>
              <a:gd name="adj3" fmla="val 7328"/>
              <a:gd name="adj4" fmla="val -179024"/>
            </a:avLst>
          </a:prstGeom>
          <a:noFill/>
          <a:ln w="1270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732A-24DC-4DC7-BA8C-3AA3CB0F42EB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</a:t>
            </a:r>
            <a:r>
              <a:rPr lang="en-GB" dirty="0" smtClean="0"/>
              <a:t>Machines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380847" y="3175300"/>
            <a:ext cx="1723485" cy="1280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I will </a:t>
            </a:r>
            <a:r>
              <a:rPr lang="en-US" b="1" i="1" dirty="0" smtClean="0"/>
              <a:t>use</a:t>
            </a:r>
            <a:br>
              <a:rPr lang="en-US" b="1" i="1" dirty="0" smtClean="0"/>
            </a:br>
            <a:r>
              <a:rPr lang="en-US" b="1" i="1" dirty="0" smtClean="0"/>
              <a:t>5 different</a:t>
            </a:r>
            <a:br>
              <a:rPr lang="en-US" b="1" i="1" dirty="0" smtClean="0"/>
            </a:br>
            <a:r>
              <a:rPr lang="en-GB" b="1" i="1" dirty="0" smtClean="0"/>
              <a:t>colours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7298372" y="3124200"/>
            <a:ext cx="1920240" cy="1463040"/>
          </a:xfrm>
          <a:prstGeom prst="borderCallout1">
            <a:avLst>
              <a:gd name="adj1" fmla="val 50218"/>
              <a:gd name="adj2" fmla="val 545"/>
              <a:gd name="adj3" fmla="val 74729"/>
              <a:gd name="adj4" fmla="val -60911"/>
            </a:avLst>
          </a:prstGeom>
          <a:noFill/>
          <a:ln w="1270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7298372" y="3124200"/>
            <a:ext cx="1920240" cy="1463040"/>
          </a:xfrm>
          <a:prstGeom prst="borderCallout1">
            <a:avLst>
              <a:gd name="adj1" fmla="val 50218"/>
              <a:gd name="adj2" fmla="val 545"/>
              <a:gd name="adj3" fmla="val -36178"/>
              <a:gd name="adj4" fmla="val -203300"/>
            </a:avLst>
          </a:prstGeom>
          <a:noFill/>
          <a:ln w="1270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7298372" y="3124200"/>
            <a:ext cx="1920240" cy="1463040"/>
          </a:xfrm>
          <a:prstGeom prst="borderCallout1">
            <a:avLst>
              <a:gd name="adj1" fmla="val 50218"/>
              <a:gd name="adj2" fmla="val 545"/>
              <a:gd name="adj3" fmla="val 124362"/>
              <a:gd name="adj4" fmla="val -74917"/>
            </a:avLst>
          </a:prstGeom>
          <a:noFill/>
          <a:ln w="1270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7298372" y="3124200"/>
            <a:ext cx="1920240" cy="1463040"/>
          </a:xfrm>
          <a:prstGeom prst="borderCallout1">
            <a:avLst>
              <a:gd name="adj1" fmla="val 50218"/>
              <a:gd name="adj2" fmla="val 545"/>
              <a:gd name="adj3" fmla="val 50661"/>
              <a:gd name="adj4" fmla="val -70421"/>
            </a:avLst>
          </a:prstGeom>
          <a:noFill/>
          <a:ln w="1270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68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5" grpId="0" uiExpand="1" build="p" bldLvl="2"/>
      <p:bldP spid="6" grpId="0" uiExpand="1" animBg="1"/>
      <p:bldP spid="2" grpId="0" uiExpand="1"/>
      <p:bldP spid="12" grpId="0" uiExpand="1" animBg="1"/>
      <p:bldP spid="13" grpId="0" uiExpand="1" build="p" animBg="1"/>
      <p:bldP spid="14" grpId="0" animBg="1"/>
      <p:bldP spid="15" grpId="0" uiExpan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42252" y="266700"/>
            <a:ext cx="9418320" cy="1104900"/>
          </a:xfrm>
          <a:noFill/>
          <a:ln/>
        </p:spPr>
        <p:txBody>
          <a:bodyPr/>
          <a:lstStyle/>
          <a:p>
            <a:r>
              <a:rPr lang="en-GB" sz="3200" i="1" dirty="0" smtClean="0"/>
              <a:t>Lecture </a:t>
            </a:r>
            <a:r>
              <a:rPr lang="en-GB" sz="3200" i="1" dirty="0"/>
              <a:t>Control </a:t>
            </a:r>
            <a:r>
              <a:rPr lang="en-GB" sz="3200" i="1" dirty="0" smtClean="0"/>
              <a:t>System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Sequence Diagram (Draft </a:t>
            </a:r>
            <a:r>
              <a:rPr lang="en-GB" sz="4000" dirty="0" smtClean="0"/>
              <a:t>#</a:t>
            </a:r>
            <a:r>
              <a:rPr lang="en-GB" dirty="0" smtClean="0"/>
              <a:t>2) </a:t>
            </a:r>
            <a:r>
              <a:rPr lang="en-GB" i="1" dirty="0" smtClean="0"/>
              <a:t>Revisit</a:t>
            </a:r>
            <a:endParaRPr lang="en-GB" i="1" dirty="0"/>
          </a:p>
        </p:txBody>
      </p:sp>
      <p:sp>
        <p:nvSpPr>
          <p:cNvPr id="122" name="AutoShape 11"/>
          <p:cNvSpPr>
            <a:spLocks noChangeArrowheads="1"/>
          </p:cNvSpPr>
          <p:nvPr/>
        </p:nvSpPr>
        <p:spPr bwMode="auto">
          <a:xfrm>
            <a:off x="7388424" y="3128157"/>
            <a:ext cx="2118360" cy="1828800"/>
          </a:xfrm>
          <a:prstGeom prst="wedgeRectCallout">
            <a:avLst>
              <a:gd name="adj1" fmla="val -80784"/>
              <a:gd name="adj2" fmla="val 17803"/>
            </a:avLst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095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if</a:t>
            </a:r>
            <a:b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screen</a:t>
            </a:r>
            <a:b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already at</a:t>
            </a:r>
            <a:b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bottom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4" name="AutoShape 4"/>
          <p:cNvSpPr>
            <a:spLocks noChangeArrowheads="1"/>
          </p:cNvSpPr>
          <p:nvPr/>
        </p:nvSpPr>
        <p:spPr bwMode="auto">
          <a:xfrm flipH="1">
            <a:off x="7313611" y="3047999"/>
            <a:ext cx="2193171" cy="1908957"/>
          </a:xfrm>
          <a:prstGeom prst="borderCallout1">
            <a:avLst>
              <a:gd name="adj1" fmla="val 51416"/>
              <a:gd name="adj2" fmla="val 98042"/>
              <a:gd name="adj3" fmla="val 69018"/>
              <a:gd name="adj4" fmla="val 142562"/>
            </a:avLst>
          </a:prstGeom>
          <a:noFill/>
          <a:ln w="1270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Pct val="6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>
            <a:off x="3358863" y="2819400"/>
            <a:ext cx="0" cy="3840480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2242396" y="1784350"/>
            <a:ext cx="2228174" cy="954750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:Touchscreen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User Interface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>
            <a:off x="5566991" y="2819400"/>
            <a:ext cx="0" cy="3840480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4739904" y="1784350"/>
            <a:ext cx="1660523" cy="954088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Screen</a:t>
            </a:r>
            <a:b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Controller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41" name="Group 4"/>
          <p:cNvGrpSpPr>
            <a:grpSpLocks/>
          </p:cNvGrpSpPr>
          <p:nvPr/>
        </p:nvGrpSpPr>
        <p:grpSpPr bwMode="auto">
          <a:xfrm>
            <a:off x="938212" y="1676400"/>
            <a:ext cx="411162" cy="685800"/>
            <a:chOff x="528" y="1584"/>
            <a:chExt cx="384" cy="624"/>
          </a:xfrm>
        </p:grpSpPr>
        <p:sp>
          <p:nvSpPr>
            <p:cNvPr id="42" name="Line 5"/>
            <p:cNvSpPr>
              <a:spLocks noChangeShapeType="1"/>
            </p:cNvSpPr>
            <p:nvPr/>
          </p:nvSpPr>
          <p:spPr bwMode="auto">
            <a:xfrm flipV="1">
              <a:off x="576" y="1968"/>
              <a:ext cx="144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 flipV="1">
              <a:off x="720" y="1968"/>
              <a:ext cx="144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V="1">
              <a:off x="720" y="1728"/>
              <a:ext cx="0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528" y="1776"/>
              <a:ext cx="384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auto">
            <a:xfrm>
              <a:off x="648" y="1584"/>
              <a:ext cx="144" cy="144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7" name="Line 7"/>
          <p:cNvSpPr>
            <a:spLocks noChangeShapeType="1"/>
          </p:cNvSpPr>
          <p:nvPr/>
        </p:nvSpPr>
        <p:spPr bwMode="auto">
          <a:xfrm>
            <a:off x="1142999" y="2819400"/>
            <a:ext cx="0" cy="384048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379412" y="2300288"/>
            <a:ext cx="1528762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Professor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6920164" y="1676400"/>
            <a:ext cx="411162" cy="685800"/>
            <a:chOff x="8629650" y="1676400"/>
            <a:chExt cx="411162" cy="685800"/>
          </a:xfrm>
        </p:grpSpPr>
        <p:sp>
          <p:nvSpPr>
            <p:cNvPr id="50" name="Line 5"/>
            <p:cNvSpPr>
              <a:spLocks noChangeShapeType="1"/>
            </p:cNvSpPr>
            <p:nvPr/>
          </p:nvSpPr>
          <p:spPr bwMode="auto">
            <a:xfrm flipV="1">
              <a:off x="8681045" y="2098431"/>
              <a:ext cx="154186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 flipH="1" flipV="1">
              <a:off x="8835231" y="2098431"/>
              <a:ext cx="154186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2" name="Line 7"/>
            <p:cNvSpPr>
              <a:spLocks noChangeShapeType="1"/>
            </p:cNvSpPr>
            <p:nvPr/>
          </p:nvSpPr>
          <p:spPr bwMode="auto">
            <a:xfrm flipV="1">
              <a:off x="8835231" y="1834662"/>
              <a:ext cx="0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3" name="Line 8"/>
            <p:cNvSpPr>
              <a:spLocks noChangeShapeType="1"/>
            </p:cNvSpPr>
            <p:nvPr/>
          </p:nvSpPr>
          <p:spPr bwMode="auto">
            <a:xfrm>
              <a:off x="8629650" y="1887415"/>
              <a:ext cx="411162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4" name="Oval 9"/>
            <p:cNvSpPr>
              <a:spLocks noChangeArrowheads="1"/>
            </p:cNvSpPr>
            <p:nvPr/>
          </p:nvSpPr>
          <p:spPr bwMode="auto">
            <a:xfrm>
              <a:off x="8758138" y="1676400"/>
              <a:ext cx="154186" cy="158262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7133497" y="2819400"/>
            <a:ext cx="0" cy="384048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6553842" y="2300288"/>
            <a:ext cx="116089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Screen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7" name="Line 2"/>
          <p:cNvSpPr>
            <a:spLocks noChangeShapeType="1"/>
          </p:cNvSpPr>
          <p:nvPr/>
        </p:nvSpPr>
        <p:spPr bwMode="auto">
          <a:xfrm flipH="1">
            <a:off x="3368304" y="5908404"/>
            <a:ext cx="219456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 flipH="1">
            <a:off x="3678972" y="5486400"/>
            <a:ext cx="172964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bottom signal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" name="Line 2"/>
          <p:cNvSpPr>
            <a:spLocks noChangeShapeType="1"/>
          </p:cNvSpPr>
          <p:nvPr/>
        </p:nvSpPr>
        <p:spPr bwMode="auto">
          <a:xfrm flipH="1">
            <a:off x="3358863" y="4486262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 flipH="1">
            <a:off x="4205901" y="4064271"/>
            <a:ext cx="609141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ack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" name="Line 2"/>
          <p:cNvSpPr>
            <a:spLocks noChangeShapeType="1"/>
          </p:cNvSpPr>
          <p:nvPr/>
        </p:nvSpPr>
        <p:spPr bwMode="auto">
          <a:xfrm>
            <a:off x="3358863" y="4012929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3547752" y="3581400"/>
            <a:ext cx="1620636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down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signal</a:t>
            </a:r>
          </a:p>
        </p:txBody>
      </p:sp>
      <p:sp>
        <p:nvSpPr>
          <p:cNvPr id="63" name="Text Box 46"/>
          <p:cNvSpPr txBox="1">
            <a:spLocks noChangeArrowheads="1"/>
          </p:cNvSpPr>
          <p:nvPr/>
        </p:nvSpPr>
        <p:spPr bwMode="auto">
          <a:xfrm>
            <a:off x="6018212" y="4832246"/>
            <a:ext cx="1330327" cy="7699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reached bottom</a:t>
            </a:r>
          </a:p>
        </p:txBody>
      </p:sp>
      <p:grpSp>
        <p:nvGrpSpPr>
          <p:cNvPr id="64" name="Group 52"/>
          <p:cNvGrpSpPr>
            <a:grpSpLocks/>
          </p:cNvGrpSpPr>
          <p:nvPr/>
        </p:nvGrpSpPr>
        <p:grpSpPr bwMode="auto">
          <a:xfrm>
            <a:off x="5561012" y="4984750"/>
            <a:ext cx="417513" cy="533400"/>
            <a:chOff x="1896" y="2016"/>
            <a:chExt cx="263" cy="336"/>
          </a:xfrm>
        </p:grpSpPr>
        <p:sp>
          <p:nvSpPr>
            <p:cNvPr id="65" name="Line 45"/>
            <p:cNvSpPr>
              <a:spLocks noChangeShapeType="1"/>
            </p:cNvSpPr>
            <p:nvPr/>
          </p:nvSpPr>
          <p:spPr bwMode="auto">
            <a:xfrm>
              <a:off x="1896" y="2016"/>
              <a:ext cx="263" cy="0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>
              <a:off x="2159" y="2016"/>
              <a:ext cx="0" cy="336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 flipH="1">
              <a:off x="1896" y="2352"/>
              <a:ext cx="263" cy="0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68" name="Line 3"/>
          <p:cNvSpPr>
            <a:spLocks noChangeShapeType="1"/>
          </p:cNvSpPr>
          <p:nvPr/>
        </p:nvSpPr>
        <p:spPr bwMode="auto">
          <a:xfrm>
            <a:off x="1151308" y="3731938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9" name="Rectangle 12"/>
          <p:cNvSpPr>
            <a:spLocks noChangeArrowheads="1"/>
          </p:cNvSpPr>
          <p:nvPr/>
        </p:nvSpPr>
        <p:spPr bwMode="auto">
          <a:xfrm>
            <a:off x="1257831" y="3300409"/>
            <a:ext cx="1716817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down 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button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0" name="Line 3"/>
          <p:cNvSpPr>
            <a:spLocks noChangeShapeType="1"/>
          </p:cNvSpPr>
          <p:nvPr/>
        </p:nvSpPr>
        <p:spPr bwMode="auto">
          <a:xfrm flipH="1">
            <a:off x="1124322" y="3300409"/>
            <a:ext cx="219456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" name="Line 21"/>
          <p:cNvSpPr>
            <a:spLocks noChangeShapeType="1"/>
          </p:cNvSpPr>
          <p:nvPr/>
        </p:nvSpPr>
        <p:spPr bwMode="auto">
          <a:xfrm flipH="1">
            <a:off x="1151309" y="4294188"/>
            <a:ext cx="219456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" name="AutoShape 24"/>
          <p:cNvSpPr>
            <a:spLocks noChangeArrowheads="1"/>
          </p:cNvSpPr>
          <p:nvPr/>
        </p:nvSpPr>
        <p:spPr bwMode="auto">
          <a:xfrm>
            <a:off x="1337047" y="3810000"/>
            <a:ext cx="1974577" cy="464917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display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pls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wait</a:t>
            </a:r>
          </a:p>
        </p:txBody>
      </p:sp>
      <p:sp>
        <p:nvSpPr>
          <p:cNvPr id="73" name="Line 22"/>
          <p:cNvSpPr>
            <a:spLocks noChangeShapeType="1"/>
          </p:cNvSpPr>
          <p:nvPr/>
        </p:nvSpPr>
        <p:spPr bwMode="auto">
          <a:xfrm flipH="1">
            <a:off x="1151309" y="5222875"/>
            <a:ext cx="219456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4" name="Line 3"/>
          <p:cNvSpPr>
            <a:spLocks noChangeShapeType="1"/>
          </p:cNvSpPr>
          <p:nvPr/>
        </p:nvSpPr>
        <p:spPr bwMode="auto">
          <a:xfrm flipH="1">
            <a:off x="1124320" y="6162675"/>
            <a:ext cx="219456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5" name="AutoShape 23"/>
          <p:cNvSpPr>
            <a:spLocks noChangeArrowheads="1"/>
          </p:cNvSpPr>
          <p:nvPr/>
        </p:nvSpPr>
        <p:spPr bwMode="auto">
          <a:xfrm>
            <a:off x="1183572" y="5638800"/>
            <a:ext cx="2212498" cy="464917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display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pls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select</a:t>
            </a:r>
          </a:p>
        </p:txBody>
      </p:sp>
      <p:sp>
        <p:nvSpPr>
          <p:cNvPr id="76" name="AutoShape 25"/>
          <p:cNvSpPr>
            <a:spLocks noChangeArrowheads="1"/>
          </p:cNvSpPr>
          <p:nvPr/>
        </p:nvSpPr>
        <p:spPr bwMode="auto">
          <a:xfrm>
            <a:off x="1370012" y="4501085"/>
            <a:ext cx="1842505" cy="756715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display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screen</a:t>
            </a:r>
            <a:b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moving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down</a:t>
            </a:r>
          </a:p>
        </p:txBody>
      </p:sp>
      <p:sp>
        <p:nvSpPr>
          <p:cNvPr id="77" name="AutoShape 23"/>
          <p:cNvSpPr>
            <a:spLocks noChangeArrowheads="1"/>
          </p:cNvSpPr>
          <p:nvPr/>
        </p:nvSpPr>
        <p:spPr bwMode="auto">
          <a:xfrm>
            <a:off x="1147260" y="2776534"/>
            <a:ext cx="2212498" cy="464917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display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pls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select</a:t>
            </a:r>
          </a:p>
        </p:txBody>
      </p:sp>
      <p:sp>
        <p:nvSpPr>
          <p:cNvPr id="78" name="Line 2"/>
          <p:cNvSpPr>
            <a:spLocks noChangeShapeType="1"/>
          </p:cNvSpPr>
          <p:nvPr/>
        </p:nvSpPr>
        <p:spPr bwMode="auto">
          <a:xfrm>
            <a:off x="5576252" y="4724400"/>
            <a:ext cx="155448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9" name="Rectangle 12"/>
          <p:cNvSpPr>
            <a:spLocks noChangeArrowheads="1"/>
          </p:cNvSpPr>
          <p:nvPr/>
        </p:nvSpPr>
        <p:spPr bwMode="auto">
          <a:xfrm>
            <a:off x="5529245" y="3953854"/>
            <a:ext cx="844783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move</a:t>
            </a:r>
            <a:b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down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735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uiExpand="1" build="p"/>
      <p:bldP spid="124" grpId="0" animBg="1"/>
      <p:bldP spid="37" grpId="0" animBg="1"/>
      <p:bldP spid="38" grpId="0" animBg="1"/>
      <p:bldP spid="39" grpId="0" animBg="1"/>
      <p:bldP spid="40" grpId="0" animBg="1"/>
      <p:bldP spid="47" grpId="0" animBg="1"/>
      <p:bldP spid="48" grpId="0"/>
      <p:bldP spid="55" grpId="0" animBg="1"/>
      <p:bldP spid="56" grpId="0"/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/>
      <p:bldP spid="68" grpId="0" animBg="1"/>
      <p:bldP spid="69" grpId="0"/>
      <p:bldP spid="70" grpId="0" animBg="1"/>
      <p:bldP spid="71" grpId="0" animBg="1"/>
      <p:bldP spid="72" grpId="0"/>
      <p:bldP spid="73" grpId="0" animBg="1"/>
      <p:bldP spid="74" grpId="0" animBg="1"/>
      <p:bldP spid="75" grpId="0"/>
      <p:bldP spid="76" grpId="0"/>
      <p:bldP spid="77" grpId="0"/>
      <p:bldP spid="78" grpId="0" animBg="1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  <a:noFill/>
          <a:ln/>
        </p:spPr>
        <p:txBody>
          <a:bodyPr/>
          <a:lstStyle/>
          <a:p>
            <a:r>
              <a:rPr lang="en-GB" sz="3200" i="1" dirty="0" smtClean="0"/>
              <a:t>Lecture </a:t>
            </a:r>
            <a:r>
              <a:rPr lang="en-GB" sz="3200" i="1" dirty="0"/>
              <a:t>Control </a:t>
            </a:r>
            <a:r>
              <a:rPr lang="en-GB" sz="3200" i="1" dirty="0" smtClean="0"/>
              <a:t>System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Sequence Diagram (Draft </a:t>
            </a:r>
            <a:r>
              <a:rPr lang="en-GB" sz="4000" dirty="0" smtClean="0"/>
              <a:t>#</a:t>
            </a:r>
            <a:r>
              <a:rPr lang="en-GB" dirty="0" smtClean="0"/>
              <a:t>3)</a:t>
            </a:r>
            <a:endParaRPr lang="en-GB" dirty="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3358863" y="2819400"/>
            <a:ext cx="0" cy="3566160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2242396" y="1784350"/>
            <a:ext cx="2228174" cy="954750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:Touchscreen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User Interface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5566991" y="2819400"/>
            <a:ext cx="0" cy="3566160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4739904" y="1784350"/>
            <a:ext cx="1660523" cy="954088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Screen</a:t>
            </a:r>
            <a:br>
              <a:rPr lang="en-GB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Controller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9" name="Group 4"/>
          <p:cNvGrpSpPr>
            <a:grpSpLocks/>
          </p:cNvGrpSpPr>
          <p:nvPr/>
        </p:nvGrpSpPr>
        <p:grpSpPr bwMode="auto">
          <a:xfrm>
            <a:off x="938212" y="1676400"/>
            <a:ext cx="411162" cy="685800"/>
            <a:chOff x="528" y="1584"/>
            <a:chExt cx="384" cy="624"/>
          </a:xfrm>
        </p:grpSpPr>
        <p:sp>
          <p:nvSpPr>
            <p:cNvPr id="50" name="Line 5"/>
            <p:cNvSpPr>
              <a:spLocks noChangeShapeType="1"/>
            </p:cNvSpPr>
            <p:nvPr/>
          </p:nvSpPr>
          <p:spPr bwMode="auto">
            <a:xfrm flipV="1">
              <a:off x="576" y="1968"/>
              <a:ext cx="144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 flipH="1" flipV="1">
              <a:off x="720" y="1968"/>
              <a:ext cx="144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2" name="Line 7"/>
            <p:cNvSpPr>
              <a:spLocks noChangeShapeType="1"/>
            </p:cNvSpPr>
            <p:nvPr/>
          </p:nvSpPr>
          <p:spPr bwMode="auto">
            <a:xfrm flipV="1">
              <a:off x="720" y="1728"/>
              <a:ext cx="0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3" name="Line 8"/>
            <p:cNvSpPr>
              <a:spLocks noChangeShapeType="1"/>
            </p:cNvSpPr>
            <p:nvPr/>
          </p:nvSpPr>
          <p:spPr bwMode="auto">
            <a:xfrm>
              <a:off x="528" y="1776"/>
              <a:ext cx="384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4" name="Oval 9"/>
            <p:cNvSpPr>
              <a:spLocks noChangeArrowheads="1"/>
            </p:cNvSpPr>
            <p:nvPr/>
          </p:nvSpPr>
          <p:spPr bwMode="auto">
            <a:xfrm>
              <a:off x="648" y="1584"/>
              <a:ext cx="144" cy="144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1142999" y="2819400"/>
            <a:ext cx="0" cy="356616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379412" y="2300288"/>
            <a:ext cx="1528762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Professor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920164" y="1676400"/>
            <a:ext cx="411162" cy="685800"/>
            <a:chOff x="8629650" y="1676400"/>
            <a:chExt cx="411162" cy="685800"/>
          </a:xfrm>
        </p:grpSpPr>
        <p:sp>
          <p:nvSpPr>
            <p:cNvPr id="58" name="Line 5"/>
            <p:cNvSpPr>
              <a:spLocks noChangeShapeType="1"/>
            </p:cNvSpPr>
            <p:nvPr/>
          </p:nvSpPr>
          <p:spPr bwMode="auto">
            <a:xfrm flipV="1">
              <a:off x="8681045" y="2098431"/>
              <a:ext cx="154186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 flipH="1" flipV="1">
              <a:off x="8835231" y="2098431"/>
              <a:ext cx="154186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0" name="Line 7"/>
            <p:cNvSpPr>
              <a:spLocks noChangeShapeType="1"/>
            </p:cNvSpPr>
            <p:nvPr/>
          </p:nvSpPr>
          <p:spPr bwMode="auto">
            <a:xfrm flipV="1">
              <a:off x="8835231" y="1834662"/>
              <a:ext cx="0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1" name="Line 8"/>
            <p:cNvSpPr>
              <a:spLocks noChangeShapeType="1"/>
            </p:cNvSpPr>
            <p:nvPr/>
          </p:nvSpPr>
          <p:spPr bwMode="auto">
            <a:xfrm>
              <a:off x="8629650" y="1887415"/>
              <a:ext cx="411162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2" name="Oval 9"/>
            <p:cNvSpPr>
              <a:spLocks noChangeArrowheads="1"/>
            </p:cNvSpPr>
            <p:nvPr/>
          </p:nvSpPr>
          <p:spPr bwMode="auto">
            <a:xfrm>
              <a:off x="8758138" y="1676400"/>
              <a:ext cx="154186" cy="158262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7133497" y="2819400"/>
            <a:ext cx="0" cy="356616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6553842" y="2300288"/>
            <a:ext cx="116089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Screen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Line 2"/>
          <p:cNvSpPr>
            <a:spLocks noChangeShapeType="1"/>
          </p:cNvSpPr>
          <p:nvPr/>
        </p:nvSpPr>
        <p:spPr bwMode="auto">
          <a:xfrm flipH="1">
            <a:off x="3368304" y="5679804"/>
            <a:ext cx="219456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 flipH="1">
            <a:off x="3751107" y="5257800"/>
            <a:ext cx="15853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bottom signal</a:t>
            </a: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7" name="Line 2"/>
          <p:cNvSpPr>
            <a:spLocks noChangeShapeType="1"/>
          </p:cNvSpPr>
          <p:nvPr/>
        </p:nvSpPr>
        <p:spPr bwMode="auto">
          <a:xfrm flipH="1">
            <a:off x="3358863" y="4841592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8" name="Rectangle 12"/>
          <p:cNvSpPr>
            <a:spLocks noChangeArrowheads="1"/>
          </p:cNvSpPr>
          <p:nvPr/>
        </p:nvSpPr>
        <p:spPr bwMode="auto">
          <a:xfrm flipH="1">
            <a:off x="4205901" y="4419601"/>
            <a:ext cx="609141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b="1" dirty="0" smtClean="0"/>
              <a:t>ack</a:t>
            </a:r>
            <a:endParaRPr lang="en-GB" sz="2200" b="1" dirty="0"/>
          </a:p>
        </p:txBody>
      </p:sp>
      <p:sp>
        <p:nvSpPr>
          <p:cNvPr id="69" name="Line 2"/>
          <p:cNvSpPr>
            <a:spLocks noChangeShapeType="1"/>
          </p:cNvSpPr>
          <p:nvPr/>
        </p:nvSpPr>
        <p:spPr bwMode="auto">
          <a:xfrm>
            <a:off x="3358863" y="4403455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0" name="Rectangle 12"/>
          <p:cNvSpPr>
            <a:spLocks noChangeArrowheads="1"/>
          </p:cNvSpPr>
          <p:nvPr/>
        </p:nvSpPr>
        <p:spPr bwMode="auto">
          <a:xfrm>
            <a:off x="3547752" y="3971926"/>
            <a:ext cx="1620636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b="1" dirty="0" smtClean="0"/>
              <a:t>down </a:t>
            </a:r>
            <a:r>
              <a:rPr lang="en-GB" sz="2200" b="1" dirty="0"/>
              <a:t>signal</a:t>
            </a:r>
          </a:p>
        </p:txBody>
      </p:sp>
      <p:sp>
        <p:nvSpPr>
          <p:cNvPr id="71" name="Text Box 46"/>
          <p:cNvSpPr txBox="1">
            <a:spLocks noChangeArrowheads="1"/>
          </p:cNvSpPr>
          <p:nvPr/>
        </p:nvSpPr>
        <p:spPr bwMode="auto">
          <a:xfrm>
            <a:off x="6018212" y="5029201"/>
            <a:ext cx="1330327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reached bottom</a:t>
            </a:r>
          </a:p>
        </p:txBody>
      </p:sp>
      <p:grpSp>
        <p:nvGrpSpPr>
          <p:cNvPr id="72" name="Group 52"/>
          <p:cNvGrpSpPr>
            <a:grpSpLocks/>
          </p:cNvGrpSpPr>
          <p:nvPr/>
        </p:nvGrpSpPr>
        <p:grpSpPr bwMode="auto">
          <a:xfrm>
            <a:off x="5561012" y="5181705"/>
            <a:ext cx="417513" cy="330058"/>
            <a:chOff x="1896" y="2016"/>
            <a:chExt cx="263" cy="336"/>
          </a:xfrm>
        </p:grpSpPr>
        <p:sp>
          <p:nvSpPr>
            <p:cNvPr id="73" name="Line 45"/>
            <p:cNvSpPr>
              <a:spLocks noChangeShapeType="1"/>
            </p:cNvSpPr>
            <p:nvPr/>
          </p:nvSpPr>
          <p:spPr bwMode="auto">
            <a:xfrm>
              <a:off x="1896" y="2016"/>
              <a:ext cx="263" cy="0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4" name="Line 50"/>
            <p:cNvSpPr>
              <a:spLocks noChangeShapeType="1"/>
            </p:cNvSpPr>
            <p:nvPr/>
          </p:nvSpPr>
          <p:spPr bwMode="auto">
            <a:xfrm>
              <a:off x="2159" y="2016"/>
              <a:ext cx="0" cy="336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5" name="Line 51"/>
            <p:cNvSpPr>
              <a:spLocks noChangeShapeType="1"/>
            </p:cNvSpPr>
            <p:nvPr/>
          </p:nvSpPr>
          <p:spPr bwMode="auto">
            <a:xfrm flipH="1">
              <a:off x="1896" y="2352"/>
              <a:ext cx="263" cy="0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76" name="Line 3"/>
          <p:cNvSpPr>
            <a:spLocks noChangeShapeType="1"/>
          </p:cNvSpPr>
          <p:nvPr/>
        </p:nvSpPr>
        <p:spPr bwMode="auto">
          <a:xfrm>
            <a:off x="1151308" y="3538670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Rectangle 12"/>
          <p:cNvSpPr>
            <a:spLocks noChangeArrowheads="1"/>
          </p:cNvSpPr>
          <p:nvPr/>
        </p:nvSpPr>
        <p:spPr bwMode="auto">
          <a:xfrm>
            <a:off x="1257831" y="3115687"/>
            <a:ext cx="1716817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b="1" dirty="0"/>
              <a:t>down </a:t>
            </a:r>
            <a:r>
              <a:rPr lang="en-GB" sz="2200" b="1" dirty="0" smtClean="0"/>
              <a:t>button</a:t>
            </a:r>
            <a:endParaRPr lang="en-GB" sz="2200" b="1" dirty="0"/>
          </a:p>
        </p:txBody>
      </p:sp>
      <p:sp>
        <p:nvSpPr>
          <p:cNvPr id="78" name="Line 3"/>
          <p:cNvSpPr>
            <a:spLocks noChangeShapeType="1"/>
          </p:cNvSpPr>
          <p:nvPr/>
        </p:nvSpPr>
        <p:spPr bwMode="auto">
          <a:xfrm flipH="1">
            <a:off x="1124322" y="3149871"/>
            <a:ext cx="219456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9" name="Line 21"/>
          <p:cNvSpPr>
            <a:spLocks noChangeShapeType="1"/>
          </p:cNvSpPr>
          <p:nvPr/>
        </p:nvSpPr>
        <p:spPr bwMode="auto">
          <a:xfrm flipH="1">
            <a:off x="1151309" y="4727444"/>
            <a:ext cx="219456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0" name="AutoShape 24"/>
          <p:cNvSpPr>
            <a:spLocks noChangeArrowheads="1"/>
          </p:cNvSpPr>
          <p:nvPr/>
        </p:nvSpPr>
        <p:spPr bwMode="auto">
          <a:xfrm>
            <a:off x="1337047" y="4243256"/>
            <a:ext cx="1809490" cy="431758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display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</a:rPr>
              <a:t>pls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wait</a:t>
            </a:r>
          </a:p>
        </p:txBody>
      </p:sp>
      <p:sp>
        <p:nvSpPr>
          <p:cNvPr id="105" name="Line 22"/>
          <p:cNvSpPr>
            <a:spLocks noChangeShapeType="1"/>
          </p:cNvSpPr>
          <p:nvPr/>
        </p:nvSpPr>
        <p:spPr bwMode="auto">
          <a:xfrm flipH="1">
            <a:off x="1151309" y="5376731"/>
            <a:ext cx="219456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6" name="Line 3"/>
          <p:cNvSpPr>
            <a:spLocks noChangeShapeType="1"/>
          </p:cNvSpPr>
          <p:nvPr/>
        </p:nvSpPr>
        <p:spPr bwMode="auto">
          <a:xfrm flipH="1">
            <a:off x="1124320" y="5943600"/>
            <a:ext cx="219456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7" name="AutoShape 23"/>
          <p:cNvSpPr>
            <a:spLocks noChangeArrowheads="1"/>
          </p:cNvSpPr>
          <p:nvPr/>
        </p:nvSpPr>
        <p:spPr bwMode="auto">
          <a:xfrm>
            <a:off x="1306113" y="5486400"/>
            <a:ext cx="2197499" cy="431758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display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</a:rPr>
              <a:t>pls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 select .</a:t>
            </a:r>
            <a:endParaRPr lang="en-GB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8" name="AutoShape 25"/>
          <p:cNvSpPr>
            <a:spLocks noChangeArrowheads="1"/>
          </p:cNvSpPr>
          <p:nvPr/>
        </p:nvSpPr>
        <p:spPr bwMode="auto">
          <a:xfrm>
            <a:off x="1370012" y="4731141"/>
            <a:ext cx="1690750" cy="697029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display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screen</a:t>
            </a:r>
            <a:b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moving 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down</a:t>
            </a:r>
          </a:p>
        </p:txBody>
      </p:sp>
      <p:sp>
        <p:nvSpPr>
          <p:cNvPr id="109" name="AutoShape 23"/>
          <p:cNvSpPr>
            <a:spLocks noChangeArrowheads="1"/>
          </p:cNvSpPr>
          <p:nvPr/>
        </p:nvSpPr>
        <p:spPr bwMode="auto">
          <a:xfrm>
            <a:off x="1323094" y="2743200"/>
            <a:ext cx="1951918" cy="431758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display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</a:rPr>
              <a:t>pls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select</a:t>
            </a:r>
          </a:p>
        </p:txBody>
      </p:sp>
      <p:sp>
        <p:nvSpPr>
          <p:cNvPr id="115" name="Line 2"/>
          <p:cNvSpPr>
            <a:spLocks noChangeShapeType="1"/>
          </p:cNvSpPr>
          <p:nvPr/>
        </p:nvSpPr>
        <p:spPr bwMode="auto">
          <a:xfrm>
            <a:off x="5576252" y="4953001"/>
            <a:ext cx="155448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6" name="Rectangle 12"/>
          <p:cNvSpPr>
            <a:spLocks noChangeArrowheads="1"/>
          </p:cNvSpPr>
          <p:nvPr/>
        </p:nvSpPr>
        <p:spPr bwMode="auto">
          <a:xfrm>
            <a:off x="5541301" y="4479551"/>
            <a:ext cx="155812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b="1" dirty="0" smtClean="0"/>
              <a:t>move down</a:t>
            </a:r>
            <a:endParaRPr lang="en-GB" sz="2200" b="1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464158" y="3657600"/>
            <a:ext cx="7010400" cy="2514600"/>
            <a:chOff x="989012" y="3810005"/>
            <a:chExt cx="7010400" cy="2514603"/>
          </a:xfrm>
        </p:grpSpPr>
        <p:sp>
          <p:nvSpPr>
            <p:cNvPr id="118" name="Rectangle 117"/>
            <p:cNvSpPr/>
            <p:nvPr/>
          </p:nvSpPr>
          <p:spPr bwMode="auto">
            <a:xfrm>
              <a:off x="989012" y="3861038"/>
              <a:ext cx="7010400" cy="246357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024580" y="3810005"/>
              <a:ext cx="577402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0066"/>
                  </a:solidFill>
                </a:rPr>
                <a:t>opt</a:t>
              </a:r>
              <a:endParaRPr lang="en-US" sz="2200" b="1" dirty="0">
                <a:solidFill>
                  <a:srgbClr val="000066"/>
                </a:solidFill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989012" y="3851498"/>
              <a:ext cx="685800" cy="381001"/>
              <a:chOff x="989012" y="3962400"/>
              <a:chExt cx="685800" cy="381000"/>
            </a:xfrm>
          </p:grpSpPr>
          <p:cxnSp>
            <p:nvCxnSpPr>
              <p:cNvPr id="124" name="Straight Connector 123"/>
              <p:cNvCxnSpPr/>
              <p:nvPr/>
            </p:nvCxnSpPr>
            <p:spPr bwMode="auto">
              <a:xfrm>
                <a:off x="989012" y="4343400"/>
                <a:ext cx="533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 flipV="1">
                <a:off x="1674812" y="3962400"/>
                <a:ext cx="0" cy="2286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flipV="1">
                <a:off x="1522412" y="4191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sp>
        <p:nvSpPr>
          <p:cNvPr id="127" name="TextBox 126"/>
          <p:cNvSpPr txBox="1"/>
          <p:nvPr/>
        </p:nvSpPr>
        <p:spPr>
          <a:xfrm>
            <a:off x="1141412" y="3682525"/>
            <a:ext cx="163217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</a:rPr>
              <a:t>[screen not</a:t>
            </a:r>
            <a:br>
              <a:rPr lang="en-US" sz="2400" b="1" dirty="0" smtClean="0">
                <a:solidFill>
                  <a:srgbClr val="7030A0"/>
                </a:solidFill>
              </a:rPr>
            </a:br>
            <a:r>
              <a:rPr lang="en-US" sz="2400" b="1" dirty="0" smtClean="0">
                <a:solidFill>
                  <a:srgbClr val="7030A0"/>
                </a:solidFill>
              </a:rPr>
              <a:t>at bottom]</a:t>
            </a:r>
            <a:r>
              <a:rPr lang="en-US" sz="2200" b="1" dirty="0" smtClean="0">
                <a:solidFill>
                  <a:srgbClr val="000066"/>
                </a:solidFill>
              </a:rPr>
              <a:t> </a:t>
            </a:r>
            <a:endParaRPr lang="en-US" sz="2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5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5" grpId="0" animBg="1"/>
      <p:bldP spid="56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  <p:bldP spid="71" grpId="0"/>
      <p:bldP spid="76" grpId="0" animBg="1"/>
      <p:bldP spid="77" grpId="0"/>
      <p:bldP spid="78" grpId="0" animBg="1"/>
      <p:bldP spid="99" grpId="0" animBg="1"/>
      <p:bldP spid="100" grpId="0"/>
      <p:bldP spid="105" grpId="0" animBg="1"/>
      <p:bldP spid="106" grpId="0" animBg="1"/>
      <p:bldP spid="107" grpId="0"/>
      <p:bldP spid="108" grpId="0"/>
      <p:bldP spid="109" grpId="0"/>
      <p:bldP spid="115" grpId="0" animBg="1"/>
      <p:bldP spid="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2FFC-4FFD-410A-98E1-FCF5A52E0718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/>
              <a:t>Screen </a:t>
            </a:r>
            <a:r>
              <a:rPr lang="en-GB" sz="3200" i="1" dirty="0" smtClean="0"/>
              <a:t>Controller </a:t>
            </a:r>
            <a:r>
              <a:rPr lang="en-GB" i="1" dirty="0"/>
              <a:t/>
            </a:r>
            <a:br>
              <a:rPr lang="en-GB" i="1" dirty="0"/>
            </a:br>
            <a:r>
              <a:rPr lang="en-GB" dirty="0" smtClean="0"/>
              <a:t>State Machine (Draft #3)</a:t>
            </a:r>
            <a:endParaRPr lang="en-GB" dirty="0"/>
          </a:p>
        </p:txBody>
      </p:sp>
      <p:sp>
        <p:nvSpPr>
          <p:cNvPr id="870407" name="Freeform 7"/>
          <p:cNvSpPr>
            <a:spLocks/>
          </p:cNvSpPr>
          <p:nvPr/>
        </p:nvSpPr>
        <p:spPr bwMode="auto">
          <a:xfrm>
            <a:off x="5304903" y="2819400"/>
            <a:ext cx="2533563" cy="2677134"/>
          </a:xfrm>
          <a:custGeom>
            <a:avLst/>
            <a:gdLst>
              <a:gd name="connsiteX0" fmla="*/ 1345 w 8507"/>
              <a:gd name="connsiteY0" fmla="*/ 10057 h 10057"/>
              <a:gd name="connsiteX1" fmla="*/ 8507 w 8507"/>
              <a:gd name="connsiteY1" fmla="*/ 9995 h 10057"/>
              <a:gd name="connsiteX2" fmla="*/ 8507 w 8507"/>
              <a:gd name="connsiteY2" fmla="*/ 0 h 10057"/>
              <a:gd name="connsiteX3" fmla="*/ 0 w 8507"/>
              <a:gd name="connsiteY3" fmla="*/ 0 h 10057"/>
              <a:gd name="connsiteX0" fmla="*/ 2188 w 10000"/>
              <a:gd name="connsiteY0" fmla="*/ 10062 h 10062"/>
              <a:gd name="connsiteX1" fmla="*/ 10000 w 10000"/>
              <a:gd name="connsiteY1" fmla="*/ 9938 h 10062"/>
              <a:gd name="connsiteX2" fmla="*/ 10000 w 10000"/>
              <a:gd name="connsiteY2" fmla="*/ 0 h 10062"/>
              <a:gd name="connsiteX3" fmla="*/ 0 w 10000"/>
              <a:gd name="connsiteY3" fmla="*/ 0 h 10062"/>
              <a:gd name="connsiteX0" fmla="*/ 2424 w 10000"/>
              <a:gd name="connsiteY0" fmla="*/ 10000 h 10000"/>
              <a:gd name="connsiteX1" fmla="*/ 10000 w 10000"/>
              <a:gd name="connsiteY1" fmla="*/ 9938 h 10000"/>
              <a:gd name="connsiteX2" fmla="*/ 10000 w 10000"/>
              <a:gd name="connsiteY2" fmla="*/ 0 h 10000"/>
              <a:gd name="connsiteX3" fmla="*/ 0 w 10000"/>
              <a:gd name="connsiteY3" fmla="*/ 0 h 10000"/>
              <a:gd name="connsiteX0" fmla="*/ 2222 w 10000"/>
              <a:gd name="connsiteY0" fmla="*/ 10000 h 10000"/>
              <a:gd name="connsiteX1" fmla="*/ 10000 w 10000"/>
              <a:gd name="connsiteY1" fmla="*/ 9938 h 10000"/>
              <a:gd name="connsiteX2" fmla="*/ 10000 w 10000"/>
              <a:gd name="connsiteY2" fmla="*/ 0 h 10000"/>
              <a:gd name="connsiteX3" fmla="*/ 0 w 10000"/>
              <a:gd name="connsiteY3" fmla="*/ 0 h 10000"/>
              <a:gd name="connsiteX0" fmla="*/ 1885 w 10000"/>
              <a:gd name="connsiteY0" fmla="*/ 10062 h 10062"/>
              <a:gd name="connsiteX1" fmla="*/ 10000 w 10000"/>
              <a:gd name="connsiteY1" fmla="*/ 9938 h 10062"/>
              <a:gd name="connsiteX2" fmla="*/ 10000 w 10000"/>
              <a:gd name="connsiteY2" fmla="*/ 0 h 10062"/>
              <a:gd name="connsiteX3" fmla="*/ 0 w 10000"/>
              <a:gd name="connsiteY3" fmla="*/ 0 h 1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62">
                <a:moveTo>
                  <a:pt x="1885" y="10062"/>
                </a:moveTo>
                <a:lnTo>
                  <a:pt x="10000" y="9938"/>
                </a:lnTo>
                <a:lnTo>
                  <a:pt x="10000" y="0"/>
                </a:lnTo>
                <a:lnTo>
                  <a:pt x="0" y="0"/>
                </a:lnTo>
              </a:path>
            </a:pathLst>
          </a:custGeom>
          <a:noFill/>
          <a:ln w="38100" cap="rnd" cmpd="sng">
            <a:solidFill>
              <a:schemeClr val="folHlink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70409" name="AutoShape 9"/>
          <p:cNvSpPr>
            <a:spLocks noChangeArrowheads="1"/>
          </p:cNvSpPr>
          <p:nvPr/>
        </p:nvSpPr>
        <p:spPr bwMode="auto">
          <a:xfrm>
            <a:off x="2020782" y="3671459"/>
            <a:ext cx="3130761" cy="895982"/>
          </a:xfrm>
          <a:prstGeom prst="roundRect">
            <a:avLst>
              <a:gd name="adj" fmla="val 12495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Pending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do / display please wait</a:t>
            </a:r>
          </a:p>
        </p:txBody>
      </p:sp>
      <p:sp>
        <p:nvSpPr>
          <p:cNvPr id="870410" name="AutoShape 10"/>
          <p:cNvSpPr>
            <a:spLocks noChangeArrowheads="1"/>
          </p:cNvSpPr>
          <p:nvPr/>
        </p:nvSpPr>
        <p:spPr bwMode="auto">
          <a:xfrm>
            <a:off x="1906963" y="2387838"/>
            <a:ext cx="3358399" cy="816401"/>
          </a:xfrm>
          <a:prstGeom prst="roundRect">
            <a:avLst>
              <a:gd name="adj" fmla="val 12495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solidFill>
                  <a:schemeClr val="folHlink"/>
                </a:solidFill>
              </a:rPr>
              <a:t>Idle</a:t>
            </a:r>
          </a:p>
          <a:p>
            <a:pPr algn="ctr">
              <a:lnSpc>
                <a:spcPct val="90000"/>
              </a:lnSpc>
            </a:pPr>
            <a:r>
              <a:rPr lang="en-GB" sz="2400" dirty="0">
                <a:solidFill>
                  <a:srgbClr val="808080"/>
                </a:solidFill>
              </a:rPr>
              <a:t>do / display please </a:t>
            </a:r>
            <a:r>
              <a:rPr lang="en-GB" sz="2400" dirty="0" smtClean="0">
                <a:solidFill>
                  <a:srgbClr val="808080"/>
                </a:solidFill>
              </a:rPr>
              <a:t>select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70411" name="AutoShape 11"/>
          <p:cNvSpPr>
            <a:spLocks noChangeArrowheads="1"/>
          </p:cNvSpPr>
          <p:nvPr/>
        </p:nvSpPr>
        <p:spPr bwMode="auto">
          <a:xfrm>
            <a:off x="1393961" y="5038866"/>
            <a:ext cx="4384402" cy="914400"/>
          </a:xfrm>
          <a:prstGeom prst="roundRect">
            <a:avLst>
              <a:gd name="adj" fmla="val 12495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 smtClean="0">
                <a:solidFill>
                  <a:schemeClr val="folHlink"/>
                </a:solidFill>
              </a:rPr>
              <a:t>Screen moving down</a:t>
            </a:r>
          </a:p>
          <a:p>
            <a:pPr algn="ctr"/>
            <a:r>
              <a:rPr lang="en-HK" sz="2400" dirty="0" smtClean="0">
                <a:solidFill>
                  <a:schemeClr val="folHlink"/>
                </a:solidFill>
              </a:rPr>
              <a:t>do </a:t>
            </a:r>
            <a:r>
              <a:rPr lang="en-HK" sz="2400" dirty="0">
                <a:solidFill>
                  <a:schemeClr val="folHlink"/>
                </a:solidFill>
              </a:rPr>
              <a:t>/ display screen moving down</a:t>
            </a: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do </a:t>
            </a:r>
            <a:r>
              <a:rPr lang="en-GB" sz="2400" dirty="0">
                <a:solidFill>
                  <a:schemeClr val="bg1"/>
                </a:solidFill>
              </a:rPr>
              <a:t>/ display screen moving down</a:t>
            </a:r>
          </a:p>
        </p:txBody>
      </p:sp>
      <p:sp>
        <p:nvSpPr>
          <p:cNvPr id="870412" name="Oval 12"/>
          <p:cNvSpPr>
            <a:spLocks noChangeArrowheads="1"/>
          </p:cNvSpPr>
          <p:nvPr/>
        </p:nvSpPr>
        <p:spPr bwMode="auto">
          <a:xfrm>
            <a:off x="3522662" y="1781175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14" name="Rectangle 14"/>
          <p:cNvSpPr>
            <a:spLocks noChangeArrowheads="1"/>
          </p:cNvSpPr>
          <p:nvPr/>
        </p:nvSpPr>
        <p:spPr bwMode="auto">
          <a:xfrm>
            <a:off x="3695281" y="4550921"/>
            <a:ext cx="61234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ack</a:t>
            </a:r>
          </a:p>
        </p:txBody>
      </p:sp>
      <p:sp>
        <p:nvSpPr>
          <p:cNvPr id="870415" name="Rectangle 15"/>
          <p:cNvSpPr>
            <a:spLocks noChangeArrowheads="1"/>
          </p:cNvSpPr>
          <p:nvPr/>
        </p:nvSpPr>
        <p:spPr bwMode="auto">
          <a:xfrm>
            <a:off x="7847012" y="3968961"/>
            <a:ext cx="1056379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folHlink"/>
                </a:solidFill>
              </a:rPr>
              <a:t>bottom</a:t>
            </a:r>
          </a:p>
          <a:p>
            <a:r>
              <a:rPr lang="en-GB" sz="2400" dirty="0">
                <a:solidFill>
                  <a:schemeClr val="folHlink"/>
                </a:solidFill>
              </a:rPr>
              <a:t>signal</a:t>
            </a:r>
          </a:p>
        </p:txBody>
      </p:sp>
      <p:sp>
        <p:nvSpPr>
          <p:cNvPr id="870418" name="Rectangle 18"/>
          <p:cNvSpPr>
            <a:spLocks noChangeArrowheads="1"/>
          </p:cNvSpPr>
          <p:nvPr/>
        </p:nvSpPr>
        <p:spPr bwMode="auto">
          <a:xfrm>
            <a:off x="3675765" y="3200400"/>
            <a:ext cx="173284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folHlink"/>
                </a:solidFill>
              </a:rPr>
              <a:t>down </a:t>
            </a:r>
            <a:r>
              <a:rPr lang="en-GB" sz="2400" dirty="0" smtClean="0">
                <a:solidFill>
                  <a:schemeClr val="folHlink"/>
                </a:solidFill>
              </a:rPr>
              <a:t>button</a:t>
            </a:r>
            <a:endParaRPr lang="en-GB" sz="2400" dirty="0">
              <a:solidFill>
                <a:schemeClr val="folHlink"/>
              </a:solidFill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5326901" y="3077897"/>
            <a:ext cx="2215311" cy="144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[screen </a:t>
            </a:r>
            <a:r>
              <a:rPr lang="en-GB" sz="3200" b="1" dirty="0" smtClean="0">
                <a:solidFill>
                  <a:srgbClr val="7030A0"/>
                </a:solidFill>
              </a:rPr>
              <a:t>not</a:t>
            </a:r>
            <a:br>
              <a:rPr lang="en-GB" sz="3200" b="1" dirty="0" smtClean="0">
                <a:solidFill>
                  <a:srgbClr val="7030A0"/>
                </a:solidFill>
              </a:rPr>
            </a:br>
            <a:r>
              <a:rPr lang="en-GB" sz="3200" b="1" dirty="0" smtClean="0">
                <a:solidFill>
                  <a:srgbClr val="7030A0"/>
                </a:solidFill>
              </a:rPr>
              <a:t>at </a:t>
            </a:r>
            <a:r>
              <a:rPr lang="en-GB" sz="3200" b="1" dirty="0">
                <a:solidFill>
                  <a:srgbClr val="7030A0"/>
                </a:solidFill>
              </a:rPr>
              <a:t>bottom</a:t>
            </a:r>
            <a:r>
              <a:rPr lang="en-GB" sz="3200" b="1" dirty="0" smtClean="0">
                <a:solidFill>
                  <a:srgbClr val="7030A0"/>
                </a:solidFill>
              </a:rPr>
              <a:t>]</a:t>
            </a:r>
            <a:br>
              <a:rPr lang="en-GB" sz="3200" b="1" dirty="0" smtClean="0">
                <a:solidFill>
                  <a:srgbClr val="7030A0"/>
                </a:solidFill>
              </a:rPr>
            </a:br>
            <a:r>
              <a:rPr lang="en-GB" sz="2400" dirty="0" smtClean="0">
                <a:solidFill>
                  <a:srgbClr val="A6A6A6"/>
                </a:solidFill>
              </a:rPr>
              <a:t>/ </a:t>
            </a:r>
            <a:r>
              <a:rPr lang="en-GB" sz="2400" dirty="0">
                <a:solidFill>
                  <a:srgbClr val="A6A6A6"/>
                </a:solidFill>
              </a:rPr>
              <a:t>down signal</a:t>
            </a:r>
            <a:r>
              <a:rPr lang="en-GB" sz="2400" b="1" dirty="0" smtClean="0">
                <a:solidFill>
                  <a:schemeClr val="tx2"/>
                </a:solidFill>
              </a:rPr>
              <a:t>  </a:t>
            </a: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3586162" y="1905000"/>
            <a:ext cx="0" cy="45720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3586162" y="4572000"/>
            <a:ext cx="0" cy="45720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3586162" y="3202625"/>
            <a:ext cx="0" cy="45720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7" grpId="0" animBg="1"/>
      <p:bldP spid="870409" grpId="0" animBg="1"/>
      <p:bldP spid="870410" grpId="0" animBg="1"/>
      <p:bldP spid="870411" grpId="0" animBg="1"/>
      <p:bldP spid="870412" grpId="0" animBg="1"/>
      <p:bldP spid="870414" grpId="0"/>
      <p:bldP spid="870415" grpId="0"/>
      <p:bldP spid="870418" grpId="0"/>
      <p:bldP spid="20" grpId="0"/>
      <p:bldP spid="21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42252" y="266700"/>
            <a:ext cx="9418320" cy="1104900"/>
          </a:xfrm>
          <a:noFill/>
          <a:ln/>
        </p:spPr>
        <p:txBody>
          <a:bodyPr/>
          <a:lstStyle/>
          <a:p>
            <a:r>
              <a:rPr lang="en-GB" sz="3200" i="1" dirty="0" smtClean="0"/>
              <a:t>Lecture </a:t>
            </a:r>
            <a:r>
              <a:rPr lang="en-GB" sz="3200" i="1" dirty="0"/>
              <a:t>Control </a:t>
            </a:r>
            <a:r>
              <a:rPr lang="en-GB" sz="3200" i="1" dirty="0" smtClean="0"/>
              <a:t>System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Sequence Diagram (Draft </a:t>
            </a:r>
            <a:r>
              <a:rPr lang="en-GB" sz="4000" dirty="0" smtClean="0"/>
              <a:t>#</a:t>
            </a:r>
            <a:r>
              <a:rPr lang="en-GB" dirty="0" smtClean="0"/>
              <a:t>2) </a:t>
            </a:r>
            <a:r>
              <a:rPr lang="en-GB" i="1" dirty="0" smtClean="0"/>
              <a:t>Revisit 2</a:t>
            </a:r>
            <a:endParaRPr lang="en-GB" i="1" dirty="0"/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>
            <a:off x="3358863" y="2819400"/>
            <a:ext cx="0" cy="3840480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2242396" y="1784350"/>
            <a:ext cx="2228174" cy="954750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:Touchscreen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User Interface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>
            <a:off x="5566991" y="2819400"/>
            <a:ext cx="0" cy="3840480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4739904" y="1784350"/>
            <a:ext cx="1660523" cy="954088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Screen</a:t>
            </a:r>
            <a:b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Controller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41" name="Group 4"/>
          <p:cNvGrpSpPr>
            <a:grpSpLocks/>
          </p:cNvGrpSpPr>
          <p:nvPr/>
        </p:nvGrpSpPr>
        <p:grpSpPr bwMode="auto">
          <a:xfrm>
            <a:off x="938212" y="1676400"/>
            <a:ext cx="411162" cy="685800"/>
            <a:chOff x="528" y="1584"/>
            <a:chExt cx="384" cy="624"/>
          </a:xfrm>
        </p:grpSpPr>
        <p:sp>
          <p:nvSpPr>
            <p:cNvPr id="42" name="Line 5"/>
            <p:cNvSpPr>
              <a:spLocks noChangeShapeType="1"/>
            </p:cNvSpPr>
            <p:nvPr/>
          </p:nvSpPr>
          <p:spPr bwMode="auto">
            <a:xfrm flipV="1">
              <a:off x="576" y="1968"/>
              <a:ext cx="144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 flipV="1">
              <a:off x="720" y="1968"/>
              <a:ext cx="144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V="1">
              <a:off x="720" y="1728"/>
              <a:ext cx="0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528" y="1776"/>
              <a:ext cx="384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auto">
            <a:xfrm>
              <a:off x="648" y="1584"/>
              <a:ext cx="144" cy="144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7" name="Line 7"/>
          <p:cNvSpPr>
            <a:spLocks noChangeShapeType="1"/>
          </p:cNvSpPr>
          <p:nvPr/>
        </p:nvSpPr>
        <p:spPr bwMode="auto">
          <a:xfrm>
            <a:off x="1142999" y="2819400"/>
            <a:ext cx="0" cy="384048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379412" y="2300288"/>
            <a:ext cx="1528762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Professor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6928708" y="1676400"/>
            <a:ext cx="411162" cy="685800"/>
            <a:chOff x="8629650" y="1676400"/>
            <a:chExt cx="411162" cy="685800"/>
          </a:xfrm>
        </p:grpSpPr>
        <p:sp>
          <p:nvSpPr>
            <p:cNvPr id="50" name="Line 5"/>
            <p:cNvSpPr>
              <a:spLocks noChangeShapeType="1"/>
            </p:cNvSpPr>
            <p:nvPr/>
          </p:nvSpPr>
          <p:spPr bwMode="auto">
            <a:xfrm flipV="1">
              <a:off x="8681045" y="2098431"/>
              <a:ext cx="154186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 flipH="1" flipV="1">
              <a:off x="8835231" y="2098431"/>
              <a:ext cx="154186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2" name="Line 7"/>
            <p:cNvSpPr>
              <a:spLocks noChangeShapeType="1"/>
            </p:cNvSpPr>
            <p:nvPr/>
          </p:nvSpPr>
          <p:spPr bwMode="auto">
            <a:xfrm flipV="1">
              <a:off x="8835231" y="1834662"/>
              <a:ext cx="0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3" name="Line 8"/>
            <p:cNvSpPr>
              <a:spLocks noChangeShapeType="1"/>
            </p:cNvSpPr>
            <p:nvPr/>
          </p:nvSpPr>
          <p:spPr bwMode="auto">
            <a:xfrm>
              <a:off x="8629650" y="1887415"/>
              <a:ext cx="411162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4" name="Oval 9"/>
            <p:cNvSpPr>
              <a:spLocks noChangeArrowheads="1"/>
            </p:cNvSpPr>
            <p:nvPr/>
          </p:nvSpPr>
          <p:spPr bwMode="auto">
            <a:xfrm>
              <a:off x="8758138" y="1676400"/>
              <a:ext cx="154186" cy="158262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7134289" y="2819400"/>
            <a:ext cx="0" cy="384048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6553842" y="2300288"/>
            <a:ext cx="116089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Screen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7" name="Line 2"/>
          <p:cNvSpPr>
            <a:spLocks noChangeShapeType="1"/>
          </p:cNvSpPr>
          <p:nvPr/>
        </p:nvSpPr>
        <p:spPr bwMode="auto">
          <a:xfrm flipH="1">
            <a:off x="3368304" y="5908404"/>
            <a:ext cx="219456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 flipH="1">
            <a:off x="3678972" y="5486400"/>
            <a:ext cx="172964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bottom signal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" name="Line 2"/>
          <p:cNvSpPr>
            <a:spLocks noChangeShapeType="1"/>
          </p:cNvSpPr>
          <p:nvPr/>
        </p:nvSpPr>
        <p:spPr bwMode="auto">
          <a:xfrm flipH="1">
            <a:off x="3358863" y="4486262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 flipH="1">
            <a:off x="4205901" y="4064271"/>
            <a:ext cx="609141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ack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" name="Line 2"/>
          <p:cNvSpPr>
            <a:spLocks noChangeShapeType="1"/>
          </p:cNvSpPr>
          <p:nvPr/>
        </p:nvSpPr>
        <p:spPr bwMode="auto">
          <a:xfrm>
            <a:off x="3358863" y="4012929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3547752" y="3581400"/>
            <a:ext cx="1620636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down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signal</a:t>
            </a:r>
          </a:p>
        </p:txBody>
      </p:sp>
      <p:sp>
        <p:nvSpPr>
          <p:cNvPr id="63" name="Text Box 46"/>
          <p:cNvSpPr txBox="1">
            <a:spLocks noChangeArrowheads="1"/>
          </p:cNvSpPr>
          <p:nvPr/>
        </p:nvSpPr>
        <p:spPr bwMode="auto">
          <a:xfrm>
            <a:off x="6018212" y="4832246"/>
            <a:ext cx="1330327" cy="7699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reached bottom</a:t>
            </a:r>
          </a:p>
        </p:txBody>
      </p:sp>
      <p:grpSp>
        <p:nvGrpSpPr>
          <p:cNvPr id="64" name="Group 52"/>
          <p:cNvGrpSpPr>
            <a:grpSpLocks/>
          </p:cNvGrpSpPr>
          <p:nvPr/>
        </p:nvGrpSpPr>
        <p:grpSpPr bwMode="auto">
          <a:xfrm>
            <a:off x="5561012" y="4984750"/>
            <a:ext cx="417513" cy="533400"/>
            <a:chOff x="1896" y="2016"/>
            <a:chExt cx="263" cy="336"/>
          </a:xfrm>
        </p:grpSpPr>
        <p:sp>
          <p:nvSpPr>
            <p:cNvPr id="65" name="Line 45"/>
            <p:cNvSpPr>
              <a:spLocks noChangeShapeType="1"/>
            </p:cNvSpPr>
            <p:nvPr/>
          </p:nvSpPr>
          <p:spPr bwMode="auto">
            <a:xfrm>
              <a:off x="1896" y="2016"/>
              <a:ext cx="263" cy="0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>
              <a:off x="2159" y="2016"/>
              <a:ext cx="0" cy="336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 flipH="1">
              <a:off x="1896" y="2352"/>
              <a:ext cx="263" cy="0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68" name="Line 3"/>
          <p:cNvSpPr>
            <a:spLocks noChangeShapeType="1"/>
          </p:cNvSpPr>
          <p:nvPr/>
        </p:nvSpPr>
        <p:spPr bwMode="auto">
          <a:xfrm>
            <a:off x="1151308" y="3731938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9" name="Rectangle 12"/>
          <p:cNvSpPr>
            <a:spLocks noChangeArrowheads="1"/>
          </p:cNvSpPr>
          <p:nvPr/>
        </p:nvSpPr>
        <p:spPr bwMode="auto">
          <a:xfrm>
            <a:off x="1257831" y="3300409"/>
            <a:ext cx="1716817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down 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button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0" name="Line 3"/>
          <p:cNvSpPr>
            <a:spLocks noChangeShapeType="1"/>
          </p:cNvSpPr>
          <p:nvPr/>
        </p:nvSpPr>
        <p:spPr bwMode="auto">
          <a:xfrm flipH="1">
            <a:off x="1124322" y="3300409"/>
            <a:ext cx="219456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" name="Line 21"/>
          <p:cNvSpPr>
            <a:spLocks noChangeShapeType="1"/>
          </p:cNvSpPr>
          <p:nvPr/>
        </p:nvSpPr>
        <p:spPr bwMode="auto">
          <a:xfrm flipH="1">
            <a:off x="1151309" y="4294188"/>
            <a:ext cx="219456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" name="AutoShape 24"/>
          <p:cNvSpPr>
            <a:spLocks noChangeArrowheads="1"/>
          </p:cNvSpPr>
          <p:nvPr/>
        </p:nvSpPr>
        <p:spPr bwMode="auto">
          <a:xfrm>
            <a:off x="1337047" y="3810000"/>
            <a:ext cx="1974577" cy="464917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display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pls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wait</a:t>
            </a:r>
          </a:p>
        </p:txBody>
      </p:sp>
      <p:sp>
        <p:nvSpPr>
          <p:cNvPr id="73" name="Line 22"/>
          <p:cNvSpPr>
            <a:spLocks noChangeShapeType="1"/>
          </p:cNvSpPr>
          <p:nvPr/>
        </p:nvSpPr>
        <p:spPr bwMode="auto">
          <a:xfrm flipH="1">
            <a:off x="1151309" y="5222875"/>
            <a:ext cx="219456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4" name="Line 3"/>
          <p:cNvSpPr>
            <a:spLocks noChangeShapeType="1"/>
          </p:cNvSpPr>
          <p:nvPr/>
        </p:nvSpPr>
        <p:spPr bwMode="auto">
          <a:xfrm flipH="1">
            <a:off x="1124320" y="6162675"/>
            <a:ext cx="219456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5" name="AutoShape 23"/>
          <p:cNvSpPr>
            <a:spLocks noChangeArrowheads="1"/>
          </p:cNvSpPr>
          <p:nvPr/>
        </p:nvSpPr>
        <p:spPr bwMode="auto">
          <a:xfrm>
            <a:off x="1183572" y="5638800"/>
            <a:ext cx="2212498" cy="464917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display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pls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select</a:t>
            </a:r>
          </a:p>
        </p:txBody>
      </p:sp>
      <p:sp>
        <p:nvSpPr>
          <p:cNvPr id="76" name="AutoShape 25"/>
          <p:cNvSpPr>
            <a:spLocks noChangeArrowheads="1"/>
          </p:cNvSpPr>
          <p:nvPr/>
        </p:nvSpPr>
        <p:spPr bwMode="auto">
          <a:xfrm>
            <a:off x="1370012" y="4501085"/>
            <a:ext cx="1842505" cy="756715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display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screen</a:t>
            </a:r>
            <a:b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moving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down</a:t>
            </a:r>
          </a:p>
        </p:txBody>
      </p:sp>
      <p:sp>
        <p:nvSpPr>
          <p:cNvPr id="77" name="AutoShape 23"/>
          <p:cNvSpPr>
            <a:spLocks noChangeArrowheads="1"/>
          </p:cNvSpPr>
          <p:nvPr/>
        </p:nvSpPr>
        <p:spPr bwMode="auto">
          <a:xfrm>
            <a:off x="1147260" y="2776534"/>
            <a:ext cx="2212498" cy="464917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display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pls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select</a:t>
            </a:r>
          </a:p>
        </p:txBody>
      </p:sp>
      <p:sp>
        <p:nvSpPr>
          <p:cNvPr id="78" name="Line 2"/>
          <p:cNvSpPr>
            <a:spLocks noChangeShapeType="1"/>
          </p:cNvSpPr>
          <p:nvPr/>
        </p:nvSpPr>
        <p:spPr bwMode="auto">
          <a:xfrm>
            <a:off x="5576252" y="4724400"/>
            <a:ext cx="155448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9" name="Rectangle 12"/>
          <p:cNvSpPr>
            <a:spLocks noChangeArrowheads="1"/>
          </p:cNvSpPr>
          <p:nvPr/>
        </p:nvSpPr>
        <p:spPr bwMode="auto">
          <a:xfrm>
            <a:off x="5610470" y="4285886"/>
            <a:ext cx="138980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move down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0" name="AutoShape 11"/>
          <p:cNvSpPr>
            <a:spLocks noChangeArrowheads="1"/>
          </p:cNvSpPr>
          <p:nvPr/>
        </p:nvSpPr>
        <p:spPr bwMode="auto">
          <a:xfrm>
            <a:off x="7388424" y="3153251"/>
            <a:ext cx="2118360" cy="1723549"/>
          </a:xfrm>
          <a:prstGeom prst="wedgeRectCallout">
            <a:avLst>
              <a:gd name="adj1" fmla="val -80784"/>
              <a:gd name="adj2" fmla="val 17803"/>
            </a:avLst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095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if</a:t>
            </a:r>
            <a:b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screen controller</a:t>
            </a:r>
            <a:b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faulty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" name="AutoShape 4"/>
          <p:cNvSpPr>
            <a:spLocks noChangeArrowheads="1"/>
          </p:cNvSpPr>
          <p:nvPr/>
        </p:nvSpPr>
        <p:spPr bwMode="auto">
          <a:xfrm flipH="1">
            <a:off x="7313612" y="3032760"/>
            <a:ext cx="1874520" cy="2011680"/>
          </a:xfrm>
          <a:prstGeom prst="borderCallout1">
            <a:avLst>
              <a:gd name="adj1" fmla="val 51416"/>
              <a:gd name="adj2" fmla="val 102415"/>
              <a:gd name="adj3" fmla="val 62299"/>
              <a:gd name="adj4" fmla="val 229969"/>
            </a:avLst>
          </a:prstGeom>
          <a:noFill/>
          <a:ln w="1270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Pct val="6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571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7" grpId="0" animBg="1"/>
      <p:bldP spid="48" grpId="0"/>
      <p:bldP spid="55" grpId="0" animBg="1"/>
      <p:bldP spid="56" grpId="0"/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/>
      <p:bldP spid="68" grpId="0" animBg="1"/>
      <p:bldP spid="69" grpId="0"/>
      <p:bldP spid="70" grpId="0" animBg="1"/>
      <p:bldP spid="71" grpId="0" animBg="1"/>
      <p:bldP spid="72" grpId="0"/>
      <p:bldP spid="73" grpId="0" animBg="1"/>
      <p:bldP spid="74" grpId="0" animBg="1"/>
      <p:bldP spid="75" grpId="0"/>
      <p:bldP spid="76" grpId="0"/>
      <p:bldP spid="77" grpId="0"/>
      <p:bldP spid="78" grpId="0" animBg="1"/>
      <p:bldP spid="99" grpId="0"/>
      <p:bldP spid="80" grpId="0" uiExpand="1" build="p"/>
      <p:bldP spid="81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42252" y="266700"/>
            <a:ext cx="9418320" cy="1104900"/>
          </a:xfrm>
          <a:noFill/>
          <a:ln/>
        </p:spPr>
        <p:txBody>
          <a:bodyPr/>
          <a:lstStyle/>
          <a:p>
            <a:r>
              <a:rPr lang="en-GB" sz="3200" i="1" dirty="0" smtClean="0"/>
              <a:t>Lecture </a:t>
            </a:r>
            <a:r>
              <a:rPr lang="en-GB" sz="3200" i="1" dirty="0"/>
              <a:t>Control </a:t>
            </a:r>
            <a:r>
              <a:rPr lang="en-GB" sz="3200" i="1" dirty="0" smtClean="0"/>
              <a:t>System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Sequence Diagram (Draft </a:t>
            </a:r>
            <a:r>
              <a:rPr lang="en-GB" sz="4000" dirty="0" smtClean="0"/>
              <a:t>#</a:t>
            </a:r>
            <a:r>
              <a:rPr lang="en-GB" dirty="0" smtClean="0"/>
              <a:t>4)</a:t>
            </a:r>
            <a:endParaRPr lang="en-GB" i="1" dirty="0"/>
          </a:p>
        </p:txBody>
      </p:sp>
      <p:sp>
        <p:nvSpPr>
          <p:cNvPr id="56" name="Line 6"/>
          <p:cNvSpPr>
            <a:spLocks noChangeShapeType="1"/>
          </p:cNvSpPr>
          <p:nvPr/>
        </p:nvSpPr>
        <p:spPr bwMode="auto">
          <a:xfrm>
            <a:off x="3358863" y="2667000"/>
            <a:ext cx="0" cy="3840480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2242396" y="1631950"/>
            <a:ext cx="2228174" cy="954750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:Touchscreen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User Interface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>
            <a:off x="5566991" y="2667000"/>
            <a:ext cx="0" cy="384048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739904" y="1631950"/>
            <a:ext cx="1660523" cy="954088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Screen</a:t>
            </a:r>
            <a:br>
              <a:rPr lang="en-GB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Controller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0" name="Group 4"/>
          <p:cNvGrpSpPr>
            <a:grpSpLocks/>
          </p:cNvGrpSpPr>
          <p:nvPr/>
        </p:nvGrpSpPr>
        <p:grpSpPr bwMode="auto">
          <a:xfrm>
            <a:off x="938212" y="1524000"/>
            <a:ext cx="411162" cy="685800"/>
            <a:chOff x="528" y="1584"/>
            <a:chExt cx="384" cy="624"/>
          </a:xfrm>
        </p:grpSpPr>
        <p:sp>
          <p:nvSpPr>
            <p:cNvPr id="61" name="Line 5"/>
            <p:cNvSpPr>
              <a:spLocks noChangeShapeType="1"/>
            </p:cNvSpPr>
            <p:nvPr/>
          </p:nvSpPr>
          <p:spPr bwMode="auto">
            <a:xfrm flipV="1">
              <a:off x="576" y="1968"/>
              <a:ext cx="144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2" name="Line 6"/>
            <p:cNvSpPr>
              <a:spLocks noChangeShapeType="1"/>
            </p:cNvSpPr>
            <p:nvPr/>
          </p:nvSpPr>
          <p:spPr bwMode="auto">
            <a:xfrm flipH="1" flipV="1">
              <a:off x="720" y="1968"/>
              <a:ext cx="144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3" name="Line 7"/>
            <p:cNvSpPr>
              <a:spLocks noChangeShapeType="1"/>
            </p:cNvSpPr>
            <p:nvPr/>
          </p:nvSpPr>
          <p:spPr bwMode="auto">
            <a:xfrm flipV="1">
              <a:off x="720" y="1728"/>
              <a:ext cx="0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4" name="Line 8"/>
            <p:cNvSpPr>
              <a:spLocks noChangeShapeType="1"/>
            </p:cNvSpPr>
            <p:nvPr/>
          </p:nvSpPr>
          <p:spPr bwMode="auto">
            <a:xfrm>
              <a:off x="528" y="1776"/>
              <a:ext cx="384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5" name="Oval 9"/>
            <p:cNvSpPr>
              <a:spLocks noChangeArrowheads="1"/>
            </p:cNvSpPr>
            <p:nvPr/>
          </p:nvSpPr>
          <p:spPr bwMode="auto">
            <a:xfrm>
              <a:off x="648" y="1584"/>
              <a:ext cx="144" cy="144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1142999" y="2667000"/>
            <a:ext cx="0" cy="384048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379412" y="2147888"/>
            <a:ext cx="1528762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Professor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928708" y="1524000"/>
            <a:ext cx="411162" cy="685800"/>
            <a:chOff x="8629650" y="1676400"/>
            <a:chExt cx="411162" cy="685800"/>
          </a:xfrm>
        </p:grpSpPr>
        <p:sp>
          <p:nvSpPr>
            <p:cNvPr id="69" name="Line 5"/>
            <p:cNvSpPr>
              <a:spLocks noChangeShapeType="1"/>
            </p:cNvSpPr>
            <p:nvPr/>
          </p:nvSpPr>
          <p:spPr bwMode="auto">
            <a:xfrm flipV="1">
              <a:off x="8681045" y="2098431"/>
              <a:ext cx="154186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0" name="Line 6"/>
            <p:cNvSpPr>
              <a:spLocks noChangeShapeType="1"/>
            </p:cNvSpPr>
            <p:nvPr/>
          </p:nvSpPr>
          <p:spPr bwMode="auto">
            <a:xfrm flipH="1" flipV="1">
              <a:off x="8835231" y="2098431"/>
              <a:ext cx="154186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1" name="Line 7"/>
            <p:cNvSpPr>
              <a:spLocks noChangeShapeType="1"/>
            </p:cNvSpPr>
            <p:nvPr/>
          </p:nvSpPr>
          <p:spPr bwMode="auto">
            <a:xfrm flipV="1">
              <a:off x="8835231" y="1834662"/>
              <a:ext cx="0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8629650" y="1887415"/>
              <a:ext cx="411162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3" name="Oval 9"/>
            <p:cNvSpPr>
              <a:spLocks noChangeArrowheads="1"/>
            </p:cNvSpPr>
            <p:nvPr/>
          </p:nvSpPr>
          <p:spPr bwMode="auto">
            <a:xfrm>
              <a:off x="8758138" y="1676400"/>
              <a:ext cx="154186" cy="158262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74" name="Line 7"/>
          <p:cNvSpPr>
            <a:spLocks noChangeShapeType="1"/>
          </p:cNvSpPr>
          <p:nvPr/>
        </p:nvSpPr>
        <p:spPr bwMode="auto">
          <a:xfrm>
            <a:off x="7134289" y="2667000"/>
            <a:ext cx="0" cy="384048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5" name="Text Box 20"/>
          <p:cNvSpPr txBox="1">
            <a:spLocks noChangeArrowheads="1"/>
          </p:cNvSpPr>
          <p:nvPr/>
        </p:nvSpPr>
        <p:spPr bwMode="auto">
          <a:xfrm>
            <a:off x="6553842" y="2147888"/>
            <a:ext cx="116089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Screen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6" name="Line 2"/>
          <p:cNvSpPr>
            <a:spLocks noChangeShapeType="1"/>
          </p:cNvSpPr>
          <p:nvPr/>
        </p:nvSpPr>
        <p:spPr bwMode="auto">
          <a:xfrm flipH="1">
            <a:off x="3368304" y="5756004"/>
            <a:ext cx="219456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Rectangle 12"/>
          <p:cNvSpPr>
            <a:spLocks noChangeArrowheads="1"/>
          </p:cNvSpPr>
          <p:nvPr/>
        </p:nvSpPr>
        <p:spPr bwMode="auto">
          <a:xfrm flipH="1">
            <a:off x="3751107" y="5334000"/>
            <a:ext cx="15853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bottom signal</a:t>
            </a: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8" name="Line 2"/>
          <p:cNvSpPr>
            <a:spLocks noChangeShapeType="1"/>
          </p:cNvSpPr>
          <p:nvPr/>
        </p:nvSpPr>
        <p:spPr bwMode="auto">
          <a:xfrm flipH="1">
            <a:off x="3358863" y="3910410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9" name="Rectangle 12"/>
          <p:cNvSpPr>
            <a:spLocks noChangeArrowheads="1"/>
          </p:cNvSpPr>
          <p:nvPr/>
        </p:nvSpPr>
        <p:spPr bwMode="auto">
          <a:xfrm flipH="1">
            <a:off x="4205901" y="3512318"/>
            <a:ext cx="609141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b="1" dirty="0" smtClean="0"/>
              <a:t>ack</a:t>
            </a:r>
            <a:endParaRPr lang="en-GB" sz="2200" b="1" dirty="0"/>
          </a:p>
        </p:txBody>
      </p:sp>
      <p:sp>
        <p:nvSpPr>
          <p:cNvPr id="100" name="Line 2"/>
          <p:cNvSpPr>
            <a:spLocks noChangeShapeType="1"/>
          </p:cNvSpPr>
          <p:nvPr/>
        </p:nvSpPr>
        <p:spPr bwMode="auto">
          <a:xfrm>
            <a:off x="3358863" y="3529377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5" name="Rectangle 12"/>
          <p:cNvSpPr>
            <a:spLocks noChangeArrowheads="1"/>
          </p:cNvSpPr>
          <p:nvPr/>
        </p:nvSpPr>
        <p:spPr bwMode="auto">
          <a:xfrm>
            <a:off x="3547752" y="3097848"/>
            <a:ext cx="1620636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b="1" dirty="0" smtClean="0"/>
              <a:t>down </a:t>
            </a:r>
            <a:r>
              <a:rPr lang="en-GB" sz="2200" b="1" dirty="0"/>
              <a:t>signal</a:t>
            </a:r>
          </a:p>
        </p:txBody>
      </p:sp>
      <p:sp>
        <p:nvSpPr>
          <p:cNvPr id="106" name="Text Box 46"/>
          <p:cNvSpPr txBox="1">
            <a:spLocks noChangeArrowheads="1"/>
          </p:cNvSpPr>
          <p:nvPr/>
        </p:nvSpPr>
        <p:spPr bwMode="auto">
          <a:xfrm>
            <a:off x="6018212" y="4930914"/>
            <a:ext cx="1330327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reached bottom</a:t>
            </a:r>
          </a:p>
        </p:txBody>
      </p:sp>
      <p:grpSp>
        <p:nvGrpSpPr>
          <p:cNvPr id="107" name="Group 52"/>
          <p:cNvGrpSpPr>
            <a:grpSpLocks/>
          </p:cNvGrpSpPr>
          <p:nvPr/>
        </p:nvGrpSpPr>
        <p:grpSpPr bwMode="auto">
          <a:xfrm>
            <a:off x="5561012" y="5121630"/>
            <a:ext cx="417513" cy="398839"/>
            <a:chOff x="1896" y="2016"/>
            <a:chExt cx="263" cy="336"/>
          </a:xfrm>
        </p:grpSpPr>
        <p:sp>
          <p:nvSpPr>
            <p:cNvPr id="108" name="Line 45"/>
            <p:cNvSpPr>
              <a:spLocks noChangeShapeType="1"/>
            </p:cNvSpPr>
            <p:nvPr/>
          </p:nvSpPr>
          <p:spPr bwMode="auto">
            <a:xfrm>
              <a:off x="1896" y="2016"/>
              <a:ext cx="263" cy="0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9" name="Line 50"/>
            <p:cNvSpPr>
              <a:spLocks noChangeShapeType="1"/>
            </p:cNvSpPr>
            <p:nvPr/>
          </p:nvSpPr>
          <p:spPr bwMode="auto">
            <a:xfrm>
              <a:off x="2159" y="2016"/>
              <a:ext cx="0" cy="336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5" name="Line 51"/>
            <p:cNvSpPr>
              <a:spLocks noChangeShapeType="1"/>
            </p:cNvSpPr>
            <p:nvPr/>
          </p:nvSpPr>
          <p:spPr bwMode="auto">
            <a:xfrm flipH="1">
              <a:off x="1896" y="2352"/>
              <a:ext cx="263" cy="0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16" name="Line 3"/>
          <p:cNvSpPr>
            <a:spLocks noChangeShapeType="1"/>
          </p:cNvSpPr>
          <p:nvPr/>
        </p:nvSpPr>
        <p:spPr bwMode="auto">
          <a:xfrm>
            <a:off x="1151308" y="3411161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7" name="Rectangle 12"/>
          <p:cNvSpPr>
            <a:spLocks noChangeArrowheads="1"/>
          </p:cNvSpPr>
          <p:nvPr/>
        </p:nvSpPr>
        <p:spPr bwMode="auto">
          <a:xfrm>
            <a:off x="1257831" y="2979632"/>
            <a:ext cx="1716817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b="1" dirty="0"/>
              <a:t>down </a:t>
            </a:r>
            <a:r>
              <a:rPr lang="en-GB" sz="2200" b="1" dirty="0" smtClean="0"/>
              <a:t>button</a:t>
            </a:r>
            <a:endParaRPr lang="en-GB" sz="2200" b="1" dirty="0"/>
          </a:p>
        </p:txBody>
      </p:sp>
      <p:sp>
        <p:nvSpPr>
          <p:cNvPr id="118" name="Line 3"/>
          <p:cNvSpPr>
            <a:spLocks noChangeShapeType="1"/>
          </p:cNvSpPr>
          <p:nvPr/>
        </p:nvSpPr>
        <p:spPr bwMode="auto">
          <a:xfrm flipH="1">
            <a:off x="1124322" y="2995745"/>
            <a:ext cx="219456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0" name="Line 21"/>
          <p:cNvSpPr>
            <a:spLocks noChangeShapeType="1"/>
          </p:cNvSpPr>
          <p:nvPr/>
        </p:nvSpPr>
        <p:spPr bwMode="auto">
          <a:xfrm flipH="1">
            <a:off x="1151309" y="3793544"/>
            <a:ext cx="219456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1" name="AutoShape 24"/>
          <p:cNvSpPr>
            <a:spLocks noChangeArrowheads="1"/>
          </p:cNvSpPr>
          <p:nvPr/>
        </p:nvSpPr>
        <p:spPr bwMode="auto">
          <a:xfrm>
            <a:off x="1337047" y="3378242"/>
            <a:ext cx="1809490" cy="431758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display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</a:rPr>
              <a:t>pls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wait</a:t>
            </a:r>
          </a:p>
        </p:txBody>
      </p:sp>
      <p:sp>
        <p:nvSpPr>
          <p:cNvPr id="122" name="Line 22"/>
          <p:cNvSpPr>
            <a:spLocks noChangeShapeType="1"/>
          </p:cNvSpPr>
          <p:nvPr/>
        </p:nvSpPr>
        <p:spPr bwMode="auto">
          <a:xfrm flipH="1">
            <a:off x="1151309" y="5206524"/>
            <a:ext cx="219456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3" name="Line 3"/>
          <p:cNvSpPr>
            <a:spLocks noChangeShapeType="1"/>
          </p:cNvSpPr>
          <p:nvPr/>
        </p:nvSpPr>
        <p:spPr bwMode="auto">
          <a:xfrm flipH="1">
            <a:off x="1124320" y="5934075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4" name="AutoShape 23"/>
          <p:cNvSpPr>
            <a:spLocks noChangeArrowheads="1"/>
          </p:cNvSpPr>
          <p:nvPr/>
        </p:nvSpPr>
        <p:spPr bwMode="auto">
          <a:xfrm>
            <a:off x="1323094" y="5511842"/>
            <a:ext cx="2024751" cy="431758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000" b="1" dirty="0"/>
              <a:t>display </a:t>
            </a:r>
            <a:r>
              <a:rPr lang="en-GB" sz="2000" b="1" dirty="0" err="1" smtClean="0"/>
              <a:t>pls</a:t>
            </a:r>
            <a:r>
              <a:rPr lang="en-GB" sz="2000" b="1" dirty="0" smtClean="0"/>
              <a:t> </a:t>
            </a:r>
            <a:r>
              <a:rPr lang="en-GB" sz="2000" b="1" dirty="0"/>
              <a:t>select</a:t>
            </a:r>
          </a:p>
        </p:txBody>
      </p:sp>
      <p:sp>
        <p:nvSpPr>
          <p:cNvPr id="125" name="AutoShape 25"/>
          <p:cNvSpPr>
            <a:spLocks noChangeArrowheads="1"/>
          </p:cNvSpPr>
          <p:nvPr/>
        </p:nvSpPr>
        <p:spPr bwMode="auto">
          <a:xfrm>
            <a:off x="1170836" y="4798693"/>
            <a:ext cx="3124253" cy="398599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display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screen moving 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down</a:t>
            </a:r>
          </a:p>
        </p:txBody>
      </p:sp>
      <p:sp>
        <p:nvSpPr>
          <p:cNvPr id="126" name="AutoShape 23"/>
          <p:cNvSpPr>
            <a:spLocks noChangeArrowheads="1"/>
          </p:cNvSpPr>
          <p:nvPr/>
        </p:nvSpPr>
        <p:spPr bwMode="auto">
          <a:xfrm>
            <a:off x="1147260" y="2540238"/>
            <a:ext cx="1951918" cy="431758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display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</a:rPr>
              <a:t>pls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select</a:t>
            </a:r>
          </a:p>
        </p:txBody>
      </p:sp>
      <p:sp>
        <p:nvSpPr>
          <p:cNvPr id="127" name="Line 2"/>
          <p:cNvSpPr>
            <a:spLocks noChangeShapeType="1"/>
          </p:cNvSpPr>
          <p:nvPr/>
        </p:nvSpPr>
        <p:spPr bwMode="auto">
          <a:xfrm>
            <a:off x="5576252" y="4690216"/>
            <a:ext cx="155448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8" name="Rectangle 12"/>
          <p:cNvSpPr>
            <a:spLocks noChangeArrowheads="1"/>
          </p:cNvSpPr>
          <p:nvPr/>
        </p:nvSpPr>
        <p:spPr bwMode="auto">
          <a:xfrm>
            <a:off x="5561012" y="4285886"/>
            <a:ext cx="138980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move down</a:t>
            </a: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184146" y="4144594"/>
            <a:ext cx="163217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</a:rPr>
              <a:t>[screen not</a:t>
            </a:r>
            <a:br>
              <a:rPr lang="en-US" sz="2400" b="1" dirty="0" smtClean="0">
                <a:solidFill>
                  <a:srgbClr val="7030A0"/>
                </a:solidFill>
              </a:rPr>
            </a:br>
            <a:r>
              <a:rPr lang="en-US" sz="2400" b="1" dirty="0" smtClean="0">
                <a:solidFill>
                  <a:srgbClr val="7030A0"/>
                </a:solidFill>
              </a:rPr>
              <a:t>at bottom]</a:t>
            </a:r>
            <a:r>
              <a:rPr lang="en-US" sz="2200" b="1" dirty="0" smtClean="0">
                <a:solidFill>
                  <a:srgbClr val="000066"/>
                </a:solidFill>
              </a:rPr>
              <a:t> </a:t>
            </a:r>
            <a:endParaRPr lang="en-US" sz="2200" b="1" dirty="0">
              <a:solidFill>
                <a:srgbClr val="000066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429974" y="4088691"/>
            <a:ext cx="7010400" cy="2108433"/>
            <a:chOff x="989012" y="3810005"/>
            <a:chExt cx="7010400" cy="2108435"/>
          </a:xfrm>
        </p:grpSpPr>
        <p:sp>
          <p:nvSpPr>
            <p:cNvPr id="143" name="Rectangle 142"/>
            <p:cNvSpPr/>
            <p:nvPr/>
          </p:nvSpPr>
          <p:spPr bwMode="auto">
            <a:xfrm>
              <a:off x="989012" y="3861038"/>
              <a:ext cx="7010400" cy="2057402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024580" y="3810005"/>
              <a:ext cx="577402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70C0"/>
                  </a:solidFill>
                </a:rPr>
                <a:t>opt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989012" y="3851498"/>
              <a:ext cx="685800" cy="381001"/>
              <a:chOff x="989012" y="3962400"/>
              <a:chExt cx="685800" cy="381000"/>
            </a:xfrm>
          </p:grpSpPr>
          <p:cxnSp>
            <p:nvCxnSpPr>
              <p:cNvPr id="146" name="Straight Connector 145"/>
              <p:cNvCxnSpPr/>
              <p:nvPr/>
            </p:nvCxnSpPr>
            <p:spPr bwMode="auto">
              <a:xfrm>
                <a:off x="989012" y="4343400"/>
                <a:ext cx="533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 flipV="1">
                <a:off x="1674812" y="3962400"/>
                <a:ext cx="0" cy="2286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V="1">
                <a:off x="1522412" y="4191000"/>
                <a:ext cx="152400" cy="1524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sp>
        <p:nvSpPr>
          <p:cNvPr id="150" name="Line 19"/>
          <p:cNvSpPr>
            <a:spLocks noChangeShapeType="1"/>
          </p:cNvSpPr>
          <p:nvPr/>
        </p:nvSpPr>
        <p:spPr bwMode="auto">
          <a:xfrm flipH="1">
            <a:off x="5566991" y="3529377"/>
            <a:ext cx="246888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1" name="Line 20"/>
          <p:cNvSpPr>
            <a:spLocks noChangeShapeType="1"/>
          </p:cNvSpPr>
          <p:nvPr/>
        </p:nvSpPr>
        <p:spPr bwMode="auto">
          <a:xfrm flipH="1">
            <a:off x="3358863" y="5934075"/>
            <a:ext cx="484632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2" name="Text Box 21"/>
          <p:cNvSpPr txBox="1">
            <a:spLocks noChangeArrowheads="1"/>
          </p:cNvSpPr>
          <p:nvPr/>
        </p:nvSpPr>
        <p:spPr bwMode="auto">
          <a:xfrm flipH="1">
            <a:off x="7848599" y="4495800"/>
            <a:ext cx="760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2 </a:t>
            </a:r>
            <a:r>
              <a:rPr lang="en-US" sz="2400" b="1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153" name="Line 22"/>
          <p:cNvSpPr>
            <a:spLocks noChangeShapeType="1"/>
          </p:cNvSpPr>
          <p:nvPr/>
        </p:nvSpPr>
        <p:spPr bwMode="auto">
          <a:xfrm flipH="1">
            <a:off x="7745888" y="3539384"/>
            <a:ext cx="0" cy="2404872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6" grpId="0" animBg="1"/>
      <p:bldP spid="67" grpId="0"/>
      <p:bldP spid="74" grpId="0" animBg="1"/>
      <p:bldP spid="75" grpId="0"/>
      <p:bldP spid="76" grpId="0" animBg="1"/>
      <p:bldP spid="77" grpId="0"/>
      <p:bldP spid="78" grpId="0" animBg="1"/>
      <p:bldP spid="99" grpId="0"/>
      <p:bldP spid="100" grpId="0" animBg="1"/>
      <p:bldP spid="105" grpId="0"/>
      <p:bldP spid="106" grpId="0"/>
      <p:bldP spid="116" grpId="0" animBg="1"/>
      <p:bldP spid="117" grpId="0"/>
      <p:bldP spid="118" grpId="0" animBg="1"/>
      <p:bldP spid="120" grpId="0" animBg="1"/>
      <p:bldP spid="121" grpId="0"/>
      <p:bldP spid="122" grpId="0" animBg="1"/>
      <p:bldP spid="123" grpId="0" animBg="1"/>
      <p:bldP spid="124" grpId="0"/>
      <p:bldP spid="125" grpId="0"/>
      <p:bldP spid="126" grpId="0"/>
      <p:bldP spid="127" grpId="0" animBg="1"/>
      <p:bldP spid="128" grpId="0"/>
      <p:bldP spid="141" grpId="0"/>
      <p:bldP spid="150" grpId="0" animBg="1"/>
      <p:bldP spid="151" grpId="0" animBg="1"/>
      <p:bldP spid="152" grpId="0"/>
      <p:bldP spid="1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2FFC-4FFD-410A-98E1-FCF5A52E0718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870402" name="Rectangle 2"/>
          <p:cNvSpPr>
            <a:spLocks noChangeArrowheads="1"/>
          </p:cNvSpPr>
          <p:nvPr/>
        </p:nvSpPr>
        <p:spPr bwMode="auto">
          <a:xfrm>
            <a:off x="0" y="6248400"/>
            <a:ext cx="9066213" cy="608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/>
              <a:t>Touchscreen User </a:t>
            </a:r>
            <a:r>
              <a:rPr lang="en-GB" sz="3200" i="1" dirty="0" smtClean="0"/>
              <a:t>Interface </a:t>
            </a:r>
            <a:r>
              <a:rPr lang="en-GB" i="1" dirty="0"/>
              <a:t/>
            </a:r>
            <a:br>
              <a:rPr lang="en-GB" i="1" dirty="0"/>
            </a:br>
            <a:r>
              <a:rPr lang="en-GB" dirty="0" smtClean="0"/>
              <a:t>State Machine (Draft </a:t>
            </a:r>
            <a:r>
              <a:rPr lang="en-GB" sz="4000" dirty="0" smtClean="0"/>
              <a:t>#</a:t>
            </a:r>
            <a:r>
              <a:rPr lang="en-GB" dirty="0" smtClean="0"/>
              <a:t>4)</a:t>
            </a:r>
            <a:endParaRPr lang="en-GB" dirty="0"/>
          </a:p>
        </p:txBody>
      </p:sp>
      <p:sp>
        <p:nvSpPr>
          <p:cNvPr id="870405" name="Line 5"/>
          <p:cNvSpPr>
            <a:spLocks noChangeShapeType="1"/>
          </p:cNvSpPr>
          <p:nvPr/>
        </p:nvSpPr>
        <p:spPr bwMode="auto">
          <a:xfrm>
            <a:off x="3702050" y="2803525"/>
            <a:ext cx="0" cy="13684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07" name="Freeform 7"/>
          <p:cNvSpPr>
            <a:spLocks/>
          </p:cNvSpPr>
          <p:nvPr/>
        </p:nvSpPr>
        <p:spPr bwMode="auto">
          <a:xfrm>
            <a:off x="4706938" y="2978150"/>
            <a:ext cx="3582987" cy="3125788"/>
          </a:xfrm>
          <a:custGeom>
            <a:avLst/>
            <a:gdLst/>
            <a:ahLst/>
            <a:cxnLst>
              <a:cxn ang="0">
                <a:pos x="0" y="1968"/>
              </a:cxn>
              <a:cxn ang="0">
                <a:pos x="2256" y="1968"/>
              </a:cxn>
              <a:cxn ang="0">
                <a:pos x="2256" y="0"/>
              </a:cxn>
              <a:cxn ang="0">
                <a:pos x="336" y="0"/>
              </a:cxn>
            </a:cxnLst>
            <a:rect l="0" t="0" r="r" b="b"/>
            <a:pathLst>
              <a:path w="2257" h="1969">
                <a:moveTo>
                  <a:pt x="0" y="1968"/>
                </a:moveTo>
                <a:lnTo>
                  <a:pt x="2256" y="1968"/>
                </a:lnTo>
                <a:lnTo>
                  <a:pt x="2256" y="0"/>
                </a:lnTo>
                <a:lnTo>
                  <a:pt x="336" y="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70408" name="Line 8"/>
          <p:cNvSpPr>
            <a:spLocks noChangeShapeType="1"/>
          </p:cNvSpPr>
          <p:nvPr/>
        </p:nvSpPr>
        <p:spPr bwMode="auto">
          <a:xfrm>
            <a:off x="3521075" y="4419600"/>
            <a:ext cx="0" cy="11430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10" name="AutoShape 10"/>
          <p:cNvSpPr>
            <a:spLocks noChangeArrowheads="1"/>
          </p:cNvSpPr>
          <p:nvPr/>
        </p:nvSpPr>
        <p:spPr bwMode="auto">
          <a:xfrm>
            <a:off x="1811338" y="2636838"/>
            <a:ext cx="3424237" cy="9080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folHlink"/>
                </a:solidFill>
              </a:rPr>
              <a:t>Idle</a:t>
            </a:r>
            <a:endParaRPr lang="en-GB" dirty="0">
              <a:solidFill>
                <a:schemeClr val="folHlink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do / display please select</a:t>
            </a:r>
          </a:p>
        </p:txBody>
      </p:sp>
      <p:sp>
        <p:nvSpPr>
          <p:cNvPr id="870411" name="AutoShape 11"/>
          <p:cNvSpPr>
            <a:spLocks noChangeArrowheads="1"/>
          </p:cNvSpPr>
          <p:nvPr/>
        </p:nvSpPr>
        <p:spPr bwMode="auto">
          <a:xfrm>
            <a:off x="1271588" y="5586413"/>
            <a:ext cx="4502150" cy="9080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folHlink"/>
                </a:solidFill>
              </a:rPr>
              <a:t>Screen moving down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do / display screen moving down</a:t>
            </a:r>
          </a:p>
        </p:txBody>
      </p:sp>
      <p:sp>
        <p:nvSpPr>
          <p:cNvPr id="870412" name="Oval 12"/>
          <p:cNvSpPr>
            <a:spLocks noChangeArrowheads="1"/>
          </p:cNvSpPr>
          <p:nvPr/>
        </p:nvSpPr>
        <p:spPr bwMode="auto">
          <a:xfrm>
            <a:off x="3457575" y="1781175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13" name="Line 13"/>
          <p:cNvSpPr>
            <a:spLocks noChangeShapeType="1"/>
          </p:cNvSpPr>
          <p:nvPr/>
        </p:nvSpPr>
        <p:spPr bwMode="auto">
          <a:xfrm>
            <a:off x="3521075" y="1816100"/>
            <a:ext cx="0" cy="838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0414" name="Rectangle 14"/>
          <p:cNvSpPr>
            <a:spLocks noChangeArrowheads="1"/>
          </p:cNvSpPr>
          <p:nvPr/>
        </p:nvSpPr>
        <p:spPr bwMode="auto">
          <a:xfrm>
            <a:off x="3549650" y="5110163"/>
            <a:ext cx="60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folHlink"/>
                </a:solidFill>
              </a:rPr>
              <a:t>ack</a:t>
            </a:r>
          </a:p>
        </p:txBody>
      </p:sp>
      <p:sp>
        <p:nvSpPr>
          <p:cNvPr id="870415" name="Rectangle 15"/>
          <p:cNvSpPr>
            <a:spLocks noChangeArrowheads="1"/>
          </p:cNvSpPr>
          <p:nvPr/>
        </p:nvSpPr>
        <p:spPr bwMode="auto">
          <a:xfrm>
            <a:off x="8339138" y="4152900"/>
            <a:ext cx="1046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folHlink"/>
                </a:solidFill>
              </a:rPr>
              <a:t>bottom</a:t>
            </a:r>
          </a:p>
          <a:p>
            <a:pPr algn="ctr"/>
            <a:r>
              <a:rPr lang="en-GB" sz="2400" dirty="0">
                <a:solidFill>
                  <a:schemeClr val="folHlink"/>
                </a:solidFill>
              </a:rPr>
              <a:t>signal</a:t>
            </a:r>
          </a:p>
        </p:txBody>
      </p:sp>
      <p:sp>
        <p:nvSpPr>
          <p:cNvPr id="870418" name="Rectangle 18"/>
          <p:cNvSpPr>
            <a:spLocks noChangeArrowheads="1"/>
          </p:cNvSpPr>
          <p:nvPr/>
        </p:nvSpPr>
        <p:spPr bwMode="auto">
          <a:xfrm>
            <a:off x="3681368" y="3554413"/>
            <a:ext cx="4605428" cy="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folHlink"/>
                </a:solidFill>
              </a:rPr>
              <a:t>down button [screen not at bottom]</a:t>
            </a:r>
            <a:r>
              <a:rPr lang="en-GB" dirty="0">
                <a:solidFill>
                  <a:schemeClr val="folHlink"/>
                </a:solidFill>
              </a:rPr>
              <a:t> </a:t>
            </a:r>
          </a:p>
          <a:p>
            <a:pPr algn="ctr"/>
            <a:r>
              <a:rPr lang="en-GB" sz="2400" dirty="0" smtClean="0">
                <a:solidFill>
                  <a:schemeClr val="folHlink"/>
                </a:solidFill>
              </a:rPr>
              <a:t>    / </a:t>
            </a:r>
            <a:r>
              <a:rPr lang="en-GB" sz="2400" dirty="0">
                <a:solidFill>
                  <a:schemeClr val="folHlink"/>
                </a:solidFill>
              </a:rPr>
              <a:t>down signal</a:t>
            </a:r>
          </a:p>
        </p:txBody>
      </p:sp>
      <p:sp>
        <p:nvSpPr>
          <p:cNvPr id="870419" name="AutoShape 19"/>
          <p:cNvSpPr>
            <a:spLocks noChangeArrowheads="1"/>
          </p:cNvSpPr>
          <p:nvPr/>
        </p:nvSpPr>
        <p:spPr bwMode="auto">
          <a:xfrm>
            <a:off x="1887147" y="3048000"/>
            <a:ext cx="3272619" cy="498075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rgbClr val="808080"/>
                </a:solidFill>
              </a:rPr>
              <a:t>do / display please select</a:t>
            </a:r>
          </a:p>
        </p:txBody>
      </p:sp>
      <p:sp>
        <p:nvSpPr>
          <p:cNvPr id="870421" name="AutoShape 21"/>
          <p:cNvSpPr>
            <a:spLocks noChangeArrowheads="1"/>
          </p:cNvSpPr>
          <p:nvPr/>
        </p:nvSpPr>
        <p:spPr bwMode="auto">
          <a:xfrm>
            <a:off x="1392271" y="5988050"/>
            <a:ext cx="4260782" cy="498075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rgbClr val="808080"/>
                </a:solidFill>
              </a:rPr>
              <a:t>do / display screen moving down</a:t>
            </a:r>
          </a:p>
        </p:txBody>
      </p: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1549400" y="3559183"/>
            <a:ext cx="1725613" cy="631827"/>
            <a:chOff x="976" y="2242"/>
            <a:chExt cx="1087" cy="542"/>
          </a:xfrm>
        </p:grpSpPr>
        <p:sp>
          <p:nvSpPr>
            <p:cNvPr id="24" name="Line 3"/>
            <p:cNvSpPr>
              <a:spLocks noChangeShapeType="1"/>
            </p:cNvSpPr>
            <p:nvPr/>
          </p:nvSpPr>
          <p:spPr bwMode="auto">
            <a:xfrm>
              <a:off x="2054" y="2242"/>
              <a:ext cx="9" cy="54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arrow" w="lg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976" y="2312"/>
              <a:ext cx="1043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/>
              <a:r>
                <a:rPr lang="en-GB" b="1" dirty="0">
                  <a:solidFill>
                    <a:schemeClr val="bg2"/>
                  </a:solidFill>
                </a:rPr>
                <a:t>after (2 </a:t>
              </a:r>
              <a:r>
                <a:rPr lang="en-GB" b="1" dirty="0" smtClean="0">
                  <a:solidFill>
                    <a:schemeClr val="bg2"/>
                  </a:solidFill>
                </a:rPr>
                <a:t>s)</a:t>
              </a:r>
              <a:endParaRPr lang="en-GB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870409" name="AutoShape 9"/>
          <p:cNvSpPr>
            <a:spLocks noChangeArrowheads="1"/>
          </p:cNvSpPr>
          <p:nvPr/>
        </p:nvSpPr>
        <p:spPr bwMode="auto">
          <a:xfrm>
            <a:off x="1885950" y="4157663"/>
            <a:ext cx="3270250" cy="9080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folHlink"/>
                </a:solidFill>
              </a:rPr>
              <a:t>Pending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do / display please wait</a:t>
            </a:r>
          </a:p>
        </p:txBody>
      </p:sp>
      <p:sp>
        <p:nvSpPr>
          <p:cNvPr id="870420" name="AutoShape 20"/>
          <p:cNvSpPr>
            <a:spLocks noChangeArrowheads="1"/>
          </p:cNvSpPr>
          <p:nvPr/>
        </p:nvSpPr>
        <p:spPr bwMode="auto">
          <a:xfrm>
            <a:off x="1970547" y="4540250"/>
            <a:ext cx="3101057" cy="498075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rgbClr val="808080"/>
                </a:solidFill>
              </a:rPr>
              <a:t>do / display please wait</a:t>
            </a: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455612" y="1600200"/>
            <a:ext cx="1600200" cy="914400"/>
          </a:xfrm>
          <a:prstGeom prst="wedgeRectCallout">
            <a:avLst>
              <a:gd name="adj1" fmla="val 22491"/>
              <a:gd name="adj2" fmla="val 168589"/>
            </a:avLst>
          </a:prstGeom>
          <a:solidFill>
            <a:schemeClr val="accent1"/>
          </a:solidFill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9538"/>
            <a:r>
              <a:rPr lang="en-US" dirty="0"/>
              <a:t>UML </a:t>
            </a:r>
            <a:r>
              <a:rPr lang="en-US" dirty="0" smtClean="0"/>
              <a:t>keyword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2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5" grpId="0" animBg="1"/>
      <p:bldP spid="870407" grpId="0" animBg="1"/>
      <p:bldP spid="870408" grpId="0" animBg="1"/>
      <p:bldP spid="870410" grpId="0" animBg="1"/>
      <p:bldP spid="870411" grpId="0" animBg="1"/>
      <p:bldP spid="870412" grpId="0" animBg="1"/>
      <p:bldP spid="870413" grpId="0" animBg="1"/>
      <p:bldP spid="870414" grpId="0"/>
      <p:bldP spid="870415" grpId="0"/>
      <p:bldP spid="870418" grpId="0"/>
      <p:bldP spid="870419" grpId="0"/>
      <p:bldP spid="870421" grpId="0"/>
      <p:bldP spid="870409" grpId="0" animBg="1"/>
      <p:bldP spid="870420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sz="3200" i="1" dirty="0" smtClean="0"/>
              <a:t>Example 4: e-Banking System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US" dirty="0"/>
              <a:t>Sequence </a:t>
            </a:r>
            <a:r>
              <a:rPr lang="en-US" dirty="0" smtClean="0"/>
              <a:t>Diagram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55612" y="1527808"/>
            <a:ext cx="3509963" cy="5330192"/>
            <a:chOff x="730482" y="1527808"/>
            <a:chExt cx="3509963" cy="5330192"/>
          </a:xfrm>
        </p:grpSpPr>
        <p:pic>
          <p:nvPicPr>
            <p:cNvPr id="866308" name="Picture 4" descr="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0482" y="1600200"/>
              <a:ext cx="3494088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6310" name="Rectangle 6"/>
            <p:cNvSpPr>
              <a:spLocks noChangeArrowheads="1"/>
            </p:cNvSpPr>
            <p:nvPr/>
          </p:nvSpPr>
          <p:spPr bwMode="auto">
            <a:xfrm>
              <a:off x="1716320" y="1571625"/>
              <a:ext cx="381000" cy="2286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11" name="Rectangle 7"/>
            <p:cNvSpPr>
              <a:spLocks noChangeArrowheads="1"/>
            </p:cNvSpPr>
            <p:nvPr/>
          </p:nvSpPr>
          <p:spPr bwMode="auto">
            <a:xfrm>
              <a:off x="2592620" y="1571625"/>
              <a:ext cx="685800" cy="2286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12" name="Rectangle 8"/>
            <p:cNvSpPr>
              <a:spLocks noChangeArrowheads="1"/>
            </p:cNvSpPr>
            <p:nvPr/>
          </p:nvSpPr>
          <p:spPr bwMode="auto">
            <a:xfrm>
              <a:off x="3859445" y="1571625"/>
              <a:ext cx="381000" cy="2286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13" name="Line 9"/>
            <p:cNvSpPr>
              <a:spLocks noChangeShapeType="1"/>
            </p:cNvSpPr>
            <p:nvPr/>
          </p:nvSpPr>
          <p:spPr bwMode="auto">
            <a:xfrm>
              <a:off x="879706" y="2081213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14" name="Line 10"/>
            <p:cNvSpPr>
              <a:spLocks noChangeShapeType="1"/>
            </p:cNvSpPr>
            <p:nvPr/>
          </p:nvSpPr>
          <p:spPr bwMode="auto">
            <a:xfrm>
              <a:off x="879706" y="2468563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15" name="Line 11"/>
            <p:cNvSpPr>
              <a:spLocks noChangeShapeType="1"/>
            </p:cNvSpPr>
            <p:nvPr/>
          </p:nvSpPr>
          <p:spPr bwMode="auto">
            <a:xfrm>
              <a:off x="879706" y="3629025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16" name="Line 12"/>
            <p:cNvSpPr>
              <a:spLocks noChangeShapeType="1"/>
            </p:cNvSpPr>
            <p:nvPr/>
          </p:nvSpPr>
          <p:spPr bwMode="auto">
            <a:xfrm>
              <a:off x="879706" y="4014788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17" name="Line 13"/>
            <p:cNvSpPr>
              <a:spLocks noChangeShapeType="1"/>
            </p:cNvSpPr>
            <p:nvPr/>
          </p:nvSpPr>
          <p:spPr bwMode="auto">
            <a:xfrm>
              <a:off x="879706" y="5362575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18" name="Line 14"/>
            <p:cNvSpPr>
              <a:spLocks noChangeShapeType="1"/>
            </p:cNvSpPr>
            <p:nvPr/>
          </p:nvSpPr>
          <p:spPr bwMode="auto">
            <a:xfrm>
              <a:off x="879706" y="5749925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19" name="Line 15"/>
            <p:cNvSpPr>
              <a:spLocks noChangeShapeType="1"/>
            </p:cNvSpPr>
            <p:nvPr/>
          </p:nvSpPr>
          <p:spPr bwMode="auto">
            <a:xfrm>
              <a:off x="879706" y="6521450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20" name="Line 16"/>
            <p:cNvSpPr>
              <a:spLocks noChangeShapeType="1"/>
            </p:cNvSpPr>
            <p:nvPr/>
          </p:nvSpPr>
          <p:spPr bwMode="auto">
            <a:xfrm flipH="1">
              <a:off x="879706" y="2274888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21" name="Line 17"/>
            <p:cNvSpPr>
              <a:spLocks noChangeShapeType="1"/>
            </p:cNvSpPr>
            <p:nvPr/>
          </p:nvSpPr>
          <p:spPr bwMode="auto">
            <a:xfrm flipH="1">
              <a:off x="879706" y="3440113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22" name="Line 18"/>
            <p:cNvSpPr>
              <a:spLocks noChangeShapeType="1"/>
            </p:cNvSpPr>
            <p:nvPr/>
          </p:nvSpPr>
          <p:spPr bwMode="auto">
            <a:xfrm flipH="1">
              <a:off x="879706" y="3821113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23" name="Line 19"/>
            <p:cNvSpPr>
              <a:spLocks noChangeShapeType="1"/>
            </p:cNvSpPr>
            <p:nvPr/>
          </p:nvSpPr>
          <p:spPr bwMode="auto">
            <a:xfrm flipH="1">
              <a:off x="879706" y="4979988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24" name="Line 20"/>
            <p:cNvSpPr>
              <a:spLocks noChangeShapeType="1"/>
            </p:cNvSpPr>
            <p:nvPr/>
          </p:nvSpPr>
          <p:spPr bwMode="auto">
            <a:xfrm flipH="1">
              <a:off x="879706" y="5175250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25" name="Line 21"/>
            <p:cNvSpPr>
              <a:spLocks noChangeShapeType="1"/>
            </p:cNvSpPr>
            <p:nvPr/>
          </p:nvSpPr>
          <p:spPr bwMode="auto">
            <a:xfrm flipH="1">
              <a:off x="879706" y="5557838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26" name="Line 22"/>
            <p:cNvSpPr>
              <a:spLocks noChangeShapeType="1"/>
            </p:cNvSpPr>
            <p:nvPr/>
          </p:nvSpPr>
          <p:spPr bwMode="auto">
            <a:xfrm flipH="1">
              <a:off x="879706" y="5940425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27" name="Line 23"/>
            <p:cNvSpPr>
              <a:spLocks noChangeShapeType="1"/>
            </p:cNvSpPr>
            <p:nvPr/>
          </p:nvSpPr>
          <p:spPr bwMode="auto">
            <a:xfrm flipH="1">
              <a:off x="879706" y="6140450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28" name="Line 24"/>
            <p:cNvSpPr>
              <a:spLocks noChangeShapeType="1"/>
            </p:cNvSpPr>
            <p:nvPr/>
          </p:nvSpPr>
          <p:spPr bwMode="auto">
            <a:xfrm flipH="1">
              <a:off x="879706" y="6321425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29" name="Line 25"/>
            <p:cNvSpPr>
              <a:spLocks noChangeShapeType="1"/>
            </p:cNvSpPr>
            <p:nvPr/>
          </p:nvSpPr>
          <p:spPr bwMode="auto">
            <a:xfrm flipH="1">
              <a:off x="879706" y="6702425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30" name="Line 26"/>
            <p:cNvSpPr>
              <a:spLocks noChangeShapeType="1"/>
            </p:cNvSpPr>
            <p:nvPr/>
          </p:nvSpPr>
          <p:spPr bwMode="auto">
            <a:xfrm flipH="1">
              <a:off x="1912374" y="3240088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31" name="Line 27"/>
            <p:cNvSpPr>
              <a:spLocks noChangeShapeType="1"/>
            </p:cNvSpPr>
            <p:nvPr/>
          </p:nvSpPr>
          <p:spPr bwMode="auto">
            <a:xfrm flipH="1">
              <a:off x="1912374" y="4779963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32" name="Line 28"/>
            <p:cNvSpPr>
              <a:spLocks noChangeShapeType="1"/>
            </p:cNvSpPr>
            <p:nvPr/>
          </p:nvSpPr>
          <p:spPr bwMode="auto">
            <a:xfrm>
              <a:off x="1912373" y="4197350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33" name="Line 29"/>
            <p:cNvSpPr>
              <a:spLocks noChangeShapeType="1"/>
            </p:cNvSpPr>
            <p:nvPr/>
          </p:nvSpPr>
          <p:spPr bwMode="auto">
            <a:xfrm>
              <a:off x="1912374" y="2660649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34" name="Line 30"/>
            <p:cNvSpPr>
              <a:spLocks noChangeShapeType="1"/>
            </p:cNvSpPr>
            <p:nvPr/>
          </p:nvSpPr>
          <p:spPr bwMode="auto">
            <a:xfrm>
              <a:off x="2944250" y="2852738"/>
              <a:ext cx="111556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35" name="Line 31"/>
            <p:cNvSpPr>
              <a:spLocks noChangeShapeType="1"/>
            </p:cNvSpPr>
            <p:nvPr/>
          </p:nvSpPr>
          <p:spPr bwMode="auto">
            <a:xfrm>
              <a:off x="2944250" y="4394200"/>
              <a:ext cx="111556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36" name="Line 32"/>
            <p:cNvSpPr>
              <a:spLocks noChangeShapeType="1"/>
            </p:cNvSpPr>
            <p:nvPr/>
          </p:nvSpPr>
          <p:spPr bwMode="auto">
            <a:xfrm flipH="1">
              <a:off x="2944250" y="4588669"/>
              <a:ext cx="111556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866337" name="Line 33"/>
            <p:cNvSpPr>
              <a:spLocks noChangeShapeType="1"/>
            </p:cNvSpPr>
            <p:nvPr/>
          </p:nvSpPr>
          <p:spPr bwMode="auto">
            <a:xfrm flipH="1">
              <a:off x="2944250" y="3041650"/>
              <a:ext cx="111556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60412" y="1527808"/>
              <a:ext cx="228600" cy="320040"/>
              <a:chOff x="760412" y="1527808"/>
              <a:chExt cx="228600" cy="320040"/>
            </a:xfrm>
          </p:grpSpPr>
          <p:sp>
            <p:nvSpPr>
              <p:cNvPr id="43" name="Rectangle 6"/>
              <p:cNvSpPr>
                <a:spLocks noChangeArrowheads="1"/>
              </p:cNvSpPr>
              <p:nvPr/>
            </p:nvSpPr>
            <p:spPr bwMode="auto">
              <a:xfrm>
                <a:off x="760412" y="1527808"/>
                <a:ext cx="228600" cy="32004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/>
                </a:endParaRPr>
              </a:p>
            </p:txBody>
          </p:sp>
          <p:grpSp>
            <p:nvGrpSpPr>
              <p:cNvPr id="2" name="Group 38"/>
              <p:cNvGrpSpPr>
                <a:grpSpLocks/>
              </p:cNvGrpSpPr>
              <p:nvPr/>
            </p:nvGrpSpPr>
            <p:grpSpPr bwMode="auto">
              <a:xfrm flipH="1">
                <a:off x="802477" y="1558925"/>
                <a:ext cx="146050" cy="269875"/>
                <a:chOff x="5424" y="2470"/>
                <a:chExt cx="144" cy="266"/>
              </a:xfrm>
              <a:solidFill>
                <a:schemeClr val="bg1"/>
              </a:solidFill>
            </p:grpSpPr>
            <p:sp>
              <p:nvSpPr>
                <p:cNvPr id="86634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5496" y="2496"/>
                  <a:ext cx="0" cy="14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866344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442" y="2644"/>
                  <a:ext cx="54" cy="9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866345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5496" y="2644"/>
                  <a:ext cx="54" cy="9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866346" name="Line 8"/>
                <p:cNvSpPr>
                  <a:spLocks noChangeShapeType="1"/>
                </p:cNvSpPr>
                <p:nvPr/>
              </p:nvSpPr>
              <p:spPr bwMode="auto">
                <a:xfrm>
                  <a:off x="5424" y="2570"/>
                  <a:ext cx="144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866347" name="Oval 9"/>
                <p:cNvSpPr>
                  <a:spLocks noChangeArrowheads="1"/>
                </p:cNvSpPr>
                <p:nvPr/>
              </p:nvSpPr>
              <p:spPr bwMode="auto">
                <a:xfrm>
                  <a:off x="5469" y="2470"/>
                  <a:ext cx="54" cy="55"/>
                </a:xfrm>
                <a:prstGeom prst="ellips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 flipH="1">
              <a:off x="870796" y="1905000"/>
              <a:ext cx="10332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59890" y="1583538"/>
              <a:ext cx="788999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display main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screen</a:t>
              </a:r>
              <a:endPara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5" name="AutoShape 8"/>
          <p:cNvSpPr txBox="1">
            <a:spLocks noChangeArrowheads="1"/>
          </p:cNvSpPr>
          <p:nvPr/>
        </p:nvSpPr>
        <p:spPr bwMode="auto">
          <a:xfrm>
            <a:off x="4875212" y="1752600"/>
            <a:ext cx="3962400" cy="4572000"/>
          </a:xfrm>
          <a:prstGeom prst="borderCallout1">
            <a:avLst>
              <a:gd name="adj1" fmla="val 21730"/>
              <a:gd name="adj2" fmla="val -195"/>
              <a:gd name="adj3" fmla="val 2982"/>
              <a:gd name="adj4" fmla="val -52092"/>
            </a:avLst>
          </a:prstGeom>
          <a:solidFill>
            <a:schemeClr val="bg1"/>
          </a:solidFill>
          <a:ln w="1270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3975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pic>
        <p:nvPicPr>
          <p:cNvPr id="945154" name="Picture 2" descr="http://cdn3.i-scmp.com/sites/default/files/styles/980x551/public/2013/06/07/hsbc.jpg?itok=gTMto5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7612" y="1923022"/>
            <a:ext cx="3657600" cy="2056470"/>
          </a:xfrm>
          <a:prstGeom prst="rect">
            <a:avLst/>
          </a:prstGeom>
          <a:noFill/>
        </p:spPr>
      </p:pic>
      <p:pic>
        <p:nvPicPr>
          <p:cNvPr id="9451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7612" y="4060457"/>
            <a:ext cx="3657600" cy="211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7163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43EB-0C79-41A3-95E8-C948A3E8E949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889858" name="Rectangle 2"/>
          <p:cNvSpPr>
            <a:spLocks noChangeArrowheads="1"/>
          </p:cNvSpPr>
          <p:nvPr/>
        </p:nvSpPr>
        <p:spPr bwMode="auto">
          <a:xfrm>
            <a:off x="0" y="1295400"/>
            <a:ext cx="99028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9859" name="Freeform 3"/>
          <p:cNvSpPr>
            <a:spLocks/>
          </p:cNvSpPr>
          <p:nvPr/>
        </p:nvSpPr>
        <p:spPr bwMode="auto">
          <a:xfrm>
            <a:off x="2592388" y="152400"/>
            <a:ext cx="5986462" cy="5032375"/>
          </a:xfrm>
          <a:custGeom>
            <a:avLst/>
            <a:gdLst/>
            <a:ahLst/>
            <a:cxnLst>
              <a:cxn ang="0">
                <a:pos x="0" y="3170"/>
              </a:cxn>
              <a:cxn ang="0">
                <a:pos x="0" y="0"/>
              </a:cxn>
              <a:cxn ang="0">
                <a:pos x="3771" y="1"/>
              </a:cxn>
              <a:cxn ang="0">
                <a:pos x="3771" y="1160"/>
              </a:cxn>
            </a:cxnLst>
            <a:rect l="0" t="0" r="r" b="b"/>
            <a:pathLst>
              <a:path w="3771" h="3170">
                <a:moveTo>
                  <a:pt x="0" y="3170"/>
                </a:moveTo>
                <a:lnTo>
                  <a:pt x="0" y="0"/>
                </a:lnTo>
                <a:lnTo>
                  <a:pt x="3771" y="1"/>
                </a:lnTo>
                <a:lnTo>
                  <a:pt x="3771" y="1160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89860" name="Line 4"/>
          <p:cNvSpPr>
            <a:spLocks noChangeShapeType="1"/>
          </p:cNvSpPr>
          <p:nvPr/>
        </p:nvSpPr>
        <p:spPr bwMode="auto">
          <a:xfrm rot="5400000">
            <a:off x="7740650" y="2792413"/>
            <a:ext cx="10382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9861" name="Rectangle 5"/>
          <p:cNvSpPr>
            <a:spLocks noChangeArrowheads="1"/>
          </p:cNvSpPr>
          <p:nvPr/>
        </p:nvSpPr>
        <p:spPr bwMode="auto">
          <a:xfrm rot="21600000">
            <a:off x="4454525" y="609600"/>
            <a:ext cx="930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insert card</a:t>
            </a:r>
          </a:p>
          <a:p>
            <a:pPr algn="ctr"/>
            <a:r>
              <a:rPr lang="en-GB" sz="1400" dirty="0"/>
              <a:t>[readable]</a:t>
            </a:r>
          </a:p>
        </p:txBody>
      </p:sp>
      <p:sp>
        <p:nvSpPr>
          <p:cNvPr id="889862" name="Line 6"/>
          <p:cNvSpPr>
            <a:spLocks noChangeShapeType="1"/>
          </p:cNvSpPr>
          <p:nvPr/>
        </p:nvSpPr>
        <p:spPr bwMode="auto">
          <a:xfrm rot="-5400000">
            <a:off x="4416425" y="-38100"/>
            <a:ext cx="0" cy="2514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9863" name="Freeform 7"/>
          <p:cNvSpPr>
            <a:spLocks/>
          </p:cNvSpPr>
          <p:nvPr/>
        </p:nvSpPr>
        <p:spPr bwMode="auto">
          <a:xfrm rot="5400000">
            <a:off x="6802438" y="-12700"/>
            <a:ext cx="290512" cy="1633538"/>
          </a:xfrm>
          <a:custGeom>
            <a:avLst/>
            <a:gdLst/>
            <a:ahLst/>
            <a:cxnLst>
              <a:cxn ang="0">
                <a:pos x="240" y="912"/>
              </a:cxn>
              <a:cxn ang="0">
                <a:pos x="0" y="912"/>
              </a:cxn>
              <a:cxn ang="0">
                <a:pos x="0" y="0"/>
              </a:cxn>
              <a:cxn ang="0">
                <a:pos x="240" y="0"/>
              </a:cxn>
            </a:cxnLst>
            <a:rect l="0" t="0" r="r" b="b"/>
            <a:pathLst>
              <a:path w="241" h="913">
                <a:moveTo>
                  <a:pt x="240" y="912"/>
                </a:moveTo>
                <a:lnTo>
                  <a:pt x="0" y="912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89864" name="Freeform 8"/>
          <p:cNvSpPr>
            <a:spLocks/>
          </p:cNvSpPr>
          <p:nvPr/>
        </p:nvSpPr>
        <p:spPr bwMode="auto">
          <a:xfrm rot="5400000">
            <a:off x="7800975" y="1368425"/>
            <a:ext cx="536575" cy="695325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0" y="0"/>
              </a:cxn>
              <a:cxn ang="0">
                <a:pos x="768" y="0"/>
              </a:cxn>
            </a:cxnLst>
            <a:rect l="0" t="0" r="r" b="b"/>
            <a:pathLst>
              <a:path w="769" h="577">
                <a:moveTo>
                  <a:pt x="0" y="576"/>
                </a:moveTo>
                <a:lnTo>
                  <a:pt x="0" y="0"/>
                </a:lnTo>
                <a:lnTo>
                  <a:pt x="768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89865" name="Freeform 9"/>
          <p:cNvSpPr>
            <a:spLocks/>
          </p:cNvSpPr>
          <p:nvPr/>
        </p:nvSpPr>
        <p:spPr bwMode="auto">
          <a:xfrm rot="5400000">
            <a:off x="7474743" y="4294982"/>
            <a:ext cx="127476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3" y="0"/>
              </a:cxn>
              <a:cxn ang="0">
                <a:pos x="1059" y="0"/>
              </a:cxn>
            </a:cxnLst>
            <a:rect l="0" t="0" r="r" b="b"/>
            <a:pathLst>
              <a:path w="1060" h="1">
                <a:moveTo>
                  <a:pt x="0" y="0"/>
                </a:moveTo>
                <a:lnTo>
                  <a:pt x="863" y="0"/>
                </a:lnTo>
                <a:lnTo>
                  <a:pt x="1059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rot="5400000">
            <a:off x="6613525" y="4656138"/>
            <a:ext cx="0" cy="1270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rot="16200000" flipV="1">
            <a:off x="4152900" y="4491038"/>
            <a:ext cx="0" cy="1600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9868" name="AutoShape 12"/>
          <p:cNvSpPr>
            <a:spLocks noChangeArrowheads="1"/>
          </p:cNvSpPr>
          <p:nvPr/>
        </p:nvSpPr>
        <p:spPr bwMode="auto">
          <a:xfrm rot="21600000">
            <a:off x="5651500" y="919163"/>
            <a:ext cx="1073150" cy="57626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request</a:t>
            </a:r>
          </a:p>
          <a:p>
            <a:pPr algn="ctr"/>
            <a:r>
              <a:rPr lang="en-GB" sz="1400" dirty="0"/>
              <a:t>password</a:t>
            </a:r>
          </a:p>
        </p:txBody>
      </p:sp>
      <p:sp>
        <p:nvSpPr>
          <p:cNvPr id="889869" name="AutoShape 13"/>
          <p:cNvSpPr>
            <a:spLocks noChangeArrowheads="1"/>
          </p:cNvSpPr>
          <p:nvPr/>
        </p:nvSpPr>
        <p:spPr bwMode="auto">
          <a:xfrm rot="21600000">
            <a:off x="7173913" y="914400"/>
            <a:ext cx="1090612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display</a:t>
            </a:r>
          </a:p>
          <a:p>
            <a:pPr algn="ctr"/>
            <a:r>
              <a:rPr lang="en-GB" sz="1400" dirty="0"/>
              <a:t>verifying </a:t>
            </a:r>
          </a:p>
          <a:p>
            <a:pPr algn="ctr"/>
            <a:r>
              <a:rPr lang="en-GB" sz="1400" dirty="0"/>
              <a:t>account</a:t>
            </a:r>
          </a:p>
        </p:txBody>
      </p:sp>
      <p:sp>
        <p:nvSpPr>
          <p:cNvPr id="889870" name="AutoShape 14"/>
          <p:cNvSpPr>
            <a:spLocks noChangeArrowheads="1"/>
          </p:cNvSpPr>
          <p:nvPr/>
        </p:nvSpPr>
        <p:spPr bwMode="auto">
          <a:xfrm rot="21600000">
            <a:off x="7921625" y="1990725"/>
            <a:ext cx="1181100" cy="5778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GB" sz="1400" dirty="0"/>
              <a:t>do / request</a:t>
            </a:r>
          </a:p>
          <a:p>
            <a:pPr algn="ctr"/>
            <a:r>
              <a:rPr lang="en-GB" sz="1400" dirty="0"/>
              <a:t>kind</a:t>
            </a:r>
          </a:p>
        </p:txBody>
      </p:sp>
      <p:sp>
        <p:nvSpPr>
          <p:cNvPr id="889871" name="AutoShape 15"/>
          <p:cNvSpPr>
            <a:spLocks noChangeArrowheads="1"/>
          </p:cNvSpPr>
          <p:nvPr/>
        </p:nvSpPr>
        <p:spPr bwMode="auto">
          <a:xfrm rot="21600000">
            <a:off x="7556500" y="3286125"/>
            <a:ext cx="1073150" cy="576263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request</a:t>
            </a:r>
          </a:p>
          <a:p>
            <a:pPr algn="ctr"/>
            <a:r>
              <a:rPr lang="en-GB" sz="1400" dirty="0"/>
              <a:t>amount</a:t>
            </a:r>
          </a:p>
        </p:txBody>
      </p:sp>
      <p:sp>
        <p:nvSpPr>
          <p:cNvPr id="889872" name="AutoShape 16"/>
          <p:cNvSpPr>
            <a:spLocks noChangeArrowheads="1"/>
          </p:cNvSpPr>
          <p:nvPr/>
        </p:nvSpPr>
        <p:spPr bwMode="auto">
          <a:xfrm rot="21600000">
            <a:off x="7099300" y="4887913"/>
            <a:ext cx="1135063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 display</a:t>
            </a:r>
          </a:p>
          <a:p>
            <a:pPr algn="ctr"/>
            <a:r>
              <a:rPr lang="en-GB" sz="1400" dirty="0"/>
              <a:t>processing</a:t>
            </a:r>
          </a:p>
          <a:p>
            <a:pPr algn="ctr"/>
            <a:r>
              <a:rPr lang="en-GB" sz="1400" dirty="0"/>
              <a:t> starts</a:t>
            </a:r>
          </a:p>
        </p:txBody>
      </p:sp>
      <p:sp>
        <p:nvSpPr>
          <p:cNvPr id="889873" name="AutoShape 17"/>
          <p:cNvSpPr>
            <a:spLocks noChangeArrowheads="1"/>
          </p:cNvSpPr>
          <p:nvPr/>
        </p:nvSpPr>
        <p:spPr bwMode="auto">
          <a:xfrm rot="21600000">
            <a:off x="4413250" y="5002213"/>
            <a:ext cx="1584325" cy="57626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dispense cash;</a:t>
            </a:r>
          </a:p>
          <a:p>
            <a:pPr algn="ctr"/>
            <a:r>
              <a:rPr lang="en-GB" sz="1400" dirty="0"/>
              <a:t>request take cash</a:t>
            </a: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 rot="21600000">
            <a:off x="2244725" y="5002213"/>
            <a:ext cx="1133475" cy="5778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request</a:t>
            </a:r>
          </a:p>
          <a:p>
            <a:pPr algn="ctr"/>
            <a:r>
              <a:rPr lang="en-GB" sz="1400" dirty="0"/>
              <a:t>continuation</a:t>
            </a:r>
          </a:p>
        </p:txBody>
      </p:sp>
      <p:sp>
        <p:nvSpPr>
          <p:cNvPr id="889875" name="Rectangle 19"/>
          <p:cNvSpPr>
            <a:spLocks noChangeArrowheads="1"/>
          </p:cNvSpPr>
          <p:nvPr/>
        </p:nvSpPr>
        <p:spPr bwMode="auto">
          <a:xfrm rot="21600000">
            <a:off x="3387725" y="4800600"/>
            <a:ext cx="501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take</a:t>
            </a:r>
          </a:p>
          <a:p>
            <a:pPr algn="ctr"/>
            <a:r>
              <a:rPr lang="en-GB" sz="1400" dirty="0"/>
              <a:t>cash</a:t>
            </a:r>
          </a:p>
        </p:txBody>
      </p:sp>
      <p:sp>
        <p:nvSpPr>
          <p:cNvPr id="889876" name="Rectangle 20"/>
          <p:cNvSpPr>
            <a:spLocks noChangeArrowheads="1"/>
          </p:cNvSpPr>
          <p:nvPr/>
        </p:nvSpPr>
        <p:spPr bwMode="auto">
          <a:xfrm rot="21600000">
            <a:off x="6130925" y="4572000"/>
            <a:ext cx="1035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end of</a:t>
            </a:r>
          </a:p>
          <a:p>
            <a:pPr algn="ctr"/>
            <a:r>
              <a:rPr lang="en-GB" sz="1400" dirty="0"/>
              <a:t>transaction</a:t>
            </a:r>
          </a:p>
          <a:p>
            <a:pPr algn="ctr"/>
            <a:r>
              <a:rPr lang="en-GB" sz="1400" dirty="0"/>
              <a:t>[successful]</a:t>
            </a:r>
          </a:p>
        </p:txBody>
      </p:sp>
      <p:sp>
        <p:nvSpPr>
          <p:cNvPr id="889877" name="Rectangle 21"/>
          <p:cNvSpPr>
            <a:spLocks noChangeArrowheads="1"/>
          </p:cNvSpPr>
          <p:nvPr/>
        </p:nvSpPr>
        <p:spPr bwMode="auto">
          <a:xfrm rot="21600000">
            <a:off x="7975600" y="172878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OK</a:t>
            </a:r>
          </a:p>
        </p:txBody>
      </p:sp>
      <p:sp>
        <p:nvSpPr>
          <p:cNvPr id="889878" name="Rectangle 22"/>
          <p:cNvSpPr>
            <a:spLocks noChangeArrowheads="1"/>
          </p:cNvSpPr>
          <p:nvPr/>
        </p:nvSpPr>
        <p:spPr bwMode="auto">
          <a:xfrm rot="21600000">
            <a:off x="6011863" y="304800"/>
            <a:ext cx="241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enter password / verify account</a:t>
            </a:r>
          </a:p>
        </p:txBody>
      </p:sp>
      <p:sp>
        <p:nvSpPr>
          <p:cNvPr id="889879" name="Rectangle 23"/>
          <p:cNvSpPr>
            <a:spLocks noChangeArrowheads="1"/>
          </p:cNvSpPr>
          <p:nvPr/>
        </p:nvSpPr>
        <p:spPr bwMode="auto">
          <a:xfrm>
            <a:off x="8235950" y="2670175"/>
            <a:ext cx="544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enter</a:t>
            </a:r>
          </a:p>
          <a:p>
            <a:pPr algn="ctr"/>
            <a:r>
              <a:rPr lang="en-GB" sz="1400" dirty="0"/>
              <a:t> kind</a:t>
            </a:r>
          </a:p>
        </p:txBody>
      </p:sp>
      <p:sp>
        <p:nvSpPr>
          <p:cNvPr id="889880" name="Line 24"/>
          <p:cNvSpPr>
            <a:spLocks noChangeShapeType="1"/>
          </p:cNvSpPr>
          <p:nvPr/>
        </p:nvSpPr>
        <p:spPr bwMode="auto">
          <a:xfrm rot="5400000">
            <a:off x="3446463" y="466725"/>
            <a:ext cx="40005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9881" name="AutoShape 25"/>
          <p:cNvSpPr>
            <a:spLocks noChangeArrowheads="1"/>
          </p:cNvSpPr>
          <p:nvPr/>
        </p:nvSpPr>
        <p:spPr bwMode="auto">
          <a:xfrm rot="21600000">
            <a:off x="2900363" y="647700"/>
            <a:ext cx="1493837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Main screen</a:t>
            </a:r>
          </a:p>
          <a:p>
            <a:pPr algn="ctr"/>
            <a:r>
              <a:rPr lang="en-GB" sz="1400" dirty="0"/>
              <a:t>do / display main</a:t>
            </a:r>
          </a:p>
          <a:p>
            <a:pPr algn="ctr"/>
            <a:r>
              <a:rPr lang="en-GB" sz="1400" dirty="0"/>
              <a:t>screen</a:t>
            </a:r>
          </a:p>
        </p:txBody>
      </p:sp>
      <p:sp>
        <p:nvSpPr>
          <p:cNvPr id="889882" name="Oval 26"/>
          <p:cNvSpPr>
            <a:spLocks noChangeArrowheads="1"/>
          </p:cNvSpPr>
          <p:nvPr/>
        </p:nvSpPr>
        <p:spPr bwMode="auto">
          <a:xfrm rot="5400000">
            <a:off x="3570288" y="228600"/>
            <a:ext cx="153988" cy="15398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9883" name="Rectangle 27"/>
          <p:cNvSpPr>
            <a:spLocks noChangeArrowheads="1"/>
          </p:cNvSpPr>
          <p:nvPr/>
        </p:nvSpPr>
        <p:spPr bwMode="auto">
          <a:xfrm>
            <a:off x="6994525" y="3971925"/>
            <a:ext cx="1117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GB" sz="1400" dirty="0"/>
              <a:t>enter amount</a:t>
            </a:r>
          </a:p>
          <a:p>
            <a:pPr algn="r"/>
            <a:r>
              <a:rPr lang="en-GB" sz="1400" dirty="0"/>
              <a:t>/process </a:t>
            </a:r>
          </a:p>
          <a:p>
            <a:pPr algn="r"/>
            <a:r>
              <a:rPr lang="en-GB" sz="1400" dirty="0"/>
              <a:t>transaction</a:t>
            </a:r>
          </a:p>
        </p:txBody>
      </p:sp>
      <p:sp>
        <p:nvSpPr>
          <p:cNvPr id="889884" name="Rectangle 28"/>
          <p:cNvSpPr>
            <a:spLocks noChangeArrowheads="1"/>
          </p:cNvSpPr>
          <p:nvPr/>
        </p:nvSpPr>
        <p:spPr bwMode="auto">
          <a:xfrm>
            <a:off x="1752600" y="3276600"/>
            <a:ext cx="79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continue</a:t>
            </a:r>
            <a:endParaRPr lang="en-GB" sz="1400" dirty="0">
              <a:solidFill>
                <a:schemeClr val="folHlink"/>
              </a:solidFill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227013" y="228600"/>
            <a:ext cx="236220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GB" sz="3200" b="1" i="1" dirty="0" smtClean="0">
                <a:solidFill>
                  <a:schemeClr val="accent2"/>
                </a:solidFill>
              </a:rPr>
              <a:t>ATM Class</a:t>
            </a:r>
          </a:p>
          <a:p>
            <a:r>
              <a:rPr lang="en-GB" sz="4400" b="1" dirty="0" smtClean="0">
                <a:solidFill>
                  <a:schemeClr val="accent2"/>
                </a:solidFill>
              </a:rPr>
              <a:t>State</a:t>
            </a:r>
            <a:r>
              <a:rPr lang="en-GB" sz="4400" b="1" dirty="0">
                <a:solidFill>
                  <a:schemeClr val="accent2"/>
                </a:solidFill>
              </a:rPr>
              <a:t/>
            </a:r>
            <a:br>
              <a:rPr lang="en-GB" sz="4400" b="1" dirty="0">
                <a:solidFill>
                  <a:schemeClr val="accent2"/>
                </a:solidFill>
              </a:rPr>
            </a:br>
            <a:r>
              <a:rPr lang="en-GB" sz="4400" b="1" dirty="0">
                <a:solidFill>
                  <a:schemeClr val="accent2"/>
                </a:solidFill>
              </a:rPr>
              <a:t>Machine </a:t>
            </a:r>
            <a:br>
              <a:rPr lang="en-GB" sz="4400" b="1" dirty="0">
                <a:solidFill>
                  <a:schemeClr val="accent2"/>
                </a:solidFill>
              </a:rPr>
            </a:br>
            <a:endParaRPr lang="en-GB" sz="4400" b="1" dirty="0">
              <a:solidFill>
                <a:schemeClr val="accent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88A8-C57F-4FB4-B0DE-DA0877B87DB2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890882" name="Rectangle 2"/>
          <p:cNvSpPr>
            <a:spLocks noChangeArrowheads="1"/>
          </p:cNvSpPr>
          <p:nvPr/>
        </p:nvSpPr>
        <p:spPr bwMode="auto">
          <a:xfrm>
            <a:off x="0" y="1295400"/>
            <a:ext cx="99028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0883" name="Rectangle 3"/>
          <p:cNvSpPr>
            <a:spLocks noChangeArrowheads="1"/>
          </p:cNvSpPr>
          <p:nvPr/>
        </p:nvSpPr>
        <p:spPr bwMode="auto">
          <a:xfrm rot="21600000">
            <a:off x="4454525" y="609600"/>
            <a:ext cx="930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insert card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[readable]</a:t>
            </a:r>
          </a:p>
        </p:txBody>
      </p:sp>
      <p:sp>
        <p:nvSpPr>
          <p:cNvPr id="890884" name="Line 4"/>
          <p:cNvSpPr>
            <a:spLocks noChangeShapeType="1"/>
          </p:cNvSpPr>
          <p:nvPr/>
        </p:nvSpPr>
        <p:spPr bwMode="auto">
          <a:xfrm rot="-5400000">
            <a:off x="4416425" y="-38100"/>
            <a:ext cx="0" cy="2514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0885" name="Freeform 5"/>
          <p:cNvSpPr>
            <a:spLocks/>
          </p:cNvSpPr>
          <p:nvPr/>
        </p:nvSpPr>
        <p:spPr bwMode="auto">
          <a:xfrm rot="5400000">
            <a:off x="6802438" y="-12700"/>
            <a:ext cx="290512" cy="1633538"/>
          </a:xfrm>
          <a:custGeom>
            <a:avLst/>
            <a:gdLst/>
            <a:ahLst/>
            <a:cxnLst>
              <a:cxn ang="0">
                <a:pos x="240" y="912"/>
              </a:cxn>
              <a:cxn ang="0">
                <a:pos x="0" y="912"/>
              </a:cxn>
              <a:cxn ang="0">
                <a:pos x="0" y="0"/>
              </a:cxn>
              <a:cxn ang="0">
                <a:pos x="240" y="0"/>
              </a:cxn>
            </a:cxnLst>
            <a:rect l="0" t="0" r="r" b="b"/>
            <a:pathLst>
              <a:path w="241" h="913">
                <a:moveTo>
                  <a:pt x="240" y="912"/>
                </a:moveTo>
                <a:lnTo>
                  <a:pt x="0" y="912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0886" name="Freeform 6"/>
          <p:cNvSpPr>
            <a:spLocks/>
          </p:cNvSpPr>
          <p:nvPr/>
        </p:nvSpPr>
        <p:spPr bwMode="auto">
          <a:xfrm rot="5400000">
            <a:off x="7800975" y="1368425"/>
            <a:ext cx="536575" cy="695325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0" y="0"/>
              </a:cxn>
              <a:cxn ang="0">
                <a:pos x="768" y="0"/>
              </a:cxn>
            </a:cxnLst>
            <a:rect l="0" t="0" r="r" b="b"/>
            <a:pathLst>
              <a:path w="769" h="577">
                <a:moveTo>
                  <a:pt x="0" y="576"/>
                </a:moveTo>
                <a:lnTo>
                  <a:pt x="0" y="0"/>
                </a:lnTo>
                <a:lnTo>
                  <a:pt x="768" y="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0887" name="Line 7"/>
          <p:cNvSpPr>
            <a:spLocks noChangeShapeType="1"/>
          </p:cNvSpPr>
          <p:nvPr/>
        </p:nvSpPr>
        <p:spPr bwMode="auto">
          <a:xfrm rot="5400000">
            <a:off x="7740650" y="2792413"/>
            <a:ext cx="1038225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0888" name="Freeform 8"/>
          <p:cNvSpPr>
            <a:spLocks/>
          </p:cNvSpPr>
          <p:nvPr/>
        </p:nvSpPr>
        <p:spPr bwMode="auto">
          <a:xfrm rot="5400000">
            <a:off x="7474743" y="4294982"/>
            <a:ext cx="127476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3" y="0"/>
              </a:cxn>
              <a:cxn ang="0">
                <a:pos x="1059" y="0"/>
              </a:cxn>
            </a:cxnLst>
            <a:rect l="0" t="0" r="r" b="b"/>
            <a:pathLst>
              <a:path w="1060" h="1">
                <a:moveTo>
                  <a:pt x="0" y="0"/>
                </a:moveTo>
                <a:lnTo>
                  <a:pt x="863" y="0"/>
                </a:lnTo>
                <a:lnTo>
                  <a:pt x="1059" y="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0889" name="Line 9"/>
          <p:cNvSpPr>
            <a:spLocks noChangeShapeType="1"/>
          </p:cNvSpPr>
          <p:nvPr/>
        </p:nvSpPr>
        <p:spPr bwMode="auto">
          <a:xfrm rot="5400000">
            <a:off x="6613525" y="4656138"/>
            <a:ext cx="0" cy="12700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0890" name="Line 10"/>
          <p:cNvSpPr>
            <a:spLocks noChangeShapeType="1"/>
          </p:cNvSpPr>
          <p:nvPr/>
        </p:nvSpPr>
        <p:spPr bwMode="auto">
          <a:xfrm rot="16200000" flipV="1">
            <a:off x="4132263" y="4511675"/>
            <a:ext cx="0" cy="15589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0891" name="Freeform 11"/>
          <p:cNvSpPr>
            <a:spLocks/>
          </p:cNvSpPr>
          <p:nvPr/>
        </p:nvSpPr>
        <p:spPr bwMode="auto">
          <a:xfrm>
            <a:off x="2592388" y="152400"/>
            <a:ext cx="5986462" cy="5032375"/>
          </a:xfrm>
          <a:custGeom>
            <a:avLst/>
            <a:gdLst/>
            <a:ahLst/>
            <a:cxnLst>
              <a:cxn ang="0">
                <a:pos x="0" y="3170"/>
              </a:cxn>
              <a:cxn ang="0">
                <a:pos x="0" y="0"/>
              </a:cxn>
              <a:cxn ang="0">
                <a:pos x="3771" y="1"/>
              </a:cxn>
              <a:cxn ang="0">
                <a:pos x="3771" y="1160"/>
              </a:cxn>
            </a:cxnLst>
            <a:rect l="0" t="0" r="r" b="b"/>
            <a:pathLst>
              <a:path w="3771" h="3170">
                <a:moveTo>
                  <a:pt x="0" y="3170"/>
                </a:moveTo>
                <a:lnTo>
                  <a:pt x="0" y="0"/>
                </a:lnTo>
                <a:lnTo>
                  <a:pt x="3771" y="1"/>
                </a:lnTo>
                <a:lnTo>
                  <a:pt x="3771" y="116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0892" name="AutoShape 12"/>
          <p:cNvSpPr>
            <a:spLocks noChangeArrowheads="1"/>
          </p:cNvSpPr>
          <p:nvPr/>
        </p:nvSpPr>
        <p:spPr bwMode="auto">
          <a:xfrm rot="21600000">
            <a:off x="5651500" y="919163"/>
            <a:ext cx="1073150" cy="57626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request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password</a:t>
            </a:r>
          </a:p>
        </p:txBody>
      </p:sp>
      <p:sp>
        <p:nvSpPr>
          <p:cNvPr id="890893" name="AutoShape 13"/>
          <p:cNvSpPr>
            <a:spLocks noChangeArrowheads="1"/>
          </p:cNvSpPr>
          <p:nvPr/>
        </p:nvSpPr>
        <p:spPr bwMode="auto">
          <a:xfrm rot="21600000">
            <a:off x="7173913" y="914400"/>
            <a:ext cx="1090612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display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verifying 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account</a:t>
            </a:r>
          </a:p>
        </p:txBody>
      </p:sp>
      <p:sp>
        <p:nvSpPr>
          <p:cNvPr id="890894" name="AutoShape 14"/>
          <p:cNvSpPr>
            <a:spLocks noChangeArrowheads="1"/>
          </p:cNvSpPr>
          <p:nvPr/>
        </p:nvSpPr>
        <p:spPr bwMode="auto">
          <a:xfrm rot="21600000">
            <a:off x="7921625" y="1990725"/>
            <a:ext cx="1181100" cy="5778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request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kind</a:t>
            </a:r>
          </a:p>
        </p:txBody>
      </p:sp>
      <p:sp>
        <p:nvSpPr>
          <p:cNvPr id="890895" name="AutoShape 15"/>
          <p:cNvSpPr>
            <a:spLocks noChangeArrowheads="1"/>
          </p:cNvSpPr>
          <p:nvPr/>
        </p:nvSpPr>
        <p:spPr bwMode="auto">
          <a:xfrm rot="21600000">
            <a:off x="7556500" y="3286125"/>
            <a:ext cx="1073150" cy="576263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request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amount</a:t>
            </a:r>
          </a:p>
        </p:txBody>
      </p:sp>
      <p:sp>
        <p:nvSpPr>
          <p:cNvPr id="890896" name="AutoShape 16"/>
          <p:cNvSpPr>
            <a:spLocks noChangeArrowheads="1"/>
          </p:cNvSpPr>
          <p:nvPr/>
        </p:nvSpPr>
        <p:spPr bwMode="auto">
          <a:xfrm rot="21600000">
            <a:off x="7099300" y="4887913"/>
            <a:ext cx="1135063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 display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processing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 starts</a:t>
            </a:r>
          </a:p>
        </p:txBody>
      </p:sp>
      <p:sp>
        <p:nvSpPr>
          <p:cNvPr id="890897" name="AutoShape 17"/>
          <p:cNvSpPr>
            <a:spLocks noChangeArrowheads="1"/>
          </p:cNvSpPr>
          <p:nvPr/>
        </p:nvSpPr>
        <p:spPr bwMode="auto">
          <a:xfrm rot="21600000">
            <a:off x="4413250" y="5002213"/>
            <a:ext cx="1584325" cy="57626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dispense cash;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request take cash</a:t>
            </a:r>
          </a:p>
        </p:txBody>
      </p:sp>
      <p:sp>
        <p:nvSpPr>
          <p:cNvPr id="890898" name="AutoShape 18"/>
          <p:cNvSpPr>
            <a:spLocks noChangeArrowheads="1"/>
          </p:cNvSpPr>
          <p:nvPr/>
        </p:nvSpPr>
        <p:spPr bwMode="auto">
          <a:xfrm rot="21600000">
            <a:off x="2244725" y="5002213"/>
            <a:ext cx="1133475" cy="5778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do / request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continuation</a:t>
            </a:r>
          </a:p>
        </p:txBody>
      </p:sp>
      <p:sp>
        <p:nvSpPr>
          <p:cNvPr id="890899" name="Rectangle 19"/>
          <p:cNvSpPr>
            <a:spLocks noChangeArrowheads="1"/>
          </p:cNvSpPr>
          <p:nvPr/>
        </p:nvSpPr>
        <p:spPr bwMode="auto">
          <a:xfrm rot="21600000">
            <a:off x="3387725" y="4800600"/>
            <a:ext cx="501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take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cash</a:t>
            </a:r>
          </a:p>
        </p:txBody>
      </p:sp>
      <p:sp>
        <p:nvSpPr>
          <p:cNvPr id="890900" name="Rectangle 20"/>
          <p:cNvSpPr>
            <a:spLocks noChangeArrowheads="1"/>
          </p:cNvSpPr>
          <p:nvPr/>
        </p:nvSpPr>
        <p:spPr bwMode="auto">
          <a:xfrm rot="21600000">
            <a:off x="6130925" y="4572000"/>
            <a:ext cx="1035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end of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transaction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[successful]</a:t>
            </a:r>
          </a:p>
        </p:txBody>
      </p:sp>
      <p:sp>
        <p:nvSpPr>
          <p:cNvPr id="890901" name="Rectangle 21"/>
          <p:cNvSpPr>
            <a:spLocks noChangeArrowheads="1"/>
          </p:cNvSpPr>
          <p:nvPr/>
        </p:nvSpPr>
        <p:spPr bwMode="auto">
          <a:xfrm>
            <a:off x="1752600" y="3352800"/>
            <a:ext cx="79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continue</a:t>
            </a:r>
          </a:p>
        </p:txBody>
      </p:sp>
      <p:sp>
        <p:nvSpPr>
          <p:cNvPr id="890902" name="Rectangle 22"/>
          <p:cNvSpPr>
            <a:spLocks noChangeArrowheads="1"/>
          </p:cNvSpPr>
          <p:nvPr/>
        </p:nvSpPr>
        <p:spPr bwMode="auto">
          <a:xfrm rot="21600000">
            <a:off x="7975600" y="172878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OK</a:t>
            </a:r>
          </a:p>
        </p:txBody>
      </p:sp>
      <p:sp>
        <p:nvSpPr>
          <p:cNvPr id="890903" name="Rectangle 23"/>
          <p:cNvSpPr>
            <a:spLocks noChangeArrowheads="1"/>
          </p:cNvSpPr>
          <p:nvPr/>
        </p:nvSpPr>
        <p:spPr bwMode="auto">
          <a:xfrm rot="21600000">
            <a:off x="6011863" y="304800"/>
            <a:ext cx="241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enter password / verify account</a:t>
            </a:r>
          </a:p>
        </p:txBody>
      </p:sp>
      <p:sp>
        <p:nvSpPr>
          <p:cNvPr id="890904" name="Rectangle 24"/>
          <p:cNvSpPr>
            <a:spLocks noChangeArrowheads="1"/>
          </p:cNvSpPr>
          <p:nvPr/>
        </p:nvSpPr>
        <p:spPr bwMode="auto">
          <a:xfrm>
            <a:off x="8235950" y="2670175"/>
            <a:ext cx="544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enter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 kind</a:t>
            </a:r>
          </a:p>
        </p:txBody>
      </p:sp>
      <p:grpSp>
        <p:nvGrpSpPr>
          <p:cNvPr id="890905" name="Group 25"/>
          <p:cNvGrpSpPr>
            <a:grpSpLocks/>
          </p:cNvGrpSpPr>
          <p:nvPr/>
        </p:nvGrpSpPr>
        <p:grpSpPr bwMode="auto">
          <a:xfrm>
            <a:off x="2814638" y="1295400"/>
            <a:ext cx="2751137" cy="2117725"/>
            <a:chOff x="1193" y="768"/>
            <a:chExt cx="1733" cy="1334"/>
          </a:xfrm>
        </p:grpSpPr>
        <p:sp>
          <p:nvSpPr>
            <p:cNvPr id="890906" name="Line 26"/>
            <p:cNvSpPr>
              <a:spLocks noChangeShapeType="1"/>
            </p:cNvSpPr>
            <p:nvPr/>
          </p:nvSpPr>
          <p:spPr bwMode="auto">
            <a:xfrm rot="5400000">
              <a:off x="1582" y="914"/>
              <a:ext cx="291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907" name="Line 27"/>
            <p:cNvSpPr>
              <a:spLocks noChangeShapeType="1"/>
            </p:cNvSpPr>
            <p:nvPr/>
          </p:nvSpPr>
          <p:spPr bwMode="auto">
            <a:xfrm rot="5400000" flipH="1">
              <a:off x="1117" y="1312"/>
              <a:ext cx="79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908" name="Line 28"/>
            <p:cNvSpPr>
              <a:spLocks noChangeShapeType="1"/>
            </p:cNvSpPr>
            <p:nvPr/>
          </p:nvSpPr>
          <p:spPr bwMode="auto">
            <a:xfrm rot="5400000">
              <a:off x="1697" y="1457"/>
              <a:ext cx="291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909" name="AutoShape 29"/>
            <p:cNvSpPr>
              <a:spLocks noChangeArrowheads="1"/>
            </p:cNvSpPr>
            <p:nvPr/>
          </p:nvSpPr>
          <p:spPr bwMode="auto">
            <a:xfrm rot="21600000">
              <a:off x="1570" y="1069"/>
              <a:ext cx="1196" cy="363"/>
            </a:xfrm>
            <a:prstGeom prst="roundRect">
              <a:avLst>
                <a:gd name="adj" fmla="val 12495"/>
              </a:avLst>
            </a:prstGeom>
            <a:solidFill>
              <a:srgbClr val="F8F8F8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1400" dirty="0"/>
                <a:t>Unreadable:</a:t>
              </a:r>
            </a:p>
            <a:p>
              <a:pPr algn="ctr"/>
              <a:r>
                <a:rPr lang="en-GB" sz="1400" dirty="0"/>
                <a:t>do / display unreadable</a:t>
              </a:r>
            </a:p>
          </p:txBody>
        </p:sp>
        <p:sp>
          <p:nvSpPr>
            <p:cNvPr id="890910" name="AutoShape 30"/>
            <p:cNvSpPr>
              <a:spLocks noChangeArrowheads="1"/>
            </p:cNvSpPr>
            <p:nvPr/>
          </p:nvSpPr>
          <p:spPr bwMode="auto">
            <a:xfrm rot="21600000">
              <a:off x="1254" y="1594"/>
              <a:ext cx="924" cy="508"/>
            </a:xfrm>
            <a:prstGeom prst="roundRect">
              <a:avLst>
                <a:gd name="adj" fmla="val 12495"/>
              </a:avLst>
            </a:prstGeom>
            <a:solidFill>
              <a:srgbClr val="F8F8F8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1400" dirty="0"/>
                <a:t>Card rejected</a:t>
              </a:r>
            </a:p>
            <a:p>
              <a:pPr algn="ctr"/>
              <a:r>
                <a:rPr lang="en-GB" sz="1400" dirty="0"/>
                <a:t>do / eject card;</a:t>
              </a:r>
            </a:p>
            <a:p>
              <a:pPr algn="ctr"/>
              <a:r>
                <a:rPr lang="en-GB" sz="1400" dirty="0"/>
                <a:t>request take card</a:t>
              </a:r>
            </a:p>
          </p:txBody>
        </p:sp>
        <p:sp>
          <p:nvSpPr>
            <p:cNvPr id="890911" name="Rectangle 31"/>
            <p:cNvSpPr>
              <a:spLocks noChangeArrowheads="1"/>
            </p:cNvSpPr>
            <p:nvPr/>
          </p:nvSpPr>
          <p:spPr bwMode="auto">
            <a:xfrm>
              <a:off x="1193" y="1134"/>
              <a:ext cx="33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1400" dirty="0"/>
                <a:t>take </a:t>
              </a:r>
            </a:p>
            <a:p>
              <a:pPr algn="ctr"/>
              <a:r>
                <a:rPr lang="en-GB" sz="1400" dirty="0"/>
                <a:t>card</a:t>
              </a:r>
            </a:p>
          </p:txBody>
        </p:sp>
        <p:sp>
          <p:nvSpPr>
            <p:cNvPr id="890912" name="Rectangle 32"/>
            <p:cNvSpPr>
              <a:spLocks noChangeArrowheads="1"/>
            </p:cNvSpPr>
            <p:nvPr/>
          </p:nvSpPr>
          <p:spPr bwMode="auto">
            <a:xfrm rot="21600000">
              <a:off x="1838" y="1392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1400" dirty="0"/>
                <a:t>ack</a:t>
              </a:r>
            </a:p>
          </p:txBody>
        </p:sp>
        <p:sp>
          <p:nvSpPr>
            <p:cNvPr id="890913" name="Rectangle 33"/>
            <p:cNvSpPr>
              <a:spLocks noChangeArrowheads="1"/>
            </p:cNvSpPr>
            <p:nvPr/>
          </p:nvSpPr>
          <p:spPr bwMode="auto">
            <a:xfrm rot="21600000">
              <a:off x="1746" y="864"/>
              <a:ext cx="11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sz="1400" dirty="0"/>
                <a:t>insert card [unreadable]</a:t>
              </a:r>
            </a:p>
          </p:txBody>
        </p:sp>
      </p:grpSp>
      <p:sp>
        <p:nvSpPr>
          <p:cNvPr id="890914" name="Rectangle 34"/>
          <p:cNvSpPr>
            <a:spLocks noChangeArrowheads="1"/>
          </p:cNvSpPr>
          <p:nvPr/>
        </p:nvSpPr>
        <p:spPr bwMode="auto">
          <a:xfrm>
            <a:off x="6994525" y="3971925"/>
            <a:ext cx="1117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GB" sz="1400" dirty="0">
                <a:solidFill>
                  <a:schemeClr val="folHlink"/>
                </a:solidFill>
              </a:rPr>
              <a:t>enter amount</a:t>
            </a:r>
          </a:p>
          <a:p>
            <a:pPr algn="r"/>
            <a:r>
              <a:rPr lang="en-GB" sz="1400" dirty="0">
                <a:solidFill>
                  <a:schemeClr val="folHlink"/>
                </a:solidFill>
              </a:rPr>
              <a:t>/process </a:t>
            </a:r>
          </a:p>
          <a:p>
            <a:pPr algn="r"/>
            <a:r>
              <a:rPr lang="en-GB" sz="1400" dirty="0">
                <a:solidFill>
                  <a:schemeClr val="folHlink"/>
                </a:solidFill>
              </a:rPr>
              <a:t>transaction</a:t>
            </a:r>
          </a:p>
        </p:txBody>
      </p:sp>
      <p:sp>
        <p:nvSpPr>
          <p:cNvPr id="890915" name="Line 35"/>
          <p:cNvSpPr>
            <a:spLocks noChangeShapeType="1"/>
          </p:cNvSpPr>
          <p:nvPr/>
        </p:nvSpPr>
        <p:spPr bwMode="auto">
          <a:xfrm rot="5400000">
            <a:off x="3446463" y="466725"/>
            <a:ext cx="40005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0916" name="AutoShape 36"/>
          <p:cNvSpPr>
            <a:spLocks noChangeArrowheads="1"/>
          </p:cNvSpPr>
          <p:nvPr/>
        </p:nvSpPr>
        <p:spPr bwMode="auto">
          <a:xfrm rot="21600000">
            <a:off x="2900363" y="647700"/>
            <a:ext cx="1493837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Main screen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do / display main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screen</a:t>
            </a:r>
          </a:p>
        </p:txBody>
      </p:sp>
      <p:sp>
        <p:nvSpPr>
          <p:cNvPr id="890917" name="Oval 37"/>
          <p:cNvSpPr>
            <a:spLocks noChangeArrowheads="1"/>
          </p:cNvSpPr>
          <p:nvPr/>
        </p:nvSpPr>
        <p:spPr bwMode="auto">
          <a:xfrm rot="5400000">
            <a:off x="3570288" y="228600"/>
            <a:ext cx="153988" cy="153987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227013" y="228600"/>
            <a:ext cx="236220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GB" sz="3200" b="1" i="1" dirty="0" smtClean="0">
                <a:solidFill>
                  <a:schemeClr val="bg2"/>
                </a:solidFill>
              </a:rPr>
              <a:t>ATM Class</a:t>
            </a:r>
          </a:p>
          <a:p>
            <a:r>
              <a:rPr lang="en-GB" sz="4400" b="1" dirty="0" smtClean="0">
                <a:solidFill>
                  <a:schemeClr val="bg2"/>
                </a:solidFill>
              </a:rPr>
              <a:t>State</a:t>
            </a:r>
            <a:r>
              <a:rPr lang="en-GB" sz="4400" b="1" dirty="0">
                <a:solidFill>
                  <a:schemeClr val="bg2"/>
                </a:solidFill>
              </a:rPr>
              <a:t/>
            </a:r>
            <a:br>
              <a:rPr lang="en-GB" sz="4400" b="1" dirty="0">
                <a:solidFill>
                  <a:schemeClr val="bg2"/>
                </a:solidFill>
              </a:rPr>
            </a:br>
            <a:r>
              <a:rPr lang="en-GB" sz="4400" b="1" dirty="0">
                <a:solidFill>
                  <a:schemeClr val="bg2"/>
                </a:solidFill>
              </a:rPr>
              <a:t>Machine </a:t>
            </a:r>
            <a:br>
              <a:rPr lang="en-GB" sz="4400" b="1" dirty="0">
                <a:solidFill>
                  <a:schemeClr val="bg2"/>
                </a:solidFill>
              </a:rPr>
            </a:br>
            <a:endParaRPr lang="en-GB" sz="4400" b="1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Line 2"/>
          <p:cNvSpPr>
            <a:spLocks noChangeShapeType="1"/>
          </p:cNvSpPr>
          <p:nvPr/>
        </p:nvSpPr>
        <p:spPr bwMode="auto">
          <a:xfrm rot="5400000">
            <a:off x="3432968" y="1450182"/>
            <a:ext cx="4619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75" name="Rectangle 3"/>
          <p:cNvSpPr>
            <a:spLocks noChangeArrowheads="1"/>
          </p:cNvSpPr>
          <p:nvPr/>
        </p:nvSpPr>
        <p:spPr bwMode="auto">
          <a:xfrm>
            <a:off x="9178925" y="1174750"/>
            <a:ext cx="8112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1400" dirty="0"/>
              <a:t>cancel/</a:t>
            </a:r>
          </a:p>
          <a:p>
            <a:r>
              <a:rPr lang="en-GB" sz="1400" dirty="0"/>
              <a:t>network </a:t>
            </a:r>
          </a:p>
          <a:p>
            <a:r>
              <a:rPr lang="en-GB" sz="1400" dirty="0"/>
              <a:t>request</a:t>
            </a:r>
          </a:p>
        </p:txBody>
      </p:sp>
      <p:sp>
        <p:nvSpPr>
          <p:cNvPr id="899076" name="Rectangle 4"/>
          <p:cNvSpPr>
            <a:spLocks noChangeArrowheads="1"/>
          </p:cNvSpPr>
          <p:nvPr/>
        </p:nvSpPr>
        <p:spPr bwMode="auto">
          <a:xfrm rot="21600000">
            <a:off x="5445125" y="5638800"/>
            <a:ext cx="1830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cancel/network request</a:t>
            </a:r>
          </a:p>
        </p:txBody>
      </p:sp>
      <p:sp>
        <p:nvSpPr>
          <p:cNvPr id="899077" name="Rectangle 5"/>
          <p:cNvSpPr>
            <a:spLocks noChangeArrowheads="1"/>
          </p:cNvSpPr>
          <p:nvPr/>
        </p:nvSpPr>
        <p:spPr bwMode="auto">
          <a:xfrm rot="21600000">
            <a:off x="4454525" y="609600"/>
            <a:ext cx="930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insert card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[readable]</a:t>
            </a:r>
          </a:p>
        </p:txBody>
      </p:sp>
      <p:sp>
        <p:nvSpPr>
          <p:cNvPr id="899078" name="Line 6"/>
          <p:cNvSpPr>
            <a:spLocks noChangeShapeType="1"/>
          </p:cNvSpPr>
          <p:nvPr/>
        </p:nvSpPr>
        <p:spPr bwMode="auto">
          <a:xfrm rot="-5400000">
            <a:off x="4416425" y="-38100"/>
            <a:ext cx="0" cy="2514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79" name="Line 7"/>
          <p:cNvSpPr>
            <a:spLocks noChangeShapeType="1"/>
          </p:cNvSpPr>
          <p:nvPr/>
        </p:nvSpPr>
        <p:spPr bwMode="auto">
          <a:xfrm rot="5400000">
            <a:off x="7202488" y="757237"/>
            <a:ext cx="0" cy="9239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80" name="Freeform 8"/>
          <p:cNvSpPr>
            <a:spLocks/>
          </p:cNvSpPr>
          <p:nvPr/>
        </p:nvSpPr>
        <p:spPr bwMode="auto">
          <a:xfrm rot="5400000">
            <a:off x="6802438" y="-12700"/>
            <a:ext cx="290512" cy="1633538"/>
          </a:xfrm>
          <a:custGeom>
            <a:avLst/>
            <a:gdLst/>
            <a:ahLst/>
            <a:cxnLst>
              <a:cxn ang="0">
                <a:pos x="240" y="912"/>
              </a:cxn>
              <a:cxn ang="0">
                <a:pos x="0" y="912"/>
              </a:cxn>
              <a:cxn ang="0">
                <a:pos x="0" y="0"/>
              </a:cxn>
              <a:cxn ang="0">
                <a:pos x="240" y="0"/>
              </a:cxn>
            </a:cxnLst>
            <a:rect l="0" t="0" r="r" b="b"/>
            <a:pathLst>
              <a:path w="241" h="913">
                <a:moveTo>
                  <a:pt x="240" y="912"/>
                </a:moveTo>
                <a:lnTo>
                  <a:pt x="0" y="912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81" name="Freeform 9"/>
          <p:cNvSpPr>
            <a:spLocks/>
          </p:cNvSpPr>
          <p:nvPr/>
        </p:nvSpPr>
        <p:spPr bwMode="auto">
          <a:xfrm rot="5400000">
            <a:off x="6103938" y="4489450"/>
            <a:ext cx="463550" cy="2390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0"/>
              </a:cxn>
              <a:cxn ang="0">
                <a:pos x="384" y="1344"/>
              </a:cxn>
            </a:cxnLst>
            <a:rect l="0" t="0" r="r" b="b"/>
            <a:pathLst>
              <a:path w="385" h="1345">
                <a:moveTo>
                  <a:pt x="0" y="0"/>
                </a:moveTo>
                <a:lnTo>
                  <a:pt x="384" y="0"/>
                </a:lnTo>
                <a:lnTo>
                  <a:pt x="384" y="1344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82" name="Freeform 10"/>
          <p:cNvSpPr>
            <a:spLocks/>
          </p:cNvSpPr>
          <p:nvPr/>
        </p:nvSpPr>
        <p:spPr bwMode="auto">
          <a:xfrm rot="5400000">
            <a:off x="4733925" y="1585913"/>
            <a:ext cx="4851400" cy="40386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0" y="0"/>
              </a:cxn>
              <a:cxn ang="0">
                <a:pos x="4032" y="0"/>
              </a:cxn>
              <a:cxn ang="0">
                <a:pos x="4032" y="2352"/>
              </a:cxn>
            </a:cxnLst>
            <a:rect l="0" t="0" r="r" b="b"/>
            <a:pathLst>
              <a:path w="4033" h="2353">
                <a:moveTo>
                  <a:pt x="0" y="576"/>
                </a:moveTo>
                <a:lnTo>
                  <a:pt x="0" y="0"/>
                </a:lnTo>
                <a:lnTo>
                  <a:pt x="4032" y="0"/>
                </a:lnTo>
                <a:lnTo>
                  <a:pt x="4032" y="2352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83" name="Line 11"/>
          <p:cNvSpPr>
            <a:spLocks noChangeShapeType="1"/>
          </p:cNvSpPr>
          <p:nvPr/>
        </p:nvSpPr>
        <p:spPr bwMode="auto">
          <a:xfrm rot="5400000" flipH="1">
            <a:off x="3305969" y="5134769"/>
            <a:ext cx="161766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84" name="Line 12"/>
          <p:cNvSpPr>
            <a:spLocks noChangeShapeType="1"/>
          </p:cNvSpPr>
          <p:nvPr/>
        </p:nvSpPr>
        <p:spPr bwMode="auto">
          <a:xfrm rot="5400000" flipH="1">
            <a:off x="2574131" y="4834732"/>
            <a:ext cx="101758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85" name="Line 13"/>
          <p:cNvSpPr>
            <a:spLocks noChangeShapeType="1"/>
          </p:cNvSpPr>
          <p:nvPr/>
        </p:nvSpPr>
        <p:spPr bwMode="auto">
          <a:xfrm rot="5400000" flipH="1">
            <a:off x="3235325" y="3581400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86" name="Line 14"/>
          <p:cNvSpPr>
            <a:spLocks noChangeShapeType="1"/>
          </p:cNvSpPr>
          <p:nvPr/>
        </p:nvSpPr>
        <p:spPr bwMode="auto">
          <a:xfrm rot="5400000" flipH="1">
            <a:off x="2693987" y="2090738"/>
            <a:ext cx="126682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87" name="Line 15"/>
          <p:cNvSpPr>
            <a:spLocks noChangeShapeType="1"/>
          </p:cNvSpPr>
          <p:nvPr/>
        </p:nvSpPr>
        <p:spPr bwMode="auto">
          <a:xfrm rot="5400000">
            <a:off x="3615531" y="2288382"/>
            <a:ext cx="46196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88" name="Line 16"/>
          <p:cNvSpPr>
            <a:spLocks noChangeShapeType="1"/>
          </p:cNvSpPr>
          <p:nvPr/>
        </p:nvSpPr>
        <p:spPr bwMode="auto">
          <a:xfrm rot="5400000">
            <a:off x="5277644" y="2110582"/>
            <a:ext cx="0" cy="17065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89" name="Freeform 17"/>
          <p:cNvSpPr>
            <a:spLocks/>
          </p:cNvSpPr>
          <p:nvPr/>
        </p:nvSpPr>
        <p:spPr bwMode="auto">
          <a:xfrm rot="5400000">
            <a:off x="5483225" y="2100263"/>
            <a:ext cx="2600325" cy="1152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" y="0"/>
              </a:cxn>
              <a:cxn ang="0">
                <a:pos x="2160" y="720"/>
              </a:cxn>
            </a:cxnLst>
            <a:rect l="0" t="0" r="r" b="b"/>
            <a:pathLst>
              <a:path w="2161" h="721">
                <a:moveTo>
                  <a:pt x="0" y="0"/>
                </a:moveTo>
                <a:lnTo>
                  <a:pt x="2160" y="0"/>
                </a:lnTo>
                <a:lnTo>
                  <a:pt x="2160" y="72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90" name="Line 18"/>
          <p:cNvSpPr>
            <a:spLocks noChangeShapeType="1"/>
          </p:cNvSpPr>
          <p:nvPr/>
        </p:nvSpPr>
        <p:spPr bwMode="auto">
          <a:xfrm rot="5400000">
            <a:off x="5542756" y="1958182"/>
            <a:ext cx="132873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91" name="Freeform 19"/>
          <p:cNvSpPr>
            <a:spLocks/>
          </p:cNvSpPr>
          <p:nvPr/>
        </p:nvSpPr>
        <p:spPr bwMode="auto">
          <a:xfrm rot="5400000">
            <a:off x="7164387" y="1906588"/>
            <a:ext cx="523875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5" y="0"/>
              </a:cxn>
              <a:cxn ang="0">
                <a:pos x="435" y="768"/>
              </a:cxn>
            </a:cxnLst>
            <a:rect l="0" t="0" r="r" b="b"/>
            <a:pathLst>
              <a:path w="436" h="769">
                <a:moveTo>
                  <a:pt x="0" y="0"/>
                </a:moveTo>
                <a:lnTo>
                  <a:pt x="435" y="0"/>
                </a:lnTo>
                <a:lnTo>
                  <a:pt x="435" y="768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92" name="Freeform 20"/>
          <p:cNvSpPr>
            <a:spLocks/>
          </p:cNvSpPr>
          <p:nvPr/>
        </p:nvSpPr>
        <p:spPr bwMode="auto">
          <a:xfrm rot="5400000">
            <a:off x="7254875" y="2513013"/>
            <a:ext cx="342900" cy="1371600"/>
          </a:xfrm>
          <a:custGeom>
            <a:avLst/>
            <a:gdLst/>
            <a:ahLst/>
            <a:cxnLst>
              <a:cxn ang="0">
                <a:pos x="285" y="0"/>
              </a:cxn>
              <a:cxn ang="0">
                <a:pos x="0" y="0"/>
              </a:cxn>
              <a:cxn ang="0">
                <a:pos x="0" y="768"/>
              </a:cxn>
            </a:cxnLst>
            <a:rect l="0" t="0" r="r" b="b"/>
            <a:pathLst>
              <a:path w="286" h="769">
                <a:moveTo>
                  <a:pt x="285" y="0"/>
                </a:moveTo>
                <a:lnTo>
                  <a:pt x="0" y="0"/>
                </a:lnTo>
                <a:lnTo>
                  <a:pt x="0" y="768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93" name="Freeform 21"/>
          <p:cNvSpPr>
            <a:spLocks/>
          </p:cNvSpPr>
          <p:nvPr/>
        </p:nvSpPr>
        <p:spPr bwMode="auto">
          <a:xfrm rot="5400000">
            <a:off x="7594601" y="5767387"/>
            <a:ext cx="1098550" cy="466725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912" y="192"/>
              </a:cxn>
              <a:cxn ang="0">
                <a:pos x="912" y="0"/>
              </a:cxn>
            </a:cxnLst>
            <a:rect l="0" t="0" r="r" b="b"/>
            <a:pathLst>
              <a:path w="913" h="193">
                <a:moveTo>
                  <a:pt x="0" y="192"/>
                </a:moveTo>
                <a:lnTo>
                  <a:pt x="912" y="192"/>
                </a:lnTo>
                <a:lnTo>
                  <a:pt x="912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94" name="Freeform 22"/>
          <p:cNvSpPr>
            <a:spLocks/>
          </p:cNvSpPr>
          <p:nvPr/>
        </p:nvSpPr>
        <p:spPr bwMode="auto">
          <a:xfrm rot="5400000">
            <a:off x="6975475" y="4425950"/>
            <a:ext cx="3927475" cy="174625"/>
          </a:xfrm>
          <a:custGeom>
            <a:avLst/>
            <a:gdLst/>
            <a:ahLst/>
            <a:cxnLst>
              <a:cxn ang="0">
                <a:pos x="3258" y="144"/>
              </a:cxn>
              <a:cxn ang="0">
                <a:pos x="3263" y="0"/>
              </a:cxn>
              <a:cxn ang="0">
                <a:pos x="686" y="0"/>
              </a:cxn>
              <a:cxn ang="0">
                <a:pos x="0" y="0"/>
              </a:cxn>
            </a:cxnLst>
            <a:rect l="0" t="0" r="r" b="b"/>
            <a:pathLst>
              <a:path w="3264" h="145">
                <a:moveTo>
                  <a:pt x="3258" y="144"/>
                </a:moveTo>
                <a:lnTo>
                  <a:pt x="3263" y="0"/>
                </a:lnTo>
                <a:lnTo>
                  <a:pt x="686" y="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95" name="Freeform 23"/>
          <p:cNvSpPr>
            <a:spLocks/>
          </p:cNvSpPr>
          <p:nvPr/>
        </p:nvSpPr>
        <p:spPr bwMode="auto">
          <a:xfrm rot="5400000">
            <a:off x="7800975" y="1368425"/>
            <a:ext cx="536575" cy="695325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0" y="0"/>
              </a:cxn>
              <a:cxn ang="0">
                <a:pos x="768" y="0"/>
              </a:cxn>
            </a:cxnLst>
            <a:rect l="0" t="0" r="r" b="b"/>
            <a:pathLst>
              <a:path w="769" h="577">
                <a:moveTo>
                  <a:pt x="0" y="576"/>
                </a:moveTo>
                <a:lnTo>
                  <a:pt x="0" y="0"/>
                </a:lnTo>
                <a:lnTo>
                  <a:pt x="768" y="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96" name="Line 24"/>
          <p:cNvSpPr>
            <a:spLocks noChangeShapeType="1"/>
          </p:cNvSpPr>
          <p:nvPr/>
        </p:nvSpPr>
        <p:spPr bwMode="auto">
          <a:xfrm rot="5400000">
            <a:off x="7740650" y="2792413"/>
            <a:ext cx="1038225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97" name="Freeform 25"/>
          <p:cNvSpPr>
            <a:spLocks/>
          </p:cNvSpPr>
          <p:nvPr/>
        </p:nvSpPr>
        <p:spPr bwMode="auto">
          <a:xfrm rot="5400000">
            <a:off x="7474743" y="4294982"/>
            <a:ext cx="127476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3" y="0"/>
              </a:cxn>
              <a:cxn ang="0">
                <a:pos x="1059" y="0"/>
              </a:cxn>
            </a:cxnLst>
            <a:rect l="0" t="0" r="r" b="b"/>
            <a:pathLst>
              <a:path w="1060" h="1">
                <a:moveTo>
                  <a:pt x="0" y="0"/>
                </a:moveTo>
                <a:lnTo>
                  <a:pt x="863" y="0"/>
                </a:lnTo>
                <a:lnTo>
                  <a:pt x="1059" y="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098" name="Line 26"/>
          <p:cNvSpPr>
            <a:spLocks noChangeShapeType="1"/>
          </p:cNvSpPr>
          <p:nvPr/>
        </p:nvSpPr>
        <p:spPr bwMode="auto">
          <a:xfrm rot="5400000">
            <a:off x="6613525" y="4656138"/>
            <a:ext cx="0" cy="12700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099" name="Line 27"/>
          <p:cNvSpPr>
            <a:spLocks noChangeShapeType="1"/>
          </p:cNvSpPr>
          <p:nvPr/>
        </p:nvSpPr>
        <p:spPr bwMode="auto">
          <a:xfrm rot="16200000" flipV="1">
            <a:off x="4132263" y="4511675"/>
            <a:ext cx="0" cy="15589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100" name="Freeform 28"/>
          <p:cNvSpPr>
            <a:spLocks/>
          </p:cNvSpPr>
          <p:nvPr/>
        </p:nvSpPr>
        <p:spPr bwMode="auto">
          <a:xfrm>
            <a:off x="2592388" y="152400"/>
            <a:ext cx="5986462" cy="5032375"/>
          </a:xfrm>
          <a:custGeom>
            <a:avLst/>
            <a:gdLst/>
            <a:ahLst/>
            <a:cxnLst>
              <a:cxn ang="0">
                <a:pos x="0" y="3170"/>
              </a:cxn>
              <a:cxn ang="0">
                <a:pos x="0" y="0"/>
              </a:cxn>
              <a:cxn ang="0">
                <a:pos x="3771" y="1"/>
              </a:cxn>
              <a:cxn ang="0">
                <a:pos x="3771" y="1160"/>
              </a:cxn>
            </a:cxnLst>
            <a:rect l="0" t="0" r="r" b="b"/>
            <a:pathLst>
              <a:path w="3771" h="3170">
                <a:moveTo>
                  <a:pt x="0" y="3170"/>
                </a:moveTo>
                <a:lnTo>
                  <a:pt x="0" y="0"/>
                </a:lnTo>
                <a:lnTo>
                  <a:pt x="3771" y="1"/>
                </a:lnTo>
                <a:lnTo>
                  <a:pt x="3771" y="1160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9101" name="AutoShape 29"/>
          <p:cNvSpPr>
            <a:spLocks noChangeArrowheads="1"/>
          </p:cNvSpPr>
          <p:nvPr/>
        </p:nvSpPr>
        <p:spPr bwMode="auto">
          <a:xfrm rot="21600000">
            <a:off x="5651500" y="919163"/>
            <a:ext cx="1073150" cy="57626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request</a:t>
            </a:r>
          </a:p>
          <a:p>
            <a:pPr algn="ctr"/>
            <a:r>
              <a:rPr lang="en-GB" sz="1400" dirty="0"/>
              <a:t>password</a:t>
            </a:r>
          </a:p>
        </p:txBody>
      </p:sp>
      <p:sp>
        <p:nvSpPr>
          <p:cNvPr id="899102" name="AutoShape 30"/>
          <p:cNvSpPr>
            <a:spLocks noChangeArrowheads="1"/>
          </p:cNvSpPr>
          <p:nvPr/>
        </p:nvSpPr>
        <p:spPr bwMode="auto">
          <a:xfrm rot="21600000">
            <a:off x="7173913" y="914400"/>
            <a:ext cx="1090612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display</a:t>
            </a:r>
          </a:p>
          <a:p>
            <a:pPr algn="ctr"/>
            <a:r>
              <a:rPr lang="en-GB" sz="1400" dirty="0"/>
              <a:t>verifying </a:t>
            </a:r>
          </a:p>
          <a:p>
            <a:pPr algn="ctr"/>
            <a:r>
              <a:rPr lang="en-GB" sz="1400" dirty="0"/>
              <a:t>account</a:t>
            </a:r>
          </a:p>
        </p:txBody>
      </p:sp>
      <p:sp>
        <p:nvSpPr>
          <p:cNvPr id="899103" name="AutoShape 31"/>
          <p:cNvSpPr>
            <a:spLocks noChangeArrowheads="1"/>
          </p:cNvSpPr>
          <p:nvPr/>
        </p:nvSpPr>
        <p:spPr bwMode="auto">
          <a:xfrm rot="21600000">
            <a:off x="7921625" y="1990725"/>
            <a:ext cx="1181100" cy="5778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GB" sz="1400" dirty="0"/>
              <a:t>do / request</a:t>
            </a:r>
          </a:p>
          <a:p>
            <a:pPr algn="ctr"/>
            <a:r>
              <a:rPr lang="en-GB" sz="1400" dirty="0"/>
              <a:t>kind</a:t>
            </a:r>
          </a:p>
        </p:txBody>
      </p:sp>
      <p:sp>
        <p:nvSpPr>
          <p:cNvPr id="899104" name="AutoShape 32"/>
          <p:cNvSpPr>
            <a:spLocks noChangeArrowheads="1"/>
          </p:cNvSpPr>
          <p:nvPr/>
        </p:nvSpPr>
        <p:spPr bwMode="auto">
          <a:xfrm rot="21600000">
            <a:off x="7556500" y="3286125"/>
            <a:ext cx="1073150" cy="576263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request</a:t>
            </a:r>
          </a:p>
          <a:p>
            <a:pPr algn="ctr"/>
            <a:r>
              <a:rPr lang="en-GB" sz="1400" dirty="0"/>
              <a:t>amount</a:t>
            </a:r>
          </a:p>
        </p:txBody>
      </p:sp>
      <p:sp>
        <p:nvSpPr>
          <p:cNvPr id="899105" name="AutoShape 33"/>
          <p:cNvSpPr>
            <a:spLocks noChangeArrowheads="1"/>
          </p:cNvSpPr>
          <p:nvPr/>
        </p:nvSpPr>
        <p:spPr bwMode="auto">
          <a:xfrm rot="21600000">
            <a:off x="7099300" y="4887913"/>
            <a:ext cx="1135063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 display</a:t>
            </a:r>
          </a:p>
          <a:p>
            <a:pPr algn="ctr"/>
            <a:r>
              <a:rPr lang="en-GB" sz="1400" dirty="0"/>
              <a:t>processing</a:t>
            </a:r>
          </a:p>
          <a:p>
            <a:pPr algn="ctr"/>
            <a:r>
              <a:rPr lang="en-GB" sz="1400" dirty="0"/>
              <a:t> starts</a:t>
            </a:r>
          </a:p>
        </p:txBody>
      </p:sp>
      <p:sp>
        <p:nvSpPr>
          <p:cNvPr id="899106" name="AutoShape 34"/>
          <p:cNvSpPr>
            <a:spLocks noChangeArrowheads="1"/>
          </p:cNvSpPr>
          <p:nvPr/>
        </p:nvSpPr>
        <p:spPr bwMode="auto">
          <a:xfrm rot="21600000">
            <a:off x="4413250" y="5002213"/>
            <a:ext cx="1584325" cy="57626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dispense cash;</a:t>
            </a:r>
          </a:p>
          <a:p>
            <a:pPr algn="ctr"/>
            <a:r>
              <a:rPr lang="en-GB" sz="1400" dirty="0"/>
              <a:t>request take cash</a:t>
            </a:r>
          </a:p>
        </p:txBody>
      </p:sp>
      <p:sp>
        <p:nvSpPr>
          <p:cNvPr id="899107" name="AutoShape 35"/>
          <p:cNvSpPr>
            <a:spLocks noChangeArrowheads="1"/>
          </p:cNvSpPr>
          <p:nvPr/>
        </p:nvSpPr>
        <p:spPr bwMode="auto">
          <a:xfrm rot="21600000">
            <a:off x="2244725" y="5002213"/>
            <a:ext cx="1133475" cy="5778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request</a:t>
            </a:r>
          </a:p>
          <a:p>
            <a:pPr algn="ctr"/>
            <a:r>
              <a:rPr lang="en-GB" sz="1400" dirty="0"/>
              <a:t>continuation</a:t>
            </a:r>
          </a:p>
        </p:txBody>
      </p:sp>
      <p:sp>
        <p:nvSpPr>
          <p:cNvPr id="899108" name="AutoShape 36"/>
          <p:cNvSpPr>
            <a:spLocks noChangeArrowheads="1"/>
          </p:cNvSpPr>
          <p:nvPr/>
        </p:nvSpPr>
        <p:spPr bwMode="auto">
          <a:xfrm rot="21600000">
            <a:off x="3170238" y="5822950"/>
            <a:ext cx="1978025" cy="576263"/>
          </a:xfrm>
          <a:prstGeom prst="roundRect">
            <a:avLst>
              <a:gd name="adj" fmla="val 12495"/>
            </a:avLst>
          </a:prstGeom>
          <a:solidFill>
            <a:srgbClr val="F8F8F8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Interrupt</a:t>
            </a:r>
          </a:p>
          <a:p>
            <a:pPr algn="ctr"/>
            <a:r>
              <a:rPr lang="en-GB" sz="1400" dirty="0"/>
              <a:t>do / display cancellation</a:t>
            </a:r>
          </a:p>
        </p:txBody>
      </p:sp>
      <p:sp>
        <p:nvSpPr>
          <p:cNvPr id="899109" name="AutoShape 37"/>
          <p:cNvSpPr>
            <a:spLocks noChangeArrowheads="1"/>
          </p:cNvSpPr>
          <p:nvPr/>
        </p:nvSpPr>
        <p:spPr bwMode="auto">
          <a:xfrm rot="21600000">
            <a:off x="3413125" y="1695450"/>
            <a:ext cx="1898650" cy="576263"/>
          </a:xfrm>
          <a:prstGeom prst="roundRect">
            <a:avLst>
              <a:gd name="adj" fmla="val 12495"/>
            </a:avLst>
          </a:prstGeom>
          <a:solidFill>
            <a:srgbClr val="F8F8F8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Unreadable:</a:t>
            </a:r>
          </a:p>
          <a:p>
            <a:pPr algn="ctr"/>
            <a:r>
              <a:rPr lang="en-GB" sz="1400" dirty="0"/>
              <a:t>do / display unreadable</a:t>
            </a:r>
          </a:p>
        </p:txBody>
      </p:sp>
      <p:sp>
        <p:nvSpPr>
          <p:cNvPr id="899110" name="Line 38"/>
          <p:cNvSpPr>
            <a:spLocks noChangeShapeType="1"/>
          </p:cNvSpPr>
          <p:nvPr/>
        </p:nvSpPr>
        <p:spPr bwMode="auto">
          <a:xfrm rot="5400000">
            <a:off x="4841875" y="3448050"/>
            <a:ext cx="0" cy="10541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111" name="AutoShape 39"/>
          <p:cNvSpPr>
            <a:spLocks noChangeArrowheads="1"/>
          </p:cNvSpPr>
          <p:nvPr/>
        </p:nvSpPr>
        <p:spPr bwMode="auto">
          <a:xfrm rot="21600000">
            <a:off x="2884488" y="3711575"/>
            <a:ext cx="1422400" cy="576263"/>
          </a:xfrm>
          <a:prstGeom prst="roundRect">
            <a:avLst>
              <a:gd name="adj" fmla="val 12495"/>
            </a:avLst>
          </a:prstGeom>
          <a:solidFill>
            <a:srgbClr val="F8F8F8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Finish</a:t>
            </a:r>
          </a:p>
          <a:p>
            <a:pPr algn="ctr"/>
            <a:r>
              <a:rPr lang="en-GB" sz="1400" dirty="0"/>
              <a:t>do / print receipt</a:t>
            </a:r>
          </a:p>
        </p:txBody>
      </p:sp>
      <p:sp>
        <p:nvSpPr>
          <p:cNvPr id="899112" name="AutoShape 40"/>
          <p:cNvSpPr>
            <a:spLocks noChangeArrowheads="1"/>
          </p:cNvSpPr>
          <p:nvPr/>
        </p:nvSpPr>
        <p:spPr bwMode="auto">
          <a:xfrm rot="21600000">
            <a:off x="5106988" y="3716338"/>
            <a:ext cx="1100137" cy="577850"/>
          </a:xfrm>
          <a:prstGeom prst="roundRect">
            <a:avLst>
              <a:gd name="adj" fmla="val 12495"/>
            </a:avLst>
          </a:prstGeom>
          <a:solidFill>
            <a:srgbClr val="F8F8F8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display</a:t>
            </a:r>
          </a:p>
          <a:p>
            <a:pPr algn="ctr"/>
            <a:r>
              <a:rPr lang="en-GB" sz="1400" dirty="0"/>
              <a:t>bad account</a:t>
            </a:r>
          </a:p>
        </p:txBody>
      </p:sp>
      <p:sp>
        <p:nvSpPr>
          <p:cNvPr id="899113" name="AutoShape 41"/>
          <p:cNvSpPr>
            <a:spLocks noChangeArrowheads="1"/>
          </p:cNvSpPr>
          <p:nvPr/>
        </p:nvSpPr>
        <p:spPr bwMode="auto">
          <a:xfrm rot="21600000">
            <a:off x="2911475" y="2528888"/>
            <a:ext cx="1466850" cy="806450"/>
          </a:xfrm>
          <a:prstGeom prst="roundRect">
            <a:avLst>
              <a:gd name="adj" fmla="val 12495"/>
            </a:avLst>
          </a:prstGeom>
          <a:solidFill>
            <a:srgbClr val="F8F8F8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Card rejected</a:t>
            </a:r>
          </a:p>
          <a:p>
            <a:pPr algn="ctr"/>
            <a:r>
              <a:rPr lang="en-GB" sz="1400" dirty="0"/>
              <a:t>do / eject card;</a:t>
            </a:r>
          </a:p>
          <a:p>
            <a:pPr algn="ctr"/>
            <a:r>
              <a:rPr lang="en-GB" sz="1400" dirty="0"/>
              <a:t>request take card</a:t>
            </a:r>
          </a:p>
        </p:txBody>
      </p:sp>
      <p:sp>
        <p:nvSpPr>
          <p:cNvPr id="899114" name="AutoShape 42"/>
          <p:cNvSpPr>
            <a:spLocks noChangeArrowheads="1"/>
          </p:cNvSpPr>
          <p:nvPr/>
        </p:nvSpPr>
        <p:spPr bwMode="auto">
          <a:xfrm rot="21600000">
            <a:off x="5591175" y="2613025"/>
            <a:ext cx="1135063" cy="806450"/>
          </a:xfrm>
          <a:prstGeom prst="roundRect">
            <a:avLst>
              <a:gd name="adj" fmla="val 12495"/>
            </a:avLst>
          </a:prstGeom>
          <a:solidFill>
            <a:srgbClr val="F8F8F8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Cancel</a:t>
            </a:r>
          </a:p>
          <a:p>
            <a:pPr algn="ctr"/>
            <a:r>
              <a:rPr lang="en-GB" sz="1400" dirty="0"/>
              <a:t>do / display </a:t>
            </a:r>
          </a:p>
          <a:p>
            <a:pPr algn="ctr"/>
            <a:r>
              <a:rPr lang="en-GB" sz="1400" dirty="0"/>
              <a:t>cancellation</a:t>
            </a:r>
          </a:p>
        </p:txBody>
      </p:sp>
      <p:sp>
        <p:nvSpPr>
          <p:cNvPr id="899115" name="AutoShape 43"/>
          <p:cNvSpPr>
            <a:spLocks noChangeArrowheads="1"/>
          </p:cNvSpPr>
          <p:nvPr/>
        </p:nvSpPr>
        <p:spPr bwMode="auto">
          <a:xfrm rot="21600000">
            <a:off x="8355013" y="6151563"/>
            <a:ext cx="1073150" cy="576262"/>
          </a:xfrm>
          <a:prstGeom prst="roundRect">
            <a:avLst>
              <a:gd name="adj" fmla="val 12495"/>
            </a:avLst>
          </a:prstGeom>
          <a:solidFill>
            <a:srgbClr val="F8F8F8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do / display</a:t>
            </a:r>
          </a:p>
          <a:p>
            <a:pPr algn="ctr"/>
            <a:r>
              <a:rPr lang="en-GB" sz="1400" dirty="0"/>
              <a:t>failure</a:t>
            </a:r>
          </a:p>
        </p:txBody>
      </p:sp>
      <p:sp>
        <p:nvSpPr>
          <p:cNvPr id="899116" name="Rectangle 44"/>
          <p:cNvSpPr>
            <a:spLocks noChangeArrowheads="1"/>
          </p:cNvSpPr>
          <p:nvPr/>
        </p:nvSpPr>
        <p:spPr bwMode="auto">
          <a:xfrm>
            <a:off x="4100513" y="4343400"/>
            <a:ext cx="8112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network </a:t>
            </a:r>
          </a:p>
          <a:p>
            <a:pPr algn="ctr"/>
            <a:r>
              <a:rPr lang="en-GB" sz="1400" dirty="0"/>
              <a:t>response</a:t>
            </a:r>
          </a:p>
        </p:txBody>
      </p:sp>
      <p:sp>
        <p:nvSpPr>
          <p:cNvPr id="899117" name="Rectangle 45"/>
          <p:cNvSpPr>
            <a:spLocks noChangeArrowheads="1"/>
          </p:cNvSpPr>
          <p:nvPr/>
        </p:nvSpPr>
        <p:spPr bwMode="auto">
          <a:xfrm rot="21600000">
            <a:off x="3387725" y="4800600"/>
            <a:ext cx="501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take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cash</a:t>
            </a:r>
          </a:p>
        </p:txBody>
      </p:sp>
      <p:sp>
        <p:nvSpPr>
          <p:cNvPr id="899118" name="Rectangle 46"/>
          <p:cNvSpPr>
            <a:spLocks noChangeArrowheads="1"/>
          </p:cNvSpPr>
          <p:nvPr/>
        </p:nvSpPr>
        <p:spPr bwMode="auto">
          <a:xfrm rot="21600000">
            <a:off x="6130925" y="4572000"/>
            <a:ext cx="1035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end of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transaction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[successful]</a:t>
            </a:r>
          </a:p>
        </p:txBody>
      </p:sp>
      <p:sp>
        <p:nvSpPr>
          <p:cNvPr id="899119" name="Rectangle 47"/>
          <p:cNvSpPr>
            <a:spLocks noChangeArrowheads="1"/>
          </p:cNvSpPr>
          <p:nvPr/>
        </p:nvSpPr>
        <p:spPr bwMode="auto">
          <a:xfrm rot="21600000">
            <a:off x="5889625" y="6324600"/>
            <a:ext cx="2070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end of  transaction [failed]</a:t>
            </a:r>
          </a:p>
        </p:txBody>
      </p:sp>
      <p:sp>
        <p:nvSpPr>
          <p:cNvPr id="899120" name="Rectangle 48"/>
          <p:cNvSpPr>
            <a:spLocks noChangeArrowheads="1"/>
          </p:cNvSpPr>
          <p:nvPr/>
        </p:nvSpPr>
        <p:spPr bwMode="auto">
          <a:xfrm>
            <a:off x="6567488" y="1905000"/>
            <a:ext cx="7826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GB" sz="1400" dirty="0"/>
              <a:t>bad</a:t>
            </a:r>
          </a:p>
          <a:p>
            <a:pPr algn="r"/>
            <a:r>
              <a:rPr lang="en-GB" sz="1400" dirty="0"/>
              <a:t> account</a:t>
            </a:r>
          </a:p>
        </p:txBody>
      </p:sp>
      <p:sp>
        <p:nvSpPr>
          <p:cNvPr id="899121" name="Rectangle 49"/>
          <p:cNvSpPr>
            <a:spLocks noChangeArrowheads="1"/>
          </p:cNvSpPr>
          <p:nvPr/>
        </p:nvSpPr>
        <p:spPr bwMode="auto">
          <a:xfrm>
            <a:off x="2814638" y="1798638"/>
            <a:ext cx="525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take </a:t>
            </a:r>
          </a:p>
          <a:p>
            <a:pPr algn="ctr"/>
            <a:r>
              <a:rPr lang="en-GB" sz="1400" dirty="0"/>
              <a:t>card</a:t>
            </a:r>
          </a:p>
        </p:txBody>
      </p:sp>
      <p:sp>
        <p:nvSpPr>
          <p:cNvPr id="899122" name="Rectangle 50"/>
          <p:cNvSpPr>
            <a:spLocks noChangeArrowheads="1"/>
          </p:cNvSpPr>
          <p:nvPr/>
        </p:nvSpPr>
        <p:spPr bwMode="auto">
          <a:xfrm>
            <a:off x="1752600" y="3300413"/>
            <a:ext cx="79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continue</a:t>
            </a:r>
          </a:p>
        </p:txBody>
      </p:sp>
      <p:sp>
        <p:nvSpPr>
          <p:cNvPr id="899123" name="Rectangle 51"/>
          <p:cNvSpPr>
            <a:spLocks noChangeArrowheads="1"/>
          </p:cNvSpPr>
          <p:nvPr/>
        </p:nvSpPr>
        <p:spPr bwMode="auto">
          <a:xfrm>
            <a:off x="3082925" y="43434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no</a:t>
            </a:r>
          </a:p>
        </p:txBody>
      </p:sp>
      <p:sp>
        <p:nvSpPr>
          <p:cNvPr id="899124" name="Rectangle 52"/>
          <p:cNvSpPr>
            <a:spLocks noChangeArrowheads="1"/>
          </p:cNvSpPr>
          <p:nvPr/>
        </p:nvSpPr>
        <p:spPr bwMode="auto">
          <a:xfrm rot="21600000">
            <a:off x="7975600" y="1728788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OK</a:t>
            </a:r>
          </a:p>
        </p:txBody>
      </p:sp>
      <p:sp>
        <p:nvSpPr>
          <p:cNvPr id="899125" name="Rectangle 53"/>
          <p:cNvSpPr>
            <a:spLocks noChangeArrowheads="1"/>
          </p:cNvSpPr>
          <p:nvPr/>
        </p:nvSpPr>
        <p:spPr bwMode="auto">
          <a:xfrm rot="21600000">
            <a:off x="6011863" y="304800"/>
            <a:ext cx="241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enter password / verify account</a:t>
            </a:r>
          </a:p>
        </p:txBody>
      </p:sp>
      <p:sp>
        <p:nvSpPr>
          <p:cNvPr id="899126" name="Rectangle 54"/>
          <p:cNvSpPr>
            <a:spLocks noChangeArrowheads="1"/>
          </p:cNvSpPr>
          <p:nvPr/>
        </p:nvSpPr>
        <p:spPr bwMode="auto">
          <a:xfrm rot="21600000">
            <a:off x="6359525" y="1235075"/>
            <a:ext cx="857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GB" sz="1400" dirty="0"/>
              <a:t>bad </a:t>
            </a:r>
          </a:p>
          <a:p>
            <a:pPr algn="r"/>
            <a:r>
              <a:rPr lang="en-GB" sz="1400" dirty="0"/>
              <a:t>password</a:t>
            </a:r>
          </a:p>
        </p:txBody>
      </p:sp>
      <p:sp>
        <p:nvSpPr>
          <p:cNvPr id="899127" name="Rectangle 55"/>
          <p:cNvSpPr>
            <a:spLocks noChangeArrowheads="1"/>
          </p:cNvSpPr>
          <p:nvPr/>
        </p:nvSpPr>
        <p:spPr bwMode="auto">
          <a:xfrm>
            <a:off x="8235950" y="2670175"/>
            <a:ext cx="544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>
                <a:solidFill>
                  <a:schemeClr val="folHlink"/>
                </a:solidFill>
              </a:rPr>
              <a:t>enter</a:t>
            </a:r>
          </a:p>
          <a:p>
            <a:pPr algn="ctr"/>
            <a:r>
              <a:rPr lang="en-GB" sz="1400" dirty="0">
                <a:solidFill>
                  <a:schemeClr val="folHlink"/>
                </a:solidFill>
              </a:rPr>
              <a:t> kind</a:t>
            </a:r>
          </a:p>
        </p:txBody>
      </p:sp>
      <p:sp>
        <p:nvSpPr>
          <p:cNvPr id="899128" name="Rectangle 56"/>
          <p:cNvSpPr>
            <a:spLocks noChangeArrowheads="1"/>
          </p:cNvSpPr>
          <p:nvPr/>
        </p:nvSpPr>
        <p:spPr bwMode="auto">
          <a:xfrm rot="21600000">
            <a:off x="4556125" y="36576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ack</a:t>
            </a:r>
          </a:p>
        </p:txBody>
      </p:sp>
      <p:sp>
        <p:nvSpPr>
          <p:cNvPr id="899129" name="Rectangle 57"/>
          <p:cNvSpPr>
            <a:spLocks noChangeArrowheads="1"/>
          </p:cNvSpPr>
          <p:nvPr/>
        </p:nvSpPr>
        <p:spPr bwMode="auto">
          <a:xfrm rot="21600000">
            <a:off x="7472363" y="2971800"/>
            <a:ext cx="639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cancel</a:t>
            </a:r>
          </a:p>
        </p:txBody>
      </p:sp>
      <p:sp>
        <p:nvSpPr>
          <p:cNvPr id="899130" name="Rectangle 58"/>
          <p:cNvSpPr>
            <a:spLocks noChangeArrowheads="1"/>
          </p:cNvSpPr>
          <p:nvPr/>
        </p:nvSpPr>
        <p:spPr bwMode="auto">
          <a:xfrm rot="21600000">
            <a:off x="7472363" y="2590800"/>
            <a:ext cx="639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cancel</a:t>
            </a:r>
          </a:p>
        </p:txBody>
      </p:sp>
      <p:sp>
        <p:nvSpPr>
          <p:cNvPr id="899131" name="Rectangle 59"/>
          <p:cNvSpPr>
            <a:spLocks noChangeArrowheads="1"/>
          </p:cNvSpPr>
          <p:nvPr/>
        </p:nvSpPr>
        <p:spPr bwMode="auto">
          <a:xfrm rot="21600000">
            <a:off x="4784725" y="26670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ack</a:t>
            </a:r>
          </a:p>
        </p:txBody>
      </p:sp>
      <p:sp>
        <p:nvSpPr>
          <p:cNvPr id="899132" name="Rectangle 60"/>
          <p:cNvSpPr>
            <a:spLocks noChangeArrowheads="1"/>
          </p:cNvSpPr>
          <p:nvPr/>
        </p:nvSpPr>
        <p:spPr bwMode="auto">
          <a:xfrm rot="21600000">
            <a:off x="3838575" y="2208213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ack</a:t>
            </a:r>
          </a:p>
        </p:txBody>
      </p:sp>
      <p:sp>
        <p:nvSpPr>
          <p:cNvPr id="899133" name="Rectangle 61"/>
          <p:cNvSpPr>
            <a:spLocks noChangeArrowheads="1"/>
          </p:cNvSpPr>
          <p:nvPr/>
        </p:nvSpPr>
        <p:spPr bwMode="auto">
          <a:xfrm rot="21600000">
            <a:off x="3692525" y="1447800"/>
            <a:ext cx="1873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insert card [unreadable]</a:t>
            </a:r>
          </a:p>
        </p:txBody>
      </p:sp>
      <p:sp>
        <p:nvSpPr>
          <p:cNvPr id="899134" name="Rectangle 62"/>
          <p:cNvSpPr>
            <a:spLocks noChangeArrowheads="1"/>
          </p:cNvSpPr>
          <p:nvPr/>
        </p:nvSpPr>
        <p:spPr bwMode="auto">
          <a:xfrm>
            <a:off x="5597525" y="1874838"/>
            <a:ext cx="639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cancel</a:t>
            </a:r>
          </a:p>
        </p:txBody>
      </p:sp>
      <p:sp>
        <p:nvSpPr>
          <p:cNvPr id="899135" name="Rectangle 63"/>
          <p:cNvSpPr>
            <a:spLocks noChangeArrowheads="1"/>
          </p:cNvSpPr>
          <p:nvPr/>
        </p:nvSpPr>
        <p:spPr bwMode="auto">
          <a:xfrm rot="21600000">
            <a:off x="3463925" y="3386138"/>
            <a:ext cx="123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end of printing</a:t>
            </a:r>
          </a:p>
        </p:txBody>
      </p:sp>
      <p:sp>
        <p:nvSpPr>
          <p:cNvPr id="899136" name="Rectangle 64"/>
          <p:cNvSpPr>
            <a:spLocks noChangeArrowheads="1"/>
          </p:cNvSpPr>
          <p:nvPr/>
        </p:nvSpPr>
        <p:spPr bwMode="auto">
          <a:xfrm>
            <a:off x="6994525" y="3971925"/>
            <a:ext cx="1117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GB" sz="1400" dirty="0">
                <a:solidFill>
                  <a:schemeClr val="folHlink"/>
                </a:solidFill>
              </a:rPr>
              <a:t>enter amount</a:t>
            </a:r>
          </a:p>
          <a:p>
            <a:pPr algn="r"/>
            <a:r>
              <a:rPr lang="en-GB" sz="1400" dirty="0">
                <a:solidFill>
                  <a:schemeClr val="folHlink"/>
                </a:solidFill>
              </a:rPr>
              <a:t>/process </a:t>
            </a:r>
          </a:p>
          <a:p>
            <a:pPr algn="r"/>
            <a:r>
              <a:rPr lang="en-GB" sz="1400" dirty="0">
                <a:solidFill>
                  <a:schemeClr val="folHlink"/>
                </a:solidFill>
              </a:rPr>
              <a:t>transaction</a:t>
            </a:r>
          </a:p>
        </p:txBody>
      </p:sp>
      <p:sp>
        <p:nvSpPr>
          <p:cNvPr id="899137" name="Line 65"/>
          <p:cNvSpPr>
            <a:spLocks noChangeShapeType="1"/>
          </p:cNvSpPr>
          <p:nvPr/>
        </p:nvSpPr>
        <p:spPr bwMode="auto">
          <a:xfrm rot="5400000">
            <a:off x="3446463" y="466725"/>
            <a:ext cx="40005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138" name="AutoShape 66"/>
          <p:cNvSpPr>
            <a:spLocks noChangeArrowheads="1"/>
          </p:cNvSpPr>
          <p:nvPr/>
        </p:nvSpPr>
        <p:spPr bwMode="auto">
          <a:xfrm rot="21600000">
            <a:off x="2900363" y="647700"/>
            <a:ext cx="1493837" cy="806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1400" dirty="0"/>
              <a:t>Main screen</a:t>
            </a:r>
          </a:p>
          <a:p>
            <a:pPr algn="ctr"/>
            <a:r>
              <a:rPr lang="en-GB" sz="1400" dirty="0"/>
              <a:t>do / display main</a:t>
            </a:r>
          </a:p>
          <a:p>
            <a:pPr algn="ctr"/>
            <a:r>
              <a:rPr lang="en-GB" sz="1400" dirty="0"/>
              <a:t>screen</a:t>
            </a:r>
          </a:p>
        </p:txBody>
      </p:sp>
      <p:sp>
        <p:nvSpPr>
          <p:cNvPr id="899139" name="Oval 67"/>
          <p:cNvSpPr>
            <a:spLocks noChangeArrowheads="1"/>
          </p:cNvSpPr>
          <p:nvPr/>
        </p:nvSpPr>
        <p:spPr bwMode="auto">
          <a:xfrm rot="5400000">
            <a:off x="3570288" y="228600"/>
            <a:ext cx="153988" cy="153987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9140" name="Rectangle 68"/>
          <p:cNvSpPr>
            <a:spLocks noChangeArrowheads="1"/>
          </p:cNvSpPr>
          <p:nvPr/>
        </p:nvSpPr>
        <p:spPr bwMode="auto">
          <a:xfrm>
            <a:off x="8304213" y="3962400"/>
            <a:ext cx="733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GB" sz="1400" dirty="0"/>
              <a:t>after</a:t>
            </a:r>
          </a:p>
          <a:p>
            <a:pPr algn="r"/>
            <a:r>
              <a:rPr lang="en-GB" sz="1400" dirty="0"/>
              <a:t>(5 secs)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227013" y="228600"/>
            <a:ext cx="236220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GB" sz="3200" b="1" i="1" dirty="0" smtClean="0">
                <a:solidFill>
                  <a:schemeClr val="bg2"/>
                </a:solidFill>
              </a:rPr>
              <a:t>ATM Class</a:t>
            </a:r>
          </a:p>
          <a:p>
            <a:r>
              <a:rPr lang="en-GB" sz="4400" b="1" dirty="0" smtClean="0">
                <a:solidFill>
                  <a:schemeClr val="bg2"/>
                </a:solidFill>
              </a:rPr>
              <a:t>State</a:t>
            </a:r>
            <a:r>
              <a:rPr lang="en-GB" sz="4400" b="1" dirty="0">
                <a:solidFill>
                  <a:schemeClr val="bg2"/>
                </a:solidFill>
              </a:rPr>
              <a:t/>
            </a:r>
            <a:br>
              <a:rPr lang="en-GB" sz="4400" b="1" dirty="0">
                <a:solidFill>
                  <a:schemeClr val="bg2"/>
                </a:solidFill>
              </a:rPr>
            </a:br>
            <a:r>
              <a:rPr lang="en-GB" sz="4400" b="1" dirty="0">
                <a:solidFill>
                  <a:schemeClr val="bg2"/>
                </a:solidFill>
              </a:rPr>
              <a:t>Machine </a:t>
            </a:r>
            <a:br>
              <a:rPr lang="en-GB" sz="4400" b="1" dirty="0">
                <a:solidFill>
                  <a:schemeClr val="bg2"/>
                </a:solidFill>
              </a:rPr>
            </a:br>
            <a:endParaRPr lang="en-GB" sz="4400" b="1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9" name="AutoShape 3"/>
          <p:cNvSpPr>
            <a:spLocks noChangeArrowheads="1"/>
          </p:cNvSpPr>
          <p:nvPr/>
        </p:nvSpPr>
        <p:spPr bwMode="auto">
          <a:xfrm>
            <a:off x="836612" y="4749800"/>
            <a:ext cx="3022600" cy="14986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571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0580" name="Line 4"/>
          <p:cNvSpPr>
            <a:spLocks noChangeShapeType="1"/>
          </p:cNvSpPr>
          <p:nvPr/>
        </p:nvSpPr>
        <p:spPr bwMode="auto">
          <a:xfrm>
            <a:off x="1779587" y="5727700"/>
            <a:ext cx="1029917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0581" name="AutoShape 5"/>
          <p:cNvSpPr>
            <a:spLocks noChangeArrowheads="1"/>
          </p:cNvSpPr>
          <p:nvPr/>
        </p:nvSpPr>
        <p:spPr bwMode="auto">
          <a:xfrm>
            <a:off x="971179" y="5409407"/>
            <a:ext cx="901700" cy="646113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571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3200" i="1" dirty="0"/>
              <a:t> P</a:t>
            </a:r>
            <a:r>
              <a:rPr lang="en-GB" sz="3200" dirty="0"/>
              <a:t>1</a:t>
            </a:r>
            <a:r>
              <a:rPr lang="en-GB" sz="3200" i="1" dirty="0"/>
              <a:t> </a:t>
            </a:r>
          </a:p>
        </p:txBody>
      </p:sp>
      <p:sp>
        <p:nvSpPr>
          <p:cNvPr id="920582" name="AutoShape 6"/>
          <p:cNvSpPr>
            <a:spLocks noChangeArrowheads="1"/>
          </p:cNvSpPr>
          <p:nvPr/>
        </p:nvSpPr>
        <p:spPr bwMode="auto">
          <a:xfrm>
            <a:off x="2822204" y="5409407"/>
            <a:ext cx="901700" cy="646113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571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3200" i="1" dirty="0"/>
              <a:t> P</a:t>
            </a:r>
            <a:r>
              <a:rPr lang="en-GB" sz="3200" dirty="0"/>
              <a:t>2</a:t>
            </a:r>
            <a:r>
              <a:rPr lang="en-GB" sz="3200" i="1" dirty="0"/>
              <a:t> </a:t>
            </a:r>
          </a:p>
        </p:txBody>
      </p:sp>
      <p:sp>
        <p:nvSpPr>
          <p:cNvPr id="920583" name="Rectangle 7"/>
          <p:cNvSpPr>
            <a:spLocks noChangeArrowheads="1"/>
          </p:cNvSpPr>
          <p:nvPr/>
        </p:nvSpPr>
        <p:spPr bwMode="auto">
          <a:xfrm>
            <a:off x="960437" y="4783138"/>
            <a:ext cx="566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3200" i="1" dirty="0"/>
              <a:t>P:</a:t>
            </a:r>
          </a:p>
        </p:txBody>
      </p:sp>
      <p:sp>
        <p:nvSpPr>
          <p:cNvPr id="920584" name="Rectangle 8"/>
          <p:cNvSpPr>
            <a:spLocks noGrp="1" noChangeArrowheads="1"/>
          </p:cNvSpPr>
          <p:nvPr>
            <p:ph type="title"/>
          </p:nvPr>
        </p:nvSpPr>
        <p:spPr>
          <a:xfrm>
            <a:off x="412750" y="266700"/>
            <a:ext cx="9263063" cy="1104900"/>
          </a:xfrm>
          <a:noFill/>
          <a:ln/>
        </p:spPr>
        <p:txBody>
          <a:bodyPr/>
          <a:lstStyle/>
          <a:p>
            <a:r>
              <a:rPr lang="en-US" dirty="0" smtClean="0"/>
              <a:t>Relating </a:t>
            </a:r>
            <a:r>
              <a:rPr lang="en-US" dirty="0" smtClean="0">
                <a:solidFill>
                  <a:schemeClr val="bg2"/>
                </a:solidFill>
              </a:rPr>
              <a:t>Sequence Diagram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/>
              <a:t>and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996633"/>
                </a:solidFill>
              </a:rPr>
              <a:t>State Machines</a:t>
            </a:r>
            <a:endParaRPr lang="en-GB" dirty="0"/>
          </a:p>
        </p:txBody>
      </p:sp>
      <p:sp>
        <p:nvSpPr>
          <p:cNvPr id="920586" name="AutoShape 10"/>
          <p:cNvSpPr>
            <a:spLocks noChangeArrowheads="1"/>
          </p:cNvSpPr>
          <p:nvPr/>
        </p:nvSpPr>
        <p:spPr bwMode="auto">
          <a:xfrm>
            <a:off x="4189412" y="4749800"/>
            <a:ext cx="2870200" cy="14986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571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0587" name="Line 11"/>
          <p:cNvSpPr>
            <a:spLocks noChangeShapeType="1"/>
          </p:cNvSpPr>
          <p:nvPr/>
        </p:nvSpPr>
        <p:spPr bwMode="auto">
          <a:xfrm>
            <a:off x="5210175" y="5718174"/>
            <a:ext cx="820976" cy="952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0588" name="AutoShape 12"/>
          <p:cNvSpPr>
            <a:spLocks noChangeArrowheads="1"/>
          </p:cNvSpPr>
          <p:nvPr/>
        </p:nvSpPr>
        <p:spPr bwMode="auto">
          <a:xfrm>
            <a:off x="4310300" y="5410200"/>
            <a:ext cx="947738" cy="646113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571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3200" i="1" dirty="0"/>
              <a:t> Q</a:t>
            </a:r>
            <a:r>
              <a:rPr lang="en-GB" sz="3200" dirty="0"/>
              <a:t>1</a:t>
            </a:r>
            <a:r>
              <a:rPr lang="en-GB" sz="3200" i="1" dirty="0"/>
              <a:t> </a:t>
            </a:r>
          </a:p>
        </p:txBody>
      </p:sp>
      <p:sp>
        <p:nvSpPr>
          <p:cNvPr id="920589" name="AutoShape 13"/>
          <p:cNvSpPr>
            <a:spLocks noChangeArrowheads="1"/>
          </p:cNvSpPr>
          <p:nvPr/>
        </p:nvSpPr>
        <p:spPr bwMode="auto">
          <a:xfrm>
            <a:off x="5994638" y="5411788"/>
            <a:ext cx="947738" cy="646113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571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3200" i="1" dirty="0"/>
              <a:t> Q</a:t>
            </a:r>
            <a:r>
              <a:rPr lang="en-GB" sz="3200" dirty="0"/>
              <a:t>2</a:t>
            </a:r>
            <a:r>
              <a:rPr lang="en-GB" sz="3200" i="1" dirty="0"/>
              <a:t> </a:t>
            </a:r>
          </a:p>
        </p:txBody>
      </p:sp>
      <p:sp>
        <p:nvSpPr>
          <p:cNvPr id="920590" name="Rectangle 14"/>
          <p:cNvSpPr>
            <a:spLocks noChangeArrowheads="1"/>
          </p:cNvSpPr>
          <p:nvPr/>
        </p:nvSpPr>
        <p:spPr bwMode="auto">
          <a:xfrm>
            <a:off x="4313237" y="4783138"/>
            <a:ext cx="612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3200" i="1" dirty="0"/>
              <a:t>Q:</a:t>
            </a:r>
          </a:p>
        </p:txBody>
      </p:sp>
      <p:sp>
        <p:nvSpPr>
          <p:cNvPr id="920592" name="Line 16"/>
          <p:cNvSpPr>
            <a:spLocks noChangeShapeType="1"/>
          </p:cNvSpPr>
          <p:nvPr/>
        </p:nvSpPr>
        <p:spPr bwMode="auto">
          <a:xfrm>
            <a:off x="6278558" y="1981200"/>
            <a:ext cx="0" cy="2514600"/>
          </a:xfrm>
          <a:prstGeom prst="line">
            <a:avLst/>
          </a:prstGeom>
          <a:noFill/>
          <a:ln w="57150" cap="rnd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0593" name="Rectangle 17"/>
          <p:cNvSpPr>
            <a:spLocks noChangeArrowheads="1"/>
          </p:cNvSpPr>
          <p:nvPr/>
        </p:nvSpPr>
        <p:spPr bwMode="auto">
          <a:xfrm>
            <a:off x="5968996" y="1600200"/>
            <a:ext cx="619124" cy="61264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3200" i="1" dirty="0" smtClean="0"/>
              <a:t>:Q</a:t>
            </a:r>
            <a:endParaRPr lang="en-GB" dirty="0"/>
          </a:p>
        </p:txBody>
      </p:sp>
      <p:sp>
        <p:nvSpPr>
          <p:cNvPr id="920595" name="Line 19"/>
          <p:cNvSpPr>
            <a:spLocks noChangeShapeType="1"/>
          </p:cNvSpPr>
          <p:nvPr/>
        </p:nvSpPr>
        <p:spPr bwMode="auto">
          <a:xfrm>
            <a:off x="1433512" y="2882900"/>
            <a:ext cx="2284413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0596" name="Rectangle 20"/>
          <p:cNvSpPr>
            <a:spLocks noChangeArrowheads="1"/>
          </p:cNvSpPr>
          <p:nvPr/>
        </p:nvSpPr>
        <p:spPr bwMode="auto">
          <a:xfrm>
            <a:off x="2378786" y="2730500"/>
            <a:ext cx="411916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sz="3600" b="1" i="1" dirty="0"/>
              <a:t>a</a:t>
            </a:r>
          </a:p>
        </p:txBody>
      </p:sp>
      <p:sp>
        <p:nvSpPr>
          <p:cNvPr id="920598" name="Line 22"/>
          <p:cNvSpPr>
            <a:spLocks noChangeShapeType="1"/>
          </p:cNvSpPr>
          <p:nvPr/>
        </p:nvSpPr>
        <p:spPr bwMode="auto">
          <a:xfrm flipV="1">
            <a:off x="3738562" y="3117852"/>
            <a:ext cx="256032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0599" name="Rectangle 23"/>
          <p:cNvSpPr>
            <a:spLocks noChangeArrowheads="1"/>
          </p:cNvSpPr>
          <p:nvPr/>
        </p:nvSpPr>
        <p:spPr bwMode="auto">
          <a:xfrm>
            <a:off x="4812662" y="3092450"/>
            <a:ext cx="41212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600" b="1" i="1" dirty="0"/>
              <a:t>b</a:t>
            </a:r>
            <a:endParaRPr lang="en-GB" sz="3600" b="1" i="1" dirty="0"/>
          </a:p>
        </p:txBody>
      </p:sp>
      <p:sp>
        <p:nvSpPr>
          <p:cNvPr id="920601" name="Line 25"/>
          <p:cNvSpPr>
            <a:spLocks noChangeShapeType="1"/>
          </p:cNvSpPr>
          <p:nvPr/>
        </p:nvSpPr>
        <p:spPr bwMode="auto">
          <a:xfrm>
            <a:off x="3725862" y="1981200"/>
            <a:ext cx="0" cy="2514600"/>
          </a:xfrm>
          <a:prstGeom prst="line">
            <a:avLst/>
          </a:prstGeom>
          <a:noFill/>
          <a:ln w="57150" cap="rnd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0602" name="Rectangle 26"/>
          <p:cNvSpPr>
            <a:spLocks noChangeArrowheads="1"/>
          </p:cNvSpPr>
          <p:nvPr/>
        </p:nvSpPr>
        <p:spPr bwMode="auto">
          <a:xfrm>
            <a:off x="3440112" y="1600200"/>
            <a:ext cx="571500" cy="58578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3200" i="1" dirty="0" smtClean="0"/>
              <a:t>:P</a:t>
            </a:r>
            <a:endParaRPr lang="en-GB" dirty="0"/>
          </a:p>
        </p:txBody>
      </p:sp>
      <p:sp>
        <p:nvSpPr>
          <p:cNvPr id="920603" name="Line 27"/>
          <p:cNvSpPr>
            <a:spLocks noChangeShapeType="1"/>
          </p:cNvSpPr>
          <p:nvPr/>
        </p:nvSpPr>
        <p:spPr bwMode="auto">
          <a:xfrm flipH="1">
            <a:off x="2085973" y="3327401"/>
            <a:ext cx="441437" cy="1833562"/>
          </a:xfrm>
          <a:prstGeom prst="line">
            <a:avLst/>
          </a:prstGeom>
          <a:noFill/>
          <a:ln w="254000">
            <a:solidFill>
              <a:srgbClr val="00B0F0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0604" name="Line 28"/>
          <p:cNvSpPr>
            <a:spLocks noChangeShapeType="1"/>
          </p:cNvSpPr>
          <p:nvPr/>
        </p:nvSpPr>
        <p:spPr bwMode="auto">
          <a:xfrm flipV="1">
            <a:off x="2790825" y="3542508"/>
            <a:ext cx="1928874" cy="1608930"/>
          </a:xfrm>
          <a:prstGeom prst="line">
            <a:avLst/>
          </a:prstGeom>
          <a:noFill/>
          <a:ln w="254000">
            <a:solidFill>
              <a:srgbClr val="00B0F0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0605" name="Line 29"/>
          <p:cNvSpPr>
            <a:spLocks noChangeShapeType="1"/>
          </p:cNvSpPr>
          <p:nvPr/>
        </p:nvSpPr>
        <p:spPr bwMode="auto">
          <a:xfrm>
            <a:off x="5075236" y="3733799"/>
            <a:ext cx="471766" cy="1303753"/>
          </a:xfrm>
          <a:prstGeom prst="line">
            <a:avLst/>
          </a:prstGeom>
          <a:noFill/>
          <a:ln w="254000">
            <a:solidFill>
              <a:srgbClr val="00B0F0"/>
            </a:solidFill>
            <a:round/>
            <a:headEnd type="none" w="sm" len="sm"/>
            <a:tailEnd type="stealth" w="med" len="lg"/>
          </a:ln>
          <a:effectLst>
            <a:outerShdw dist="76200" dir="2700000" algn="tl" rotWithShape="0">
              <a:schemeClr val="tx1"/>
            </a:outerShdw>
          </a:effectLst>
        </p:spPr>
        <p:txBody>
          <a:bodyPr/>
          <a:lstStyle/>
          <a:p>
            <a:endParaRPr lang="en-US" dirty="0"/>
          </a:p>
        </p:txBody>
      </p:sp>
      <p:grpSp>
        <p:nvGrpSpPr>
          <p:cNvPr id="920607" name="Group 4"/>
          <p:cNvGrpSpPr>
            <a:grpSpLocks/>
          </p:cNvGrpSpPr>
          <p:nvPr/>
        </p:nvGrpSpPr>
        <p:grpSpPr bwMode="auto">
          <a:xfrm>
            <a:off x="1219200" y="1752600"/>
            <a:ext cx="411163" cy="685800"/>
            <a:chOff x="528" y="1584"/>
            <a:chExt cx="384" cy="624"/>
          </a:xfrm>
        </p:grpSpPr>
        <p:sp>
          <p:nvSpPr>
            <p:cNvPr id="920608" name="Line 5"/>
            <p:cNvSpPr>
              <a:spLocks noChangeShapeType="1"/>
            </p:cNvSpPr>
            <p:nvPr/>
          </p:nvSpPr>
          <p:spPr bwMode="auto">
            <a:xfrm flipV="1">
              <a:off x="576" y="1968"/>
              <a:ext cx="14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0609" name="Line 6"/>
            <p:cNvSpPr>
              <a:spLocks noChangeShapeType="1"/>
            </p:cNvSpPr>
            <p:nvPr/>
          </p:nvSpPr>
          <p:spPr bwMode="auto">
            <a:xfrm flipH="1" flipV="1">
              <a:off x="720" y="1968"/>
              <a:ext cx="14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0610" name="Line 7"/>
            <p:cNvSpPr>
              <a:spLocks noChangeShapeType="1"/>
            </p:cNvSpPr>
            <p:nvPr/>
          </p:nvSpPr>
          <p:spPr bwMode="auto">
            <a:xfrm flipV="1">
              <a:off x="720" y="172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0611" name="Line 8"/>
            <p:cNvSpPr>
              <a:spLocks noChangeShapeType="1"/>
            </p:cNvSpPr>
            <p:nvPr/>
          </p:nvSpPr>
          <p:spPr bwMode="auto">
            <a:xfrm>
              <a:off x="528" y="180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0612" name="Oval 9"/>
            <p:cNvSpPr>
              <a:spLocks noChangeArrowheads="1"/>
            </p:cNvSpPr>
            <p:nvPr/>
          </p:nvSpPr>
          <p:spPr bwMode="auto">
            <a:xfrm>
              <a:off x="648" y="158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20613" name="Line 7"/>
          <p:cNvSpPr>
            <a:spLocks noChangeShapeType="1"/>
          </p:cNvSpPr>
          <p:nvPr/>
        </p:nvSpPr>
        <p:spPr bwMode="auto">
          <a:xfrm>
            <a:off x="1423987" y="28194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0614" name="Text Box 38"/>
          <p:cNvSpPr txBox="1">
            <a:spLocks noChangeArrowheads="1"/>
          </p:cNvSpPr>
          <p:nvPr/>
        </p:nvSpPr>
        <p:spPr bwMode="auto">
          <a:xfrm>
            <a:off x="989012" y="2376488"/>
            <a:ext cx="87471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User</a:t>
            </a:r>
          </a:p>
        </p:txBody>
      </p:sp>
      <p:sp>
        <p:nvSpPr>
          <p:cNvPr id="920615" name="Rectangle 39"/>
          <p:cNvSpPr>
            <a:spLocks noChangeArrowheads="1"/>
          </p:cNvSpPr>
          <p:nvPr/>
        </p:nvSpPr>
        <p:spPr bwMode="auto">
          <a:xfrm>
            <a:off x="1871005" y="5037552"/>
            <a:ext cx="95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3600" b="1" i="1" dirty="0">
                <a:solidFill>
                  <a:schemeClr val="bg2"/>
                </a:solidFill>
              </a:rPr>
              <a:t>a</a:t>
            </a:r>
            <a:r>
              <a:rPr lang="en-US" sz="3600" b="1" i="1" dirty="0">
                <a:solidFill>
                  <a:srgbClr val="00B050"/>
                </a:solidFill>
              </a:rPr>
              <a:t> </a:t>
            </a:r>
            <a:r>
              <a:rPr lang="en-GB" sz="3600" b="1" dirty="0">
                <a:solidFill>
                  <a:srgbClr val="00B050"/>
                </a:solidFill>
              </a:rPr>
              <a:t>/</a:t>
            </a:r>
            <a:r>
              <a:rPr lang="en-GB" sz="2400" b="1" i="1" dirty="0">
                <a:solidFill>
                  <a:srgbClr val="00B050"/>
                </a:solidFill>
              </a:rPr>
              <a:t> </a:t>
            </a:r>
            <a:r>
              <a:rPr lang="en-US" sz="3600" b="1" i="1" dirty="0">
                <a:solidFill>
                  <a:srgbClr val="00B050"/>
                </a:solidFill>
              </a:rPr>
              <a:t>b</a:t>
            </a:r>
            <a:endParaRPr lang="en-GB" b="1" i="1" dirty="0">
              <a:solidFill>
                <a:srgbClr val="00B050"/>
              </a:solidFill>
            </a:endParaRPr>
          </a:p>
        </p:txBody>
      </p:sp>
      <p:sp>
        <p:nvSpPr>
          <p:cNvPr id="920616" name="Rectangle 40"/>
          <p:cNvSpPr>
            <a:spLocks noChangeArrowheads="1"/>
          </p:cNvSpPr>
          <p:nvPr/>
        </p:nvSpPr>
        <p:spPr bwMode="auto">
          <a:xfrm>
            <a:off x="5407262" y="50292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3600" b="1" i="1" dirty="0">
                <a:solidFill>
                  <a:schemeClr val="bg2"/>
                </a:solidFill>
              </a:rPr>
              <a:t>b</a:t>
            </a:r>
            <a:endParaRPr lang="en-GB" b="1" i="1" dirty="0">
              <a:solidFill>
                <a:schemeClr val="bg2"/>
              </a:solidFill>
            </a:endParaRPr>
          </a:p>
        </p:txBody>
      </p:sp>
      <p:sp>
        <p:nvSpPr>
          <p:cNvPr id="41" name="Rectangular Callout 40"/>
          <p:cNvSpPr/>
          <p:nvPr/>
        </p:nvSpPr>
        <p:spPr bwMode="auto">
          <a:xfrm>
            <a:off x="6827294" y="2438400"/>
            <a:ext cx="2238918" cy="1828800"/>
          </a:xfrm>
          <a:prstGeom prst="wedgeRectCallout">
            <a:avLst>
              <a:gd name="adj1" fmla="val -60583"/>
              <a:gd name="adj2" fmla="val -140857"/>
            </a:avLst>
          </a:prstGeom>
          <a:solidFill>
            <a:schemeClr val="bg1"/>
          </a:solidFill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67447" y="2438402"/>
            <a:ext cx="2122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One slide</a:t>
            </a:r>
            <a:br>
              <a:rPr lang="en-GB" b="1" i="1" dirty="0" smtClean="0"/>
            </a:br>
            <a:r>
              <a:rPr lang="en-GB" b="1" i="1" dirty="0" smtClean="0"/>
              <a:t>that helps</a:t>
            </a:r>
            <a:br>
              <a:rPr lang="en-GB" b="1" i="1" dirty="0" smtClean="0"/>
            </a:br>
            <a:r>
              <a:rPr lang="en-GB" b="1" i="1" dirty="0" smtClean="0"/>
              <a:t>you obtain</a:t>
            </a:r>
            <a:br>
              <a:rPr lang="en-GB" b="1" i="1" dirty="0" smtClean="0"/>
            </a:br>
            <a:r>
              <a:rPr lang="en-GB" b="1" i="1" dirty="0" smtClean="0"/>
              <a:t>Grade A or B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2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2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2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2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2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2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92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79" grpId="0" animBg="1"/>
      <p:bldP spid="920580" grpId="0" animBg="1"/>
      <p:bldP spid="920581" grpId="0" animBg="1"/>
      <p:bldP spid="920582" grpId="0" animBg="1"/>
      <p:bldP spid="920583" grpId="0"/>
      <p:bldP spid="920586" grpId="0" animBg="1"/>
      <p:bldP spid="920587" grpId="0" animBg="1"/>
      <p:bldP spid="920588" grpId="0" animBg="1"/>
      <p:bldP spid="920589" grpId="0" animBg="1"/>
      <p:bldP spid="920590" grpId="0"/>
      <p:bldP spid="920592" grpId="0" animBg="1"/>
      <p:bldP spid="920593" grpId="0" animBg="1"/>
      <p:bldP spid="920595" grpId="0" animBg="1"/>
      <p:bldP spid="920596" grpId="0"/>
      <p:bldP spid="920598" grpId="0" animBg="1"/>
      <p:bldP spid="920599" grpId="0"/>
      <p:bldP spid="920601" grpId="0" animBg="1"/>
      <p:bldP spid="920602" grpId="0" animBg="1"/>
      <p:bldP spid="920603" grpId="0" animBg="1"/>
      <p:bldP spid="920604" grpId="0" animBg="1"/>
      <p:bldP spid="920605" grpId="0" animBg="1"/>
      <p:bldP spid="920613" grpId="0" animBg="1"/>
      <p:bldP spid="920614" grpId="0"/>
      <p:bldP spid="920615" grpId="0"/>
      <p:bldP spid="920616" grpId="0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7E1B86-AF86-4ED0-ACC5-3FA8A3706AE8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51" y="1792865"/>
            <a:ext cx="6858000" cy="4747436"/>
          </a:xfrm>
          <a:prstGeom prst="rect">
            <a:avLst/>
          </a:prstGeom>
          <a:ln w="76200">
            <a:solidFill>
              <a:srgbClr val="996600"/>
            </a:solidFill>
          </a:ln>
        </p:spPr>
      </p:pic>
    </p:spTree>
    <p:extLst>
      <p:ext uri="{BB962C8B-B14F-4D97-AF65-F5344CB8AC3E}">
        <p14:creationId xmlns:p14="http://schemas.microsoft.com/office/powerpoint/2010/main" val="1595660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9C36-A129-4DCB-948E-AE02D7366BDA}" type="slidenum">
              <a:rPr lang="en-GB"/>
              <a:pPr/>
              <a:t>21</a:t>
            </a:fld>
            <a:endParaRPr lang="en-GB" dirty="0"/>
          </a:p>
        </p:txBody>
      </p:sp>
      <p:sp>
        <p:nvSpPr>
          <p:cNvPr id="901122" name="Rectangle 2"/>
          <p:cNvSpPr>
            <a:spLocks noChangeArrowheads="1"/>
          </p:cNvSpPr>
          <p:nvPr/>
        </p:nvSpPr>
        <p:spPr bwMode="auto">
          <a:xfrm>
            <a:off x="7807569" y="4070350"/>
            <a:ext cx="1944443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/>
              <a:t>end </a:t>
            </a:r>
            <a:r>
              <a:rPr lang="en-GB" sz="2400" dirty="0" smtClean="0"/>
              <a:t>updating </a:t>
            </a:r>
            <a:r>
              <a:rPr lang="en-GB" sz="2400" dirty="0"/>
              <a:t>/</a:t>
            </a:r>
          </a:p>
          <a:p>
            <a:r>
              <a:rPr lang="en-GB" sz="2400" dirty="0"/>
              <a:t>end of </a:t>
            </a:r>
          </a:p>
          <a:p>
            <a:r>
              <a:rPr lang="en-GB" sz="2400" dirty="0"/>
              <a:t>transaction</a:t>
            </a:r>
          </a:p>
        </p:txBody>
      </p:sp>
      <p:sp>
        <p:nvSpPr>
          <p:cNvPr id="901123" name="Rectangle 3"/>
          <p:cNvSpPr>
            <a:spLocks noChangeArrowheads="1"/>
          </p:cNvSpPr>
          <p:nvPr/>
        </p:nvSpPr>
        <p:spPr bwMode="auto">
          <a:xfrm>
            <a:off x="7807569" y="1908175"/>
            <a:ext cx="1520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/>
              <a:t>process </a:t>
            </a:r>
          </a:p>
          <a:p>
            <a:r>
              <a:rPr lang="en-GB" sz="2400" dirty="0"/>
              <a:t>transaction</a:t>
            </a:r>
          </a:p>
        </p:txBody>
      </p:sp>
      <p:sp>
        <p:nvSpPr>
          <p:cNvPr id="901124" name="Rectangle 4"/>
          <p:cNvSpPr>
            <a:spLocks noChangeArrowheads="1"/>
          </p:cNvSpPr>
          <p:nvPr/>
        </p:nvSpPr>
        <p:spPr bwMode="auto">
          <a:xfrm>
            <a:off x="1062038" y="5184775"/>
            <a:ext cx="4047583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/>
              <a:t>end </a:t>
            </a:r>
            <a:r>
              <a:rPr lang="en-GB" sz="2400" dirty="0" smtClean="0"/>
              <a:t>verifying </a:t>
            </a:r>
            <a:r>
              <a:rPr lang="en-GB" sz="2400" dirty="0"/>
              <a:t>password [valid] </a:t>
            </a:r>
          </a:p>
          <a:p>
            <a:r>
              <a:rPr lang="en-GB" sz="2400" dirty="0"/>
              <a:t>/ OK</a:t>
            </a:r>
          </a:p>
        </p:txBody>
      </p:sp>
      <p:sp>
        <p:nvSpPr>
          <p:cNvPr id="901125" name="Rectangle 5"/>
          <p:cNvSpPr>
            <a:spLocks noChangeArrowheads="1"/>
          </p:cNvSpPr>
          <p:nvPr/>
        </p:nvSpPr>
        <p:spPr bwMode="auto">
          <a:xfrm>
            <a:off x="1062038" y="1908175"/>
            <a:ext cx="193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/>
              <a:t>verify account</a:t>
            </a:r>
          </a:p>
        </p:txBody>
      </p:sp>
      <p:sp>
        <p:nvSpPr>
          <p:cNvPr id="901126" name="Rectangle 6"/>
          <p:cNvSpPr>
            <a:spLocks noChangeArrowheads="1"/>
          </p:cNvSpPr>
          <p:nvPr/>
        </p:nvSpPr>
        <p:spPr bwMode="auto">
          <a:xfrm>
            <a:off x="1062038" y="3355975"/>
            <a:ext cx="2866169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/>
              <a:t>end </a:t>
            </a:r>
            <a:r>
              <a:rPr lang="en-GB" sz="2400" dirty="0" smtClean="0"/>
              <a:t>verifying account</a:t>
            </a:r>
            <a:endParaRPr lang="en-GB" sz="2400" dirty="0"/>
          </a:p>
          <a:p>
            <a:r>
              <a:rPr lang="en-GB" sz="2400" dirty="0"/>
              <a:t> [valid]</a:t>
            </a:r>
          </a:p>
        </p:txBody>
      </p:sp>
      <p:sp>
        <p:nvSpPr>
          <p:cNvPr id="901128" name="Oval 8"/>
          <p:cNvSpPr>
            <a:spLocks noChangeArrowheads="1"/>
          </p:cNvSpPr>
          <p:nvPr/>
        </p:nvSpPr>
        <p:spPr bwMode="auto">
          <a:xfrm>
            <a:off x="7591669" y="5327650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29" name="Oval 9"/>
          <p:cNvSpPr>
            <a:spLocks noChangeArrowheads="1"/>
          </p:cNvSpPr>
          <p:nvPr/>
        </p:nvSpPr>
        <p:spPr bwMode="auto">
          <a:xfrm>
            <a:off x="7744069" y="548005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30" name="Oval 10"/>
          <p:cNvSpPr>
            <a:spLocks noChangeArrowheads="1"/>
          </p:cNvSpPr>
          <p:nvPr/>
        </p:nvSpPr>
        <p:spPr bwMode="auto">
          <a:xfrm>
            <a:off x="7744069" y="167005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31" name="Line 11"/>
          <p:cNvSpPr>
            <a:spLocks noChangeShapeType="1"/>
          </p:cNvSpPr>
          <p:nvPr/>
        </p:nvSpPr>
        <p:spPr bwMode="auto">
          <a:xfrm>
            <a:off x="7807569" y="1771650"/>
            <a:ext cx="0" cy="1219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32" name="Line 12"/>
          <p:cNvSpPr>
            <a:spLocks noChangeShapeType="1"/>
          </p:cNvSpPr>
          <p:nvPr/>
        </p:nvSpPr>
        <p:spPr bwMode="auto">
          <a:xfrm>
            <a:off x="7807569" y="3829050"/>
            <a:ext cx="0" cy="1524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33" name="AutoShape 13"/>
          <p:cNvSpPr>
            <a:spLocks noChangeArrowheads="1"/>
          </p:cNvSpPr>
          <p:nvPr/>
        </p:nvSpPr>
        <p:spPr bwMode="auto">
          <a:xfrm>
            <a:off x="6705962" y="2982913"/>
            <a:ext cx="2231790" cy="1028618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/>
              <a:t>do / </a:t>
            </a:r>
            <a:r>
              <a:rPr lang="en-GB" dirty="0" smtClean="0"/>
              <a:t>updating </a:t>
            </a:r>
            <a:endParaRPr lang="en-GB" dirty="0"/>
          </a:p>
          <a:p>
            <a:pPr algn="ctr"/>
            <a:r>
              <a:rPr lang="en-GB" dirty="0"/>
              <a:t>account</a:t>
            </a:r>
          </a:p>
        </p:txBody>
      </p:sp>
      <p:grpSp>
        <p:nvGrpSpPr>
          <p:cNvPr id="901134" name="Group 14"/>
          <p:cNvGrpSpPr>
            <a:grpSpLocks/>
          </p:cNvGrpSpPr>
          <p:nvPr/>
        </p:nvGrpSpPr>
        <p:grpSpPr bwMode="auto">
          <a:xfrm>
            <a:off x="846138" y="6126163"/>
            <a:ext cx="431800" cy="431800"/>
            <a:chOff x="533" y="3859"/>
            <a:chExt cx="272" cy="272"/>
          </a:xfrm>
        </p:grpSpPr>
        <p:sp>
          <p:nvSpPr>
            <p:cNvPr id="901135" name="Oval 15"/>
            <p:cNvSpPr>
              <a:spLocks noChangeArrowheads="1"/>
            </p:cNvSpPr>
            <p:nvPr/>
          </p:nvSpPr>
          <p:spPr bwMode="auto">
            <a:xfrm>
              <a:off x="533" y="3859"/>
              <a:ext cx="272" cy="27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1136" name="Oval 16"/>
            <p:cNvSpPr>
              <a:spLocks noChangeArrowheads="1"/>
            </p:cNvSpPr>
            <p:nvPr/>
          </p:nvSpPr>
          <p:spPr bwMode="auto">
            <a:xfrm>
              <a:off x="629" y="3955"/>
              <a:ext cx="80" cy="80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01137" name="Oval 17"/>
          <p:cNvSpPr>
            <a:spLocks noChangeArrowheads="1"/>
          </p:cNvSpPr>
          <p:nvPr/>
        </p:nvSpPr>
        <p:spPr bwMode="auto">
          <a:xfrm>
            <a:off x="998538" y="167005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>
            <a:off x="1062038" y="169545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39" name="Line 19"/>
          <p:cNvSpPr>
            <a:spLocks noChangeShapeType="1"/>
          </p:cNvSpPr>
          <p:nvPr/>
        </p:nvSpPr>
        <p:spPr bwMode="auto">
          <a:xfrm>
            <a:off x="1062038" y="2914650"/>
            <a:ext cx="0" cy="1447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40" name="Line 20"/>
          <p:cNvSpPr>
            <a:spLocks noChangeShapeType="1"/>
          </p:cNvSpPr>
          <p:nvPr/>
        </p:nvSpPr>
        <p:spPr bwMode="auto">
          <a:xfrm>
            <a:off x="1062038" y="4743450"/>
            <a:ext cx="0" cy="1371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41" name="AutoShape 21"/>
          <p:cNvSpPr>
            <a:spLocks noChangeArrowheads="1"/>
          </p:cNvSpPr>
          <p:nvPr/>
        </p:nvSpPr>
        <p:spPr bwMode="auto">
          <a:xfrm>
            <a:off x="269028" y="4360863"/>
            <a:ext cx="3620598" cy="564393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/>
              <a:t>do / </a:t>
            </a:r>
            <a:r>
              <a:rPr lang="en-GB" dirty="0" smtClean="0"/>
              <a:t>verifying </a:t>
            </a:r>
            <a:r>
              <a:rPr lang="en-GB" dirty="0"/>
              <a:t>password</a:t>
            </a:r>
          </a:p>
        </p:txBody>
      </p:sp>
      <p:sp>
        <p:nvSpPr>
          <p:cNvPr id="901142" name="AutoShape 22"/>
          <p:cNvSpPr>
            <a:spLocks noChangeArrowheads="1"/>
          </p:cNvSpPr>
          <p:nvPr/>
        </p:nvSpPr>
        <p:spPr bwMode="auto">
          <a:xfrm>
            <a:off x="269028" y="2608263"/>
            <a:ext cx="3376203" cy="564393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/>
              <a:t>do / </a:t>
            </a:r>
            <a:r>
              <a:rPr lang="en-GB" dirty="0" smtClean="0"/>
              <a:t>verifying account</a:t>
            </a:r>
            <a:endParaRPr lang="en-GB" dirty="0"/>
          </a:p>
        </p:txBody>
      </p:sp>
      <p:sp>
        <p:nvSpPr>
          <p:cNvPr id="26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GB" sz="3200" i="1" dirty="0" smtClean="0"/>
              <a:t>Bank Class</a:t>
            </a:r>
            <a:br>
              <a:rPr lang="en-GB" sz="3200" i="1" dirty="0" smtClean="0"/>
            </a:br>
            <a:r>
              <a:rPr lang="en-GB" dirty="0" smtClean="0"/>
              <a:t>State Machine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2" grpId="0"/>
      <p:bldP spid="901123" grpId="0"/>
      <p:bldP spid="901124" grpId="0"/>
      <p:bldP spid="901125" grpId="0"/>
      <p:bldP spid="901126" grpId="0"/>
      <p:bldP spid="901128" grpId="0" animBg="1"/>
      <p:bldP spid="901129" grpId="0" animBg="1"/>
      <p:bldP spid="901130" grpId="0" animBg="1"/>
      <p:bldP spid="901131" grpId="0" animBg="1"/>
      <p:bldP spid="901132" grpId="0" animBg="1"/>
      <p:bldP spid="901133" grpId="0" animBg="1"/>
      <p:bldP spid="901137" grpId="0" animBg="1"/>
      <p:bldP spid="901138" grpId="0" animBg="1"/>
      <p:bldP spid="901139" grpId="0" animBg="1"/>
      <p:bldP spid="901140" grpId="0" animBg="1"/>
      <p:bldP spid="901141" grpId="0" animBg="1"/>
      <p:bldP spid="9011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DF83-9574-4CD1-991F-0F7FDDB0CB22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902146" name="Rectangle 2"/>
          <p:cNvSpPr>
            <a:spLocks noChangeArrowheads="1"/>
          </p:cNvSpPr>
          <p:nvPr/>
        </p:nvSpPr>
        <p:spPr bwMode="auto">
          <a:xfrm>
            <a:off x="3452523" y="3835638"/>
            <a:ext cx="3151505" cy="123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/>
              <a:t>end </a:t>
            </a:r>
            <a:r>
              <a:rPr lang="en-GB" sz="2400" dirty="0" smtClean="0"/>
              <a:t>verifying </a:t>
            </a:r>
            <a:r>
              <a:rPr lang="en-GB" sz="2400" dirty="0"/>
              <a:t>password </a:t>
            </a:r>
          </a:p>
          <a:p>
            <a:pPr algn="ctr"/>
            <a:r>
              <a:rPr lang="en-GB" sz="2400" dirty="0"/>
              <a:t>[invalid]</a:t>
            </a:r>
          </a:p>
          <a:p>
            <a:pPr algn="ctr">
              <a:lnSpc>
                <a:spcPct val="110000"/>
              </a:lnSpc>
            </a:pPr>
            <a:r>
              <a:rPr lang="en-GB" sz="2400" dirty="0"/>
              <a:t>/ bad </a:t>
            </a:r>
            <a:r>
              <a:rPr lang="en-GB" sz="2400" dirty="0" smtClean="0"/>
              <a:t>password </a:t>
            </a: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02147" name="Rectangle 3"/>
          <p:cNvSpPr>
            <a:spLocks noChangeArrowheads="1"/>
          </p:cNvSpPr>
          <p:nvPr/>
        </p:nvSpPr>
        <p:spPr bwMode="auto">
          <a:xfrm>
            <a:off x="3317028" y="2083038"/>
            <a:ext cx="3045706" cy="123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/>
              <a:t>end </a:t>
            </a:r>
            <a:r>
              <a:rPr lang="en-GB" sz="2400" dirty="0" smtClean="0"/>
              <a:t>verifying account </a:t>
            </a:r>
            <a:endParaRPr lang="en-GB" sz="2400" dirty="0"/>
          </a:p>
          <a:p>
            <a:pPr algn="ctr"/>
            <a:r>
              <a:rPr lang="en-GB" sz="2400" dirty="0"/>
              <a:t>[invalid]</a:t>
            </a:r>
          </a:p>
          <a:p>
            <a:pPr algn="ctr">
              <a:lnSpc>
                <a:spcPct val="110000"/>
              </a:lnSpc>
            </a:pPr>
            <a:r>
              <a:rPr lang="en-GB" sz="2400" dirty="0"/>
              <a:t>/ bad account</a:t>
            </a:r>
          </a:p>
        </p:txBody>
      </p:sp>
      <p:sp>
        <p:nvSpPr>
          <p:cNvPr id="902148" name="Rectangle 4"/>
          <p:cNvSpPr>
            <a:spLocks noChangeArrowheads="1"/>
          </p:cNvSpPr>
          <p:nvPr/>
        </p:nvSpPr>
        <p:spPr bwMode="auto">
          <a:xfrm>
            <a:off x="7798653" y="1908175"/>
            <a:ext cx="1520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folHlink"/>
                </a:solidFill>
              </a:rPr>
              <a:t>process </a:t>
            </a:r>
          </a:p>
          <a:p>
            <a:r>
              <a:rPr lang="en-GB" sz="2400" dirty="0">
                <a:solidFill>
                  <a:schemeClr val="folHlink"/>
                </a:solidFill>
              </a:rPr>
              <a:t>transaction</a:t>
            </a:r>
          </a:p>
        </p:txBody>
      </p:sp>
      <p:sp>
        <p:nvSpPr>
          <p:cNvPr id="902149" name="Rectangle 5"/>
          <p:cNvSpPr>
            <a:spLocks noChangeArrowheads="1"/>
          </p:cNvSpPr>
          <p:nvPr/>
        </p:nvSpPr>
        <p:spPr bwMode="auto">
          <a:xfrm>
            <a:off x="1062038" y="5184775"/>
            <a:ext cx="4047583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end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verifying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password [valid] </a:t>
            </a:r>
          </a:p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/ OK</a:t>
            </a:r>
          </a:p>
        </p:txBody>
      </p:sp>
      <p:sp>
        <p:nvSpPr>
          <p:cNvPr id="902150" name="Rectangle 6"/>
          <p:cNvSpPr>
            <a:spLocks noChangeArrowheads="1"/>
          </p:cNvSpPr>
          <p:nvPr/>
        </p:nvSpPr>
        <p:spPr bwMode="auto">
          <a:xfrm>
            <a:off x="1062038" y="1908175"/>
            <a:ext cx="193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folHlink"/>
                </a:solidFill>
              </a:rPr>
              <a:t>verify account</a:t>
            </a:r>
          </a:p>
        </p:txBody>
      </p:sp>
      <p:sp>
        <p:nvSpPr>
          <p:cNvPr id="902151" name="Rectangle 7"/>
          <p:cNvSpPr>
            <a:spLocks noChangeArrowheads="1"/>
          </p:cNvSpPr>
          <p:nvPr/>
        </p:nvSpPr>
        <p:spPr bwMode="auto">
          <a:xfrm>
            <a:off x="1062038" y="3355975"/>
            <a:ext cx="29687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folHlink"/>
                </a:solidFill>
              </a:rPr>
              <a:t>end </a:t>
            </a:r>
            <a:r>
              <a:rPr lang="en-GB" sz="2400" dirty="0" smtClean="0">
                <a:solidFill>
                  <a:schemeClr val="folHlink"/>
                </a:solidFill>
              </a:rPr>
              <a:t>verifying account</a:t>
            </a:r>
            <a:endParaRPr lang="en-GB" sz="2400" dirty="0">
              <a:solidFill>
                <a:schemeClr val="folHlink"/>
              </a:solidFill>
            </a:endParaRPr>
          </a:p>
          <a:p>
            <a:r>
              <a:rPr lang="en-GB" sz="2400" dirty="0">
                <a:solidFill>
                  <a:schemeClr val="folHlink"/>
                </a:solidFill>
              </a:rPr>
              <a:t> [valid]</a:t>
            </a:r>
          </a:p>
        </p:txBody>
      </p:sp>
      <p:sp>
        <p:nvSpPr>
          <p:cNvPr id="902152" name="Rectangle 8"/>
          <p:cNvSpPr>
            <a:spLocks noChangeArrowheads="1"/>
          </p:cNvSpPr>
          <p:nvPr/>
        </p:nvSpPr>
        <p:spPr bwMode="auto">
          <a:xfrm>
            <a:off x="7807569" y="4070350"/>
            <a:ext cx="1944443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folHlink"/>
                </a:solidFill>
              </a:rPr>
              <a:t>end </a:t>
            </a:r>
            <a:r>
              <a:rPr lang="en-GB" sz="2400" dirty="0" smtClean="0">
                <a:solidFill>
                  <a:schemeClr val="folHlink"/>
                </a:solidFill>
              </a:rPr>
              <a:t>updating </a:t>
            </a:r>
            <a:r>
              <a:rPr lang="en-GB" sz="2400" dirty="0">
                <a:solidFill>
                  <a:schemeClr val="folHlink"/>
                </a:solidFill>
              </a:rPr>
              <a:t>/</a:t>
            </a:r>
          </a:p>
          <a:p>
            <a:r>
              <a:rPr lang="en-GB" sz="2400" dirty="0">
                <a:solidFill>
                  <a:schemeClr val="folHlink"/>
                </a:solidFill>
              </a:rPr>
              <a:t>end of </a:t>
            </a:r>
          </a:p>
          <a:p>
            <a:r>
              <a:rPr lang="en-GB" sz="2400" dirty="0">
                <a:solidFill>
                  <a:schemeClr val="folHlink"/>
                </a:solidFill>
              </a:rPr>
              <a:t>transaction</a:t>
            </a:r>
          </a:p>
        </p:txBody>
      </p:sp>
      <p:sp>
        <p:nvSpPr>
          <p:cNvPr id="902153" name="Oval 9"/>
          <p:cNvSpPr>
            <a:spLocks noChangeArrowheads="1"/>
          </p:cNvSpPr>
          <p:nvPr/>
        </p:nvSpPr>
        <p:spPr bwMode="auto">
          <a:xfrm>
            <a:off x="846138" y="6126163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54" name="Oval 10"/>
          <p:cNvSpPr>
            <a:spLocks noChangeArrowheads="1"/>
          </p:cNvSpPr>
          <p:nvPr/>
        </p:nvSpPr>
        <p:spPr bwMode="auto">
          <a:xfrm>
            <a:off x="998538" y="6278563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55" name="Rectangle 1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 smtClean="0"/>
              <a:t>Bank Class</a:t>
            </a:r>
            <a:br>
              <a:rPr lang="en-GB" sz="3200" i="1" dirty="0" smtClean="0"/>
            </a:br>
            <a:r>
              <a:rPr lang="en-GB" dirty="0" smtClean="0"/>
              <a:t>State Machine</a:t>
            </a:r>
            <a:endParaRPr lang="en-GB" dirty="0"/>
          </a:p>
        </p:txBody>
      </p:sp>
      <p:sp>
        <p:nvSpPr>
          <p:cNvPr id="902156" name="Oval 12"/>
          <p:cNvSpPr>
            <a:spLocks noChangeArrowheads="1"/>
          </p:cNvSpPr>
          <p:nvPr/>
        </p:nvSpPr>
        <p:spPr bwMode="auto">
          <a:xfrm>
            <a:off x="7582753" y="5327650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57" name="Oval 13"/>
          <p:cNvSpPr>
            <a:spLocks noChangeArrowheads="1"/>
          </p:cNvSpPr>
          <p:nvPr/>
        </p:nvSpPr>
        <p:spPr bwMode="auto">
          <a:xfrm>
            <a:off x="7735153" y="5480050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58" name="Oval 14"/>
          <p:cNvSpPr>
            <a:spLocks noChangeArrowheads="1"/>
          </p:cNvSpPr>
          <p:nvPr/>
        </p:nvSpPr>
        <p:spPr bwMode="auto">
          <a:xfrm>
            <a:off x="7735153" y="1670050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59" name="Line 15"/>
          <p:cNvSpPr>
            <a:spLocks noChangeShapeType="1"/>
          </p:cNvSpPr>
          <p:nvPr/>
        </p:nvSpPr>
        <p:spPr bwMode="auto">
          <a:xfrm>
            <a:off x="7798653" y="1771650"/>
            <a:ext cx="0" cy="1219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0" name="Line 16"/>
          <p:cNvSpPr>
            <a:spLocks noChangeShapeType="1"/>
          </p:cNvSpPr>
          <p:nvPr/>
        </p:nvSpPr>
        <p:spPr bwMode="auto">
          <a:xfrm>
            <a:off x="7798653" y="3829050"/>
            <a:ext cx="0" cy="1524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1" name="AutoShape 17"/>
          <p:cNvSpPr>
            <a:spLocks noChangeArrowheads="1"/>
          </p:cNvSpPr>
          <p:nvPr/>
        </p:nvSpPr>
        <p:spPr bwMode="auto">
          <a:xfrm>
            <a:off x="6697047" y="2982913"/>
            <a:ext cx="2231790" cy="1028618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>
                <a:solidFill>
                  <a:schemeClr val="folHlink"/>
                </a:solidFill>
              </a:rPr>
              <a:t>do / </a:t>
            </a:r>
            <a:r>
              <a:rPr lang="en-GB" dirty="0" smtClean="0">
                <a:solidFill>
                  <a:schemeClr val="folHlink"/>
                </a:solidFill>
              </a:rPr>
              <a:t>updating </a:t>
            </a:r>
            <a:endParaRPr lang="en-GB" dirty="0">
              <a:solidFill>
                <a:schemeClr val="folHlink"/>
              </a:solidFill>
            </a:endParaRPr>
          </a:p>
          <a:p>
            <a:pPr algn="ctr"/>
            <a:r>
              <a:rPr lang="en-GB" dirty="0">
                <a:solidFill>
                  <a:schemeClr val="folHlink"/>
                </a:solidFill>
              </a:rPr>
              <a:t>account</a:t>
            </a:r>
          </a:p>
        </p:txBody>
      </p:sp>
      <p:sp>
        <p:nvSpPr>
          <p:cNvPr id="902162" name="Oval 18"/>
          <p:cNvSpPr>
            <a:spLocks noChangeArrowheads="1"/>
          </p:cNvSpPr>
          <p:nvPr/>
        </p:nvSpPr>
        <p:spPr bwMode="auto">
          <a:xfrm>
            <a:off x="998538" y="1670050"/>
            <a:ext cx="127000" cy="127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3" name="Line 19"/>
          <p:cNvSpPr>
            <a:spLocks noChangeShapeType="1"/>
          </p:cNvSpPr>
          <p:nvPr/>
        </p:nvSpPr>
        <p:spPr bwMode="auto">
          <a:xfrm>
            <a:off x="1062038" y="1695450"/>
            <a:ext cx="0" cy="914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4" name="Line 20"/>
          <p:cNvSpPr>
            <a:spLocks noChangeShapeType="1"/>
          </p:cNvSpPr>
          <p:nvPr/>
        </p:nvSpPr>
        <p:spPr bwMode="auto">
          <a:xfrm>
            <a:off x="1062038" y="2914650"/>
            <a:ext cx="0" cy="1447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5" name="Line 21"/>
          <p:cNvSpPr>
            <a:spLocks noChangeShapeType="1"/>
          </p:cNvSpPr>
          <p:nvPr/>
        </p:nvSpPr>
        <p:spPr bwMode="auto">
          <a:xfrm>
            <a:off x="1062038" y="4743450"/>
            <a:ext cx="0" cy="1371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6" name="Oval 22"/>
          <p:cNvSpPr>
            <a:spLocks noChangeArrowheads="1"/>
          </p:cNvSpPr>
          <p:nvPr/>
        </p:nvSpPr>
        <p:spPr bwMode="auto">
          <a:xfrm>
            <a:off x="6103938" y="4429125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7" name="Oval 23"/>
          <p:cNvSpPr>
            <a:spLocks noChangeArrowheads="1"/>
          </p:cNvSpPr>
          <p:nvPr/>
        </p:nvSpPr>
        <p:spPr bwMode="auto">
          <a:xfrm>
            <a:off x="6256338" y="4581525"/>
            <a:ext cx="127000" cy="1270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8" name="Line 24"/>
          <p:cNvSpPr>
            <a:spLocks noChangeShapeType="1"/>
          </p:cNvSpPr>
          <p:nvPr/>
        </p:nvSpPr>
        <p:spPr bwMode="auto">
          <a:xfrm>
            <a:off x="3500438" y="4645025"/>
            <a:ext cx="2590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69" name="Line 25"/>
          <p:cNvSpPr>
            <a:spLocks noChangeShapeType="1"/>
          </p:cNvSpPr>
          <p:nvPr/>
        </p:nvSpPr>
        <p:spPr bwMode="auto">
          <a:xfrm>
            <a:off x="3686561" y="2892425"/>
            <a:ext cx="2286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70" name="AutoShape 26"/>
          <p:cNvSpPr>
            <a:spLocks noChangeArrowheads="1"/>
          </p:cNvSpPr>
          <p:nvPr/>
        </p:nvSpPr>
        <p:spPr bwMode="auto">
          <a:xfrm>
            <a:off x="264014" y="4360863"/>
            <a:ext cx="3620598" cy="564393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>
                <a:solidFill>
                  <a:schemeClr val="folHlink"/>
                </a:solidFill>
              </a:rPr>
              <a:t>do / </a:t>
            </a:r>
            <a:r>
              <a:rPr lang="en-GB" dirty="0" smtClean="0">
                <a:solidFill>
                  <a:schemeClr val="folHlink"/>
                </a:solidFill>
              </a:rPr>
              <a:t>verifying </a:t>
            </a:r>
            <a:r>
              <a:rPr lang="en-GB" dirty="0">
                <a:solidFill>
                  <a:schemeClr val="folHlink"/>
                </a:solidFill>
              </a:rPr>
              <a:t>password</a:t>
            </a:r>
          </a:p>
        </p:txBody>
      </p:sp>
      <p:sp>
        <p:nvSpPr>
          <p:cNvPr id="902171" name="AutoShape 27"/>
          <p:cNvSpPr>
            <a:spLocks noChangeArrowheads="1"/>
          </p:cNvSpPr>
          <p:nvPr/>
        </p:nvSpPr>
        <p:spPr bwMode="auto">
          <a:xfrm>
            <a:off x="264014" y="2608263"/>
            <a:ext cx="3383280" cy="564393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>
                <a:solidFill>
                  <a:schemeClr val="folHlink"/>
                </a:solidFill>
              </a:rPr>
              <a:t>do / </a:t>
            </a:r>
            <a:r>
              <a:rPr lang="en-GB" dirty="0" smtClean="0">
                <a:solidFill>
                  <a:schemeClr val="folHlink"/>
                </a:solidFill>
              </a:rPr>
              <a:t>verifying account</a:t>
            </a:r>
            <a:endParaRPr lang="en-GB" dirty="0">
              <a:solidFill>
                <a:schemeClr val="folHlink"/>
              </a:solidFill>
            </a:endParaRPr>
          </a:p>
        </p:txBody>
      </p:sp>
      <p:sp>
        <p:nvSpPr>
          <p:cNvPr id="902172" name="Oval 28"/>
          <p:cNvSpPr>
            <a:spLocks noChangeArrowheads="1"/>
          </p:cNvSpPr>
          <p:nvPr/>
        </p:nvSpPr>
        <p:spPr bwMode="auto">
          <a:xfrm>
            <a:off x="5985261" y="2676525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73" name="Oval 29"/>
          <p:cNvSpPr>
            <a:spLocks noChangeArrowheads="1"/>
          </p:cNvSpPr>
          <p:nvPr/>
        </p:nvSpPr>
        <p:spPr bwMode="auto">
          <a:xfrm>
            <a:off x="6137661" y="2828925"/>
            <a:ext cx="127000" cy="1270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2174" name="Rectangle 30"/>
          <p:cNvSpPr>
            <a:spLocks noChangeArrowheads="1"/>
          </p:cNvSpPr>
          <p:nvPr/>
        </p:nvSpPr>
        <p:spPr bwMode="auto">
          <a:xfrm>
            <a:off x="0" y="1371600"/>
            <a:ext cx="9901238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6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31"/>
          <p:cNvSpPr>
            <a:spLocks noChangeShapeType="1"/>
          </p:cNvSpPr>
          <p:nvPr/>
        </p:nvSpPr>
        <p:spPr bwMode="auto">
          <a:xfrm flipH="1">
            <a:off x="1056667" y="1751013"/>
            <a:ext cx="5257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2146" name="Rectangle 2"/>
          <p:cNvSpPr>
            <a:spLocks noChangeArrowheads="1"/>
          </p:cNvSpPr>
          <p:nvPr/>
        </p:nvSpPr>
        <p:spPr bwMode="auto">
          <a:xfrm>
            <a:off x="3452523" y="3835638"/>
            <a:ext cx="3151505" cy="123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end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verifying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password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[invalid]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/ bad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password 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2147" name="Rectangle 3"/>
          <p:cNvSpPr>
            <a:spLocks noChangeArrowheads="1"/>
          </p:cNvSpPr>
          <p:nvPr/>
        </p:nvSpPr>
        <p:spPr bwMode="auto">
          <a:xfrm>
            <a:off x="3317028" y="2082324"/>
            <a:ext cx="3045706" cy="123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end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verifying account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[invalid]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/ bad account</a:t>
            </a:r>
          </a:p>
        </p:txBody>
      </p:sp>
      <p:sp>
        <p:nvSpPr>
          <p:cNvPr id="902148" name="Rectangle 4"/>
          <p:cNvSpPr>
            <a:spLocks noChangeArrowheads="1"/>
          </p:cNvSpPr>
          <p:nvPr/>
        </p:nvSpPr>
        <p:spPr bwMode="auto">
          <a:xfrm>
            <a:off x="7798653" y="1908175"/>
            <a:ext cx="1520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process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transaction</a:t>
            </a:r>
          </a:p>
        </p:txBody>
      </p:sp>
      <p:sp>
        <p:nvSpPr>
          <p:cNvPr id="902149" name="Rectangle 5"/>
          <p:cNvSpPr>
            <a:spLocks noChangeArrowheads="1"/>
          </p:cNvSpPr>
          <p:nvPr/>
        </p:nvSpPr>
        <p:spPr bwMode="auto">
          <a:xfrm>
            <a:off x="1062038" y="5184775"/>
            <a:ext cx="4047583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end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verifying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password [valid]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/ OK</a:t>
            </a:r>
          </a:p>
        </p:txBody>
      </p:sp>
      <p:sp>
        <p:nvSpPr>
          <p:cNvPr id="902150" name="Rectangle 6"/>
          <p:cNvSpPr>
            <a:spLocks noChangeArrowheads="1"/>
          </p:cNvSpPr>
          <p:nvPr/>
        </p:nvSpPr>
        <p:spPr bwMode="auto">
          <a:xfrm>
            <a:off x="1062038" y="1908175"/>
            <a:ext cx="193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verify account</a:t>
            </a:r>
          </a:p>
        </p:txBody>
      </p:sp>
      <p:sp>
        <p:nvSpPr>
          <p:cNvPr id="902151" name="Rectangle 7"/>
          <p:cNvSpPr>
            <a:spLocks noChangeArrowheads="1"/>
          </p:cNvSpPr>
          <p:nvPr/>
        </p:nvSpPr>
        <p:spPr bwMode="auto">
          <a:xfrm>
            <a:off x="1062038" y="3355975"/>
            <a:ext cx="29687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end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verifying account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[valid]</a:t>
            </a:r>
          </a:p>
        </p:txBody>
      </p:sp>
      <p:sp>
        <p:nvSpPr>
          <p:cNvPr id="902152" name="Rectangle 8"/>
          <p:cNvSpPr>
            <a:spLocks noChangeArrowheads="1"/>
          </p:cNvSpPr>
          <p:nvPr/>
        </p:nvSpPr>
        <p:spPr bwMode="auto">
          <a:xfrm>
            <a:off x="7807569" y="4070350"/>
            <a:ext cx="1944443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end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updating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end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transaction</a:t>
            </a:r>
          </a:p>
        </p:txBody>
      </p:sp>
      <p:sp>
        <p:nvSpPr>
          <p:cNvPr id="902155" name="Rectangle 1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 smtClean="0"/>
              <a:t>Bank Class</a:t>
            </a:r>
            <a:br>
              <a:rPr lang="en-GB" sz="3200" i="1" dirty="0" smtClean="0"/>
            </a:br>
            <a:r>
              <a:rPr lang="en-GB" dirty="0" smtClean="0"/>
              <a:t>State Machine</a:t>
            </a:r>
            <a:endParaRPr lang="en-GB" dirty="0"/>
          </a:p>
        </p:txBody>
      </p:sp>
      <p:sp>
        <p:nvSpPr>
          <p:cNvPr id="902159" name="Line 15"/>
          <p:cNvSpPr>
            <a:spLocks noChangeShapeType="1"/>
          </p:cNvSpPr>
          <p:nvPr/>
        </p:nvSpPr>
        <p:spPr bwMode="auto">
          <a:xfrm>
            <a:off x="7798653" y="1763104"/>
            <a:ext cx="0" cy="1219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2160" name="Line 16"/>
          <p:cNvSpPr>
            <a:spLocks noChangeShapeType="1"/>
          </p:cNvSpPr>
          <p:nvPr/>
        </p:nvSpPr>
        <p:spPr bwMode="auto">
          <a:xfrm>
            <a:off x="8164413" y="3829050"/>
            <a:ext cx="0" cy="226771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2161" name="AutoShape 17"/>
          <p:cNvSpPr>
            <a:spLocks noChangeArrowheads="1"/>
          </p:cNvSpPr>
          <p:nvPr/>
        </p:nvSpPr>
        <p:spPr bwMode="auto">
          <a:xfrm>
            <a:off x="6697047" y="2982913"/>
            <a:ext cx="2231790" cy="1028618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 /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updating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account</a:t>
            </a:r>
          </a:p>
        </p:txBody>
      </p:sp>
      <p:sp>
        <p:nvSpPr>
          <p:cNvPr id="902163" name="Line 19"/>
          <p:cNvSpPr>
            <a:spLocks noChangeShapeType="1"/>
          </p:cNvSpPr>
          <p:nvPr/>
        </p:nvSpPr>
        <p:spPr bwMode="auto">
          <a:xfrm>
            <a:off x="1062038" y="1752600"/>
            <a:ext cx="0" cy="859536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2164" name="Line 20"/>
          <p:cNvSpPr>
            <a:spLocks noChangeShapeType="1"/>
          </p:cNvSpPr>
          <p:nvPr/>
        </p:nvSpPr>
        <p:spPr bwMode="auto">
          <a:xfrm>
            <a:off x="1062038" y="2914650"/>
            <a:ext cx="0" cy="1447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2165" name="Line 21"/>
          <p:cNvSpPr>
            <a:spLocks noChangeShapeType="1"/>
          </p:cNvSpPr>
          <p:nvPr/>
        </p:nvSpPr>
        <p:spPr bwMode="auto">
          <a:xfrm>
            <a:off x="1062038" y="4743450"/>
            <a:ext cx="0" cy="1371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48412" y="5892800"/>
            <a:ext cx="431800" cy="431800"/>
            <a:chOff x="6103938" y="4429125"/>
            <a:chExt cx="431800" cy="431800"/>
          </a:xfrm>
        </p:grpSpPr>
        <p:sp>
          <p:nvSpPr>
            <p:cNvPr id="902166" name="Oval 22"/>
            <p:cNvSpPr>
              <a:spLocks noChangeArrowheads="1"/>
            </p:cNvSpPr>
            <p:nvPr/>
          </p:nvSpPr>
          <p:spPr bwMode="auto">
            <a:xfrm>
              <a:off x="6103938" y="4429125"/>
              <a:ext cx="431800" cy="4318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2167" name="Oval 23"/>
            <p:cNvSpPr>
              <a:spLocks noChangeArrowheads="1"/>
            </p:cNvSpPr>
            <p:nvPr/>
          </p:nvSpPr>
          <p:spPr bwMode="auto">
            <a:xfrm>
              <a:off x="6256338" y="4581525"/>
              <a:ext cx="127000" cy="1270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902168" name="Line 24"/>
          <p:cNvSpPr>
            <a:spLocks noChangeShapeType="1"/>
          </p:cNvSpPr>
          <p:nvPr/>
        </p:nvSpPr>
        <p:spPr bwMode="auto">
          <a:xfrm>
            <a:off x="3960812" y="4645025"/>
            <a:ext cx="2590800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2169" name="Line 25"/>
          <p:cNvSpPr>
            <a:spLocks noChangeShapeType="1"/>
          </p:cNvSpPr>
          <p:nvPr/>
        </p:nvSpPr>
        <p:spPr bwMode="auto">
          <a:xfrm>
            <a:off x="3122612" y="2892425"/>
            <a:ext cx="3429000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2170" name="AutoShape 26"/>
          <p:cNvSpPr>
            <a:spLocks noChangeArrowheads="1"/>
          </p:cNvSpPr>
          <p:nvPr/>
        </p:nvSpPr>
        <p:spPr bwMode="auto">
          <a:xfrm>
            <a:off x="264014" y="4360863"/>
            <a:ext cx="3620598" cy="564393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 /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verifying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password</a:t>
            </a:r>
          </a:p>
        </p:txBody>
      </p:sp>
      <p:sp>
        <p:nvSpPr>
          <p:cNvPr id="902171" name="AutoShape 27"/>
          <p:cNvSpPr>
            <a:spLocks noChangeArrowheads="1"/>
          </p:cNvSpPr>
          <p:nvPr/>
        </p:nvSpPr>
        <p:spPr bwMode="auto">
          <a:xfrm>
            <a:off x="264014" y="2608263"/>
            <a:ext cx="3383280" cy="564393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folHlink"/>
            </a:solidFill>
            <a:round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 /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verifying account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6128596" y="1751013"/>
            <a:ext cx="1676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6256338" y="1685925"/>
            <a:ext cx="127000" cy="1270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1065212" y="6101372"/>
            <a:ext cx="5294376" cy="793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H="1" flipV="1">
            <a:off x="6780868" y="6096001"/>
            <a:ext cx="138988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6551612" y="2895601"/>
            <a:ext cx="0" cy="299923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7237412" y="3381521"/>
            <a:ext cx="2103120" cy="1097280"/>
          </a:xfrm>
          <a:prstGeom prst="borderCallout1">
            <a:avLst>
              <a:gd name="adj1" fmla="val 49498"/>
              <a:gd name="adj2" fmla="val -14"/>
              <a:gd name="adj3" fmla="val -137951"/>
              <a:gd name="adj4" fmla="val -42570"/>
            </a:avLst>
          </a:prstGeom>
          <a:solidFill>
            <a:schemeClr val="bg1"/>
          </a:solidFill>
          <a:ln w="1270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7237412" y="3381521"/>
            <a:ext cx="2103120" cy="1097280"/>
          </a:xfrm>
          <a:prstGeom prst="borderCallout1">
            <a:avLst>
              <a:gd name="adj1" fmla="val 49498"/>
              <a:gd name="adj2" fmla="val -14"/>
              <a:gd name="adj3" fmla="val 227690"/>
              <a:gd name="adj4" fmla="val -26841"/>
            </a:avLst>
          </a:prstGeom>
          <a:solidFill>
            <a:schemeClr val="bg1"/>
          </a:solidFill>
          <a:ln w="1270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7283132" y="3463687"/>
            <a:ext cx="2011680" cy="930275"/>
          </a:xfrm>
          <a:prstGeom prst="borderCallout1">
            <a:avLst>
              <a:gd name="adj1" fmla="val 49498"/>
              <a:gd name="adj2" fmla="val -14"/>
              <a:gd name="adj3" fmla="val 112500"/>
              <a:gd name="adj4" fmla="val -38333"/>
            </a:avLst>
          </a:prstGeom>
          <a:solidFill>
            <a:schemeClr val="bg1"/>
          </a:solidFill>
          <a:ln w="5715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Acceptable but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clumsy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113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63A-7B41-4086-BFFB-0E4FB1663E1E}" type="slidenum">
              <a:rPr lang="en-GB"/>
              <a:pPr/>
              <a:t>24</a:t>
            </a:fld>
            <a:endParaRPr lang="en-GB" dirty="0"/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Matching Events Between Objects</a:t>
            </a:r>
            <a:endParaRPr lang="en-GB" dirty="0"/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990012" cy="4953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GB" b="1" i="1" dirty="0"/>
              <a:t>Check completeness and consistency</a:t>
            </a:r>
          </a:p>
          <a:p>
            <a:pPr>
              <a:lnSpc>
                <a:spcPct val="90000"/>
              </a:lnSpc>
            </a:pPr>
            <a:r>
              <a:rPr lang="en-GB" dirty="0"/>
              <a:t>A sender and a receiver for each event</a:t>
            </a:r>
          </a:p>
          <a:p>
            <a:pPr>
              <a:lnSpc>
                <a:spcPct val="90000"/>
              </a:lnSpc>
            </a:pPr>
            <a:r>
              <a:rPr lang="en-GB" dirty="0"/>
              <a:t>Predecessors or successors for every state</a:t>
            </a:r>
          </a:p>
          <a:p>
            <a:pPr>
              <a:lnSpc>
                <a:spcPct val="90000"/>
              </a:lnSpc>
            </a:pPr>
            <a:r>
              <a:rPr lang="en-GB" dirty="0"/>
              <a:t>Consistencies of corresponding events between </a:t>
            </a:r>
            <a:r>
              <a:rPr lang="en-GB" b="1" i="1" dirty="0">
                <a:solidFill>
                  <a:schemeClr val="bg2"/>
                </a:solidFill>
              </a:rPr>
              <a:t>sequence diagrams</a:t>
            </a:r>
            <a:r>
              <a:rPr lang="en-GB" dirty="0"/>
              <a:t> and </a:t>
            </a:r>
            <a:r>
              <a:rPr lang="en-GB" b="1" i="1" dirty="0">
                <a:solidFill>
                  <a:srgbClr val="00B050"/>
                </a:solidFill>
              </a:rPr>
              <a:t>state machines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Consistencies of corresponding events between different </a:t>
            </a:r>
            <a:r>
              <a:rPr lang="en-GB" b="1" i="1" dirty="0" smtClean="0">
                <a:solidFill>
                  <a:srgbClr val="00B050"/>
                </a:solidFill>
              </a:rPr>
              <a:t>state machines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Potential </a:t>
            </a:r>
            <a:r>
              <a:rPr lang="en-GB" dirty="0"/>
              <a:t>synchronization errors, especially when an input occurs at an awkward </a:t>
            </a:r>
            <a:r>
              <a:rPr lang="en-GB" dirty="0" smtClean="0"/>
              <a:t>time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1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sz="3200" i="1" dirty="0" smtClean="0"/>
              <a:t>Matching Events Between Objects</a:t>
            </a:r>
            <a:br>
              <a:rPr lang="en-US" sz="3200" i="1" dirty="0" smtClean="0"/>
            </a:br>
            <a:r>
              <a:rPr lang="en-US" dirty="0" smtClean="0"/>
              <a:t>Example 5</a:t>
            </a:r>
            <a:endParaRPr lang="en-GB" dirty="0"/>
          </a:p>
        </p:txBody>
      </p:sp>
      <p:sp>
        <p:nvSpPr>
          <p:cNvPr id="916520" name="Text Box 40"/>
          <p:cNvSpPr txBox="1">
            <a:spLocks noChangeArrowheads="1"/>
          </p:cNvSpPr>
          <p:nvPr/>
        </p:nvSpPr>
        <p:spPr bwMode="auto">
          <a:xfrm>
            <a:off x="3827827" y="1666875"/>
            <a:ext cx="1040670" cy="52322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:Bank</a:t>
            </a:r>
          </a:p>
        </p:txBody>
      </p:sp>
      <p:sp>
        <p:nvSpPr>
          <p:cNvPr id="916522" name="Line 42"/>
          <p:cNvSpPr>
            <a:spLocks noChangeShapeType="1"/>
          </p:cNvSpPr>
          <p:nvPr/>
        </p:nvSpPr>
        <p:spPr bwMode="auto">
          <a:xfrm>
            <a:off x="2020887" y="3124200"/>
            <a:ext cx="2325687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916523" name="Text Box 43"/>
          <p:cNvSpPr txBox="1">
            <a:spLocks noChangeArrowheads="1"/>
          </p:cNvSpPr>
          <p:nvPr/>
        </p:nvSpPr>
        <p:spPr bwMode="auto">
          <a:xfrm>
            <a:off x="2020887" y="2581275"/>
            <a:ext cx="2225675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verify account</a:t>
            </a:r>
          </a:p>
        </p:txBody>
      </p:sp>
      <p:sp>
        <p:nvSpPr>
          <p:cNvPr id="916528" name="Text Box 48"/>
          <p:cNvSpPr txBox="1">
            <a:spLocks noChangeArrowheads="1"/>
          </p:cNvSpPr>
          <p:nvPr/>
        </p:nvSpPr>
        <p:spPr bwMode="auto">
          <a:xfrm>
            <a:off x="3338512" y="5064002"/>
            <a:ext cx="698500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OK</a:t>
            </a:r>
          </a:p>
        </p:txBody>
      </p:sp>
      <p:sp>
        <p:nvSpPr>
          <p:cNvPr id="916526" name="Text Box 46"/>
          <p:cNvSpPr txBox="1">
            <a:spLocks noChangeArrowheads="1"/>
          </p:cNvSpPr>
          <p:nvPr/>
        </p:nvSpPr>
        <p:spPr bwMode="auto">
          <a:xfrm>
            <a:off x="4840287" y="3313112"/>
            <a:ext cx="1730375" cy="9540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end verify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card no.</a:t>
            </a:r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4346574" y="3541712"/>
            <a:ext cx="417513" cy="533400"/>
            <a:chOff x="1896" y="2016"/>
            <a:chExt cx="263" cy="336"/>
          </a:xfrm>
        </p:grpSpPr>
        <p:sp>
          <p:nvSpPr>
            <p:cNvPr id="916525" name="Line 45"/>
            <p:cNvSpPr>
              <a:spLocks noChangeShapeType="1"/>
            </p:cNvSpPr>
            <p:nvPr/>
          </p:nvSpPr>
          <p:spPr bwMode="auto">
            <a:xfrm>
              <a:off x="1896" y="2016"/>
              <a:ext cx="2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916530" name="Line 50"/>
            <p:cNvSpPr>
              <a:spLocks noChangeShapeType="1"/>
            </p:cNvSpPr>
            <p:nvPr/>
          </p:nvSpPr>
          <p:spPr bwMode="auto">
            <a:xfrm>
              <a:off x="2159" y="201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916531" name="Line 51"/>
            <p:cNvSpPr>
              <a:spLocks noChangeShapeType="1"/>
            </p:cNvSpPr>
            <p:nvPr/>
          </p:nvSpPr>
          <p:spPr bwMode="auto">
            <a:xfrm flipH="1">
              <a:off x="1896" y="2352"/>
              <a:ext cx="2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4343399" y="4379912"/>
            <a:ext cx="2227263" cy="954088"/>
            <a:chOff x="1894" y="2501"/>
            <a:chExt cx="1403" cy="601"/>
          </a:xfrm>
        </p:grpSpPr>
        <p:sp>
          <p:nvSpPr>
            <p:cNvPr id="916527" name="Text Box 47"/>
            <p:cNvSpPr txBox="1">
              <a:spLocks noChangeArrowheads="1"/>
            </p:cNvSpPr>
            <p:nvPr/>
          </p:nvSpPr>
          <p:spPr bwMode="auto">
            <a:xfrm>
              <a:off x="2207" y="2501"/>
              <a:ext cx="1090" cy="60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/>
                </a:rPr>
                <a:t>end verify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/>
                </a:rPr>
                <a:t>password</a:t>
              </a:r>
            </a:p>
          </p:txBody>
        </p: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1894" y="2640"/>
              <a:ext cx="263" cy="336"/>
              <a:chOff x="1896" y="2016"/>
              <a:chExt cx="263" cy="336"/>
            </a:xfrm>
          </p:grpSpPr>
          <p:sp>
            <p:nvSpPr>
              <p:cNvPr id="916534" name="Line 54"/>
              <p:cNvSpPr>
                <a:spLocks noChangeShapeType="1"/>
              </p:cNvSpPr>
              <p:nvPr/>
            </p:nvSpPr>
            <p:spPr bwMode="auto">
              <a:xfrm>
                <a:off x="1896" y="2016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/>
                </a:endParaRPr>
              </a:p>
            </p:txBody>
          </p:sp>
          <p:sp>
            <p:nvSpPr>
              <p:cNvPr id="916535" name="Line 55"/>
              <p:cNvSpPr>
                <a:spLocks noChangeShapeType="1"/>
              </p:cNvSpPr>
              <p:nvPr/>
            </p:nvSpPr>
            <p:spPr bwMode="auto">
              <a:xfrm>
                <a:off x="2159" y="2016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/>
                </a:endParaRPr>
              </a:p>
            </p:txBody>
          </p:sp>
          <p:sp>
            <p:nvSpPr>
              <p:cNvPr id="916536" name="Line 56"/>
              <p:cNvSpPr>
                <a:spLocks noChangeShapeType="1"/>
              </p:cNvSpPr>
              <p:nvPr/>
            </p:nvSpPr>
            <p:spPr bwMode="auto">
              <a:xfrm flipH="1">
                <a:off x="1896" y="2352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/>
                </a:endParaRPr>
              </a:p>
            </p:txBody>
          </p:sp>
        </p:grp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2838" y="6172200"/>
            <a:ext cx="2062162" cy="45720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7E1B86-AF86-4ED0-ACC5-3FA8A3706AE8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34" name="AutoShape 63"/>
          <p:cNvSpPr>
            <a:spLocks noChangeArrowheads="1"/>
          </p:cNvSpPr>
          <p:nvPr/>
        </p:nvSpPr>
        <p:spPr bwMode="auto">
          <a:xfrm>
            <a:off x="7084442" y="1085957"/>
            <a:ext cx="2286000" cy="3154680"/>
          </a:xfrm>
          <a:prstGeom prst="borderCallout1">
            <a:avLst>
              <a:gd name="adj1" fmla="val 49540"/>
              <a:gd name="adj2" fmla="val -463"/>
              <a:gd name="adj3" fmla="val 73533"/>
              <a:gd name="adj4" fmla="val -103632"/>
            </a:avLst>
          </a:prstGeom>
          <a:solidFill>
            <a:schemeClr val="bg1"/>
          </a:solidFill>
          <a:ln w="1270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8421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57838" y="1389184"/>
            <a:ext cx="417513" cy="533400"/>
            <a:chOff x="7342604" y="261714"/>
            <a:chExt cx="417513" cy="533400"/>
          </a:xfrm>
        </p:grpSpPr>
        <p:sp>
          <p:nvSpPr>
            <p:cNvPr id="41" name="Line 45"/>
            <p:cNvSpPr>
              <a:spLocks noChangeShapeType="1"/>
            </p:cNvSpPr>
            <p:nvPr/>
          </p:nvSpPr>
          <p:spPr bwMode="auto">
            <a:xfrm>
              <a:off x="7342604" y="261714"/>
              <a:ext cx="4175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42" name="Line 50"/>
            <p:cNvSpPr>
              <a:spLocks noChangeShapeType="1"/>
            </p:cNvSpPr>
            <p:nvPr/>
          </p:nvSpPr>
          <p:spPr bwMode="auto">
            <a:xfrm>
              <a:off x="7760117" y="261714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 flipH="1">
              <a:off x="7342604" y="795114"/>
              <a:ext cx="4175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161213" y="1219200"/>
            <a:ext cx="219456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Wingdings" pitchFamily="2" charset="2"/>
              <a:buChar char="u"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/>
            </a:r>
            <a:b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</a:b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/>
            </a:r>
            <a:b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</a:b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Acceptable</a:t>
            </a:r>
            <a:b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</a:b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syntax</a:t>
            </a:r>
          </a:p>
          <a:p>
            <a:pPr marL="341313" marR="0" lvl="0" indent="-34131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Wingdings" pitchFamily="2" charset="2"/>
              <a:buChar char="u"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But not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grpSp>
        <p:nvGrpSpPr>
          <p:cNvPr id="44" name="Group 43"/>
          <p:cNvGrpSpPr/>
          <p:nvPr/>
        </p:nvGrpSpPr>
        <p:grpSpPr>
          <a:xfrm flipV="1">
            <a:off x="7609263" y="3387968"/>
            <a:ext cx="417513" cy="533400"/>
            <a:chOff x="7342604" y="261714"/>
            <a:chExt cx="417513" cy="533400"/>
          </a:xfrm>
        </p:grpSpPr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7342604" y="261714"/>
              <a:ext cx="41751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46" name="Line 50"/>
            <p:cNvSpPr>
              <a:spLocks noChangeShapeType="1"/>
            </p:cNvSpPr>
            <p:nvPr/>
          </p:nvSpPr>
          <p:spPr bwMode="auto">
            <a:xfrm>
              <a:off x="7760117" y="261714"/>
              <a:ext cx="0" cy="5334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47" name="Line 51"/>
            <p:cNvSpPr>
              <a:spLocks noChangeShapeType="1"/>
            </p:cNvSpPr>
            <p:nvPr/>
          </p:nvSpPr>
          <p:spPr bwMode="auto">
            <a:xfrm flipH="1">
              <a:off x="7342604" y="795114"/>
              <a:ext cx="41751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endParaRPr>
            </a:p>
          </p:txBody>
        </p:sp>
      </p:grpSp>
      <p:sp>
        <p:nvSpPr>
          <p:cNvPr id="36" name="AutoShape 63"/>
          <p:cNvSpPr>
            <a:spLocks noChangeArrowheads="1"/>
          </p:cNvSpPr>
          <p:nvPr/>
        </p:nvSpPr>
        <p:spPr bwMode="auto">
          <a:xfrm flipH="1">
            <a:off x="508634" y="3350895"/>
            <a:ext cx="2194560" cy="2364105"/>
          </a:xfrm>
          <a:prstGeom prst="borderCallout1">
            <a:avLst>
              <a:gd name="adj1" fmla="val 49540"/>
              <a:gd name="adj2" fmla="val -463"/>
              <a:gd name="adj3" fmla="val 41330"/>
              <a:gd name="adj4" fmla="val -72639"/>
            </a:avLst>
          </a:prstGeom>
          <a:solidFill>
            <a:schemeClr val="bg1"/>
          </a:solidFill>
          <a:ln w="1270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8421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662" y="3392031"/>
            <a:ext cx="19078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Further</a:t>
            </a:r>
            <a:b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</a:b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consistency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/>
            </a:r>
            <a:b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</a:b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checks with</a:t>
            </a:r>
            <a:b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</a:b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state</a:t>
            </a:r>
            <a:b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</a:b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machines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916521" name="Line 41"/>
          <p:cNvSpPr>
            <a:spLocks noChangeShapeType="1"/>
          </p:cNvSpPr>
          <p:nvPr/>
        </p:nvSpPr>
        <p:spPr bwMode="auto">
          <a:xfrm>
            <a:off x="4348162" y="2209800"/>
            <a:ext cx="0" cy="384048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916529" name="Line 49"/>
          <p:cNvSpPr>
            <a:spLocks noChangeShapeType="1"/>
          </p:cNvSpPr>
          <p:nvPr/>
        </p:nvSpPr>
        <p:spPr bwMode="auto">
          <a:xfrm flipH="1">
            <a:off x="2977244" y="5562600"/>
            <a:ext cx="1371600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56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1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1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1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1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"/>
                            </p:stCondLst>
                            <p:childTnLst>
                              <p:par>
                                <p:cTn id="56" presetID="1" presetClass="entr" presetSubtype="0" fill="hold" grpId="0" nodeType="after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520" grpId="0" animBg="1"/>
      <p:bldP spid="916522" grpId="0" animBg="1"/>
      <p:bldP spid="916523" grpId="0"/>
      <p:bldP spid="916528" grpId="0"/>
      <p:bldP spid="916526" grpId="0"/>
      <p:bldP spid="34" grpId="0" animBg="1"/>
      <p:bldP spid="9" grpId="0" uiExpand="1" build="p"/>
      <p:bldP spid="36" grpId="0" uiExpand="1" build="p" animBg="1"/>
      <p:bldP spid="10" grpId="0"/>
      <p:bldP spid="916521" grpId="0" animBg="1"/>
      <p:bldP spid="9165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2" y="1684946"/>
            <a:ext cx="3815990" cy="2743200"/>
          </a:xfrm>
          <a:prstGeom prst="rect">
            <a:avLst/>
          </a:prstGeom>
          <a:ln w="57150">
            <a:solidFill>
              <a:srgbClr val="996600"/>
            </a:solidFill>
          </a:ln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5435" y="4709160"/>
            <a:ext cx="2113577" cy="1463040"/>
          </a:xfrm>
          <a:prstGeom prst="rect">
            <a:avLst/>
          </a:prstGeom>
          <a:noFill/>
          <a:ln w="38100">
            <a:solidFill>
              <a:srgbClr val="996600"/>
            </a:solidFill>
            <a:miter lim="800000"/>
            <a:headEnd/>
            <a:tailEnd/>
          </a:ln>
          <a:effectLst/>
        </p:spPr>
      </p:pic>
      <p:pic>
        <p:nvPicPr>
          <p:cNvPr id="90932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424" y="4709160"/>
            <a:ext cx="2113577" cy="1463040"/>
          </a:xfrm>
          <a:prstGeom prst="rect">
            <a:avLst/>
          </a:prstGeom>
          <a:noFill/>
          <a:ln w="38100">
            <a:solidFill>
              <a:srgbClr val="996600"/>
            </a:solidFill>
            <a:miter lim="800000"/>
            <a:headEnd/>
            <a:tailEnd/>
          </a:ln>
          <a:effectLst/>
        </p:spPr>
      </p:pic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sz="3200" i="1" dirty="0" smtClean="0">
                <a:solidFill>
                  <a:srgbClr val="000066"/>
                </a:solidFill>
                <a:cs typeface="Arial"/>
              </a:rPr>
              <a:t>Matching </a:t>
            </a:r>
            <a:r>
              <a:rPr lang="en-US" sz="3200" i="1" dirty="0">
                <a:solidFill>
                  <a:srgbClr val="000066"/>
                </a:solidFill>
                <a:cs typeface="Arial"/>
              </a:rPr>
              <a:t>Events Between Objects</a:t>
            </a:r>
            <a:br>
              <a:rPr lang="en-US" sz="3200" i="1" dirty="0">
                <a:solidFill>
                  <a:srgbClr val="000066"/>
                </a:solidFill>
                <a:cs typeface="Arial"/>
              </a:rPr>
            </a:br>
            <a:r>
              <a:rPr lang="en-US" dirty="0">
                <a:solidFill>
                  <a:srgbClr val="000066"/>
                </a:solidFill>
                <a:cs typeface="Arial"/>
              </a:rPr>
              <a:t>Example 6</a:t>
            </a:r>
            <a:endParaRPr lang="en-GB" dirty="0"/>
          </a:p>
        </p:txBody>
      </p:sp>
      <p:sp>
        <p:nvSpPr>
          <p:cNvPr id="9" name="AutoShape 8"/>
          <p:cNvSpPr txBox="1">
            <a:spLocks noChangeArrowheads="1"/>
          </p:cNvSpPr>
          <p:nvPr/>
        </p:nvSpPr>
        <p:spPr bwMode="auto">
          <a:xfrm>
            <a:off x="5227730" y="1708619"/>
            <a:ext cx="3337560" cy="1100829"/>
          </a:xfrm>
          <a:prstGeom prst="wedgeRectCallout">
            <a:avLst>
              <a:gd name="adj1" fmla="val -151610"/>
              <a:gd name="adj2" fmla="val 22234"/>
            </a:avLst>
          </a:prstGeom>
          <a:noFill/>
          <a:ln w="76200">
            <a:noFill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3975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Hence, how many state machines?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AutoShape 8"/>
          <p:cNvSpPr txBox="1">
            <a:spLocks noChangeArrowheads="1"/>
          </p:cNvSpPr>
          <p:nvPr/>
        </p:nvSpPr>
        <p:spPr bwMode="auto">
          <a:xfrm>
            <a:off x="5240972" y="4468905"/>
            <a:ext cx="3291840" cy="1600200"/>
          </a:xfrm>
          <a:prstGeom prst="wedgeRectCallout">
            <a:avLst>
              <a:gd name="adj1" fmla="val -111601"/>
              <a:gd name="adj2" fmla="val -6763"/>
            </a:avLst>
          </a:prstGeom>
          <a:noFill/>
          <a:ln w="76200">
            <a:noFill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3975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State machine for Consortium class is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missing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AutoShape 8"/>
          <p:cNvSpPr txBox="1">
            <a:spLocks noChangeArrowheads="1"/>
          </p:cNvSpPr>
          <p:nvPr/>
        </p:nvSpPr>
        <p:spPr bwMode="auto">
          <a:xfrm>
            <a:off x="5195252" y="768360"/>
            <a:ext cx="3566160" cy="640080"/>
          </a:xfrm>
          <a:prstGeom prst="borderCallout1">
            <a:avLst>
              <a:gd name="adj1" fmla="val 49457"/>
              <a:gd name="adj2" fmla="val -425"/>
              <a:gd name="adj3" fmla="val 112500"/>
              <a:gd name="adj4" fmla="val -38333"/>
            </a:avLst>
          </a:prstGeom>
          <a:noFill/>
          <a:ln w="76200">
            <a:noFill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3975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How many objects?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AutoShape 8"/>
          <p:cNvSpPr txBox="1">
            <a:spLocks noChangeArrowheads="1"/>
          </p:cNvSpPr>
          <p:nvPr/>
        </p:nvSpPr>
        <p:spPr bwMode="auto">
          <a:xfrm>
            <a:off x="5141937" y="768360"/>
            <a:ext cx="3703320" cy="640080"/>
          </a:xfrm>
          <a:prstGeom prst="borderCallout1">
            <a:avLst>
              <a:gd name="adj1" fmla="val 50684"/>
              <a:gd name="adj2" fmla="val 347"/>
              <a:gd name="adj3" fmla="val 224132"/>
              <a:gd name="adj4" fmla="val -32711"/>
            </a:avLst>
          </a:prstGeom>
          <a:noFill/>
          <a:ln w="1270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3975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AutoShape 8"/>
          <p:cNvSpPr txBox="1">
            <a:spLocks noChangeArrowheads="1"/>
          </p:cNvSpPr>
          <p:nvPr/>
        </p:nvSpPr>
        <p:spPr bwMode="auto">
          <a:xfrm>
            <a:off x="5190975" y="1712168"/>
            <a:ext cx="3463757" cy="1097280"/>
          </a:xfrm>
          <a:prstGeom prst="borderCallout1">
            <a:avLst>
              <a:gd name="adj1" fmla="val 49508"/>
              <a:gd name="adj2" fmla="val -319"/>
              <a:gd name="adj3" fmla="val 69771"/>
              <a:gd name="adj4" fmla="val -26626"/>
            </a:avLst>
          </a:prstGeom>
          <a:noFill/>
          <a:ln w="1270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3975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AutoShape 8"/>
          <p:cNvSpPr txBox="1">
            <a:spLocks noChangeArrowheads="1"/>
          </p:cNvSpPr>
          <p:nvPr/>
        </p:nvSpPr>
        <p:spPr bwMode="auto">
          <a:xfrm>
            <a:off x="5180012" y="3085625"/>
            <a:ext cx="3154680" cy="1097280"/>
          </a:xfrm>
          <a:prstGeom prst="borderCallout1">
            <a:avLst>
              <a:gd name="adj1" fmla="val 47874"/>
              <a:gd name="adj2" fmla="val 657"/>
              <a:gd name="adj3" fmla="val 142010"/>
              <a:gd name="adj4" fmla="val -51867"/>
            </a:avLst>
          </a:prstGeom>
          <a:noFill/>
          <a:ln w="1270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3975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AutoShape 8"/>
          <p:cNvSpPr txBox="1">
            <a:spLocks noChangeArrowheads="1"/>
          </p:cNvSpPr>
          <p:nvPr/>
        </p:nvSpPr>
        <p:spPr bwMode="auto">
          <a:xfrm>
            <a:off x="5180012" y="4482151"/>
            <a:ext cx="3474720" cy="1645920"/>
          </a:xfrm>
          <a:prstGeom prst="borderCallout1">
            <a:avLst>
              <a:gd name="adj1" fmla="val 48963"/>
              <a:gd name="adj2" fmla="val 63"/>
              <a:gd name="adj3" fmla="val 48873"/>
              <a:gd name="adj4" fmla="val -12217"/>
            </a:avLst>
          </a:prstGeom>
          <a:noFill/>
          <a:ln w="1270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3975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7172" y="3071599"/>
            <a:ext cx="2926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How many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state machines here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AutoShape 8"/>
          <p:cNvSpPr txBox="1">
            <a:spLocks noChangeArrowheads="1"/>
          </p:cNvSpPr>
          <p:nvPr/>
        </p:nvSpPr>
        <p:spPr bwMode="auto">
          <a:xfrm>
            <a:off x="5180012" y="3085625"/>
            <a:ext cx="3154680" cy="1097280"/>
          </a:xfrm>
          <a:prstGeom prst="borderCallout1">
            <a:avLst>
              <a:gd name="adj1" fmla="val 48691"/>
              <a:gd name="adj2" fmla="val -195"/>
              <a:gd name="adj3" fmla="val 142827"/>
              <a:gd name="adj4" fmla="val -102449"/>
            </a:avLst>
          </a:prstGeom>
          <a:noFill/>
          <a:ln w="1270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3975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40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uiExpand="1" build="p"/>
      <p:bldP spid="12" grpId="0" uiExpand="1" build="p"/>
      <p:bldP spid="13" grpId="0" uiExpand="1" build="p" animBg="1"/>
      <p:bldP spid="14" grpId="0" uiExpand="1" build="p" animBg="1"/>
      <p:bldP spid="15" grpId="0" uiExpand="1" build="p" animBg="1"/>
      <p:bldP spid="16" grpId="0" uiExpand="1" build="p" animBg="1"/>
      <p:bldP spid="6" grpId="0"/>
      <p:bldP spid="18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i="1" dirty="0" smtClean="0"/>
              <a:t>Example 1: Lecture Control System</a:t>
            </a:r>
            <a:br>
              <a:rPr lang="en-GB" sz="3200" i="1" dirty="0" smtClean="0"/>
            </a:br>
            <a:r>
              <a:rPr lang="en-GB" dirty="0" smtClean="0"/>
              <a:t>Sequence Diagram (Draft </a:t>
            </a:r>
            <a:r>
              <a:rPr lang="en-GB" sz="4000" dirty="0" smtClean="0"/>
              <a:t>#</a:t>
            </a:r>
            <a:r>
              <a:rPr lang="en-GB" dirty="0" smtClean="0"/>
              <a:t>1)</a:t>
            </a:r>
            <a:endParaRPr lang="en-GB" dirty="0"/>
          </a:p>
        </p:txBody>
      </p:sp>
      <p:sp>
        <p:nvSpPr>
          <p:cNvPr id="921606" name="Line 6"/>
          <p:cNvSpPr>
            <a:spLocks noChangeShapeType="1"/>
          </p:cNvSpPr>
          <p:nvPr/>
        </p:nvSpPr>
        <p:spPr bwMode="auto">
          <a:xfrm>
            <a:off x="3511263" y="2819400"/>
            <a:ext cx="0" cy="347472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1607" name="Rectangle 7"/>
          <p:cNvSpPr>
            <a:spLocks noChangeArrowheads="1"/>
          </p:cNvSpPr>
          <p:nvPr/>
        </p:nvSpPr>
        <p:spPr bwMode="auto">
          <a:xfrm>
            <a:off x="2394796" y="1784350"/>
            <a:ext cx="2228174" cy="95475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 smtClean="0"/>
              <a:t>:Touchscreen</a:t>
            </a:r>
          </a:p>
          <a:p>
            <a:pPr algn="ctr"/>
            <a:r>
              <a:rPr lang="en-US" dirty="0" smtClean="0"/>
              <a:t>User Interface</a:t>
            </a:r>
            <a:endParaRPr lang="en-GB" dirty="0"/>
          </a:p>
        </p:txBody>
      </p:sp>
      <p:sp>
        <p:nvSpPr>
          <p:cNvPr id="921609" name="Line 9"/>
          <p:cNvSpPr>
            <a:spLocks noChangeShapeType="1"/>
          </p:cNvSpPr>
          <p:nvPr/>
        </p:nvSpPr>
        <p:spPr bwMode="auto">
          <a:xfrm>
            <a:off x="5719391" y="2819400"/>
            <a:ext cx="0" cy="347472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1610" name="Rectangle 10"/>
          <p:cNvSpPr>
            <a:spLocks noChangeArrowheads="1"/>
          </p:cNvSpPr>
          <p:nvPr/>
        </p:nvSpPr>
        <p:spPr bwMode="auto">
          <a:xfrm>
            <a:off x="4892304" y="1784350"/>
            <a:ext cx="1660523" cy="95408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/>
              <a:t>:</a:t>
            </a:r>
            <a:r>
              <a:rPr lang="en-GB" dirty="0" smtClean="0"/>
              <a:t>Screen</a:t>
            </a:r>
            <a:br>
              <a:rPr lang="en-GB" dirty="0" smtClean="0"/>
            </a:br>
            <a:r>
              <a:rPr lang="en-GB" dirty="0" smtClean="0"/>
              <a:t>Controller</a:t>
            </a:r>
            <a:endParaRPr lang="en-GB" dirty="0"/>
          </a:p>
        </p:txBody>
      </p:sp>
      <p:grpSp>
        <p:nvGrpSpPr>
          <p:cNvPr id="921613" name="Group 4"/>
          <p:cNvGrpSpPr>
            <a:grpSpLocks/>
          </p:cNvGrpSpPr>
          <p:nvPr/>
        </p:nvGrpSpPr>
        <p:grpSpPr bwMode="auto">
          <a:xfrm>
            <a:off x="1090612" y="1676400"/>
            <a:ext cx="411162" cy="685800"/>
            <a:chOff x="528" y="1584"/>
            <a:chExt cx="384" cy="624"/>
          </a:xfrm>
        </p:grpSpPr>
        <p:sp>
          <p:nvSpPr>
            <p:cNvPr id="921614" name="Line 5"/>
            <p:cNvSpPr>
              <a:spLocks noChangeShapeType="1"/>
            </p:cNvSpPr>
            <p:nvPr/>
          </p:nvSpPr>
          <p:spPr bwMode="auto">
            <a:xfrm flipV="1">
              <a:off x="576" y="1968"/>
              <a:ext cx="14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615" name="Line 6"/>
            <p:cNvSpPr>
              <a:spLocks noChangeShapeType="1"/>
            </p:cNvSpPr>
            <p:nvPr/>
          </p:nvSpPr>
          <p:spPr bwMode="auto">
            <a:xfrm flipH="1" flipV="1">
              <a:off x="720" y="1968"/>
              <a:ext cx="14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616" name="Line 7"/>
            <p:cNvSpPr>
              <a:spLocks noChangeShapeType="1"/>
            </p:cNvSpPr>
            <p:nvPr/>
          </p:nvSpPr>
          <p:spPr bwMode="auto">
            <a:xfrm flipV="1">
              <a:off x="720" y="172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617" name="Line 8"/>
            <p:cNvSpPr>
              <a:spLocks noChangeShapeType="1"/>
            </p:cNvSpPr>
            <p:nvPr/>
          </p:nvSpPr>
          <p:spPr bwMode="auto">
            <a:xfrm>
              <a:off x="528" y="177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618" name="Oval 9"/>
            <p:cNvSpPr>
              <a:spLocks noChangeArrowheads="1"/>
            </p:cNvSpPr>
            <p:nvPr/>
          </p:nvSpPr>
          <p:spPr bwMode="auto">
            <a:xfrm>
              <a:off x="648" y="158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21619" name="Line 7"/>
          <p:cNvSpPr>
            <a:spLocks noChangeShapeType="1"/>
          </p:cNvSpPr>
          <p:nvPr/>
        </p:nvSpPr>
        <p:spPr bwMode="auto">
          <a:xfrm>
            <a:off x="1295399" y="2819400"/>
            <a:ext cx="0" cy="347472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1620" name="Text Box 20"/>
          <p:cNvSpPr txBox="1">
            <a:spLocks noChangeArrowheads="1"/>
          </p:cNvSpPr>
          <p:nvPr/>
        </p:nvSpPr>
        <p:spPr bwMode="auto">
          <a:xfrm>
            <a:off x="531812" y="2300288"/>
            <a:ext cx="1528762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Professor</a:t>
            </a:r>
          </a:p>
        </p:txBody>
      </p:sp>
      <p:sp>
        <p:nvSpPr>
          <p:cNvPr id="921603" name="Line 3"/>
          <p:cNvSpPr>
            <a:spLocks noChangeShapeType="1"/>
          </p:cNvSpPr>
          <p:nvPr/>
        </p:nvSpPr>
        <p:spPr bwMode="auto">
          <a:xfrm>
            <a:off x="1314449" y="3505200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293812" y="2971800"/>
            <a:ext cx="199093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/>
              <a:t>down </a:t>
            </a:r>
            <a:r>
              <a:rPr lang="en-GB" dirty="0" smtClean="0"/>
              <a:t>button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921602" name="Line 2"/>
          <p:cNvSpPr>
            <a:spLocks noChangeShapeType="1"/>
          </p:cNvSpPr>
          <p:nvPr/>
        </p:nvSpPr>
        <p:spPr bwMode="auto">
          <a:xfrm>
            <a:off x="3519991" y="3733800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3512158" y="3209938"/>
            <a:ext cx="193001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/>
              <a:t>down signal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 flipH="1">
            <a:off x="3513402" y="4257662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 flipH="1">
            <a:off x="4269243" y="3776808"/>
            <a:ext cx="682879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 smtClean="0"/>
              <a:t>ack</a:t>
            </a:r>
            <a:endParaRPr lang="en-GB" dirty="0"/>
          </a:p>
        </p:txBody>
      </p:sp>
      <p:sp>
        <p:nvSpPr>
          <p:cNvPr id="30" name="Line 2"/>
          <p:cNvSpPr>
            <a:spLocks noChangeShapeType="1"/>
          </p:cNvSpPr>
          <p:nvPr/>
        </p:nvSpPr>
        <p:spPr bwMode="auto">
          <a:xfrm flipH="1">
            <a:off x="3519990" y="5875232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 flipH="1">
            <a:off x="3462051" y="5316908"/>
            <a:ext cx="232756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 smtClean="0"/>
              <a:t>bottom signal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6170612" y="4724400"/>
            <a:ext cx="1330327" cy="9540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reached bottom</a:t>
            </a:r>
          </a:p>
        </p:txBody>
      </p:sp>
      <p:grpSp>
        <p:nvGrpSpPr>
          <p:cNvPr id="34" name="Group 52"/>
          <p:cNvGrpSpPr>
            <a:grpSpLocks/>
          </p:cNvGrpSpPr>
          <p:nvPr/>
        </p:nvGrpSpPr>
        <p:grpSpPr bwMode="auto">
          <a:xfrm>
            <a:off x="5719391" y="4953000"/>
            <a:ext cx="417513" cy="533400"/>
            <a:chOff x="1896" y="2016"/>
            <a:chExt cx="263" cy="336"/>
          </a:xfrm>
        </p:grpSpPr>
        <p:sp>
          <p:nvSpPr>
            <p:cNvPr id="35" name="Line 45"/>
            <p:cNvSpPr>
              <a:spLocks noChangeShapeType="1"/>
            </p:cNvSpPr>
            <p:nvPr/>
          </p:nvSpPr>
          <p:spPr bwMode="auto">
            <a:xfrm>
              <a:off x="1896" y="2016"/>
              <a:ext cx="263" cy="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6" name="Line 50"/>
            <p:cNvSpPr>
              <a:spLocks noChangeShapeType="1"/>
            </p:cNvSpPr>
            <p:nvPr/>
          </p:nvSpPr>
          <p:spPr bwMode="auto">
            <a:xfrm>
              <a:off x="2159" y="2016"/>
              <a:ext cx="0" cy="336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7" name="Line 51"/>
            <p:cNvSpPr>
              <a:spLocks noChangeShapeType="1"/>
            </p:cNvSpPr>
            <p:nvPr/>
          </p:nvSpPr>
          <p:spPr bwMode="auto">
            <a:xfrm flipH="1">
              <a:off x="1896" y="2352"/>
              <a:ext cx="263" cy="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97026" y="1676400"/>
            <a:ext cx="411162" cy="685800"/>
            <a:chOff x="8629650" y="1676400"/>
            <a:chExt cx="411162" cy="685800"/>
          </a:xfrm>
        </p:grpSpPr>
        <p:sp>
          <p:nvSpPr>
            <p:cNvPr id="42" name="Line 5"/>
            <p:cNvSpPr>
              <a:spLocks noChangeShapeType="1"/>
            </p:cNvSpPr>
            <p:nvPr/>
          </p:nvSpPr>
          <p:spPr bwMode="auto">
            <a:xfrm flipV="1">
              <a:off x="8681045" y="2098431"/>
              <a:ext cx="154186" cy="263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 flipV="1">
              <a:off x="8835231" y="2098431"/>
              <a:ext cx="154186" cy="263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V="1">
              <a:off x="8835231" y="1834662"/>
              <a:ext cx="0" cy="263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8629650" y="1887415"/>
              <a:ext cx="4111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auto">
            <a:xfrm>
              <a:off x="8758138" y="1676400"/>
              <a:ext cx="154186" cy="1582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7910359" y="2819400"/>
            <a:ext cx="0" cy="347472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7330704" y="2300288"/>
            <a:ext cx="116089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Screen</a:t>
            </a:r>
            <a:endParaRPr lang="en-US" dirty="0"/>
          </a:p>
        </p:txBody>
      </p:sp>
      <p:sp>
        <p:nvSpPr>
          <p:cNvPr id="38" name="Line 2"/>
          <p:cNvSpPr>
            <a:spLocks noChangeShapeType="1"/>
          </p:cNvSpPr>
          <p:nvPr/>
        </p:nvSpPr>
        <p:spPr bwMode="auto">
          <a:xfrm>
            <a:off x="5719391" y="4622562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5743691" y="4098700"/>
            <a:ext cx="187070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 smtClean="0"/>
              <a:t>move down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6" grpId="0" animBg="1"/>
      <p:bldP spid="921607" grpId="0" animBg="1"/>
      <p:bldP spid="921609" grpId="0" animBg="1"/>
      <p:bldP spid="921610" grpId="0" animBg="1"/>
      <p:bldP spid="921619" grpId="0" animBg="1"/>
      <p:bldP spid="921620" grpId="0"/>
      <p:bldP spid="921603" grpId="0" animBg="1"/>
      <p:bldP spid="22" grpId="0"/>
      <p:bldP spid="921602" grpId="0" animBg="1"/>
      <p:bldP spid="23" grpId="0"/>
      <p:bldP spid="27" grpId="0" animBg="1"/>
      <p:bldP spid="28" grpId="0"/>
      <p:bldP spid="30" grpId="0" animBg="1"/>
      <p:bldP spid="31" grpId="0"/>
      <p:bldP spid="33" grpId="0"/>
      <p:bldP spid="40" grpId="0" animBg="1"/>
      <p:bldP spid="41" grpId="0"/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3"/>
          <p:cNvSpPr>
            <a:spLocks noChangeShapeType="1"/>
          </p:cNvSpPr>
          <p:nvPr/>
        </p:nvSpPr>
        <p:spPr bwMode="auto">
          <a:xfrm flipH="1">
            <a:off x="4628004" y="5282724"/>
            <a:ext cx="2194560" cy="0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2" name="Line 3"/>
          <p:cNvSpPr>
            <a:spLocks noChangeShapeType="1"/>
          </p:cNvSpPr>
          <p:nvPr/>
        </p:nvSpPr>
        <p:spPr bwMode="auto">
          <a:xfrm>
            <a:off x="6827405" y="4758584"/>
            <a:ext cx="2194560" cy="0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0" name="Line 3"/>
          <p:cNvSpPr>
            <a:spLocks noChangeShapeType="1"/>
          </p:cNvSpPr>
          <p:nvPr/>
        </p:nvSpPr>
        <p:spPr bwMode="auto">
          <a:xfrm flipH="1">
            <a:off x="4621416" y="4257662"/>
            <a:ext cx="2194560" cy="0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>
            <a:off x="4628005" y="3733800"/>
            <a:ext cx="210312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42252" y="266700"/>
            <a:ext cx="9418320" cy="1104900"/>
          </a:xfrm>
          <a:noFill/>
          <a:ln/>
        </p:spPr>
        <p:txBody>
          <a:bodyPr/>
          <a:lstStyle/>
          <a:p>
            <a:r>
              <a:rPr lang="en-GB" sz="3200" i="1" dirty="0">
                <a:solidFill>
                  <a:srgbClr val="CC0000"/>
                </a:solidFill>
              </a:rPr>
              <a:t>Example 1: Lecture Control System</a:t>
            </a:r>
            <a:br>
              <a:rPr lang="en-GB" sz="3200" i="1" dirty="0">
                <a:solidFill>
                  <a:srgbClr val="CC0000"/>
                </a:solidFill>
              </a:rPr>
            </a:br>
            <a:r>
              <a:rPr lang="en-GB" sz="3600" dirty="0">
                <a:solidFill>
                  <a:srgbClr val="CC0000"/>
                </a:solidFill>
              </a:rPr>
              <a:t>(For Students Who Like Synchronous Version)</a:t>
            </a:r>
            <a:endParaRPr lang="en-GB" sz="3600" dirty="0"/>
          </a:p>
        </p:txBody>
      </p:sp>
      <p:sp>
        <p:nvSpPr>
          <p:cNvPr id="921606" name="Line 6"/>
          <p:cNvSpPr>
            <a:spLocks noChangeShapeType="1"/>
          </p:cNvSpPr>
          <p:nvPr/>
        </p:nvSpPr>
        <p:spPr bwMode="auto">
          <a:xfrm>
            <a:off x="4619277" y="2819400"/>
            <a:ext cx="0" cy="3017520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1609" name="Line 9"/>
          <p:cNvSpPr>
            <a:spLocks noChangeShapeType="1"/>
          </p:cNvSpPr>
          <p:nvPr/>
        </p:nvSpPr>
        <p:spPr bwMode="auto">
          <a:xfrm>
            <a:off x="6827405" y="2819400"/>
            <a:ext cx="0" cy="3017520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921613" name="Group 4"/>
          <p:cNvGrpSpPr>
            <a:grpSpLocks/>
          </p:cNvGrpSpPr>
          <p:nvPr/>
        </p:nvGrpSpPr>
        <p:grpSpPr bwMode="auto">
          <a:xfrm>
            <a:off x="2198626" y="1676400"/>
            <a:ext cx="411162" cy="685800"/>
            <a:chOff x="528" y="1584"/>
            <a:chExt cx="384" cy="624"/>
          </a:xfrm>
        </p:grpSpPr>
        <p:sp>
          <p:nvSpPr>
            <p:cNvPr id="921614" name="Line 5"/>
            <p:cNvSpPr>
              <a:spLocks noChangeShapeType="1"/>
            </p:cNvSpPr>
            <p:nvPr/>
          </p:nvSpPr>
          <p:spPr bwMode="auto">
            <a:xfrm flipV="1">
              <a:off x="576" y="1968"/>
              <a:ext cx="144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615" name="Line 6"/>
            <p:cNvSpPr>
              <a:spLocks noChangeShapeType="1"/>
            </p:cNvSpPr>
            <p:nvPr/>
          </p:nvSpPr>
          <p:spPr bwMode="auto">
            <a:xfrm flipH="1" flipV="1">
              <a:off x="720" y="1968"/>
              <a:ext cx="144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616" name="Line 7"/>
            <p:cNvSpPr>
              <a:spLocks noChangeShapeType="1"/>
            </p:cNvSpPr>
            <p:nvPr/>
          </p:nvSpPr>
          <p:spPr bwMode="auto">
            <a:xfrm flipV="1">
              <a:off x="720" y="1728"/>
              <a:ext cx="0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617" name="Line 8"/>
            <p:cNvSpPr>
              <a:spLocks noChangeShapeType="1"/>
            </p:cNvSpPr>
            <p:nvPr/>
          </p:nvSpPr>
          <p:spPr bwMode="auto">
            <a:xfrm>
              <a:off x="528" y="1776"/>
              <a:ext cx="384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618" name="Oval 9"/>
            <p:cNvSpPr>
              <a:spLocks noChangeArrowheads="1"/>
            </p:cNvSpPr>
            <p:nvPr/>
          </p:nvSpPr>
          <p:spPr bwMode="auto">
            <a:xfrm>
              <a:off x="648" y="1584"/>
              <a:ext cx="144" cy="144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21619" name="Line 7"/>
          <p:cNvSpPr>
            <a:spLocks noChangeShapeType="1"/>
          </p:cNvSpPr>
          <p:nvPr/>
        </p:nvSpPr>
        <p:spPr bwMode="auto">
          <a:xfrm>
            <a:off x="2403413" y="2819400"/>
            <a:ext cx="0" cy="301752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1620" name="Text Box 20"/>
          <p:cNvSpPr txBox="1">
            <a:spLocks noChangeArrowheads="1"/>
          </p:cNvSpPr>
          <p:nvPr/>
        </p:nvSpPr>
        <p:spPr bwMode="auto">
          <a:xfrm>
            <a:off x="1639826" y="2300288"/>
            <a:ext cx="1528762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Professor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2401826" y="2971800"/>
            <a:ext cx="199093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/>
              <a:t>down </a:t>
            </a:r>
            <a:r>
              <a:rPr lang="en-GB" dirty="0" smtClean="0"/>
              <a:t>button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4620172" y="3209938"/>
            <a:ext cx="193001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/>
              <a:t>down signal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 flipH="1">
            <a:off x="5377257" y="3776808"/>
            <a:ext cx="682879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 smtClean="0"/>
              <a:t>ack</a:t>
            </a:r>
            <a:endParaRPr lang="en-GB" dirty="0"/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 flipH="1">
            <a:off x="4570065" y="4724400"/>
            <a:ext cx="232756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 smtClean="0"/>
              <a:t>bottom signal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05040" y="1676400"/>
            <a:ext cx="411162" cy="685800"/>
            <a:chOff x="8629650" y="1676400"/>
            <a:chExt cx="411162" cy="685800"/>
          </a:xfrm>
        </p:grpSpPr>
        <p:sp>
          <p:nvSpPr>
            <p:cNvPr id="42" name="Line 5"/>
            <p:cNvSpPr>
              <a:spLocks noChangeShapeType="1"/>
            </p:cNvSpPr>
            <p:nvPr/>
          </p:nvSpPr>
          <p:spPr bwMode="auto">
            <a:xfrm flipV="1">
              <a:off x="8681045" y="2098431"/>
              <a:ext cx="154186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 flipV="1">
              <a:off x="8835231" y="2098431"/>
              <a:ext cx="154186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V="1">
              <a:off x="8835231" y="1834662"/>
              <a:ext cx="0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8629650" y="1887415"/>
              <a:ext cx="411162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auto">
            <a:xfrm>
              <a:off x="8758138" y="1676400"/>
              <a:ext cx="154186" cy="158262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9018373" y="2819400"/>
            <a:ext cx="0" cy="301752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8438718" y="2300288"/>
            <a:ext cx="116089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Screen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6966908" y="4243268"/>
            <a:ext cx="187070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 smtClean="0"/>
              <a:t>move down</a:t>
            </a:r>
            <a:endParaRPr lang="en-GB" dirty="0"/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>
            <a:off x="2422463" y="3505200"/>
            <a:ext cx="219456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6727296" y="3581400"/>
            <a:ext cx="231017" cy="192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AutoShape 14"/>
          <p:cNvSpPr>
            <a:spLocks noChangeArrowheads="1"/>
          </p:cNvSpPr>
          <p:nvPr/>
        </p:nvSpPr>
        <p:spPr bwMode="auto">
          <a:xfrm>
            <a:off x="451106" y="3733800"/>
            <a:ext cx="2468880" cy="1920240"/>
          </a:xfrm>
          <a:prstGeom prst="wedgeRectCallout">
            <a:avLst>
              <a:gd name="adj1" fmla="val 84173"/>
              <a:gd name="adj2" fmla="val -13199"/>
            </a:avLst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1313" lvl="0" indent="-341313">
              <a:spcBef>
                <a:spcPts val="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r>
              <a:rPr lang="en-US" b="1" i="1" dirty="0" smtClean="0">
                <a:cs typeface="Times New Roman" pitchFamily="18" charset="0"/>
              </a:rPr>
              <a:t>Touchscreen </a:t>
            </a:r>
            <a:r>
              <a:rPr lang="en-US" b="1" i="1" dirty="0" smtClean="0">
                <a:solidFill>
                  <a:schemeClr val="bg2"/>
                </a:solidFill>
                <a:cs typeface="Times New Roman" pitchFamily="18" charset="0"/>
              </a:rPr>
              <a:t>blocked</a:t>
            </a:r>
          </a:p>
          <a:p>
            <a:pPr marL="341313" lvl="0" indent="-341313">
              <a:spcBef>
                <a:spcPts val="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r>
              <a:rPr lang="en-HK" b="1" i="1" dirty="0" smtClean="0">
                <a:cs typeface="Times New Roman" pitchFamily="18" charset="0"/>
              </a:rPr>
              <a:t>Not reflect </a:t>
            </a:r>
            <a:r>
              <a:rPr lang="en-HK" b="1" i="1" dirty="0" smtClean="0">
                <a:solidFill>
                  <a:schemeClr val="bg2"/>
                </a:solidFill>
                <a:cs typeface="Times New Roman" pitchFamily="18" charset="0"/>
              </a:rPr>
              <a:t>real life</a:t>
            </a:r>
            <a:r>
              <a:rPr lang="en-HK" b="1" i="1" dirty="0" smtClean="0">
                <a:cs typeface="Times New Roman" pitchFamily="18" charset="0"/>
              </a:rPr>
              <a:t> </a:t>
            </a:r>
            <a:r>
              <a:rPr lang="en-HK" b="1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6" name="Line 18"/>
          <p:cNvSpPr>
            <a:spLocks noChangeShapeType="1"/>
          </p:cNvSpPr>
          <p:nvPr/>
        </p:nvSpPr>
        <p:spPr bwMode="auto">
          <a:xfrm>
            <a:off x="4265612" y="3697940"/>
            <a:ext cx="0" cy="1783080"/>
          </a:xfrm>
          <a:prstGeom prst="line">
            <a:avLst/>
          </a:prstGeom>
          <a:noFill/>
          <a:ln w="152400">
            <a:solidFill>
              <a:schemeClr val="bg1">
                <a:lumMod val="50000"/>
              </a:schemeClr>
            </a:solidFill>
            <a:round/>
            <a:headEnd type="stealth" w="med" len="lg"/>
            <a:tailEnd type="stealth" w="med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502397" y="1784350"/>
            <a:ext cx="2228174" cy="954750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:Touchscreen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User Interface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5999905" y="1784350"/>
            <a:ext cx="1660523" cy="954088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Screen</a:t>
            </a:r>
            <a:br>
              <a:rPr lang="en-GB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Controller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EFE6-2FE8-472C-88B7-39EF4C00CDA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2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0" grpId="0" animBg="1"/>
      <p:bldP spid="49" grpId="0" animBg="1"/>
      <p:bldP spid="921606" grpId="0" animBg="1"/>
      <p:bldP spid="921609" grpId="0" animBg="1"/>
      <p:bldP spid="921619" grpId="0" animBg="1"/>
      <p:bldP spid="921620" grpId="0"/>
      <p:bldP spid="22" grpId="0"/>
      <p:bldP spid="23" grpId="0"/>
      <p:bldP spid="28" grpId="0"/>
      <p:bldP spid="31" grpId="0"/>
      <p:bldP spid="40" grpId="0" animBg="1"/>
      <p:bldP spid="41" grpId="0"/>
      <p:bldP spid="39" grpId="0"/>
      <p:bldP spid="47" grpId="0" animBg="1"/>
      <p:bldP spid="53" grpId="0" animBg="1"/>
      <p:bldP spid="54" grpId="0" uiExpand="1" build="p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12" y="243840"/>
            <a:ext cx="3170197" cy="2194560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E010-0FB7-4508-ACB9-F14BF580E1F7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867331" name="Freeform 3"/>
          <p:cNvSpPr>
            <a:spLocks/>
          </p:cNvSpPr>
          <p:nvPr/>
        </p:nvSpPr>
        <p:spPr bwMode="auto">
          <a:xfrm>
            <a:off x="3192908" y="2794000"/>
            <a:ext cx="4268788" cy="2973388"/>
          </a:xfrm>
          <a:custGeom>
            <a:avLst/>
            <a:gdLst/>
            <a:ahLst/>
            <a:cxnLst>
              <a:cxn ang="0">
                <a:pos x="432" y="1872"/>
              </a:cxn>
              <a:cxn ang="0">
                <a:pos x="2688" y="1872"/>
              </a:cxn>
              <a:cxn ang="0">
                <a:pos x="2688" y="0"/>
              </a:cxn>
              <a:cxn ang="0">
                <a:pos x="0" y="0"/>
              </a:cxn>
            </a:cxnLst>
            <a:rect l="0" t="0" r="r" b="b"/>
            <a:pathLst>
              <a:path w="2689" h="1873">
                <a:moveTo>
                  <a:pt x="432" y="1872"/>
                </a:moveTo>
                <a:lnTo>
                  <a:pt x="2688" y="1872"/>
                </a:lnTo>
                <a:lnTo>
                  <a:pt x="2688" y="0"/>
                </a:lnTo>
                <a:lnTo>
                  <a:pt x="0" y="0"/>
                </a:lnTo>
              </a:path>
            </a:pathLst>
          </a:custGeom>
          <a:noFill/>
          <a:ln w="38100" cap="rnd" cmpd="sng">
            <a:solidFill>
              <a:schemeClr val="tx2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67332" name="Rectangle 4"/>
          <p:cNvSpPr>
            <a:spLocks noChangeArrowheads="1"/>
          </p:cNvSpPr>
          <p:nvPr/>
        </p:nvSpPr>
        <p:spPr bwMode="auto">
          <a:xfrm>
            <a:off x="7464424" y="3803650"/>
            <a:ext cx="12207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>
                <a:solidFill>
                  <a:schemeClr val="bg2"/>
                </a:solidFill>
              </a:rPr>
              <a:t>bottom</a:t>
            </a:r>
          </a:p>
          <a:p>
            <a:pPr algn="ctr"/>
            <a:r>
              <a:rPr lang="en-GB" dirty="0" smtClean="0">
                <a:solidFill>
                  <a:schemeClr val="bg2"/>
                </a:solidFill>
              </a:rPr>
              <a:t>signal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7334" name="AutoShape 6"/>
          <p:cNvSpPr>
            <a:spLocks noChangeArrowheads="1"/>
          </p:cNvSpPr>
          <p:nvPr/>
        </p:nvSpPr>
        <p:spPr bwMode="auto">
          <a:xfrm>
            <a:off x="1133475" y="5481639"/>
            <a:ext cx="3267076" cy="565150"/>
          </a:xfrm>
          <a:prstGeom prst="roundRect">
            <a:avLst>
              <a:gd name="adj" fmla="val 23599"/>
            </a:avLst>
          </a:prstGeom>
          <a:solidFill>
            <a:schemeClr val="accent1"/>
          </a:solidFill>
          <a:ln w="762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dirty="0" smtClean="0"/>
              <a:t>Screen moving </a:t>
            </a:r>
            <a:r>
              <a:rPr lang="en-GB" dirty="0"/>
              <a:t>down</a:t>
            </a:r>
          </a:p>
        </p:txBody>
      </p:sp>
      <p:sp>
        <p:nvSpPr>
          <p:cNvPr id="867336" name="Line 8"/>
          <p:cNvSpPr>
            <a:spLocks noChangeShapeType="1"/>
          </p:cNvSpPr>
          <p:nvPr/>
        </p:nvSpPr>
        <p:spPr bwMode="auto">
          <a:xfrm>
            <a:off x="2766219" y="4419601"/>
            <a:ext cx="1588" cy="10493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67337" name="Rectangle 9"/>
          <p:cNvSpPr>
            <a:spLocks noChangeArrowheads="1"/>
          </p:cNvSpPr>
          <p:nvPr/>
        </p:nvSpPr>
        <p:spPr bwMode="auto">
          <a:xfrm>
            <a:off x="2762250" y="4759326"/>
            <a:ext cx="77264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dirty="0" err="1" smtClean="0">
                <a:solidFill>
                  <a:schemeClr val="bg2"/>
                </a:solidFill>
              </a:rPr>
              <a:t>ack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867340" name="Rectangle 12"/>
          <p:cNvSpPr>
            <a:spLocks noChangeArrowheads="1"/>
          </p:cNvSpPr>
          <p:nvPr/>
        </p:nvSpPr>
        <p:spPr bwMode="auto">
          <a:xfrm>
            <a:off x="2762251" y="3290888"/>
            <a:ext cx="3976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down button</a:t>
            </a:r>
            <a:r>
              <a:rPr lang="en-GB" dirty="0"/>
              <a:t> </a:t>
            </a:r>
            <a:r>
              <a:rPr lang="en-GB" dirty="0">
                <a:solidFill>
                  <a:srgbClr val="00B050"/>
                </a:solidFill>
              </a:rPr>
              <a:t>/ down signal</a:t>
            </a:r>
          </a:p>
        </p:txBody>
      </p:sp>
      <p:sp>
        <p:nvSpPr>
          <p:cNvPr id="867341" name="Line 13"/>
          <p:cNvSpPr>
            <a:spLocks noChangeShapeType="1"/>
          </p:cNvSpPr>
          <p:nvPr/>
        </p:nvSpPr>
        <p:spPr bwMode="auto">
          <a:xfrm>
            <a:off x="2767013" y="3048000"/>
            <a:ext cx="0" cy="9112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67342" name="AutoShape 14"/>
          <p:cNvSpPr>
            <a:spLocks noChangeArrowheads="1"/>
          </p:cNvSpPr>
          <p:nvPr/>
        </p:nvSpPr>
        <p:spPr bwMode="auto">
          <a:xfrm>
            <a:off x="2062163" y="3971925"/>
            <a:ext cx="1412875" cy="579438"/>
          </a:xfrm>
          <a:prstGeom prst="roundRect">
            <a:avLst>
              <a:gd name="adj" fmla="val 29514"/>
            </a:avLst>
          </a:prstGeom>
          <a:solidFill>
            <a:schemeClr val="accent1"/>
          </a:solidFill>
          <a:ln w="762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dirty="0"/>
              <a:t>Pending</a:t>
            </a:r>
          </a:p>
        </p:txBody>
      </p:sp>
      <p:sp>
        <p:nvSpPr>
          <p:cNvPr id="867344" name="AutoShape 16"/>
          <p:cNvSpPr>
            <a:spLocks noChangeArrowheads="1"/>
          </p:cNvSpPr>
          <p:nvPr/>
        </p:nvSpPr>
        <p:spPr bwMode="auto">
          <a:xfrm>
            <a:off x="2365375" y="2577990"/>
            <a:ext cx="793750" cy="579438"/>
          </a:xfrm>
          <a:prstGeom prst="roundRect">
            <a:avLst>
              <a:gd name="adj" fmla="val 24872"/>
            </a:avLst>
          </a:prstGeom>
          <a:solidFill>
            <a:schemeClr val="accent1"/>
          </a:solidFill>
          <a:ln w="762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dirty="0"/>
              <a:t>Idle</a:t>
            </a:r>
          </a:p>
        </p:txBody>
      </p:sp>
      <p:sp>
        <p:nvSpPr>
          <p:cNvPr id="867346" name="Line 18"/>
          <p:cNvSpPr>
            <a:spLocks noChangeShapeType="1"/>
          </p:cNvSpPr>
          <p:nvPr/>
        </p:nvSpPr>
        <p:spPr bwMode="auto">
          <a:xfrm>
            <a:off x="2762250" y="1727090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67347" name="Rectangle 19"/>
          <p:cNvSpPr>
            <a:spLocks noChangeArrowheads="1"/>
          </p:cNvSpPr>
          <p:nvPr/>
        </p:nvSpPr>
        <p:spPr bwMode="auto">
          <a:xfrm>
            <a:off x="0" y="1377950"/>
            <a:ext cx="99012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67348" name="Rectangle 20"/>
          <p:cNvSpPr>
            <a:spLocks noGrp="1" noChangeArrowheads="1"/>
          </p:cNvSpPr>
          <p:nvPr>
            <p:ph type="title"/>
          </p:nvPr>
        </p:nvSpPr>
        <p:spPr>
          <a:xfrm>
            <a:off x="227012" y="266700"/>
            <a:ext cx="9144000" cy="1104900"/>
          </a:xfrm>
          <a:noFill/>
          <a:ln/>
        </p:spPr>
        <p:txBody>
          <a:bodyPr/>
          <a:lstStyle/>
          <a:p>
            <a:r>
              <a:rPr lang="en-GB" sz="3200" i="1" dirty="0" smtClean="0"/>
              <a:t>Touchscreen User Interface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State Machine (</a:t>
            </a:r>
            <a:r>
              <a:rPr lang="en-US" dirty="0" smtClean="0"/>
              <a:t>Draft </a:t>
            </a:r>
            <a:r>
              <a:rPr lang="en-US" sz="4000" dirty="0" smtClean="0"/>
              <a:t>#</a:t>
            </a:r>
            <a:r>
              <a:rPr lang="en-US" dirty="0" smtClean="0"/>
              <a:t>1)</a:t>
            </a:r>
            <a:endParaRPr lang="en-GB" dirty="0"/>
          </a:p>
        </p:txBody>
      </p:sp>
      <p:sp>
        <p:nvSpPr>
          <p:cNvPr id="867345" name="Oval 17"/>
          <p:cNvSpPr>
            <a:spLocks noChangeArrowheads="1"/>
          </p:cNvSpPr>
          <p:nvPr/>
        </p:nvSpPr>
        <p:spPr bwMode="auto">
          <a:xfrm>
            <a:off x="2693988" y="1662002"/>
            <a:ext cx="127000" cy="127000"/>
          </a:xfrm>
          <a:prstGeom prst="ellipse">
            <a:avLst/>
          </a:prstGeom>
          <a:solidFill>
            <a:srgbClr val="996600"/>
          </a:solidFill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9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6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6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6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6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6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6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1" grpId="0" animBg="1"/>
      <p:bldP spid="867332" grpId="0"/>
      <p:bldP spid="867334" grpId="0" animBg="1"/>
      <p:bldP spid="867336" grpId="0" animBg="1"/>
      <p:bldP spid="867337" grpId="0"/>
      <p:bldP spid="867340" grpId="0"/>
      <p:bldP spid="867341" grpId="0" animBg="1"/>
      <p:bldP spid="867342" grpId="0" animBg="1"/>
      <p:bldP spid="867344" grpId="0" animBg="1"/>
      <p:bldP spid="867346" grpId="0" animBg="1"/>
      <p:bldP spid="8673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  <a:noFill/>
          <a:ln/>
        </p:spPr>
        <p:txBody>
          <a:bodyPr/>
          <a:lstStyle/>
          <a:p>
            <a:r>
              <a:rPr lang="en-GB" sz="3200" i="1" dirty="0" smtClean="0"/>
              <a:t>Example 1: Lecture Control System</a:t>
            </a:r>
            <a:br>
              <a:rPr lang="en-GB" sz="3200" i="1" dirty="0" smtClean="0"/>
            </a:br>
            <a:r>
              <a:rPr lang="en-GB" sz="4200" dirty="0" smtClean="0"/>
              <a:t>Sequence Diagram (Draft </a:t>
            </a:r>
            <a:r>
              <a:rPr lang="en-GB" sz="4000" dirty="0" smtClean="0"/>
              <a:t>#</a:t>
            </a:r>
            <a:r>
              <a:rPr lang="en-GB" sz="4200" dirty="0" smtClean="0"/>
              <a:t>2): </a:t>
            </a:r>
            <a:r>
              <a:rPr lang="en-GB" sz="4200" dirty="0" smtClean="0">
                <a:solidFill>
                  <a:srgbClr val="00B050"/>
                </a:solidFill>
              </a:rPr>
              <a:t>Displays</a:t>
            </a:r>
            <a:endParaRPr lang="en-GB" sz="4200" dirty="0">
              <a:solidFill>
                <a:srgbClr val="00B050"/>
              </a:solidFill>
            </a:endParaRPr>
          </a:p>
        </p:txBody>
      </p:sp>
      <p:sp>
        <p:nvSpPr>
          <p:cNvPr id="921606" name="Line 6"/>
          <p:cNvSpPr>
            <a:spLocks noChangeShapeType="1"/>
          </p:cNvSpPr>
          <p:nvPr/>
        </p:nvSpPr>
        <p:spPr bwMode="auto">
          <a:xfrm>
            <a:off x="5319939" y="2819400"/>
            <a:ext cx="0" cy="3840480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1607" name="Rectangle 7"/>
          <p:cNvSpPr>
            <a:spLocks noChangeArrowheads="1"/>
          </p:cNvSpPr>
          <p:nvPr/>
        </p:nvSpPr>
        <p:spPr bwMode="auto">
          <a:xfrm>
            <a:off x="4203472" y="1784350"/>
            <a:ext cx="2228174" cy="954750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:Touchscreen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User Interface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1609" name="Line 9"/>
          <p:cNvSpPr>
            <a:spLocks noChangeShapeType="1"/>
          </p:cNvSpPr>
          <p:nvPr/>
        </p:nvSpPr>
        <p:spPr bwMode="auto">
          <a:xfrm>
            <a:off x="7528067" y="2819400"/>
            <a:ext cx="0" cy="3840480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1610" name="Rectangle 10"/>
          <p:cNvSpPr>
            <a:spLocks noChangeArrowheads="1"/>
          </p:cNvSpPr>
          <p:nvPr/>
        </p:nvSpPr>
        <p:spPr bwMode="auto">
          <a:xfrm>
            <a:off x="6700980" y="1784350"/>
            <a:ext cx="1660523" cy="954088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Screen</a:t>
            </a:r>
            <a:br>
              <a:rPr lang="en-GB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Controller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921613" name="Group 4"/>
          <p:cNvGrpSpPr>
            <a:grpSpLocks/>
          </p:cNvGrpSpPr>
          <p:nvPr/>
        </p:nvGrpSpPr>
        <p:grpSpPr bwMode="auto">
          <a:xfrm>
            <a:off x="2899288" y="1676400"/>
            <a:ext cx="411162" cy="685800"/>
            <a:chOff x="528" y="1584"/>
            <a:chExt cx="384" cy="624"/>
          </a:xfrm>
        </p:grpSpPr>
        <p:sp>
          <p:nvSpPr>
            <p:cNvPr id="921614" name="Line 5"/>
            <p:cNvSpPr>
              <a:spLocks noChangeShapeType="1"/>
            </p:cNvSpPr>
            <p:nvPr/>
          </p:nvSpPr>
          <p:spPr bwMode="auto">
            <a:xfrm flipV="1">
              <a:off x="576" y="1968"/>
              <a:ext cx="144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21615" name="Line 6"/>
            <p:cNvSpPr>
              <a:spLocks noChangeShapeType="1"/>
            </p:cNvSpPr>
            <p:nvPr/>
          </p:nvSpPr>
          <p:spPr bwMode="auto">
            <a:xfrm flipH="1" flipV="1">
              <a:off x="720" y="1968"/>
              <a:ext cx="144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21616" name="Line 7"/>
            <p:cNvSpPr>
              <a:spLocks noChangeShapeType="1"/>
            </p:cNvSpPr>
            <p:nvPr/>
          </p:nvSpPr>
          <p:spPr bwMode="auto">
            <a:xfrm flipV="1">
              <a:off x="720" y="1728"/>
              <a:ext cx="0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21617" name="Line 8"/>
            <p:cNvSpPr>
              <a:spLocks noChangeShapeType="1"/>
            </p:cNvSpPr>
            <p:nvPr/>
          </p:nvSpPr>
          <p:spPr bwMode="auto">
            <a:xfrm>
              <a:off x="528" y="1776"/>
              <a:ext cx="384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21618" name="Oval 9"/>
            <p:cNvSpPr>
              <a:spLocks noChangeArrowheads="1"/>
            </p:cNvSpPr>
            <p:nvPr/>
          </p:nvSpPr>
          <p:spPr bwMode="auto">
            <a:xfrm>
              <a:off x="648" y="1584"/>
              <a:ext cx="144" cy="144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921619" name="Line 7"/>
          <p:cNvSpPr>
            <a:spLocks noChangeShapeType="1"/>
          </p:cNvSpPr>
          <p:nvPr/>
        </p:nvSpPr>
        <p:spPr bwMode="auto">
          <a:xfrm>
            <a:off x="3104075" y="2819400"/>
            <a:ext cx="0" cy="384048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1620" name="Text Box 20"/>
          <p:cNvSpPr txBox="1">
            <a:spLocks noChangeArrowheads="1"/>
          </p:cNvSpPr>
          <p:nvPr/>
        </p:nvSpPr>
        <p:spPr bwMode="auto">
          <a:xfrm>
            <a:off x="2340488" y="2300288"/>
            <a:ext cx="1528762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Professor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81240" y="1676400"/>
            <a:ext cx="411162" cy="685800"/>
            <a:chOff x="8629650" y="1676400"/>
            <a:chExt cx="411162" cy="685800"/>
          </a:xfrm>
        </p:grpSpPr>
        <p:sp>
          <p:nvSpPr>
            <p:cNvPr id="42" name="Line 5"/>
            <p:cNvSpPr>
              <a:spLocks noChangeShapeType="1"/>
            </p:cNvSpPr>
            <p:nvPr/>
          </p:nvSpPr>
          <p:spPr bwMode="auto">
            <a:xfrm flipV="1">
              <a:off x="8681045" y="2098431"/>
              <a:ext cx="154186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 flipV="1">
              <a:off x="8835231" y="2098431"/>
              <a:ext cx="154186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V="1">
              <a:off x="8835231" y="1834662"/>
              <a:ext cx="0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8629650" y="1887415"/>
              <a:ext cx="411162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auto">
            <a:xfrm>
              <a:off x="8758138" y="1676400"/>
              <a:ext cx="154186" cy="158262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9094573" y="2819400"/>
            <a:ext cx="0" cy="384048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8514918" y="2300288"/>
            <a:ext cx="116089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Screen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Line 2"/>
          <p:cNvSpPr>
            <a:spLocks noChangeShapeType="1"/>
          </p:cNvSpPr>
          <p:nvPr/>
        </p:nvSpPr>
        <p:spPr bwMode="auto">
          <a:xfrm flipH="1">
            <a:off x="5329380" y="5908404"/>
            <a:ext cx="219456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 flipH="1">
            <a:off x="5640048" y="5486400"/>
            <a:ext cx="172964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dirty="0" smtClean="0">
                <a:solidFill>
                  <a:srgbClr val="808080"/>
                </a:solidFill>
              </a:rPr>
              <a:t>bottom signal</a:t>
            </a:r>
            <a:endParaRPr lang="en-GB" sz="2200" dirty="0">
              <a:solidFill>
                <a:srgbClr val="808080"/>
              </a:solidFill>
            </a:endParaRPr>
          </a:p>
        </p:txBody>
      </p:sp>
      <p:sp>
        <p:nvSpPr>
          <p:cNvPr id="50" name="Line 2"/>
          <p:cNvSpPr>
            <a:spLocks noChangeShapeType="1"/>
          </p:cNvSpPr>
          <p:nvPr/>
        </p:nvSpPr>
        <p:spPr bwMode="auto">
          <a:xfrm flipH="1">
            <a:off x="5319939" y="4486262"/>
            <a:ext cx="219456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 flipH="1">
            <a:off x="6183007" y="4064271"/>
            <a:ext cx="577081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dirty="0" smtClean="0">
                <a:solidFill>
                  <a:srgbClr val="808080"/>
                </a:solidFill>
              </a:rPr>
              <a:t>ack</a:t>
            </a:r>
            <a:endParaRPr lang="en-GB" sz="2200" dirty="0">
              <a:solidFill>
                <a:srgbClr val="808080"/>
              </a:solidFill>
            </a:endParaRPr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>
            <a:off x="5319939" y="4012929"/>
            <a:ext cx="219456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5540888" y="3581400"/>
            <a:ext cx="1556516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dirty="0" smtClean="0">
                <a:solidFill>
                  <a:srgbClr val="808080"/>
                </a:solidFill>
              </a:rPr>
              <a:t>down </a:t>
            </a:r>
            <a:r>
              <a:rPr lang="en-GB" sz="2200" dirty="0">
                <a:solidFill>
                  <a:srgbClr val="808080"/>
                </a:solidFill>
              </a:rPr>
              <a:t>signal</a:t>
            </a:r>
          </a:p>
        </p:txBody>
      </p:sp>
      <p:sp>
        <p:nvSpPr>
          <p:cNvPr id="56" name="Text Box 46"/>
          <p:cNvSpPr txBox="1">
            <a:spLocks noChangeArrowheads="1"/>
          </p:cNvSpPr>
          <p:nvPr/>
        </p:nvSpPr>
        <p:spPr bwMode="auto">
          <a:xfrm>
            <a:off x="7979288" y="4832246"/>
            <a:ext cx="1330327" cy="7699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808080"/>
                </a:solidFill>
              </a:rPr>
              <a:t>reached bottom</a:t>
            </a:r>
          </a:p>
        </p:txBody>
      </p:sp>
      <p:grpSp>
        <p:nvGrpSpPr>
          <p:cNvPr id="57" name="Group 52"/>
          <p:cNvGrpSpPr>
            <a:grpSpLocks/>
          </p:cNvGrpSpPr>
          <p:nvPr/>
        </p:nvGrpSpPr>
        <p:grpSpPr bwMode="auto">
          <a:xfrm>
            <a:off x="7522088" y="4984750"/>
            <a:ext cx="417513" cy="533400"/>
            <a:chOff x="1896" y="2016"/>
            <a:chExt cx="263" cy="336"/>
          </a:xfrm>
        </p:grpSpPr>
        <p:sp>
          <p:nvSpPr>
            <p:cNvPr id="58" name="Line 45"/>
            <p:cNvSpPr>
              <a:spLocks noChangeShapeType="1"/>
            </p:cNvSpPr>
            <p:nvPr/>
          </p:nvSpPr>
          <p:spPr bwMode="auto">
            <a:xfrm>
              <a:off x="1896" y="2016"/>
              <a:ext cx="263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808080"/>
                </a:solidFill>
              </a:endParaRPr>
            </a:p>
          </p:txBody>
        </p:sp>
        <p:sp>
          <p:nvSpPr>
            <p:cNvPr id="59" name="Line 50"/>
            <p:cNvSpPr>
              <a:spLocks noChangeShapeType="1"/>
            </p:cNvSpPr>
            <p:nvPr/>
          </p:nvSpPr>
          <p:spPr bwMode="auto">
            <a:xfrm>
              <a:off x="2159" y="2016"/>
              <a:ext cx="0" cy="336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808080"/>
                </a:solidFill>
              </a:endParaRPr>
            </a:p>
          </p:txBody>
        </p:sp>
        <p:sp>
          <p:nvSpPr>
            <p:cNvPr id="60" name="Line 51"/>
            <p:cNvSpPr>
              <a:spLocks noChangeShapeType="1"/>
            </p:cNvSpPr>
            <p:nvPr/>
          </p:nvSpPr>
          <p:spPr bwMode="auto">
            <a:xfrm flipH="1">
              <a:off x="1896" y="2352"/>
              <a:ext cx="263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808080"/>
                </a:solidFill>
              </a:endParaRPr>
            </a:p>
          </p:txBody>
        </p:sp>
      </p:grpSp>
      <p:sp>
        <p:nvSpPr>
          <p:cNvPr id="61" name="Line 3"/>
          <p:cNvSpPr>
            <a:spLocks noChangeShapeType="1"/>
          </p:cNvSpPr>
          <p:nvPr/>
        </p:nvSpPr>
        <p:spPr bwMode="auto">
          <a:xfrm>
            <a:off x="3112384" y="3731938"/>
            <a:ext cx="219456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3275012" y="3300409"/>
            <a:ext cx="1604606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dirty="0">
                <a:solidFill>
                  <a:srgbClr val="808080"/>
                </a:solidFill>
              </a:rPr>
              <a:t>down </a:t>
            </a:r>
            <a:r>
              <a:rPr lang="en-GB" sz="2200" dirty="0" smtClean="0">
                <a:solidFill>
                  <a:srgbClr val="808080"/>
                </a:solidFill>
              </a:rPr>
              <a:t>button</a:t>
            </a:r>
            <a:endParaRPr lang="en-GB" sz="2200" dirty="0">
              <a:solidFill>
                <a:srgbClr val="808080"/>
              </a:solidFill>
            </a:endParaRPr>
          </a:p>
        </p:txBody>
      </p:sp>
      <p:sp>
        <p:nvSpPr>
          <p:cNvPr id="63" name="Line 3"/>
          <p:cNvSpPr>
            <a:spLocks noChangeShapeType="1"/>
          </p:cNvSpPr>
          <p:nvPr/>
        </p:nvSpPr>
        <p:spPr bwMode="auto">
          <a:xfrm flipH="1">
            <a:off x="3085398" y="3300409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4" name="Line 21"/>
          <p:cNvSpPr>
            <a:spLocks noChangeShapeType="1"/>
          </p:cNvSpPr>
          <p:nvPr/>
        </p:nvSpPr>
        <p:spPr bwMode="auto">
          <a:xfrm flipH="1">
            <a:off x="3112385" y="4294188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5" name="AutoShape 24"/>
          <p:cNvSpPr>
            <a:spLocks noChangeArrowheads="1"/>
          </p:cNvSpPr>
          <p:nvPr/>
        </p:nvSpPr>
        <p:spPr bwMode="auto">
          <a:xfrm>
            <a:off x="3298123" y="3810000"/>
            <a:ext cx="2071688" cy="464917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200" b="1" dirty="0"/>
              <a:t>display </a:t>
            </a:r>
            <a:r>
              <a:rPr lang="en-GB" sz="2200" b="1" dirty="0" err="1" smtClean="0"/>
              <a:t>pls</a:t>
            </a:r>
            <a:r>
              <a:rPr lang="en-GB" sz="2200" b="1" dirty="0" smtClean="0"/>
              <a:t> </a:t>
            </a:r>
            <a:r>
              <a:rPr lang="en-GB" sz="2200" b="1" dirty="0"/>
              <a:t>wait</a:t>
            </a:r>
          </a:p>
        </p:txBody>
      </p:sp>
      <p:sp>
        <p:nvSpPr>
          <p:cNvPr id="66" name="Line 22"/>
          <p:cNvSpPr>
            <a:spLocks noChangeShapeType="1"/>
          </p:cNvSpPr>
          <p:nvPr/>
        </p:nvSpPr>
        <p:spPr bwMode="auto">
          <a:xfrm flipH="1">
            <a:off x="3112385" y="5222875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7" name="Line 3"/>
          <p:cNvSpPr>
            <a:spLocks noChangeShapeType="1"/>
          </p:cNvSpPr>
          <p:nvPr/>
        </p:nvSpPr>
        <p:spPr bwMode="auto">
          <a:xfrm flipH="1">
            <a:off x="3085396" y="6162675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8" name="AutoShape 23"/>
          <p:cNvSpPr>
            <a:spLocks noChangeArrowheads="1"/>
          </p:cNvSpPr>
          <p:nvPr/>
        </p:nvSpPr>
        <p:spPr bwMode="auto">
          <a:xfrm>
            <a:off x="3144648" y="5638800"/>
            <a:ext cx="2212498" cy="464917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200" b="1" dirty="0"/>
              <a:t>display </a:t>
            </a:r>
            <a:r>
              <a:rPr lang="en-GB" sz="2200" b="1" dirty="0" err="1" smtClean="0"/>
              <a:t>pls</a:t>
            </a:r>
            <a:r>
              <a:rPr lang="en-GB" sz="2200" b="1" dirty="0" smtClean="0"/>
              <a:t> </a:t>
            </a:r>
            <a:r>
              <a:rPr lang="en-GB" sz="2200" b="1" dirty="0"/>
              <a:t>select</a:t>
            </a:r>
          </a:p>
        </p:txBody>
      </p:sp>
      <p:sp>
        <p:nvSpPr>
          <p:cNvPr id="69" name="AutoShape 25"/>
          <p:cNvSpPr>
            <a:spLocks noChangeArrowheads="1"/>
          </p:cNvSpPr>
          <p:nvPr/>
        </p:nvSpPr>
        <p:spPr bwMode="auto">
          <a:xfrm>
            <a:off x="3331088" y="4501085"/>
            <a:ext cx="1934614" cy="756715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GB" sz="2200" b="1" dirty="0"/>
              <a:t>display </a:t>
            </a:r>
            <a:r>
              <a:rPr lang="en-GB" sz="2200" b="1" dirty="0" smtClean="0"/>
              <a:t>screen</a:t>
            </a:r>
            <a:br>
              <a:rPr lang="en-GB" sz="2200" b="1" dirty="0" smtClean="0"/>
            </a:br>
            <a:r>
              <a:rPr lang="en-GB" sz="2200" b="1" dirty="0" smtClean="0"/>
              <a:t>moving </a:t>
            </a:r>
            <a:r>
              <a:rPr lang="en-GB" sz="2200" b="1" dirty="0"/>
              <a:t>down</a:t>
            </a:r>
          </a:p>
        </p:txBody>
      </p:sp>
      <p:sp>
        <p:nvSpPr>
          <p:cNvPr id="70" name="AutoShape 23"/>
          <p:cNvSpPr>
            <a:spLocks noChangeArrowheads="1"/>
          </p:cNvSpPr>
          <p:nvPr/>
        </p:nvSpPr>
        <p:spPr bwMode="auto">
          <a:xfrm>
            <a:off x="3108336" y="2776534"/>
            <a:ext cx="2212498" cy="464917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200" b="1" dirty="0"/>
              <a:t>display </a:t>
            </a:r>
            <a:r>
              <a:rPr lang="en-GB" sz="2200" b="1" dirty="0" err="1" smtClean="0"/>
              <a:t>pls</a:t>
            </a:r>
            <a:r>
              <a:rPr lang="en-GB" sz="2200" b="1" dirty="0" smtClean="0"/>
              <a:t> </a:t>
            </a:r>
            <a:r>
              <a:rPr lang="en-GB" sz="2200" b="1" dirty="0"/>
              <a:t>select</a:t>
            </a:r>
          </a:p>
        </p:txBody>
      </p:sp>
      <p:sp>
        <p:nvSpPr>
          <p:cNvPr id="71" name="Line 2"/>
          <p:cNvSpPr>
            <a:spLocks noChangeShapeType="1"/>
          </p:cNvSpPr>
          <p:nvPr/>
        </p:nvSpPr>
        <p:spPr bwMode="auto">
          <a:xfrm>
            <a:off x="7537328" y="4724400"/>
            <a:ext cx="155448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Rectangle 12"/>
          <p:cNvSpPr>
            <a:spLocks noChangeArrowheads="1"/>
          </p:cNvSpPr>
          <p:nvPr/>
        </p:nvSpPr>
        <p:spPr bwMode="auto">
          <a:xfrm>
            <a:off x="7506351" y="3953854"/>
            <a:ext cx="812723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dirty="0" smtClean="0">
                <a:solidFill>
                  <a:srgbClr val="808080"/>
                </a:solidFill>
              </a:rPr>
              <a:t>move</a:t>
            </a:r>
            <a:br>
              <a:rPr lang="en-GB" sz="2200" dirty="0" smtClean="0">
                <a:solidFill>
                  <a:srgbClr val="808080"/>
                </a:solidFill>
              </a:rPr>
            </a:br>
            <a:r>
              <a:rPr lang="en-GB" sz="2200" dirty="0" smtClean="0">
                <a:solidFill>
                  <a:srgbClr val="808080"/>
                </a:solidFill>
              </a:rPr>
              <a:t>down</a:t>
            </a:r>
            <a:endParaRPr lang="en-GB" sz="2200" dirty="0">
              <a:solidFill>
                <a:srgbClr val="808080"/>
              </a:solidFill>
            </a:endParaRPr>
          </a:p>
        </p:txBody>
      </p:sp>
      <p:sp>
        <p:nvSpPr>
          <p:cNvPr id="85" name="Rectangle 32"/>
          <p:cNvSpPr>
            <a:spLocks noChangeArrowheads="1"/>
          </p:cNvSpPr>
          <p:nvPr/>
        </p:nvSpPr>
        <p:spPr bwMode="auto">
          <a:xfrm>
            <a:off x="303212" y="3454116"/>
            <a:ext cx="2209800" cy="1295922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1313" lvl="0" indent="-280988">
              <a:spcBef>
                <a:spcPts val="0"/>
              </a:spcBef>
              <a:buClr>
                <a:srgbClr val="0070C0"/>
              </a:buClr>
              <a:buSzPct val="60000"/>
              <a:buFont typeface="Wingdings" pitchFamily="2" charset="2"/>
              <a:buChar char="u"/>
            </a:pPr>
            <a:r>
              <a:rPr lang="en-US" sz="2600" b="1" i="1" dirty="0" smtClean="0">
                <a:cs typeface="Times New Roman" pitchFamily="18" charset="0"/>
              </a:rPr>
              <a:t>Not</a:t>
            </a:r>
            <a:r>
              <a:rPr lang="en-US" sz="2600" b="1" i="1" dirty="0" smtClean="0">
                <a:solidFill>
                  <a:srgbClr val="0070C0"/>
                </a:solidFill>
                <a:cs typeface="Times New Roman" pitchFamily="18" charset="0"/>
              </a:rPr>
              <a:t> really events</a:t>
            </a:r>
            <a:endParaRPr lang="en-US" sz="2600" b="1" i="1" dirty="0" smtClean="0"/>
          </a:p>
          <a:p>
            <a:pPr marL="341313" lvl="0" indent="-280988">
              <a:spcBef>
                <a:spcPts val="0"/>
              </a:spcBef>
              <a:buClr>
                <a:srgbClr val="0070C0"/>
              </a:buClr>
              <a:buSzPct val="60000"/>
              <a:buFont typeface="Wingdings" pitchFamily="2" charset="2"/>
              <a:buChar char="u"/>
            </a:pPr>
            <a:r>
              <a:rPr lang="en-US" sz="2600" b="1" i="1" dirty="0" smtClean="0">
                <a:solidFill>
                  <a:srgbClr val="0070C0"/>
                </a:solidFill>
              </a:rPr>
              <a:t>Valid only </a:t>
            </a:r>
            <a:r>
              <a:rPr lang="en-US" sz="2600" b="1" i="1" dirty="0" smtClean="0"/>
              <a:t>in </a:t>
            </a:r>
            <a:r>
              <a:rPr lang="en-US" sz="2600" b="1" i="1" dirty="0"/>
              <a:t>sequence </a:t>
            </a:r>
            <a:r>
              <a:rPr lang="en-US" sz="2600" b="1" i="1" dirty="0" smtClean="0"/>
              <a:t>diagrams</a:t>
            </a:r>
            <a:r>
              <a:rPr lang="en-US" sz="2600" dirty="0" smtClean="0"/>
              <a:t>  </a:t>
            </a:r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2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" name="AutoShape 4"/>
          <p:cNvSpPr>
            <a:spLocks noChangeArrowheads="1"/>
          </p:cNvSpPr>
          <p:nvPr/>
        </p:nvSpPr>
        <p:spPr bwMode="auto">
          <a:xfrm flipH="1">
            <a:off x="345942" y="3464428"/>
            <a:ext cx="2209800" cy="2103120"/>
          </a:xfrm>
          <a:prstGeom prst="borderCallout1">
            <a:avLst>
              <a:gd name="adj1" fmla="val 50218"/>
              <a:gd name="adj2" fmla="val 125"/>
              <a:gd name="adj3" fmla="val 128899"/>
              <a:gd name="adj4" fmla="val -24551"/>
            </a:avLst>
          </a:prstGeom>
          <a:noFill/>
          <a:ln w="1016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AutoShape 4"/>
          <p:cNvSpPr>
            <a:spLocks noChangeArrowheads="1"/>
          </p:cNvSpPr>
          <p:nvPr/>
        </p:nvSpPr>
        <p:spPr bwMode="auto">
          <a:xfrm flipH="1">
            <a:off x="345942" y="3464428"/>
            <a:ext cx="2209800" cy="2103120"/>
          </a:xfrm>
          <a:prstGeom prst="borderCallout1">
            <a:avLst>
              <a:gd name="adj1" fmla="val 50218"/>
              <a:gd name="adj2" fmla="val -295"/>
              <a:gd name="adj3" fmla="val 84659"/>
              <a:gd name="adj4" fmla="val -25100"/>
            </a:avLst>
          </a:prstGeom>
          <a:noFill/>
          <a:ln w="1016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" name="AutoShape 4"/>
          <p:cNvSpPr>
            <a:spLocks noChangeArrowheads="1"/>
          </p:cNvSpPr>
          <p:nvPr/>
        </p:nvSpPr>
        <p:spPr bwMode="auto">
          <a:xfrm flipH="1">
            <a:off x="345942" y="3464428"/>
            <a:ext cx="2209800" cy="2103120"/>
          </a:xfrm>
          <a:prstGeom prst="borderCallout1">
            <a:avLst>
              <a:gd name="adj1" fmla="val 50218"/>
              <a:gd name="adj2" fmla="val -295"/>
              <a:gd name="adj3" fmla="val 42959"/>
              <a:gd name="adj4" fmla="val -24260"/>
            </a:avLst>
          </a:prstGeom>
          <a:noFill/>
          <a:ln w="1016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AutoShape 4"/>
          <p:cNvSpPr>
            <a:spLocks noChangeArrowheads="1"/>
          </p:cNvSpPr>
          <p:nvPr/>
        </p:nvSpPr>
        <p:spPr bwMode="auto">
          <a:xfrm flipH="1">
            <a:off x="345942" y="3464428"/>
            <a:ext cx="2209800" cy="2103120"/>
          </a:xfrm>
          <a:prstGeom prst="borderCallout1">
            <a:avLst>
              <a:gd name="adj1" fmla="val 50218"/>
              <a:gd name="adj2" fmla="val 125"/>
              <a:gd name="adj3" fmla="val -7427"/>
              <a:gd name="adj4" fmla="val -23700"/>
            </a:avLst>
          </a:prstGeom>
          <a:noFill/>
          <a:ln w="1016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6" grpId="0" animBg="1"/>
      <p:bldP spid="921607" grpId="0" animBg="1"/>
      <p:bldP spid="921609" grpId="0" animBg="1"/>
      <p:bldP spid="921610" grpId="0" animBg="1"/>
      <p:bldP spid="921619" grpId="0" animBg="1"/>
      <p:bldP spid="921620" grpId="0"/>
      <p:bldP spid="40" grpId="0" animBg="1"/>
      <p:bldP spid="41" grpId="0"/>
      <p:bldP spid="47" grpId="0" animBg="1"/>
      <p:bldP spid="48" grpId="0"/>
      <p:bldP spid="50" grpId="0" animBg="1"/>
      <p:bldP spid="51" grpId="0"/>
      <p:bldP spid="53" grpId="0" animBg="1"/>
      <p:bldP spid="54" grpId="0"/>
      <p:bldP spid="56" grpId="0"/>
      <p:bldP spid="61" grpId="0" animBg="1"/>
      <p:bldP spid="62" grpId="0"/>
      <p:bldP spid="63" grpId="0" animBg="1"/>
      <p:bldP spid="64" grpId="0" animBg="1"/>
      <p:bldP spid="65" grpId="0"/>
      <p:bldP spid="66" grpId="0" animBg="1"/>
      <p:bldP spid="67" grpId="0" animBg="1"/>
      <p:bldP spid="68" grpId="0"/>
      <p:bldP spid="69" grpId="0"/>
      <p:bldP spid="70" grpId="0"/>
      <p:bldP spid="71" grpId="0" animBg="1"/>
      <p:bldP spid="72" grpId="0"/>
      <p:bldP spid="85" grpId="0" uiExpand="1" build="p"/>
      <p:bldP spid="86" grpId="0" uiExpand="1" build="p" animBg="1"/>
      <p:bldP spid="87" grpId="0" uiExpand="1" build="p" animBg="1"/>
      <p:bldP spid="88" grpId="0" uiExpand="1" build="p" animBg="1"/>
      <p:bldP spid="89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1" name="Freeform 3"/>
          <p:cNvSpPr>
            <a:spLocks/>
          </p:cNvSpPr>
          <p:nvPr/>
        </p:nvSpPr>
        <p:spPr bwMode="auto">
          <a:xfrm>
            <a:off x="7481750" y="2794000"/>
            <a:ext cx="1280160" cy="2980524"/>
          </a:xfrm>
          <a:custGeom>
            <a:avLst/>
            <a:gdLst>
              <a:gd name="connsiteX0" fmla="*/ 3616 w 9996"/>
              <a:gd name="connsiteY0" fmla="*/ 10024 h 10024"/>
              <a:gd name="connsiteX1" fmla="*/ 9996 w 9996"/>
              <a:gd name="connsiteY1" fmla="*/ 9995 h 10024"/>
              <a:gd name="connsiteX2" fmla="*/ 9996 w 9996"/>
              <a:gd name="connsiteY2" fmla="*/ 0 h 10024"/>
              <a:gd name="connsiteX3" fmla="*/ 0 w 9996"/>
              <a:gd name="connsiteY3" fmla="*/ 0 h 10024"/>
              <a:gd name="connsiteX0" fmla="*/ 3851 w 10000"/>
              <a:gd name="connsiteY0" fmla="*/ 10000 h 10000"/>
              <a:gd name="connsiteX1" fmla="*/ 10000 w 10000"/>
              <a:gd name="connsiteY1" fmla="*/ 9971 h 10000"/>
              <a:gd name="connsiteX2" fmla="*/ 10000 w 10000"/>
              <a:gd name="connsiteY2" fmla="*/ 0 h 10000"/>
              <a:gd name="connsiteX3" fmla="*/ 0 w 10000"/>
              <a:gd name="connsiteY3" fmla="*/ 0 h 10000"/>
              <a:gd name="connsiteX0" fmla="*/ 5787 w 10000"/>
              <a:gd name="connsiteY0" fmla="*/ 10000 h 10000"/>
              <a:gd name="connsiteX1" fmla="*/ 10000 w 10000"/>
              <a:gd name="connsiteY1" fmla="*/ 9971 h 10000"/>
              <a:gd name="connsiteX2" fmla="*/ 10000 w 10000"/>
              <a:gd name="connsiteY2" fmla="*/ 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5787" y="10000"/>
                </a:moveTo>
                <a:lnTo>
                  <a:pt x="10000" y="9971"/>
                </a:lnTo>
                <a:lnTo>
                  <a:pt x="10000" y="0"/>
                </a:lnTo>
                <a:lnTo>
                  <a:pt x="0" y="0"/>
                </a:lnTo>
              </a:path>
            </a:pathLst>
          </a:custGeom>
          <a:noFill/>
          <a:ln w="38100" cap="rnd" cmpd="sng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7332" name="Rectangle 4"/>
          <p:cNvSpPr>
            <a:spLocks noChangeArrowheads="1"/>
          </p:cNvSpPr>
          <p:nvPr/>
        </p:nvSpPr>
        <p:spPr bwMode="auto">
          <a:xfrm>
            <a:off x="7693972" y="3868443"/>
            <a:ext cx="1074012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bottom</a:t>
            </a:r>
          </a:p>
          <a:p>
            <a:pPr algn="r"/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signal</a:t>
            </a:r>
            <a:endParaRPr lang="en-GB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7334" name="AutoShape 6"/>
          <p:cNvSpPr>
            <a:spLocks noChangeArrowheads="1"/>
          </p:cNvSpPr>
          <p:nvPr/>
        </p:nvSpPr>
        <p:spPr bwMode="auto">
          <a:xfrm>
            <a:off x="2732426" y="5291984"/>
            <a:ext cx="5441183" cy="1031406"/>
          </a:xfrm>
          <a:prstGeom prst="roundRect">
            <a:avLst>
              <a:gd name="adj" fmla="val 23599"/>
            </a:avLst>
          </a:prstGeom>
          <a:noFill/>
          <a:ln w="762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Screen moving down</a:t>
            </a:r>
          </a:p>
          <a:p>
            <a:pPr algn="ctr"/>
            <a:r>
              <a:rPr lang="en-GB" b="1" dirty="0">
                <a:solidFill>
                  <a:srgbClr val="996600"/>
                </a:solidFill>
              </a:rPr>
              <a:t>do / display screen moving down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7336" name="Line 8"/>
          <p:cNvSpPr>
            <a:spLocks noChangeShapeType="1"/>
          </p:cNvSpPr>
          <p:nvPr/>
        </p:nvSpPr>
        <p:spPr bwMode="auto">
          <a:xfrm>
            <a:off x="5452223" y="4810944"/>
            <a:ext cx="1588" cy="45720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7337" name="Rectangle 9"/>
          <p:cNvSpPr>
            <a:spLocks noChangeArrowheads="1"/>
          </p:cNvSpPr>
          <p:nvPr/>
        </p:nvSpPr>
        <p:spPr bwMode="auto">
          <a:xfrm>
            <a:off x="5548335" y="4759326"/>
            <a:ext cx="68929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</a:rPr>
              <a:t>ack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7340" name="Rectangle 12"/>
          <p:cNvSpPr>
            <a:spLocks noChangeArrowheads="1"/>
          </p:cNvSpPr>
          <p:nvPr/>
        </p:nvSpPr>
        <p:spPr bwMode="auto">
          <a:xfrm>
            <a:off x="3642425" y="3242416"/>
            <a:ext cx="385201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down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button    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/ down signal</a:t>
            </a:r>
          </a:p>
        </p:txBody>
      </p:sp>
      <p:sp>
        <p:nvSpPr>
          <p:cNvPr id="867341" name="Line 13"/>
          <p:cNvSpPr>
            <a:spLocks noChangeShapeType="1"/>
          </p:cNvSpPr>
          <p:nvPr/>
        </p:nvSpPr>
        <p:spPr bwMode="auto">
          <a:xfrm>
            <a:off x="5453017" y="3250364"/>
            <a:ext cx="0" cy="466344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7342" name="AutoShape 14"/>
          <p:cNvSpPr>
            <a:spLocks noChangeArrowheads="1"/>
          </p:cNvSpPr>
          <p:nvPr/>
        </p:nvSpPr>
        <p:spPr bwMode="auto">
          <a:xfrm>
            <a:off x="3504457" y="3724093"/>
            <a:ext cx="3897120" cy="1074597"/>
          </a:xfrm>
          <a:prstGeom prst="roundRect">
            <a:avLst>
              <a:gd name="adj" fmla="val 29514"/>
            </a:avLst>
          </a:prstGeom>
          <a:noFill/>
          <a:ln w="762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Pending</a:t>
            </a:r>
          </a:p>
          <a:p>
            <a:pPr algn="ctr"/>
            <a:r>
              <a:rPr lang="en-GB" b="1" dirty="0">
                <a:solidFill>
                  <a:srgbClr val="996600"/>
                </a:solidFill>
              </a:rPr>
              <a:t>do / display please </a:t>
            </a:r>
            <a:r>
              <a:rPr lang="en-GB" b="1" dirty="0" smtClean="0">
                <a:solidFill>
                  <a:srgbClr val="996600"/>
                </a:solidFill>
              </a:rPr>
              <a:t>wait</a:t>
            </a:r>
            <a:endParaRPr lang="en-GB" b="1" dirty="0">
              <a:solidFill>
                <a:srgbClr val="996600"/>
              </a:solidFill>
            </a:endParaRPr>
          </a:p>
        </p:txBody>
      </p:sp>
      <p:sp>
        <p:nvSpPr>
          <p:cNvPr id="867344" name="AutoShape 16"/>
          <p:cNvSpPr>
            <a:spLocks noChangeArrowheads="1"/>
          </p:cNvSpPr>
          <p:nvPr/>
        </p:nvSpPr>
        <p:spPr bwMode="auto">
          <a:xfrm>
            <a:off x="3430857" y="2209800"/>
            <a:ext cx="4044321" cy="1040045"/>
          </a:xfrm>
          <a:prstGeom prst="roundRect">
            <a:avLst>
              <a:gd name="adj" fmla="val 24872"/>
            </a:avLst>
          </a:prstGeom>
          <a:noFill/>
          <a:ln w="762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Idle</a:t>
            </a:r>
          </a:p>
          <a:p>
            <a:pPr algn="ctr"/>
            <a:r>
              <a:rPr lang="en-GB" b="1" dirty="0" smtClean="0">
                <a:solidFill>
                  <a:srgbClr val="996600"/>
                </a:solidFill>
              </a:rPr>
              <a:t>do </a:t>
            </a:r>
            <a:r>
              <a:rPr lang="en-GB" b="1" dirty="0">
                <a:solidFill>
                  <a:srgbClr val="996600"/>
                </a:solidFill>
              </a:rPr>
              <a:t>/ display please </a:t>
            </a:r>
            <a:r>
              <a:rPr lang="en-GB" b="1" dirty="0" smtClean="0">
                <a:solidFill>
                  <a:srgbClr val="996600"/>
                </a:solidFill>
              </a:rPr>
              <a:t>select</a:t>
            </a:r>
            <a:endParaRPr lang="en-GB" b="1" dirty="0">
              <a:solidFill>
                <a:srgbClr val="996600"/>
              </a:solidFill>
            </a:endParaRPr>
          </a:p>
        </p:txBody>
      </p:sp>
      <p:sp>
        <p:nvSpPr>
          <p:cNvPr id="867346" name="Line 18"/>
          <p:cNvSpPr>
            <a:spLocks noChangeShapeType="1"/>
          </p:cNvSpPr>
          <p:nvPr/>
        </p:nvSpPr>
        <p:spPr bwMode="auto">
          <a:xfrm>
            <a:off x="5453017" y="1727090"/>
            <a:ext cx="0" cy="45720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67348" name="Rectangle 20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  <a:noFill/>
          <a:ln/>
        </p:spPr>
        <p:txBody>
          <a:bodyPr/>
          <a:lstStyle/>
          <a:p>
            <a:r>
              <a:rPr lang="en-GB" sz="3200" i="1" dirty="0">
                <a:solidFill>
                  <a:srgbClr val="000066"/>
                </a:solidFill>
              </a:rPr>
              <a:t>Touchscreen User Interface </a:t>
            </a:r>
            <a:r>
              <a:rPr lang="en-GB" i="1" dirty="0">
                <a:solidFill>
                  <a:srgbClr val="000066"/>
                </a:solidFill>
              </a:rPr>
              <a:t/>
            </a:r>
            <a:br>
              <a:rPr lang="en-GB" i="1" dirty="0">
                <a:solidFill>
                  <a:srgbClr val="000066"/>
                </a:solidFill>
              </a:rPr>
            </a:br>
            <a:r>
              <a:rPr lang="en-GB" dirty="0">
                <a:solidFill>
                  <a:srgbClr val="000066"/>
                </a:solidFill>
              </a:rPr>
              <a:t>State Machine </a:t>
            </a:r>
            <a:r>
              <a:rPr lang="en-GB" dirty="0" smtClean="0">
                <a:solidFill>
                  <a:srgbClr val="000066"/>
                </a:solidFill>
              </a:rPr>
              <a:t>(Draft </a:t>
            </a:r>
            <a:r>
              <a:rPr lang="en-GB" sz="4000" dirty="0" smtClean="0">
                <a:solidFill>
                  <a:srgbClr val="000066"/>
                </a:solidFill>
              </a:rPr>
              <a:t>#</a:t>
            </a:r>
            <a:r>
              <a:rPr lang="en-GB" dirty="0" smtClean="0">
                <a:solidFill>
                  <a:srgbClr val="000066"/>
                </a:solidFill>
              </a:rPr>
              <a:t>2): </a:t>
            </a:r>
            <a:r>
              <a:rPr lang="en-GB" dirty="0" smtClean="0">
                <a:solidFill>
                  <a:srgbClr val="996600"/>
                </a:solidFill>
              </a:rPr>
              <a:t>Displays</a:t>
            </a:r>
            <a:endParaRPr lang="en-GB" sz="4800" dirty="0"/>
          </a:p>
        </p:txBody>
      </p:sp>
      <p:sp>
        <p:nvSpPr>
          <p:cNvPr id="867345" name="Oval 17"/>
          <p:cNvSpPr>
            <a:spLocks noChangeArrowheads="1"/>
          </p:cNvSpPr>
          <p:nvPr/>
        </p:nvSpPr>
        <p:spPr bwMode="auto">
          <a:xfrm>
            <a:off x="5389517" y="1662002"/>
            <a:ext cx="127000" cy="127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6600"/>
              </a:solidFill>
            </a:endParaRP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675703" y="3616030"/>
            <a:ext cx="1462881" cy="1295922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0">
              <a:spcBef>
                <a:spcPts val="0"/>
              </a:spcBef>
              <a:buClr>
                <a:srgbClr val="0070C0"/>
              </a:buClr>
              <a:buSzPct val="60000"/>
            </a:pPr>
            <a:r>
              <a:rPr lang="en-US" b="1" i="1" dirty="0" smtClean="0">
                <a:cs typeface="Times New Roman" pitchFamily="18" charset="0"/>
              </a:rPr>
              <a:t>Must be inside</a:t>
            </a:r>
            <a:br>
              <a:rPr lang="en-US" b="1" i="1" dirty="0" smtClean="0">
                <a:cs typeface="Times New Roman" pitchFamily="18" charset="0"/>
              </a:rPr>
            </a:br>
            <a:r>
              <a:rPr lang="en-US" b="1" i="1" dirty="0" smtClean="0">
                <a:solidFill>
                  <a:srgbClr val="996600"/>
                </a:solidFill>
                <a:cs typeface="Times New Roman" pitchFamily="18" charset="0"/>
              </a:rPr>
              <a:t>States</a:t>
            </a:r>
            <a:r>
              <a:rPr lang="en-US" b="1" i="1" dirty="0" smtClean="0"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 flipH="1">
            <a:off x="608012" y="3616030"/>
            <a:ext cx="1573302" cy="1489370"/>
          </a:xfrm>
          <a:prstGeom prst="borderCallout1">
            <a:avLst>
              <a:gd name="adj1" fmla="val 50218"/>
              <a:gd name="adj2" fmla="val 125"/>
              <a:gd name="adj3" fmla="val 154313"/>
              <a:gd name="adj4" fmla="val -42706"/>
            </a:avLst>
          </a:prstGeom>
          <a:noFill/>
          <a:ln w="1016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 flipH="1">
            <a:off x="608012" y="3616030"/>
            <a:ext cx="1573302" cy="1489370"/>
          </a:xfrm>
          <a:prstGeom prst="borderCallout1">
            <a:avLst>
              <a:gd name="adj1" fmla="val 50218"/>
              <a:gd name="adj2" fmla="val -295"/>
              <a:gd name="adj3" fmla="val 60614"/>
              <a:gd name="adj4" fmla="val -92266"/>
            </a:avLst>
          </a:prstGeom>
          <a:noFill/>
          <a:ln w="1016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 flipH="1">
            <a:off x="614584" y="3616030"/>
            <a:ext cx="1566730" cy="1489370"/>
          </a:xfrm>
          <a:prstGeom prst="borderCallout1">
            <a:avLst>
              <a:gd name="adj1" fmla="val 50218"/>
              <a:gd name="adj2" fmla="val 125"/>
              <a:gd name="adj3" fmla="val -38269"/>
              <a:gd name="adj4" fmla="val -88436"/>
            </a:avLst>
          </a:prstGeom>
          <a:noFill/>
          <a:ln w="1016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4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1" grpId="0" animBg="1"/>
      <p:bldP spid="867332" grpId="0"/>
      <p:bldP spid="867334" grpId="0" animBg="1"/>
      <p:bldP spid="867336" grpId="0" animBg="1"/>
      <p:bldP spid="867337" grpId="0"/>
      <p:bldP spid="867340" grpId="0"/>
      <p:bldP spid="867341" grpId="0" animBg="1"/>
      <p:bldP spid="867342" grpId="0" animBg="1"/>
      <p:bldP spid="867344" grpId="0" animBg="1"/>
      <p:bldP spid="867346" grpId="0" animBg="1"/>
      <p:bldP spid="867345" grpId="0" animBg="1"/>
      <p:bldP spid="17" grpId="0" uiExpand="1" build="p"/>
      <p:bldP spid="18" grpId="0" uiExpand="1" build="p" animBg="1"/>
      <p:bldP spid="19" grpId="0" uiExpand="1" build="p" animBg="1"/>
      <p:bldP spid="2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4087-8390-4E96-B77F-398090BE67D5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868358" name="Rectangle 6"/>
          <p:cNvSpPr>
            <a:spLocks noGrp="1" noChangeArrowheads="1"/>
          </p:cNvSpPr>
          <p:nvPr>
            <p:ph type="title"/>
          </p:nvPr>
        </p:nvSpPr>
        <p:spPr>
          <a:xfrm>
            <a:off x="333692" y="266700"/>
            <a:ext cx="9235440" cy="1104900"/>
          </a:xfrm>
          <a:noFill/>
          <a:ln/>
        </p:spPr>
        <p:txBody>
          <a:bodyPr/>
          <a:lstStyle/>
          <a:p>
            <a:r>
              <a:rPr lang="en-GB" sz="3200" i="1" dirty="0" smtClean="0"/>
              <a:t>Screen Controller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State Machine (</a:t>
            </a:r>
            <a:r>
              <a:rPr lang="en-US" sz="3600" dirty="0" smtClean="0"/>
              <a:t>Draft </a:t>
            </a:r>
            <a:r>
              <a:rPr lang="en-US" sz="3200" dirty="0" smtClean="0"/>
              <a:t>#</a:t>
            </a:r>
            <a:r>
              <a:rPr lang="en-US" sz="3600" dirty="0" smtClean="0"/>
              <a:t>2): </a:t>
            </a:r>
            <a:r>
              <a:rPr lang="en-GB" sz="3600" dirty="0">
                <a:solidFill>
                  <a:srgbClr val="996600"/>
                </a:solidFill>
              </a:rPr>
              <a:t>Continuous Activity</a:t>
            </a:r>
            <a:endParaRPr lang="en-GB" sz="3600" dirty="0"/>
          </a:p>
        </p:txBody>
      </p:sp>
      <p:sp>
        <p:nvSpPr>
          <p:cNvPr id="868367" name="Rectangle 15"/>
          <p:cNvSpPr>
            <a:spLocks noChangeArrowheads="1"/>
          </p:cNvSpPr>
          <p:nvPr/>
        </p:nvSpPr>
        <p:spPr bwMode="auto">
          <a:xfrm>
            <a:off x="1587" y="1384523"/>
            <a:ext cx="9901238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4354823" y="4868254"/>
            <a:ext cx="1403233" cy="533844"/>
          </a:xfrm>
          <a:prstGeom prst="roundRect">
            <a:avLst>
              <a:gd name="adj" fmla="val 23599"/>
            </a:avLst>
          </a:prstGeom>
          <a:solidFill>
            <a:schemeClr val="accent1"/>
          </a:solidFill>
          <a:ln w="762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Bottom  </a:t>
            </a: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055645" y="4384702"/>
            <a:ext cx="1588" cy="45720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76697" y="4343400"/>
            <a:ext cx="400911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reached bottom / bottom signal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176697" y="2819400"/>
            <a:ext cx="411811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down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signal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/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</a:rPr>
              <a:t>ack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 + move down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5056439" y="2819400"/>
            <a:ext cx="0" cy="45720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3427412" y="3302238"/>
            <a:ext cx="3258055" cy="1074597"/>
          </a:xfrm>
          <a:prstGeom prst="roundRect">
            <a:avLst>
              <a:gd name="adj" fmla="val 29514"/>
            </a:avLst>
          </a:prstGeom>
          <a:solidFill>
            <a:schemeClr val="accent1"/>
          </a:solidFill>
          <a:ln w="762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Moving Down</a:t>
            </a:r>
          </a:p>
          <a:p>
            <a:pPr algn="ctr"/>
            <a:r>
              <a:rPr lang="en-GB" b="1" dirty="0">
                <a:solidFill>
                  <a:srgbClr val="996600"/>
                </a:solidFill>
              </a:rPr>
              <a:t>do /</a:t>
            </a:r>
            <a:r>
              <a:rPr lang="en-GB" sz="2400" b="1" dirty="0">
                <a:solidFill>
                  <a:srgbClr val="996600"/>
                </a:solidFill>
              </a:rPr>
              <a:t> </a:t>
            </a:r>
            <a:r>
              <a:rPr lang="en-GB" b="1" dirty="0">
                <a:solidFill>
                  <a:srgbClr val="996600"/>
                </a:solidFill>
              </a:rPr>
              <a:t>moving down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dirty="0"/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4688255" y="2272539"/>
            <a:ext cx="736368" cy="538315"/>
          </a:xfrm>
          <a:prstGeom prst="roundRect">
            <a:avLst>
              <a:gd name="adj" fmla="val 24872"/>
            </a:avLst>
          </a:prstGeom>
          <a:solidFill>
            <a:schemeClr val="accent1"/>
          </a:solidFill>
          <a:ln w="762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Top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5056439" y="1786784"/>
            <a:ext cx="0" cy="45720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Oval 17"/>
          <p:cNvSpPr>
            <a:spLocks noChangeArrowheads="1"/>
          </p:cNvSpPr>
          <p:nvPr/>
        </p:nvSpPr>
        <p:spPr bwMode="auto">
          <a:xfrm>
            <a:off x="4992939" y="1662002"/>
            <a:ext cx="127000" cy="127000"/>
          </a:xfrm>
          <a:prstGeom prst="ellipse">
            <a:avLst/>
          </a:prstGeom>
          <a:solidFill>
            <a:srgbClr val="996600"/>
          </a:solidFill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6600"/>
              </a:solidFill>
            </a:endParaRP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702601" y="3226038"/>
            <a:ext cx="1462881" cy="1295922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0">
              <a:spcBef>
                <a:spcPts val="0"/>
              </a:spcBef>
              <a:buClr>
                <a:srgbClr val="0070C0"/>
              </a:buClr>
              <a:buSzPct val="60000"/>
            </a:pPr>
            <a:r>
              <a:rPr lang="en-US" b="1" i="1" dirty="0" smtClean="0">
                <a:cs typeface="Times New Roman" pitchFamily="18" charset="0"/>
              </a:rPr>
              <a:t>Must be inside</a:t>
            </a:r>
            <a:br>
              <a:rPr lang="en-US" b="1" i="1" dirty="0" smtClean="0">
                <a:cs typeface="Times New Roman" pitchFamily="18" charset="0"/>
              </a:rPr>
            </a:br>
            <a:r>
              <a:rPr lang="en-US" b="1" i="1" dirty="0" smtClean="0">
                <a:solidFill>
                  <a:srgbClr val="996600"/>
                </a:solidFill>
                <a:cs typeface="Times New Roman" pitchFamily="18" charset="0"/>
              </a:rPr>
              <a:t>States</a:t>
            </a:r>
            <a:r>
              <a:rPr lang="en-US" b="1" i="1" dirty="0" smtClean="0"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 flipH="1">
            <a:off x="641482" y="3200400"/>
            <a:ext cx="1566730" cy="1489370"/>
          </a:xfrm>
          <a:prstGeom prst="borderCallout1">
            <a:avLst>
              <a:gd name="adj1" fmla="val 50218"/>
              <a:gd name="adj2" fmla="val 125"/>
              <a:gd name="adj3" fmla="val 57956"/>
              <a:gd name="adj4" fmla="val -84423"/>
            </a:avLst>
          </a:prstGeom>
          <a:noFill/>
          <a:ln w="1016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22" grpId="0" animBg="1"/>
      <p:bldP spid="23" grpId="0" uiExpand="1" build="p" animBg="1"/>
      <p:bldP spid="24" grpId="0" animBg="1"/>
      <p:bldP spid="25" grpId="0" animBg="1"/>
      <p:bldP spid="26" grpId="0" animBg="1"/>
      <p:bldP spid="17" grpId="0" uiExpand="1" build="p"/>
      <p:bldP spid="27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  <a:noFill/>
          <a:ln/>
        </p:spPr>
        <p:txBody>
          <a:bodyPr/>
          <a:lstStyle/>
          <a:p>
            <a:r>
              <a:rPr lang="en-GB" sz="3200" i="1" dirty="0" smtClean="0"/>
              <a:t>Example 1: Lecture Control System</a:t>
            </a:r>
            <a:br>
              <a:rPr lang="en-GB" sz="3200" i="1" dirty="0" smtClean="0"/>
            </a:br>
            <a:r>
              <a:rPr lang="en-GB" sz="4200" dirty="0" smtClean="0"/>
              <a:t>Sequence Diagram (Draft </a:t>
            </a:r>
            <a:r>
              <a:rPr lang="en-GB" sz="4000" dirty="0" smtClean="0"/>
              <a:t>#</a:t>
            </a:r>
            <a:r>
              <a:rPr lang="en-GB" sz="4200" dirty="0" smtClean="0"/>
              <a:t>2): </a:t>
            </a:r>
            <a:r>
              <a:rPr lang="en-GB" sz="4200" dirty="0" smtClean="0">
                <a:solidFill>
                  <a:srgbClr val="00B050"/>
                </a:solidFill>
              </a:rPr>
              <a:t>Displays</a:t>
            </a:r>
            <a:endParaRPr lang="en-GB" sz="4200" dirty="0">
              <a:solidFill>
                <a:srgbClr val="00B050"/>
              </a:solidFill>
            </a:endParaRPr>
          </a:p>
        </p:txBody>
      </p:sp>
      <p:sp>
        <p:nvSpPr>
          <p:cNvPr id="921606" name="Line 6"/>
          <p:cNvSpPr>
            <a:spLocks noChangeShapeType="1"/>
          </p:cNvSpPr>
          <p:nvPr/>
        </p:nvSpPr>
        <p:spPr bwMode="auto">
          <a:xfrm>
            <a:off x="5319939" y="2819400"/>
            <a:ext cx="0" cy="3840480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1607" name="Rectangle 7"/>
          <p:cNvSpPr>
            <a:spLocks noChangeArrowheads="1"/>
          </p:cNvSpPr>
          <p:nvPr/>
        </p:nvSpPr>
        <p:spPr bwMode="auto">
          <a:xfrm>
            <a:off x="4203472" y="1784350"/>
            <a:ext cx="2228174" cy="954750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:Touchscreen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User Interface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1609" name="Line 9"/>
          <p:cNvSpPr>
            <a:spLocks noChangeShapeType="1"/>
          </p:cNvSpPr>
          <p:nvPr/>
        </p:nvSpPr>
        <p:spPr bwMode="auto">
          <a:xfrm>
            <a:off x="7528067" y="2819400"/>
            <a:ext cx="0" cy="3840480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1610" name="Rectangle 10"/>
          <p:cNvSpPr>
            <a:spLocks noChangeArrowheads="1"/>
          </p:cNvSpPr>
          <p:nvPr/>
        </p:nvSpPr>
        <p:spPr bwMode="auto">
          <a:xfrm>
            <a:off x="6700980" y="1784350"/>
            <a:ext cx="1660523" cy="954088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Screen</a:t>
            </a:r>
            <a:br>
              <a:rPr lang="en-GB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Controller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921613" name="Group 4"/>
          <p:cNvGrpSpPr>
            <a:grpSpLocks/>
          </p:cNvGrpSpPr>
          <p:nvPr/>
        </p:nvGrpSpPr>
        <p:grpSpPr bwMode="auto">
          <a:xfrm>
            <a:off x="2899288" y="1676400"/>
            <a:ext cx="411162" cy="685800"/>
            <a:chOff x="528" y="1584"/>
            <a:chExt cx="384" cy="624"/>
          </a:xfrm>
        </p:grpSpPr>
        <p:sp>
          <p:nvSpPr>
            <p:cNvPr id="921614" name="Line 5"/>
            <p:cNvSpPr>
              <a:spLocks noChangeShapeType="1"/>
            </p:cNvSpPr>
            <p:nvPr/>
          </p:nvSpPr>
          <p:spPr bwMode="auto">
            <a:xfrm flipV="1">
              <a:off x="576" y="1968"/>
              <a:ext cx="144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21615" name="Line 6"/>
            <p:cNvSpPr>
              <a:spLocks noChangeShapeType="1"/>
            </p:cNvSpPr>
            <p:nvPr/>
          </p:nvSpPr>
          <p:spPr bwMode="auto">
            <a:xfrm flipH="1" flipV="1">
              <a:off x="720" y="1968"/>
              <a:ext cx="144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21616" name="Line 7"/>
            <p:cNvSpPr>
              <a:spLocks noChangeShapeType="1"/>
            </p:cNvSpPr>
            <p:nvPr/>
          </p:nvSpPr>
          <p:spPr bwMode="auto">
            <a:xfrm flipV="1">
              <a:off x="720" y="1728"/>
              <a:ext cx="0" cy="24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21617" name="Line 8"/>
            <p:cNvSpPr>
              <a:spLocks noChangeShapeType="1"/>
            </p:cNvSpPr>
            <p:nvPr/>
          </p:nvSpPr>
          <p:spPr bwMode="auto">
            <a:xfrm>
              <a:off x="528" y="1776"/>
              <a:ext cx="384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21618" name="Oval 9"/>
            <p:cNvSpPr>
              <a:spLocks noChangeArrowheads="1"/>
            </p:cNvSpPr>
            <p:nvPr/>
          </p:nvSpPr>
          <p:spPr bwMode="auto">
            <a:xfrm>
              <a:off x="648" y="1584"/>
              <a:ext cx="144" cy="144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921619" name="Line 7"/>
          <p:cNvSpPr>
            <a:spLocks noChangeShapeType="1"/>
          </p:cNvSpPr>
          <p:nvPr/>
        </p:nvSpPr>
        <p:spPr bwMode="auto">
          <a:xfrm>
            <a:off x="3104075" y="2819400"/>
            <a:ext cx="0" cy="384048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1620" name="Text Box 20"/>
          <p:cNvSpPr txBox="1">
            <a:spLocks noChangeArrowheads="1"/>
          </p:cNvSpPr>
          <p:nvPr/>
        </p:nvSpPr>
        <p:spPr bwMode="auto">
          <a:xfrm>
            <a:off x="2340488" y="2300288"/>
            <a:ext cx="1528762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Professor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81240" y="1676400"/>
            <a:ext cx="411162" cy="685800"/>
            <a:chOff x="8629650" y="1676400"/>
            <a:chExt cx="411162" cy="685800"/>
          </a:xfrm>
        </p:grpSpPr>
        <p:sp>
          <p:nvSpPr>
            <p:cNvPr id="42" name="Line 5"/>
            <p:cNvSpPr>
              <a:spLocks noChangeShapeType="1"/>
            </p:cNvSpPr>
            <p:nvPr/>
          </p:nvSpPr>
          <p:spPr bwMode="auto">
            <a:xfrm flipV="1">
              <a:off x="8681045" y="2098431"/>
              <a:ext cx="154186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 flipV="1">
              <a:off x="8835231" y="2098431"/>
              <a:ext cx="154186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V="1">
              <a:off x="8835231" y="1834662"/>
              <a:ext cx="0" cy="263769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8629650" y="1887415"/>
              <a:ext cx="411162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auto">
            <a:xfrm>
              <a:off x="8758138" y="1676400"/>
              <a:ext cx="154186" cy="158262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9094573" y="2819400"/>
            <a:ext cx="0" cy="384048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8514918" y="2300288"/>
            <a:ext cx="116089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Screen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Line 2"/>
          <p:cNvSpPr>
            <a:spLocks noChangeShapeType="1"/>
          </p:cNvSpPr>
          <p:nvPr/>
        </p:nvSpPr>
        <p:spPr bwMode="auto">
          <a:xfrm flipH="1">
            <a:off x="5329380" y="5908404"/>
            <a:ext cx="219456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 flipH="1">
            <a:off x="5640048" y="5486400"/>
            <a:ext cx="172964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dirty="0" smtClean="0">
                <a:solidFill>
                  <a:srgbClr val="808080"/>
                </a:solidFill>
              </a:rPr>
              <a:t>bottom signal</a:t>
            </a:r>
            <a:endParaRPr lang="en-GB" sz="2200" dirty="0">
              <a:solidFill>
                <a:srgbClr val="808080"/>
              </a:solidFill>
            </a:endParaRPr>
          </a:p>
        </p:txBody>
      </p:sp>
      <p:sp>
        <p:nvSpPr>
          <p:cNvPr id="50" name="Line 2"/>
          <p:cNvSpPr>
            <a:spLocks noChangeShapeType="1"/>
          </p:cNvSpPr>
          <p:nvPr/>
        </p:nvSpPr>
        <p:spPr bwMode="auto">
          <a:xfrm flipH="1">
            <a:off x="5319939" y="4486262"/>
            <a:ext cx="219456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 flipH="1">
            <a:off x="6183007" y="4064271"/>
            <a:ext cx="577081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dirty="0" smtClean="0">
                <a:solidFill>
                  <a:srgbClr val="808080"/>
                </a:solidFill>
              </a:rPr>
              <a:t>ack</a:t>
            </a:r>
            <a:endParaRPr lang="en-GB" sz="2200" dirty="0">
              <a:solidFill>
                <a:srgbClr val="808080"/>
              </a:solidFill>
            </a:endParaRPr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>
            <a:off x="5319939" y="4012929"/>
            <a:ext cx="219456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5540888" y="3581400"/>
            <a:ext cx="1556516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dirty="0" smtClean="0">
                <a:solidFill>
                  <a:srgbClr val="808080"/>
                </a:solidFill>
              </a:rPr>
              <a:t>down </a:t>
            </a:r>
            <a:r>
              <a:rPr lang="en-GB" sz="2200" dirty="0">
                <a:solidFill>
                  <a:srgbClr val="808080"/>
                </a:solidFill>
              </a:rPr>
              <a:t>signal</a:t>
            </a:r>
          </a:p>
        </p:txBody>
      </p:sp>
      <p:sp>
        <p:nvSpPr>
          <p:cNvPr id="56" name="Text Box 46"/>
          <p:cNvSpPr txBox="1">
            <a:spLocks noChangeArrowheads="1"/>
          </p:cNvSpPr>
          <p:nvPr/>
        </p:nvSpPr>
        <p:spPr bwMode="auto">
          <a:xfrm>
            <a:off x="7979288" y="4832246"/>
            <a:ext cx="1330327" cy="7699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808080"/>
                </a:solidFill>
              </a:rPr>
              <a:t>reached bottom</a:t>
            </a:r>
          </a:p>
        </p:txBody>
      </p:sp>
      <p:grpSp>
        <p:nvGrpSpPr>
          <p:cNvPr id="57" name="Group 52"/>
          <p:cNvGrpSpPr>
            <a:grpSpLocks/>
          </p:cNvGrpSpPr>
          <p:nvPr/>
        </p:nvGrpSpPr>
        <p:grpSpPr bwMode="auto">
          <a:xfrm>
            <a:off x="7522088" y="4984750"/>
            <a:ext cx="417513" cy="533400"/>
            <a:chOff x="1896" y="2016"/>
            <a:chExt cx="263" cy="336"/>
          </a:xfrm>
        </p:grpSpPr>
        <p:sp>
          <p:nvSpPr>
            <p:cNvPr id="58" name="Line 45"/>
            <p:cNvSpPr>
              <a:spLocks noChangeShapeType="1"/>
            </p:cNvSpPr>
            <p:nvPr/>
          </p:nvSpPr>
          <p:spPr bwMode="auto">
            <a:xfrm>
              <a:off x="1896" y="2016"/>
              <a:ext cx="263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808080"/>
                </a:solidFill>
              </a:endParaRPr>
            </a:p>
          </p:txBody>
        </p:sp>
        <p:sp>
          <p:nvSpPr>
            <p:cNvPr id="59" name="Line 50"/>
            <p:cNvSpPr>
              <a:spLocks noChangeShapeType="1"/>
            </p:cNvSpPr>
            <p:nvPr/>
          </p:nvSpPr>
          <p:spPr bwMode="auto">
            <a:xfrm>
              <a:off x="2159" y="2016"/>
              <a:ext cx="0" cy="336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808080"/>
                </a:solidFill>
              </a:endParaRPr>
            </a:p>
          </p:txBody>
        </p:sp>
        <p:sp>
          <p:nvSpPr>
            <p:cNvPr id="60" name="Line 51"/>
            <p:cNvSpPr>
              <a:spLocks noChangeShapeType="1"/>
            </p:cNvSpPr>
            <p:nvPr/>
          </p:nvSpPr>
          <p:spPr bwMode="auto">
            <a:xfrm flipH="1">
              <a:off x="1896" y="2352"/>
              <a:ext cx="263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ctr"/>
              <a:endParaRPr lang="en-US" dirty="0" smtClean="0">
                <a:solidFill>
                  <a:srgbClr val="808080"/>
                </a:solidFill>
              </a:endParaRPr>
            </a:p>
          </p:txBody>
        </p:sp>
      </p:grpSp>
      <p:sp>
        <p:nvSpPr>
          <p:cNvPr id="61" name="Line 3"/>
          <p:cNvSpPr>
            <a:spLocks noChangeShapeType="1"/>
          </p:cNvSpPr>
          <p:nvPr/>
        </p:nvSpPr>
        <p:spPr bwMode="auto">
          <a:xfrm>
            <a:off x="3112384" y="3731938"/>
            <a:ext cx="219456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3275012" y="3300409"/>
            <a:ext cx="1604606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dirty="0">
                <a:solidFill>
                  <a:srgbClr val="808080"/>
                </a:solidFill>
              </a:rPr>
              <a:t>down </a:t>
            </a:r>
            <a:r>
              <a:rPr lang="en-GB" sz="2200" dirty="0" smtClean="0">
                <a:solidFill>
                  <a:srgbClr val="808080"/>
                </a:solidFill>
              </a:rPr>
              <a:t>button</a:t>
            </a:r>
            <a:endParaRPr lang="en-GB" sz="2200" dirty="0">
              <a:solidFill>
                <a:srgbClr val="808080"/>
              </a:solidFill>
            </a:endParaRPr>
          </a:p>
        </p:txBody>
      </p:sp>
      <p:sp>
        <p:nvSpPr>
          <p:cNvPr id="63" name="Line 3"/>
          <p:cNvSpPr>
            <a:spLocks noChangeShapeType="1"/>
          </p:cNvSpPr>
          <p:nvPr/>
        </p:nvSpPr>
        <p:spPr bwMode="auto">
          <a:xfrm flipH="1">
            <a:off x="3085398" y="3300409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4" name="Line 21"/>
          <p:cNvSpPr>
            <a:spLocks noChangeShapeType="1"/>
          </p:cNvSpPr>
          <p:nvPr/>
        </p:nvSpPr>
        <p:spPr bwMode="auto">
          <a:xfrm flipH="1">
            <a:off x="3112385" y="4294188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5" name="AutoShape 24"/>
          <p:cNvSpPr>
            <a:spLocks noChangeArrowheads="1"/>
          </p:cNvSpPr>
          <p:nvPr/>
        </p:nvSpPr>
        <p:spPr bwMode="auto">
          <a:xfrm>
            <a:off x="3298123" y="3810000"/>
            <a:ext cx="2071688" cy="464917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200" b="1" dirty="0"/>
              <a:t>display </a:t>
            </a:r>
            <a:r>
              <a:rPr lang="en-GB" sz="2200" b="1" dirty="0" err="1" smtClean="0"/>
              <a:t>pls</a:t>
            </a:r>
            <a:r>
              <a:rPr lang="en-GB" sz="2200" b="1" dirty="0" smtClean="0"/>
              <a:t> </a:t>
            </a:r>
            <a:r>
              <a:rPr lang="en-GB" sz="2200" b="1" dirty="0"/>
              <a:t>wait</a:t>
            </a:r>
          </a:p>
        </p:txBody>
      </p:sp>
      <p:sp>
        <p:nvSpPr>
          <p:cNvPr id="66" name="Line 22"/>
          <p:cNvSpPr>
            <a:spLocks noChangeShapeType="1"/>
          </p:cNvSpPr>
          <p:nvPr/>
        </p:nvSpPr>
        <p:spPr bwMode="auto">
          <a:xfrm flipH="1">
            <a:off x="3112385" y="5222875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7" name="Line 3"/>
          <p:cNvSpPr>
            <a:spLocks noChangeShapeType="1"/>
          </p:cNvSpPr>
          <p:nvPr/>
        </p:nvSpPr>
        <p:spPr bwMode="auto">
          <a:xfrm flipH="1">
            <a:off x="3085396" y="6162675"/>
            <a:ext cx="219456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8" name="AutoShape 23"/>
          <p:cNvSpPr>
            <a:spLocks noChangeArrowheads="1"/>
          </p:cNvSpPr>
          <p:nvPr/>
        </p:nvSpPr>
        <p:spPr bwMode="auto">
          <a:xfrm>
            <a:off x="3144648" y="5638800"/>
            <a:ext cx="2212498" cy="464917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200" b="1" dirty="0"/>
              <a:t>display </a:t>
            </a:r>
            <a:r>
              <a:rPr lang="en-GB" sz="2200" b="1" dirty="0" err="1" smtClean="0"/>
              <a:t>pls</a:t>
            </a:r>
            <a:r>
              <a:rPr lang="en-GB" sz="2200" b="1" dirty="0" smtClean="0"/>
              <a:t> </a:t>
            </a:r>
            <a:r>
              <a:rPr lang="en-GB" sz="2200" b="1" dirty="0"/>
              <a:t>select</a:t>
            </a:r>
          </a:p>
        </p:txBody>
      </p:sp>
      <p:sp>
        <p:nvSpPr>
          <p:cNvPr id="69" name="AutoShape 25"/>
          <p:cNvSpPr>
            <a:spLocks noChangeArrowheads="1"/>
          </p:cNvSpPr>
          <p:nvPr/>
        </p:nvSpPr>
        <p:spPr bwMode="auto">
          <a:xfrm>
            <a:off x="3331088" y="4501085"/>
            <a:ext cx="1934614" cy="756715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GB" sz="2200" b="1" dirty="0"/>
              <a:t>display </a:t>
            </a:r>
            <a:r>
              <a:rPr lang="en-GB" sz="2200" b="1" dirty="0" smtClean="0"/>
              <a:t>screen</a:t>
            </a:r>
            <a:br>
              <a:rPr lang="en-GB" sz="2200" b="1" dirty="0" smtClean="0"/>
            </a:br>
            <a:r>
              <a:rPr lang="en-GB" sz="2200" b="1" dirty="0" smtClean="0"/>
              <a:t>moving </a:t>
            </a:r>
            <a:r>
              <a:rPr lang="en-GB" sz="2200" b="1" dirty="0"/>
              <a:t>down</a:t>
            </a:r>
          </a:p>
        </p:txBody>
      </p:sp>
      <p:sp>
        <p:nvSpPr>
          <p:cNvPr id="70" name="AutoShape 23"/>
          <p:cNvSpPr>
            <a:spLocks noChangeArrowheads="1"/>
          </p:cNvSpPr>
          <p:nvPr/>
        </p:nvSpPr>
        <p:spPr bwMode="auto">
          <a:xfrm>
            <a:off x="3108336" y="2776534"/>
            <a:ext cx="2212498" cy="464917"/>
          </a:xfrm>
          <a:prstGeom prst="roundRect">
            <a:avLst>
              <a:gd name="adj" fmla="val 12495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2200" b="1" dirty="0"/>
              <a:t>display </a:t>
            </a:r>
            <a:r>
              <a:rPr lang="en-GB" sz="2200" b="1" dirty="0" err="1" smtClean="0"/>
              <a:t>pls</a:t>
            </a:r>
            <a:r>
              <a:rPr lang="en-GB" sz="2200" b="1" dirty="0" smtClean="0"/>
              <a:t> </a:t>
            </a:r>
            <a:r>
              <a:rPr lang="en-GB" sz="2200" b="1" dirty="0"/>
              <a:t>select</a:t>
            </a:r>
          </a:p>
        </p:txBody>
      </p:sp>
      <p:sp>
        <p:nvSpPr>
          <p:cNvPr id="71" name="Line 2"/>
          <p:cNvSpPr>
            <a:spLocks noChangeShapeType="1"/>
          </p:cNvSpPr>
          <p:nvPr/>
        </p:nvSpPr>
        <p:spPr bwMode="auto">
          <a:xfrm>
            <a:off x="7537328" y="4724400"/>
            <a:ext cx="155448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Rectangle 12"/>
          <p:cNvSpPr>
            <a:spLocks noChangeArrowheads="1"/>
          </p:cNvSpPr>
          <p:nvPr/>
        </p:nvSpPr>
        <p:spPr bwMode="auto">
          <a:xfrm>
            <a:off x="7506351" y="3953854"/>
            <a:ext cx="812723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dirty="0" smtClean="0">
                <a:solidFill>
                  <a:srgbClr val="808080"/>
                </a:solidFill>
              </a:rPr>
              <a:t>move</a:t>
            </a:r>
            <a:br>
              <a:rPr lang="en-GB" sz="2200" dirty="0" smtClean="0">
                <a:solidFill>
                  <a:srgbClr val="808080"/>
                </a:solidFill>
              </a:rPr>
            </a:br>
            <a:r>
              <a:rPr lang="en-GB" sz="2200" dirty="0" smtClean="0">
                <a:solidFill>
                  <a:srgbClr val="808080"/>
                </a:solidFill>
              </a:rPr>
              <a:t>down</a:t>
            </a:r>
            <a:endParaRPr lang="en-GB" sz="2200" dirty="0">
              <a:solidFill>
                <a:srgbClr val="808080"/>
              </a:solidFill>
            </a:endParaRPr>
          </a:p>
        </p:txBody>
      </p:sp>
      <p:sp>
        <p:nvSpPr>
          <p:cNvPr id="85" name="Rectangle 32"/>
          <p:cNvSpPr>
            <a:spLocks noChangeArrowheads="1"/>
          </p:cNvSpPr>
          <p:nvPr/>
        </p:nvSpPr>
        <p:spPr bwMode="auto">
          <a:xfrm>
            <a:off x="303212" y="3454116"/>
            <a:ext cx="2209800" cy="1295922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1313" lvl="0" indent="-280988">
              <a:spcBef>
                <a:spcPts val="0"/>
              </a:spcBef>
              <a:buClr>
                <a:srgbClr val="0070C0"/>
              </a:buClr>
              <a:buSzPct val="60000"/>
              <a:buFont typeface="Wingdings" pitchFamily="2" charset="2"/>
              <a:buChar char="u"/>
            </a:pPr>
            <a:r>
              <a:rPr lang="en-US" sz="2600" b="1" i="1" dirty="0" smtClean="0">
                <a:cs typeface="Times New Roman" pitchFamily="18" charset="0"/>
              </a:rPr>
              <a:t>Not</a:t>
            </a:r>
            <a:r>
              <a:rPr lang="en-US" sz="2600" b="1" i="1" dirty="0" smtClean="0">
                <a:solidFill>
                  <a:srgbClr val="0070C0"/>
                </a:solidFill>
                <a:cs typeface="Times New Roman" pitchFamily="18" charset="0"/>
              </a:rPr>
              <a:t> really events</a:t>
            </a:r>
            <a:endParaRPr lang="en-US" sz="2600" b="1" i="1" dirty="0" smtClean="0"/>
          </a:p>
          <a:p>
            <a:pPr marL="341313" lvl="0" indent="-280988">
              <a:spcBef>
                <a:spcPts val="0"/>
              </a:spcBef>
              <a:buClr>
                <a:srgbClr val="0070C0"/>
              </a:buClr>
              <a:buSzPct val="60000"/>
              <a:buFont typeface="Wingdings" pitchFamily="2" charset="2"/>
              <a:buChar char="u"/>
            </a:pPr>
            <a:r>
              <a:rPr lang="en-US" sz="2600" b="1" i="1" dirty="0" smtClean="0">
                <a:solidFill>
                  <a:srgbClr val="0070C0"/>
                </a:solidFill>
              </a:rPr>
              <a:t>Valid only </a:t>
            </a:r>
            <a:r>
              <a:rPr lang="en-US" sz="2600" b="1" i="1" dirty="0" smtClean="0"/>
              <a:t>in </a:t>
            </a:r>
            <a:r>
              <a:rPr lang="en-US" sz="2600" b="1" i="1" dirty="0"/>
              <a:t>sequence </a:t>
            </a:r>
            <a:r>
              <a:rPr lang="en-US" sz="2600" b="1" i="1" dirty="0" smtClean="0"/>
              <a:t>diagrams</a:t>
            </a:r>
            <a:r>
              <a:rPr lang="en-US" sz="2600" dirty="0" smtClean="0"/>
              <a:t>  </a:t>
            </a:r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2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" name="AutoShape 4"/>
          <p:cNvSpPr>
            <a:spLocks noChangeArrowheads="1"/>
          </p:cNvSpPr>
          <p:nvPr/>
        </p:nvSpPr>
        <p:spPr bwMode="auto">
          <a:xfrm flipH="1">
            <a:off x="345942" y="3464428"/>
            <a:ext cx="2209800" cy="2103120"/>
          </a:xfrm>
          <a:prstGeom prst="borderCallout1">
            <a:avLst>
              <a:gd name="adj1" fmla="val 50218"/>
              <a:gd name="adj2" fmla="val 125"/>
              <a:gd name="adj3" fmla="val 128899"/>
              <a:gd name="adj4" fmla="val -24551"/>
            </a:avLst>
          </a:prstGeom>
          <a:noFill/>
          <a:ln w="1016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AutoShape 4"/>
          <p:cNvSpPr>
            <a:spLocks noChangeArrowheads="1"/>
          </p:cNvSpPr>
          <p:nvPr/>
        </p:nvSpPr>
        <p:spPr bwMode="auto">
          <a:xfrm flipH="1">
            <a:off x="345942" y="3464428"/>
            <a:ext cx="2209800" cy="2103120"/>
          </a:xfrm>
          <a:prstGeom prst="borderCallout1">
            <a:avLst>
              <a:gd name="adj1" fmla="val 50218"/>
              <a:gd name="adj2" fmla="val -295"/>
              <a:gd name="adj3" fmla="val 84659"/>
              <a:gd name="adj4" fmla="val -25100"/>
            </a:avLst>
          </a:prstGeom>
          <a:noFill/>
          <a:ln w="1016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" name="AutoShape 4"/>
          <p:cNvSpPr>
            <a:spLocks noChangeArrowheads="1"/>
          </p:cNvSpPr>
          <p:nvPr/>
        </p:nvSpPr>
        <p:spPr bwMode="auto">
          <a:xfrm flipH="1">
            <a:off x="345942" y="3464428"/>
            <a:ext cx="2209800" cy="2103120"/>
          </a:xfrm>
          <a:prstGeom prst="borderCallout1">
            <a:avLst>
              <a:gd name="adj1" fmla="val 50218"/>
              <a:gd name="adj2" fmla="val -295"/>
              <a:gd name="adj3" fmla="val 42959"/>
              <a:gd name="adj4" fmla="val -24260"/>
            </a:avLst>
          </a:prstGeom>
          <a:noFill/>
          <a:ln w="1016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AutoShape 4"/>
          <p:cNvSpPr>
            <a:spLocks noChangeArrowheads="1"/>
          </p:cNvSpPr>
          <p:nvPr/>
        </p:nvSpPr>
        <p:spPr bwMode="auto">
          <a:xfrm flipH="1">
            <a:off x="345942" y="3464428"/>
            <a:ext cx="2209800" cy="2103120"/>
          </a:xfrm>
          <a:prstGeom prst="borderCallout1">
            <a:avLst>
              <a:gd name="adj1" fmla="val 50218"/>
              <a:gd name="adj2" fmla="val 125"/>
              <a:gd name="adj3" fmla="val -7427"/>
              <a:gd name="adj4" fmla="val -23700"/>
            </a:avLst>
          </a:prstGeom>
          <a:noFill/>
          <a:ln w="1016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0325">
              <a:spcBef>
                <a:spcPct val="20000"/>
              </a:spcBef>
              <a:buClr>
                <a:srgbClr val="7030A0"/>
              </a:buClr>
              <a:buSzPct val="60000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3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6" grpId="0" animBg="1"/>
      <p:bldP spid="921607" grpId="0" animBg="1"/>
      <p:bldP spid="921609" grpId="0" animBg="1"/>
      <p:bldP spid="921610" grpId="0" animBg="1"/>
      <p:bldP spid="921619" grpId="0" animBg="1"/>
      <p:bldP spid="921620" grpId="0"/>
      <p:bldP spid="40" grpId="0" animBg="1"/>
      <p:bldP spid="41" grpId="0"/>
      <p:bldP spid="47" grpId="0" animBg="1"/>
      <p:bldP spid="48" grpId="0"/>
      <p:bldP spid="50" grpId="0" animBg="1"/>
      <p:bldP spid="51" grpId="0"/>
      <p:bldP spid="53" grpId="0" animBg="1"/>
      <p:bldP spid="54" grpId="0"/>
      <p:bldP spid="56" grpId="0"/>
      <p:bldP spid="61" grpId="0" animBg="1"/>
      <p:bldP spid="62" grpId="0"/>
      <p:bldP spid="63" grpId="0" animBg="1"/>
      <p:bldP spid="64" grpId="0" animBg="1"/>
      <p:bldP spid="65" grpId="0"/>
      <p:bldP spid="66" grpId="0" animBg="1"/>
      <p:bldP spid="67" grpId="0" animBg="1"/>
      <p:bldP spid="68" grpId="0"/>
      <p:bldP spid="69" grpId="0"/>
      <p:bldP spid="70" grpId="0"/>
      <p:bldP spid="71" grpId="0" animBg="1"/>
      <p:bldP spid="72" grpId="0"/>
      <p:bldP spid="85" grpId="0" uiExpand="1" build="p"/>
      <p:bldP spid="86" grpId="0" uiExpand="1" build="p" animBg="1"/>
      <p:bldP spid="87" grpId="0" uiExpand="1" build="p" animBg="1"/>
      <p:bldP spid="88" grpId="0" uiExpand="1" build="p" animBg="1"/>
      <p:bldP spid="89" grpId="0" uiExpand="1" build="p" animBg="1"/>
    </p:bldLst>
  </p:timing>
</p:sld>
</file>

<file path=ppt/theme/theme1.xml><?xml version="1.0" encoding="utf-8"?>
<a:theme xmlns:a="http://schemas.openxmlformats.org/drawingml/2006/main" name="Side Bar">
  <a:themeElements>
    <a:clrScheme name="Side Bar 8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9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0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1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2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de Bar">
  <a:themeElements>
    <a:clrScheme name="1_Side Bar 8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1_Side Bar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9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10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11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12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Side Bar">
  <a:themeElements>
    <a:clrScheme name="1_Side Bar 8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1_Side Bar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9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10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11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7_Side Bar">
  <a:themeElements>
    <a:clrScheme name="Side Bar 4">
      <a:dk1>
        <a:srgbClr val="000000"/>
      </a:dk1>
      <a:lt1>
        <a:srgbClr val="FFFFFF"/>
      </a:lt1>
      <a:dk2>
        <a:srgbClr val="CC0000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006600"/>
        </a:dk2>
        <a:lt2>
          <a:srgbClr val="0066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9">
        <a:dk1>
          <a:srgbClr val="000000"/>
        </a:dk1>
        <a:lt1>
          <a:srgbClr val="FFFFFF"/>
        </a:lt1>
        <a:dk2>
          <a:srgbClr val="99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0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1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4.xml><?xml version="1.0" encoding="utf-8"?>
<a:themeOverride xmlns:a="http://schemas.openxmlformats.org/drawingml/2006/main">
  <a:clrScheme name="Side Bar 8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">
    <a:dk1>
      <a:srgbClr val="000000"/>
    </a:dk1>
    <a:lt1>
      <a:srgbClr val="FFFFFF"/>
    </a:lt1>
    <a:dk2>
      <a:srgbClr val="996633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.xml><?xml version="1.0" encoding="utf-8"?>
<a:themeOverride xmlns:a="http://schemas.openxmlformats.org/drawingml/2006/main">
  <a:clrScheme name="Custom 4">
    <a:dk1>
      <a:srgbClr val="000000"/>
    </a:dk1>
    <a:lt1>
      <a:srgbClr val="FFFFFF"/>
    </a:lt1>
    <a:dk2>
      <a:srgbClr val="996633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006600"/>
    </a:dk2>
    <a:lt2>
      <a:srgbClr val="0066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5A5A5"/>
    </a:folHlink>
  </a:clrScheme>
</a:themeOverride>
</file>

<file path=ppt/theme/themeOverride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8.xml><?xml version="1.0" encoding="utf-8"?>
<a:themeOverride xmlns:a="http://schemas.openxmlformats.org/drawingml/2006/main">
  <a:clrScheme name="Custom 4">
    <a:dk1>
      <a:srgbClr val="000000"/>
    </a:dk1>
    <a:lt1>
      <a:srgbClr val="FFFFFF"/>
    </a:lt1>
    <a:dk2>
      <a:srgbClr val="996633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9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006600"/>
    </a:dk2>
    <a:lt2>
      <a:srgbClr val="0066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Designs\Side Bar.pot</Template>
  <TotalTime>5770</TotalTime>
  <Words>1139</Words>
  <Application>Microsoft Office PowerPoint</Application>
  <PresentationFormat>Custom</PresentationFormat>
  <Paragraphs>469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Wingdings</vt:lpstr>
      <vt:lpstr>Times New Roman</vt:lpstr>
      <vt:lpstr>Arial</vt:lpstr>
      <vt:lpstr>Side Bar</vt:lpstr>
      <vt:lpstr>1_Side Bar</vt:lpstr>
      <vt:lpstr>14_Side Bar</vt:lpstr>
      <vt:lpstr>17_Side Bar</vt:lpstr>
      <vt:lpstr>State Machines</vt:lpstr>
      <vt:lpstr>Relating Sequence Diagram and State Machines</vt:lpstr>
      <vt:lpstr>Example 1: Lecture Control System Sequence Diagram (Draft #1)</vt:lpstr>
      <vt:lpstr>Example 1: Lecture Control System (For Students Who Like Synchronous Version)</vt:lpstr>
      <vt:lpstr>Touchscreen User Interface State Machine (Draft #1)</vt:lpstr>
      <vt:lpstr>Example 1: Lecture Control System Sequence Diagram (Draft #2): Displays</vt:lpstr>
      <vt:lpstr>Touchscreen User Interface  State Machine (Draft #2): Displays</vt:lpstr>
      <vt:lpstr>Screen Controller State Machine (Draft #2): Continuous Activity</vt:lpstr>
      <vt:lpstr>Example 1: Lecture Control System Sequence Diagram (Draft #2): Displays</vt:lpstr>
      <vt:lpstr>Lecture Control System Sequence Diagram (Draft #2) Revisit</vt:lpstr>
      <vt:lpstr>Lecture Control System Sequence Diagram (Draft #3)</vt:lpstr>
      <vt:lpstr>Screen Controller  State Machine (Draft #3)</vt:lpstr>
      <vt:lpstr>Lecture Control System Sequence Diagram (Draft #2) Revisit 2</vt:lpstr>
      <vt:lpstr>Lecture Control System Sequence Diagram (Draft #4)</vt:lpstr>
      <vt:lpstr>Touchscreen User Interface  State Machine (Draft #4)</vt:lpstr>
      <vt:lpstr>Example 4: e-Banking System Sequence Diagram</vt:lpstr>
      <vt:lpstr>PowerPoint Presentation</vt:lpstr>
      <vt:lpstr>PowerPoint Presentation</vt:lpstr>
      <vt:lpstr>PowerPoint Presentation</vt:lpstr>
      <vt:lpstr>Recall</vt:lpstr>
      <vt:lpstr>Bank Class State Machine</vt:lpstr>
      <vt:lpstr>Bank Class State Machine</vt:lpstr>
      <vt:lpstr>Bank Class State Machine</vt:lpstr>
      <vt:lpstr>Matching Events Between Objects</vt:lpstr>
      <vt:lpstr>Matching Events Between Objects Example 5</vt:lpstr>
      <vt:lpstr>Matching Events Between Objects Example 6</vt:lpstr>
    </vt:vector>
  </TitlesOfParts>
  <Company>The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Modelling</dc:title>
  <dc:creator>Prof. T.H. Tse</dc:creator>
  <cp:lastModifiedBy>TH Tse</cp:lastModifiedBy>
  <cp:revision>897</cp:revision>
  <cp:lastPrinted>2023-10-09T04:50:18Z</cp:lastPrinted>
  <dcterms:created xsi:type="dcterms:W3CDTF">1999-09-08T02:17:18Z</dcterms:created>
  <dcterms:modified xsi:type="dcterms:W3CDTF">2023-10-18T04:46:54Z</dcterms:modified>
</cp:coreProperties>
</file>