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1168" r:id="rId3"/>
    <p:sldId id="1276" r:id="rId4"/>
    <p:sldId id="1277" r:id="rId5"/>
    <p:sldId id="1278" r:id="rId6"/>
    <p:sldId id="1279" r:id="rId7"/>
    <p:sldId id="1280" r:id="rId8"/>
    <p:sldId id="1169" r:id="rId9"/>
    <p:sldId id="1258" r:id="rId10"/>
    <p:sldId id="1259" r:id="rId11"/>
    <p:sldId id="1261" r:id="rId12"/>
    <p:sldId id="1281" r:id="rId13"/>
    <p:sldId id="1275" r:id="rId14"/>
    <p:sldId id="1253" r:id="rId15"/>
  </p:sldIdLst>
  <p:sldSz cx="9902825" cy="6858000"/>
  <p:notesSz cx="67437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3EC6"/>
    <a:srgbClr val="A6A6A6"/>
    <a:srgbClr val="0099FF"/>
    <a:srgbClr val="003C78"/>
    <a:srgbClr val="285078"/>
    <a:srgbClr val="1E3C5A"/>
    <a:srgbClr val="234669"/>
    <a:srgbClr val="264B71"/>
    <a:srgbClr val="FF333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 autoAdjust="0"/>
    <p:restoredTop sz="69545" autoAdjust="0"/>
  </p:normalViewPr>
  <p:slideViewPr>
    <p:cSldViewPr>
      <p:cViewPr varScale="1">
        <p:scale>
          <a:sx n="112" d="100"/>
          <a:sy n="112" d="100"/>
        </p:scale>
        <p:origin x="1236" y="96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72" y="4938"/>
      </p:cViewPr>
      <p:guideLst>
        <p:guide orient="horz" pos="2160"/>
        <p:guide pos="31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225" y="-1588"/>
            <a:ext cx="28892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866775">
              <a:defRPr sz="1000" i="1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2225" y="-1588"/>
            <a:ext cx="28892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866775">
              <a:defRPr sz="1000" i="1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2225" y="9369425"/>
            <a:ext cx="288925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866775">
              <a:defRPr sz="1000" i="1"/>
            </a:lvl1pPr>
          </a:lstStyle>
          <a:p>
            <a:r>
              <a:rPr lang="en-GB"/>
              <a:t>Software Design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2225" y="9369425"/>
            <a:ext cx="288925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866775">
              <a:defRPr sz="1000" i="1"/>
            </a:lvl1pPr>
          </a:lstStyle>
          <a:p>
            <a:fld id="{63285F2F-BC9C-488B-9603-D27A17EA863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75" y="-9525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839788">
              <a:defRPr sz="1000" i="1"/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3175" y="-9525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839788">
              <a:defRPr sz="1000" i="1"/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8975" y="746125"/>
            <a:ext cx="5365750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68363" y="4708525"/>
            <a:ext cx="50069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2" tIns="41275" rIns="87312" bIns="412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75" y="942181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839788">
              <a:defRPr sz="1000" i="1"/>
            </a:lvl1pPr>
          </a:lstStyle>
          <a:p>
            <a:r>
              <a:rPr lang="en-GB"/>
              <a:t>Software Design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3175" y="942181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839788">
              <a:defRPr sz="1000" i="1"/>
            </a:lvl1pPr>
          </a:lstStyle>
          <a:p>
            <a:fld id="{820022FA-7C1B-4881-9CD1-F41F14C5105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397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74713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160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752600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2150" y="746125"/>
            <a:ext cx="5359400" cy="3711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Software Design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0022FA-7C1B-4881-9CD1-F41F14C5105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2150" y="746125"/>
            <a:ext cx="5359400" cy="3711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According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UML</a:t>
            </a:r>
            <a:r>
              <a:rPr lang="en-US" baseline="0" dirty="0" smtClean="0"/>
              <a:t> Superstructure Specification </a:t>
            </a:r>
            <a:r>
              <a:rPr lang="en-US" baseline="0" dirty="0" err="1" smtClean="0"/>
              <a:t>v2.4.1</a:t>
            </a:r>
            <a:r>
              <a:rPr lang="en-US" baseline="0" dirty="0" smtClean="0"/>
              <a:t>, “</a:t>
            </a:r>
            <a:r>
              <a:rPr lang="en-US" dirty="0" smtClean="0"/>
              <a:t>Activity replaces </a:t>
            </a:r>
            <a:r>
              <a:rPr lang="en-US" dirty="0" err="1" smtClean="0"/>
              <a:t>ActivityGraph</a:t>
            </a:r>
            <a:r>
              <a:rPr lang="en-US" dirty="0" smtClean="0"/>
              <a:t> in </a:t>
            </a:r>
            <a:r>
              <a:rPr lang="en-US" dirty="0" err="1" smtClean="0"/>
              <a:t>UML</a:t>
            </a:r>
            <a:r>
              <a:rPr lang="en-US" dirty="0" smtClean="0"/>
              <a:t> 1.5. Activities are redesigned to use a Petri-like semantics instead of </a:t>
            </a:r>
            <a:r>
              <a:rPr lang="en-US" smtClean="0"/>
              <a:t>state machines.”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Software Design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0022FA-7C1B-4881-9CD1-F41F14C5105F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12750" y="381000"/>
            <a:ext cx="9112250" cy="3048000"/>
          </a:xfrm>
        </p:spPr>
        <p:txBody>
          <a:bodyPr/>
          <a:lstStyle>
            <a:lvl1pPr>
              <a:defRPr sz="8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3810000"/>
            <a:ext cx="9144000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CA0107A-10C0-4781-9127-BD1ECFC9022E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3080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3081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EFE5E-0E15-43FD-AB9E-E002BDEB36F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78A77-71AF-4E44-A2E6-A671DD592F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12750" y="381000"/>
            <a:ext cx="9112250" cy="3048000"/>
          </a:xfrm>
        </p:spPr>
        <p:txBody>
          <a:bodyPr/>
          <a:lstStyle>
            <a:lvl1pPr>
              <a:defRPr sz="8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3810000"/>
            <a:ext cx="9144000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6D3EEC-E69A-4867-8C78-5089A880B1F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3081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59419-E102-4A39-ABBF-DED28F57511B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A3ACD-6E97-4AEC-8FC3-9B44422C6F82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8DFFB-1431-40BC-991C-4890E21476C7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69914-55CB-4C6C-9A19-CD2478617EF3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53C92-AE9F-47BB-8CF7-EFDD1586C6E2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7A8A5-4C6C-4968-820D-FD944E4754F7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0E006-44F7-4435-980B-45CACE02A1DB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6C2F2-186B-4811-919E-F291A3AC59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DF76F-CAF8-4EB7-AB7A-A07E78F3F7B8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21971-05C9-4E27-96FE-8E262AFB141E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F27C1-4511-4C70-9807-E9AB3E3C282F}" type="slidenum">
              <a:rPr lang="en-GB">
                <a:solidFill>
                  <a:srgbClr val="808080"/>
                </a:solidFill>
              </a:rPr>
              <a:pPr/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56C42-DE88-4026-B64B-1FC631EF56C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AD1E-F5F7-4A48-8DE0-BE0562D51E6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916B3-662C-4CA6-9AE3-348C5AB526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9A912-EE23-4D65-9246-9343DBF6C7F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9C12D-3757-4E07-8927-EED6363C77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5929C-D127-4CDB-B9FF-6563282DA6A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0867D-1574-4CFD-94DC-F0933F87E8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D796468D-CB97-4065-8A21-EDCB5510527A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endParaRPr lang="en-GB" smtClean="0">
              <a:solidFill>
                <a:srgbClr val="80808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endParaRPr lang="en-GB" smtClean="0">
              <a:solidFill>
                <a:srgbClr val="808080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F0879817-6497-4A53-A311-F870349F333E}" type="slidenum">
              <a:rPr lang="en-GB" smtClean="0">
                <a:solidFill>
                  <a:srgbClr val="808080"/>
                </a:solidFill>
              </a:rPr>
              <a:pPr/>
              <a:t>‹#›</a:t>
            </a:fld>
            <a:endParaRPr lang="en-GB" smtClean="0">
              <a:solidFill>
                <a:srgbClr val="80808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hyperlink" Target="http://hku.hk/thtse" TargetMode="External"/><Relationship Id="rId4" Type="http://schemas.openxmlformats.org/officeDocument/2006/relationships/hyperlink" Target="mailto:thtse@cs.hku.h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Timing and Activity Models</a:t>
            </a:r>
            <a:endParaRPr lang="en-US" dirty="0"/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3810000"/>
            <a:ext cx="536575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/>
              <a:t>Prof. </a:t>
            </a:r>
            <a:r>
              <a:rPr lang="en-US" sz="4000" dirty="0" err="1"/>
              <a:t>T.H.</a:t>
            </a:r>
            <a:r>
              <a:rPr lang="en-US" sz="4000" dirty="0"/>
              <a:t> Tse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Department of Computer Science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Email: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2000" dirty="0">
                <a:latin typeface="Consolas" pitchFamily="49" charset="0"/>
                <a:hlinkClick r:id="rId4"/>
              </a:rPr>
              <a:t>thtse@cs.hku.hk</a:t>
            </a:r>
            <a:endParaRPr lang="en-US" sz="2000" dirty="0">
              <a:latin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Web: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hlinkClick r:id="rId5"/>
              </a:rPr>
              <a:t>hku.hk</a:t>
            </a:r>
            <a:r>
              <a:rPr lang="en-US" sz="2000" dirty="0" smtClean="0">
                <a:latin typeface="Consolas" pitchFamily="49" charset="0"/>
                <a:hlinkClick r:id="rId5"/>
              </a:rPr>
              <a:t>/</a:t>
            </a:r>
            <a:r>
              <a:rPr lang="en-US" sz="2000" dirty="0" err="1" smtClean="0">
                <a:latin typeface="Consolas" pitchFamily="49" charset="0"/>
                <a:hlinkClick r:id="rId5"/>
              </a:rPr>
              <a:t>thtse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Book Antiqua" pitchFamily="18" charset="0"/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Book Antiqua" pitchFamily="18" charset="0"/>
            </a:endParaRPr>
          </a:p>
          <a:p>
            <a:endParaRPr lang="en-US" dirty="0"/>
          </a:p>
        </p:txBody>
      </p:sp>
      <p:grpSp>
        <p:nvGrpSpPr>
          <p:cNvPr id="714756" name="Group 4"/>
          <p:cNvGrpSpPr>
            <a:grpSpLocks/>
          </p:cNvGrpSpPr>
          <p:nvPr/>
        </p:nvGrpSpPr>
        <p:grpSpPr bwMode="auto">
          <a:xfrm>
            <a:off x="533400" y="3962400"/>
            <a:ext cx="1219200" cy="1219200"/>
            <a:chOff x="336" y="2496"/>
            <a:chExt cx="768" cy="768"/>
          </a:xfrm>
        </p:grpSpPr>
        <p:sp>
          <p:nvSpPr>
            <p:cNvPr id="714757" name="Rectangle 5"/>
            <p:cNvSpPr>
              <a:spLocks noChangeArrowheads="1"/>
            </p:cNvSpPr>
            <p:nvPr/>
          </p:nvSpPr>
          <p:spPr bwMode="auto">
            <a:xfrm>
              <a:off x="383" y="2537"/>
              <a:ext cx="341" cy="68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B2B2B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4758" name="Freeform 6"/>
            <p:cNvSpPr>
              <a:spLocks/>
            </p:cNvSpPr>
            <p:nvPr/>
          </p:nvSpPr>
          <p:spPr bwMode="auto">
            <a:xfrm>
              <a:off x="383" y="2586"/>
              <a:ext cx="673" cy="588"/>
            </a:xfrm>
            <a:custGeom>
              <a:avLst/>
              <a:gdLst/>
              <a:ahLst/>
              <a:cxnLst>
                <a:cxn ang="0">
                  <a:pos x="58" y="1424"/>
                </a:cxn>
                <a:cxn ang="0">
                  <a:pos x="206" y="1391"/>
                </a:cxn>
                <a:cxn ang="0">
                  <a:pos x="333" y="1352"/>
                </a:cxn>
                <a:cxn ang="0">
                  <a:pos x="471" y="1290"/>
                </a:cxn>
                <a:cxn ang="0">
                  <a:pos x="637" y="1174"/>
                </a:cxn>
                <a:cxn ang="0">
                  <a:pos x="754" y="1062"/>
                </a:cxn>
                <a:cxn ang="0">
                  <a:pos x="838" y="965"/>
                </a:cxn>
                <a:cxn ang="0">
                  <a:pos x="916" y="852"/>
                </a:cxn>
                <a:cxn ang="0">
                  <a:pos x="999" y="733"/>
                </a:cxn>
                <a:cxn ang="0">
                  <a:pos x="1090" y="598"/>
                </a:cxn>
                <a:cxn ang="0">
                  <a:pos x="1191" y="476"/>
                </a:cxn>
                <a:cxn ang="0">
                  <a:pos x="1290" y="381"/>
                </a:cxn>
                <a:cxn ang="0">
                  <a:pos x="1390" y="307"/>
                </a:cxn>
                <a:cxn ang="0">
                  <a:pos x="1471" y="263"/>
                </a:cxn>
                <a:cxn ang="0">
                  <a:pos x="1580" y="214"/>
                </a:cxn>
                <a:cxn ang="0">
                  <a:pos x="1605" y="0"/>
                </a:cxn>
                <a:cxn ang="0">
                  <a:pos x="1444" y="68"/>
                </a:cxn>
                <a:cxn ang="0">
                  <a:pos x="1289" y="164"/>
                </a:cxn>
                <a:cxn ang="0">
                  <a:pos x="1194" y="244"/>
                </a:cxn>
                <a:cxn ang="0">
                  <a:pos x="1094" y="352"/>
                </a:cxn>
                <a:cxn ang="0">
                  <a:pos x="1016" y="461"/>
                </a:cxn>
                <a:cxn ang="0">
                  <a:pos x="947" y="564"/>
                </a:cxn>
                <a:cxn ang="0">
                  <a:pos x="878" y="663"/>
                </a:cxn>
                <a:cxn ang="0">
                  <a:pos x="807" y="768"/>
                </a:cxn>
                <a:cxn ang="0">
                  <a:pos x="734" y="857"/>
                </a:cxn>
                <a:cxn ang="0">
                  <a:pos x="650" y="943"/>
                </a:cxn>
                <a:cxn ang="0">
                  <a:pos x="558" y="1026"/>
                </a:cxn>
                <a:cxn ang="0">
                  <a:pos x="441" y="1101"/>
                </a:cxn>
                <a:cxn ang="0">
                  <a:pos x="318" y="1153"/>
                </a:cxn>
                <a:cxn ang="0">
                  <a:pos x="182" y="1197"/>
                </a:cxn>
                <a:cxn ang="0">
                  <a:pos x="46" y="1225"/>
                </a:cxn>
                <a:cxn ang="0">
                  <a:pos x="0" y="1434"/>
                </a:cxn>
              </a:cxnLst>
              <a:rect l="0" t="0" r="r" b="b"/>
              <a:pathLst>
                <a:path w="1606" h="1435">
                  <a:moveTo>
                    <a:pt x="0" y="1434"/>
                  </a:moveTo>
                  <a:lnTo>
                    <a:pt x="58" y="1424"/>
                  </a:lnTo>
                  <a:lnTo>
                    <a:pt x="121" y="1411"/>
                  </a:lnTo>
                  <a:lnTo>
                    <a:pt x="206" y="1391"/>
                  </a:lnTo>
                  <a:lnTo>
                    <a:pt x="271" y="1374"/>
                  </a:lnTo>
                  <a:lnTo>
                    <a:pt x="333" y="1352"/>
                  </a:lnTo>
                  <a:lnTo>
                    <a:pt x="395" y="1329"/>
                  </a:lnTo>
                  <a:lnTo>
                    <a:pt x="471" y="1290"/>
                  </a:lnTo>
                  <a:lnTo>
                    <a:pt x="568" y="1227"/>
                  </a:lnTo>
                  <a:lnTo>
                    <a:pt x="637" y="1174"/>
                  </a:lnTo>
                  <a:lnTo>
                    <a:pt x="698" y="1118"/>
                  </a:lnTo>
                  <a:lnTo>
                    <a:pt x="754" y="1062"/>
                  </a:lnTo>
                  <a:lnTo>
                    <a:pt x="799" y="1010"/>
                  </a:lnTo>
                  <a:lnTo>
                    <a:pt x="838" y="965"/>
                  </a:lnTo>
                  <a:lnTo>
                    <a:pt x="880" y="904"/>
                  </a:lnTo>
                  <a:lnTo>
                    <a:pt x="916" y="852"/>
                  </a:lnTo>
                  <a:lnTo>
                    <a:pt x="963" y="789"/>
                  </a:lnTo>
                  <a:lnTo>
                    <a:pt x="999" y="733"/>
                  </a:lnTo>
                  <a:lnTo>
                    <a:pt x="1039" y="672"/>
                  </a:lnTo>
                  <a:lnTo>
                    <a:pt x="1090" y="598"/>
                  </a:lnTo>
                  <a:lnTo>
                    <a:pt x="1147" y="527"/>
                  </a:lnTo>
                  <a:lnTo>
                    <a:pt x="1191" y="476"/>
                  </a:lnTo>
                  <a:lnTo>
                    <a:pt x="1239" y="426"/>
                  </a:lnTo>
                  <a:lnTo>
                    <a:pt x="1290" y="381"/>
                  </a:lnTo>
                  <a:lnTo>
                    <a:pt x="1344" y="340"/>
                  </a:lnTo>
                  <a:lnTo>
                    <a:pt x="1390" y="307"/>
                  </a:lnTo>
                  <a:lnTo>
                    <a:pt x="1436" y="279"/>
                  </a:lnTo>
                  <a:lnTo>
                    <a:pt x="1471" y="263"/>
                  </a:lnTo>
                  <a:lnTo>
                    <a:pt x="1529" y="236"/>
                  </a:lnTo>
                  <a:lnTo>
                    <a:pt x="1580" y="214"/>
                  </a:lnTo>
                  <a:lnTo>
                    <a:pt x="1605" y="206"/>
                  </a:lnTo>
                  <a:lnTo>
                    <a:pt x="1605" y="0"/>
                  </a:lnTo>
                  <a:lnTo>
                    <a:pt x="1537" y="24"/>
                  </a:lnTo>
                  <a:lnTo>
                    <a:pt x="1444" y="68"/>
                  </a:lnTo>
                  <a:lnTo>
                    <a:pt x="1360" y="117"/>
                  </a:lnTo>
                  <a:lnTo>
                    <a:pt x="1289" y="164"/>
                  </a:lnTo>
                  <a:lnTo>
                    <a:pt x="1245" y="198"/>
                  </a:lnTo>
                  <a:lnTo>
                    <a:pt x="1194" y="244"/>
                  </a:lnTo>
                  <a:lnTo>
                    <a:pt x="1141" y="296"/>
                  </a:lnTo>
                  <a:lnTo>
                    <a:pt x="1094" y="352"/>
                  </a:lnTo>
                  <a:lnTo>
                    <a:pt x="1050" y="412"/>
                  </a:lnTo>
                  <a:lnTo>
                    <a:pt x="1016" y="461"/>
                  </a:lnTo>
                  <a:lnTo>
                    <a:pt x="981" y="513"/>
                  </a:lnTo>
                  <a:lnTo>
                    <a:pt x="947" y="564"/>
                  </a:lnTo>
                  <a:lnTo>
                    <a:pt x="911" y="617"/>
                  </a:lnTo>
                  <a:lnTo>
                    <a:pt x="878" y="663"/>
                  </a:lnTo>
                  <a:lnTo>
                    <a:pt x="841" y="720"/>
                  </a:lnTo>
                  <a:lnTo>
                    <a:pt x="807" y="768"/>
                  </a:lnTo>
                  <a:lnTo>
                    <a:pt x="771" y="815"/>
                  </a:lnTo>
                  <a:lnTo>
                    <a:pt x="734" y="857"/>
                  </a:lnTo>
                  <a:lnTo>
                    <a:pt x="693" y="901"/>
                  </a:lnTo>
                  <a:lnTo>
                    <a:pt x="650" y="943"/>
                  </a:lnTo>
                  <a:lnTo>
                    <a:pt x="612" y="980"/>
                  </a:lnTo>
                  <a:lnTo>
                    <a:pt x="558" y="1026"/>
                  </a:lnTo>
                  <a:lnTo>
                    <a:pt x="497" y="1069"/>
                  </a:lnTo>
                  <a:lnTo>
                    <a:pt x="441" y="1101"/>
                  </a:lnTo>
                  <a:lnTo>
                    <a:pt x="381" y="1129"/>
                  </a:lnTo>
                  <a:lnTo>
                    <a:pt x="318" y="1153"/>
                  </a:lnTo>
                  <a:lnTo>
                    <a:pt x="260" y="1172"/>
                  </a:lnTo>
                  <a:lnTo>
                    <a:pt x="182" y="1197"/>
                  </a:lnTo>
                  <a:lnTo>
                    <a:pt x="104" y="1215"/>
                  </a:lnTo>
                  <a:lnTo>
                    <a:pt x="46" y="1225"/>
                  </a:lnTo>
                  <a:lnTo>
                    <a:pt x="0" y="1230"/>
                  </a:lnTo>
                  <a:lnTo>
                    <a:pt x="0" y="143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4759" name="Rectangle 7"/>
            <p:cNvSpPr>
              <a:spLocks noChangeArrowheads="1"/>
            </p:cNvSpPr>
            <p:nvPr/>
          </p:nvSpPr>
          <p:spPr bwMode="auto">
            <a:xfrm>
              <a:off x="363" y="2523"/>
              <a:ext cx="714" cy="714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4760" name="Rectangle 8"/>
            <p:cNvSpPr>
              <a:spLocks noChangeArrowheads="1"/>
            </p:cNvSpPr>
            <p:nvPr/>
          </p:nvSpPr>
          <p:spPr bwMode="auto">
            <a:xfrm>
              <a:off x="336" y="2496"/>
              <a:ext cx="768" cy="7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CC34-DF74-46C1-82C3-A609881520D2}" type="slidenum">
              <a:rPr lang="en-GB"/>
              <a:pPr/>
              <a:t>10</a:t>
            </a:fld>
            <a:endParaRPr lang="en-GB"/>
          </a:p>
        </p:txBody>
      </p:sp>
      <p:sp>
        <p:nvSpPr>
          <p:cNvPr id="83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GB" sz="3200" i="1" dirty="0"/>
              <a:t>Activity </a:t>
            </a:r>
            <a:r>
              <a:rPr lang="en-GB" sz="3200" i="1" dirty="0" smtClean="0"/>
              <a:t>Diagram</a:t>
            </a:r>
            <a:r>
              <a:rPr lang="en-GB" sz="3200" i="1" dirty="0"/>
              <a:t/>
            </a:r>
            <a:br>
              <a:rPr lang="en-GB" sz="3200" i="1" dirty="0"/>
            </a:br>
            <a:r>
              <a:rPr lang="en-GB" dirty="0" smtClean="0"/>
              <a:t>Example 2</a:t>
            </a:r>
            <a:endParaRPr lang="en-US" dirty="0"/>
          </a:p>
        </p:txBody>
      </p:sp>
      <p:pic>
        <p:nvPicPr>
          <p:cNvPr id="830467" name="Picture 3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206" y="2362200"/>
            <a:ext cx="9142413" cy="4203700"/>
          </a:xfrm>
          <a:prstGeom prst="rect">
            <a:avLst/>
          </a:prstGeom>
          <a:noFill/>
        </p:spPr>
      </p:pic>
      <p:sp>
        <p:nvSpPr>
          <p:cNvPr id="830471" name="Rectangle 7"/>
          <p:cNvSpPr>
            <a:spLocks noChangeArrowheads="1"/>
          </p:cNvSpPr>
          <p:nvPr/>
        </p:nvSpPr>
        <p:spPr bwMode="auto">
          <a:xfrm>
            <a:off x="4814888" y="3170238"/>
            <a:ext cx="2730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830472" name="AutoShape 8"/>
          <p:cNvSpPr>
            <a:spLocks noChangeArrowheads="1"/>
          </p:cNvSpPr>
          <p:nvPr/>
        </p:nvSpPr>
        <p:spPr bwMode="auto">
          <a:xfrm>
            <a:off x="4113212" y="441960"/>
            <a:ext cx="5303520" cy="1691640"/>
          </a:xfrm>
          <a:prstGeom prst="wedgeRectCallout">
            <a:avLst>
              <a:gd name="adj1" fmla="val 12600"/>
              <a:gd name="adj2" fmla="val 81690"/>
            </a:avLst>
          </a:prstGeom>
          <a:solidFill>
            <a:schemeClr val="bg1"/>
          </a:solidFill>
          <a:ln w="76200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US" dirty="0" smtClean="0"/>
              <a:t>&lt;&lt;</a:t>
            </a:r>
            <a:r>
              <a:rPr lang="en-US" dirty="0" err="1" smtClean="0"/>
              <a:t>singleCopy</a:t>
            </a:r>
            <a:r>
              <a:rPr lang="en-US" dirty="0" smtClean="0"/>
              <a:t>&gt;&gt; means the </a:t>
            </a:r>
            <a:r>
              <a:rPr lang="en-US" dirty="0"/>
              <a:t>same </a:t>
            </a:r>
            <a:r>
              <a:rPr lang="en-US" dirty="0" smtClean="0"/>
              <a:t>activity handles </a:t>
            </a:r>
            <a:r>
              <a:rPr lang="en-US" dirty="0"/>
              <a:t>all </a:t>
            </a:r>
            <a:r>
              <a:rPr lang="en-US" dirty="0" smtClean="0"/>
              <a:t>invocations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US" dirty="0" smtClean="0"/>
              <a:t>Otherwise</a:t>
            </a:r>
            <a:r>
              <a:rPr lang="en-US" dirty="0"/>
              <a:t>, a separate </a:t>
            </a:r>
            <a:r>
              <a:rPr lang="en-US" dirty="0" smtClean="0"/>
              <a:t>activity </a:t>
            </a:r>
            <a:r>
              <a:rPr lang="en-US" dirty="0"/>
              <a:t>for each </a:t>
            </a:r>
            <a:r>
              <a:rPr lang="en-US" dirty="0" smtClean="0"/>
              <a:t>invocation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0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72" grpId="0" uiExpand="1" build="p" bldLvl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8A94-0E23-4F48-B401-866010F817E7}" type="slidenum">
              <a:rPr lang="en-GB"/>
              <a:pPr/>
              <a:t>11</a:t>
            </a:fld>
            <a:endParaRPr lang="en-GB"/>
          </a:p>
        </p:txBody>
      </p:sp>
      <p:grpSp>
        <p:nvGrpSpPr>
          <p:cNvPr id="851970" name="Group 2"/>
          <p:cNvGrpSpPr>
            <a:grpSpLocks/>
          </p:cNvGrpSpPr>
          <p:nvPr/>
        </p:nvGrpSpPr>
        <p:grpSpPr bwMode="auto">
          <a:xfrm>
            <a:off x="379413" y="1676400"/>
            <a:ext cx="4081462" cy="2819400"/>
            <a:chOff x="3381" y="1056"/>
            <a:chExt cx="2571" cy="1776"/>
          </a:xfrm>
        </p:grpSpPr>
        <p:pic>
          <p:nvPicPr>
            <p:cNvPr id="851971" name="Picture 3" descr="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81" y="1056"/>
              <a:ext cx="2571" cy="1325"/>
            </a:xfrm>
            <a:prstGeom prst="rect">
              <a:avLst/>
            </a:prstGeom>
            <a:noFill/>
          </p:spPr>
        </p:pic>
        <p:sp>
          <p:nvSpPr>
            <p:cNvPr id="851972" name="Rectangle 4"/>
            <p:cNvSpPr>
              <a:spLocks noChangeArrowheads="1"/>
            </p:cNvSpPr>
            <p:nvPr/>
          </p:nvSpPr>
          <p:spPr bwMode="auto">
            <a:xfrm>
              <a:off x="3381" y="2448"/>
              <a:ext cx="2475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403225" indent="-403225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None/>
              </a:pPr>
              <a:r>
                <a:rPr lang="en-US" sz="3200" b="1" i="1"/>
                <a:t>Activity Diagram</a:t>
              </a:r>
            </a:p>
          </p:txBody>
        </p:sp>
      </p:grpSp>
      <p:sp>
        <p:nvSpPr>
          <p:cNvPr id="8519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Learn from Mistakes</a:t>
            </a:r>
          </a:p>
        </p:txBody>
      </p:sp>
      <p:grpSp>
        <p:nvGrpSpPr>
          <p:cNvPr id="851974" name="Group 6"/>
          <p:cNvGrpSpPr>
            <a:grpSpLocks/>
          </p:cNvGrpSpPr>
          <p:nvPr/>
        </p:nvGrpSpPr>
        <p:grpSpPr bwMode="auto">
          <a:xfrm>
            <a:off x="5334000" y="1676400"/>
            <a:ext cx="4114800" cy="2819400"/>
            <a:chOff x="239" y="1056"/>
            <a:chExt cx="2592" cy="1776"/>
          </a:xfrm>
        </p:grpSpPr>
        <p:sp>
          <p:nvSpPr>
            <p:cNvPr id="851975" name="Rectangle 7"/>
            <p:cNvSpPr>
              <a:spLocks noChangeArrowheads="1"/>
            </p:cNvSpPr>
            <p:nvPr/>
          </p:nvSpPr>
          <p:spPr bwMode="auto">
            <a:xfrm>
              <a:off x="239" y="2448"/>
              <a:ext cx="2213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98463" indent="-398463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None/>
              </a:pPr>
              <a:r>
                <a:rPr lang="en-US" sz="3200" b="1" i="1"/>
                <a:t>State Machine</a:t>
              </a:r>
            </a:p>
          </p:txBody>
        </p:sp>
        <p:pic>
          <p:nvPicPr>
            <p:cNvPr id="851976" name="Picture 8" descr="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0" y="1056"/>
              <a:ext cx="2571" cy="1325"/>
            </a:xfrm>
            <a:prstGeom prst="rect">
              <a:avLst/>
            </a:prstGeom>
            <a:noFill/>
          </p:spPr>
        </p:pic>
      </p:grpSp>
      <p:sp>
        <p:nvSpPr>
          <p:cNvPr id="851977" name="Rectangle 9"/>
          <p:cNvSpPr>
            <a:spLocks noChangeArrowheads="1"/>
          </p:cNvSpPr>
          <p:nvPr/>
        </p:nvSpPr>
        <p:spPr bwMode="auto">
          <a:xfrm>
            <a:off x="379413" y="5181600"/>
            <a:ext cx="7086600" cy="1143000"/>
          </a:xfrm>
          <a:prstGeom prst="wedgeRectCallout">
            <a:avLst>
              <a:gd name="adj1" fmla="val 38230"/>
              <a:gd name="adj2" fmla="val -109463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60325">
              <a:spcBef>
                <a:spcPct val="20000"/>
              </a:spcBef>
              <a:buClr>
                <a:schemeClr val="tx2"/>
              </a:buClr>
              <a:buSzPct val="60000"/>
            </a:pPr>
            <a:r>
              <a:rPr lang="en-US" sz="3200" b="1" i="1" dirty="0" smtClean="0">
                <a:solidFill>
                  <a:srgbClr val="C33EC6"/>
                </a:solidFill>
              </a:rPr>
              <a:t>State machines </a:t>
            </a:r>
            <a:r>
              <a:rPr lang="en-US" sz="3200" b="1" i="1" dirty="0" smtClean="0"/>
              <a:t>are not</a:t>
            </a:r>
            <a:r>
              <a:rPr lang="en-US" sz="3200" b="1" i="1" dirty="0" smtClean="0">
                <a:solidFill>
                  <a:schemeClr val="bg2"/>
                </a:solidFill>
              </a:rPr>
              <a:t> activity diagrams </a:t>
            </a:r>
            <a:r>
              <a:rPr lang="en-US" sz="3200" b="1" i="1" dirty="0" smtClean="0"/>
              <a:t>and not</a:t>
            </a:r>
            <a:r>
              <a:rPr lang="en-US" sz="3200" b="1" i="1" dirty="0" smtClean="0">
                <a:solidFill>
                  <a:schemeClr val="bg2"/>
                </a:solidFill>
              </a:rPr>
              <a:t> </a:t>
            </a:r>
            <a:r>
              <a:rPr lang="en-US" sz="3200" b="1" i="1" dirty="0" smtClean="0">
                <a:solidFill>
                  <a:srgbClr val="C33EC6"/>
                </a:solidFill>
              </a:rPr>
              <a:t>flowcharts</a:t>
            </a:r>
            <a:r>
              <a:rPr lang="en-US" sz="3200" b="1" i="1" dirty="0" smtClean="0">
                <a:solidFill>
                  <a:schemeClr val="bg2"/>
                </a:solidFill>
              </a:rPr>
              <a:t>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0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977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8A94-0E23-4F48-B401-866010F817E7}" type="slidenum">
              <a:rPr lang="en-GB"/>
              <a:pPr/>
              <a:t>12</a:t>
            </a:fld>
            <a:endParaRPr lang="en-GB"/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Activity Diagram</a:t>
            </a:r>
            <a:br>
              <a:rPr lang="en-GB" dirty="0" smtClean="0"/>
            </a:br>
            <a:r>
              <a:rPr lang="en-GB" dirty="0" smtClean="0"/>
              <a:t>with </a:t>
            </a:r>
            <a:r>
              <a:rPr lang="en-GB" dirty="0"/>
              <a:t>Swim Lanes </a:t>
            </a:r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612" y="1676399"/>
            <a:ext cx="9144000" cy="5045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6278880" y="406638"/>
            <a:ext cx="2834640" cy="1005840"/>
          </a:xfrm>
          <a:prstGeom prst="wedgeRectCallout">
            <a:avLst>
              <a:gd name="adj1" fmla="val -205759"/>
              <a:gd name="adj2" fmla="val 110837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60325"/>
            <a:r>
              <a:rPr lang="en-US" b="1" i="1" dirty="0" smtClean="0"/>
              <a:t>Too high level as</a:t>
            </a:r>
            <a:r>
              <a:rPr lang="en-US" b="1" i="1" dirty="0" smtClean="0">
                <a:solidFill>
                  <a:schemeClr val="bg2"/>
                </a:solidFill>
              </a:rPr>
              <a:t> activity diagram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66452" y="228600"/>
            <a:ext cx="6126480" cy="6126480"/>
            <a:chOff x="3354388" y="222903"/>
            <a:chExt cx="6170612" cy="6368397"/>
          </a:xfrm>
        </p:grpSpPr>
        <p:sp>
          <p:nvSpPr>
            <p:cNvPr id="819205" name="Rectangle 5"/>
            <p:cNvSpPr>
              <a:spLocks noChangeArrowheads="1"/>
            </p:cNvSpPr>
            <p:nvPr/>
          </p:nvSpPr>
          <p:spPr bwMode="auto">
            <a:xfrm>
              <a:off x="3398838" y="266700"/>
              <a:ext cx="6126162" cy="63246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9263" name="Group 63"/>
            <p:cNvGrpSpPr>
              <a:grpSpLocks/>
            </p:cNvGrpSpPr>
            <p:nvPr/>
          </p:nvGrpSpPr>
          <p:grpSpPr bwMode="auto">
            <a:xfrm>
              <a:off x="3400425" y="276878"/>
              <a:ext cx="3651250" cy="211137"/>
              <a:chOff x="170" y="276"/>
              <a:chExt cx="1452" cy="203"/>
            </a:xfrm>
          </p:grpSpPr>
          <p:sp>
            <p:nvSpPr>
              <p:cNvPr id="819264" name="Line 64"/>
              <p:cNvSpPr>
                <a:spLocks noChangeShapeType="1"/>
              </p:cNvSpPr>
              <p:nvPr/>
            </p:nvSpPr>
            <p:spPr bwMode="auto">
              <a:xfrm>
                <a:off x="170" y="479"/>
                <a:ext cx="1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9265" name="Line 65"/>
              <p:cNvSpPr>
                <a:spLocks noChangeShapeType="1"/>
              </p:cNvSpPr>
              <p:nvPr/>
            </p:nvSpPr>
            <p:spPr bwMode="auto">
              <a:xfrm>
                <a:off x="1622" y="276"/>
                <a:ext cx="0" cy="1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9266" name="Line 66"/>
              <p:cNvSpPr>
                <a:spLocks noChangeShapeType="1"/>
              </p:cNvSpPr>
              <p:nvPr/>
            </p:nvSpPr>
            <p:spPr bwMode="auto">
              <a:xfrm flipV="1">
                <a:off x="1533" y="400"/>
                <a:ext cx="89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19267" name="Text Box 67"/>
            <p:cNvSpPr txBox="1">
              <a:spLocks noChangeArrowheads="1"/>
            </p:cNvSpPr>
            <p:nvPr/>
          </p:nvSpPr>
          <p:spPr bwMode="auto">
            <a:xfrm>
              <a:off x="3354388" y="222903"/>
              <a:ext cx="368300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1200" b="1">
                  <a:latin typeface="Arial" charset="0"/>
                </a:rPr>
                <a:t>sd </a:t>
              </a:r>
              <a:r>
                <a:rPr lang="en-GB" sz="1200">
                  <a:latin typeface="Arial" charset="0"/>
                </a:rPr>
                <a:t> Add a new advert to a campaign if within budget</a:t>
              </a:r>
            </a:p>
          </p:txBody>
        </p:sp>
        <p:grpSp>
          <p:nvGrpSpPr>
            <p:cNvPr id="819327" name="Group 127"/>
            <p:cNvGrpSpPr>
              <a:grpSpLocks/>
            </p:cNvGrpSpPr>
            <p:nvPr/>
          </p:nvGrpSpPr>
          <p:grpSpPr bwMode="auto">
            <a:xfrm>
              <a:off x="6375400" y="6238875"/>
              <a:ext cx="171450" cy="171450"/>
              <a:chOff x="2927" y="3888"/>
              <a:chExt cx="144" cy="144"/>
            </a:xfrm>
          </p:grpSpPr>
          <p:sp>
            <p:nvSpPr>
              <p:cNvPr id="819325" name="Oval 125"/>
              <p:cNvSpPr>
                <a:spLocks noChangeArrowheads="1"/>
              </p:cNvSpPr>
              <p:nvPr/>
            </p:nvSpPr>
            <p:spPr bwMode="auto">
              <a:xfrm>
                <a:off x="2927" y="3888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26" name="Oval 126"/>
              <p:cNvSpPr>
                <a:spLocks noChangeArrowheads="1"/>
              </p:cNvSpPr>
              <p:nvPr/>
            </p:nvSpPr>
            <p:spPr bwMode="auto">
              <a:xfrm>
                <a:off x="2951" y="391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819204" name="AutoShape 4"/>
            <p:cNvCxnSpPr>
              <a:cxnSpLocks noChangeShapeType="1"/>
              <a:stCxn id="819330" idx="2"/>
              <a:endCxn id="819270" idx="1"/>
            </p:cNvCxnSpPr>
            <p:nvPr/>
          </p:nvCxnSpPr>
          <p:spPr bwMode="auto">
            <a:xfrm flipV="1">
              <a:off x="3656013" y="1689100"/>
              <a:ext cx="37465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lg" len="lg"/>
            </a:ln>
            <a:effectLst/>
          </p:spPr>
        </p:cxnSp>
        <p:grpSp>
          <p:nvGrpSpPr>
            <p:cNvPr id="819337" name="Group 137"/>
            <p:cNvGrpSpPr>
              <a:grpSpLocks/>
            </p:cNvGrpSpPr>
            <p:nvPr/>
          </p:nvGrpSpPr>
          <p:grpSpPr bwMode="auto">
            <a:xfrm>
              <a:off x="5372100" y="2941638"/>
              <a:ext cx="2181225" cy="385762"/>
              <a:chOff x="3441" y="1853"/>
              <a:chExt cx="1374" cy="243"/>
            </a:xfrm>
          </p:grpSpPr>
          <p:sp>
            <p:nvSpPr>
              <p:cNvPr id="819206" name="Rectangle 6"/>
              <p:cNvSpPr>
                <a:spLocks noChangeArrowheads="1"/>
              </p:cNvSpPr>
              <p:nvPr/>
            </p:nvSpPr>
            <p:spPr bwMode="auto">
              <a:xfrm>
                <a:off x="3447" y="1879"/>
                <a:ext cx="1368" cy="214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19207" name="Group 7"/>
              <p:cNvGrpSpPr>
                <a:grpSpLocks/>
              </p:cNvGrpSpPr>
              <p:nvPr/>
            </p:nvGrpSpPr>
            <p:grpSpPr bwMode="auto">
              <a:xfrm>
                <a:off x="3447" y="1882"/>
                <a:ext cx="249" cy="101"/>
                <a:chOff x="1424" y="1987"/>
                <a:chExt cx="397" cy="114"/>
              </a:xfrm>
            </p:grpSpPr>
            <p:sp>
              <p:nvSpPr>
                <p:cNvPr id="819208" name="Line 8"/>
                <p:cNvSpPr>
                  <a:spLocks noChangeShapeType="1"/>
                </p:cNvSpPr>
                <p:nvPr/>
              </p:nvSpPr>
              <p:spPr bwMode="auto">
                <a:xfrm>
                  <a:off x="1424" y="2101"/>
                  <a:ext cx="34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9209" name="Line 9"/>
                <p:cNvSpPr>
                  <a:spLocks noChangeShapeType="1"/>
                </p:cNvSpPr>
                <p:nvPr/>
              </p:nvSpPr>
              <p:spPr bwMode="auto">
                <a:xfrm>
                  <a:off x="1821" y="1987"/>
                  <a:ext cx="0" cy="6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9210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1770" y="2053"/>
                  <a:ext cx="51" cy="4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19211" name="Text Box 11"/>
              <p:cNvSpPr txBox="1">
                <a:spLocks noChangeArrowheads="1"/>
              </p:cNvSpPr>
              <p:nvPr/>
            </p:nvSpPr>
            <p:spPr bwMode="auto">
              <a:xfrm>
                <a:off x="3441" y="1853"/>
                <a:ext cx="238" cy="17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GB" sz="1200" b="1">
                    <a:latin typeface="Arial" charset="0"/>
                  </a:rPr>
                  <a:t>ref</a:t>
                </a:r>
              </a:p>
            </p:txBody>
          </p:sp>
          <p:sp>
            <p:nvSpPr>
              <p:cNvPr id="819212" name="Rectangle 12"/>
              <p:cNvSpPr>
                <a:spLocks noChangeArrowheads="1"/>
              </p:cNvSpPr>
              <p:nvPr/>
            </p:nvSpPr>
            <p:spPr bwMode="auto">
              <a:xfrm>
                <a:off x="4261" y="1962"/>
                <a:ext cx="103" cy="33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prstDash val="dash"/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213" name="Text Box 13"/>
              <p:cNvSpPr txBox="1">
                <a:spLocks noChangeArrowheads="1"/>
              </p:cNvSpPr>
              <p:nvPr/>
            </p:nvSpPr>
            <p:spPr bwMode="auto">
              <a:xfrm>
                <a:off x="3638" y="1923"/>
                <a:ext cx="1031" cy="173"/>
              </a:xfrm>
              <a:prstGeom prst="rect">
                <a:avLst/>
              </a:prstGeom>
              <a:noFill/>
              <a:ln w="9525" algn="ctr">
                <a:noFill/>
                <a:prstDash val="dash"/>
                <a:miter lim="800000"/>
                <a:headEnd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GB" sz="1200">
                    <a:latin typeface="Arial" charset="0"/>
                  </a:rPr>
                  <a:t>Get campaign budget</a:t>
                </a:r>
              </a:p>
            </p:txBody>
          </p:sp>
        </p:grpSp>
        <p:sp>
          <p:nvSpPr>
            <p:cNvPr id="819214" name="Text Box 14"/>
            <p:cNvSpPr txBox="1">
              <a:spLocks noChangeArrowheads="1"/>
            </p:cNvSpPr>
            <p:nvPr/>
          </p:nvSpPr>
          <p:spPr bwMode="auto">
            <a:xfrm>
              <a:off x="4527550" y="4972050"/>
              <a:ext cx="1597025" cy="2746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[totalCost </a:t>
              </a:r>
              <a:r>
                <a:rPr lang="en-US" sz="1200">
                  <a:solidFill>
                    <a:srgbClr val="000000"/>
                  </a:solidFill>
                  <a:latin typeface="Arial" charset="0"/>
                  <a:sym typeface="Symbol" pitchFamily="18" charset="2"/>
                </a:rPr>
                <a:t>&lt;= </a:t>
              </a:r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budget]</a:t>
              </a:r>
              <a:endParaRPr lang="en-GB" sz="1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215" name="Rectangle 15"/>
            <p:cNvSpPr>
              <a:spLocks noChangeArrowheads="1"/>
            </p:cNvSpPr>
            <p:nvPr/>
          </p:nvSpPr>
          <p:spPr bwMode="auto">
            <a:xfrm>
              <a:off x="3762375" y="5480050"/>
              <a:ext cx="2062163" cy="3810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9216" name="Group 16"/>
            <p:cNvGrpSpPr>
              <a:grpSpLocks/>
            </p:cNvGrpSpPr>
            <p:nvPr/>
          </p:nvGrpSpPr>
          <p:grpSpPr bwMode="auto">
            <a:xfrm>
              <a:off x="3770313" y="5478930"/>
              <a:ext cx="285750" cy="144463"/>
              <a:chOff x="1424" y="1987"/>
              <a:chExt cx="397" cy="114"/>
            </a:xfrm>
          </p:grpSpPr>
          <p:sp>
            <p:nvSpPr>
              <p:cNvPr id="819217" name="Line 17"/>
              <p:cNvSpPr>
                <a:spLocks noChangeShapeType="1"/>
              </p:cNvSpPr>
              <p:nvPr/>
            </p:nvSpPr>
            <p:spPr bwMode="auto">
              <a:xfrm>
                <a:off x="1424" y="2101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819218" name="Line 18"/>
              <p:cNvSpPr>
                <a:spLocks noChangeShapeType="1"/>
              </p:cNvSpPr>
              <p:nvPr/>
            </p:nvSpPr>
            <p:spPr bwMode="auto">
              <a:xfrm>
                <a:off x="1821" y="1987"/>
                <a:ext cx="0" cy="6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819219" name="Line 19"/>
              <p:cNvSpPr>
                <a:spLocks noChangeShapeType="1"/>
              </p:cNvSpPr>
              <p:nvPr/>
            </p:nvSpPr>
            <p:spPr bwMode="auto">
              <a:xfrm flipH="1">
                <a:off x="1770" y="2053"/>
                <a:ext cx="51" cy="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819220" name="Text Box 20"/>
            <p:cNvSpPr txBox="1">
              <a:spLocks noChangeArrowheads="1"/>
            </p:cNvSpPr>
            <p:nvPr/>
          </p:nvSpPr>
          <p:spPr bwMode="auto">
            <a:xfrm>
              <a:off x="3716799" y="5424955"/>
              <a:ext cx="364202" cy="2616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GB" sz="1100" b="1">
                  <a:latin typeface="Arial" charset="0"/>
                </a:rPr>
                <a:t>ref</a:t>
              </a:r>
            </a:p>
          </p:txBody>
        </p:sp>
        <p:sp>
          <p:nvSpPr>
            <p:cNvPr id="819221" name="Rectangle 21"/>
            <p:cNvSpPr>
              <a:spLocks noChangeArrowheads="1"/>
            </p:cNvSpPr>
            <p:nvPr/>
          </p:nvSpPr>
          <p:spPr bwMode="auto">
            <a:xfrm>
              <a:off x="5140325" y="5711825"/>
              <a:ext cx="144463" cy="71438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prstDash val="dash"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22" name="Text Box 22"/>
            <p:cNvSpPr txBox="1">
              <a:spLocks noChangeArrowheads="1"/>
            </p:cNvSpPr>
            <p:nvPr/>
          </p:nvSpPr>
          <p:spPr bwMode="auto">
            <a:xfrm>
              <a:off x="4241800" y="5534025"/>
              <a:ext cx="1104900" cy="2746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GB" sz="1200">
                  <a:latin typeface="Arial" charset="0"/>
                </a:rPr>
                <a:t>Create advert</a:t>
              </a:r>
            </a:p>
          </p:txBody>
        </p:sp>
        <p:sp>
          <p:nvSpPr>
            <p:cNvPr id="819223" name="Rectangle 23"/>
            <p:cNvSpPr>
              <a:spLocks noChangeArrowheads="1"/>
            </p:cNvSpPr>
            <p:nvPr/>
          </p:nvSpPr>
          <p:spPr bwMode="auto">
            <a:xfrm>
              <a:off x="7164388" y="5480050"/>
              <a:ext cx="2049462" cy="3810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9224" name="Group 24"/>
            <p:cNvGrpSpPr>
              <a:grpSpLocks/>
            </p:cNvGrpSpPr>
            <p:nvPr/>
          </p:nvGrpSpPr>
          <p:grpSpPr bwMode="auto">
            <a:xfrm>
              <a:off x="7169150" y="5480050"/>
              <a:ext cx="287338" cy="144463"/>
              <a:chOff x="1424" y="1987"/>
              <a:chExt cx="397" cy="114"/>
            </a:xfrm>
          </p:grpSpPr>
          <p:sp>
            <p:nvSpPr>
              <p:cNvPr id="819225" name="Line 25"/>
              <p:cNvSpPr>
                <a:spLocks noChangeShapeType="1"/>
              </p:cNvSpPr>
              <p:nvPr/>
            </p:nvSpPr>
            <p:spPr bwMode="auto">
              <a:xfrm>
                <a:off x="1424" y="2101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819226" name="Line 26"/>
              <p:cNvSpPr>
                <a:spLocks noChangeShapeType="1"/>
              </p:cNvSpPr>
              <p:nvPr/>
            </p:nvSpPr>
            <p:spPr bwMode="auto">
              <a:xfrm>
                <a:off x="1821" y="1987"/>
                <a:ext cx="0" cy="6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819227" name="Line 27"/>
              <p:cNvSpPr>
                <a:spLocks noChangeShapeType="1"/>
              </p:cNvSpPr>
              <p:nvPr/>
            </p:nvSpPr>
            <p:spPr bwMode="auto">
              <a:xfrm flipH="1">
                <a:off x="1770" y="2053"/>
                <a:ext cx="51" cy="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819228" name="Rectangle 28"/>
            <p:cNvSpPr>
              <a:spLocks noChangeArrowheads="1"/>
            </p:cNvSpPr>
            <p:nvPr/>
          </p:nvSpPr>
          <p:spPr bwMode="auto">
            <a:xfrm>
              <a:off x="8532813" y="5730875"/>
              <a:ext cx="144462" cy="71438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prstDash val="dash"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29" name="Text Box 29"/>
            <p:cNvSpPr txBox="1">
              <a:spLocks noChangeArrowheads="1"/>
            </p:cNvSpPr>
            <p:nvPr/>
          </p:nvSpPr>
          <p:spPr bwMode="auto">
            <a:xfrm>
              <a:off x="7616825" y="5534025"/>
              <a:ext cx="1189038" cy="2746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GB" sz="1200">
                  <a:latin typeface="Arial" charset="0"/>
                </a:rPr>
                <a:t>Create request</a:t>
              </a:r>
            </a:p>
          </p:txBody>
        </p:sp>
        <p:sp>
          <p:nvSpPr>
            <p:cNvPr id="819230" name="Text Box 30"/>
            <p:cNvSpPr txBox="1">
              <a:spLocks noChangeArrowheads="1"/>
            </p:cNvSpPr>
            <p:nvPr/>
          </p:nvSpPr>
          <p:spPr bwMode="auto">
            <a:xfrm>
              <a:off x="7121986" y="5419725"/>
              <a:ext cx="364202" cy="2616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GB" sz="1100" b="1">
                  <a:latin typeface="Arial" charset="0"/>
                </a:rPr>
                <a:t>ref</a:t>
              </a:r>
            </a:p>
          </p:txBody>
        </p:sp>
        <p:sp>
          <p:nvSpPr>
            <p:cNvPr id="819231" name="AutoShape 31"/>
            <p:cNvSpPr>
              <a:spLocks noChangeArrowheads="1"/>
            </p:cNvSpPr>
            <p:nvPr/>
          </p:nvSpPr>
          <p:spPr bwMode="auto">
            <a:xfrm>
              <a:off x="6030913" y="4954588"/>
              <a:ext cx="863600" cy="500062"/>
            </a:xfrm>
            <a:prstGeom prst="flowChartDecision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19235" name="AutoShape 35"/>
            <p:cNvCxnSpPr>
              <a:cxnSpLocks noChangeShapeType="1"/>
              <a:stCxn id="819231" idx="3"/>
              <a:endCxn id="819223" idx="0"/>
            </p:cNvCxnSpPr>
            <p:nvPr/>
          </p:nvCxnSpPr>
          <p:spPr bwMode="auto">
            <a:xfrm>
              <a:off x="6894513" y="5205413"/>
              <a:ext cx="1295400" cy="27463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lg" len="lg"/>
            </a:ln>
            <a:effectLst/>
          </p:spPr>
        </p:cxnSp>
        <p:cxnSp>
          <p:nvCxnSpPr>
            <p:cNvPr id="819236" name="AutoShape 36"/>
            <p:cNvCxnSpPr>
              <a:cxnSpLocks noChangeShapeType="1"/>
              <a:stCxn id="819231" idx="1"/>
              <a:endCxn id="819215" idx="0"/>
            </p:cNvCxnSpPr>
            <p:nvPr/>
          </p:nvCxnSpPr>
          <p:spPr bwMode="auto">
            <a:xfrm rot="10800000" flipV="1">
              <a:off x="4794250" y="5205413"/>
              <a:ext cx="1236663" cy="27463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lg" len="lg"/>
            </a:ln>
            <a:effectLst/>
          </p:spPr>
        </p:cxnSp>
        <p:grpSp>
          <p:nvGrpSpPr>
            <p:cNvPr id="819338" name="Group 138"/>
            <p:cNvGrpSpPr>
              <a:grpSpLocks/>
            </p:cNvGrpSpPr>
            <p:nvPr/>
          </p:nvGrpSpPr>
          <p:grpSpPr bwMode="auto">
            <a:xfrm>
              <a:off x="5076825" y="3565525"/>
              <a:ext cx="2771775" cy="1143000"/>
              <a:chOff x="3241" y="2246"/>
              <a:chExt cx="1746" cy="720"/>
            </a:xfrm>
          </p:grpSpPr>
          <p:sp>
            <p:nvSpPr>
              <p:cNvPr id="819237" name="Rectangle 37"/>
              <p:cNvSpPr>
                <a:spLocks noChangeArrowheads="1"/>
              </p:cNvSpPr>
              <p:nvPr/>
            </p:nvSpPr>
            <p:spPr bwMode="auto">
              <a:xfrm>
                <a:off x="4311" y="2451"/>
                <a:ext cx="582" cy="205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38" name="Rectangle 38"/>
              <p:cNvSpPr>
                <a:spLocks noChangeArrowheads="1"/>
              </p:cNvSpPr>
              <p:nvPr/>
            </p:nvSpPr>
            <p:spPr bwMode="auto">
              <a:xfrm>
                <a:off x="4368" y="2501"/>
                <a:ext cx="462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GB" sz="1200">
                    <a:solidFill>
                      <a:srgbClr val="000000"/>
                    </a:solidFill>
                    <a:latin typeface="Arial" charset="0"/>
                  </a:rPr>
                  <a:t>:Campaign</a:t>
                </a:r>
                <a:endParaRPr lang="en-GB" sz="1200"/>
              </a:p>
            </p:txBody>
          </p:sp>
          <p:sp>
            <p:nvSpPr>
              <p:cNvPr id="819239" name="Rectangle 39"/>
              <p:cNvSpPr>
                <a:spLocks noChangeArrowheads="1"/>
              </p:cNvSpPr>
              <p:nvPr/>
            </p:nvSpPr>
            <p:spPr bwMode="auto">
              <a:xfrm>
                <a:off x="3698" y="2702"/>
                <a:ext cx="77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40" name="Rectangle 40"/>
              <p:cNvSpPr>
                <a:spLocks noChangeArrowheads="1"/>
              </p:cNvSpPr>
              <p:nvPr/>
            </p:nvSpPr>
            <p:spPr bwMode="auto">
              <a:xfrm>
                <a:off x="3641" y="2709"/>
                <a:ext cx="50" cy="21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41" name="Rectangle 41"/>
              <p:cNvSpPr>
                <a:spLocks noChangeArrowheads="1"/>
              </p:cNvSpPr>
              <p:nvPr/>
            </p:nvSpPr>
            <p:spPr bwMode="auto">
              <a:xfrm>
                <a:off x="3308" y="2548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1" hangingPunct="1"/>
                <a:r>
                  <a:rPr lang="en-GB" sz="1200">
                    <a:solidFill>
                      <a:srgbClr val="000000"/>
                    </a:solidFill>
                    <a:latin typeface="Arial" charset="0"/>
                  </a:rPr>
                  <a:t>:CampaignManager</a:t>
                </a:r>
                <a:r>
                  <a:rPr lang="en-GB" sz="1800">
                    <a:latin typeface="Arial" charset="0"/>
                  </a:rPr>
                  <a:t>        </a:t>
                </a:r>
              </a:p>
            </p:txBody>
          </p:sp>
          <p:grpSp>
            <p:nvGrpSpPr>
              <p:cNvPr id="819242" name="Group 42"/>
              <p:cNvGrpSpPr>
                <a:grpSpLocks noChangeAspect="1"/>
              </p:cNvGrpSpPr>
              <p:nvPr/>
            </p:nvGrpSpPr>
            <p:grpSpPr bwMode="auto">
              <a:xfrm>
                <a:off x="3613" y="2416"/>
                <a:ext cx="107" cy="196"/>
                <a:chOff x="296" y="971"/>
                <a:chExt cx="451" cy="872"/>
              </a:xfrm>
            </p:grpSpPr>
            <p:sp>
              <p:nvSpPr>
                <p:cNvPr id="819243" name="Oval 43"/>
                <p:cNvSpPr>
                  <a:spLocks noChangeAspect="1" noChangeArrowheads="1"/>
                </p:cNvSpPr>
                <p:nvPr/>
              </p:nvSpPr>
              <p:spPr bwMode="auto">
                <a:xfrm>
                  <a:off x="422" y="971"/>
                  <a:ext cx="210" cy="210"/>
                </a:xfrm>
                <a:prstGeom prst="ellipse">
                  <a:avLst/>
                </a:prstGeom>
                <a:solidFill>
                  <a:srgbClr val="FFFFFF"/>
                </a:solidFill>
                <a:ln w="90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9244" name="Line 44"/>
                <p:cNvSpPr>
                  <a:spLocks noChangeAspect="1" noChangeShapeType="1"/>
                </p:cNvSpPr>
                <p:nvPr/>
              </p:nvSpPr>
              <p:spPr bwMode="auto">
                <a:xfrm>
                  <a:off x="523" y="1195"/>
                  <a:ext cx="1" cy="299"/>
                </a:xfrm>
                <a:prstGeom prst="line">
                  <a:avLst/>
                </a:prstGeom>
                <a:noFill/>
                <a:ln w="90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9245" name="Line 45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48" y="1494"/>
                  <a:ext cx="175" cy="349"/>
                </a:xfrm>
                <a:prstGeom prst="line">
                  <a:avLst/>
                </a:prstGeom>
                <a:noFill/>
                <a:ln w="90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9246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523" y="1494"/>
                  <a:ext cx="224" cy="349"/>
                </a:xfrm>
                <a:prstGeom prst="line">
                  <a:avLst/>
                </a:prstGeom>
                <a:noFill/>
                <a:ln w="90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9247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296" y="1281"/>
                  <a:ext cx="450" cy="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819248" name="Rectangle 48"/>
              <p:cNvSpPr>
                <a:spLocks noChangeArrowheads="1"/>
              </p:cNvSpPr>
              <p:nvPr/>
            </p:nvSpPr>
            <p:spPr bwMode="auto">
              <a:xfrm>
                <a:off x="3734" y="2775"/>
                <a:ext cx="739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addCostedAdvert</a:t>
                </a:r>
                <a:endParaRPr lang="en-US" sz="1200"/>
              </a:p>
            </p:txBody>
          </p:sp>
          <p:sp>
            <p:nvSpPr>
              <p:cNvPr id="819249" name="Line 49"/>
              <p:cNvSpPr>
                <a:spLocks noChangeShapeType="1"/>
              </p:cNvSpPr>
              <p:nvPr/>
            </p:nvSpPr>
            <p:spPr bwMode="auto">
              <a:xfrm>
                <a:off x="3696" y="2884"/>
                <a:ext cx="9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50" name="Line 50"/>
              <p:cNvSpPr>
                <a:spLocks noChangeShapeType="1"/>
              </p:cNvSpPr>
              <p:nvPr/>
            </p:nvSpPr>
            <p:spPr bwMode="auto">
              <a:xfrm>
                <a:off x="4606" y="2652"/>
                <a:ext cx="3" cy="2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51" name="Rectangle 51"/>
              <p:cNvSpPr>
                <a:spLocks noChangeArrowheads="1"/>
              </p:cNvSpPr>
              <p:nvPr/>
            </p:nvSpPr>
            <p:spPr bwMode="auto">
              <a:xfrm>
                <a:off x="3256" y="2275"/>
                <a:ext cx="1731" cy="6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819252" name="Group 52"/>
              <p:cNvGrpSpPr>
                <a:grpSpLocks/>
              </p:cNvGrpSpPr>
              <p:nvPr/>
            </p:nvGrpSpPr>
            <p:grpSpPr bwMode="auto">
              <a:xfrm>
                <a:off x="3254" y="2275"/>
                <a:ext cx="1036" cy="125"/>
                <a:chOff x="170" y="276"/>
                <a:chExt cx="1452" cy="203"/>
              </a:xfrm>
            </p:grpSpPr>
            <p:sp>
              <p:nvSpPr>
                <p:cNvPr id="819253" name="Line 53"/>
                <p:cNvSpPr>
                  <a:spLocks noChangeShapeType="1"/>
                </p:cNvSpPr>
                <p:nvPr/>
              </p:nvSpPr>
              <p:spPr bwMode="auto">
                <a:xfrm>
                  <a:off x="170" y="479"/>
                  <a:ext cx="136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19254" name="Line 54"/>
                <p:cNvSpPr>
                  <a:spLocks noChangeShapeType="1"/>
                </p:cNvSpPr>
                <p:nvPr/>
              </p:nvSpPr>
              <p:spPr bwMode="auto">
                <a:xfrm>
                  <a:off x="1622" y="276"/>
                  <a:ext cx="0" cy="1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19255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1533" y="400"/>
                  <a:ext cx="89" cy="7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19256" name="Text Box 56"/>
              <p:cNvSpPr txBox="1">
                <a:spLocks noChangeArrowheads="1"/>
              </p:cNvSpPr>
              <p:nvPr/>
            </p:nvSpPr>
            <p:spPr bwMode="auto">
              <a:xfrm>
                <a:off x="3241" y="2246"/>
                <a:ext cx="1054" cy="173"/>
              </a:xfrm>
              <a:prstGeom prst="rect">
                <a:avLst/>
              </a:prstGeom>
              <a:noFill/>
              <a:ln w="9525" algn="ctr">
                <a:noFill/>
                <a:prstDash val="dash"/>
                <a:miter lim="800000"/>
                <a:headEnd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GB" sz="1200" b="1">
                    <a:latin typeface="Arial" charset="0"/>
                  </a:rPr>
                  <a:t>sd </a:t>
                </a:r>
                <a:r>
                  <a:rPr lang="en-GB" sz="1200">
                    <a:latin typeface="Arial" charset="0"/>
                  </a:rPr>
                  <a:t> Add costed advert</a:t>
                </a:r>
              </a:p>
            </p:txBody>
          </p:sp>
        </p:grpSp>
        <p:sp>
          <p:nvSpPr>
            <p:cNvPr id="819257" name="Text Box 57"/>
            <p:cNvSpPr txBox="1">
              <a:spLocks noChangeArrowheads="1"/>
            </p:cNvSpPr>
            <p:nvPr/>
          </p:nvSpPr>
          <p:spPr bwMode="auto">
            <a:xfrm>
              <a:off x="7031038" y="4964113"/>
              <a:ext cx="1508125" cy="274637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[totalCost &gt; budget]</a:t>
              </a:r>
              <a:endParaRPr lang="en-GB" sz="120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819258" name="AutoShape 58"/>
            <p:cNvCxnSpPr>
              <a:cxnSpLocks noChangeShapeType="1"/>
              <a:stCxn id="819215" idx="2"/>
              <a:endCxn id="819325" idx="2"/>
            </p:cNvCxnSpPr>
            <p:nvPr/>
          </p:nvCxnSpPr>
          <p:spPr bwMode="auto">
            <a:xfrm rot="16200000" flipH="1">
              <a:off x="5353050" y="5302250"/>
              <a:ext cx="463550" cy="158115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lg" len="lg"/>
            </a:ln>
            <a:effectLst/>
          </p:spPr>
        </p:cxnSp>
        <p:cxnSp>
          <p:nvCxnSpPr>
            <p:cNvPr id="819259" name="AutoShape 59"/>
            <p:cNvCxnSpPr>
              <a:cxnSpLocks noChangeShapeType="1"/>
              <a:stCxn id="819223" idx="2"/>
              <a:endCxn id="819325" idx="6"/>
            </p:cNvCxnSpPr>
            <p:nvPr/>
          </p:nvCxnSpPr>
          <p:spPr bwMode="auto">
            <a:xfrm rot="5400000">
              <a:off x="7136607" y="5271293"/>
              <a:ext cx="463550" cy="1643063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lg" len="lg"/>
            </a:ln>
            <a:effectLst/>
          </p:spPr>
        </p:cxnSp>
        <p:sp>
          <p:nvSpPr>
            <p:cNvPr id="819260" name="Line 60"/>
            <p:cNvSpPr>
              <a:spLocks noChangeShapeType="1"/>
            </p:cNvSpPr>
            <p:nvPr/>
          </p:nvSpPr>
          <p:spPr bwMode="auto">
            <a:xfrm>
              <a:off x="6462713" y="3321050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261" name="Line 61"/>
            <p:cNvSpPr>
              <a:spLocks noChangeShapeType="1"/>
            </p:cNvSpPr>
            <p:nvPr/>
          </p:nvSpPr>
          <p:spPr bwMode="auto">
            <a:xfrm>
              <a:off x="6462713" y="4700588"/>
              <a:ext cx="0" cy="250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262" name="Line 62"/>
            <p:cNvSpPr>
              <a:spLocks noChangeShapeType="1"/>
            </p:cNvSpPr>
            <p:nvPr/>
          </p:nvSpPr>
          <p:spPr bwMode="auto">
            <a:xfrm>
              <a:off x="6462713" y="2740025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270" name="Rectangle 70"/>
            <p:cNvSpPr>
              <a:spLocks noChangeArrowheads="1"/>
            </p:cNvSpPr>
            <p:nvPr/>
          </p:nvSpPr>
          <p:spPr bwMode="auto">
            <a:xfrm>
              <a:off x="4030663" y="636588"/>
              <a:ext cx="4908550" cy="21034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19271" name="Group 71"/>
            <p:cNvGrpSpPr>
              <a:grpSpLocks/>
            </p:cNvGrpSpPr>
            <p:nvPr/>
          </p:nvGrpSpPr>
          <p:grpSpPr bwMode="auto">
            <a:xfrm>
              <a:off x="4027488" y="636495"/>
              <a:ext cx="2097087" cy="239713"/>
              <a:chOff x="170" y="276"/>
              <a:chExt cx="1452" cy="203"/>
            </a:xfrm>
          </p:grpSpPr>
          <p:sp>
            <p:nvSpPr>
              <p:cNvPr id="819272" name="Line 72"/>
              <p:cNvSpPr>
                <a:spLocks noChangeShapeType="1"/>
              </p:cNvSpPr>
              <p:nvPr/>
            </p:nvSpPr>
            <p:spPr bwMode="auto">
              <a:xfrm>
                <a:off x="170" y="479"/>
                <a:ext cx="13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9273" name="Line 73"/>
              <p:cNvSpPr>
                <a:spLocks noChangeShapeType="1"/>
              </p:cNvSpPr>
              <p:nvPr/>
            </p:nvSpPr>
            <p:spPr bwMode="auto">
              <a:xfrm>
                <a:off x="1622" y="276"/>
                <a:ext cx="0" cy="1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9274" name="Line 74"/>
              <p:cNvSpPr>
                <a:spLocks noChangeShapeType="1"/>
              </p:cNvSpPr>
              <p:nvPr/>
            </p:nvSpPr>
            <p:spPr bwMode="auto">
              <a:xfrm flipV="1">
                <a:off x="1533" y="400"/>
                <a:ext cx="89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19299" name="Text Box 99"/>
            <p:cNvSpPr txBox="1">
              <a:spLocks noChangeArrowheads="1"/>
            </p:cNvSpPr>
            <p:nvPr/>
          </p:nvSpPr>
          <p:spPr bwMode="auto">
            <a:xfrm>
              <a:off x="3984625" y="636495"/>
              <a:ext cx="21447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1200" b="1">
                  <a:latin typeface="Arial" charset="0"/>
                </a:rPr>
                <a:t>sd</a:t>
              </a:r>
              <a:r>
                <a:rPr lang="en-GB" sz="1200">
                  <a:latin typeface="Arial" charset="0"/>
                </a:rPr>
                <a:t>  List Campaigns for Client</a:t>
              </a:r>
            </a:p>
          </p:txBody>
        </p:sp>
        <p:sp>
          <p:nvSpPr>
            <p:cNvPr id="819291" name="Rectangle 91"/>
            <p:cNvSpPr>
              <a:spLocks noChangeArrowheads="1"/>
            </p:cNvSpPr>
            <p:nvPr/>
          </p:nvSpPr>
          <p:spPr bwMode="auto">
            <a:xfrm>
              <a:off x="4189412" y="1166813"/>
              <a:ext cx="1382712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GB" sz="1200" dirty="0">
                  <a:solidFill>
                    <a:srgbClr val="000000"/>
                  </a:solidFill>
                  <a:latin typeface="Arial" charset="0"/>
                </a:rPr>
                <a:t>:</a:t>
              </a:r>
              <a:r>
                <a:rPr lang="en-GB" sz="1200" dirty="0" err="1">
                  <a:solidFill>
                    <a:srgbClr val="000000"/>
                  </a:solidFill>
                  <a:latin typeface="Arial" charset="0"/>
                </a:rPr>
                <a:t>CampaignManager</a:t>
              </a:r>
              <a:r>
                <a:rPr lang="en-GB" sz="1800" dirty="0">
                  <a:latin typeface="Arial" charset="0"/>
                </a:rPr>
                <a:t>        </a:t>
              </a:r>
            </a:p>
          </p:txBody>
        </p:sp>
        <p:sp>
          <p:nvSpPr>
            <p:cNvPr id="819268" name="Line 68"/>
            <p:cNvSpPr>
              <a:spLocks noChangeShapeType="1"/>
            </p:cNvSpPr>
            <p:nvPr/>
          </p:nvSpPr>
          <p:spPr bwMode="auto">
            <a:xfrm flipH="1">
              <a:off x="6591300" y="1562100"/>
              <a:ext cx="11113" cy="10842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269" name="Line 69"/>
            <p:cNvSpPr>
              <a:spLocks noChangeShapeType="1"/>
            </p:cNvSpPr>
            <p:nvPr/>
          </p:nvSpPr>
          <p:spPr bwMode="auto">
            <a:xfrm flipH="1">
              <a:off x="8016875" y="1562100"/>
              <a:ext cx="3175" cy="10683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275" name="Rectangle 75"/>
            <p:cNvSpPr>
              <a:spLocks noChangeArrowheads="1"/>
            </p:cNvSpPr>
            <p:nvPr/>
          </p:nvSpPr>
          <p:spPr bwMode="auto">
            <a:xfrm>
              <a:off x="6146800" y="1243013"/>
              <a:ext cx="923925" cy="3254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276" name="Rectangle 76"/>
            <p:cNvSpPr>
              <a:spLocks noChangeArrowheads="1"/>
            </p:cNvSpPr>
            <p:nvPr/>
          </p:nvSpPr>
          <p:spPr bwMode="auto">
            <a:xfrm>
              <a:off x="6375400" y="1322388"/>
              <a:ext cx="430213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GB" sz="1200">
                  <a:solidFill>
                    <a:srgbClr val="000000"/>
                  </a:solidFill>
                  <a:latin typeface="Arial" charset="0"/>
                </a:rPr>
                <a:t>:Client</a:t>
              </a:r>
              <a:endParaRPr lang="en-GB" sz="1200"/>
            </a:p>
          </p:txBody>
        </p:sp>
        <p:sp>
          <p:nvSpPr>
            <p:cNvPr id="819277" name="Rectangle 77"/>
            <p:cNvSpPr>
              <a:spLocks noChangeArrowheads="1"/>
            </p:cNvSpPr>
            <p:nvPr/>
          </p:nvSpPr>
          <p:spPr bwMode="auto">
            <a:xfrm>
              <a:off x="7562850" y="1243013"/>
              <a:ext cx="925513" cy="3254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278" name="Rectangle 78"/>
            <p:cNvSpPr>
              <a:spLocks noChangeArrowheads="1"/>
            </p:cNvSpPr>
            <p:nvPr/>
          </p:nvSpPr>
          <p:spPr bwMode="auto">
            <a:xfrm>
              <a:off x="7645400" y="1338263"/>
              <a:ext cx="73342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GB" sz="1200">
                  <a:solidFill>
                    <a:srgbClr val="000000"/>
                  </a:solidFill>
                  <a:latin typeface="Arial" charset="0"/>
                </a:rPr>
                <a:t>:Campaign</a:t>
              </a:r>
              <a:endParaRPr lang="en-GB" sz="1200"/>
            </a:p>
          </p:txBody>
        </p:sp>
        <p:grpSp>
          <p:nvGrpSpPr>
            <p:cNvPr id="819279" name="Group 79"/>
            <p:cNvGrpSpPr>
              <a:grpSpLocks/>
            </p:cNvGrpSpPr>
            <p:nvPr/>
          </p:nvGrpSpPr>
          <p:grpSpPr bwMode="auto">
            <a:xfrm>
              <a:off x="4933950" y="1587500"/>
              <a:ext cx="1677988" cy="106362"/>
              <a:chOff x="1075" y="1350"/>
              <a:chExt cx="1079" cy="92"/>
            </a:xfrm>
          </p:grpSpPr>
          <p:sp>
            <p:nvSpPr>
              <p:cNvPr id="819280" name="Line 80"/>
              <p:cNvSpPr>
                <a:spLocks noChangeShapeType="1"/>
              </p:cNvSpPr>
              <p:nvPr/>
            </p:nvSpPr>
            <p:spPr bwMode="auto">
              <a:xfrm>
                <a:off x="1075" y="1392"/>
                <a:ext cx="101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81" name="Freeform 81"/>
              <p:cNvSpPr>
                <a:spLocks/>
              </p:cNvSpPr>
              <p:nvPr/>
            </p:nvSpPr>
            <p:spPr bwMode="auto">
              <a:xfrm>
                <a:off x="2070" y="1350"/>
                <a:ext cx="84" cy="92"/>
              </a:xfrm>
              <a:custGeom>
                <a:avLst/>
                <a:gdLst/>
                <a:ahLst/>
                <a:cxnLst>
                  <a:cxn ang="0">
                    <a:pos x="0" y="92"/>
                  </a:cxn>
                  <a:cxn ang="0">
                    <a:pos x="84" y="42"/>
                  </a:cxn>
                  <a:cxn ang="0">
                    <a:pos x="0" y="0"/>
                  </a:cxn>
                  <a:cxn ang="0">
                    <a:pos x="0" y="92"/>
                  </a:cxn>
                </a:cxnLst>
                <a:rect l="0" t="0" r="r" b="b"/>
                <a:pathLst>
                  <a:path w="84" h="92">
                    <a:moveTo>
                      <a:pt x="0" y="92"/>
                    </a:moveTo>
                    <a:lnTo>
                      <a:pt x="84" y="42"/>
                    </a:lnTo>
                    <a:lnTo>
                      <a:pt x="0" y="0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9282" name="Rectangle 82"/>
            <p:cNvSpPr>
              <a:spLocks noChangeArrowheads="1"/>
            </p:cNvSpPr>
            <p:nvPr/>
          </p:nvSpPr>
          <p:spPr bwMode="auto">
            <a:xfrm>
              <a:off x="4933950" y="1438275"/>
              <a:ext cx="1225550" cy="166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283" name="Rectangle 83"/>
            <p:cNvSpPr>
              <a:spLocks noChangeArrowheads="1"/>
            </p:cNvSpPr>
            <p:nvPr/>
          </p:nvSpPr>
          <p:spPr bwMode="auto">
            <a:xfrm>
              <a:off x="5153025" y="1452563"/>
              <a:ext cx="61595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GB" sz="1200">
                  <a:solidFill>
                    <a:srgbClr val="000000"/>
                  </a:solidFill>
                  <a:latin typeface="Arial" charset="0"/>
                </a:rPr>
                <a:t>getName</a:t>
              </a:r>
              <a:endParaRPr lang="en-GB" sz="1200"/>
            </a:p>
          </p:txBody>
        </p:sp>
        <p:grpSp>
          <p:nvGrpSpPr>
            <p:cNvPr id="819284" name="Group 84"/>
            <p:cNvGrpSpPr>
              <a:grpSpLocks/>
            </p:cNvGrpSpPr>
            <p:nvPr/>
          </p:nvGrpSpPr>
          <p:grpSpPr bwMode="auto">
            <a:xfrm>
              <a:off x="4933950" y="1831975"/>
              <a:ext cx="1665288" cy="107950"/>
              <a:chOff x="1075" y="1552"/>
              <a:chExt cx="1079" cy="93"/>
            </a:xfrm>
          </p:grpSpPr>
          <p:sp>
            <p:nvSpPr>
              <p:cNvPr id="819285" name="Line 85"/>
              <p:cNvSpPr>
                <a:spLocks noChangeShapeType="1"/>
              </p:cNvSpPr>
              <p:nvPr/>
            </p:nvSpPr>
            <p:spPr bwMode="auto">
              <a:xfrm>
                <a:off x="1075" y="1594"/>
                <a:ext cx="101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86" name="Freeform 86"/>
              <p:cNvSpPr>
                <a:spLocks/>
              </p:cNvSpPr>
              <p:nvPr/>
            </p:nvSpPr>
            <p:spPr bwMode="auto">
              <a:xfrm>
                <a:off x="2070" y="1552"/>
                <a:ext cx="84" cy="93"/>
              </a:xfrm>
              <a:custGeom>
                <a:avLst/>
                <a:gdLst/>
                <a:ahLst/>
                <a:cxnLst>
                  <a:cxn ang="0">
                    <a:pos x="0" y="93"/>
                  </a:cxn>
                  <a:cxn ang="0">
                    <a:pos x="84" y="42"/>
                  </a:cxn>
                  <a:cxn ang="0">
                    <a:pos x="0" y="0"/>
                  </a:cxn>
                  <a:cxn ang="0">
                    <a:pos x="0" y="93"/>
                  </a:cxn>
                </a:cxnLst>
                <a:rect l="0" t="0" r="r" b="b"/>
                <a:pathLst>
                  <a:path w="84" h="93">
                    <a:moveTo>
                      <a:pt x="0" y="93"/>
                    </a:moveTo>
                    <a:lnTo>
                      <a:pt x="84" y="42"/>
                    </a:lnTo>
                    <a:lnTo>
                      <a:pt x="0" y="0"/>
                    </a:lnTo>
                    <a:lnTo>
                      <a:pt x="0" y="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9287" name="Rectangle 87"/>
            <p:cNvSpPr>
              <a:spLocks noChangeArrowheads="1"/>
            </p:cNvSpPr>
            <p:nvPr/>
          </p:nvSpPr>
          <p:spPr bwMode="auto">
            <a:xfrm>
              <a:off x="4933950" y="1673225"/>
              <a:ext cx="1530350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288" name="Rectangle 88"/>
            <p:cNvSpPr>
              <a:spLocks noChangeArrowheads="1"/>
            </p:cNvSpPr>
            <p:nvPr/>
          </p:nvSpPr>
          <p:spPr bwMode="auto">
            <a:xfrm>
              <a:off x="5156200" y="1701800"/>
              <a:ext cx="9525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GB" sz="1200">
                  <a:solidFill>
                    <a:srgbClr val="000000"/>
                  </a:solidFill>
                  <a:latin typeface="Arial" charset="0"/>
                </a:rPr>
                <a:t>listCampaigns</a:t>
              </a:r>
              <a:endParaRPr lang="en-GB" sz="1200"/>
            </a:p>
          </p:txBody>
        </p:sp>
        <p:sp>
          <p:nvSpPr>
            <p:cNvPr id="819289" name="Rectangle 89"/>
            <p:cNvSpPr>
              <a:spLocks noChangeArrowheads="1"/>
            </p:cNvSpPr>
            <p:nvPr/>
          </p:nvSpPr>
          <p:spPr bwMode="auto">
            <a:xfrm>
              <a:off x="6657975" y="2227263"/>
              <a:ext cx="136525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GB" sz="1200">
                  <a:solidFill>
                    <a:srgbClr val="000000"/>
                  </a:solidFill>
                  <a:latin typeface="Arial" charset="0"/>
                </a:rPr>
                <a:t>getCampaignDetails</a:t>
              </a:r>
              <a:endParaRPr lang="en-GB" sz="1200"/>
            </a:p>
          </p:txBody>
        </p:sp>
        <p:sp>
          <p:nvSpPr>
            <p:cNvPr id="819290" name="Rectangle 90"/>
            <p:cNvSpPr>
              <a:spLocks noChangeArrowheads="1"/>
            </p:cNvSpPr>
            <p:nvPr/>
          </p:nvSpPr>
          <p:spPr bwMode="auto">
            <a:xfrm>
              <a:off x="4835524" y="1438275"/>
              <a:ext cx="90488" cy="1273175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9292" name="Group 92"/>
            <p:cNvGrpSpPr>
              <a:grpSpLocks noChangeAspect="1"/>
            </p:cNvGrpSpPr>
            <p:nvPr/>
          </p:nvGrpSpPr>
          <p:grpSpPr bwMode="auto">
            <a:xfrm>
              <a:off x="4789328" y="922339"/>
              <a:ext cx="182880" cy="330874"/>
              <a:chOff x="296" y="971"/>
              <a:chExt cx="451" cy="872"/>
            </a:xfrm>
          </p:grpSpPr>
          <p:sp>
            <p:nvSpPr>
              <p:cNvPr id="819293" name="Oval 93"/>
              <p:cNvSpPr>
                <a:spLocks noChangeAspect="1" noChangeArrowheads="1"/>
              </p:cNvSpPr>
              <p:nvPr/>
            </p:nvSpPr>
            <p:spPr bwMode="auto">
              <a:xfrm>
                <a:off x="422" y="971"/>
                <a:ext cx="210" cy="210"/>
              </a:xfrm>
              <a:prstGeom prst="ellipse">
                <a:avLst/>
              </a:prstGeom>
              <a:solidFill>
                <a:srgbClr val="FFFFFF"/>
              </a:solidFill>
              <a:ln w="90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94" name="Line 94"/>
              <p:cNvSpPr>
                <a:spLocks noChangeAspect="1" noChangeShapeType="1"/>
              </p:cNvSpPr>
              <p:nvPr/>
            </p:nvSpPr>
            <p:spPr bwMode="auto">
              <a:xfrm>
                <a:off x="523" y="1195"/>
                <a:ext cx="1" cy="299"/>
              </a:xfrm>
              <a:prstGeom prst="line">
                <a:avLst/>
              </a:prstGeom>
              <a:noFill/>
              <a:ln w="90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95" name="Line 95"/>
              <p:cNvSpPr>
                <a:spLocks noChangeAspect="1" noChangeShapeType="1"/>
              </p:cNvSpPr>
              <p:nvPr/>
            </p:nvSpPr>
            <p:spPr bwMode="auto">
              <a:xfrm flipH="1">
                <a:off x="348" y="1494"/>
                <a:ext cx="175" cy="349"/>
              </a:xfrm>
              <a:prstGeom prst="line">
                <a:avLst/>
              </a:prstGeom>
              <a:noFill/>
              <a:ln w="90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96" name="Line 96"/>
              <p:cNvSpPr>
                <a:spLocks noChangeAspect="1" noChangeShapeType="1"/>
              </p:cNvSpPr>
              <p:nvPr/>
            </p:nvSpPr>
            <p:spPr bwMode="auto">
              <a:xfrm>
                <a:off x="523" y="1494"/>
                <a:ext cx="224" cy="349"/>
              </a:xfrm>
              <a:prstGeom prst="line">
                <a:avLst/>
              </a:prstGeom>
              <a:noFill/>
              <a:ln w="90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297" name="Line 97"/>
              <p:cNvSpPr>
                <a:spLocks noChangeAspect="1" noChangeShapeType="1"/>
              </p:cNvSpPr>
              <p:nvPr/>
            </p:nvSpPr>
            <p:spPr bwMode="auto">
              <a:xfrm>
                <a:off x="296" y="1281"/>
                <a:ext cx="450" cy="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  <p:sp>
          <p:nvSpPr>
            <p:cNvPr id="819298" name="Line 98"/>
            <p:cNvSpPr>
              <a:spLocks noChangeShapeType="1"/>
            </p:cNvSpPr>
            <p:nvPr/>
          </p:nvSpPr>
          <p:spPr bwMode="auto">
            <a:xfrm>
              <a:off x="6596063" y="2438400"/>
              <a:ext cx="1423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300" name="Rectangle 100"/>
            <p:cNvSpPr>
              <a:spLocks noChangeArrowheads="1"/>
            </p:cNvSpPr>
            <p:nvPr/>
          </p:nvSpPr>
          <p:spPr bwMode="auto">
            <a:xfrm>
              <a:off x="5456238" y="2027238"/>
              <a:ext cx="2986088" cy="5635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301" name="Rectangle 101"/>
            <p:cNvSpPr>
              <a:spLocks noChangeArrowheads="1"/>
            </p:cNvSpPr>
            <p:nvPr/>
          </p:nvSpPr>
          <p:spPr bwMode="auto">
            <a:xfrm>
              <a:off x="6496050" y="2039938"/>
              <a:ext cx="239713" cy="1254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302" name="Text Box 102"/>
            <p:cNvSpPr txBox="1">
              <a:spLocks noChangeArrowheads="1"/>
            </p:cNvSpPr>
            <p:nvPr/>
          </p:nvSpPr>
          <p:spPr bwMode="auto">
            <a:xfrm>
              <a:off x="5470525" y="1935163"/>
              <a:ext cx="508000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GB" sz="1200" b="1">
                  <a:latin typeface="Arial" charset="0"/>
                </a:rPr>
                <a:t>loop</a:t>
              </a:r>
            </a:p>
          </p:txBody>
        </p:sp>
        <p:grpSp>
          <p:nvGrpSpPr>
            <p:cNvPr id="819303" name="Group 103"/>
            <p:cNvGrpSpPr>
              <a:grpSpLocks/>
            </p:cNvGrpSpPr>
            <p:nvPr/>
          </p:nvGrpSpPr>
          <p:grpSpPr bwMode="auto">
            <a:xfrm>
              <a:off x="5456238" y="2027238"/>
              <a:ext cx="595313" cy="133350"/>
              <a:chOff x="1424" y="1987"/>
              <a:chExt cx="397" cy="114"/>
            </a:xfrm>
          </p:grpSpPr>
          <p:sp>
            <p:nvSpPr>
              <p:cNvPr id="819304" name="Line 104"/>
              <p:cNvSpPr>
                <a:spLocks noChangeShapeType="1"/>
              </p:cNvSpPr>
              <p:nvPr/>
            </p:nvSpPr>
            <p:spPr bwMode="auto">
              <a:xfrm>
                <a:off x="1424" y="2101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05" name="Line 105"/>
              <p:cNvSpPr>
                <a:spLocks noChangeShapeType="1"/>
              </p:cNvSpPr>
              <p:nvPr/>
            </p:nvSpPr>
            <p:spPr bwMode="auto">
              <a:xfrm>
                <a:off x="1821" y="1987"/>
                <a:ext cx="0" cy="6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06" name="Line 106"/>
              <p:cNvSpPr>
                <a:spLocks noChangeShapeType="1"/>
              </p:cNvSpPr>
              <p:nvPr/>
            </p:nvSpPr>
            <p:spPr bwMode="auto">
              <a:xfrm flipH="1">
                <a:off x="1770" y="2053"/>
                <a:ext cx="51" cy="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19307" name="Rectangle 107"/>
            <p:cNvSpPr>
              <a:spLocks noChangeArrowheads="1"/>
            </p:cNvSpPr>
            <p:nvPr/>
          </p:nvSpPr>
          <p:spPr bwMode="auto">
            <a:xfrm>
              <a:off x="6464300" y="2041525"/>
              <a:ext cx="234950" cy="96837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prstDash val="dash"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308" name="Text Box 108"/>
            <p:cNvSpPr txBox="1">
              <a:spLocks noChangeArrowheads="1"/>
            </p:cNvSpPr>
            <p:nvPr/>
          </p:nvSpPr>
          <p:spPr bwMode="auto">
            <a:xfrm>
              <a:off x="6038850" y="1992313"/>
              <a:ext cx="2106613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/>
              <a:r>
                <a:rPr lang="en-GB" sz="1200">
                  <a:latin typeface="Arial" charset="0"/>
                </a:rPr>
                <a:t>[For all client’s campaigns] </a:t>
              </a:r>
            </a:p>
          </p:txBody>
        </p:sp>
        <p:sp>
          <p:nvSpPr>
            <p:cNvPr id="819330" name="Oval 130"/>
            <p:cNvSpPr>
              <a:spLocks noChangeArrowheads="1"/>
            </p:cNvSpPr>
            <p:nvPr/>
          </p:nvSpPr>
          <p:spPr bwMode="auto">
            <a:xfrm>
              <a:off x="3656013" y="1633538"/>
              <a:ext cx="114300" cy="1143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332" name="Rectangle 13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9144000" cy="110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Interaction</a:t>
            </a:r>
            <a:br>
              <a:rPr lang="en-GB" dirty="0"/>
            </a:br>
            <a:r>
              <a:rPr lang="en-GB" dirty="0"/>
              <a:t>Overview</a:t>
            </a:r>
            <a:br>
              <a:rPr lang="en-GB" dirty="0"/>
            </a:br>
            <a:r>
              <a:rPr lang="en-GB" dirty="0"/>
              <a:t>Diagram</a:t>
            </a:r>
            <a:endParaRPr lang="en-US" dirty="0"/>
          </a:p>
        </p:txBody>
      </p:sp>
      <p:sp>
        <p:nvSpPr>
          <p:cNvPr id="112" name="AutoShape 5"/>
          <p:cNvSpPr>
            <a:spLocks noChangeArrowheads="1"/>
          </p:cNvSpPr>
          <p:nvPr/>
        </p:nvSpPr>
        <p:spPr bwMode="auto">
          <a:xfrm>
            <a:off x="455612" y="2357754"/>
            <a:ext cx="2651760" cy="3738245"/>
          </a:xfrm>
          <a:prstGeom prst="wedgeRectCallout">
            <a:avLst>
              <a:gd name="adj1" fmla="val 68989"/>
              <a:gd name="adj2" fmla="val -26668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282575" lvl="0" indent="-282575">
              <a:spcBef>
                <a:spcPct val="20000"/>
              </a:spcBef>
              <a:buClr>
                <a:srgbClr val="CC0000"/>
              </a:buClr>
              <a:buSzPct val="60000"/>
              <a:buFont typeface="Wingdings" pitchFamily="2" charset="2"/>
              <a:buChar char="u"/>
            </a:pPr>
            <a:r>
              <a:rPr lang="en-US" b="1" i="1" dirty="0"/>
              <a:t>Too high level as</a:t>
            </a:r>
            <a:r>
              <a:rPr lang="en-US" b="1" i="1" dirty="0">
                <a:solidFill>
                  <a:schemeClr val="bg2"/>
                </a:solidFill>
              </a:rPr>
              <a:t> activity diagram </a:t>
            </a:r>
            <a:endParaRPr lang="en-US" b="1" i="1" dirty="0" smtClean="0">
              <a:solidFill>
                <a:schemeClr val="bg2"/>
              </a:solidFill>
            </a:endParaRPr>
          </a:p>
          <a:p>
            <a:pPr marL="282575" indent="-282575">
              <a:spcBef>
                <a:spcPct val="20000"/>
              </a:spcBef>
              <a:buClr>
                <a:srgbClr val="CC0000"/>
              </a:buClr>
              <a:buSzPct val="60000"/>
              <a:buFont typeface="Wingdings" pitchFamily="2" charset="2"/>
              <a:buChar char="u"/>
            </a:pPr>
            <a:r>
              <a:rPr lang="en-GB" b="1" i="1" dirty="0"/>
              <a:t>Nodes may be </a:t>
            </a:r>
            <a:r>
              <a:rPr lang="en-GB" b="1" i="1" dirty="0">
                <a:solidFill>
                  <a:schemeClr val="bg2"/>
                </a:solidFill>
              </a:rPr>
              <a:t>sequence diagrams</a:t>
            </a:r>
            <a:endParaRPr lang="en-GB" b="1" dirty="0">
              <a:solidFill>
                <a:schemeClr val="bg1">
                  <a:lumMod val="65000"/>
                </a:schemeClr>
              </a:solidFill>
            </a:endParaRPr>
          </a:p>
          <a:p>
            <a:pPr marL="282575" lvl="0" indent="-282575">
              <a:spcBef>
                <a:spcPct val="20000"/>
              </a:spcBef>
              <a:buClr>
                <a:srgbClr val="CC0000"/>
              </a:buClr>
              <a:buSzPct val="60000"/>
              <a:buFont typeface="Wingdings" pitchFamily="2" charset="2"/>
              <a:buChar char="u"/>
            </a:pPr>
            <a:r>
              <a:rPr lang="en-GB" b="1" i="1" kern="0" dirty="0" smtClean="0">
                <a:solidFill>
                  <a:schemeClr val="bg2"/>
                </a:solidFill>
                <a:latin typeface="Times New Roman"/>
              </a:rPr>
              <a:t>Bad</a:t>
            </a:r>
            <a:r>
              <a:rPr lang="en-GB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GB" b="1" i="1" kern="0" dirty="0" smtClean="0">
                <a:solidFill>
                  <a:srgbClr val="000000"/>
                </a:solidFill>
                <a:latin typeface="Times New Roman"/>
              </a:rPr>
              <a:t>UML feature</a:t>
            </a:r>
            <a:r>
              <a:rPr lang="en-GB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835332" y="1818835"/>
            <a:ext cx="3840480" cy="1627632"/>
          </a:xfrm>
          <a:prstGeom prst="wedgeRectCallout">
            <a:avLst>
              <a:gd name="adj1" fmla="val -99433"/>
              <a:gd name="adj2" fmla="val 28951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25" eaLnBrk="1" hangingPunct="1"/>
            <a:endParaRPr lang="en-GB" dirty="0" smtClean="0">
              <a:solidFill>
                <a:srgbClr val="000000"/>
              </a:solidFill>
            </a:endParaRPr>
          </a:p>
        </p:txBody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5577840" cy="4953000"/>
          </a:xfrm>
        </p:spPr>
        <p:txBody>
          <a:bodyPr/>
          <a:lstStyle/>
          <a:p>
            <a:pPr marL="342900" indent="-342900"/>
            <a:r>
              <a:rPr lang="en-GB" dirty="0"/>
              <a:t>A new feature since </a:t>
            </a:r>
            <a:r>
              <a:rPr lang="en-GB" dirty="0" err="1"/>
              <a:t>UML</a:t>
            </a:r>
            <a:r>
              <a:rPr lang="en-GB" dirty="0"/>
              <a:t> 2.0</a:t>
            </a:r>
          </a:p>
          <a:p>
            <a:pPr marL="342900" indent="-342900"/>
            <a:r>
              <a:rPr lang="en-GB" dirty="0" smtClean="0"/>
              <a:t>Shows</a:t>
            </a:r>
            <a:endParaRPr lang="en-GB" dirty="0"/>
          </a:p>
          <a:p>
            <a:pPr marL="742950" lvl="1" indent="-285750"/>
            <a:r>
              <a:rPr lang="en-GB" dirty="0"/>
              <a:t>time constraints</a:t>
            </a:r>
          </a:p>
          <a:p>
            <a:pPr marL="742950" lvl="1" indent="-285750"/>
            <a:r>
              <a:rPr lang="en-GB" dirty="0"/>
              <a:t>how time constraints affect interactions </a:t>
            </a:r>
            <a:r>
              <a:rPr lang="en-GB" dirty="0" smtClean="0"/>
              <a:t>among </a:t>
            </a:r>
            <a:r>
              <a:rPr lang="en-GB" dirty="0"/>
              <a:t>lifelines</a:t>
            </a:r>
          </a:p>
          <a:p>
            <a:pPr marL="342900" indent="-342900"/>
            <a:r>
              <a:rPr lang="en-GB" dirty="0"/>
              <a:t>Very useful when timing is important, such as in engineering </a:t>
            </a:r>
            <a:r>
              <a:rPr lang="en-GB" dirty="0" smtClean="0"/>
              <a:t>applications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GB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835332" y="3642360"/>
            <a:ext cx="3840480" cy="2377440"/>
          </a:xfrm>
          <a:prstGeom prst="wedgeRectCallout">
            <a:avLst>
              <a:gd name="adj1" fmla="val -62910"/>
              <a:gd name="adj2" fmla="val -32284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25" eaLnBrk="1" hangingPunct="1"/>
            <a:endParaRPr lang="en-GB" dirty="0" smtClean="0">
              <a:solidFill>
                <a:srgbClr val="000000"/>
              </a:solidFill>
            </a:endParaRPr>
          </a:p>
        </p:txBody>
      </p:sp>
      <p:sp>
        <p:nvSpPr>
          <p:cNvPr id="82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GB" dirty="0"/>
              <a:t>Timing </a:t>
            </a:r>
            <a:r>
              <a:rPr lang="en-GB" dirty="0" smtClean="0"/>
              <a:t>Diagrams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772" y="3731111"/>
            <a:ext cx="3657600" cy="21999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772" y="1907931"/>
            <a:ext cx="3657600" cy="146304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20227" grpId="0" uiExpand="1" build="p" bldLvl="2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Timing Diagrams</a:t>
            </a:r>
            <a:br>
              <a:rPr lang="en-US" sz="3200" i="1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8427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6781698" cy="46634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085012" y="2218345"/>
            <a:ext cx="1920240" cy="2240280"/>
          </a:xfrm>
          <a:prstGeom prst="wedgeRectCallout">
            <a:avLst>
              <a:gd name="adj1" fmla="val -76452"/>
              <a:gd name="adj2" fmla="val 12985"/>
            </a:avLst>
          </a:prstGeom>
          <a:noFill/>
          <a:ln w="76200">
            <a:solidFill>
              <a:srgbClr val="C33EC6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11125" eaLnBrk="1" hangingPunct="1"/>
            <a:r>
              <a:rPr lang="en-US" b="1" i="1" dirty="0" smtClean="0">
                <a:solidFill>
                  <a:srgbClr val="C33EC6"/>
                </a:solidFill>
              </a:rPr>
              <a:t>Like</a:t>
            </a:r>
            <a:br>
              <a:rPr lang="en-US" b="1" i="1" dirty="0" smtClean="0">
                <a:solidFill>
                  <a:srgbClr val="C33EC6"/>
                </a:solidFill>
              </a:rPr>
            </a:br>
            <a:r>
              <a:rPr lang="en-US" b="1" i="1" dirty="0" smtClean="0">
                <a:solidFill>
                  <a:srgbClr val="C33EC6"/>
                </a:solidFill>
              </a:rPr>
              <a:t>sequence</a:t>
            </a:r>
            <a:br>
              <a:rPr lang="en-US" b="1" i="1" dirty="0" smtClean="0">
                <a:solidFill>
                  <a:srgbClr val="C33EC6"/>
                </a:solidFill>
              </a:rPr>
            </a:br>
            <a:r>
              <a:rPr lang="en-US" b="1" i="1" dirty="0" smtClean="0">
                <a:solidFill>
                  <a:srgbClr val="C33EC6"/>
                </a:solidFill>
              </a:rPr>
              <a:t>diagram</a:t>
            </a:r>
            <a:br>
              <a:rPr lang="en-US" b="1" i="1" dirty="0" smtClean="0">
                <a:solidFill>
                  <a:srgbClr val="C33EC6"/>
                </a:solidFill>
              </a:rPr>
            </a:br>
            <a:r>
              <a:rPr lang="en-US" b="1" i="1" dirty="0" smtClean="0">
                <a:solidFill>
                  <a:srgbClr val="C33EC6"/>
                </a:solidFill>
              </a:rPr>
              <a:t>rotated left by 90%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GB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554153" y="1316149"/>
            <a:ext cx="6076546" cy="420624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outerShdw dist="25400" dir="2700000" algn="ctr" rotWithShape="0">
              <a:schemeClr val="tx2"/>
            </a:outerShdw>
          </a:effectLst>
        </p:spPr>
      </p:pic>
      <p:sp>
        <p:nvSpPr>
          <p:cNvPr id="854023" name="AutoShape 7"/>
          <p:cNvSpPr>
            <a:spLocks noChangeArrowheads="1"/>
          </p:cNvSpPr>
          <p:nvPr/>
        </p:nvSpPr>
        <p:spPr bwMode="auto">
          <a:xfrm>
            <a:off x="5637212" y="381000"/>
            <a:ext cx="3200400" cy="1723549"/>
          </a:xfrm>
          <a:prstGeom prst="wedgeRectCallout">
            <a:avLst>
              <a:gd name="adj1" fmla="val -143987"/>
              <a:gd name="adj2" fmla="val -19224"/>
            </a:avLst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25" eaLnBrk="1" hangingPunct="1"/>
            <a:r>
              <a:rPr lang="en-GB" dirty="0" smtClean="0"/>
              <a:t>Like life lines of sequence diagrams, but has </a:t>
            </a:r>
            <a:r>
              <a:rPr lang="en-GB" b="1" i="1" dirty="0" smtClean="0"/>
              <a:t>states</a:t>
            </a:r>
            <a:r>
              <a:rPr lang="en-GB" dirty="0" smtClean="0"/>
              <a:t> and explicit </a:t>
            </a:r>
            <a:r>
              <a:rPr lang="en-GB" b="1" i="1" dirty="0" smtClean="0"/>
              <a:t>timing</a:t>
            </a:r>
          </a:p>
        </p:txBody>
      </p:sp>
      <p:sp>
        <p:nvSpPr>
          <p:cNvPr id="854027" name="AutoShape 11"/>
          <p:cNvSpPr>
            <a:spLocks noChangeArrowheads="1"/>
          </p:cNvSpPr>
          <p:nvPr/>
        </p:nvSpPr>
        <p:spPr bwMode="auto">
          <a:xfrm>
            <a:off x="5637212" y="2425700"/>
            <a:ext cx="3200400" cy="430887"/>
          </a:xfrm>
          <a:prstGeom prst="wedgeRectCallout">
            <a:avLst>
              <a:gd name="adj1" fmla="val -134112"/>
              <a:gd name="adj2" fmla="val -246374"/>
            </a:avLst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25" eaLnBrk="1" hangingPunct="1"/>
            <a:r>
              <a:rPr lang="en-GB" dirty="0" smtClean="0"/>
              <a:t>States</a:t>
            </a:r>
          </a:p>
        </p:txBody>
      </p:sp>
      <p:sp>
        <p:nvSpPr>
          <p:cNvPr id="854028" name="AutoShape 12"/>
          <p:cNvSpPr>
            <a:spLocks noChangeArrowheads="1"/>
          </p:cNvSpPr>
          <p:nvPr/>
        </p:nvSpPr>
        <p:spPr bwMode="auto">
          <a:xfrm>
            <a:off x="5637212" y="3173413"/>
            <a:ext cx="3200400" cy="430887"/>
          </a:xfrm>
          <a:prstGeom prst="wedgeRectCallout">
            <a:avLst>
              <a:gd name="adj1" fmla="val -151764"/>
              <a:gd name="adj2" fmla="val -180358"/>
            </a:avLst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25" eaLnBrk="1" hangingPunct="1"/>
            <a:r>
              <a:rPr lang="en-GB" dirty="0" smtClean="0"/>
              <a:t>Event between states</a:t>
            </a:r>
          </a:p>
        </p:txBody>
      </p:sp>
      <p:sp>
        <p:nvSpPr>
          <p:cNvPr id="854029" name="AutoShape 13"/>
          <p:cNvSpPr>
            <a:spLocks noChangeArrowheads="1"/>
          </p:cNvSpPr>
          <p:nvPr/>
        </p:nvSpPr>
        <p:spPr bwMode="auto">
          <a:xfrm>
            <a:off x="5637212" y="3859213"/>
            <a:ext cx="3200400" cy="430887"/>
          </a:xfrm>
          <a:prstGeom prst="wedgeRectCallout">
            <a:avLst>
              <a:gd name="adj1" fmla="val -124229"/>
              <a:gd name="adj2" fmla="val -231840"/>
            </a:avLst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25" eaLnBrk="1" hangingPunct="1"/>
            <a:r>
              <a:rPr lang="en-GB" dirty="0" smtClean="0"/>
              <a:t>Duration constraint</a:t>
            </a:r>
          </a:p>
        </p:txBody>
      </p:sp>
      <p:sp>
        <p:nvSpPr>
          <p:cNvPr id="854030" name="AutoShape 14"/>
          <p:cNvSpPr>
            <a:spLocks noChangeArrowheads="1"/>
          </p:cNvSpPr>
          <p:nvPr/>
        </p:nvSpPr>
        <p:spPr bwMode="auto">
          <a:xfrm>
            <a:off x="5637212" y="4545013"/>
            <a:ext cx="3200400" cy="430887"/>
          </a:xfrm>
          <a:prstGeom prst="wedgeRectCallout">
            <a:avLst>
              <a:gd name="adj1" fmla="val -168954"/>
              <a:gd name="adj2" fmla="val -166730"/>
            </a:avLst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25" eaLnBrk="1" hangingPunct="1"/>
            <a:r>
              <a:rPr lang="en-GB" dirty="0" smtClean="0"/>
              <a:t>Time constraint</a:t>
            </a:r>
          </a:p>
        </p:txBody>
      </p:sp>
      <p:sp>
        <p:nvSpPr>
          <p:cNvPr id="854031" name="AutoShape 15"/>
          <p:cNvSpPr>
            <a:spLocks noChangeArrowheads="1"/>
          </p:cNvSpPr>
          <p:nvPr/>
        </p:nvSpPr>
        <p:spPr bwMode="auto">
          <a:xfrm>
            <a:off x="5637212" y="5230813"/>
            <a:ext cx="3200400" cy="430887"/>
          </a:xfrm>
          <a:prstGeom prst="wedgeRectCallout">
            <a:avLst>
              <a:gd name="adj1" fmla="val -176812"/>
              <a:gd name="adj2" fmla="val -301050"/>
            </a:avLst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1125" eaLnBrk="1" hangingPunct="1"/>
            <a:r>
              <a:rPr lang="en-GB" dirty="0" smtClean="0"/>
              <a:t>Timing ruler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2838" y="6172200"/>
            <a:ext cx="2062162" cy="457200"/>
          </a:xfrm>
        </p:spPr>
        <p:txBody>
          <a:bodyPr/>
          <a:lstStyle/>
          <a:p>
            <a:fld id="{21AA7FCF-16B6-4DD2-811D-B4AFE9DFB905}" type="slidenum">
              <a:rPr lang="en-GB">
                <a:solidFill>
                  <a:srgbClr val="808080"/>
                </a:solidFill>
              </a:rPr>
              <a:pPr/>
              <a:t>4</a:t>
            </a:fld>
            <a:endParaRPr lang="en-GB" dirty="0">
              <a:solidFill>
                <a:srgbClr val="80808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23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27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28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29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403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4023" grpId="0" uiExpand="1" build="p" animBg="1"/>
      <p:bldP spid="854027" grpId="0" uiExpand="1" build="p" animBg="1"/>
      <p:bldP spid="854028" grpId="0" uiExpand="1" build="p" animBg="1"/>
      <p:bldP spid="854029" grpId="0" uiExpand="1" build="p" animBg="1"/>
      <p:bldP spid="854030" grpId="0" uiExpand="1" build="p" animBg="1"/>
      <p:bldP spid="854031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Timing Diagrams: </a:t>
            </a:r>
            <a:r>
              <a:rPr lang="en-US" sz="3200" i="1" dirty="0"/>
              <a:t>Example </a:t>
            </a:r>
            <a:r>
              <a:rPr lang="en-US" sz="3200" i="1" dirty="0" smtClean="0"/>
              <a:t>2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>Lifelines Interacting via Messages</a:t>
            </a:r>
            <a:endParaRPr lang="en-US" b="0" dirty="0"/>
          </a:p>
        </p:txBody>
      </p:sp>
      <p:pic>
        <p:nvPicPr>
          <p:cNvPr id="8437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7694613" cy="4968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554153" y="1316149"/>
            <a:ext cx="6076546" cy="420624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outerShdw dist="25400" dir="2700000" algn="ctr" rotWithShape="0">
              <a:schemeClr val="tx2"/>
            </a:outerShdw>
          </a:effectLst>
        </p:spPr>
      </p:pic>
      <p:sp>
        <p:nvSpPr>
          <p:cNvPr id="857091" name="AutoShape 3"/>
          <p:cNvSpPr>
            <a:spLocks noChangeArrowheads="1"/>
          </p:cNvSpPr>
          <p:nvPr/>
        </p:nvSpPr>
        <p:spPr bwMode="auto">
          <a:xfrm>
            <a:off x="5376863" y="381000"/>
            <a:ext cx="3749040" cy="1723549"/>
          </a:xfrm>
          <a:prstGeom prst="wedgeRectCallout">
            <a:avLst>
              <a:gd name="adj1" fmla="val -117339"/>
              <a:gd name="adj2" fmla="val 28008"/>
            </a:avLst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2713" eaLnBrk="1" hangingPunct="1"/>
            <a:r>
              <a:rPr lang="en-GB" dirty="0">
                <a:solidFill>
                  <a:srgbClr val="000000"/>
                </a:solidFill>
              </a:rPr>
              <a:t>Like </a:t>
            </a:r>
            <a:r>
              <a:rPr lang="en-GB" dirty="0" smtClean="0">
                <a:solidFill>
                  <a:srgbClr val="000000"/>
                </a:solidFill>
              </a:rPr>
              <a:t>life </a:t>
            </a:r>
            <a:r>
              <a:rPr lang="en-GB" dirty="0">
                <a:solidFill>
                  <a:srgbClr val="000000"/>
                </a:solidFill>
              </a:rPr>
              <a:t>lines of sequence diagrams, but has </a:t>
            </a:r>
            <a:r>
              <a:rPr lang="en-GB" b="1" i="1" dirty="0">
                <a:solidFill>
                  <a:srgbClr val="000000"/>
                </a:solidFill>
              </a:rPr>
              <a:t>states</a:t>
            </a:r>
            <a:r>
              <a:rPr lang="en-GB" dirty="0">
                <a:solidFill>
                  <a:srgbClr val="000000"/>
                </a:solidFill>
              </a:rPr>
              <a:t> and explicit </a:t>
            </a:r>
            <a:r>
              <a:rPr lang="en-GB" b="1" i="1" dirty="0" smtClean="0">
                <a:solidFill>
                  <a:srgbClr val="000000"/>
                </a:solidFill>
              </a:rPr>
              <a:t>timing</a:t>
            </a:r>
            <a:endParaRPr lang="en-GB" b="1" i="1" dirty="0">
              <a:solidFill>
                <a:srgbClr val="000000"/>
              </a:solidFill>
            </a:endParaRPr>
          </a:p>
        </p:txBody>
      </p:sp>
      <p:sp>
        <p:nvSpPr>
          <p:cNvPr id="857092" name="AutoShape 4"/>
          <p:cNvSpPr>
            <a:spLocks noChangeArrowheads="1"/>
          </p:cNvSpPr>
          <p:nvPr/>
        </p:nvSpPr>
        <p:spPr bwMode="auto">
          <a:xfrm>
            <a:off x="5376863" y="2362200"/>
            <a:ext cx="3749040" cy="430887"/>
          </a:xfrm>
          <a:prstGeom prst="wedgeRectCallout">
            <a:avLst>
              <a:gd name="adj1" fmla="val -132990"/>
              <a:gd name="adj2" fmla="val 72571"/>
            </a:avLst>
          </a:prstGeom>
          <a:noFill/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15888" eaLnBrk="1" hangingPunct="1"/>
            <a:r>
              <a:rPr lang="en-GB" dirty="0" smtClean="0">
                <a:solidFill>
                  <a:srgbClr val="000000"/>
                </a:solidFill>
              </a:rPr>
              <a:t>Message that takes time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2838" y="6172200"/>
            <a:ext cx="2062162" cy="457200"/>
          </a:xfrm>
        </p:spPr>
        <p:txBody>
          <a:bodyPr/>
          <a:lstStyle/>
          <a:p>
            <a:fld id="{21AA7FCF-16B6-4DD2-811D-B4AFE9DFB905}" type="slidenum">
              <a:rPr lang="en-GB">
                <a:solidFill>
                  <a:srgbClr val="808080"/>
                </a:solidFill>
              </a:rPr>
              <a:pPr/>
              <a:t>6</a:t>
            </a:fld>
            <a:endParaRPr lang="en-GB" dirty="0">
              <a:solidFill>
                <a:srgbClr val="80808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7091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7091" grpId="0" uiExpand="1" build="p" animBg="1"/>
      <p:bldP spid="857092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564A0-5369-44D4-971F-D835BD6FB61D}" type="slidenum">
              <a:rPr lang="en-GB"/>
              <a:pPr/>
              <a:t>7</a:t>
            </a:fld>
            <a:endParaRPr lang="en-GB"/>
          </a:p>
        </p:txBody>
      </p:sp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</a:t>
            </a:r>
            <a:r>
              <a:rPr lang="en-GB" dirty="0" smtClean="0"/>
              <a:t>Diagram</a:t>
            </a:r>
            <a:endParaRPr lang="en-GB" dirty="0"/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4953000"/>
          </a:xfrm>
        </p:spPr>
        <p:txBody>
          <a:bodyPr/>
          <a:lstStyle/>
          <a:p>
            <a:pPr marL="342900" indent="-342900"/>
            <a:r>
              <a:rPr lang="en-GB" dirty="0" smtClean="0"/>
              <a:t>Specifies the detailed operations and </a:t>
            </a:r>
            <a:r>
              <a:rPr lang="en-GB" dirty="0"/>
              <a:t>conditions for </a:t>
            </a:r>
            <a:r>
              <a:rPr lang="en-GB" b="1" i="1" dirty="0" smtClean="0">
                <a:solidFill>
                  <a:schemeClr val="bg2"/>
                </a:solidFill>
              </a:rPr>
              <a:t>lower-level</a:t>
            </a:r>
            <a:r>
              <a:rPr lang="en-GB" dirty="0" smtClean="0"/>
              <a:t> behaviour within an object, </a:t>
            </a:r>
            <a:r>
              <a:rPr lang="en-GB" dirty="0"/>
              <a:t>rather </a:t>
            </a:r>
            <a:r>
              <a:rPr lang="en-GB" dirty="0" smtClean="0"/>
              <a:t>than interactions with actors or other objects</a:t>
            </a:r>
            <a:endParaRPr lang="en-GB" dirty="0"/>
          </a:p>
          <a:p>
            <a:pPr marL="342900" indent="-342900"/>
            <a:r>
              <a:rPr lang="en-GB" dirty="0" smtClean="0"/>
              <a:t>Resembles traditional </a:t>
            </a:r>
            <a:r>
              <a:rPr lang="en-GB" b="1" i="1" dirty="0">
                <a:solidFill>
                  <a:srgbClr val="C33EC6"/>
                </a:solidFill>
              </a:rPr>
              <a:t>flowcharts</a:t>
            </a:r>
          </a:p>
          <a:p>
            <a:pPr marL="342900" indent="-342900"/>
            <a:r>
              <a:rPr lang="en-GB" dirty="0" smtClean="0"/>
              <a:t>Mainly </a:t>
            </a:r>
            <a:r>
              <a:rPr lang="en-GB" dirty="0"/>
              <a:t>focuses on the </a:t>
            </a:r>
            <a:r>
              <a:rPr lang="en-GB" b="1" i="1" dirty="0">
                <a:solidFill>
                  <a:srgbClr val="C33EC6"/>
                </a:solidFill>
              </a:rPr>
              <a:t>flow of control</a:t>
            </a:r>
          </a:p>
          <a:p>
            <a:pPr marL="342900" indent="-342900"/>
            <a:r>
              <a:rPr lang="en-GB" dirty="0" smtClean="0"/>
              <a:t>Activity </a:t>
            </a:r>
            <a:r>
              <a:rPr lang="en-GB" dirty="0"/>
              <a:t>diagrams are </a:t>
            </a:r>
            <a:r>
              <a:rPr lang="en-GB" b="1" i="1" dirty="0">
                <a:solidFill>
                  <a:srgbClr val="0070C0"/>
                </a:solidFill>
              </a:rPr>
              <a:t>optional</a:t>
            </a:r>
            <a:r>
              <a:rPr lang="en-GB" dirty="0"/>
              <a:t> in UML</a:t>
            </a:r>
            <a:endParaRPr lang="en-US" altLang="zh-TW" dirty="0">
              <a:ea typeface="新細明體" pitchFamily="18" charset="-120"/>
            </a:endParaRPr>
          </a:p>
          <a:p>
            <a:pPr marL="742950" lvl="1" indent="-285750"/>
            <a:r>
              <a:rPr lang="en-GB" dirty="0" smtClean="0"/>
              <a:t>It is </a:t>
            </a:r>
            <a:r>
              <a:rPr lang="en-GB" b="1" i="1" dirty="0" smtClean="0"/>
              <a:t>not</a:t>
            </a:r>
            <a:r>
              <a:rPr lang="en-GB" dirty="0" smtClean="0"/>
              <a:t> the most important diagram in UML</a:t>
            </a:r>
          </a:p>
          <a:p>
            <a:pPr marL="742950" lvl="1" indent="-285750"/>
            <a:r>
              <a:rPr lang="en-GB" b="1" i="1" dirty="0" smtClean="0">
                <a:solidFill>
                  <a:srgbClr val="0070C0"/>
                </a:solidFill>
              </a:rPr>
              <a:t>Pseudocode</a:t>
            </a:r>
            <a:r>
              <a:rPr lang="en-GB" dirty="0" smtClean="0"/>
              <a:t> may </a:t>
            </a:r>
            <a:r>
              <a:rPr lang="en-GB" dirty="0"/>
              <a:t>be used </a:t>
            </a:r>
            <a:r>
              <a:rPr lang="en-GB" dirty="0" smtClean="0"/>
              <a:t>instead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GB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779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F10C-ADCA-4B45-ACD2-F2539D89ACEE}" type="slidenum">
              <a:rPr lang="en-GB"/>
              <a:pPr/>
              <a:t>8</a:t>
            </a:fld>
            <a:endParaRPr lang="en-GB"/>
          </a:p>
        </p:txBody>
      </p:sp>
      <p:pic>
        <p:nvPicPr>
          <p:cNvPr id="827397" name="Picture 5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9142413" cy="4481513"/>
          </a:xfrm>
          <a:prstGeom prst="rect">
            <a:avLst/>
          </a:prstGeom>
          <a:noFill/>
        </p:spPr>
      </p:pic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GB" sz="3200" i="1" dirty="0"/>
              <a:t>Activity </a:t>
            </a:r>
            <a:r>
              <a:rPr lang="en-GB" sz="3200" i="1" dirty="0" smtClean="0"/>
              <a:t>Diagram</a:t>
            </a:r>
            <a:r>
              <a:rPr lang="en-GB" sz="3200" i="1" dirty="0"/>
              <a:t/>
            </a:r>
            <a:br>
              <a:rPr lang="en-GB" sz="3200" i="1" dirty="0"/>
            </a:br>
            <a:r>
              <a:rPr lang="en-GB" dirty="0" smtClean="0"/>
              <a:t>Example 1</a:t>
            </a:r>
            <a:endParaRPr lang="en-US" dirty="0"/>
          </a:p>
        </p:txBody>
      </p:sp>
      <p:sp>
        <p:nvSpPr>
          <p:cNvPr id="827398" name="AutoShape 6"/>
          <p:cNvSpPr>
            <a:spLocks noChangeArrowheads="1"/>
          </p:cNvSpPr>
          <p:nvPr/>
        </p:nvSpPr>
        <p:spPr bwMode="auto">
          <a:xfrm>
            <a:off x="381000" y="1676400"/>
            <a:ext cx="1097280" cy="609600"/>
          </a:xfrm>
          <a:prstGeom prst="wedgeRectCallout">
            <a:avLst>
              <a:gd name="adj1" fmla="val 6560"/>
              <a:gd name="adj2" fmla="val 186608"/>
            </a:avLst>
          </a:prstGeom>
          <a:solidFill>
            <a:schemeClr val="bg1"/>
          </a:solidFill>
          <a:ln w="7620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r"/>
            <a:r>
              <a:rPr lang="en-US" dirty="0" smtClean="0"/>
              <a:t>Fork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3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i="1" dirty="0"/>
              <a:t>Activity </a:t>
            </a:r>
            <a:r>
              <a:rPr lang="en-GB" sz="3200" i="1" dirty="0" smtClean="0"/>
              <a:t>Diagram</a:t>
            </a:r>
            <a:r>
              <a:rPr lang="en-GB" sz="3200" i="1" dirty="0"/>
              <a:t/>
            </a:r>
            <a:br>
              <a:rPr lang="en-GB" sz="3200" i="1" dirty="0"/>
            </a:br>
            <a:r>
              <a:rPr lang="en-GB" dirty="0" smtClean="0"/>
              <a:t>Example 2</a:t>
            </a:r>
            <a:endParaRPr lang="en-US" dirty="0"/>
          </a:p>
        </p:txBody>
      </p:sp>
      <p:pic>
        <p:nvPicPr>
          <p:cNvPr id="828419" name="Picture 3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9142413" cy="4203700"/>
          </a:xfrm>
          <a:prstGeom prst="rect">
            <a:avLst/>
          </a:prstGeom>
          <a:noFill/>
        </p:spPr>
      </p:pic>
      <p:sp>
        <p:nvSpPr>
          <p:cNvPr id="828420" name="AutoShape 4"/>
          <p:cNvSpPr>
            <a:spLocks noChangeArrowheads="1"/>
          </p:cNvSpPr>
          <p:nvPr/>
        </p:nvSpPr>
        <p:spPr bwMode="auto">
          <a:xfrm>
            <a:off x="303213" y="6019800"/>
            <a:ext cx="2590800" cy="609600"/>
          </a:xfrm>
          <a:prstGeom prst="wedgeRectCallout">
            <a:avLst>
              <a:gd name="adj1" fmla="val -30208"/>
              <a:gd name="adj2" fmla="val -425523"/>
            </a:avLst>
          </a:prstGeom>
          <a:noFill/>
          <a:ln w="7620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r>
              <a:rPr lang="en-US"/>
              <a:t>Parameter node</a:t>
            </a:r>
          </a:p>
        </p:txBody>
      </p:sp>
      <p:sp>
        <p:nvSpPr>
          <p:cNvPr id="828421" name="AutoShape 5"/>
          <p:cNvSpPr>
            <a:spLocks noChangeArrowheads="1"/>
          </p:cNvSpPr>
          <p:nvPr/>
        </p:nvSpPr>
        <p:spPr bwMode="auto">
          <a:xfrm>
            <a:off x="4418013" y="304800"/>
            <a:ext cx="3474720" cy="609600"/>
          </a:xfrm>
          <a:prstGeom prst="wedgeRectCallout">
            <a:avLst>
              <a:gd name="adj1" fmla="val -83190"/>
              <a:gd name="adj2" fmla="val 228125"/>
            </a:avLst>
          </a:prstGeom>
          <a:solidFill>
            <a:schemeClr val="bg1"/>
          </a:solidFill>
          <a:ln w="7620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r"/>
            <a:r>
              <a:rPr lang="en-US" dirty="0"/>
              <a:t>Parameter name: </a:t>
            </a:r>
            <a:r>
              <a:rPr lang="en-US" dirty="0" smtClean="0"/>
              <a:t>type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28424" name="AutoShape 8"/>
          <p:cNvSpPr>
            <a:spLocks noChangeArrowheads="1"/>
          </p:cNvSpPr>
          <p:nvPr/>
        </p:nvSpPr>
        <p:spPr bwMode="auto">
          <a:xfrm>
            <a:off x="8075613" y="6019800"/>
            <a:ext cx="914400" cy="609600"/>
          </a:xfrm>
          <a:prstGeom prst="wedgeRectCallout">
            <a:avLst>
              <a:gd name="adj1" fmla="val -114065"/>
              <a:gd name="adj2" fmla="val -401301"/>
            </a:avLst>
          </a:prstGeom>
          <a:noFill/>
          <a:ln w="76200">
            <a:solidFill>
              <a:srgbClr val="00B0F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en-US"/>
              <a:t>Join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84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84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8420" grpId="0" animBg="1"/>
      <p:bldP spid="828421" grpId="0" animBg="1"/>
      <p:bldP spid="828424" grpId="0" animBg="1"/>
    </p:bldLst>
  </p:timing>
</p:sld>
</file>

<file path=ppt/theme/theme1.xml><?xml version="1.0" encoding="utf-8"?>
<a:theme xmlns:a="http://schemas.openxmlformats.org/drawingml/2006/main" name="Side Bar">
  <a:themeElements>
    <a:clrScheme name="Side Bar 4">
      <a:dk1>
        <a:srgbClr val="000000"/>
      </a:dk1>
      <a:lt1>
        <a:srgbClr val="FFFFFF"/>
      </a:lt1>
      <a:dk2>
        <a:srgbClr val="CC0000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006600"/>
        </a:dk2>
        <a:lt2>
          <a:srgbClr val="0066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de Bar">
  <a:themeElements>
    <a:clrScheme name="Side Bar 8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006600"/>
        </a:dk2>
        <a:lt2>
          <a:srgbClr val="0066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10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11.xml><?xml version="1.0" encoding="utf-8"?>
<a:themeOverride xmlns:a="http://schemas.openxmlformats.org/drawingml/2006/main">
  <a:clrScheme name="Custom 3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12.xml><?xml version="1.0" encoding="utf-8"?>
<a:themeOverride xmlns:a="http://schemas.openxmlformats.org/drawingml/2006/main">
  <a:clrScheme name="Custom 3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13.xml><?xml version="1.0" encoding="utf-8"?>
<a:themeOverride xmlns:a="http://schemas.openxmlformats.org/drawingml/2006/main">
  <a:clrScheme name="Custom 3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5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9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Designs\Side Bar.pot</Template>
  <TotalTime>4114</TotalTime>
  <Words>336</Words>
  <Application>Microsoft Office PowerPoint</Application>
  <PresentationFormat>Custom</PresentationFormat>
  <Paragraphs>83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Book Antiqua</vt:lpstr>
      <vt:lpstr>Consolas</vt:lpstr>
      <vt:lpstr>Courier New</vt:lpstr>
      <vt:lpstr>PMingLiU</vt:lpstr>
      <vt:lpstr>Symbol</vt:lpstr>
      <vt:lpstr>Times New Roman</vt:lpstr>
      <vt:lpstr>Wingdings</vt:lpstr>
      <vt:lpstr>Side Bar</vt:lpstr>
      <vt:lpstr>1_Side Bar</vt:lpstr>
      <vt:lpstr>Timing and Activity Models</vt:lpstr>
      <vt:lpstr>Timing Diagrams</vt:lpstr>
      <vt:lpstr>Timing Diagrams Example 1</vt:lpstr>
      <vt:lpstr>PowerPoint Presentation</vt:lpstr>
      <vt:lpstr>Timing Diagrams: Example 2 Lifelines Interacting via Messages</vt:lpstr>
      <vt:lpstr>PowerPoint Presentation</vt:lpstr>
      <vt:lpstr>Activity Diagram</vt:lpstr>
      <vt:lpstr>Activity Diagram Example 1</vt:lpstr>
      <vt:lpstr>Activity Diagram Example 2</vt:lpstr>
      <vt:lpstr>Activity Diagram Example 2</vt:lpstr>
      <vt:lpstr>We Learn from Mistakes</vt:lpstr>
      <vt:lpstr>Activity Diagram with Swim Lanes </vt:lpstr>
      <vt:lpstr>Interaction Overview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</dc:title>
  <dc:creator>Prof. T.H. Tse</dc:creator>
  <cp:lastModifiedBy>TH Tse</cp:lastModifiedBy>
  <cp:revision>628</cp:revision>
  <cp:lastPrinted>1999-03-05T07:14:38Z</cp:lastPrinted>
  <dcterms:created xsi:type="dcterms:W3CDTF">1999-09-08T02:17:18Z</dcterms:created>
  <dcterms:modified xsi:type="dcterms:W3CDTF">2023-10-12T04:13:40Z</dcterms:modified>
</cp:coreProperties>
</file>