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2.xml" ContentType="application/vnd.openxmlformats-officedocument.presentationml.notesSlide+xml"/>
  <Override PartName="/ppt/theme/themeOverride5.xml" ContentType="application/vnd.openxmlformats-officedocument.themeOverride+xml"/>
  <Override PartName="/ppt/notesSlides/notesSlide3.xml" ContentType="application/vnd.openxmlformats-officedocument.presentationml.notesSl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notesSlides/notesSlide7.xml" ContentType="application/vnd.openxmlformats-officedocument.presentationml.notesSlide+xml"/>
  <Override PartName="/ppt/theme/themeOverride10.xml" ContentType="application/vnd.openxmlformats-officedocument.themeOverride+xml"/>
  <Override PartName="/ppt/theme/themeOverride11.xml" ContentType="application/vnd.openxmlformats-officedocument.themeOverride+xml"/>
  <Override PartName="/ppt/notesSlides/notesSlide8.xml" ContentType="application/vnd.openxmlformats-officedocument.presentationml.notesSlide+xml"/>
  <Override PartName="/ppt/theme/themeOverride12.xml" ContentType="application/vnd.openxmlformats-officedocument.themeOverride+xml"/>
  <Override PartName="/ppt/notesSlides/notesSlide9.xml" ContentType="application/vnd.openxmlformats-officedocument.presentationml.notesSlide+xml"/>
  <Override PartName="/ppt/theme/themeOverride13.xml" ContentType="application/vnd.openxmlformats-officedocument.themeOverride+xml"/>
  <Override PartName="/ppt/theme/themeOverride14.xml" ContentType="application/vnd.openxmlformats-officedocument.themeOverride+xml"/>
  <Override PartName="/ppt/notesSlides/notesSlide10.xml" ContentType="application/vnd.openxmlformats-officedocument.presentationml.notesSlide+xml"/>
  <Override PartName="/ppt/theme/themeOverride15.xml" ContentType="application/vnd.openxmlformats-officedocument.themeOverride+xml"/>
  <Override PartName="/ppt/theme/themeOverride16.xml" ContentType="application/vnd.openxmlformats-officedocument.themeOverride+xml"/>
  <Override PartName="/ppt/notesSlides/notesSlide11.xml" ContentType="application/vnd.openxmlformats-officedocument.presentationml.notesSlide+xml"/>
  <Override PartName="/ppt/theme/themeOverride17.xml" ContentType="application/vnd.openxmlformats-officedocument.themeOverride+xml"/>
  <Override PartName="/ppt/notesSlides/notesSlide12.xml" ContentType="application/vnd.openxmlformats-officedocument.presentationml.notesSlide+xml"/>
  <Override PartName="/ppt/theme/themeOverride18.xml" ContentType="application/vnd.openxmlformats-officedocument.themeOverride+xml"/>
  <Override PartName="/ppt/notesSlides/notesSlide13.xml" ContentType="application/vnd.openxmlformats-officedocument.presentationml.notesSlide+xml"/>
  <Override PartName="/ppt/theme/themeOverride19.xml" ContentType="application/vnd.openxmlformats-officedocument.themeOverride+xml"/>
  <Override PartName="/ppt/notesSlides/notesSlide14.xml" ContentType="application/vnd.openxmlformats-officedocument.presentationml.notesSlide+xml"/>
  <Override PartName="/ppt/theme/themeOverride20.xml" ContentType="application/vnd.openxmlformats-officedocument.themeOverride+xml"/>
  <Override PartName="/ppt/notesSlides/notesSlide15.xml" ContentType="application/vnd.openxmlformats-officedocument.presentationml.notesSlide+xml"/>
  <Override PartName="/ppt/theme/themeOverride21.xml" ContentType="application/vnd.openxmlformats-officedocument.themeOverride+xml"/>
  <Override PartName="/ppt/notesSlides/notesSlide16.xml" ContentType="application/vnd.openxmlformats-officedocument.presentationml.notesSlide+xml"/>
  <Override PartName="/ppt/theme/themeOverride22.xml" ContentType="application/vnd.openxmlformats-officedocument.themeOverride+xml"/>
  <Override PartName="/ppt/notesSlides/notesSlide17.xml" ContentType="application/vnd.openxmlformats-officedocument.presentationml.notesSlide+xml"/>
  <Override PartName="/ppt/theme/themeOverride23.xml" ContentType="application/vnd.openxmlformats-officedocument.themeOverride+xml"/>
  <Override PartName="/ppt/notesSlides/notesSlide18.xml" ContentType="application/vnd.openxmlformats-officedocument.presentationml.notesSl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notesSlides/notesSlide19.xml" ContentType="application/vnd.openxmlformats-officedocument.presentationml.notesSlide+xml"/>
  <Override PartName="/ppt/theme/themeOverride27.xml" ContentType="application/vnd.openxmlformats-officedocument.themeOverride+xml"/>
  <Override PartName="/ppt/notesSlides/notesSlide20.xml" ContentType="application/vnd.openxmlformats-officedocument.presentationml.notesSlide+xml"/>
  <Override PartName="/ppt/theme/themeOverride28.xml" ContentType="application/vnd.openxmlformats-officedocument.themeOverride+xml"/>
  <Override PartName="/ppt/notesSlides/notesSlide21.xml" ContentType="application/vnd.openxmlformats-officedocument.presentationml.notesSlide+xml"/>
  <Override PartName="/ppt/theme/themeOverride29.xml" ContentType="application/vnd.openxmlformats-officedocument.themeOverride+xml"/>
  <Override PartName="/ppt/notesSlides/notesSlide22.xml" ContentType="application/vnd.openxmlformats-officedocument.presentationml.notesSlide+xml"/>
  <Override PartName="/ppt/theme/themeOverride30.xml" ContentType="application/vnd.openxmlformats-officedocument.themeOverride+xml"/>
  <Override PartName="/ppt/notesSlides/notesSlide23.xml" ContentType="application/vnd.openxmlformats-officedocument.presentationml.notesSlide+xml"/>
  <Override PartName="/ppt/theme/themeOverride31.xml" ContentType="application/vnd.openxmlformats-officedocument.themeOverride+xml"/>
  <Override PartName="/ppt/notesSlides/notesSlide24.xml" ContentType="application/vnd.openxmlformats-officedocument.presentationml.notesSl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notesSlides/notesSlide25.xml" ContentType="application/vnd.openxmlformats-officedocument.presentationml.notesSlide+xml"/>
  <Override PartName="/ppt/theme/themeOverride40.xml" ContentType="application/vnd.openxmlformats-officedocument.themeOverride+xml"/>
  <Override PartName="/ppt/notesSlides/notesSlide26.xml" ContentType="application/vnd.openxmlformats-officedocument.presentationml.notesSlide+xml"/>
  <Override PartName="/ppt/theme/themeOverride41.xml" ContentType="application/vnd.openxmlformats-officedocument.themeOverride+xml"/>
  <Override PartName="/ppt/notesSlides/notesSlide27.xml" ContentType="application/vnd.openxmlformats-officedocument.presentationml.notesSlide+xml"/>
  <Override PartName="/ppt/theme/themeOverride42.xml" ContentType="application/vnd.openxmlformats-officedocument.themeOverride+xml"/>
  <Override PartName="/ppt/notesSlides/notesSlide28.xml" ContentType="application/vnd.openxmlformats-officedocument.presentationml.notesSl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notesSlides/notesSlide29.xml" ContentType="application/vnd.openxmlformats-officedocument.presentationml.notesSlide+xml"/>
  <Override PartName="/ppt/theme/themeOverride46.xml" ContentType="application/vnd.openxmlformats-officedocument.themeOverride+xml"/>
  <Override PartName="/ppt/notesSlides/notesSlide30.xml" ContentType="application/vnd.openxmlformats-officedocument.presentationml.notesSlide+xml"/>
  <Override PartName="/ppt/theme/themeOverride47.xml" ContentType="application/vnd.openxmlformats-officedocument.themeOverride+xml"/>
  <Override PartName="/ppt/notesSlides/notesSlide31.xml" ContentType="application/vnd.openxmlformats-officedocument.presentationml.notesSlide+xml"/>
  <Override PartName="/ppt/theme/themeOverride48.xml" ContentType="application/vnd.openxmlformats-officedocument.themeOverride+xml"/>
  <Override PartName="/ppt/theme/themeOverride49.xml" ContentType="application/vnd.openxmlformats-officedocument.themeOverride+xml"/>
  <Override PartName="/ppt/notesSlides/notesSlide32.xml" ContentType="application/vnd.openxmlformats-officedocument.presentationml.notesSlide+xml"/>
  <Override PartName="/ppt/theme/themeOverride50.xml" ContentType="application/vnd.openxmlformats-officedocument.themeOverride+xml"/>
  <Override PartName="/ppt/notesSlides/notesSlide33.xml" ContentType="application/vnd.openxmlformats-officedocument.presentationml.notesSlide+xml"/>
  <Override PartName="/ppt/theme/themeOverride51.xml" ContentType="application/vnd.openxmlformats-officedocument.themeOverride+xml"/>
  <Override PartName="/ppt/notesSlides/notesSlide34.xml" ContentType="application/vnd.openxmlformats-officedocument.presentationml.notesSlide+xml"/>
  <Override PartName="/ppt/theme/themeOverride52.xml" ContentType="application/vnd.openxmlformats-officedocument.themeOverride+xml"/>
  <Override PartName="/ppt/notesSlides/notesSlide35.xml" ContentType="application/vnd.openxmlformats-officedocument.presentationml.notesSlide+xml"/>
  <Override PartName="/ppt/theme/themeOverride53.xml" ContentType="application/vnd.openxmlformats-officedocument.themeOverride+xml"/>
  <Override PartName="/ppt/notesSlides/notesSlide36.xml" ContentType="application/vnd.openxmlformats-officedocument.presentationml.notesSlide+xml"/>
  <Override PartName="/ppt/theme/themeOverride54.xml" ContentType="application/vnd.openxmlformats-officedocument.themeOverride+xml"/>
  <Override PartName="/ppt/notesSlides/notesSlide37.xml" ContentType="application/vnd.openxmlformats-officedocument.presentationml.notesSlide+xml"/>
  <Override PartName="/ppt/theme/themeOverride55.xml" ContentType="application/vnd.openxmlformats-officedocument.themeOverride+xml"/>
  <Override PartName="/ppt/notesSlides/notesSlide38.xml" ContentType="application/vnd.openxmlformats-officedocument.presentationml.notesSlide+xml"/>
  <Override PartName="/ppt/theme/themeOverride56.xml" ContentType="application/vnd.openxmlformats-officedocument.themeOverride+xml"/>
  <Override PartName="/ppt/notesSlides/notesSlide39.xml" ContentType="application/vnd.openxmlformats-officedocument.presentationml.notesSlide+xml"/>
  <Override PartName="/ppt/theme/themeOverride57.xml" ContentType="application/vnd.openxmlformats-officedocument.themeOverride+xml"/>
  <Override PartName="/ppt/notesSlides/notesSlide40.xml" ContentType="application/vnd.openxmlformats-officedocument.presentationml.notesSlide+xml"/>
  <Override PartName="/ppt/theme/themeOverride58.xml" ContentType="application/vnd.openxmlformats-officedocument.themeOverride+xml"/>
  <Override PartName="/ppt/notesSlides/notesSlide41.xml" ContentType="application/vnd.openxmlformats-officedocument.presentationml.notesSlide+xml"/>
  <Override PartName="/ppt/theme/themeOverride59.xml" ContentType="application/vnd.openxmlformats-officedocument.themeOverride+xml"/>
  <Override PartName="/ppt/theme/themeOverride60.xml" ContentType="application/vnd.openxmlformats-officedocument.themeOverride+xml"/>
  <Override PartName="/ppt/notesSlides/notesSlide42.xml" ContentType="application/vnd.openxmlformats-officedocument.presentationml.notesSlide+xml"/>
  <Override PartName="/ppt/theme/themeOverride61.xml" ContentType="application/vnd.openxmlformats-officedocument.themeOverride+xml"/>
  <Override PartName="/ppt/notesSlides/notesSlide43.xml" ContentType="application/vnd.openxmlformats-officedocument.presentationml.notesSlide+xml"/>
  <Override PartName="/ppt/theme/themeOverride62.xml" ContentType="application/vnd.openxmlformats-officedocument.themeOverride+xml"/>
  <Override PartName="/ppt/notesSlides/notesSlide44.xml" ContentType="application/vnd.openxmlformats-officedocument.presentationml.notesSlide+xml"/>
  <Override PartName="/ppt/theme/themeOverride63.xml" ContentType="application/vnd.openxmlformats-officedocument.themeOverride+xml"/>
  <Override PartName="/ppt/notesSlides/notesSlide45.xml" ContentType="application/vnd.openxmlformats-officedocument.presentationml.notesSlide+xml"/>
  <Override PartName="/ppt/theme/themeOverride64.xml" ContentType="application/vnd.openxmlformats-officedocument.themeOverride+xml"/>
  <Override PartName="/ppt/notesSlides/notesSlide46.xml" ContentType="application/vnd.openxmlformats-officedocument.presentationml.notesSlide+xml"/>
  <Override PartName="/ppt/theme/themeOverride65.xml" ContentType="application/vnd.openxmlformats-officedocument.themeOverride+xml"/>
  <Override PartName="/ppt/notesSlides/notesSlide47.xml" ContentType="application/vnd.openxmlformats-officedocument.presentationml.notesSlide+xml"/>
  <Override PartName="/ppt/theme/themeOverride66.xml" ContentType="application/vnd.openxmlformats-officedocument.themeOverride+xml"/>
  <Override PartName="/ppt/notesSlides/notesSlide48.xml" ContentType="application/vnd.openxmlformats-officedocument.presentationml.notesSlide+xml"/>
  <Override PartName="/ppt/theme/themeOverride67.xml" ContentType="application/vnd.openxmlformats-officedocument.themeOverride+xml"/>
  <Override PartName="/ppt/notesSlides/notesSlide49.xml" ContentType="application/vnd.openxmlformats-officedocument.presentationml.notesSlide+xml"/>
  <Override PartName="/ppt/theme/themeOverride68.xml" ContentType="application/vnd.openxmlformats-officedocument.themeOverride+xml"/>
  <Override PartName="/ppt/notesSlides/notesSlide50.xml" ContentType="application/vnd.openxmlformats-officedocument.presentationml.notesSlide+xml"/>
  <Override PartName="/ppt/theme/themeOverride69.xml" ContentType="application/vnd.openxmlformats-officedocument.themeOverride+xml"/>
  <Override PartName="/ppt/notesSlides/notesSlide51.xml" ContentType="application/vnd.openxmlformats-officedocument.presentationml.notesSlide+xml"/>
  <Override PartName="/ppt/theme/themeOverride70.xml" ContentType="application/vnd.openxmlformats-officedocument.themeOverride+xml"/>
  <Override PartName="/ppt/notesSlides/notesSlide52.xml" ContentType="application/vnd.openxmlformats-officedocument.presentationml.notesSlide+xml"/>
  <Override PartName="/ppt/theme/themeOverride71.xml" ContentType="application/vnd.openxmlformats-officedocument.themeOverride+xml"/>
  <Override PartName="/ppt/notesSlides/notesSlide53.xml" ContentType="application/vnd.openxmlformats-officedocument.presentationml.notesSlide+xml"/>
  <Override PartName="/ppt/theme/themeOverride72.xml" ContentType="application/vnd.openxmlformats-officedocument.themeOverride+xml"/>
  <Override PartName="/ppt/notesSlides/notesSlide54.xml" ContentType="application/vnd.openxmlformats-officedocument.presentationml.notesSlide+xml"/>
  <Override PartName="/ppt/theme/themeOverride73.xml" ContentType="application/vnd.openxmlformats-officedocument.themeOverride+xml"/>
  <Override PartName="/ppt/notesSlides/notesSlide55.xml" ContentType="application/vnd.openxmlformats-officedocument.presentationml.notesSlide+xml"/>
  <Override PartName="/ppt/theme/themeOverride74.xml" ContentType="application/vnd.openxmlformats-officedocument.themeOverride+xml"/>
  <Override PartName="/ppt/notesSlides/notesSlide56.xml" ContentType="application/vnd.openxmlformats-officedocument.presentationml.notesSlide+xml"/>
  <Override PartName="/ppt/theme/themeOverride75.xml" ContentType="application/vnd.openxmlformats-officedocument.themeOverride+xml"/>
  <Override PartName="/ppt/notesSlides/notesSlide57.xml" ContentType="application/vnd.openxmlformats-officedocument.presentationml.notesSlide+xml"/>
  <Override PartName="/ppt/theme/themeOverride76.xml" ContentType="application/vnd.openxmlformats-officedocument.themeOverride+xml"/>
  <Override PartName="/ppt/notesSlides/notesSlide58.xml" ContentType="application/vnd.openxmlformats-officedocument.presentationml.notesSlide+xml"/>
  <Override PartName="/ppt/theme/themeOverride77.xml" ContentType="application/vnd.openxmlformats-officedocument.themeOverride+xml"/>
  <Override PartName="/ppt/notesSlides/notesSlide59.xml" ContentType="application/vnd.openxmlformats-officedocument.presentationml.notesSlide+xml"/>
  <Override PartName="/ppt/theme/themeOverride78.xml" ContentType="application/vnd.openxmlformats-officedocument.themeOverride+xml"/>
  <Override PartName="/ppt/notesSlides/notesSlide60.xml" ContentType="application/vnd.openxmlformats-officedocument.presentationml.notesSlide+xml"/>
  <Override PartName="/ppt/theme/themeOverride79.xml" ContentType="application/vnd.openxmlformats-officedocument.themeOverride+xml"/>
  <Override PartName="/ppt/notesSlides/notesSlide61.xml" ContentType="application/vnd.openxmlformats-officedocument.presentationml.notesSlide+xml"/>
  <Override PartName="/ppt/theme/themeOverride80.xml" ContentType="application/vnd.openxmlformats-officedocument.themeOverride+xml"/>
  <Override PartName="/ppt/notesSlides/notesSlide62.xml" ContentType="application/vnd.openxmlformats-officedocument.presentationml.notesSlide+xml"/>
  <Override PartName="/ppt/theme/themeOverride81.xml" ContentType="application/vnd.openxmlformats-officedocument.themeOverr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48" r:id="rId1"/>
  </p:sldMasterIdLst>
  <p:notesMasterIdLst>
    <p:notesMasterId r:id="rId84"/>
  </p:notesMasterIdLst>
  <p:handoutMasterIdLst>
    <p:handoutMasterId r:id="rId85"/>
  </p:handoutMasterIdLst>
  <p:sldIdLst>
    <p:sldId id="835" r:id="rId2"/>
    <p:sldId id="819" r:id="rId3"/>
    <p:sldId id="785" r:id="rId4"/>
    <p:sldId id="898" r:id="rId5"/>
    <p:sldId id="958" r:id="rId6"/>
    <p:sldId id="934" r:id="rId7"/>
    <p:sldId id="878" r:id="rId8"/>
    <p:sldId id="901" r:id="rId9"/>
    <p:sldId id="644" r:id="rId10"/>
    <p:sldId id="926" r:id="rId11"/>
    <p:sldId id="643" r:id="rId12"/>
    <p:sldId id="902" r:id="rId13"/>
    <p:sldId id="821" r:id="rId14"/>
    <p:sldId id="645" r:id="rId15"/>
    <p:sldId id="927" r:id="rId16"/>
    <p:sldId id="866" r:id="rId17"/>
    <p:sldId id="966" r:id="rId18"/>
    <p:sldId id="969" r:id="rId19"/>
    <p:sldId id="970" r:id="rId20"/>
    <p:sldId id="649" r:id="rId21"/>
    <p:sldId id="650" r:id="rId22"/>
    <p:sldId id="651" r:id="rId23"/>
    <p:sldId id="654" r:id="rId24"/>
    <p:sldId id="824" r:id="rId25"/>
    <p:sldId id="825" r:id="rId26"/>
    <p:sldId id="867" r:id="rId27"/>
    <p:sldId id="889" r:id="rId28"/>
    <p:sldId id="890" r:id="rId29"/>
    <p:sldId id="891" r:id="rId30"/>
    <p:sldId id="913" r:id="rId31"/>
    <p:sldId id="893" r:id="rId32"/>
    <p:sldId id="919" r:id="rId33"/>
    <p:sldId id="941" r:id="rId34"/>
    <p:sldId id="942" r:id="rId35"/>
    <p:sldId id="944" r:id="rId36"/>
    <p:sldId id="945" r:id="rId37"/>
    <p:sldId id="962" r:id="rId38"/>
    <p:sldId id="963" r:id="rId39"/>
    <p:sldId id="937" r:id="rId40"/>
    <p:sldId id="923" r:id="rId41"/>
    <p:sldId id="938" r:id="rId42"/>
    <p:sldId id="939" r:id="rId43"/>
    <p:sldId id="921" r:id="rId44"/>
    <p:sldId id="922" r:id="rId45"/>
    <p:sldId id="936" r:id="rId46"/>
    <p:sldId id="924" r:id="rId47"/>
    <p:sldId id="946" r:id="rId48"/>
    <p:sldId id="956" r:id="rId49"/>
    <p:sldId id="904" r:id="rId50"/>
    <p:sldId id="657" r:id="rId51"/>
    <p:sldId id="928" r:id="rId52"/>
    <p:sldId id="658" r:id="rId53"/>
    <p:sldId id="659" r:id="rId54"/>
    <p:sldId id="929" r:id="rId55"/>
    <p:sldId id="930" r:id="rId56"/>
    <p:sldId id="662" r:id="rId57"/>
    <p:sldId id="931" r:id="rId58"/>
    <p:sldId id="868" r:id="rId59"/>
    <p:sldId id="933" r:id="rId60"/>
    <p:sldId id="908" r:id="rId61"/>
    <p:sldId id="666" r:id="rId62"/>
    <p:sldId id="960" r:id="rId63"/>
    <p:sldId id="906" r:id="rId64"/>
    <p:sldId id="674" r:id="rId65"/>
    <p:sldId id="672" r:id="rId66"/>
    <p:sldId id="959" r:id="rId67"/>
    <p:sldId id="951" r:id="rId68"/>
    <p:sldId id="669" r:id="rId69"/>
    <p:sldId id="909" r:id="rId70"/>
    <p:sldId id="910" r:id="rId71"/>
    <p:sldId id="677" r:id="rId72"/>
    <p:sldId id="961" r:id="rId73"/>
    <p:sldId id="678" r:id="rId74"/>
    <p:sldId id="965" r:id="rId75"/>
    <p:sldId id="873" r:id="rId76"/>
    <p:sldId id="680" r:id="rId77"/>
    <p:sldId id="874" r:id="rId78"/>
    <p:sldId id="681" r:id="rId79"/>
    <p:sldId id="807" r:id="rId80"/>
    <p:sldId id="809" r:id="rId81"/>
    <p:sldId id="876" r:id="rId82"/>
    <p:sldId id="964" r:id="rId83"/>
  </p:sldIdLst>
  <p:sldSz cx="9902825" cy="6858000"/>
  <p:notesSz cx="10223500" cy="7086600"/>
  <p:embeddedFontLst>
    <p:embeddedFont>
      <p:font typeface="Consolas" panose="020B0609020204030204" pitchFamily="49" charset="0"/>
      <p:regular r:id="rId86"/>
      <p:bold r:id="rId87"/>
      <p:italic r:id="rId88"/>
      <p:boldItalic r:id="rId89"/>
    </p:embeddedFont>
    <p:embeddedFont>
      <p:font typeface="PMingLiU" panose="02020500000000000000" pitchFamily="18" charset="-120"/>
      <p:regular r:id="rId90"/>
    </p:embeddedFont>
    <p:embeddedFont>
      <p:font typeface="Wingdings 2" panose="05020102010507070707" pitchFamily="18" charset="2"/>
      <p:regular r:id="rId91"/>
    </p:embeddedFont>
    <p:embeddedFont>
      <p:font typeface="Arial Unicode MS" panose="020B0604020202020204" charset="-128"/>
      <p:regular r:id="rId92"/>
    </p:embeddedFont>
    <p:embeddedFont>
      <p:font typeface="Book Antiqua" panose="02040602050305030304" pitchFamily="18" charset="0"/>
      <p:regular r:id="rId93"/>
      <p:bold r:id="rId94"/>
      <p:italic r:id="rId95"/>
      <p:boldItalic r:id="rId96"/>
    </p:embeddedFont>
    <p:embeddedFont>
      <p:font typeface="SimSun" panose="02010600030101010101" pitchFamily="2" charset="-122"/>
      <p:regular r:id="rId97"/>
    </p:embeddedFont>
  </p:embeddedFontLst>
  <p:defaultTextStyle>
    <a:defPPr>
      <a:defRPr lang="en-US"/>
    </a:defPPr>
    <a:lvl1pPr algn="ctr" rtl="0" eaLnBrk="0" fontAlgn="base" hangingPunct="0">
      <a:spcBef>
        <a:spcPct val="0"/>
      </a:spcBef>
      <a:spcAft>
        <a:spcPct val="0"/>
      </a:spcAft>
      <a:defRPr sz="28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8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8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8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19">
          <p15:clr>
            <a:srgbClr val="A4A3A4"/>
          </p15:clr>
        </p15:guide>
      </p15:sldGuideLst>
    </p:ext>
    <p:ext uri="{2D200454-40CA-4A62-9FC3-DE9A4176ACB9}">
      <p15:notesGuideLst xmlns:p15="http://schemas.microsoft.com/office/powerpoint/2012/main">
        <p15:guide id="1" orient="horz" pos="1272">
          <p15:clr>
            <a:srgbClr val="A4A3A4"/>
          </p15:clr>
        </p15:guide>
        <p15:guide id="2" pos="421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 Tse" initials="TH" lastIdx="1" clrIdx="0">
    <p:extLst>
      <p:ext uri="{19B8F6BF-5375-455C-9EA6-DF929625EA0E}">
        <p15:presenceInfo xmlns:p15="http://schemas.microsoft.com/office/powerpoint/2012/main" userId="TH T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0099FF"/>
    <a:srgbClr val="996633"/>
    <a:srgbClr val="A6A6A6"/>
    <a:srgbClr val="CC9900"/>
    <a:srgbClr val="F8F8F8"/>
    <a:srgbClr val="000066"/>
    <a:srgbClr val="99FFCC"/>
    <a:srgbClr val="66FF99"/>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43" autoAdjust="0"/>
    <p:restoredTop sz="96404" autoAdjust="0"/>
  </p:normalViewPr>
  <p:slideViewPr>
    <p:cSldViewPr>
      <p:cViewPr varScale="1">
        <p:scale>
          <a:sx n="112" d="100"/>
          <a:sy n="112" d="100"/>
        </p:scale>
        <p:origin x="1236" y="96"/>
      </p:cViewPr>
      <p:guideLst>
        <p:guide orient="horz" pos="2160"/>
        <p:guide pos="3119"/>
      </p:guideLst>
    </p:cSldViewPr>
  </p:slideViewPr>
  <p:outlineViewPr>
    <p:cViewPr>
      <p:scale>
        <a:sx n="33" d="100"/>
        <a:sy n="33" d="100"/>
      </p:scale>
      <p:origin x="0" y="0"/>
    </p:cViewPr>
    <p:sldLst>
      <p:sld r:id="rId1" collapse="1"/>
      <p:sld r:id="rId2" collapse="1"/>
      <p:sld r:id="rId3" collapse="1"/>
    </p:sldLst>
  </p:outlineViewPr>
  <p:notesTextViewPr>
    <p:cViewPr>
      <p:scale>
        <a:sx n="400" d="100"/>
        <a:sy n="400" d="100"/>
      </p:scale>
      <p:origin x="0" y="0"/>
    </p:cViewPr>
  </p:notesTextViewPr>
  <p:sorterViewPr>
    <p:cViewPr varScale="1">
      <p:scale>
        <a:sx n="1" d="1"/>
        <a:sy n="1" d="1"/>
      </p:scale>
      <p:origin x="0" y="-14490"/>
    </p:cViewPr>
  </p:sorterViewPr>
  <p:notesViewPr>
    <p:cSldViewPr>
      <p:cViewPr varScale="1">
        <p:scale>
          <a:sx n="111" d="100"/>
          <a:sy n="111" d="100"/>
        </p:scale>
        <p:origin x="-2028" y="-90"/>
      </p:cViewPr>
      <p:guideLst>
        <p:guide orient="horz" pos="1272"/>
        <p:guide pos="421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font" Target="fonts/font4.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font" Target="fonts/font5.fntdata"/><Relationship Id="rId95" Type="http://schemas.openxmlformats.org/officeDocument/2006/relationships/font" Target="fonts/font10.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handoutMaster" Target="handoutMasters/handoutMaster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3.fntdata"/><Relationship Id="rId91" Type="http://schemas.openxmlformats.org/officeDocument/2006/relationships/font" Target="fonts/font6.fntdata"/><Relationship Id="rId96"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1.fntdata"/><Relationship Id="rId94" Type="http://schemas.openxmlformats.org/officeDocument/2006/relationships/font" Target="fonts/font9.fntdata"/><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7.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2.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8.fntdata"/><Relationship Id="rId98" Type="http://schemas.openxmlformats.org/officeDocument/2006/relationships/commentAuthors" Target="commentAuthors.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slide" Target="slides/slide24.xml"/><Relationship Id="rId1"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34925" y="-1588"/>
            <a:ext cx="4378325" cy="328613"/>
          </a:xfrm>
          <a:prstGeom prst="rect">
            <a:avLst/>
          </a:prstGeom>
          <a:noFill/>
          <a:ln w="9525">
            <a:noFill/>
            <a:miter lim="800000"/>
            <a:headEnd/>
            <a:tailEnd/>
          </a:ln>
          <a:effectLst/>
        </p:spPr>
        <p:txBody>
          <a:bodyPr vert="horz" wrap="square" lIns="19804" tIns="0" rIns="19804" bIns="0" numCol="1" anchor="t" anchorCtr="0" compatLnSpc="1">
            <a:prstTxWarp prst="textNoShape">
              <a:avLst/>
            </a:prstTxWarp>
          </a:bodyPr>
          <a:lstStyle>
            <a:lvl1pPr algn="l" defTabSz="901700">
              <a:defRPr sz="1000" i="1"/>
            </a:lvl1pPr>
          </a:lstStyle>
          <a:p>
            <a:endParaRPr lang="en-US" dirty="0"/>
          </a:p>
        </p:txBody>
      </p:sp>
      <p:sp>
        <p:nvSpPr>
          <p:cNvPr id="4099" name="Rectangle 3"/>
          <p:cNvSpPr>
            <a:spLocks noGrp="1" noChangeArrowheads="1"/>
          </p:cNvSpPr>
          <p:nvPr>
            <p:ph type="dt" sz="quarter" idx="1"/>
          </p:nvPr>
        </p:nvSpPr>
        <p:spPr bwMode="auto">
          <a:xfrm>
            <a:off x="5810250" y="-1588"/>
            <a:ext cx="4378325" cy="328613"/>
          </a:xfrm>
          <a:prstGeom prst="rect">
            <a:avLst/>
          </a:prstGeom>
          <a:noFill/>
          <a:ln w="9525">
            <a:noFill/>
            <a:miter lim="800000"/>
            <a:headEnd/>
            <a:tailEnd/>
          </a:ln>
          <a:effectLst/>
        </p:spPr>
        <p:txBody>
          <a:bodyPr vert="horz" wrap="square" lIns="19804" tIns="0" rIns="19804" bIns="0" numCol="1" anchor="t" anchorCtr="0" compatLnSpc="1">
            <a:prstTxWarp prst="textNoShape">
              <a:avLst/>
            </a:prstTxWarp>
          </a:bodyPr>
          <a:lstStyle>
            <a:lvl1pPr algn="r" defTabSz="901700">
              <a:defRPr sz="1000" i="1"/>
            </a:lvl1pPr>
          </a:lstStyle>
          <a:p>
            <a:endParaRPr lang="en-US" dirty="0"/>
          </a:p>
        </p:txBody>
      </p:sp>
      <p:sp>
        <p:nvSpPr>
          <p:cNvPr id="4100" name="Rectangle 4"/>
          <p:cNvSpPr>
            <a:spLocks noGrp="1" noChangeArrowheads="1"/>
          </p:cNvSpPr>
          <p:nvPr>
            <p:ph type="ftr" sz="quarter" idx="2"/>
          </p:nvPr>
        </p:nvSpPr>
        <p:spPr bwMode="auto">
          <a:xfrm>
            <a:off x="34925" y="6702425"/>
            <a:ext cx="4378325" cy="385763"/>
          </a:xfrm>
          <a:prstGeom prst="rect">
            <a:avLst/>
          </a:prstGeom>
          <a:noFill/>
          <a:ln w="9525">
            <a:noFill/>
            <a:miter lim="800000"/>
            <a:headEnd/>
            <a:tailEnd/>
          </a:ln>
          <a:effectLst/>
        </p:spPr>
        <p:txBody>
          <a:bodyPr vert="horz" wrap="square" lIns="19804" tIns="0" rIns="19804" bIns="0" numCol="1" anchor="b" anchorCtr="0" compatLnSpc="1">
            <a:prstTxWarp prst="textNoShape">
              <a:avLst/>
            </a:prstTxWarp>
          </a:bodyPr>
          <a:lstStyle>
            <a:lvl1pPr algn="l" defTabSz="901700">
              <a:defRPr sz="1000" i="1"/>
            </a:lvl1pPr>
          </a:lstStyle>
          <a:p>
            <a:r>
              <a:rPr lang="en-US" dirty="0"/>
              <a:t>Software Design</a:t>
            </a:r>
          </a:p>
        </p:txBody>
      </p:sp>
      <p:sp>
        <p:nvSpPr>
          <p:cNvPr id="4101" name="Rectangle 5"/>
          <p:cNvSpPr>
            <a:spLocks noGrp="1" noChangeArrowheads="1"/>
          </p:cNvSpPr>
          <p:nvPr>
            <p:ph type="sldNum" sz="quarter" idx="3"/>
          </p:nvPr>
        </p:nvSpPr>
        <p:spPr bwMode="auto">
          <a:xfrm>
            <a:off x="5810250" y="6702425"/>
            <a:ext cx="4378325" cy="385763"/>
          </a:xfrm>
          <a:prstGeom prst="rect">
            <a:avLst/>
          </a:prstGeom>
          <a:noFill/>
          <a:ln w="9525">
            <a:noFill/>
            <a:miter lim="800000"/>
            <a:headEnd/>
            <a:tailEnd/>
          </a:ln>
          <a:effectLst/>
        </p:spPr>
        <p:txBody>
          <a:bodyPr vert="horz" wrap="square" lIns="19804" tIns="0" rIns="19804" bIns="0" numCol="1" anchor="b" anchorCtr="0" compatLnSpc="1">
            <a:prstTxWarp prst="textNoShape">
              <a:avLst/>
            </a:prstTxWarp>
          </a:bodyPr>
          <a:lstStyle>
            <a:lvl1pPr algn="r" defTabSz="901700">
              <a:defRPr sz="1000" i="1"/>
            </a:lvl1pPr>
          </a:lstStyle>
          <a:p>
            <a:fld id="{5CD92830-8125-4CF5-B2C8-F3291760EDC7}"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6350"/>
            <a:ext cx="4467226" cy="354013"/>
          </a:xfrm>
          <a:prstGeom prst="rect">
            <a:avLst/>
          </a:prstGeom>
          <a:noFill/>
          <a:ln w="9525">
            <a:noFill/>
            <a:miter lim="800000"/>
            <a:headEnd/>
            <a:tailEnd/>
          </a:ln>
          <a:effectLst/>
        </p:spPr>
        <p:txBody>
          <a:bodyPr vert="horz" wrap="square" lIns="19804" tIns="0" rIns="19804" bIns="0" numCol="1" anchor="t" anchorCtr="0" compatLnSpc="1">
            <a:prstTxWarp prst="textNoShape">
              <a:avLst/>
            </a:prstTxWarp>
          </a:bodyPr>
          <a:lstStyle>
            <a:lvl1pPr algn="l" defTabSz="873125">
              <a:defRPr sz="1000" i="1"/>
            </a:lvl1pPr>
          </a:lstStyle>
          <a:p>
            <a:endParaRPr lang="en-US" dirty="0"/>
          </a:p>
        </p:txBody>
      </p:sp>
      <p:sp>
        <p:nvSpPr>
          <p:cNvPr id="2051" name="Rectangle 3"/>
          <p:cNvSpPr>
            <a:spLocks noGrp="1" noChangeArrowheads="1"/>
          </p:cNvSpPr>
          <p:nvPr>
            <p:ph type="dt" idx="1"/>
          </p:nvPr>
        </p:nvSpPr>
        <p:spPr bwMode="auto">
          <a:xfrm>
            <a:off x="5780088" y="-6350"/>
            <a:ext cx="4467225" cy="354013"/>
          </a:xfrm>
          <a:prstGeom prst="rect">
            <a:avLst/>
          </a:prstGeom>
          <a:noFill/>
          <a:ln w="9525">
            <a:noFill/>
            <a:miter lim="800000"/>
            <a:headEnd/>
            <a:tailEnd/>
          </a:ln>
          <a:effectLst/>
        </p:spPr>
        <p:txBody>
          <a:bodyPr vert="horz" wrap="square" lIns="19804" tIns="0" rIns="19804" bIns="0" numCol="1" anchor="t" anchorCtr="0" compatLnSpc="1">
            <a:prstTxWarp prst="textNoShape">
              <a:avLst/>
            </a:prstTxWarp>
          </a:bodyPr>
          <a:lstStyle>
            <a:lvl1pPr algn="r" defTabSz="873125">
              <a:defRPr sz="1000" i="1"/>
            </a:lvl1pPr>
          </a:lstStyle>
          <a:p>
            <a:endParaRPr lang="en-US" dirty="0"/>
          </a:p>
        </p:txBody>
      </p:sp>
      <p:sp>
        <p:nvSpPr>
          <p:cNvPr id="2052" name="Rectangle 4"/>
          <p:cNvSpPr>
            <a:spLocks noGrp="1" noRot="1" noChangeAspect="1" noChangeArrowheads="1" noTextEdit="1"/>
          </p:cNvSpPr>
          <p:nvPr>
            <p:ph type="sldImg" idx="2"/>
          </p:nvPr>
        </p:nvSpPr>
        <p:spPr bwMode="auto">
          <a:xfrm>
            <a:off x="3195638" y="533400"/>
            <a:ext cx="3835400" cy="26558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1317625" y="3368675"/>
            <a:ext cx="7588250" cy="3200400"/>
          </a:xfrm>
          <a:prstGeom prst="rect">
            <a:avLst/>
          </a:prstGeom>
          <a:noFill/>
          <a:ln w="9525">
            <a:noFill/>
            <a:miter lim="800000"/>
            <a:headEnd/>
            <a:tailEnd/>
          </a:ln>
          <a:effectLst/>
        </p:spPr>
        <p:txBody>
          <a:bodyPr vert="horz" wrap="square" lIns="90770" tIns="42909" rIns="90770" bIns="429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
          <p:cNvSpPr>
            <a:spLocks noGrp="1" noChangeArrowheads="1"/>
          </p:cNvSpPr>
          <p:nvPr>
            <p:ph type="ftr" sz="quarter" idx="4"/>
          </p:nvPr>
        </p:nvSpPr>
        <p:spPr bwMode="auto">
          <a:xfrm>
            <a:off x="-23813" y="6738938"/>
            <a:ext cx="4467226" cy="354012"/>
          </a:xfrm>
          <a:prstGeom prst="rect">
            <a:avLst/>
          </a:prstGeom>
          <a:noFill/>
          <a:ln w="9525">
            <a:noFill/>
            <a:miter lim="800000"/>
            <a:headEnd/>
            <a:tailEnd/>
          </a:ln>
          <a:effectLst/>
        </p:spPr>
        <p:txBody>
          <a:bodyPr vert="horz" wrap="square" lIns="19804" tIns="0" rIns="19804" bIns="0" numCol="1" anchor="b" anchorCtr="0" compatLnSpc="1">
            <a:prstTxWarp prst="textNoShape">
              <a:avLst/>
            </a:prstTxWarp>
          </a:bodyPr>
          <a:lstStyle>
            <a:lvl1pPr algn="l" defTabSz="873125">
              <a:defRPr sz="1000" i="1"/>
            </a:lvl1pPr>
          </a:lstStyle>
          <a:p>
            <a:r>
              <a:rPr lang="en-US" dirty="0"/>
              <a:t>Software Design</a:t>
            </a:r>
          </a:p>
        </p:txBody>
      </p:sp>
      <p:sp>
        <p:nvSpPr>
          <p:cNvPr id="2055" name="Rectangle 7"/>
          <p:cNvSpPr>
            <a:spLocks noGrp="1" noChangeArrowheads="1"/>
          </p:cNvSpPr>
          <p:nvPr>
            <p:ph type="sldNum" sz="quarter" idx="5"/>
          </p:nvPr>
        </p:nvSpPr>
        <p:spPr bwMode="auto">
          <a:xfrm>
            <a:off x="5780088" y="6738938"/>
            <a:ext cx="4467225" cy="354012"/>
          </a:xfrm>
          <a:prstGeom prst="rect">
            <a:avLst/>
          </a:prstGeom>
          <a:noFill/>
          <a:ln w="9525">
            <a:noFill/>
            <a:miter lim="800000"/>
            <a:headEnd/>
            <a:tailEnd/>
          </a:ln>
          <a:effectLst/>
        </p:spPr>
        <p:txBody>
          <a:bodyPr vert="horz" wrap="square" lIns="19804" tIns="0" rIns="19804" bIns="0" numCol="1" anchor="b" anchorCtr="0" compatLnSpc="1">
            <a:prstTxWarp prst="textNoShape">
              <a:avLst/>
            </a:prstTxWarp>
          </a:bodyPr>
          <a:lstStyle>
            <a:lvl1pPr algn="r" defTabSz="873125">
              <a:defRPr sz="1000" i="1"/>
            </a:lvl1pPr>
          </a:lstStyle>
          <a:p>
            <a:fld id="{AB4AEE5D-CF45-4674-9B0E-00D7344161A1}" type="slidenum">
              <a:rPr lang="en-US"/>
              <a:pPr/>
              <a:t>‹#›</a:t>
            </a:fld>
            <a:endParaRPr lang="en-US" dirty="0"/>
          </a:p>
        </p:txBody>
      </p:sp>
    </p:spTree>
  </p:cSld>
  <p:clrMap bg1="lt1" tx1="dk1" bg2="lt2" tx2="dk2" accent1="accent1" accent2="accent2" accent3="accent3" accent4="accent4" accent5="accent5" accent6="accent6" hlink="hlink" folHlink="folHlink"/>
  <p:hf hdr="0" dt="0"/>
  <p:notesStyle>
    <a:lvl1pPr algn="l" defTabSz="839788" rtl="0" eaLnBrk="0" fontAlgn="base" hangingPunct="0">
      <a:spcBef>
        <a:spcPct val="30000"/>
      </a:spcBef>
      <a:spcAft>
        <a:spcPct val="0"/>
      </a:spcAft>
      <a:defRPr sz="1200" kern="1200">
        <a:solidFill>
          <a:schemeClr val="tx1"/>
        </a:solidFill>
        <a:latin typeface="Arial" charset="0"/>
        <a:ea typeface="+mn-ea"/>
        <a:cs typeface="+mn-cs"/>
      </a:defRPr>
    </a:lvl1pPr>
    <a:lvl2pPr marL="439738" algn="l" defTabSz="839788" rtl="0" eaLnBrk="0" fontAlgn="base" hangingPunct="0">
      <a:spcBef>
        <a:spcPct val="30000"/>
      </a:spcBef>
      <a:spcAft>
        <a:spcPct val="0"/>
      </a:spcAft>
      <a:defRPr sz="1200" kern="1200">
        <a:solidFill>
          <a:schemeClr val="tx1"/>
        </a:solidFill>
        <a:latin typeface="Arial" charset="0"/>
        <a:ea typeface="+mn-ea"/>
        <a:cs typeface="+mn-cs"/>
      </a:defRPr>
    </a:lvl2pPr>
    <a:lvl3pPr marL="874713" algn="l" defTabSz="839788" rtl="0" eaLnBrk="0" fontAlgn="base" hangingPunct="0">
      <a:spcBef>
        <a:spcPct val="30000"/>
      </a:spcBef>
      <a:spcAft>
        <a:spcPct val="0"/>
      </a:spcAft>
      <a:defRPr sz="1200" kern="1200">
        <a:solidFill>
          <a:schemeClr val="tx1"/>
        </a:solidFill>
        <a:latin typeface="Arial" charset="0"/>
        <a:ea typeface="+mn-ea"/>
        <a:cs typeface="+mn-cs"/>
      </a:defRPr>
    </a:lvl3pPr>
    <a:lvl4pPr marL="1316038" algn="l" defTabSz="839788" rtl="0" eaLnBrk="0" fontAlgn="base" hangingPunct="0">
      <a:spcBef>
        <a:spcPct val="30000"/>
      </a:spcBef>
      <a:spcAft>
        <a:spcPct val="0"/>
      </a:spcAft>
      <a:defRPr sz="1200" kern="1200">
        <a:solidFill>
          <a:schemeClr val="tx1"/>
        </a:solidFill>
        <a:latin typeface="Arial" charset="0"/>
        <a:ea typeface="+mn-ea"/>
        <a:cs typeface="+mn-cs"/>
      </a:defRPr>
    </a:lvl4pPr>
    <a:lvl5pPr marL="1752600" algn="l" defTabSz="839788"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Software Design</a:t>
            </a:r>
            <a:endParaRPr lang="en-US" dirty="0"/>
          </a:p>
        </p:txBody>
      </p:sp>
      <p:sp>
        <p:nvSpPr>
          <p:cNvPr id="5" name="Slide Number Placeholder 4"/>
          <p:cNvSpPr>
            <a:spLocks noGrp="1"/>
          </p:cNvSpPr>
          <p:nvPr>
            <p:ph type="sldNum" sz="quarter" idx="11"/>
          </p:nvPr>
        </p:nvSpPr>
        <p:spPr/>
        <p:txBody>
          <a:bodyPr/>
          <a:lstStyle/>
          <a:p>
            <a:fld id="{AB4AEE5D-CF45-4674-9B0E-00D7344161A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C850244A-4BC0-4CF2-9D86-82E224D157B8}" type="slidenum">
              <a:rPr lang="en-US"/>
              <a:pPr/>
              <a:t>14</a:t>
            </a:fld>
            <a:endParaRPr lang="en-US" dirty="0"/>
          </a:p>
        </p:txBody>
      </p:sp>
      <p:sp>
        <p:nvSpPr>
          <p:cNvPr id="2310146"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10147"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endParaRPr lang="en-GB" dirty="0"/>
          </a:p>
        </p:txBody>
      </p:sp>
      <p:sp>
        <p:nvSpPr>
          <p:cNvPr id="2310148"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535</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ftr" sz="quarter" idx="4"/>
          </p:nvPr>
        </p:nvSpPr>
        <p:spPr>
          <a:ln/>
        </p:spPr>
        <p:txBody>
          <a:bodyPr/>
          <a:lstStyle/>
          <a:p>
            <a:r>
              <a:rPr lang="en-US" dirty="0"/>
              <a:t>Software Design</a:t>
            </a:r>
          </a:p>
        </p:txBody>
      </p:sp>
      <p:sp>
        <p:nvSpPr>
          <p:cNvPr id="9" name="Rectangle 7"/>
          <p:cNvSpPr>
            <a:spLocks noGrp="1" noChangeArrowheads="1"/>
          </p:cNvSpPr>
          <p:nvPr>
            <p:ph type="sldNum" sz="quarter" idx="5"/>
          </p:nvPr>
        </p:nvSpPr>
        <p:spPr>
          <a:ln/>
        </p:spPr>
        <p:txBody>
          <a:bodyPr/>
          <a:lstStyle/>
          <a:p>
            <a:fld id="{B30BB646-D898-4F1E-9ADB-0A088A0E7848}" type="slidenum">
              <a:rPr lang="en-US"/>
              <a:pPr/>
              <a:t>16</a:t>
            </a:fld>
            <a:endParaRPr lang="en-US" dirty="0"/>
          </a:p>
        </p:txBody>
      </p:sp>
      <p:sp>
        <p:nvSpPr>
          <p:cNvPr id="2814978" name="Rectangle 2"/>
          <p:cNvSpPr>
            <a:spLocks noGrp="1" noRot="1" noChangeAspect="1" noChangeArrowheads="1" noTextEdit="1"/>
          </p:cNvSpPr>
          <p:nvPr>
            <p:ph type="sldImg"/>
          </p:nvPr>
        </p:nvSpPr>
        <p:spPr>
          <a:xfrm>
            <a:off x="3200400" y="534988"/>
            <a:ext cx="3824288" cy="2647950"/>
          </a:xfrm>
          <a:ln cap="flat"/>
        </p:spPr>
      </p:sp>
      <p:sp>
        <p:nvSpPr>
          <p:cNvPr id="2814979" name="Rectangle 3"/>
          <p:cNvSpPr>
            <a:spLocks noGrp="1" noChangeArrowheads="1"/>
          </p:cNvSpPr>
          <p:nvPr>
            <p:ph type="body" idx="1"/>
          </p:nvPr>
        </p:nvSpPr>
        <p:spPr>
          <a:xfrm>
            <a:off x="1363663" y="3365500"/>
            <a:ext cx="7496175" cy="3189288"/>
          </a:xfrm>
          <a:noFill/>
          <a:ln/>
        </p:spPr>
        <p:txBody>
          <a:bodyPr lIns="95710" tIns="47856" rIns="95710" bIns="47856"/>
          <a:lstStyle/>
          <a:p>
            <a:pPr defTabSz="914400"/>
            <a:r>
              <a:rPr lang="en-US" dirty="0">
                <a:effectLst>
                  <a:outerShdw blurRad="38100" dist="38100" dir="2700000" algn="tl">
                    <a:srgbClr val="C0C0C0"/>
                  </a:outerShdw>
                </a:effectLst>
              </a:rPr>
              <a:t>The</a:t>
            </a:r>
            <a:r>
              <a:rPr lang="en-US" dirty="0"/>
              <a:t> diagram above was developed using Popkin Software’s System Architect CASE tool. We draw your attention to the following:</a:t>
            </a:r>
          </a:p>
          <a:p>
            <a:pPr marL="342900" lvl="1" indent="-228600" defTabSz="914400">
              <a:buFontTx/>
              <a:buChar char="•"/>
            </a:pPr>
            <a:r>
              <a:rPr lang="en-US" sz="1000" dirty="0"/>
              <a:t>Notice we have included both the actor which “initiated” the use case (the CLUB MEMBER), and the actor who is the direct “user” of the system (the PROMOTION ORDER SPECIALIST). Another actor represented is the WAREHOUSE. The WAREHOUSE is a “receiver”. In this scenario, the warehouse receives the picking ticket information from the system.</a:t>
            </a:r>
          </a:p>
          <a:p>
            <a:pPr marL="342900" lvl="1" indent="-228600" defTabSz="914400">
              <a:buFontTx/>
              <a:buChar char="•"/>
            </a:pPr>
            <a:r>
              <a:rPr lang="en-US" sz="1000" dirty="0"/>
              <a:t>Actors may only interact with the system via boundary objects. In our example above, the PROMOTION ORDER SPECIALIST (direct user of the system) interacted with the system by way of the MAIN WINDOW and ORDER PROCESSING WINDOW boundary objects. Notice that the WAREHOUSE (a receiver of the system) interacts with the PICKING TICKET PRINTER boundary object. </a:t>
            </a:r>
          </a:p>
          <a:p>
            <a:pPr marL="342900" lvl="1" indent="-228600" defTabSz="914400">
              <a:buFontTx/>
              <a:buChar char="•"/>
            </a:pPr>
            <a:r>
              <a:rPr lang="en-US" sz="1000" dirty="0"/>
              <a:t>By following the logic of the use case we can construct a high level, first-cut view of how the objects need to interact with each other to support the functionality of the use case. Notice that the ORDER PROCESSOR control object sends messages (depicted using arrows) to the MEMBER entity object. Based on the text of the use case, we know that MEMBER information needs to be retrieved, displayed, and updated. Therefore the messages between ORDER PROCESSOR and MEMBER objects requests the MEMBER object to fulfill its object responsibility by providing those services.</a:t>
            </a:r>
            <a:r>
              <a:rPr lang="en-US" dirty="0"/>
              <a:t> </a:t>
            </a:r>
          </a:p>
          <a:p>
            <a:pPr defTabSz="914400"/>
            <a:r>
              <a:rPr lang="en-US" dirty="0">
                <a:effectLst>
                  <a:outerShdw blurRad="38100" dist="38100" dir="2700000" algn="tl">
                    <a:srgbClr val="C0C0C0"/>
                  </a:outerShdw>
                </a:effectLst>
              </a:rPr>
              <a:t>Remember </a:t>
            </a:r>
            <a:r>
              <a:rPr lang="en-US" dirty="0"/>
              <a:t>at this point the ideal object diagram is our first attempt at determining how the objects should interact with each other to support the business event. At a later step we will use this diagram to model more detailed object interactions.</a:t>
            </a:r>
          </a:p>
        </p:txBody>
      </p:sp>
      <p:sp>
        <p:nvSpPr>
          <p:cNvPr id="2814980"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10" tIns="47856" rIns="95710" bIns="47856">
            <a:spAutoFit/>
          </a:bodyPr>
          <a:lstStyle/>
          <a:p>
            <a:pPr defTabSz="950913">
              <a:spcBef>
                <a:spcPct val="50000"/>
              </a:spcBef>
            </a:pPr>
            <a:r>
              <a:rPr lang="en-US" sz="1500" b="1" dirty="0">
                <a:latin typeface="Book Antiqua" pitchFamily="18" charset="0"/>
              </a:rPr>
              <a:t>541-542</a:t>
            </a:r>
          </a:p>
        </p:txBody>
      </p:sp>
      <p:sp>
        <p:nvSpPr>
          <p:cNvPr id="2814981" name="Oval 5"/>
          <p:cNvSpPr>
            <a:spLocks noChangeArrowheads="1"/>
          </p:cNvSpPr>
          <p:nvPr/>
        </p:nvSpPr>
        <p:spPr bwMode="auto">
          <a:xfrm>
            <a:off x="974725" y="4302125"/>
            <a:ext cx="322263" cy="166688"/>
          </a:xfrm>
          <a:prstGeom prst="ellipse">
            <a:avLst/>
          </a:prstGeom>
          <a:solidFill>
            <a:srgbClr val="FCFEB9"/>
          </a:solidFill>
          <a:ln w="12700">
            <a:solidFill>
              <a:schemeClr val="tx1"/>
            </a:solidFill>
            <a:round/>
            <a:headEnd/>
            <a:tailEnd/>
          </a:ln>
          <a:effectLst/>
        </p:spPr>
        <p:txBody>
          <a:bodyPr wrap="none" lIns="95710" tIns="47856" rIns="95710" bIns="47856" anchor="ctr"/>
          <a:lstStyle/>
          <a:p>
            <a:pPr defTabSz="950913"/>
            <a:r>
              <a:rPr lang="en-US" sz="1500" dirty="0">
                <a:latin typeface="Book Antiqua" pitchFamily="18" charset="0"/>
              </a:rPr>
              <a:t>1</a:t>
            </a:r>
          </a:p>
        </p:txBody>
      </p:sp>
      <p:sp>
        <p:nvSpPr>
          <p:cNvPr id="2814982" name="Oval 6"/>
          <p:cNvSpPr>
            <a:spLocks noChangeArrowheads="1"/>
          </p:cNvSpPr>
          <p:nvPr/>
        </p:nvSpPr>
        <p:spPr bwMode="auto">
          <a:xfrm>
            <a:off x="974725" y="5654675"/>
            <a:ext cx="322263" cy="166688"/>
          </a:xfrm>
          <a:prstGeom prst="ellipse">
            <a:avLst/>
          </a:prstGeom>
          <a:solidFill>
            <a:srgbClr val="FCFEB9"/>
          </a:solidFill>
          <a:ln w="12700">
            <a:solidFill>
              <a:schemeClr val="tx1"/>
            </a:solidFill>
            <a:round/>
            <a:headEnd/>
            <a:tailEnd/>
          </a:ln>
          <a:effectLst/>
        </p:spPr>
        <p:txBody>
          <a:bodyPr wrap="none" lIns="95710" tIns="47856" rIns="95710" bIns="47856" anchor="ctr"/>
          <a:lstStyle/>
          <a:p>
            <a:pPr defTabSz="950913"/>
            <a:r>
              <a:rPr lang="en-US" sz="1500" dirty="0">
                <a:latin typeface="Book Antiqua" pitchFamily="18" charset="0"/>
              </a:rPr>
              <a:t>3</a:t>
            </a:r>
          </a:p>
        </p:txBody>
      </p:sp>
      <p:sp>
        <p:nvSpPr>
          <p:cNvPr id="2814983" name="Oval 7"/>
          <p:cNvSpPr>
            <a:spLocks noChangeArrowheads="1"/>
          </p:cNvSpPr>
          <p:nvPr/>
        </p:nvSpPr>
        <p:spPr bwMode="auto">
          <a:xfrm>
            <a:off x="974725" y="4949825"/>
            <a:ext cx="322263" cy="166688"/>
          </a:xfrm>
          <a:prstGeom prst="ellipse">
            <a:avLst/>
          </a:prstGeom>
          <a:solidFill>
            <a:srgbClr val="FCFEB9"/>
          </a:solidFill>
          <a:ln w="12700">
            <a:solidFill>
              <a:schemeClr val="tx1"/>
            </a:solidFill>
            <a:round/>
            <a:headEnd/>
            <a:tailEnd/>
          </a:ln>
          <a:effectLst/>
        </p:spPr>
        <p:txBody>
          <a:bodyPr wrap="none" lIns="95710" tIns="47856" rIns="95710" bIns="47856" anchor="ctr"/>
          <a:lstStyle/>
          <a:p>
            <a:pPr defTabSz="950913"/>
            <a:r>
              <a:rPr lang="en-US" sz="1500" dirty="0">
                <a:latin typeface="Book Antiqua" pitchFamily="18" charset="0"/>
              </a:rPr>
              <a:t>2</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ftr" sz="quarter" idx="4"/>
          </p:nvPr>
        </p:nvSpPr>
        <p:spPr>
          <a:ln/>
        </p:spPr>
        <p:txBody>
          <a:bodyPr/>
          <a:lstStyle/>
          <a:p>
            <a:r>
              <a:rPr lang="en-US" dirty="0"/>
              <a:t>Software Design</a:t>
            </a:r>
          </a:p>
        </p:txBody>
      </p:sp>
      <p:sp>
        <p:nvSpPr>
          <p:cNvPr id="9" name="Rectangle 7"/>
          <p:cNvSpPr>
            <a:spLocks noGrp="1" noChangeArrowheads="1"/>
          </p:cNvSpPr>
          <p:nvPr>
            <p:ph type="sldNum" sz="quarter" idx="5"/>
          </p:nvPr>
        </p:nvSpPr>
        <p:spPr>
          <a:ln/>
        </p:spPr>
        <p:txBody>
          <a:bodyPr/>
          <a:lstStyle/>
          <a:p>
            <a:fld id="{B30BB646-D898-4F1E-9ADB-0A088A0E7848}" type="slidenum">
              <a:rPr lang="en-US"/>
              <a:pPr/>
              <a:t>17</a:t>
            </a:fld>
            <a:endParaRPr lang="en-US" dirty="0"/>
          </a:p>
        </p:txBody>
      </p:sp>
      <p:sp>
        <p:nvSpPr>
          <p:cNvPr id="2814978" name="Rectangle 2"/>
          <p:cNvSpPr>
            <a:spLocks noGrp="1" noRot="1" noChangeAspect="1" noChangeArrowheads="1" noTextEdit="1"/>
          </p:cNvSpPr>
          <p:nvPr>
            <p:ph type="sldImg"/>
          </p:nvPr>
        </p:nvSpPr>
        <p:spPr>
          <a:xfrm>
            <a:off x="3200400" y="534988"/>
            <a:ext cx="3824288" cy="2647950"/>
          </a:xfrm>
          <a:ln cap="flat"/>
        </p:spPr>
      </p:sp>
      <p:sp>
        <p:nvSpPr>
          <p:cNvPr id="2814979" name="Rectangle 3"/>
          <p:cNvSpPr>
            <a:spLocks noGrp="1" noChangeArrowheads="1"/>
          </p:cNvSpPr>
          <p:nvPr>
            <p:ph type="body" idx="1"/>
          </p:nvPr>
        </p:nvSpPr>
        <p:spPr>
          <a:xfrm>
            <a:off x="1363663" y="3365500"/>
            <a:ext cx="7496175" cy="3189288"/>
          </a:xfrm>
          <a:noFill/>
          <a:ln/>
        </p:spPr>
        <p:txBody>
          <a:bodyPr lIns="95710" tIns="47856" rIns="95710" bIns="47856"/>
          <a:lstStyle/>
          <a:p>
            <a:pPr defTabSz="914400"/>
            <a:r>
              <a:rPr lang="en-US" dirty="0">
                <a:effectLst>
                  <a:outerShdw blurRad="38100" dist="38100" dir="2700000" algn="tl">
                    <a:srgbClr val="C0C0C0"/>
                  </a:outerShdw>
                </a:effectLst>
              </a:rPr>
              <a:t>The</a:t>
            </a:r>
            <a:r>
              <a:rPr lang="en-US" dirty="0"/>
              <a:t> diagram above was developed using Popkin Software’s System Architect CASE tool. We draw your attention to the following:</a:t>
            </a:r>
          </a:p>
          <a:p>
            <a:pPr marL="342900" lvl="1" indent="-228600" defTabSz="914400">
              <a:buFontTx/>
              <a:buChar char="•"/>
            </a:pPr>
            <a:r>
              <a:rPr lang="en-US" sz="1000" dirty="0"/>
              <a:t>Notice we have included both the actor which “initiated” the use case (the CLUB MEMBER), and the actor who is the direct “user” of the system (the PROMOTION ORDER SPECIALIST). Another actor represented is the WAREHOUSE. The WAREHOUSE is a “receiver”. In this scenario, the warehouse receives the picking ticket information from the system.</a:t>
            </a:r>
          </a:p>
          <a:p>
            <a:pPr marL="342900" lvl="1" indent="-228600" defTabSz="914400">
              <a:buFontTx/>
              <a:buChar char="•"/>
            </a:pPr>
            <a:r>
              <a:rPr lang="en-US" sz="1000" dirty="0"/>
              <a:t>Actors may only interact with the system via boundary objects. In our example above, the PROMOTION ORDER SPECIALIST (direct user of the system) interacted with the system by way of the MAIN WINDOW and ORDER PROCESSING WINDOW boundary objects. Notice that the WAREHOUSE (a receiver of the system) interacts with the PICKING TICKET PRINTER boundary object. </a:t>
            </a:r>
          </a:p>
          <a:p>
            <a:pPr marL="342900" lvl="1" indent="-228600" defTabSz="914400">
              <a:buFontTx/>
              <a:buChar char="•"/>
            </a:pPr>
            <a:r>
              <a:rPr lang="en-US" sz="1000" dirty="0"/>
              <a:t>By following the logic of the use case we can construct a high level, first-cut view of how the objects need to interact with each other to support the functionality of the use case. Notice that the ORDER PROCESSOR control object sends messages (depicted using arrows) to the MEMBER entity object. Based on the text of the use case, we know that MEMBER information needs to be retrieved, displayed, and updated. Therefore the messages between ORDER PROCESSOR and MEMBER objects requests the MEMBER object to fulfill its object responsibility by providing those services.</a:t>
            </a:r>
            <a:r>
              <a:rPr lang="en-US" dirty="0"/>
              <a:t> </a:t>
            </a:r>
          </a:p>
          <a:p>
            <a:pPr defTabSz="914400"/>
            <a:r>
              <a:rPr lang="en-US" dirty="0">
                <a:effectLst>
                  <a:outerShdw blurRad="38100" dist="38100" dir="2700000" algn="tl">
                    <a:srgbClr val="C0C0C0"/>
                  </a:outerShdw>
                </a:effectLst>
              </a:rPr>
              <a:t>Remember </a:t>
            </a:r>
            <a:r>
              <a:rPr lang="en-US" dirty="0"/>
              <a:t>at this point the ideal object diagram is our first attempt at determining how the objects should interact with each other to support the business event. At a later step we will use this diagram to model more detailed object interactions.</a:t>
            </a:r>
          </a:p>
        </p:txBody>
      </p:sp>
      <p:sp>
        <p:nvSpPr>
          <p:cNvPr id="2814980"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10" tIns="47856" rIns="95710" bIns="47856">
            <a:spAutoFit/>
          </a:bodyPr>
          <a:lstStyle/>
          <a:p>
            <a:pPr defTabSz="950913">
              <a:spcBef>
                <a:spcPct val="50000"/>
              </a:spcBef>
            </a:pPr>
            <a:r>
              <a:rPr lang="en-US" sz="1500" b="1" dirty="0">
                <a:latin typeface="Book Antiqua" pitchFamily="18" charset="0"/>
              </a:rPr>
              <a:t>541-542</a:t>
            </a:r>
          </a:p>
        </p:txBody>
      </p:sp>
      <p:sp>
        <p:nvSpPr>
          <p:cNvPr id="2814981" name="Oval 5"/>
          <p:cNvSpPr>
            <a:spLocks noChangeArrowheads="1"/>
          </p:cNvSpPr>
          <p:nvPr/>
        </p:nvSpPr>
        <p:spPr bwMode="auto">
          <a:xfrm>
            <a:off x="974725" y="4302125"/>
            <a:ext cx="322263" cy="166688"/>
          </a:xfrm>
          <a:prstGeom prst="ellipse">
            <a:avLst/>
          </a:prstGeom>
          <a:solidFill>
            <a:srgbClr val="FCFEB9"/>
          </a:solidFill>
          <a:ln w="12700">
            <a:solidFill>
              <a:schemeClr val="tx1"/>
            </a:solidFill>
            <a:round/>
            <a:headEnd/>
            <a:tailEnd/>
          </a:ln>
          <a:effectLst/>
        </p:spPr>
        <p:txBody>
          <a:bodyPr wrap="none" lIns="95710" tIns="47856" rIns="95710" bIns="47856" anchor="ctr"/>
          <a:lstStyle/>
          <a:p>
            <a:pPr defTabSz="950913"/>
            <a:r>
              <a:rPr lang="en-US" sz="1500" dirty="0">
                <a:latin typeface="Book Antiqua" pitchFamily="18" charset="0"/>
              </a:rPr>
              <a:t>1</a:t>
            </a:r>
          </a:p>
        </p:txBody>
      </p:sp>
      <p:sp>
        <p:nvSpPr>
          <p:cNvPr id="2814982" name="Oval 6"/>
          <p:cNvSpPr>
            <a:spLocks noChangeArrowheads="1"/>
          </p:cNvSpPr>
          <p:nvPr/>
        </p:nvSpPr>
        <p:spPr bwMode="auto">
          <a:xfrm>
            <a:off x="974725" y="5654675"/>
            <a:ext cx="322263" cy="166688"/>
          </a:xfrm>
          <a:prstGeom prst="ellipse">
            <a:avLst/>
          </a:prstGeom>
          <a:solidFill>
            <a:srgbClr val="FCFEB9"/>
          </a:solidFill>
          <a:ln w="12700">
            <a:solidFill>
              <a:schemeClr val="tx1"/>
            </a:solidFill>
            <a:round/>
            <a:headEnd/>
            <a:tailEnd/>
          </a:ln>
          <a:effectLst/>
        </p:spPr>
        <p:txBody>
          <a:bodyPr wrap="none" lIns="95710" tIns="47856" rIns="95710" bIns="47856" anchor="ctr"/>
          <a:lstStyle/>
          <a:p>
            <a:pPr defTabSz="950913"/>
            <a:r>
              <a:rPr lang="en-US" sz="1500" dirty="0">
                <a:latin typeface="Book Antiqua" pitchFamily="18" charset="0"/>
              </a:rPr>
              <a:t>3</a:t>
            </a:r>
          </a:p>
        </p:txBody>
      </p:sp>
      <p:sp>
        <p:nvSpPr>
          <p:cNvPr id="2814983" name="Oval 7"/>
          <p:cNvSpPr>
            <a:spLocks noChangeArrowheads="1"/>
          </p:cNvSpPr>
          <p:nvPr/>
        </p:nvSpPr>
        <p:spPr bwMode="auto">
          <a:xfrm>
            <a:off x="974725" y="4949825"/>
            <a:ext cx="322263" cy="166688"/>
          </a:xfrm>
          <a:prstGeom prst="ellipse">
            <a:avLst/>
          </a:prstGeom>
          <a:solidFill>
            <a:srgbClr val="FCFEB9"/>
          </a:solidFill>
          <a:ln w="12700">
            <a:solidFill>
              <a:schemeClr val="tx1"/>
            </a:solidFill>
            <a:round/>
            <a:headEnd/>
            <a:tailEnd/>
          </a:ln>
          <a:effectLst/>
        </p:spPr>
        <p:txBody>
          <a:bodyPr wrap="none" lIns="95710" tIns="47856" rIns="95710" bIns="47856" anchor="ctr"/>
          <a:lstStyle/>
          <a:p>
            <a:pPr defTabSz="950913"/>
            <a:r>
              <a:rPr lang="en-US" sz="1500" dirty="0">
                <a:latin typeface="Book Antiqua" pitchFamily="18" charset="0"/>
              </a:rPr>
              <a:t>2</a:t>
            </a:r>
          </a:p>
        </p:txBody>
      </p:sp>
    </p:spTree>
    <p:extLst>
      <p:ext uri="{BB962C8B-B14F-4D97-AF65-F5344CB8AC3E}">
        <p14:creationId xmlns:p14="http://schemas.microsoft.com/office/powerpoint/2010/main" val="3258588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ftr" sz="quarter" idx="4"/>
          </p:nvPr>
        </p:nvSpPr>
        <p:spPr>
          <a:ln/>
        </p:spPr>
        <p:txBody>
          <a:bodyPr/>
          <a:lstStyle/>
          <a:p>
            <a:r>
              <a:rPr lang="en-US" dirty="0"/>
              <a:t>Software Design</a:t>
            </a:r>
          </a:p>
        </p:txBody>
      </p:sp>
      <p:sp>
        <p:nvSpPr>
          <p:cNvPr id="9" name="Rectangle 7"/>
          <p:cNvSpPr>
            <a:spLocks noGrp="1" noChangeArrowheads="1"/>
          </p:cNvSpPr>
          <p:nvPr>
            <p:ph type="sldNum" sz="quarter" idx="5"/>
          </p:nvPr>
        </p:nvSpPr>
        <p:spPr>
          <a:ln/>
        </p:spPr>
        <p:txBody>
          <a:bodyPr/>
          <a:lstStyle/>
          <a:p>
            <a:fld id="{B30BB646-D898-4F1E-9ADB-0A088A0E7848}" type="slidenum">
              <a:rPr lang="en-US"/>
              <a:pPr/>
              <a:t>18</a:t>
            </a:fld>
            <a:endParaRPr lang="en-US" dirty="0"/>
          </a:p>
        </p:txBody>
      </p:sp>
      <p:sp>
        <p:nvSpPr>
          <p:cNvPr id="2814978" name="Rectangle 2"/>
          <p:cNvSpPr>
            <a:spLocks noGrp="1" noRot="1" noChangeAspect="1" noChangeArrowheads="1" noTextEdit="1"/>
          </p:cNvSpPr>
          <p:nvPr>
            <p:ph type="sldImg"/>
          </p:nvPr>
        </p:nvSpPr>
        <p:spPr>
          <a:xfrm>
            <a:off x="3200400" y="534988"/>
            <a:ext cx="3824288" cy="2647950"/>
          </a:xfrm>
          <a:ln cap="flat"/>
        </p:spPr>
      </p:sp>
      <p:sp>
        <p:nvSpPr>
          <p:cNvPr id="2814979" name="Rectangle 3"/>
          <p:cNvSpPr>
            <a:spLocks noGrp="1" noChangeArrowheads="1"/>
          </p:cNvSpPr>
          <p:nvPr>
            <p:ph type="body" idx="1"/>
          </p:nvPr>
        </p:nvSpPr>
        <p:spPr>
          <a:xfrm>
            <a:off x="1363663" y="3365500"/>
            <a:ext cx="7496175" cy="3189288"/>
          </a:xfrm>
          <a:noFill/>
          <a:ln/>
        </p:spPr>
        <p:txBody>
          <a:bodyPr lIns="95710" tIns="47856" rIns="95710" bIns="47856"/>
          <a:lstStyle/>
          <a:p>
            <a:pPr defTabSz="914400"/>
            <a:r>
              <a:rPr lang="en-US" dirty="0">
                <a:effectLst>
                  <a:outerShdw blurRad="38100" dist="38100" dir="2700000" algn="tl">
                    <a:srgbClr val="C0C0C0"/>
                  </a:outerShdw>
                </a:effectLst>
              </a:rPr>
              <a:t>The</a:t>
            </a:r>
            <a:r>
              <a:rPr lang="en-US" dirty="0"/>
              <a:t> diagram above was developed using Popkin Software’s System Architect CASE tool. We draw your attention to the following:</a:t>
            </a:r>
          </a:p>
          <a:p>
            <a:pPr marL="342900" lvl="1" indent="-228600" defTabSz="914400">
              <a:buFontTx/>
              <a:buChar char="•"/>
            </a:pPr>
            <a:r>
              <a:rPr lang="en-US" sz="1000" dirty="0"/>
              <a:t>Notice we have included both the actor which “initiated” the use case (the CLUB MEMBER), and the actor who is the direct “user” of the system (the PROMOTION ORDER SPECIALIST). Another actor represented is the WAREHOUSE. The WAREHOUSE is a “receiver”. In this scenario, the warehouse receives the picking ticket information from the system.</a:t>
            </a:r>
          </a:p>
          <a:p>
            <a:pPr marL="342900" lvl="1" indent="-228600" defTabSz="914400">
              <a:buFontTx/>
              <a:buChar char="•"/>
            </a:pPr>
            <a:r>
              <a:rPr lang="en-US" sz="1000" dirty="0"/>
              <a:t>Actors may only interact with the system via boundary objects. In our example above, the PROMOTION ORDER SPECIALIST (direct user of the system) interacted with the system by way of the MAIN WINDOW and ORDER PROCESSING WINDOW boundary objects. Notice that the WAREHOUSE (a receiver of the system) interacts with the PICKING TICKET PRINTER boundary object. </a:t>
            </a:r>
          </a:p>
          <a:p>
            <a:pPr marL="342900" lvl="1" indent="-228600" defTabSz="914400">
              <a:buFontTx/>
              <a:buChar char="•"/>
            </a:pPr>
            <a:r>
              <a:rPr lang="en-US" sz="1000" dirty="0"/>
              <a:t>By following the logic of the use case we can construct a high level, first-cut view of how the objects need to interact with each other to support the functionality of the use case. Notice that the ORDER PROCESSOR control object sends messages (depicted using arrows) to the MEMBER entity object. Based on the text of the use case, we know that MEMBER information needs to be retrieved, displayed, and updated. Therefore the messages between ORDER PROCESSOR and MEMBER objects requests the MEMBER object to fulfill its object responsibility by providing those services.</a:t>
            </a:r>
            <a:r>
              <a:rPr lang="en-US" dirty="0"/>
              <a:t> </a:t>
            </a:r>
          </a:p>
          <a:p>
            <a:pPr defTabSz="914400"/>
            <a:r>
              <a:rPr lang="en-US" dirty="0">
                <a:effectLst>
                  <a:outerShdw blurRad="38100" dist="38100" dir="2700000" algn="tl">
                    <a:srgbClr val="C0C0C0"/>
                  </a:outerShdw>
                </a:effectLst>
              </a:rPr>
              <a:t>Remember </a:t>
            </a:r>
            <a:r>
              <a:rPr lang="en-US" dirty="0"/>
              <a:t>at this point the ideal object diagram is our first attempt at determining how the objects should interact with each other to support the business event. At a later step we will use this diagram to model more detailed object interactions.</a:t>
            </a:r>
          </a:p>
        </p:txBody>
      </p:sp>
      <p:sp>
        <p:nvSpPr>
          <p:cNvPr id="2814980"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10" tIns="47856" rIns="95710" bIns="47856">
            <a:spAutoFit/>
          </a:bodyPr>
          <a:lstStyle/>
          <a:p>
            <a:pPr defTabSz="950913">
              <a:spcBef>
                <a:spcPct val="50000"/>
              </a:spcBef>
            </a:pPr>
            <a:r>
              <a:rPr lang="en-US" sz="1500" b="1" dirty="0">
                <a:latin typeface="Book Antiqua" pitchFamily="18" charset="0"/>
              </a:rPr>
              <a:t>541-542</a:t>
            </a:r>
          </a:p>
        </p:txBody>
      </p:sp>
      <p:sp>
        <p:nvSpPr>
          <p:cNvPr id="2814981" name="Oval 5"/>
          <p:cNvSpPr>
            <a:spLocks noChangeArrowheads="1"/>
          </p:cNvSpPr>
          <p:nvPr/>
        </p:nvSpPr>
        <p:spPr bwMode="auto">
          <a:xfrm>
            <a:off x="974725" y="4302125"/>
            <a:ext cx="322263" cy="166688"/>
          </a:xfrm>
          <a:prstGeom prst="ellipse">
            <a:avLst/>
          </a:prstGeom>
          <a:solidFill>
            <a:srgbClr val="FCFEB9"/>
          </a:solidFill>
          <a:ln w="12700">
            <a:solidFill>
              <a:schemeClr val="tx1"/>
            </a:solidFill>
            <a:round/>
            <a:headEnd/>
            <a:tailEnd/>
          </a:ln>
          <a:effectLst/>
        </p:spPr>
        <p:txBody>
          <a:bodyPr wrap="none" lIns="95710" tIns="47856" rIns="95710" bIns="47856" anchor="ctr"/>
          <a:lstStyle/>
          <a:p>
            <a:pPr defTabSz="950913"/>
            <a:r>
              <a:rPr lang="en-US" sz="1500" dirty="0">
                <a:latin typeface="Book Antiqua" pitchFamily="18" charset="0"/>
              </a:rPr>
              <a:t>1</a:t>
            </a:r>
          </a:p>
        </p:txBody>
      </p:sp>
      <p:sp>
        <p:nvSpPr>
          <p:cNvPr id="2814982" name="Oval 6"/>
          <p:cNvSpPr>
            <a:spLocks noChangeArrowheads="1"/>
          </p:cNvSpPr>
          <p:nvPr/>
        </p:nvSpPr>
        <p:spPr bwMode="auto">
          <a:xfrm>
            <a:off x="974725" y="5654675"/>
            <a:ext cx="322263" cy="166688"/>
          </a:xfrm>
          <a:prstGeom prst="ellipse">
            <a:avLst/>
          </a:prstGeom>
          <a:solidFill>
            <a:srgbClr val="FCFEB9"/>
          </a:solidFill>
          <a:ln w="12700">
            <a:solidFill>
              <a:schemeClr val="tx1"/>
            </a:solidFill>
            <a:round/>
            <a:headEnd/>
            <a:tailEnd/>
          </a:ln>
          <a:effectLst/>
        </p:spPr>
        <p:txBody>
          <a:bodyPr wrap="none" lIns="95710" tIns="47856" rIns="95710" bIns="47856" anchor="ctr"/>
          <a:lstStyle/>
          <a:p>
            <a:pPr defTabSz="950913"/>
            <a:r>
              <a:rPr lang="en-US" sz="1500" dirty="0">
                <a:latin typeface="Book Antiqua" pitchFamily="18" charset="0"/>
              </a:rPr>
              <a:t>3</a:t>
            </a:r>
          </a:p>
        </p:txBody>
      </p:sp>
      <p:sp>
        <p:nvSpPr>
          <p:cNvPr id="2814983" name="Oval 7"/>
          <p:cNvSpPr>
            <a:spLocks noChangeArrowheads="1"/>
          </p:cNvSpPr>
          <p:nvPr/>
        </p:nvSpPr>
        <p:spPr bwMode="auto">
          <a:xfrm>
            <a:off x="974725" y="4949825"/>
            <a:ext cx="322263" cy="166688"/>
          </a:xfrm>
          <a:prstGeom prst="ellipse">
            <a:avLst/>
          </a:prstGeom>
          <a:solidFill>
            <a:srgbClr val="FCFEB9"/>
          </a:solidFill>
          <a:ln w="12700">
            <a:solidFill>
              <a:schemeClr val="tx1"/>
            </a:solidFill>
            <a:round/>
            <a:headEnd/>
            <a:tailEnd/>
          </a:ln>
          <a:effectLst/>
        </p:spPr>
        <p:txBody>
          <a:bodyPr wrap="none" lIns="95710" tIns="47856" rIns="95710" bIns="47856" anchor="ctr"/>
          <a:lstStyle/>
          <a:p>
            <a:pPr defTabSz="950913"/>
            <a:r>
              <a:rPr lang="en-US" sz="1500" dirty="0">
                <a:latin typeface="Book Antiqua" pitchFamily="18" charset="0"/>
              </a:rPr>
              <a:t>2</a:t>
            </a:r>
          </a:p>
        </p:txBody>
      </p:sp>
    </p:spTree>
    <p:extLst>
      <p:ext uri="{BB962C8B-B14F-4D97-AF65-F5344CB8AC3E}">
        <p14:creationId xmlns:p14="http://schemas.microsoft.com/office/powerpoint/2010/main" val="3279004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ftr" sz="quarter" idx="4"/>
          </p:nvPr>
        </p:nvSpPr>
        <p:spPr>
          <a:ln/>
        </p:spPr>
        <p:txBody>
          <a:bodyPr/>
          <a:lstStyle/>
          <a:p>
            <a:r>
              <a:rPr lang="en-US" dirty="0"/>
              <a:t>Software Design</a:t>
            </a:r>
          </a:p>
        </p:txBody>
      </p:sp>
      <p:sp>
        <p:nvSpPr>
          <p:cNvPr id="9" name="Rectangle 7"/>
          <p:cNvSpPr>
            <a:spLocks noGrp="1" noChangeArrowheads="1"/>
          </p:cNvSpPr>
          <p:nvPr>
            <p:ph type="sldNum" sz="quarter" idx="5"/>
          </p:nvPr>
        </p:nvSpPr>
        <p:spPr>
          <a:ln/>
        </p:spPr>
        <p:txBody>
          <a:bodyPr/>
          <a:lstStyle/>
          <a:p>
            <a:fld id="{B30BB646-D898-4F1E-9ADB-0A088A0E7848}" type="slidenum">
              <a:rPr lang="en-US"/>
              <a:pPr/>
              <a:t>19</a:t>
            </a:fld>
            <a:endParaRPr lang="en-US" dirty="0"/>
          </a:p>
        </p:txBody>
      </p:sp>
      <p:sp>
        <p:nvSpPr>
          <p:cNvPr id="2814978" name="Rectangle 2"/>
          <p:cNvSpPr>
            <a:spLocks noGrp="1" noRot="1" noChangeAspect="1" noChangeArrowheads="1" noTextEdit="1"/>
          </p:cNvSpPr>
          <p:nvPr>
            <p:ph type="sldImg"/>
          </p:nvPr>
        </p:nvSpPr>
        <p:spPr>
          <a:xfrm>
            <a:off x="3200400" y="534988"/>
            <a:ext cx="3824288" cy="2647950"/>
          </a:xfrm>
          <a:ln cap="flat"/>
        </p:spPr>
      </p:sp>
      <p:sp>
        <p:nvSpPr>
          <p:cNvPr id="2814979" name="Rectangle 3"/>
          <p:cNvSpPr>
            <a:spLocks noGrp="1" noChangeArrowheads="1"/>
          </p:cNvSpPr>
          <p:nvPr>
            <p:ph type="body" idx="1"/>
          </p:nvPr>
        </p:nvSpPr>
        <p:spPr>
          <a:xfrm>
            <a:off x="1363663" y="3365500"/>
            <a:ext cx="7496175" cy="3189288"/>
          </a:xfrm>
          <a:noFill/>
          <a:ln/>
        </p:spPr>
        <p:txBody>
          <a:bodyPr lIns="95710" tIns="47856" rIns="95710" bIns="47856"/>
          <a:lstStyle/>
          <a:p>
            <a:pPr defTabSz="914400"/>
            <a:r>
              <a:rPr lang="en-US" dirty="0">
                <a:effectLst>
                  <a:outerShdw blurRad="38100" dist="38100" dir="2700000" algn="tl">
                    <a:srgbClr val="C0C0C0"/>
                  </a:outerShdw>
                </a:effectLst>
              </a:rPr>
              <a:t>The</a:t>
            </a:r>
            <a:r>
              <a:rPr lang="en-US" dirty="0"/>
              <a:t> diagram above was developed using Popkin Software’s System Architect CASE tool. We draw your attention to the following:</a:t>
            </a:r>
          </a:p>
          <a:p>
            <a:pPr marL="342900" lvl="1" indent="-228600" defTabSz="914400">
              <a:buFontTx/>
              <a:buChar char="•"/>
            </a:pPr>
            <a:r>
              <a:rPr lang="en-US" sz="1000" dirty="0"/>
              <a:t>Notice we have included both the actor which “initiated” the use case (the CLUB MEMBER), and the actor who is the direct “user” of the system (the PROMOTION ORDER SPECIALIST). Another actor represented is the WAREHOUSE. The WAREHOUSE is a “receiver”. In this scenario, the warehouse receives the picking ticket information from the system.</a:t>
            </a:r>
          </a:p>
          <a:p>
            <a:pPr marL="342900" lvl="1" indent="-228600" defTabSz="914400">
              <a:buFontTx/>
              <a:buChar char="•"/>
            </a:pPr>
            <a:r>
              <a:rPr lang="en-US" sz="1000" dirty="0"/>
              <a:t>Actors may only interact with the system via boundary objects. In our example above, the PROMOTION ORDER SPECIALIST (direct user of the system) interacted with the system by way of the MAIN WINDOW and ORDER PROCESSING WINDOW boundary objects. Notice that the WAREHOUSE (a receiver of the system) interacts with the PICKING TICKET PRINTER boundary object. </a:t>
            </a:r>
          </a:p>
          <a:p>
            <a:pPr marL="342900" lvl="1" indent="-228600" defTabSz="914400">
              <a:buFontTx/>
              <a:buChar char="•"/>
            </a:pPr>
            <a:r>
              <a:rPr lang="en-US" sz="1000" dirty="0"/>
              <a:t>By following the logic of the use case we can construct a high level, first-cut view of how the objects need to interact with each other to support the functionality of the use case. Notice that the ORDER PROCESSOR control object sends messages (depicted using arrows) to the MEMBER entity object. Based on the text of the use case, we know that MEMBER information needs to be retrieved, displayed, and updated. Therefore the messages between ORDER PROCESSOR and MEMBER objects requests the MEMBER object to fulfill its object responsibility by providing those services.</a:t>
            </a:r>
            <a:r>
              <a:rPr lang="en-US" dirty="0"/>
              <a:t> </a:t>
            </a:r>
          </a:p>
          <a:p>
            <a:pPr defTabSz="914400"/>
            <a:r>
              <a:rPr lang="en-US" dirty="0">
                <a:effectLst>
                  <a:outerShdw blurRad="38100" dist="38100" dir="2700000" algn="tl">
                    <a:srgbClr val="C0C0C0"/>
                  </a:outerShdw>
                </a:effectLst>
              </a:rPr>
              <a:t>Remember </a:t>
            </a:r>
            <a:r>
              <a:rPr lang="en-US" dirty="0"/>
              <a:t>at this point the ideal object diagram is our first attempt at determining how the objects should interact with each other to support the business event. At a later step we will use this diagram to model more detailed object interactions.</a:t>
            </a:r>
          </a:p>
        </p:txBody>
      </p:sp>
      <p:sp>
        <p:nvSpPr>
          <p:cNvPr id="2814980"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10" tIns="47856" rIns="95710" bIns="47856">
            <a:spAutoFit/>
          </a:bodyPr>
          <a:lstStyle/>
          <a:p>
            <a:pPr defTabSz="950913">
              <a:spcBef>
                <a:spcPct val="50000"/>
              </a:spcBef>
            </a:pPr>
            <a:r>
              <a:rPr lang="en-US" sz="1500" b="1" dirty="0">
                <a:latin typeface="Book Antiqua" pitchFamily="18" charset="0"/>
              </a:rPr>
              <a:t>541-542</a:t>
            </a:r>
          </a:p>
        </p:txBody>
      </p:sp>
      <p:sp>
        <p:nvSpPr>
          <p:cNvPr id="2814981" name="Oval 5"/>
          <p:cNvSpPr>
            <a:spLocks noChangeArrowheads="1"/>
          </p:cNvSpPr>
          <p:nvPr/>
        </p:nvSpPr>
        <p:spPr bwMode="auto">
          <a:xfrm>
            <a:off x="974725" y="4302125"/>
            <a:ext cx="322263" cy="166688"/>
          </a:xfrm>
          <a:prstGeom prst="ellipse">
            <a:avLst/>
          </a:prstGeom>
          <a:solidFill>
            <a:srgbClr val="FCFEB9"/>
          </a:solidFill>
          <a:ln w="12700">
            <a:solidFill>
              <a:schemeClr val="tx1"/>
            </a:solidFill>
            <a:round/>
            <a:headEnd/>
            <a:tailEnd/>
          </a:ln>
          <a:effectLst/>
        </p:spPr>
        <p:txBody>
          <a:bodyPr wrap="none" lIns="95710" tIns="47856" rIns="95710" bIns="47856" anchor="ctr"/>
          <a:lstStyle/>
          <a:p>
            <a:pPr defTabSz="950913"/>
            <a:r>
              <a:rPr lang="en-US" sz="1500" dirty="0">
                <a:latin typeface="Book Antiqua" pitchFamily="18" charset="0"/>
              </a:rPr>
              <a:t>1</a:t>
            </a:r>
          </a:p>
        </p:txBody>
      </p:sp>
      <p:sp>
        <p:nvSpPr>
          <p:cNvPr id="2814982" name="Oval 6"/>
          <p:cNvSpPr>
            <a:spLocks noChangeArrowheads="1"/>
          </p:cNvSpPr>
          <p:nvPr/>
        </p:nvSpPr>
        <p:spPr bwMode="auto">
          <a:xfrm>
            <a:off x="974725" y="5654675"/>
            <a:ext cx="322263" cy="166688"/>
          </a:xfrm>
          <a:prstGeom prst="ellipse">
            <a:avLst/>
          </a:prstGeom>
          <a:solidFill>
            <a:srgbClr val="FCFEB9"/>
          </a:solidFill>
          <a:ln w="12700">
            <a:solidFill>
              <a:schemeClr val="tx1"/>
            </a:solidFill>
            <a:round/>
            <a:headEnd/>
            <a:tailEnd/>
          </a:ln>
          <a:effectLst/>
        </p:spPr>
        <p:txBody>
          <a:bodyPr wrap="none" lIns="95710" tIns="47856" rIns="95710" bIns="47856" anchor="ctr"/>
          <a:lstStyle/>
          <a:p>
            <a:pPr defTabSz="950913"/>
            <a:r>
              <a:rPr lang="en-US" sz="1500" dirty="0">
                <a:latin typeface="Book Antiqua" pitchFamily="18" charset="0"/>
              </a:rPr>
              <a:t>3</a:t>
            </a:r>
          </a:p>
        </p:txBody>
      </p:sp>
      <p:sp>
        <p:nvSpPr>
          <p:cNvPr id="2814983" name="Oval 7"/>
          <p:cNvSpPr>
            <a:spLocks noChangeArrowheads="1"/>
          </p:cNvSpPr>
          <p:nvPr/>
        </p:nvSpPr>
        <p:spPr bwMode="auto">
          <a:xfrm>
            <a:off x="974725" y="4949825"/>
            <a:ext cx="322263" cy="166688"/>
          </a:xfrm>
          <a:prstGeom prst="ellipse">
            <a:avLst/>
          </a:prstGeom>
          <a:solidFill>
            <a:srgbClr val="FCFEB9"/>
          </a:solidFill>
          <a:ln w="12700">
            <a:solidFill>
              <a:schemeClr val="tx1"/>
            </a:solidFill>
            <a:round/>
            <a:headEnd/>
            <a:tailEnd/>
          </a:ln>
          <a:effectLst/>
        </p:spPr>
        <p:txBody>
          <a:bodyPr wrap="none" lIns="95710" tIns="47856" rIns="95710" bIns="47856" anchor="ctr"/>
          <a:lstStyle/>
          <a:p>
            <a:pPr defTabSz="950913"/>
            <a:r>
              <a:rPr lang="en-US" sz="1500" dirty="0">
                <a:latin typeface="Book Antiqua" pitchFamily="18" charset="0"/>
              </a:rPr>
              <a:t>2</a:t>
            </a:r>
          </a:p>
        </p:txBody>
      </p:sp>
    </p:spTree>
    <p:extLst>
      <p:ext uri="{BB962C8B-B14F-4D97-AF65-F5344CB8AC3E}">
        <p14:creationId xmlns:p14="http://schemas.microsoft.com/office/powerpoint/2010/main" val="143700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50AA4E78-8E5C-4764-A266-6A8A2C888144}" type="slidenum">
              <a:rPr lang="en-US"/>
              <a:pPr/>
              <a:t>20</a:t>
            </a:fld>
            <a:endParaRPr lang="en-US" dirty="0"/>
          </a:p>
        </p:txBody>
      </p:sp>
      <p:sp>
        <p:nvSpPr>
          <p:cNvPr id="2318338"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18339"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r>
              <a:rPr lang="en-US" dirty="0">
                <a:effectLst>
                  <a:outerShdw blurRad="38100" dist="38100" dir="2700000" algn="tl">
                    <a:srgbClr val="C0C0C0"/>
                  </a:outerShdw>
                </a:effectLst>
              </a:rPr>
              <a:t>In </a:t>
            </a:r>
            <a:r>
              <a:rPr lang="en-US" dirty="0"/>
              <a:t>performing Object Oriented Analysis (OOA) we identified objects and use cases based on ideal conditions and independent of any hardware or software solution. During Object Oriented Design (OOD) we want to realize those objects and use cases to reflect the actual environment of our proposed solution.</a:t>
            </a:r>
          </a:p>
        </p:txBody>
      </p:sp>
      <p:sp>
        <p:nvSpPr>
          <p:cNvPr id="2318340"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536</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C1D78688-64F1-4B8C-8B54-C962205D2099}" type="slidenum">
              <a:rPr lang="en-US"/>
              <a:pPr/>
              <a:t>21</a:t>
            </a:fld>
            <a:endParaRPr lang="en-US" dirty="0"/>
          </a:p>
        </p:txBody>
      </p:sp>
      <p:sp>
        <p:nvSpPr>
          <p:cNvPr id="2320386"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20387"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r>
              <a:rPr lang="en-US" dirty="0">
                <a:effectLst>
                  <a:outerShdw blurRad="38100" dist="38100" dir="2700000" algn="tl">
                    <a:srgbClr val="C0C0C0"/>
                  </a:outerShdw>
                </a:effectLst>
              </a:rPr>
              <a:t>In </a:t>
            </a:r>
            <a:r>
              <a:rPr lang="en-US" dirty="0"/>
              <a:t>performing Object Oriented Analysis (OOA) we identified objects and use cases based on ideal conditions and independent of any hardware or software solution. During Object Oriented Design (OOD) we want to realize those objects and use cases to reflect the actual environment of our proposed solution.</a:t>
            </a:r>
          </a:p>
        </p:txBody>
      </p:sp>
      <p:sp>
        <p:nvSpPr>
          <p:cNvPr id="2320388"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536</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3858BB3A-5C14-4765-AC63-DC5282649A3F}" type="slidenum">
              <a:rPr lang="en-US"/>
              <a:pPr/>
              <a:t>22</a:t>
            </a:fld>
            <a:endParaRPr lang="en-US" dirty="0"/>
          </a:p>
        </p:txBody>
      </p:sp>
      <p:sp>
        <p:nvSpPr>
          <p:cNvPr id="2322434"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22435"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r>
              <a:rPr lang="en-US" dirty="0">
                <a:effectLst>
                  <a:outerShdw blurRad="38100" dist="38100" dir="2700000" algn="tl">
                    <a:srgbClr val="C0C0C0"/>
                  </a:outerShdw>
                </a:effectLst>
              </a:rPr>
              <a:t>In </a:t>
            </a:r>
            <a:r>
              <a:rPr lang="en-US" dirty="0"/>
              <a:t>this iteration of use case modelling, the use cases will be realized to include details of how the actor (or user) will actually interface with the system and how the system will respond to that stimulus to process the business event.</a:t>
            </a:r>
          </a:p>
          <a:p>
            <a:r>
              <a:rPr lang="en-US" dirty="0">
                <a:effectLst>
                  <a:outerShdw blurRad="38100" dist="38100" dir="2700000" algn="tl">
                    <a:srgbClr val="C0C0C0"/>
                  </a:outerShdw>
                </a:effectLst>
              </a:rPr>
              <a:t>The</a:t>
            </a:r>
            <a:r>
              <a:rPr lang="en-US" dirty="0"/>
              <a:t> manner in which the user accesses the system; via a menu, window, button, bar code reader, printer, etc. should be explicitly described in detail. The contents of windows, reports, and queries should also be specified within the use case. While refining use cases are often time consuming and tedious, it is essential that they are completed.</a:t>
            </a:r>
          </a:p>
          <a:p>
            <a:endParaRPr lang="en-US" dirty="0"/>
          </a:p>
          <a:p>
            <a:endParaRPr lang="en-US" dirty="0"/>
          </a:p>
        </p:txBody>
      </p:sp>
      <p:sp>
        <p:nvSpPr>
          <p:cNvPr id="2322436"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536</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DD872B27-DE23-48DC-B6EA-5D951A92CACD}" type="slidenum">
              <a:rPr lang="en-US"/>
              <a:pPr/>
              <a:t>23</a:t>
            </a:fld>
            <a:endParaRPr lang="en-US" dirty="0"/>
          </a:p>
        </p:txBody>
      </p:sp>
      <p:sp>
        <p:nvSpPr>
          <p:cNvPr id="2328578"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28579"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pPr>
              <a:spcBef>
                <a:spcPct val="0"/>
              </a:spcBef>
            </a:pPr>
            <a:r>
              <a:rPr lang="en-US" dirty="0">
                <a:effectLst>
                  <a:outerShdw blurRad="38100" dist="38100" dir="2700000" algn="tl">
                    <a:srgbClr val="C0C0C0"/>
                  </a:outerShdw>
                </a:effectLst>
              </a:rPr>
              <a:t>It </a:t>
            </a:r>
            <a:r>
              <a:rPr lang="en-US" dirty="0"/>
              <a:t>is important that each use case be highly detailed in describing the user interaction with the system. These realized use cases can be used by the user to validate system design and by the programmer for process and interface specifications.</a:t>
            </a:r>
          </a:p>
          <a:p>
            <a:pPr>
              <a:spcBef>
                <a:spcPct val="0"/>
              </a:spcBef>
            </a:pPr>
            <a:r>
              <a:rPr lang="en-US" dirty="0">
                <a:effectLst>
                  <a:outerShdw blurRad="38100" dist="38100" dir="2700000" algn="tl">
                    <a:srgbClr val="C0C0C0"/>
                  </a:outerShdw>
                </a:effectLst>
              </a:rPr>
              <a:t>Each</a:t>
            </a:r>
            <a:r>
              <a:rPr lang="en-US" dirty="0"/>
              <a:t> realized use case should be labeled as a design use case to distinguish it from the analysis version previously completed. We want to keep the original analysis use cases separate from the realized design use cases to allow maximum flexibility in reusing use cases for variations of different physical implementations.</a:t>
            </a:r>
          </a:p>
          <a:p>
            <a:pPr>
              <a:spcBef>
                <a:spcPct val="144000"/>
              </a:spcBef>
            </a:pPr>
            <a:endParaRPr lang="en-US" dirty="0"/>
          </a:p>
          <a:p>
            <a:endParaRPr lang="en-US" dirty="0"/>
          </a:p>
        </p:txBody>
      </p:sp>
      <p:sp>
        <p:nvSpPr>
          <p:cNvPr id="2328580"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536-537</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CBC6C0B0-C1A9-432C-950C-29538B0559D8}" type="slidenum">
              <a:rPr lang="en-US"/>
              <a:pPr/>
              <a:t>26</a:t>
            </a:fld>
            <a:endParaRPr lang="en-US" dirty="0"/>
          </a:p>
        </p:txBody>
      </p:sp>
      <p:sp>
        <p:nvSpPr>
          <p:cNvPr id="2817026" name="Rectangle 2"/>
          <p:cNvSpPr>
            <a:spLocks noGrp="1" noRot="1" noChangeAspect="1" noChangeArrowheads="1" noTextEdit="1"/>
          </p:cNvSpPr>
          <p:nvPr>
            <p:ph type="sldImg"/>
          </p:nvPr>
        </p:nvSpPr>
        <p:spPr>
          <a:xfrm>
            <a:off x="3200400" y="534988"/>
            <a:ext cx="3824288" cy="2647950"/>
          </a:xfrm>
          <a:ln cap="flat"/>
        </p:spPr>
      </p:sp>
      <p:sp>
        <p:nvSpPr>
          <p:cNvPr id="2817027" name="Rectangle 3"/>
          <p:cNvSpPr>
            <a:spLocks noGrp="1" noChangeArrowheads="1"/>
          </p:cNvSpPr>
          <p:nvPr>
            <p:ph type="body" idx="1"/>
          </p:nvPr>
        </p:nvSpPr>
        <p:spPr>
          <a:xfrm>
            <a:off x="1363663" y="3365500"/>
            <a:ext cx="7496175" cy="3189288"/>
          </a:xfrm>
          <a:ln/>
        </p:spPr>
        <p:txBody>
          <a:bodyPr lIns="95710" tIns="47856" rIns="95710" bIns="47856"/>
          <a:lstStyle/>
          <a:p>
            <a:endParaRPr lang="en-GB" dirty="0"/>
          </a:p>
        </p:txBody>
      </p:sp>
      <p:sp>
        <p:nvSpPr>
          <p:cNvPr id="2817028"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10" tIns="47856" rIns="95710" bIns="47856">
            <a:spAutoFit/>
          </a:bodyPr>
          <a:lstStyle/>
          <a:p>
            <a:pPr defTabSz="950913">
              <a:spcBef>
                <a:spcPct val="50000"/>
              </a:spcBef>
            </a:pPr>
            <a:r>
              <a:rPr lang="en-US" sz="1500" b="1" dirty="0">
                <a:latin typeface="Book Antiqua" pitchFamily="18" charset="0"/>
              </a:rPr>
              <a:t>536-537</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Software Design</a:t>
            </a:r>
          </a:p>
        </p:txBody>
      </p:sp>
      <p:sp>
        <p:nvSpPr>
          <p:cNvPr id="5" name="Rectangle 7"/>
          <p:cNvSpPr>
            <a:spLocks noGrp="1" noChangeArrowheads="1"/>
          </p:cNvSpPr>
          <p:nvPr>
            <p:ph type="sldNum" sz="quarter" idx="5"/>
          </p:nvPr>
        </p:nvSpPr>
        <p:spPr>
          <a:ln/>
        </p:spPr>
        <p:txBody>
          <a:bodyPr/>
          <a:lstStyle/>
          <a:p>
            <a:fld id="{9678C0C9-534A-432B-91AB-67022A17B20F}" type="slidenum">
              <a:rPr lang="en-US"/>
              <a:pPr/>
              <a:t>3</a:t>
            </a:fld>
            <a:endParaRPr lang="en-US" dirty="0"/>
          </a:p>
        </p:txBody>
      </p:sp>
      <p:sp>
        <p:nvSpPr>
          <p:cNvPr id="2543618" name="Rectangle 2"/>
          <p:cNvSpPr>
            <a:spLocks noGrp="1" noRot="1" noChangeAspect="1" noChangeArrowheads="1"/>
          </p:cNvSpPr>
          <p:nvPr>
            <p:ph type="sldImg"/>
          </p:nvPr>
        </p:nvSpPr>
        <p:spPr bwMode="auto">
          <a:xfrm>
            <a:off x="3195638" y="531813"/>
            <a:ext cx="3835400" cy="2657475"/>
          </a:xfrm>
          <a:prstGeom prst="rect">
            <a:avLst/>
          </a:prstGeom>
          <a:solidFill>
            <a:srgbClr val="FFFFFF"/>
          </a:solidFill>
          <a:ln>
            <a:solidFill>
              <a:srgbClr val="000000"/>
            </a:solidFill>
            <a:miter lim="800000"/>
            <a:headEnd/>
            <a:tailEnd/>
          </a:ln>
        </p:spPr>
      </p:sp>
      <p:sp>
        <p:nvSpPr>
          <p:cNvPr id="2543619" name="Rectangle 3"/>
          <p:cNvSpPr>
            <a:spLocks noGrp="1" noChangeArrowheads="1"/>
          </p:cNvSpPr>
          <p:nvPr>
            <p:ph type="body" idx="1"/>
          </p:nvPr>
        </p:nvSpPr>
        <p:spPr bwMode="auto">
          <a:xfrm>
            <a:off x="1363663" y="3365500"/>
            <a:ext cx="7496175" cy="3189288"/>
          </a:xfrm>
          <a:prstGeom prst="rect">
            <a:avLst/>
          </a:prstGeom>
          <a:solidFill>
            <a:srgbClr val="FFFFFF"/>
          </a:solidFill>
          <a:ln>
            <a:solidFill>
              <a:srgbClr val="000000"/>
            </a:solidFill>
            <a:miter lim="800000"/>
            <a:headEnd/>
            <a:tailEnd/>
          </a:ln>
        </p:spPr>
        <p:txBody>
          <a:bodyPr/>
          <a:lstStyle/>
          <a:p>
            <a:r>
              <a:rPr lang="en-US" dirty="0"/>
              <a:t>Module B objectives.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Software Design</a:t>
            </a:r>
          </a:p>
        </p:txBody>
      </p:sp>
      <p:sp>
        <p:nvSpPr>
          <p:cNvPr id="5" name="Rectangle 7"/>
          <p:cNvSpPr>
            <a:spLocks noGrp="1" noChangeArrowheads="1"/>
          </p:cNvSpPr>
          <p:nvPr>
            <p:ph type="sldNum" sz="quarter" idx="5"/>
          </p:nvPr>
        </p:nvSpPr>
        <p:spPr>
          <a:ln/>
        </p:spPr>
        <p:txBody>
          <a:bodyPr/>
          <a:lstStyle/>
          <a:p>
            <a:fld id="{DF485E67-B02E-42C5-9363-641B870DE2C3}" type="slidenum">
              <a:rPr lang="en-US"/>
              <a:pPr/>
              <a:t>27</a:t>
            </a:fld>
            <a:endParaRPr lang="en-US" dirty="0"/>
          </a:p>
        </p:txBody>
      </p:sp>
      <p:sp>
        <p:nvSpPr>
          <p:cNvPr id="2883586" name="Rectangle 2"/>
          <p:cNvSpPr>
            <a:spLocks noGrp="1" noRot="1" noChangeAspect="1" noChangeArrowheads="1" noTextEdit="1"/>
          </p:cNvSpPr>
          <p:nvPr>
            <p:ph type="sldImg"/>
          </p:nvPr>
        </p:nvSpPr>
        <p:spPr>
          <a:xfrm>
            <a:off x="3194050" y="531813"/>
            <a:ext cx="3836988" cy="2657475"/>
          </a:xfrm>
          <a:ln/>
        </p:spPr>
      </p:sp>
      <p:sp>
        <p:nvSpPr>
          <p:cNvPr id="2883587" name="Rectangle 3"/>
          <p:cNvSpPr>
            <a:spLocks noGrp="1" noChangeArrowheads="1"/>
          </p:cNvSpPr>
          <p:nvPr>
            <p:ph type="body" idx="1"/>
          </p:nvPr>
        </p:nvSpPr>
        <p:spPr>
          <a:xfrm>
            <a:off x="1363663" y="3365500"/>
            <a:ext cx="7496175" cy="3189288"/>
          </a:xfrm>
        </p:spPr>
        <p:txBody>
          <a:bodyPr/>
          <a:lstStyle/>
          <a:p>
            <a:r>
              <a:rPr lang="en-US" b="1" dirty="0">
                <a:solidFill>
                  <a:srgbClr val="000000"/>
                </a:solidFill>
                <a:cs typeface="Times New Roman" pitchFamily="18" charset="0"/>
              </a:rPr>
              <a:t>Teaching Notes</a:t>
            </a:r>
          </a:p>
          <a:p>
            <a:r>
              <a:rPr lang="en-US" dirty="0">
                <a:ea typeface="Arial Unicode MS" pitchFamily="34" charset="-128"/>
                <a:cs typeface="Arial Unicode MS" pitchFamily="34" charset="-128"/>
              </a:rPr>
              <a:t>The above figure was initially presented in Chapter 6.</a:t>
            </a:r>
          </a:p>
          <a:p>
            <a:r>
              <a:rPr lang="en-US" dirty="0">
                <a:ea typeface="Arial Unicode MS" pitchFamily="34" charset="-128"/>
                <a:cs typeface="Arial Unicode MS" pitchFamily="34" charset="-128"/>
              </a:rPr>
              <a:t>1.</a:t>
            </a:r>
            <a:r>
              <a:rPr lang="en-US" dirty="0">
                <a:solidFill>
                  <a:srgbClr val="FF0000"/>
                </a:solidFill>
                <a:ea typeface="Arial Unicode MS" pitchFamily="34" charset="-128"/>
                <a:cs typeface="Arial Unicode MS" pitchFamily="34" charset="-128"/>
                <a:sym typeface="Wingdings 2" pitchFamily="18" charset="2"/>
              </a:rPr>
              <a:t>  </a:t>
            </a:r>
            <a:r>
              <a:rPr lang="en-US" dirty="0">
                <a:cs typeface="Times New Roman" pitchFamily="18" charset="0"/>
              </a:rPr>
              <a:t>A reference to the requirement(s) in which it can be traced to.</a:t>
            </a:r>
          </a:p>
          <a:p>
            <a:r>
              <a:rPr lang="en-US" dirty="0">
                <a:ea typeface="Arial Unicode MS" pitchFamily="34" charset="-128"/>
                <a:cs typeface="Arial Unicode MS" pitchFamily="34" charset="-128"/>
              </a:rPr>
              <a:t>2.</a:t>
            </a:r>
            <a:r>
              <a:rPr lang="en-US" dirty="0">
                <a:solidFill>
                  <a:srgbClr val="FF0000"/>
                </a:solidFill>
                <a:ea typeface="Arial Unicode MS" pitchFamily="34" charset="-128"/>
                <a:cs typeface="Arial Unicode MS" pitchFamily="34" charset="-128"/>
                <a:sym typeface="Wingdings 2" pitchFamily="18" charset="2"/>
              </a:rPr>
              <a:t> </a:t>
            </a:r>
            <a:r>
              <a:rPr lang="en-US" dirty="0">
                <a:cs typeface="Times New Roman" pitchFamily="18" charset="0"/>
              </a:rPr>
              <a:t>A typical event course describing the use case’s major steps, from beginning to end of this interaction with the actor. </a:t>
            </a:r>
          </a:p>
          <a:p>
            <a:r>
              <a:rPr lang="en-US" dirty="0">
                <a:ea typeface="Arial Unicode MS" pitchFamily="34" charset="-128"/>
                <a:cs typeface="Arial Unicode MS" pitchFamily="34" charset="-128"/>
              </a:rPr>
              <a:t>3.</a:t>
            </a:r>
            <a:r>
              <a:rPr lang="en-US" dirty="0">
                <a:solidFill>
                  <a:srgbClr val="FF0000"/>
                </a:solidFill>
                <a:ea typeface="Arial Unicode MS" pitchFamily="34" charset="-128"/>
                <a:cs typeface="Arial Unicode MS" pitchFamily="34" charset="-128"/>
                <a:sym typeface="Wingdings 2" pitchFamily="18" charset="2"/>
              </a:rPr>
              <a:t> </a:t>
            </a:r>
            <a:r>
              <a:rPr lang="en-US" dirty="0">
                <a:cs typeface="Times New Roman" pitchFamily="18" charset="0"/>
              </a:rPr>
              <a:t>Alternative courses describing exceptions to the typical course of events.</a:t>
            </a:r>
          </a:p>
          <a:p>
            <a:r>
              <a:rPr lang="en-US" dirty="0">
                <a:ea typeface="Arial Unicode MS" pitchFamily="34" charset="-128"/>
                <a:cs typeface="Arial Unicode MS" pitchFamily="34" charset="-128"/>
              </a:rPr>
              <a:t>4.</a:t>
            </a:r>
            <a:r>
              <a:rPr lang="en-US" dirty="0">
                <a:solidFill>
                  <a:srgbClr val="FF0000"/>
                </a:solidFill>
                <a:ea typeface="Arial Unicode MS" pitchFamily="34" charset="-128"/>
                <a:cs typeface="Arial Unicode MS" pitchFamily="34" charset="-128"/>
                <a:sym typeface="Wingdings 2" pitchFamily="18" charset="2"/>
              </a:rPr>
              <a:t> </a:t>
            </a:r>
            <a:r>
              <a:rPr lang="en-US" dirty="0">
                <a:cs typeface="Times New Roman" pitchFamily="18" charset="0"/>
              </a:rPr>
              <a:t>Precondition describing the state the system is in before the use case is executed.</a:t>
            </a:r>
          </a:p>
          <a:p>
            <a:r>
              <a:rPr lang="en-US" dirty="0">
                <a:ea typeface="Arial Unicode MS" pitchFamily="34" charset="-128"/>
                <a:cs typeface="Arial Unicode MS" pitchFamily="34" charset="-128"/>
              </a:rPr>
              <a:t>5.</a:t>
            </a:r>
            <a:r>
              <a:rPr lang="en-US" dirty="0">
                <a:solidFill>
                  <a:srgbClr val="FF0000"/>
                </a:solidFill>
                <a:ea typeface="Arial Unicode MS" pitchFamily="34" charset="-128"/>
                <a:cs typeface="Arial Unicode MS" pitchFamily="34" charset="-128"/>
                <a:sym typeface="Wingdings 2" pitchFamily="18" charset="2"/>
              </a:rPr>
              <a:t> </a:t>
            </a:r>
            <a:r>
              <a:rPr lang="en-US" dirty="0">
                <a:cs typeface="Times New Roman" pitchFamily="18" charset="0"/>
              </a:rPr>
              <a:t>Postcondition describing the state the system is in after the use case is executed.</a:t>
            </a:r>
          </a:p>
          <a:p>
            <a:r>
              <a:rPr lang="en-US" dirty="0">
                <a:ea typeface="Arial Unicode MS" pitchFamily="34" charset="-128"/>
                <a:cs typeface="Arial Unicode MS" pitchFamily="34" charset="-128"/>
              </a:rPr>
              <a:t>6.</a:t>
            </a:r>
            <a:r>
              <a:rPr lang="en-US" dirty="0">
                <a:solidFill>
                  <a:srgbClr val="FF0000"/>
                </a:solidFill>
                <a:ea typeface="Arial Unicode MS" pitchFamily="34" charset="-128"/>
                <a:cs typeface="Arial Unicode MS" pitchFamily="34" charset="-128"/>
                <a:sym typeface="Wingdings 2" pitchFamily="18" charset="2"/>
              </a:rPr>
              <a:t> </a:t>
            </a:r>
            <a:r>
              <a:rPr lang="en-US" dirty="0">
                <a:cs typeface="Times New Roman" pitchFamily="18" charset="0"/>
              </a:rPr>
              <a:t>An assumptions section, which includes any </a:t>
            </a:r>
            <a:r>
              <a:rPr lang="en-US" dirty="0" smtClean="0">
                <a:cs typeface="Times New Roman" pitchFamily="18" charset="0"/>
              </a:rPr>
              <a:t>non-behavioural </a:t>
            </a:r>
            <a:r>
              <a:rPr lang="en-US" dirty="0">
                <a:cs typeface="Times New Roman" pitchFamily="18" charset="0"/>
              </a:rPr>
              <a:t>issues, such as performance or security, that is associated with the use case, but is difficult to model within the use case’s course of events.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Software Design</a:t>
            </a:r>
          </a:p>
        </p:txBody>
      </p:sp>
      <p:sp>
        <p:nvSpPr>
          <p:cNvPr id="5" name="Rectangle 7"/>
          <p:cNvSpPr>
            <a:spLocks noGrp="1" noChangeArrowheads="1"/>
          </p:cNvSpPr>
          <p:nvPr>
            <p:ph type="sldNum" sz="quarter" idx="5"/>
          </p:nvPr>
        </p:nvSpPr>
        <p:spPr>
          <a:ln/>
        </p:spPr>
        <p:txBody>
          <a:bodyPr/>
          <a:lstStyle/>
          <a:p>
            <a:fld id="{BFFDAE0C-458E-45DD-831A-3605DEB3D80E}" type="slidenum">
              <a:rPr lang="en-US"/>
              <a:pPr/>
              <a:t>28</a:t>
            </a:fld>
            <a:endParaRPr lang="en-US" dirty="0"/>
          </a:p>
        </p:txBody>
      </p:sp>
      <p:sp>
        <p:nvSpPr>
          <p:cNvPr id="2885634" name="Rectangle 2"/>
          <p:cNvSpPr>
            <a:spLocks noGrp="1" noRot="1" noChangeAspect="1" noChangeArrowheads="1" noTextEdit="1"/>
          </p:cNvSpPr>
          <p:nvPr>
            <p:ph type="sldImg"/>
          </p:nvPr>
        </p:nvSpPr>
        <p:spPr>
          <a:xfrm>
            <a:off x="3194050" y="531813"/>
            <a:ext cx="3836988" cy="2657475"/>
          </a:xfrm>
          <a:ln/>
        </p:spPr>
      </p:sp>
      <p:sp>
        <p:nvSpPr>
          <p:cNvPr id="2885635" name="Rectangle 3"/>
          <p:cNvSpPr>
            <a:spLocks noGrp="1" noChangeArrowheads="1"/>
          </p:cNvSpPr>
          <p:nvPr>
            <p:ph type="body" idx="1"/>
          </p:nvPr>
        </p:nvSpPr>
        <p:spPr>
          <a:xfrm>
            <a:off x="1363663" y="3365500"/>
            <a:ext cx="7496175" cy="3189288"/>
          </a:xfrm>
        </p:spPr>
        <p:txBody>
          <a:bodyPr/>
          <a:lstStyle/>
          <a:p>
            <a:r>
              <a:rPr lang="en-US" b="1" dirty="0">
                <a:solidFill>
                  <a:srgbClr val="000000"/>
                </a:solidFill>
                <a:cs typeface="Times New Roman" pitchFamily="18" charset="0"/>
              </a:rPr>
              <a:t>Teaching Notes</a:t>
            </a:r>
          </a:p>
          <a:p>
            <a:r>
              <a:rPr lang="en-US" dirty="0">
                <a:ea typeface="Arial Unicode MS" pitchFamily="34" charset="-128"/>
                <a:cs typeface="Arial Unicode MS" pitchFamily="34" charset="-128"/>
              </a:rPr>
              <a:t>The above figure was initially presented in Chapter 6.</a:t>
            </a:r>
          </a:p>
          <a:p>
            <a:r>
              <a:rPr lang="en-US" dirty="0">
                <a:ea typeface="Arial Unicode MS" pitchFamily="34" charset="-128"/>
                <a:cs typeface="Arial Unicode MS" pitchFamily="34" charset="-128"/>
              </a:rPr>
              <a:t>1.</a:t>
            </a:r>
            <a:r>
              <a:rPr lang="en-US" dirty="0">
                <a:solidFill>
                  <a:srgbClr val="FF0000"/>
                </a:solidFill>
                <a:ea typeface="Arial Unicode MS" pitchFamily="34" charset="-128"/>
                <a:cs typeface="Arial Unicode MS" pitchFamily="34" charset="-128"/>
                <a:sym typeface="Wingdings 2" pitchFamily="18" charset="2"/>
              </a:rPr>
              <a:t>  </a:t>
            </a:r>
            <a:r>
              <a:rPr lang="en-US" dirty="0">
                <a:cs typeface="Times New Roman" pitchFamily="18" charset="0"/>
              </a:rPr>
              <a:t>A reference to the requirement(s) in which it can be traced to.</a:t>
            </a:r>
          </a:p>
          <a:p>
            <a:r>
              <a:rPr lang="en-US" dirty="0">
                <a:ea typeface="Arial Unicode MS" pitchFamily="34" charset="-128"/>
                <a:cs typeface="Arial Unicode MS" pitchFamily="34" charset="-128"/>
              </a:rPr>
              <a:t>2.</a:t>
            </a:r>
            <a:r>
              <a:rPr lang="en-US" dirty="0">
                <a:solidFill>
                  <a:srgbClr val="FF0000"/>
                </a:solidFill>
                <a:ea typeface="Arial Unicode MS" pitchFamily="34" charset="-128"/>
                <a:cs typeface="Arial Unicode MS" pitchFamily="34" charset="-128"/>
                <a:sym typeface="Wingdings 2" pitchFamily="18" charset="2"/>
              </a:rPr>
              <a:t> </a:t>
            </a:r>
            <a:r>
              <a:rPr lang="en-US" dirty="0">
                <a:cs typeface="Times New Roman" pitchFamily="18" charset="0"/>
              </a:rPr>
              <a:t>A typical event course describing the use case’s major steps, from beginning to end of this interaction with the actor. </a:t>
            </a:r>
          </a:p>
          <a:p>
            <a:r>
              <a:rPr lang="en-US" dirty="0">
                <a:ea typeface="Arial Unicode MS" pitchFamily="34" charset="-128"/>
                <a:cs typeface="Arial Unicode MS" pitchFamily="34" charset="-128"/>
              </a:rPr>
              <a:t>3.</a:t>
            </a:r>
            <a:r>
              <a:rPr lang="en-US" dirty="0">
                <a:solidFill>
                  <a:srgbClr val="FF0000"/>
                </a:solidFill>
                <a:ea typeface="Arial Unicode MS" pitchFamily="34" charset="-128"/>
                <a:cs typeface="Arial Unicode MS" pitchFamily="34" charset="-128"/>
                <a:sym typeface="Wingdings 2" pitchFamily="18" charset="2"/>
              </a:rPr>
              <a:t> </a:t>
            </a:r>
            <a:r>
              <a:rPr lang="en-US" dirty="0">
                <a:cs typeface="Times New Roman" pitchFamily="18" charset="0"/>
              </a:rPr>
              <a:t>Alternative courses describing exceptions to the typical course of events.</a:t>
            </a:r>
          </a:p>
          <a:p>
            <a:r>
              <a:rPr lang="en-US" dirty="0">
                <a:ea typeface="Arial Unicode MS" pitchFamily="34" charset="-128"/>
                <a:cs typeface="Arial Unicode MS" pitchFamily="34" charset="-128"/>
              </a:rPr>
              <a:t>4.</a:t>
            </a:r>
            <a:r>
              <a:rPr lang="en-US" dirty="0">
                <a:solidFill>
                  <a:srgbClr val="FF0000"/>
                </a:solidFill>
                <a:ea typeface="Arial Unicode MS" pitchFamily="34" charset="-128"/>
                <a:cs typeface="Arial Unicode MS" pitchFamily="34" charset="-128"/>
                <a:sym typeface="Wingdings 2" pitchFamily="18" charset="2"/>
              </a:rPr>
              <a:t> </a:t>
            </a:r>
            <a:r>
              <a:rPr lang="en-US" dirty="0">
                <a:cs typeface="Times New Roman" pitchFamily="18" charset="0"/>
              </a:rPr>
              <a:t>Precondition describing the state the system is in before the use case is executed.</a:t>
            </a:r>
          </a:p>
          <a:p>
            <a:r>
              <a:rPr lang="en-US" dirty="0">
                <a:ea typeface="Arial Unicode MS" pitchFamily="34" charset="-128"/>
                <a:cs typeface="Arial Unicode MS" pitchFamily="34" charset="-128"/>
              </a:rPr>
              <a:t>5.</a:t>
            </a:r>
            <a:r>
              <a:rPr lang="en-US" dirty="0">
                <a:solidFill>
                  <a:srgbClr val="FF0000"/>
                </a:solidFill>
                <a:ea typeface="Arial Unicode MS" pitchFamily="34" charset="-128"/>
                <a:cs typeface="Arial Unicode MS" pitchFamily="34" charset="-128"/>
                <a:sym typeface="Wingdings 2" pitchFamily="18" charset="2"/>
              </a:rPr>
              <a:t> </a:t>
            </a:r>
            <a:r>
              <a:rPr lang="en-US" dirty="0">
                <a:cs typeface="Times New Roman" pitchFamily="18" charset="0"/>
              </a:rPr>
              <a:t>Postcondition describing the state the system is in after the use case is executed.</a:t>
            </a:r>
          </a:p>
          <a:p>
            <a:r>
              <a:rPr lang="en-US" dirty="0">
                <a:ea typeface="Arial Unicode MS" pitchFamily="34" charset="-128"/>
                <a:cs typeface="Arial Unicode MS" pitchFamily="34" charset="-128"/>
              </a:rPr>
              <a:t>6.</a:t>
            </a:r>
            <a:r>
              <a:rPr lang="en-US" dirty="0">
                <a:solidFill>
                  <a:srgbClr val="FF0000"/>
                </a:solidFill>
                <a:ea typeface="Arial Unicode MS" pitchFamily="34" charset="-128"/>
                <a:cs typeface="Arial Unicode MS" pitchFamily="34" charset="-128"/>
                <a:sym typeface="Wingdings 2" pitchFamily="18" charset="2"/>
              </a:rPr>
              <a:t> </a:t>
            </a:r>
            <a:r>
              <a:rPr lang="en-US" dirty="0">
                <a:cs typeface="Times New Roman" pitchFamily="18" charset="0"/>
              </a:rPr>
              <a:t>An assumptions section, which includes any </a:t>
            </a:r>
            <a:r>
              <a:rPr lang="en-US" dirty="0" smtClean="0">
                <a:cs typeface="Times New Roman" pitchFamily="18" charset="0"/>
              </a:rPr>
              <a:t>non-behavioural </a:t>
            </a:r>
            <a:r>
              <a:rPr lang="en-US" dirty="0">
                <a:cs typeface="Times New Roman" pitchFamily="18" charset="0"/>
              </a:rPr>
              <a:t>issues, such as performance or security, that is associated with the use case, but is difficult to model within the use case’s course of events.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dirty="0"/>
              <a:t>Software Design</a:t>
            </a:r>
          </a:p>
        </p:txBody>
      </p:sp>
      <p:sp>
        <p:nvSpPr>
          <p:cNvPr id="7" name="Rectangle 7"/>
          <p:cNvSpPr>
            <a:spLocks noGrp="1" noChangeArrowheads="1"/>
          </p:cNvSpPr>
          <p:nvPr>
            <p:ph type="sldNum" sz="quarter" idx="5"/>
          </p:nvPr>
        </p:nvSpPr>
        <p:spPr>
          <a:ln/>
        </p:spPr>
        <p:txBody>
          <a:bodyPr/>
          <a:lstStyle/>
          <a:p>
            <a:fld id="{FFED9689-5569-4AB6-96D8-53890FE6F9FD}" type="slidenum">
              <a:rPr lang="en-US"/>
              <a:pPr/>
              <a:t>29</a:t>
            </a:fld>
            <a:endParaRPr lang="en-US" dirty="0"/>
          </a:p>
        </p:txBody>
      </p:sp>
      <p:sp>
        <p:nvSpPr>
          <p:cNvPr id="2887682" name="Rectangle 6"/>
          <p:cNvSpPr txBox="1">
            <a:spLocks noGrp="1" noChangeArrowheads="1"/>
          </p:cNvSpPr>
          <p:nvPr/>
        </p:nvSpPr>
        <p:spPr bwMode="auto">
          <a:xfrm>
            <a:off x="-23813" y="6738938"/>
            <a:ext cx="4467226" cy="354012"/>
          </a:xfrm>
          <a:prstGeom prst="rect">
            <a:avLst/>
          </a:prstGeom>
          <a:noFill/>
          <a:ln w="9525">
            <a:noFill/>
            <a:miter lim="800000"/>
            <a:headEnd/>
            <a:tailEnd/>
          </a:ln>
        </p:spPr>
        <p:txBody>
          <a:bodyPr lIns="19804" tIns="0" rIns="19804" bIns="0" anchor="b"/>
          <a:lstStyle/>
          <a:p>
            <a:pPr algn="l" defTabSz="873125"/>
            <a:r>
              <a:rPr lang="en-US" sz="1000" i="1" dirty="0"/>
              <a:t>Software Design</a:t>
            </a:r>
          </a:p>
        </p:txBody>
      </p:sp>
      <p:sp>
        <p:nvSpPr>
          <p:cNvPr id="2887683" name="Rectangle 7"/>
          <p:cNvSpPr txBox="1">
            <a:spLocks noGrp="1" noChangeArrowheads="1"/>
          </p:cNvSpPr>
          <p:nvPr/>
        </p:nvSpPr>
        <p:spPr bwMode="auto">
          <a:xfrm>
            <a:off x="5780088" y="6738938"/>
            <a:ext cx="4467225" cy="354012"/>
          </a:xfrm>
          <a:prstGeom prst="rect">
            <a:avLst/>
          </a:prstGeom>
          <a:noFill/>
          <a:ln w="9525">
            <a:noFill/>
            <a:miter lim="800000"/>
            <a:headEnd/>
            <a:tailEnd/>
          </a:ln>
        </p:spPr>
        <p:txBody>
          <a:bodyPr lIns="19804" tIns="0" rIns="19804" bIns="0" anchor="b"/>
          <a:lstStyle/>
          <a:p>
            <a:pPr algn="r" defTabSz="873125"/>
            <a:fld id="{8D8A6FDF-DF87-4E41-B545-1D12903B5B23}" type="slidenum">
              <a:rPr lang="en-US" sz="1000" i="1"/>
              <a:pPr algn="r" defTabSz="873125"/>
              <a:t>29</a:t>
            </a:fld>
            <a:endParaRPr lang="en-US" sz="1000" i="1" dirty="0"/>
          </a:p>
        </p:txBody>
      </p:sp>
      <p:sp>
        <p:nvSpPr>
          <p:cNvPr id="2887684" name="Rectangle 2"/>
          <p:cNvSpPr>
            <a:spLocks noGrp="1" noRot="1" noChangeAspect="1" noChangeArrowheads="1" noTextEdit="1"/>
          </p:cNvSpPr>
          <p:nvPr>
            <p:ph type="sldImg"/>
          </p:nvPr>
        </p:nvSpPr>
        <p:spPr>
          <a:xfrm>
            <a:off x="3194050" y="531813"/>
            <a:ext cx="3836988" cy="2657475"/>
          </a:xfrm>
          <a:solidFill>
            <a:srgbClr val="FFFFFF"/>
          </a:solidFill>
          <a:ln/>
        </p:spPr>
      </p:sp>
      <p:sp>
        <p:nvSpPr>
          <p:cNvPr id="2887685" name="Rectangle 3"/>
          <p:cNvSpPr>
            <a:spLocks noGrp="1" noChangeArrowheads="1"/>
          </p:cNvSpPr>
          <p:nvPr>
            <p:ph type="body" idx="1"/>
          </p:nvPr>
        </p:nvSpPr>
        <p:spPr>
          <a:xfrm>
            <a:off x="1363663" y="3365500"/>
            <a:ext cx="7496175" cy="3189288"/>
          </a:xfrm>
          <a:solidFill>
            <a:srgbClr val="FFFFFF"/>
          </a:solidFill>
          <a:ln>
            <a:solidFill>
              <a:srgbClr val="000000"/>
            </a:solidFill>
          </a:ln>
        </p:spPr>
        <p:txBody>
          <a:bodyPr lIns="91430" tIns="45714" rIns="91430" bIns="45714"/>
          <a:lstStyle/>
          <a:p>
            <a:r>
              <a:rPr lang="en-US" b="1" dirty="0"/>
              <a:t>Teaching Notes</a:t>
            </a:r>
          </a:p>
          <a:p>
            <a:r>
              <a:rPr lang="en-US" dirty="0"/>
              <a:t>Notice we have included an entry that specifies the system user. In analysis, we concentrated on the actor — the party that initiates the business event. In design, we begin to think in terms of “how” the business event is accomplished and by whom. Thus we are concerned with identifying the party or “system user” that is involved in processing the business event or interacting with the system. In some cases, the actor and the system user may actually be the same person.</a:t>
            </a:r>
            <a:br>
              <a:rPr lang="en-US" dirty="0"/>
            </a:br>
            <a:r>
              <a:rPr lang="en-US" dirty="0"/>
              <a:t>In this implementation of the system, the actor, “club member,” is not the party directly using the system. The club member simply triggers the business event by supplying information to the “promotion order specialist” who then enters it into the system. The system could be designed to allow club members to input their orders themselves (via a World Wide Web page or an automated phone system), thus participating as direct system users.</a:t>
            </a:r>
          </a:p>
          <a:p>
            <a:r>
              <a:rPr lang="en-US" dirty="0"/>
              <a:t>Notice that step 2 now describes the windows which will be displayed to the user, and the contents (i.e., field names) of the windows.</a:t>
            </a:r>
          </a:p>
          <a:p>
            <a:r>
              <a:rPr lang="en-US" dirty="0"/>
              <a:t>Descriptions of, error messages, special action buttons, possible cursor movements, and other window characteristics  should be included in each design use case step.</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dirty="0"/>
              <a:t>Software Design</a:t>
            </a:r>
          </a:p>
        </p:txBody>
      </p:sp>
      <p:sp>
        <p:nvSpPr>
          <p:cNvPr id="7" name="Rectangle 7"/>
          <p:cNvSpPr>
            <a:spLocks noGrp="1" noChangeArrowheads="1"/>
          </p:cNvSpPr>
          <p:nvPr>
            <p:ph type="sldNum" sz="quarter" idx="5"/>
          </p:nvPr>
        </p:nvSpPr>
        <p:spPr>
          <a:ln/>
        </p:spPr>
        <p:txBody>
          <a:bodyPr/>
          <a:lstStyle/>
          <a:p>
            <a:fld id="{9D4B83E6-5D6D-4196-83A0-A2E073F45D00}" type="slidenum">
              <a:rPr lang="en-US"/>
              <a:pPr/>
              <a:t>30</a:t>
            </a:fld>
            <a:endParaRPr lang="en-US" dirty="0"/>
          </a:p>
        </p:txBody>
      </p:sp>
      <p:sp>
        <p:nvSpPr>
          <p:cNvPr id="2932738" name="Rectangle 6"/>
          <p:cNvSpPr txBox="1">
            <a:spLocks noGrp="1" noChangeArrowheads="1"/>
          </p:cNvSpPr>
          <p:nvPr/>
        </p:nvSpPr>
        <p:spPr bwMode="auto">
          <a:xfrm>
            <a:off x="-23813" y="6738938"/>
            <a:ext cx="4467226" cy="354012"/>
          </a:xfrm>
          <a:prstGeom prst="rect">
            <a:avLst/>
          </a:prstGeom>
          <a:noFill/>
          <a:ln w="9525">
            <a:noFill/>
            <a:miter lim="800000"/>
            <a:headEnd/>
            <a:tailEnd/>
          </a:ln>
        </p:spPr>
        <p:txBody>
          <a:bodyPr lIns="19804" tIns="0" rIns="19804" bIns="0" anchor="b"/>
          <a:lstStyle/>
          <a:p>
            <a:pPr algn="l" defTabSz="873125"/>
            <a:r>
              <a:rPr lang="en-US" sz="1000" i="1" dirty="0"/>
              <a:t>Software Design</a:t>
            </a:r>
          </a:p>
        </p:txBody>
      </p:sp>
      <p:sp>
        <p:nvSpPr>
          <p:cNvPr id="2932739" name="Rectangle 7"/>
          <p:cNvSpPr txBox="1">
            <a:spLocks noGrp="1" noChangeArrowheads="1"/>
          </p:cNvSpPr>
          <p:nvPr/>
        </p:nvSpPr>
        <p:spPr bwMode="auto">
          <a:xfrm>
            <a:off x="5780088" y="6738938"/>
            <a:ext cx="4467225" cy="354012"/>
          </a:xfrm>
          <a:prstGeom prst="rect">
            <a:avLst/>
          </a:prstGeom>
          <a:noFill/>
          <a:ln w="9525">
            <a:noFill/>
            <a:miter lim="800000"/>
            <a:headEnd/>
            <a:tailEnd/>
          </a:ln>
        </p:spPr>
        <p:txBody>
          <a:bodyPr lIns="19804" tIns="0" rIns="19804" bIns="0" anchor="b"/>
          <a:lstStyle/>
          <a:p>
            <a:pPr algn="r" defTabSz="873125"/>
            <a:fld id="{6D2DD20F-4F5B-4E82-80AC-78FE4505F0BC}" type="slidenum">
              <a:rPr lang="en-US" sz="1000" i="1"/>
              <a:pPr algn="r" defTabSz="873125"/>
              <a:t>30</a:t>
            </a:fld>
            <a:endParaRPr lang="en-US" sz="1000" i="1" dirty="0"/>
          </a:p>
        </p:txBody>
      </p:sp>
      <p:sp>
        <p:nvSpPr>
          <p:cNvPr id="2932740" name="Rectangle 2"/>
          <p:cNvSpPr>
            <a:spLocks noGrp="1" noRot="1" noChangeAspect="1" noChangeArrowheads="1" noTextEdit="1"/>
          </p:cNvSpPr>
          <p:nvPr>
            <p:ph type="sldImg"/>
          </p:nvPr>
        </p:nvSpPr>
        <p:spPr>
          <a:xfrm>
            <a:off x="3194050" y="531813"/>
            <a:ext cx="3836988" cy="2657475"/>
          </a:xfrm>
          <a:solidFill>
            <a:srgbClr val="FFFFFF"/>
          </a:solidFill>
          <a:ln/>
        </p:spPr>
      </p:sp>
      <p:sp>
        <p:nvSpPr>
          <p:cNvPr id="2932741" name="Rectangle 3"/>
          <p:cNvSpPr>
            <a:spLocks noGrp="1" noChangeArrowheads="1"/>
          </p:cNvSpPr>
          <p:nvPr>
            <p:ph type="body" idx="1"/>
          </p:nvPr>
        </p:nvSpPr>
        <p:spPr>
          <a:xfrm>
            <a:off x="1363663" y="3365500"/>
            <a:ext cx="7496175" cy="3189288"/>
          </a:xfrm>
          <a:solidFill>
            <a:srgbClr val="FFFFFF"/>
          </a:solidFill>
          <a:ln>
            <a:solidFill>
              <a:srgbClr val="000000"/>
            </a:solidFill>
          </a:ln>
        </p:spPr>
        <p:txBody>
          <a:bodyPr lIns="91430" tIns="45714" rIns="91430" bIns="45714"/>
          <a:lstStyle/>
          <a:p>
            <a:r>
              <a:rPr lang="en-US" b="1" dirty="0"/>
              <a:t>Teaching Notes</a:t>
            </a:r>
          </a:p>
          <a:p>
            <a:r>
              <a:rPr lang="en-US" dirty="0"/>
              <a:t>The design use case step includes references to extension and abstract use cases. Recall that extension use cases extend the functionality of the original use case by extracting complex or hard to </a:t>
            </a:r>
            <a:r>
              <a:rPr lang="en-US" dirty="0" smtClean="0"/>
              <a:t>understand </a:t>
            </a:r>
            <a:r>
              <a:rPr lang="en-US" dirty="0"/>
              <a:t>logic into its own use case. Abstract use cases are those that contain steps that are used by more than one design use case.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dirty="0"/>
              <a:t>Software Design</a:t>
            </a:r>
          </a:p>
        </p:txBody>
      </p:sp>
      <p:sp>
        <p:nvSpPr>
          <p:cNvPr id="7" name="Rectangle 7"/>
          <p:cNvSpPr>
            <a:spLocks noGrp="1" noChangeArrowheads="1"/>
          </p:cNvSpPr>
          <p:nvPr>
            <p:ph type="sldNum" sz="quarter" idx="5"/>
          </p:nvPr>
        </p:nvSpPr>
        <p:spPr>
          <a:ln/>
        </p:spPr>
        <p:txBody>
          <a:bodyPr/>
          <a:lstStyle/>
          <a:p>
            <a:fld id="{57A19630-2852-443D-A672-4269B628BE8B}" type="slidenum">
              <a:rPr lang="en-US"/>
              <a:pPr/>
              <a:t>31</a:t>
            </a:fld>
            <a:endParaRPr lang="en-US" dirty="0"/>
          </a:p>
        </p:txBody>
      </p:sp>
      <p:sp>
        <p:nvSpPr>
          <p:cNvPr id="2891778" name="Rectangle 6"/>
          <p:cNvSpPr txBox="1">
            <a:spLocks noGrp="1" noChangeArrowheads="1"/>
          </p:cNvSpPr>
          <p:nvPr/>
        </p:nvSpPr>
        <p:spPr bwMode="auto">
          <a:xfrm>
            <a:off x="-23813" y="6738938"/>
            <a:ext cx="4467226" cy="354012"/>
          </a:xfrm>
          <a:prstGeom prst="rect">
            <a:avLst/>
          </a:prstGeom>
          <a:noFill/>
          <a:ln w="9525">
            <a:noFill/>
            <a:miter lim="800000"/>
            <a:headEnd/>
            <a:tailEnd/>
          </a:ln>
        </p:spPr>
        <p:txBody>
          <a:bodyPr lIns="19804" tIns="0" rIns="19804" bIns="0" anchor="b"/>
          <a:lstStyle/>
          <a:p>
            <a:pPr algn="l" defTabSz="873125"/>
            <a:r>
              <a:rPr lang="en-US" sz="1000" i="1" dirty="0"/>
              <a:t>Software Design</a:t>
            </a:r>
          </a:p>
        </p:txBody>
      </p:sp>
      <p:sp>
        <p:nvSpPr>
          <p:cNvPr id="2891779" name="Rectangle 7"/>
          <p:cNvSpPr txBox="1">
            <a:spLocks noGrp="1" noChangeArrowheads="1"/>
          </p:cNvSpPr>
          <p:nvPr/>
        </p:nvSpPr>
        <p:spPr bwMode="auto">
          <a:xfrm>
            <a:off x="5780088" y="6738938"/>
            <a:ext cx="4467225" cy="354012"/>
          </a:xfrm>
          <a:prstGeom prst="rect">
            <a:avLst/>
          </a:prstGeom>
          <a:noFill/>
          <a:ln w="9525">
            <a:noFill/>
            <a:miter lim="800000"/>
            <a:headEnd/>
            <a:tailEnd/>
          </a:ln>
        </p:spPr>
        <p:txBody>
          <a:bodyPr lIns="19804" tIns="0" rIns="19804" bIns="0" anchor="b"/>
          <a:lstStyle/>
          <a:p>
            <a:pPr algn="r" defTabSz="873125"/>
            <a:fld id="{71B5B9BB-EF31-438B-AB5C-DAFA25810DB3}" type="slidenum">
              <a:rPr lang="en-US" sz="1000" i="1"/>
              <a:pPr algn="r" defTabSz="873125"/>
              <a:t>31</a:t>
            </a:fld>
            <a:endParaRPr lang="en-US" sz="1000" i="1" dirty="0"/>
          </a:p>
        </p:txBody>
      </p:sp>
      <p:sp>
        <p:nvSpPr>
          <p:cNvPr id="2891780" name="Rectangle 2"/>
          <p:cNvSpPr>
            <a:spLocks noGrp="1" noRot="1" noChangeAspect="1" noChangeArrowheads="1" noTextEdit="1"/>
          </p:cNvSpPr>
          <p:nvPr>
            <p:ph type="sldImg"/>
          </p:nvPr>
        </p:nvSpPr>
        <p:spPr>
          <a:xfrm>
            <a:off x="3194050" y="531813"/>
            <a:ext cx="3836988" cy="2657475"/>
          </a:xfrm>
          <a:solidFill>
            <a:srgbClr val="FFFFFF"/>
          </a:solidFill>
          <a:ln/>
        </p:spPr>
      </p:sp>
      <p:sp>
        <p:nvSpPr>
          <p:cNvPr id="2891781" name="Rectangle 3"/>
          <p:cNvSpPr>
            <a:spLocks noGrp="1" noChangeArrowheads="1"/>
          </p:cNvSpPr>
          <p:nvPr>
            <p:ph type="body" idx="1"/>
          </p:nvPr>
        </p:nvSpPr>
        <p:spPr>
          <a:xfrm>
            <a:off x="1363663" y="3365500"/>
            <a:ext cx="7496175" cy="3189288"/>
          </a:xfrm>
          <a:solidFill>
            <a:srgbClr val="FFFFFF"/>
          </a:solidFill>
          <a:ln>
            <a:solidFill>
              <a:srgbClr val="000000"/>
            </a:solidFill>
          </a:ln>
        </p:spPr>
        <p:txBody>
          <a:bodyPr lIns="91430" tIns="45714" rIns="91430" bIns="45714"/>
          <a:lstStyle/>
          <a:p>
            <a:r>
              <a:rPr lang="en-US" dirty="0"/>
              <a:t>No additional notes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dirty="0" smtClean="0"/>
              <a:t>Software Design</a:t>
            </a:r>
            <a:endParaRPr lang="en-US" dirty="0"/>
          </a:p>
        </p:txBody>
      </p:sp>
      <p:sp>
        <p:nvSpPr>
          <p:cNvPr id="5" name="Slide Number Placeholder 4"/>
          <p:cNvSpPr>
            <a:spLocks noGrp="1"/>
          </p:cNvSpPr>
          <p:nvPr>
            <p:ph type="sldNum" sz="quarter" idx="11"/>
          </p:nvPr>
        </p:nvSpPr>
        <p:spPr/>
        <p:txBody>
          <a:bodyPr/>
          <a:lstStyle/>
          <a:p>
            <a:fld id="{AB4AEE5D-CF45-4674-9B0E-00D7344161A1}" type="slidenum">
              <a:rPr lang="en-US" smtClean="0"/>
              <a:pPr/>
              <a:t>39</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US" dirty="0"/>
              <a:t>Software Design</a:t>
            </a:r>
          </a:p>
        </p:txBody>
      </p:sp>
      <p:sp>
        <p:nvSpPr>
          <p:cNvPr id="8" name="Rectangle 7"/>
          <p:cNvSpPr>
            <a:spLocks noGrp="1" noChangeArrowheads="1"/>
          </p:cNvSpPr>
          <p:nvPr>
            <p:ph type="sldNum" sz="quarter" idx="5"/>
          </p:nvPr>
        </p:nvSpPr>
        <p:spPr>
          <a:ln/>
        </p:spPr>
        <p:txBody>
          <a:bodyPr/>
          <a:lstStyle/>
          <a:p>
            <a:fld id="{2C8A1A27-260B-4194-9199-EDA9296CB38F}" type="slidenum">
              <a:rPr lang="en-US"/>
              <a:pPr/>
              <a:t>40</a:t>
            </a:fld>
            <a:endParaRPr lang="en-US" dirty="0"/>
          </a:p>
        </p:txBody>
      </p:sp>
      <p:sp>
        <p:nvSpPr>
          <p:cNvPr id="2957314" name="Rectangle 6"/>
          <p:cNvSpPr txBox="1">
            <a:spLocks noGrp="1" noChangeArrowheads="1"/>
          </p:cNvSpPr>
          <p:nvPr/>
        </p:nvSpPr>
        <p:spPr bwMode="auto">
          <a:xfrm>
            <a:off x="-23813" y="6738938"/>
            <a:ext cx="4467226" cy="354012"/>
          </a:xfrm>
          <a:prstGeom prst="rect">
            <a:avLst/>
          </a:prstGeom>
          <a:noFill/>
          <a:ln w="9525">
            <a:noFill/>
            <a:miter lim="800000"/>
            <a:headEnd/>
            <a:tailEnd/>
          </a:ln>
        </p:spPr>
        <p:txBody>
          <a:bodyPr lIns="19804" tIns="0" rIns="19804" bIns="0" anchor="b"/>
          <a:lstStyle/>
          <a:p>
            <a:pPr algn="l" defTabSz="873125"/>
            <a:r>
              <a:rPr lang="en-US" sz="1000" i="1" dirty="0"/>
              <a:t>Software Design</a:t>
            </a:r>
          </a:p>
        </p:txBody>
      </p:sp>
      <p:sp>
        <p:nvSpPr>
          <p:cNvPr id="2957315" name="Rectangle 7"/>
          <p:cNvSpPr txBox="1">
            <a:spLocks noGrp="1" noChangeArrowheads="1"/>
          </p:cNvSpPr>
          <p:nvPr/>
        </p:nvSpPr>
        <p:spPr bwMode="auto">
          <a:xfrm>
            <a:off x="5780088" y="6738938"/>
            <a:ext cx="4467225" cy="354012"/>
          </a:xfrm>
          <a:prstGeom prst="rect">
            <a:avLst/>
          </a:prstGeom>
          <a:noFill/>
          <a:ln w="9525">
            <a:noFill/>
            <a:miter lim="800000"/>
            <a:headEnd/>
            <a:tailEnd/>
          </a:ln>
        </p:spPr>
        <p:txBody>
          <a:bodyPr lIns="19804" tIns="0" rIns="19804" bIns="0" anchor="b"/>
          <a:lstStyle/>
          <a:p>
            <a:pPr algn="r" defTabSz="873125"/>
            <a:fld id="{0BFC3E69-9606-47BB-ABA1-B5141384C4D5}" type="slidenum">
              <a:rPr lang="en-US" sz="1000" i="1"/>
              <a:pPr algn="r" defTabSz="873125"/>
              <a:t>40</a:t>
            </a:fld>
            <a:endParaRPr lang="en-US" sz="1000" i="1" dirty="0"/>
          </a:p>
        </p:txBody>
      </p:sp>
      <p:sp>
        <p:nvSpPr>
          <p:cNvPr id="2957316" name="Rectangle 2"/>
          <p:cNvSpPr>
            <a:spLocks noGrp="1" noRot="1" noChangeAspect="1" noChangeArrowheads="1" noTextEdit="1"/>
          </p:cNvSpPr>
          <p:nvPr>
            <p:ph type="sldImg"/>
          </p:nvPr>
        </p:nvSpPr>
        <p:spPr>
          <a:xfrm>
            <a:off x="3200400" y="534988"/>
            <a:ext cx="3824288" cy="2647950"/>
          </a:xfrm>
          <a:ln cap="flat"/>
        </p:spPr>
      </p:sp>
      <p:sp>
        <p:nvSpPr>
          <p:cNvPr id="2250755" name="Rectangle 3"/>
          <p:cNvSpPr>
            <a:spLocks noGrp="1" noChangeArrowheads="1"/>
          </p:cNvSpPr>
          <p:nvPr>
            <p:ph type="body" idx="1"/>
          </p:nvPr>
        </p:nvSpPr>
        <p:spPr>
          <a:xfrm>
            <a:off x="1363663" y="3365500"/>
            <a:ext cx="7496175" cy="3189288"/>
          </a:xfrm>
          <a:noFill/>
          <a:ln/>
        </p:spPr>
        <p:txBody>
          <a:bodyPr lIns="95710" tIns="47856" rIns="95710" bIns="47856"/>
          <a:lstStyle/>
          <a:p>
            <a:pPr>
              <a:spcBef>
                <a:spcPct val="48000"/>
              </a:spcBef>
              <a:spcAft>
                <a:spcPct val="48000"/>
              </a:spcAft>
            </a:pPr>
            <a:r>
              <a:rPr lang="en-US" dirty="0">
                <a:effectLst>
                  <a:outerShdw blurRad="38100" dist="38100" dir="2700000" algn="tl">
                    <a:srgbClr val="C0C0C0"/>
                  </a:outerShdw>
                </a:effectLst>
              </a:rPr>
              <a:t>In</a:t>
            </a:r>
            <a:r>
              <a:rPr lang="en-US" dirty="0"/>
              <a:t> some cases the user may need multiple boundary objects. Take for example the ATM machine. Not only is there a display for presenting information, but there is also a card reader, money dispenser, and receipt printer. All of these would be considered boundary objects.</a:t>
            </a:r>
          </a:p>
          <a:p>
            <a:endParaRPr lang="en-US" dirty="0"/>
          </a:p>
        </p:txBody>
      </p:sp>
      <p:sp>
        <p:nvSpPr>
          <p:cNvPr id="2957318"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dirty="0">
                <a:latin typeface="Book Antiqua" pitchFamily="18" charset="0"/>
              </a:rPr>
              <a:t>534</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US" dirty="0"/>
              <a:t>Software Design</a:t>
            </a:r>
          </a:p>
        </p:txBody>
      </p:sp>
      <p:sp>
        <p:nvSpPr>
          <p:cNvPr id="8" name="Rectangle 7"/>
          <p:cNvSpPr>
            <a:spLocks noGrp="1" noChangeArrowheads="1"/>
          </p:cNvSpPr>
          <p:nvPr>
            <p:ph type="sldNum" sz="quarter" idx="5"/>
          </p:nvPr>
        </p:nvSpPr>
        <p:spPr>
          <a:ln/>
        </p:spPr>
        <p:txBody>
          <a:bodyPr/>
          <a:lstStyle/>
          <a:p>
            <a:fld id="{2C8A1A27-260B-4194-9199-EDA9296CB38F}" type="slidenum">
              <a:rPr lang="en-US"/>
              <a:pPr/>
              <a:t>41</a:t>
            </a:fld>
            <a:endParaRPr lang="en-US" dirty="0"/>
          </a:p>
        </p:txBody>
      </p:sp>
      <p:sp>
        <p:nvSpPr>
          <p:cNvPr id="2957314" name="Rectangle 6"/>
          <p:cNvSpPr txBox="1">
            <a:spLocks noGrp="1" noChangeArrowheads="1"/>
          </p:cNvSpPr>
          <p:nvPr/>
        </p:nvSpPr>
        <p:spPr bwMode="auto">
          <a:xfrm>
            <a:off x="-23813" y="6738938"/>
            <a:ext cx="4467226" cy="354012"/>
          </a:xfrm>
          <a:prstGeom prst="rect">
            <a:avLst/>
          </a:prstGeom>
          <a:noFill/>
          <a:ln w="9525">
            <a:noFill/>
            <a:miter lim="800000"/>
            <a:headEnd/>
            <a:tailEnd/>
          </a:ln>
        </p:spPr>
        <p:txBody>
          <a:bodyPr lIns="19804" tIns="0" rIns="19804" bIns="0" anchor="b"/>
          <a:lstStyle/>
          <a:p>
            <a:pPr algn="l" defTabSz="873125"/>
            <a:r>
              <a:rPr lang="en-US" sz="1000" i="1" dirty="0"/>
              <a:t>Software Design</a:t>
            </a:r>
          </a:p>
        </p:txBody>
      </p:sp>
      <p:sp>
        <p:nvSpPr>
          <p:cNvPr id="2957315" name="Rectangle 7"/>
          <p:cNvSpPr txBox="1">
            <a:spLocks noGrp="1" noChangeArrowheads="1"/>
          </p:cNvSpPr>
          <p:nvPr/>
        </p:nvSpPr>
        <p:spPr bwMode="auto">
          <a:xfrm>
            <a:off x="5780088" y="6738938"/>
            <a:ext cx="4467225" cy="354012"/>
          </a:xfrm>
          <a:prstGeom prst="rect">
            <a:avLst/>
          </a:prstGeom>
          <a:noFill/>
          <a:ln w="9525">
            <a:noFill/>
            <a:miter lim="800000"/>
            <a:headEnd/>
            <a:tailEnd/>
          </a:ln>
        </p:spPr>
        <p:txBody>
          <a:bodyPr lIns="19804" tIns="0" rIns="19804" bIns="0" anchor="b"/>
          <a:lstStyle/>
          <a:p>
            <a:pPr algn="r" defTabSz="873125"/>
            <a:fld id="{0BFC3E69-9606-47BB-ABA1-B5141384C4D5}" type="slidenum">
              <a:rPr lang="en-US" sz="1000" i="1"/>
              <a:pPr algn="r" defTabSz="873125"/>
              <a:t>41</a:t>
            </a:fld>
            <a:endParaRPr lang="en-US" sz="1000" i="1" dirty="0"/>
          </a:p>
        </p:txBody>
      </p:sp>
      <p:sp>
        <p:nvSpPr>
          <p:cNvPr id="2957316" name="Rectangle 2"/>
          <p:cNvSpPr>
            <a:spLocks noGrp="1" noRot="1" noChangeAspect="1" noChangeArrowheads="1" noTextEdit="1"/>
          </p:cNvSpPr>
          <p:nvPr>
            <p:ph type="sldImg"/>
          </p:nvPr>
        </p:nvSpPr>
        <p:spPr>
          <a:xfrm>
            <a:off x="3200400" y="534988"/>
            <a:ext cx="3824288" cy="2647950"/>
          </a:xfrm>
          <a:ln cap="flat"/>
        </p:spPr>
      </p:sp>
      <p:sp>
        <p:nvSpPr>
          <p:cNvPr id="2250755" name="Rectangle 3"/>
          <p:cNvSpPr>
            <a:spLocks noGrp="1" noChangeArrowheads="1"/>
          </p:cNvSpPr>
          <p:nvPr>
            <p:ph type="body" idx="1"/>
          </p:nvPr>
        </p:nvSpPr>
        <p:spPr>
          <a:xfrm>
            <a:off x="1363663" y="3365500"/>
            <a:ext cx="7496175" cy="3189288"/>
          </a:xfrm>
          <a:noFill/>
          <a:ln/>
        </p:spPr>
        <p:txBody>
          <a:bodyPr lIns="95710" tIns="47856" rIns="95710" bIns="47856"/>
          <a:lstStyle/>
          <a:p>
            <a:pPr>
              <a:spcBef>
                <a:spcPct val="48000"/>
              </a:spcBef>
              <a:spcAft>
                <a:spcPct val="48000"/>
              </a:spcAft>
            </a:pPr>
            <a:r>
              <a:rPr lang="en-US" dirty="0">
                <a:effectLst>
                  <a:outerShdw blurRad="38100" dist="38100" dir="2700000" algn="tl">
                    <a:srgbClr val="C0C0C0"/>
                  </a:outerShdw>
                </a:effectLst>
              </a:rPr>
              <a:t>In</a:t>
            </a:r>
            <a:r>
              <a:rPr lang="en-US" dirty="0"/>
              <a:t> some cases the user may need multiple boundary objects. Take for example the ATM machine. Not only is there a display for presenting information, but there is also a card reader, money dispenser, and receipt printer. All of these would be considered boundary objects.</a:t>
            </a:r>
          </a:p>
          <a:p>
            <a:endParaRPr lang="en-US" dirty="0"/>
          </a:p>
        </p:txBody>
      </p:sp>
      <p:sp>
        <p:nvSpPr>
          <p:cNvPr id="2957318"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dirty="0">
                <a:latin typeface="Book Antiqua" pitchFamily="18" charset="0"/>
              </a:rPr>
              <a:t>534</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US" dirty="0"/>
              <a:t>Software Design</a:t>
            </a:r>
          </a:p>
        </p:txBody>
      </p:sp>
      <p:sp>
        <p:nvSpPr>
          <p:cNvPr id="8" name="Rectangle 7"/>
          <p:cNvSpPr>
            <a:spLocks noGrp="1" noChangeArrowheads="1"/>
          </p:cNvSpPr>
          <p:nvPr>
            <p:ph type="sldNum" sz="quarter" idx="5"/>
          </p:nvPr>
        </p:nvSpPr>
        <p:spPr>
          <a:ln/>
        </p:spPr>
        <p:txBody>
          <a:bodyPr/>
          <a:lstStyle/>
          <a:p>
            <a:fld id="{2C8A1A27-260B-4194-9199-EDA9296CB38F}" type="slidenum">
              <a:rPr lang="en-US"/>
              <a:pPr/>
              <a:t>42</a:t>
            </a:fld>
            <a:endParaRPr lang="en-US" dirty="0"/>
          </a:p>
        </p:txBody>
      </p:sp>
      <p:sp>
        <p:nvSpPr>
          <p:cNvPr id="2957314" name="Rectangle 6"/>
          <p:cNvSpPr txBox="1">
            <a:spLocks noGrp="1" noChangeArrowheads="1"/>
          </p:cNvSpPr>
          <p:nvPr/>
        </p:nvSpPr>
        <p:spPr bwMode="auto">
          <a:xfrm>
            <a:off x="-23813" y="6738938"/>
            <a:ext cx="4467226" cy="354012"/>
          </a:xfrm>
          <a:prstGeom prst="rect">
            <a:avLst/>
          </a:prstGeom>
          <a:noFill/>
          <a:ln w="9525">
            <a:noFill/>
            <a:miter lim="800000"/>
            <a:headEnd/>
            <a:tailEnd/>
          </a:ln>
        </p:spPr>
        <p:txBody>
          <a:bodyPr lIns="19804" tIns="0" rIns="19804" bIns="0" anchor="b"/>
          <a:lstStyle/>
          <a:p>
            <a:pPr algn="l" defTabSz="873125"/>
            <a:r>
              <a:rPr lang="en-US" sz="1000" i="1" dirty="0"/>
              <a:t>Software Design</a:t>
            </a:r>
          </a:p>
        </p:txBody>
      </p:sp>
      <p:sp>
        <p:nvSpPr>
          <p:cNvPr id="2957315" name="Rectangle 7"/>
          <p:cNvSpPr txBox="1">
            <a:spLocks noGrp="1" noChangeArrowheads="1"/>
          </p:cNvSpPr>
          <p:nvPr/>
        </p:nvSpPr>
        <p:spPr bwMode="auto">
          <a:xfrm>
            <a:off x="5780088" y="6738938"/>
            <a:ext cx="4467225" cy="354012"/>
          </a:xfrm>
          <a:prstGeom prst="rect">
            <a:avLst/>
          </a:prstGeom>
          <a:noFill/>
          <a:ln w="9525">
            <a:noFill/>
            <a:miter lim="800000"/>
            <a:headEnd/>
            <a:tailEnd/>
          </a:ln>
        </p:spPr>
        <p:txBody>
          <a:bodyPr lIns="19804" tIns="0" rIns="19804" bIns="0" anchor="b"/>
          <a:lstStyle/>
          <a:p>
            <a:pPr algn="r" defTabSz="873125"/>
            <a:fld id="{0BFC3E69-9606-47BB-ABA1-B5141384C4D5}" type="slidenum">
              <a:rPr lang="en-US" sz="1000" i="1"/>
              <a:pPr algn="r" defTabSz="873125"/>
              <a:t>42</a:t>
            </a:fld>
            <a:endParaRPr lang="en-US" sz="1000" i="1" dirty="0"/>
          </a:p>
        </p:txBody>
      </p:sp>
      <p:sp>
        <p:nvSpPr>
          <p:cNvPr id="2957316" name="Rectangle 2"/>
          <p:cNvSpPr>
            <a:spLocks noGrp="1" noRot="1" noChangeAspect="1" noChangeArrowheads="1" noTextEdit="1"/>
          </p:cNvSpPr>
          <p:nvPr>
            <p:ph type="sldImg"/>
          </p:nvPr>
        </p:nvSpPr>
        <p:spPr>
          <a:xfrm>
            <a:off x="3200400" y="534988"/>
            <a:ext cx="3824288" cy="2647950"/>
          </a:xfrm>
          <a:ln cap="flat"/>
        </p:spPr>
      </p:sp>
      <p:sp>
        <p:nvSpPr>
          <p:cNvPr id="2250755" name="Rectangle 3"/>
          <p:cNvSpPr>
            <a:spLocks noGrp="1" noChangeArrowheads="1"/>
          </p:cNvSpPr>
          <p:nvPr>
            <p:ph type="body" idx="1"/>
          </p:nvPr>
        </p:nvSpPr>
        <p:spPr>
          <a:xfrm>
            <a:off x="1363663" y="3365500"/>
            <a:ext cx="7496175" cy="3189288"/>
          </a:xfrm>
          <a:noFill/>
          <a:ln/>
        </p:spPr>
        <p:txBody>
          <a:bodyPr lIns="95710" tIns="47856" rIns="95710" bIns="47856"/>
          <a:lstStyle/>
          <a:p>
            <a:pPr>
              <a:spcBef>
                <a:spcPct val="48000"/>
              </a:spcBef>
              <a:spcAft>
                <a:spcPct val="48000"/>
              </a:spcAft>
            </a:pPr>
            <a:r>
              <a:rPr lang="en-US" dirty="0">
                <a:effectLst>
                  <a:outerShdw blurRad="38100" dist="38100" dir="2700000" algn="tl">
                    <a:srgbClr val="C0C0C0"/>
                  </a:outerShdw>
                </a:effectLst>
              </a:rPr>
              <a:t>In</a:t>
            </a:r>
            <a:r>
              <a:rPr lang="en-US" dirty="0"/>
              <a:t> some cases the user may need multiple boundary objects. Take for example the ATM machine. Not only is there a display for presenting information, but there is also a card reader, money dispenser, and receipt printer. All of these would be considered boundary objects.</a:t>
            </a:r>
          </a:p>
          <a:p>
            <a:endParaRPr lang="en-US" dirty="0"/>
          </a:p>
        </p:txBody>
      </p:sp>
      <p:sp>
        <p:nvSpPr>
          <p:cNvPr id="2957318"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dirty="0">
                <a:latin typeface="Book Antiqua" pitchFamily="18" charset="0"/>
              </a:rPr>
              <a:t>534</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US" dirty="0"/>
              <a:t>Software Design</a:t>
            </a:r>
          </a:p>
        </p:txBody>
      </p:sp>
      <p:sp>
        <p:nvSpPr>
          <p:cNvPr id="8" name="Rectangle 7"/>
          <p:cNvSpPr>
            <a:spLocks noGrp="1" noChangeArrowheads="1"/>
          </p:cNvSpPr>
          <p:nvPr>
            <p:ph type="sldNum" sz="quarter" idx="5"/>
          </p:nvPr>
        </p:nvSpPr>
        <p:spPr>
          <a:ln/>
        </p:spPr>
        <p:txBody>
          <a:bodyPr/>
          <a:lstStyle/>
          <a:p>
            <a:fld id="{2C8A1A27-260B-4194-9199-EDA9296CB38F}" type="slidenum">
              <a:rPr lang="en-US"/>
              <a:pPr/>
              <a:t>45</a:t>
            </a:fld>
            <a:endParaRPr lang="en-US" dirty="0"/>
          </a:p>
        </p:txBody>
      </p:sp>
      <p:sp>
        <p:nvSpPr>
          <p:cNvPr id="2957314" name="Rectangle 6"/>
          <p:cNvSpPr txBox="1">
            <a:spLocks noGrp="1" noChangeArrowheads="1"/>
          </p:cNvSpPr>
          <p:nvPr/>
        </p:nvSpPr>
        <p:spPr bwMode="auto">
          <a:xfrm>
            <a:off x="-23813" y="6738938"/>
            <a:ext cx="4467226" cy="354012"/>
          </a:xfrm>
          <a:prstGeom prst="rect">
            <a:avLst/>
          </a:prstGeom>
          <a:noFill/>
          <a:ln w="9525">
            <a:noFill/>
            <a:miter lim="800000"/>
            <a:headEnd/>
            <a:tailEnd/>
          </a:ln>
        </p:spPr>
        <p:txBody>
          <a:bodyPr lIns="19804" tIns="0" rIns="19804" bIns="0" anchor="b"/>
          <a:lstStyle/>
          <a:p>
            <a:pPr algn="l" defTabSz="873125"/>
            <a:r>
              <a:rPr lang="en-US" sz="1000" i="1" dirty="0"/>
              <a:t>Software Design</a:t>
            </a:r>
          </a:p>
        </p:txBody>
      </p:sp>
      <p:sp>
        <p:nvSpPr>
          <p:cNvPr id="2957315" name="Rectangle 7"/>
          <p:cNvSpPr txBox="1">
            <a:spLocks noGrp="1" noChangeArrowheads="1"/>
          </p:cNvSpPr>
          <p:nvPr/>
        </p:nvSpPr>
        <p:spPr bwMode="auto">
          <a:xfrm>
            <a:off x="5780088" y="6738938"/>
            <a:ext cx="4467225" cy="354012"/>
          </a:xfrm>
          <a:prstGeom prst="rect">
            <a:avLst/>
          </a:prstGeom>
          <a:noFill/>
          <a:ln w="9525">
            <a:noFill/>
            <a:miter lim="800000"/>
            <a:headEnd/>
            <a:tailEnd/>
          </a:ln>
        </p:spPr>
        <p:txBody>
          <a:bodyPr lIns="19804" tIns="0" rIns="19804" bIns="0" anchor="b"/>
          <a:lstStyle/>
          <a:p>
            <a:pPr algn="r" defTabSz="873125"/>
            <a:fld id="{0BFC3E69-9606-47BB-ABA1-B5141384C4D5}" type="slidenum">
              <a:rPr lang="en-US" sz="1000" i="1"/>
              <a:pPr algn="r" defTabSz="873125"/>
              <a:t>45</a:t>
            </a:fld>
            <a:endParaRPr lang="en-US" sz="1000" i="1" dirty="0"/>
          </a:p>
        </p:txBody>
      </p:sp>
      <p:sp>
        <p:nvSpPr>
          <p:cNvPr id="2957316" name="Rectangle 2"/>
          <p:cNvSpPr>
            <a:spLocks noGrp="1" noRot="1" noChangeAspect="1" noChangeArrowheads="1" noTextEdit="1"/>
          </p:cNvSpPr>
          <p:nvPr>
            <p:ph type="sldImg"/>
          </p:nvPr>
        </p:nvSpPr>
        <p:spPr>
          <a:xfrm>
            <a:off x="3200400" y="534988"/>
            <a:ext cx="3824288" cy="2647950"/>
          </a:xfrm>
          <a:ln cap="flat"/>
        </p:spPr>
      </p:sp>
      <p:sp>
        <p:nvSpPr>
          <p:cNvPr id="2250755" name="Rectangle 3"/>
          <p:cNvSpPr>
            <a:spLocks noGrp="1" noChangeArrowheads="1"/>
          </p:cNvSpPr>
          <p:nvPr>
            <p:ph type="body" idx="1"/>
          </p:nvPr>
        </p:nvSpPr>
        <p:spPr>
          <a:xfrm>
            <a:off x="1363663" y="3365500"/>
            <a:ext cx="7496175" cy="3189288"/>
          </a:xfrm>
          <a:noFill/>
          <a:ln/>
        </p:spPr>
        <p:txBody>
          <a:bodyPr lIns="95710" tIns="47856" rIns="95710" bIns="47856"/>
          <a:lstStyle/>
          <a:p>
            <a:pPr>
              <a:spcBef>
                <a:spcPct val="48000"/>
              </a:spcBef>
              <a:spcAft>
                <a:spcPct val="48000"/>
              </a:spcAft>
            </a:pPr>
            <a:r>
              <a:rPr lang="en-US" dirty="0">
                <a:effectLst>
                  <a:outerShdw blurRad="38100" dist="38100" dir="2700000" algn="tl">
                    <a:srgbClr val="C0C0C0"/>
                  </a:outerShdw>
                </a:effectLst>
              </a:rPr>
              <a:t>In</a:t>
            </a:r>
            <a:r>
              <a:rPr lang="en-US" dirty="0"/>
              <a:t> some cases the user may need multiple boundary objects. Take for example the ATM machine. Not only is there a display for presenting information, but there is also a card reader, money dispenser, and receipt printer. All of these would be considered boundary objects.</a:t>
            </a:r>
          </a:p>
          <a:p>
            <a:endParaRPr lang="en-US" dirty="0"/>
          </a:p>
        </p:txBody>
      </p:sp>
      <p:sp>
        <p:nvSpPr>
          <p:cNvPr id="2957318"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dirty="0">
                <a:latin typeface="Book Antiqua" pitchFamily="18" charset="0"/>
              </a:rPr>
              <a:t>534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US" dirty="0"/>
              <a:t>Software Design</a:t>
            </a:r>
          </a:p>
        </p:txBody>
      </p:sp>
      <p:sp>
        <p:nvSpPr>
          <p:cNvPr id="8" name="Rectangle 7"/>
          <p:cNvSpPr>
            <a:spLocks noGrp="1" noChangeArrowheads="1"/>
          </p:cNvSpPr>
          <p:nvPr>
            <p:ph type="sldNum" sz="quarter" idx="5"/>
          </p:nvPr>
        </p:nvSpPr>
        <p:spPr>
          <a:ln/>
        </p:spPr>
        <p:txBody>
          <a:bodyPr/>
          <a:lstStyle/>
          <a:p>
            <a:fld id="{823D7CBF-F0B2-4B5F-9D70-338917BE0D33}" type="slidenum">
              <a:rPr lang="en-US"/>
              <a:pPr/>
              <a:t>4</a:t>
            </a:fld>
            <a:endParaRPr lang="en-US" dirty="0"/>
          </a:p>
        </p:txBody>
      </p:sp>
      <p:sp>
        <p:nvSpPr>
          <p:cNvPr id="2902018" name="Rectangle 6"/>
          <p:cNvSpPr txBox="1">
            <a:spLocks noGrp="1" noChangeArrowheads="1"/>
          </p:cNvSpPr>
          <p:nvPr/>
        </p:nvSpPr>
        <p:spPr bwMode="auto">
          <a:xfrm>
            <a:off x="-23813" y="6738938"/>
            <a:ext cx="4467226" cy="354012"/>
          </a:xfrm>
          <a:prstGeom prst="rect">
            <a:avLst/>
          </a:prstGeom>
          <a:noFill/>
          <a:ln w="9525">
            <a:noFill/>
            <a:miter lim="800000"/>
            <a:headEnd/>
            <a:tailEnd/>
          </a:ln>
        </p:spPr>
        <p:txBody>
          <a:bodyPr lIns="19804" tIns="0" rIns="19804" bIns="0" anchor="b"/>
          <a:lstStyle/>
          <a:p>
            <a:pPr algn="l" defTabSz="873125"/>
            <a:r>
              <a:rPr lang="en-US" sz="1000" i="1" dirty="0"/>
              <a:t>Software Design</a:t>
            </a:r>
          </a:p>
        </p:txBody>
      </p:sp>
      <p:sp>
        <p:nvSpPr>
          <p:cNvPr id="2902019" name="Rectangle 7"/>
          <p:cNvSpPr txBox="1">
            <a:spLocks noGrp="1" noChangeArrowheads="1"/>
          </p:cNvSpPr>
          <p:nvPr/>
        </p:nvSpPr>
        <p:spPr bwMode="auto">
          <a:xfrm>
            <a:off x="5780088" y="6738938"/>
            <a:ext cx="4467225" cy="354012"/>
          </a:xfrm>
          <a:prstGeom prst="rect">
            <a:avLst/>
          </a:prstGeom>
          <a:noFill/>
          <a:ln w="9525">
            <a:noFill/>
            <a:miter lim="800000"/>
            <a:headEnd/>
            <a:tailEnd/>
          </a:ln>
        </p:spPr>
        <p:txBody>
          <a:bodyPr lIns="19804" tIns="0" rIns="19804" bIns="0" anchor="b"/>
          <a:lstStyle/>
          <a:p>
            <a:pPr algn="r" defTabSz="873125"/>
            <a:fld id="{96DE139E-59E8-410E-A89F-7BA64C2112B0}" type="slidenum">
              <a:rPr lang="en-US" sz="1000" i="1"/>
              <a:pPr algn="r" defTabSz="873125"/>
              <a:t>4</a:t>
            </a:fld>
            <a:endParaRPr lang="en-US" sz="1000" i="1" dirty="0"/>
          </a:p>
        </p:txBody>
      </p:sp>
      <p:sp>
        <p:nvSpPr>
          <p:cNvPr id="2902020" name="Rectangle 2"/>
          <p:cNvSpPr>
            <a:spLocks noGrp="1" noRot="1" noChangeAspect="1" noChangeArrowheads="1" noTextEdit="1"/>
          </p:cNvSpPr>
          <p:nvPr>
            <p:ph type="sldImg"/>
          </p:nvPr>
        </p:nvSpPr>
        <p:spPr>
          <a:xfrm>
            <a:off x="3200400" y="534988"/>
            <a:ext cx="3824288" cy="2647950"/>
          </a:xfrm>
          <a:ln cap="flat"/>
        </p:spPr>
      </p:sp>
      <p:sp>
        <p:nvSpPr>
          <p:cNvPr id="2070531" name="Rectangle 3"/>
          <p:cNvSpPr>
            <a:spLocks noGrp="1" noChangeArrowheads="1"/>
          </p:cNvSpPr>
          <p:nvPr>
            <p:ph type="body" idx="1"/>
          </p:nvPr>
        </p:nvSpPr>
        <p:spPr>
          <a:xfrm>
            <a:off x="1363663" y="3365500"/>
            <a:ext cx="7496175" cy="3189288"/>
          </a:xfrm>
          <a:noFill/>
          <a:ln/>
        </p:spPr>
        <p:txBody>
          <a:bodyPr lIns="95710" tIns="47856" rIns="95710" bIns="47856"/>
          <a:lstStyle/>
          <a:p>
            <a:r>
              <a:rPr lang="en-US" dirty="0">
                <a:effectLst>
                  <a:outerShdw blurRad="38100" dist="38100" dir="2700000" algn="tl">
                    <a:srgbClr val="C0C0C0"/>
                  </a:outerShdw>
                </a:effectLst>
              </a:rPr>
              <a:t>The</a:t>
            </a:r>
            <a:r>
              <a:rPr lang="en-US" dirty="0"/>
              <a:t> approach of using object-oriented techniques for designing a system is referred to as </a:t>
            </a:r>
            <a:r>
              <a:rPr lang="en-US" b="1" dirty="0"/>
              <a:t>object-oriented design</a:t>
            </a:r>
            <a:r>
              <a:rPr lang="en-US" dirty="0"/>
              <a:t>. Recall that object-oriented development approaches are best suited to projects that will implement systems using emerging object technologies to construct, manage, and assemble those objects into useful computer applications. Object-oriented design is the continuation of object-oriented analysis, continuing to center the development focus around object modelling techniques. </a:t>
            </a:r>
          </a:p>
          <a:p>
            <a:r>
              <a:rPr lang="en-US" dirty="0">
                <a:effectLst>
                  <a:outerShdw blurRad="38100" dist="38100" dir="2700000" algn="tl">
                    <a:srgbClr val="C0C0C0"/>
                  </a:outerShdw>
                </a:effectLst>
              </a:rPr>
              <a:t>During</a:t>
            </a:r>
            <a:r>
              <a:rPr lang="en-US" dirty="0"/>
              <a:t> object-oriented design we continue to realize these entity objects while identifying other types of objects that will be introduced as the result of physical implementation decisions for the new system. There are two additional types of objects that will be introduced during design. </a:t>
            </a:r>
          </a:p>
          <a:p>
            <a:r>
              <a:rPr lang="en-US" dirty="0">
                <a:effectLst>
                  <a:outerShdw blurRad="38100" dist="38100" dir="2700000" algn="tl">
                    <a:srgbClr val="C0C0C0"/>
                  </a:outerShdw>
                </a:effectLst>
              </a:rPr>
              <a:t>The</a:t>
            </a:r>
            <a:r>
              <a:rPr lang="en-US" dirty="0"/>
              <a:t> structuring of an object-based system into three types of objects was proposed by Dr. Ivar Jacobson, and is very similar to the mechanism used in Smalltalk programming called </a:t>
            </a:r>
            <a:r>
              <a:rPr lang="en-US" b="1" dirty="0"/>
              <a:t>model-view-controller (MVC)</a:t>
            </a:r>
            <a:r>
              <a:rPr lang="en-US" dirty="0"/>
              <a:t>. </a:t>
            </a:r>
          </a:p>
          <a:p>
            <a:endParaRPr lang="en-US" dirty="0"/>
          </a:p>
          <a:p>
            <a:endParaRPr lang="en-US" dirty="0"/>
          </a:p>
        </p:txBody>
      </p:sp>
      <p:sp>
        <p:nvSpPr>
          <p:cNvPr id="2902022"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dirty="0">
                <a:latin typeface="Book Antiqua" pitchFamily="18" charset="0"/>
              </a:rPr>
              <a:t>534</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US" dirty="0"/>
              <a:t>Software Design</a:t>
            </a:r>
          </a:p>
        </p:txBody>
      </p:sp>
      <p:sp>
        <p:nvSpPr>
          <p:cNvPr id="8" name="Rectangle 7"/>
          <p:cNvSpPr>
            <a:spLocks noGrp="1" noChangeArrowheads="1"/>
          </p:cNvSpPr>
          <p:nvPr>
            <p:ph type="sldNum" sz="quarter" idx="5"/>
          </p:nvPr>
        </p:nvSpPr>
        <p:spPr>
          <a:ln/>
        </p:spPr>
        <p:txBody>
          <a:bodyPr/>
          <a:lstStyle/>
          <a:p>
            <a:fld id="{2B74430C-7BD9-407D-9C69-2FD6CAE31CA5}" type="slidenum">
              <a:rPr lang="en-US"/>
              <a:pPr/>
              <a:t>46</a:t>
            </a:fld>
            <a:endParaRPr lang="en-US" dirty="0"/>
          </a:p>
        </p:txBody>
      </p:sp>
      <p:sp>
        <p:nvSpPr>
          <p:cNvPr id="2959362" name="Rectangle 6"/>
          <p:cNvSpPr txBox="1">
            <a:spLocks noGrp="1" noChangeArrowheads="1"/>
          </p:cNvSpPr>
          <p:nvPr/>
        </p:nvSpPr>
        <p:spPr bwMode="auto">
          <a:xfrm>
            <a:off x="-23813" y="6738938"/>
            <a:ext cx="4467226" cy="354012"/>
          </a:xfrm>
          <a:prstGeom prst="rect">
            <a:avLst/>
          </a:prstGeom>
          <a:noFill/>
          <a:ln w="9525">
            <a:noFill/>
            <a:miter lim="800000"/>
            <a:headEnd/>
            <a:tailEnd/>
          </a:ln>
        </p:spPr>
        <p:txBody>
          <a:bodyPr lIns="19804" tIns="0" rIns="19804" bIns="0" anchor="b"/>
          <a:lstStyle/>
          <a:p>
            <a:pPr algn="l" defTabSz="873125"/>
            <a:r>
              <a:rPr lang="en-US" sz="1000" i="1" dirty="0"/>
              <a:t>Software Design</a:t>
            </a:r>
          </a:p>
        </p:txBody>
      </p:sp>
      <p:sp>
        <p:nvSpPr>
          <p:cNvPr id="2959363" name="Rectangle 7"/>
          <p:cNvSpPr txBox="1">
            <a:spLocks noGrp="1" noChangeArrowheads="1"/>
          </p:cNvSpPr>
          <p:nvPr/>
        </p:nvSpPr>
        <p:spPr bwMode="auto">
          <a:xfrm>
            <a:off x="5780088" y="6738938"/>
            <a:ext cx="4467225" cy="354012"/>
          </a:xfrm>
          <a:prstGeom prst="rect">
            <a:avLst/>
          </a:prstGeom>
          <a:noFill/>
          <a:ln w="9525">
            <a:noFill/>
            <a:miter lim="800000"/>
            <a:headEnd/>
            <a:tailEnd/>
          </a:ln>
        </p:spPr>
        <p:txBody>
          <a:bodyPr lIns="19804" tIns="0" rIns="19804" bIns="0" anchor="b"/>
          <a:lstStyle/>
          <a:p>
            <a:pPr algn="r" defTabSz="873125"/>
            <a:fld id="{4BBFC280-4742-4894-82DC-506BC10067E5}" type="slidenum">
              <a:rPr lang="en-US" sz="1000" i="1"/>
              <a:pPr algn="r" defTabSz="873125"/>
              <a:t>46</a:t>
            </a:fld>
            <a:endParaRPr lang="en-US" sz="1000" i="1" dirty="0"/>
          </a:p>
        </p:txBody>
      </p:sp>
      <p:sp>
        <p:nvSpPr>
          <p:cNvPr id="2959364" name="Rectangle 2"/>
          <p:cNvSpPr>
            <a:spLocks noGrp="1" noRot="1" noChangeAspect="1" noChangeArrowheads="1" noTextEdit="1"/>
          </p:cNvSpPr>
          <p:nvPr>
            <p:ph type="sldImg"/>
          </p:nvPr>
        </p:nvSpPr>
        <p:spPr>
          <a:xfrm>
            <a:off x="3200400" y="534988"/>
            <a:ext cx="3824288" cy="2647950"/>
          </a:xfrm>
          <a:ln cap="flat"/>
        </p:spPr>
      </p:sp>
      <p:sp>
        <p:nvSpPr>
          <p:cNvPr id="2250755" name="Rectangle 3"/>
          <p:cNvSpPr>
            <a:spLocks noGrp="1" noChangeArrowheads="1"/>
          </p:cNvSpPr>
          <p:nvPr>
            <p:ph type="body" idx="1"/>
          </p:nvPr>
        </p:nvSpPr>
        <p:spPr>
          <a:xfrm>
            <a:off x="1363663" y="3365500"/>
            <a:ext cx="7496175" cy="3189288"/>
          </a:xfrm>
          <a:noFill/>
          <a:ln/>
        </p:spPr>
        <p:txBody>
          <a:bodyPr lIns="95710" tIns="47856" rIns="95710" bIns="47856"/>
          <a:lstStyle/>
          <a:p>
            <a:pPr>
              <a:spcBef>
                <a:spcPct val="48000"/>
              </a:spcBef>
              <a:spcAft>
                <a:spcPct val="48000"/>
              </a:spcAft>
            </a:pPr>
            <a:r>
              <a:rPr lang="en-US" dirty="0">
                <a:effectLst>
                  <a:outerShdw blurRad="38100" dist="38100" dir="2700000" algn="tl">
                    <a:srgbClr val="C0C0C0"/>
                  </a:outerShdw>
                </a:effectLst>
              </a:rPr>
              <a:t>In</a:t>
            </a:r>
            <a:r>
              <a:rPr lang="en-US" dirty="0"/>
              <a:t> some cases the user may need multiple boundary objects. Take for example the ATM machine. Not only is there a display for presenting information, but there is also a card reader, money dispenser, and receipt printer. All of these would be considered boundary objects.</a:t>
            </a:r>
          </a:p>
          <a:p>
            <a:endParaRPr lang="en-US" dirty="0"/>
          </a:p>
        </p:txBody>
      </p:sp>
      <p:sp>
        <p:nvSpPr>
          <p:cNvPr id="2959366"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dirty="0">
                <a:latin typeface="Book Antiqua" pitchFamily="18" charset="0"/>
              </a:rPr>
              <a:t>534</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US" dirty="0"/>
              <a:t>Software Design</a:t>
            </a:r>
          </a:p>
        </p:txBody>
      </p:sp>
      <p:sp>
        <p:nvSpPr>
          <p:cNvPr id="8" name="Rectangle 7"/>
          <p:cNvSpPr>
            <a:spLocks noGrp="1" noChangeArrowheads="1"/>
          </p:cNvSpPr>
          <p:nvPr>
            <p:ph type="sldNum" sz="quarter" idx="5"/>
          </p:nvPr>
        </p:nvSpPr>
        <p:spPr>
          <a:ln/>
        </p:spPr>
        <p:txBody>
          <a:bodyPr/>
          <a:lstStyle/>
          <a:p>
            <a:fld id="{2B74430C-7BD9-407D-9C69-2FD6CAE31CA5}" type="slidenum">
              <a:rPr lang="en-US"/>
              <a:pPr/>
              <a:t>47</a:t>
            </a:fld>
            <a:endParaRPr lang="en-US" dirty="0"/>
          </a:p>
        </p:txBody>
      </p:sp>
      <p:sp>
        <p:nvSpPr>
          <p:cNvPr id="2959362" name="Rectangle 6"/>
          <p:cNvSpPr txBox="1">
            <a:spLocks noGrp="1" noChangeArrowheads="1"/>
          </p:cNvSpPr>
          <p:nvPr/>
        </p:nvSpPr>
        <p:spPr bwMode="auto">
          <a:xfrm>
            <a:off x="-23813" y="6738938"/>
            <a:ext cx="4467226" cy="354012"/>
          </a:xfrm>
          <a:prstGeom prst="rect">
            <a:avLst/>
          </a:prstGeom>
          <a:noFill/>
          <a:ln w="9525">
            <a:noFill/>
            <a:miter lim="800000"/>
            <a:headEnd/>
            <a:tailEnd/>
          </a:ln>
        </p:spPr>
        <p:txBody>
          <a:bodyPr lIns="19804" tIns="0" rIns="19804" bIns="0" anchor="b"/>
          <a:lstStyle/>
          <a:p>
            <a:pPr algn="l" defTabSz="873125"/>
            <a:r>
              <a:rPr lang="en-US" sz="1000" i="1" dirty="0"/>
              <a:t>Software Design</a:t>
            </a:r>
          </a:p>
        </p:txBody>
      </p:sp>
      <p:sp>
        <p:nvSpPr>
          <p:cNvPr id="2959363" name="Rectangle 7"/>
          <p:cNvSpPr txBox="1">
            <a:spLocks noGrp="1" noChangeArrowheads="1"/>
          </p:cNvSpPr>
          <p:nvPr/>
        </p:nvSpPr>
        <p:spPr bwMode="auto">
          <a:xfrm>
            <a:off x="5780088" y="6738938"/>
            <a:ext cx="4467225" cy="354012"/>
          </a:xfrm>
          <a:prstGeom prst="rect">
            <a:avLst/>
          </a:prstGeom>
          <a:noFill/>
          <a:ln w="9525">
            <a:noFill/>
            <a:miter lim="800000"/>
            <a:headEnd/>
            <a:tailEnd/>
          </a:ln>
        </p:spPr>
        <p:txBody>
          <a:bodyPr lIns="19804" tIns="0" rIns="19804" bIns="0" anchor="b"/>
          <a:lstStyle/>
          <a:p>
            <a:pPr algn="r" defTabSz="873125"/>
            <a:fld id="{4BBFC280-4742-4894-82DC-506BC10067E5}" type="slidenum">
              <a:rPr lang="en-US" sz="1000" i="1"/>
              <a:pPr algn="r" defTabSz="873125"/>
              <a:t>47</a:t>
            </a:fld>
            <a:endParaRPr lang="en-US" sz="1000" i="1" dirty="0"/>
          </a:p>
        </p:txBody>
      </p:sp>
      <p:sp>
        <p:nvSpPr>
          <p:cNvPr id="2959364" name="Rectangle 2"/>
          <p:cNvSpPr>
            <a:spLocks noGrp="1" noRot="1" noChangeAspect="1" noChangeArrowheads="1" noTextEdit="1"/>
          </p:cNvSpPr>
          <p:nvPr>
            <p:ph type="sldImg"/>
          </p:nvPr>
        </p:nvSpPr>
        <p:spPr>
          <a:xfrm>
            <a:off x="3200400" y="534988"/>
            <a:ext cx="3824288" cy="2647950"/>
          </a:xfrm>
          <a:ln cap="flat"/>
        </p:spPr>
      </p:sp>
      <p:sp>
        <p:nvSpPr>
          <p:cNvPr id="2250755" name="Rectangle 3"/>
          <p:cNvSpPr>
            <a:spLocks noGrp="1" noChangeArrowheads="1"/>
          </p:cNvSpPr>
          <p:nvPr>
            <p:ph type="body" idx="1"/>
          </p:nvPr>
        </p:nvSpPr>
        <p:spPr>
          <a:xfrm>
            <a:off x="1363663" y="3365500"/>
            <a:ext cx="7496175" cy="3189288"/>
          </a:xfrm>
          <a:noFill/>
          <a:ln/>
        </p:spPr>
        <p:txBody>
          <a:bodyPr lIns="95710" tIns="47856" rIns="95710" bIns="47856"/>
          <a:lstStyle/>
          <a:p>
            <a:pPr>
              <a:spcBef>
                <a:spcPct val="48000"/>
              </a:spcBef>
              <a:spcAft>
                <a:spcPct val="48000"/>
              </a:spcAft>
            </a:pPr>
            <a:r>
              <a:rPr lang="en-US" dirty="0">
                <a:effectLst>
                  <a:outerShdw blurRad="38100" dist="38100" dir="2700000" algn="tl">
                    <a:srgbClr val="C0C0C0"/>
                  </a:outerShdw>
                </a:effectLst>
              </a:rPr>
              <a:t>In</a:t>
            </a:r>
            <a:r>
              <a:rPr lang="en-US" dirty="0"/>
              <a:t> some cases the user may need multiple boundary objects. Take for example the ATM machine. Not only is there a display for presenting information, but there is also a card reader, money dispenser, and receipt printer. All of these would be considered boundary objects.</a:t>
            </a:r>
          </a:p>
          <a:p>
            <a:endParaRPr lang="en-US" dirty="0"/>
          </a:p>
        </p:txBody>
      </p:sp>
      <p:sp>
        <p:nvSpPr>
          <p:cNvPr id="2959366"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dirty="0">
                <a:latin typeface="Book Antiqua" pitchFamily="18" charset="0"/>
              </a:rPr>
              <a:t>534</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9D468879-943B-4899-A009-AF916BF0499A}" type="slidenum">
              <a:rPr lang="en-US"/>
              <a:pPr/>
              <a:t>50</a:t>
            </a:fld>
            <a:endParaRPr lang="en-US" dirty="0"/>
          </a:p>
        </p:txBody>
      </p:sp>
      <p:sp>
        <p:nvSpPr>
          <p:cNvPr id="2334722"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34723"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endParaRPr lang="en-GB" dirty="0"/>
          </a:p>
        </p:txBody>
      </p:sp>
      <p:sp>
        <p:nvSpPr>
          <p:cNvPr id="2334724"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539</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6"/>
          <p:cNvSpPr txBox="1">
            <a:spLocks noGrp="1" noChangeArrowheads="1"/>
          </p:cNvSpPr>
          <p:nvPr/>
        </p:nvSpPr>
        <p:spPr bwMode="auto">
          <a:xfrm>
            <a:off x="-24576" y="6739610"/>
            <a:ext cx="4467867" cy="353663"/>
          </a:xfrm>
          <a:prstGeom prst="rect">
            <a:avLst/>
          </a:prstGeom>
          <a:noFill/>
          <a:ln w="9525">
            <a:noFill/>
            <a:miter lim="800000"/>
            <a:headEnd/>
            <a:tailEnd/>
          </a:ln>
        </p:spPr>
        <p:txBody>
          <a:bodyPr lIns="19804" tIns="0" rIns="19804" bIns="0" anchor="b"/>
          <a:lstStyle/>
          <a:p>
            <a:pPr algn="l" defTabSz="873044"/>
            <a:r>
              <a:rPr lang="en-US" sz="1000" i="1" dirty="0" smtClean="0">
                <a:solidFill>
                  <a:prstClr val="black"/>
                </a:solidFill>
              </a:rPr>
              <a:t>Software Design</a:t>
            </a:r>
          </a:p>
        </p:txBody>
      </p:sp>
      <p:sp>
        <p:nvSpPr>
          <p:cNvPr id="216067" name="Rectangle 7"/>
          <p:cNvSpPr txBox="1">
            <a:spLocks noGrp="1" noChangeArrowheads="1"/>
          </p:cNvSpPr>
          <p:nvPr/>
        </p:nvSpPr>
        <p:spPr bwMode="auto">
          <a:xfrm>
            <a:off x="5780210" y="6739610"/>
            <a:ext cx="4467867" cy="353663"/>
          </a:xfrm>
          <a:prstGeom prst="rect">
            <a:avLst/>
          </a:prstGeom>
          <a:noFill/>
          <a:ln w="9525">
            <a:noFill/>
            <a:miter lim="800000"/>
            <a:headEnd/>
            <a:tailEnd/>
          </a:ln>
        </p:spPr>
        <p:txBody>
          <a:bodyPr lIns="19804" tIns="0" rIns="19804" bIns="0" anchor="b"/>
          <a:lstStyle/>
          <a:p>
            <a:pPr algn="r" defTabSz="873044"/>
            <a:fld id="{1B2092BA-9284-41E6-BD2C-13A57080F57A}" type="slidenum">
              <a:rPr lang="en-US" sz="1000" i="1" smtClean="0">
                <a:solidFill>
                  <a:prstClr val="black"/>
                </a:solidFill>
              </a:rPr>
              <a:pPr algn="r" defTabSz="873044"/>
              <a:t>51</a:t>
            </a:fld>
            <a:endParaRPr lang="en-US" sz="1000" i="1" dirty="0" smtClean="0">
              <a:solidFill>
                <a:prstClr val="black"/>
              </a:solidFill>
            </a:endParaRPr>
          </a:p>
        </p:txBody>
      </p:sp>
      <p:sp>
        <p:nvSpPr>
          <p:cNvPr id="216068" name="Rectangle 2"/>
          <p:cNvSpPr>
            <a:spLocks noGrp="1" noRot="1" noChangeAspect="1" noChangeArrowheads="1" noTextEdit="1"/>
          </p:cNvSpPr>
          <p:nvPr>
            <p:ph type="sldImg"/>
          </p:nvPr>
        </p:nvSpPr>
        <p:spPr>
          <a:xfrm>
            <a:off x="3200400" y="534988"/>
            <a:ext cx="3822700" cy="2647950"/>
          </a:xfrm>
          <a:ln cap="flat"/>
        </p:spPr>
      </p:sp>
      <p:sp>
        <p:nvSpPr>
          <p:cNvPr id="216069" name="Rectangle 3"/>
          <p:cNvSpPr>
            <a:spLocks noGrp="1" noChangeArrowheads="1"/>
          </p:cNvSpPr>
          <p:nvPr>
            <p:ph type="body" idx="1"/>
          </p:nvPr>
        </p:nvSpPr>
        <p:spPr>
          <a:xfrm>
            <a:off x="1363134" y="3364801"/>
            <a:ext cx="7497233" cy="3189637"/>
          </a:xfrm>
          <a:noFill/>
          <a:ln/>
        </p:spPr>
        <p:txBody>
          <a:bodyPr lIns="95710" tIns="47856" rIns="95710" bIns="47856"/>
          <a:lstStyle/>
          <a:p>
            <a:endParaRPr lang="en-GB" dirty="0" smtClean="0"/>
          </a:p>
        </p:txBody>
      </p:sp>
      <p:sp>
        <p:nvSpPr>
          <p:cNvPr id="216070" name="Rectangle 4"/>
          <p:cNvSpPr>
            <a:spLocks noChangeArrowheads="1"/>
          </p:cNvSpPr>
          <p:nvPr/>
        </p:nvSpPr>
        <p:spPr bwMode="auto">
          <a:xfrm>
            <a:off x="8747319" y="2660812"/>
            <a:ext cx="1363133" cy="327479"/>
          </a:xfrm>
          <a:prstGeom prst="rect">
            <a:avLst/>
          </a:prstGeom>
          <a:noFill/>
          <a:ln w="9525">
            <a:noFill/>
            <a:miter lim="800000"/>
            <a:headEnd/>
            <a:tailEnd/>
          </a:ln>
        </p:spPr>
        <p:txBody>
          <a:bodyPr lIns="95710" tIns="47856" rIns="95710" bIns="47856">
            <a:spAutoFit/>
          </a:bodyPr>
          <a:lstStyle/>
          <a:p>
            <a:pPr>
              <a:spcBef>
                <a:spcPct val="50000"/>
              </a:spcBef>
            </a:pPr>
            <a:r>
              <a:rPr lang="en-US" sz="1500" b="1" dirty="0" smtClean="0">
                <a:solidFill>
                  <a:prstClr val="black"/>
                </a:solidFill>
                <a:latin typeface="Book Antiqua" pitchFamily="18" charset="0"/>
              </a:rPr>
              <a:t>539</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F6B03F8A-BFE4-4CC7-B744-D126533DEAB2}" type="slidenum">
              <a:rPr lang="en-US"/>
              <a:pPr/>
              <a:t>52</a:t>
            </a:fld>
            <a:endParaRPr lang="en-US" dirty="0"/>
          </a:p>
        </p:txBody>
      </p:sp>
      <p:sp>
        <p:nvSpPr>
          <p:cNvPr id="2336770"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36771"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r>
              <a:rPr lang="en-US" dirty="0">
                <a:effectLst>
                  <a:outerShdw blurRad="38100" dist="38100" dir="2700000" algn="tl">
                    <a:srgbClr val="C0C0C0"/>
                  </a:outerShdw>
                </a:effectLst>
              </a:rPr>
              <a:t>In </a:t>
            </a:r>
            <a:r>
              <a:rPr lang="en-US" dirty="0"/>
              <a:t>performing Object Oriented Analysis (OOA) we identified objects and use cases based on ideal conditions and independent of any hardware or software solution. During Object Oriented Design (OOD) we want to realize those objects and use cases to reflect the actual environment of our proposed solution.</a:t>
            </a:r>
          </a:p>
        </p:txBody>
      </p:sp>
      <p:sp>
        <p:nvSpPr>
          <p:cNvPr id="2336772"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536</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50D27A00-0B4F-4FA1-BCC4-3329B0445BF7}" type="slidenum">
              <a:rPr lang="en-US"/>
              <a:pPr/>
              <a:t>53</a:t>
            </a:fld>
            <a:endParaRPr lang="en-US" dirty="0"/>
          </a:p>
        </p:txBody>
      </p:sp>
      <p:sp>
        <p:nvSpPr>
          <p:cNvPr id="2338818"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38819"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endParaRPr lang="en-GB" dirty="0"/>
          </a:p>
        </p:txBody>
      </p:sp>
      <p:sp>
        <p:nvSpPr>
          <p:cNvPr id="2338820"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539-540</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p:cNvSpPr>
            <a:spLocks noGrp="1" noChangeArrowheads="1"/>
          </p:cNvSpPr>
          <p:nvPr>
            <p:ph type="ftr" sz="quarter" idx="4"/>
          </p:nvPr>
        </p:nvSpPr>
        <p:spPr>
          <a:noFill/>
        </p:spPr>
        <p:txBody>
          <a:bodyPr/>
          <a:lstStyle/>
          <a:p>
            <a:r>
              <a:rPr lang="en-US" dirty="0"/>
              <a:t>Software Design</a:t>
            </a:r>
          </a:p>
        </p:txBody>
      </p:sp>
      <p:sp>
        <p:nvSpPr>
          <p:cNvPr id="126979" name="Rectangle 7"/>
          <p:cNvSpPr>
            <a:spLocks noGrp="1" noChangeArrowheads="1"/>
          </p:cNvSpPr>
          <p:nvPr>
            <p:ph type="sldNum" sz="quarter" idx="5"/>
          </p:nvPr>
        </p:nvSpPr>
        <p:spPr>
          <a:noFill/>
        </p:spPr>
        <p:txBody>
          <a:bodyPr/>
          <a:lstStyle/>
          <a:p>
            <a:fld id="{03803CAD-B833-41C2-A131-3F40BEFD2951}" type="slidenum">
              <a:rPr lang="en-US"/>
              <a:pPr/>
              <a:t>54</a:t>
            </a:fld>
            <a:endParaRPr lang="en-US" dirty="0"/>
          </a:p>
        </p:txBody>
      </p:sp>
      <p:sp>
        <p:nvSpPr>
          <p:cNvPr id="126980" name="Rectangle 2"/>
          <p:cNvSpPr>
            <a:spLocks noGrp="1" noRot="1" noChangeAspect="1" noChangeArrowheads="1" noTextEdit="1"/>
          </p:cNvSpPr>
          <p:nvPr>
            <p:ph type="sldImg"/>
          </p:nvPr>
        </p:nvSpPr>
        <p:spPr>
          <a:xfrm>
            <a:off x="3200400" y="534988"/>
            <a:ext cx="3822700" cy="2647950"/>
          </a:xfrm>
          <a:ln cap="flat"/>
        </p:spPr>
      </p:sp>
      <p:sp>
        <p:nvSpPr>
          <p:cNvPr id="126981" name="Rectangle 3"/>
          <p:cNvSpPr>
            <a:spLocks noGrp="1" noChangeArrowheads="1"/>
          </p:cNvSpPr>
          <p:nvPr>
            <p:ph type="body" idx="1"/>
          </p:nvPr>
        </p:nvSpPr>
        <p:spPr>
          <a:xfrm>
            <a:off x="1363134" y="3364801"/>
            <a:ext cx="7497233" cy="3189637"/>
          </a:xfrm>
          <a:noFill/>
          <a:ln/>
        </p:spPr>
        <p:txBody>
          <a:bodyPr lIns="95710" tIns="47856" rIns="95710" bIns="47856"/>
          <a:lstStyle/>
          <a:p>
            <a:endParaRPr lang="en-GB" dirty="0" smtClean="0"/>
          </a:p>
        </p:txBody>
      </p:sp>
      <p:sp>
        <p:nvSpPr>
          <p:cNvPr id="126982" name="Rectangle 4"/>
          <p:cNvSpPr>
            <a:spLocks noChangeArrowheads="1"/>
          </p:cNvSpPr>
          <p:nvPr/>
        </p:nvSpPr>
        <p:spPr bwMode="auto">
          <a:xfrm>
            <a:off x="8747319" y="2660812"/>
            <a:ext cx="1363133" cy="327479"/>
          </a:xfrm>
          <a:prstGeom prst="rect">
            <a:avLst/>
          </a:prstGeom>
          <a:noFill/>
          <a:ln w="9525">
            <a:noFill/>
            <a:miter lim="800000"/>
            <a:headEnd/>
            <a:tailEnd/>
          </a:ln>
        </p:spPr>
        <p:txBody>
          <a:bodyPr lIns="95710" tIns="47856" rIns="95710" bIns="47856">
            <a:spAutoFit/>
          </a:bodyPr>
          <a:lstStyle/>
          <a:p>
            <a:r>
              <a:rPr lang="en-US" sz="1500" b="1" dirty="0">
                <a:latin typeface="Book Antiqua" pitchFamily="18" charset="0"/>
              </a:rPr>
              <a:t>539-540</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6"/>
          <p:cNvSpPr>
            <a:spLocks noGrp="1" noChangeArrowheads="1"/>
          </p:cNvSpPr>
          <p:nvPr>
            <p:ph type="ftr" sz="quarter" idx="4"/>
          </p:nvPr>
        </p:nvSpPr>
        <p:spPr>
          <a:noFill/>
        </p:spPr>
        <p:txBody>
          <a:bodyPr/>
          <a:lstStyle/>
          <a:p>
            <a:r>
              <a:rPr lang="en-US" dirty="0"/>
              <a:t>Software Design</a:t>
            </a:r>
          </a:p>
        </p:txBody>
      </p:sp>
      <p:sp>
        <p:nvSpPr>
          <p:cNvPr id="128003" name="Rectangle 7"/>
          <p:cNvSpPr>
            <a:spLocks noGrp="1" noChangeArrowheads="1"/>
          </p:cNvSpPr>
          <p:nvPr>
            <p:ph type="sldNum" sz="quarter" idx="5"/>
          </p:nvPr>
        </p:nvSpPr>
        <p:spPr>
          <a:noFill/>
        </p:spPr>
        <p:txBody>
          <a:bodyPr/>
          <a:lstStyle/>
          <a:p>
            <a:fld id="{1F8381D4-C5DD-4DF4-904A-991A6BE9F8B1}" type="slidenum">
              <a:rPr lang="en-US"/>
              <a:pPr/>
              <a:t>55</a:t>
            </a:fld>
            <a:endParaRPr lang="en-US" dirty="0"/>
          </a:p>
        </p:txBody>
      </p:sp>
      <p:sp>
        <p:nvSpPr>
          <p:cNvPr id="128004" name="Rectangle 2"/>
          <p:cNvSpPr>
            <a:spLocks noGrp="1" noRot="1" noChangeAspect="1" noChangeArrowheads="1" noTextEdit="1"/>
          </p:cNvSpPr>
          <p:nvPr>
            <p:ph type="sldImg"/>
          </p:nvPr>
        </p:nvSpPr>
        <p:spPr>
          <a:xfrm>
            <a:off x="3200400" y="534988"/>
            <a:ext cx="3822700" cy="2647950"/>
          </a:xfrm>
          <a:ln cap="flat"/>
        </p:spPr>
      </p:sp>
      <p:sp>
        <p:nvSpPr>
          <p:cNvPr id="128005" name="Rectangle 3"/>
          <p:cNvSpPr>
            <a:spLocks noGrp="1" noChangeArrowheads="1"/>
          </p:cNvSpPr>
          <p:nvPr>
            <p:ph type="body" idx="1"/>
          </p:nvPr>
        </p:nvSpPr>
        <p:spPr>
          <a:xfrm>
            <a:off x="1363134" y="3364801"/>
            <a:ext cx="7497233" cy="3189637"/>
          </a:xfrm>
          <a:noFill/>
          <a:ln/>
        </p:spPr>
        <p:txBody>
          <a:bodyPr lIns="95710" tIns="47856" rIns="95710" bIns="47856"/>
          <a:lstStyle/>
          <a:p>
            <a:pPr marL="712958" lvl="1" indent="-237653" defTabSz="950610">
              <a:buFontTx/>
              <a:buChar char="•"/>
            </a:pPr>
            <a:r>
              <a:rPr lang="en-US" dirty="0" smtClean="0"/>
              <a:t>The boundary object column contains a list of objects mentioned in the use case that that the users directly interface with, such as: screens, windows, card readers, and printers. The only way an actor or user can interface with a system is via an boundary object. Therefore, there should be at least one boundary object per actor or user.</a:t>
            </a:r>
          </a:p>
          <a:p>
            <a:pPr marL="712958" lvl="1" indent="-237653" defTabSz="950610">
              <a:buFontTx/>
              <a:buChar char="•"/>
            </a:pPr>
            <a:r>
              <a:rPr lang="en-US" dirty="0" smtClean="0"/>
              <a:t>The control object column contains a list of objects that encapsulate application logic or business rules. As a reminder, a use case should reveal one control object per unique user or actor.</a:t>
            </a:r>
          </a:p>
          <a:p>
            <a:pPr marL="712958" lvl="1" indent="-237653" defTabSz="950610">
              <a:buFontTx/>
              <a:buChar char="•"/>
            </a:pPr>
            <a:r>
              <a:rPr lang="en-US" dirty="0" smtClean="0"/>
              <a:t>The entity object column contains a list of objects that correspond to the business domain objects whose attributes were referenced in the use case.</a:t>
            </a:r>
          </a:p>
        </p:txBody>
      </p:sp>
      <p:sp>
        <p:nvSpPr>
          <p:cNvPr id="128006" name="Rectangle 4"/>
          <p:cNvSpPr>
            <a:spLocks noChangeArrowheads="1"/>
          </p:cNvSpPr>
          <p:nvPr/>
        </p:nvSpPr>
        <p:spPr bwMode="auto">
          <a:xfrm>
            <a:off x="8747319" y="2660812"/>
            <a:ext cx="1363133" cy="327479"/>
          </a:xfrm>
          <a:prstGeom prst="rect">
            <a:avLst/>
          </a:prstGeom>
          <a:noFill/>
          <a:ln w="9525">
            <a:noFill/>
            <a:miter lim="800000"/>
            <a:headEnd/>
            <a:tailEnd/>
          </a:ln>
        </p:spPr>
        <p:txBody>
          <a:bodyPr lIns="95710" tIns="47856" rIns="95710" bIns="47856">
            <a:spAutoFit/>
          </a:bodyPr>
          <a:lstStyle/>
          <a:p>
            <a:r>
              <a:rPr lang="en-US" sz="1500" b="1" dirty="0">
                <a:latin typeface="Book Antiqua" pitchFamily="18" charset="0"/>
              </a:rPr>
              <a:t>540</a:t>
            </a:r>
          </a:p>
        </p:txBody>
      </p:sp>
      <p:sp>
        <p:nvSpPr>
          <p:cNvPr id="128007" name="Oval 5"/>
          <p:cNvSpPr>
            <a:spLocks noChangeArrowheads="1"/>
          </p:cNvSpPr>
          <p:nvPr/>
        </p:nvSpPr>
        <p:spPr bwMode="auto">
          <a:xfrm>
            <a:off x="1656404" y="3950346"/>
            <a:ext cx="322761" cy="165154"/>
          </a:xfrm>
          <a:prstGeom prst="ellipse">
            <a:avLst/>
          </a:prstGeom>
          <a:solidFill>
            <a:srgbClr val="FCFEB9"/>
          </a:solidFill>
          <a:ln w="12700">
            <a:solidFill>
              <a:schemeClr val="tx1"/>
            </a:solidFill>
            <a:round/>
            <a:headEnd/>
            <a:tailEnd/>
          </a:ln>
        </p:spPr>
        <p:txBody>
          <a:bodyPr wrap="none" lIns="95710" tIns="47856" rIns="95710" bIns="47856" anchor="ctr"/>
          <a:lstStyle/>
          <a:p>
            <a:pPr>
              <a:spcBef>
                <a:spcPct val="0"/>
              </a:spcBef>
            </a:pPr>
            <a:r>
              <a:rPr lang="en-US" sz="1500" dirty="0">
                <a:latin typeface="Book Antiqua" pitchFamily="18" charset="0"/>
              </a:rPr>
              <a:t>1</a:t>
            </a:r>
          </a:p>
        </p:txBody>
      </p:sp>
      <p:sp>
        <p:nvSpPr>
          <p:cNvPr id="128008" name="Oval 6"/>
          <p:cNvSpPr>
            <a:spLocks noChangeArrowheads="1"/>
          </p:cNvSpPr>
          <p:nvPr/>
        </p:nvSpPr>
        <p:spPr bwMode="auto">
          <a:xfrm>
            <a:off x="1656404" y="5301604"/>
            <a:ext cx="322761" cy="166822"/>
          </a:xfrm>
          <a:prstGeom prst="ellipse">
            <a:avLst/>
          </a:prstGeom>
          <a:solidFill>
            <a:srgbClr val="FCFEB9"/>
          </a:solidFill>
          <a:ln w="12700">
            <a:solidFill>
              <a:schemeClr val="tx1"/>
            </a:solidFill>
            <a:round/>
            <a:headEnd/>
            <a:tailEnd/>
          </a:ln>
        </p:spPr>
        <p:txBody>
          <a:bodyPr wrap="none" lIns="95710" tIns="47856" rIns="95710" bIns="47856" anchor="ctr"/>
          <a:lstStyle/>
          <a:p>
            <a:pPr>
              <a:spcBef>
                <a:spcPct val="0"/>
              </a:spcBef>
            </a:pPr>
            <a:r>
              <a:rPr lang="en-US" sz="1500" dirty="0">
                <a:latin typeface="Book Antiqua" pitchFamily="18" charset="0"/>
              </a:rPr>
              <a:t>3</a:t>
            </a:r>
          </a:p>
        </p:txBody>
      </p:sp>
      <p:sp>
        <p:nvSpPr>
          <p:cNvPr id="128009" name="Oval 7"/>
          <p:cNvSpPr>
            <a:spLocks noChangeArrowheads="1"/>
          </p:cNvSpPr>
          <p:nvPr/>
        </p:nvSpPr>
        <p:spPr bwMode="auto">
          <a:xfrm>
            <a:off x="1656404" y="4831166"/>
            <a:ext cx="322761" cy="166822"/>
          </a:xfrm>
          <a:prstGeom prst="ellipse">
            <a:avLst/>
          </a:prstGeom>
          <a:solidFill>
            <a:srgbClr val="FCFEB9"/>
          </a:solidFill>
          <a:ln w="12700">
            <a:solidFill>
              <a:schemeClr val="tx1"/>
            </a:solidFill>
            <a:round/>
            <a:headEnd/>
            <a:tailEnd/>
          </a:ln>
        </p:spPr>
        <p:txBody>
          <a:bodyPr wrap="none" lIns="95710" tIns="47856" rIns="95710" bIns="47856" anchor="ctr"/>
          <a:lstStyle/>
          <a:p>
            <a:pPr>
              <a:spcBef>
                <a:spcPct val="0"/>
              </a:spcBef>
            </a:pPr>
            <a:r>
              <a:rPr lang="en-US" sz="1500" dirty="0">
                <a:latin typeface="Book Antiqua" pitchFamily="18" charset="0"/>
              </a:rPr>
              <a:t>2</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39EC1A04-7D01-4A82-BD76-0B7DDE8E6FEB}" type="slidenum">
              <a:rPr lang="en-US"/>
              <a:pPr/>
              <a:t>56</a:t>
            </a:fld>
            <a:endParaRPr lang="en-US" dirty="0"/>
          </a:p>
        </p:txBody>
      </p:sp>
      <p:sp>
        <p:nvSpPr>
          <p:cNvPr id="2344962"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44963"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endParaRPr lang="en-GB" dirty="0"/>
          </a:p>
        </p:txBody>
      </p:sp>
      <p:sp>
        <p:nvSpPr>
          <p:cNvPr id="2344964"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541</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6"/>
          <p:cNvSpPr>
            <a:spLocks noGrp="1" noChangeArrowheads="1"/>
          </p:cNvSpPr>
          <p:nvPr>
            <p:ph type="ftr" sz="quarter" idx="4"/>
          </p:nvPr>
        </p:nvSpPr>
        <p:spPr>
          <a:noFill/>
        </p:spPr>
        <p:txBody>
          <a:bodyPr/>
          <a:lstStyle/>
          <a:p>
            <a:r>
              <a:rPr lang="en-US" dirty="0"/>
              <a:t>Software Design</a:t>
            </a:r>
          </a:p>
        </p:txBody>
      </p:sp>
      <p:sp>
        <p:nvSpPr>
          <p:cNvPr id="130051" name="Rectangle 7"/>
          <p:cNvSpPr>
            <a:spLocks noGrp="1" noChangeArrowheads="1"/>
          </p:cNvSpPr>
          <p:nvPr>
            <p:ph type="sldNum" sz="quarter" idx="5"/>
          </p:nvPr>
        </p:nvSpPr>
        <p:spPr>
          <a:noFill/>
        </p:spPr>
        <p:txBody>
          <a:bodyPr/>
          <a:lstStyle/>
          <a:p>
            <a:fld id="{9E05D5D5-2240-4FAD-BBD0-E57F9619B851}" type="slidenum">
              <a:rPr lang="en-US"/>
              <a:pPr/>
              <a:t>57</a:t>
            </a:fld>
            <a:endParaRPr lang="en-US" dirty="0"/>
          </a:p>
        </p:txBody>
      </p:sp>
      <p:sp>
        <p:nvSpPr>
          <p:cNvPr id="130052" name="Rectangle 2"/>
          <p:cNvSpPr>
            <a:spLocks noGrp="1" noRot="1" noChangeAspect="1" noChangeArrowheads="1" noTextEdit="1"/>
          </p:cNvSpPr>
          <p:nvPr>
            <p:ph type="sldImg"/>
          </p:nvPr>
        </p:nvSpPr>
        <p:spPr>
          <a:xfrm>
            <a:off x="3200400" y="534988"/>
            <a:ext cx="3822700" cy="2647950"/>
          </a:xfrm>
          <a:ln cap="flat"/>
        </p:spPr>
      </p:sp>
      <p:sp>
        <p:nvSpPr>
          <p:cNvPr id="130053" name="Rectangle 3"/>
          <p:cNvSpPr>
            <a:spLocks noGrp="1" noChangeArrowheads="1"/>
          </p:cNvSpPr>
          <p:nvPr>
            <p:ph type="body" idx="1"/>
          </p:nvPr>
        </p:nvSpPr>
        <p:spPr>
          <a:xfrm>
            <a:off x="1363134" y="3364801"/>
            <a:ext cx="7497233" cy="3189637"/>
          </a:xfrm>
          <a:noFill/>
          <a:ln/>
        </p:spPr>
        <p:txBody>
          <a:bodyPr lIns="95710" tIns="47856" rIns="95710" bIns="47856"/>
          <a:lstStyle/>
          <a:p>
            <a:endParaRPr lang="en-GB" dirty="0" smtClean="0"/>
          </a:p>
        </p:txBody>
      </p:sp>
      <p:sp>
        <p:nvSpPr>
          <p:cNvPr id="130054" name="Rectangle 4"/>
          <p:cNvSpPr>
            <a:spLocks noChangeArrowheads="1"/>
          </p:cNvSpPr>
          <p:nvPr/>
        </p:nvSpPr>
        <p:spPr bwMode="auto">
          <a:xfrm>
            <a:off x="8747319" y="2660812"/>
            <a:ext cx="1363133" cy="327479"/>
          </a:xfrm>
          <a:prstGeom prst="rect">
            <a:avLst/>
          </a:prstGeom>
          <a:noFill/>
          <a:ln w="9525">
            <a:noFill/>
            <a:miter lim="800000"/>
            <a:headEnd/>
            <a:tailEnd/>
          </a:ln>
        </p:spPr>
        <p:txBody>
          <a:bodyPr lIns="95710" tIns="47856" rIns="95710" bIns="47856">
            <a:spAutoFit/>
          </a:bodyPr>
          <a:lstStyle/>
          <a:p>
            <a:r>
              <a:rPr lang="en-US" sz="1500" b="1" dirty="0">
                <a:latin typeface="Book Antiqua" pitchFamily="18" charset="0"/>
              </a:rPr>
              <a:t>541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US" dirty="0"/>
              <a:t>Software Design</a:t>
            </a:r>
          </a:p>
        </p:txBody>
      </p:sp>
      <p:sp>
        <p:nvSpPr>
          <p:cNvPr id="8" name="Rectangle 7"/>
          <p:cNvSpPr>
            <a:spLocks noGrp="1" noChangeArrowheads="1"/>
          </p:cNvSpPr>
          <p:nvPr>
            <p:ph type="sldNum" sz="quarter" idx="5"/>
          </p:nvPr>
        </p:nvSpPr>
        <p:spPr>
          <a:ln/>
        </p:spPr>
        <p:txBody>
          <a:bodyPr/>
          <a:lstStyle/>
          <a:p>
            <a:fld id="{823D7CBF-F0B2-4B5F-9D70-338917BE0D33}" type="slidenum">
              <a:rPr lang="en-US"/>
              <a:pPr/>
              <a:t>5</a:t>
            </a:fld>
            <a:endParaRPr lang="en-US" dirty="0"/>
          </a:p>
        </p:txBody>
      </p:sp>
      <p:sp>
        <p:nvSpPr>
          <p:cNvPr id="2902018" name="Rectangle 6"/>
          <p:cNvSpPr txBox="1">
            <a:spLocks noGrp="1" noChangeArrowheads="1"/>
          </p:cNvSpPr>
          <p:nvPr/>
        </p:nvSpPr>
        <p:spPr bwMode="auto">
          <a:xfrm>
            <a:off x="-23813" y="6738938"/>
            <a:ext cx="4467226" cy="354012"/>
          </a:xfrm>
          <a:prstGeom prst="rect">
            <a:avLst/>
          </a:prstGeom>
          <a:noFill/>
          <a:ln w="9525">
            <a:noFill/>
            <a:miter lim="800000"/>
            <a:headEnd/>
            <a:tailEnd/>
          </a:ln>
        </p:spPr>
        <p:txBody>
          <a:bodyPr lIns="19804" tIns="0" rIns="19804" bIns="0" anchor="b"/>
          <a:lstStyle/>
          <a:p>
            <a:pPr algn="l" defTabSz="873125"/>
            <a:r>
              <a:rPr lang="en-US" sz="1000" i="1" dirty="0"/>
              <a:t>Software Design</a:t>
            </a:r>
          </a:p>
        </p:txBody>
      </p:sp>
      <p:sp>
        <p:nvSpPr>
          <p:cNvPr id="2902019" name="Rectangle 7"/>
          <p:cNvSpPr txBox="1">
            <a:spLocks noGrp="1" noChangeArrowheads="1"/>
          </p:cNvSpPr>
          <p:nvPr/>
        </p:nvSpPr>
        <p:spPr bwMode="auto">
          <a:xfrm>
            <a:off x="5780088" y="6738938"/>
            <a:ext cx="4467225" cy="354012"/>
          </a:xfrm>
          <a:prstGeom prst="rect">
            <a:avLst/>
          </a:prstGeom>
          <a:noFill/>
          <a:ln w="9525">
            <a:noFill/>
            <a:miter lim="800000"/>
            <a:headEnd/>
            <a:tailEnd/>
          </a:ln>
        </p:spPr>
        <p:txBody>
          <a:bodyPr lIns="19804" tIns="0" rIns="19804" bIns="0" anchor="b"/>
          <a:lstStyle/>
          <a:p>
            <a:pPr algn="r" defTabSz="873125"/>
            <a:fld id="{96DE139E-59E8-410E-A89F-7BA64C2112B0}" type="slidenum">
              <a:rPr lang="en-US" sz="1000" i="1"/>
              <a:pPr algn="r" defTabSz="873125"/>
              <a:t>5</a:t>
            </a:fld>
            <a:endParaRPr lang="en-US" sz="1000" i="1" dirty="0"/>
          </a:p>
        </p:txBody>
      </p:sp>
      <p:sp>
        <p:nvSpPr>
          <p:cNvPr id="2902020" name="Rectangle 2"/>
          <p:cNvSpPr>
            <a:spLocks noGrp="1" noRot="1" noChangeAspect="1" noChangeArrowheads="1" noTextEdit="1"/>
          </p:cNvSpPr>
          <p:nvPr>
            <p:ph type="sldImg"/>
          </p:nvPr>
        </p:nvSpPr>
        <p:spPr>
          <a:xfrm>
            <a:off x="3200400" y="534988"/>
            <a:ext cx="3824288" cy="2647950"/>
          </a:xfrm>
          <a:ln cap="flat"/>
        </p:spPr>
      </p:sp>
      <p:sp>
        <p:nvSpPr>
          <p:cNvPr id="2070531" name="Rectangle 3"/>
          <p:cNvSpPr>
            <a:spLocks noGrp="1" noChangeArrowheads="1"/>
          </p:cNvSpPr>
          <p:nvPr>
            <p:ph type="body" idx="1"/>
          </p:nvPr>
        </p:nvSpPr>
        <p:spPr>
          <a:xfrm>
            <a:off x="1363663" y="3365500"/>
            <a:ext cx="7496175" cy="3189288"/>
          </a:xfrm>
          <a:noFill/>
          <a:ln/>
        </p:spPr>
        <p:txBody>
          <a:bodyPr lIns="95710" tIns="47856" rIns="95710" bIns="47856"/>
          <a:lstStyle/>
          <a:p>
            <a:r>
              <a:rPr lang="en-US" dirty="0">
                <a:effectLst>
                  <a:outerShdw blurRad="38100" dist="38100" dir="2700000" algn="tl">
                    <a:srgbClr val="C0C0C0"/>
                  </a:outerShdw>
                </a:effectLst>
              </a:rPr>
              <a:t>The</a:t>
            </a:r>
            <a:r>
              <a:rPr lang="en-US" dirty="0"/>
              <a:t> approach of using object-oriented techniques for designing a system is referred to as </a:t>
            </a:r>
            <a:r>
              <a:rPr lang="en-US" b="1" dirty="0"/>
              <a:t>object-oriented design</a:t>
            </a:r>
            <a:r>
              <a:rPr lang="en-US" dirty="0"/>
              <a:t>. Recall that object-oriented development approaches are best suited to projects that will implement systems using emerging object technologies to construct, manage, and assemble those objects into useful computer applications. Object-oriented design is the continuation of object-oriented analysis, continuing to center the development focus around object modelling techniques. </a:t>
            </a:r>
          </a:p>
          <a:p>
            <a:r>
              <a:rPr lang="en-US" dirty="0">
                <a:effectLst>
                  <a:outerShdw blurRad="38100" dist="38100" dir="2700000" algn="tl">
                    <a:srgbClr val="C0C0C0"/>
                  </a:outerShdw>
                </a:effectLst>
              </a:rPr>
              <a:t>During</a:t>
            </a:r>
            <a:r>
              <a:rPr lang="en-US" dirty="0"/>
              <a:t> object-oriented design we continue to realize these entity objects while identifying other types of objects that will be introduced as the result of physical implementation decisions for the new system. There are two additional types of objects that will be introduced during design. </a:t>
            </a:r>
          </a:p>
          <a:p>
            <a:r>
              <a:rPr lang="en-US" dirty="0">
                <a:effectLst>
                  <a:outerShdw blurRad="38100" dist="38100" dir="2700000" algn="tl">
                    <a:srgbClr val="C0C0C0"/>
                  </a:outerShdw>
                </a:effectLst>
              </a:rPr>
              <a:t>The</a:t>
            </a:r>
            <a:r>
              <a:rPr lang="en-US" dirty="0"/>
              <a:t> structuring of an object-based system into three types of objects was proposed by Dr. Ivar Jacobson, and is very similar to the mechanism used in Smalltalk programming called </a:t>
            </a:r>
            <a:r>
              <a:rPr lang="en-US" b="1" dirty="0"/>
              <a:t>model-view-controller (MVC)</a:t>
            </a:r>
            <a:r>
              <a:rPr lang="en-US" dirty="0"/>
              <a:t>. </a:t>
            </a:r>
          </a:p>
          <a:p>
            <a:endParaRPr lang="en-US" dirty="0"/>
          </a:p>
          <a:p>
            <a:endParaRPr lang="en-US" dirty="0"/>
          </a:p>
        </p:txBody>
      </p:sp>
      <p:sp>
        <p:nvSpPr>
          <p:cNvPr id="2902022"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dirty="0">
                <a:latin typeface="Book Antiqua" pitchFamily="18" charset="0"/>
              </a:rPr>
              <a:t>534</a:t>
            </a:r>
          </a:p>
        </p:txBody>
      </p:sp>
    </p:spTree>
    <p:extLst>
      <p:ext uri="{BB962C8B-B14F-4D97-AF65-F5344CB8AC3E}">
        <p14:creationId xmlns:p14="http://schemas.microsoft.com/office/powerpoint/2010/main" val="573979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A3D3920C-B5BA-4895-880A-4305ECD3AACA}" type="slidenum">
              <a:rPr lang="en-US"/>
              <a:pPr/>
              <a:t>58</a:t>
            </a:fld>
            <a:endParaRPr lang="en-US" dirty="0"/>
          </a:p>
        </p:txBody>
      </p:sp>
      <p:sp>
        <p:nvSpPr>
          <p:cNvPr id="2819074" name="Rectangle 2"/>
          <p:cNvSpPr>
            <a:spLocks noGrp="1" noRot="1" noChangeAspect="1" noChangeArrowheads="1" noTextEdit="1"/>
          </p:cNvSpPr>
          <p:nvPr>
            <p:ph type="sldImg"/>
          </p:nvPr>
        </p:nvSpPr>
        <p:spPr>
          <a:xfrm>
            <a:off x="3200400" y="534988"/>
            <a:ext cx="3824288" cy="2647950"/>
          </a:xfrm>
          <a:ln cap="flat"/>
        </p:spPr>
      </p:sp>
      <p:sp>
        <p:nvSpPr>
          <p:cNvPr id="2819075" name="Rectangle 3"/>
          <p:cNvSpPr>
            <a:spLocks noGrp="1" noChangeArrowheads="1"/>
          </p:cNvSpPr>
          <p:nvPr>
            <p:ph type="body" idx="1"/>
          </p:nvPr>
        </p:nvSpPr>
        <p:spPr>
          <a:xfrm>
            <a:off x="1363663" y="3365500"/>
            <a:ext cx="7496175" cy="3189288"/>
          </a:xfrm>
          <a:ln/>
        </p:spPr>
        <p:txBody>
          <a:bodyPr lIns="95710" tIns="47856" rIns="95710" bIns="47856"/>
          <a:lstStyle/>
          <a:p>
            <a:endParaRPr lang="en-GB" dirty="0"/>
          </a:p>
        </p:txBody>
      </p:sp>
      <p:sp>
        <p:nvSpPr>
          <p:cNvPr id="2819076"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10" tIns="47856" rIns="95710" bIns="47856">
            <a:spAutoFit/>
          </a:bodyPr>
          <a:lstStyle/>
          <a:p>
            <a:pPr defTabSz="950913">
              <a:spcBef>
                <a:spcPct val="50000"/>
              </a:spcBef>
            </a:pPr>
            <a:r>
              <a:rPr lang="en-US" sz="1500" b="1" dirty="0">
                <a:latin typeface="Book Antiqua" pitchFamily="18" charset="0"/>
              </a:rPr>
              <a:t>541</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A3D3920C-B5BA-4895-880A-4305ECD3AACA}" type="slidenum">
              <a:rPr lang="en-US"/>
              <a:pPr/>
              <a:t>59</a:t>
            </a:fld>
            <a:endParaRPr lang="en-US" dirty="0"/>
          </a:p>
        </p:txBody>
      </p:sp>
      <p:sp>
        <p:nvSpPr>
          <p:cNvPr id="2819074" name="Rectangle 2"/>
          <p:cNvSpPr>
            <a:spLocks noGrp="1" noRot="1" noChangeAspect="1" noChangeArrowheads="1" noTextEdit="1"/>
          </p:cNvSpPr>
          <p:nvPr>
            <p:ph type="sldImg"/>
          </p:nvPr>
        </p:nvSpPr>
        <p:spPr>
          <a:xfrm>
            <a:off x="3200400" y="534988"/>
            <a:ext cx="3824288" cy="2647950"/>
          </a:xfrm>
          <a:ln cap="flat"/>
        </p:spPr>
      </p:sp>
      <p:sp>
        <p:nvSpPr>
          <p:cNvPr id="2819075" name="Rectangle 3"/>
          <p:cNvSpPr>
            <a:spLocks noGrp="1" noChangeArrowheads="1"/>
          </p:cNvSpPr>
          <p:nvPr>
            <p:ph type="body" idx="1"/>
          </p:nvPr>
        </p:nvSpPr>
        <p:spPr>
          <a:xfrm>
            <a:off x="1363663" y="3365500"/>
            <a:ext cx="7496175" cy="3189288"/>
          </a:xfrm>
          <a:ln/>
        </p:spPr>
        <p:txBody>
          <a:bodyPr lIns="95710" tIns="47856" rIns="95710" bIns="47856"/>
          <a:lstStyle/>
          <a:p>
            <a:endParaRPr lang="en-GB" dirty="0"/>
          </a:p>
        </p:txBody>
      </p:sp>
      <p:sp>
        <p:nvSpPr>
          <p:cNvPr id="2819076"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10" tIns="47856" rIns="95710" bIns="47856">
            <a:spAutoFit/>
          </a:bodyPr>
          <a:lstStyle/>
          <a:p>
            <a:pPr defTabSz="950913">
              <a:spcBef>
                <a:spcPct val="50000"/>
              </a:spcBef>
            </a:pPr>
            <a:r>
              <a:rPr lang="en-US" sz="1500" b="1" dirty="0">
                <a:latin typeface="Book Antiqua" pitchFamily="18" charset="0"/>
              </a:rPr>
              <a:t>541</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C80801F1-7E8B-436D-92A6-64218A5835B1}" type="slidenum">
              <a:rPr lang="en-US"/>
              <a:pPr/>
              <a:t>61</a:t>
            </a:fld>
            <a:endParaRPr lang="en-US" dirty="0"/>
          </a:p>
        </p:txBody>
      </p:sp>
      <p:sp>
        <p:nvSpPr>
          <p:cNvPr id="2353154"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53155"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endParaRPr lang="en-GB" dirty="0"/>
          </a:p>
        </p:txBody>
      </p:sp>
      <p:sp>
        <p:nvSpPr>
          <p:cNvPr id="2353156"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543</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C80801F1-7E8B-436D-92A6-64218A5835B1}" type="slidenum">
              <a:rPr lang="en-US"/>
              <a:pPr/>
              <a:t>62</a:t>
            </a:fld>
            <a:endParaRPr lang="en-US" dirty="0"/>
          </a:p>
        </p:txBody>
      </p:sp>
      <p:sp>
        <p:nvSpPr>
          <p:cNvPr id="2353154"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53155"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endParaRPr lang="en-GB" dirty="0"/>
          </a:p>
        </p:txBody>
      </p:sp>
      <p:sp>
        <p:nvSpPr>
          <p:cNvPr id="2353156"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543</a:t>
            </a:r>
          </a:p>
        </p:txBody>
      </p:sp>
    </p:spTree>
    <p:extLst>
      <p:ext uri="{BB962C8B-B14F-4D97-AF65-F5344CB8AC3E}">
        <p14:creationId xmlns:p14="http://schemas.microsoft.com/office/powerpoint/2010/main" val="22842052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dirty="0"/>
              <a:t>Software Design</a:t>
            </a:r>
          </a:p>
        </p:txBody>
      </p:sp>
      <p:sp>
        <p:nvSpPr>
          <p:cNvPr id="7" name="Rectangle 7"/>
          <p:cNvSpPr>
            <a:spLocks noGrp="1" noChangeArrowheads="1"/>
          </p:cNvSpPr>
          <p:nvPr>
            <p:ph type="sldNum" sz="quarter" idx="5"/>
          </p:nvPr>
        </p:nvSpPr>
        <p:spPr>
          <a:ln/>
        </p:spPr>
        <p:txBody>
          <a:bodyPr/>
          <a:lstStyle/>
          <a:p>
            <a:fld id="{39157C5B-8AF4-478E-9239-0EBBBE8785D9}" type="slidenum">
              <a:rPr lang="en-US"/>
              <a:pPr/>
              <a:t>63</a:t>
            </a:fld>
            <a:endParaRPr lang="en-US" dirty="0"/>
          </a:p>
        </p:txBody>
      </p:sp>
      <p:sp>
        <p:nvSpPr>
          <p:cNvPr id="2919426" name="Rectangle 6"/>
          <p:cNvSpPr txBox="1">
            <a:spLocks noGrp="1" noChangeArrowheads="1"/>
          </p:cNvSpPr>
          <p:nvPr/>
        </p:nvSpPr>
        <p:spPr bwMode="auto">
          <a:xfrm>
            <a:off x="-23813" y="6738938"/>
            <a:ext cx="4467226" cy="354012"/>
          </a:xfrm>
          <a:prstGeom prst="rect">
            <a:avLst/>
          </a:prstGeom>
          <a:noFill/>
          <a:ln w="9525">
            <a:noFill/>
            <a:miter lim="800000"/>
            <a:headEnd/>
            <a:tailEnd/>
          </a:ln>
        </p:spPr>
        <p:txBody>
          <a:bodyPr lIns="19804" tIns="0" rIns="19804" bIns="0" anchor="b"/>
          <a:lstStyle/>
          <a:p>
            <a:pPr algn="l" defTabSz="873125"/>
            <a:r>
              <a:rPr lang="en-US" sz="1000" i="1" dirty="0"/>
              <a:t>Software Design</a:t>
            </a:r>
          </a:p>
        </p:txBody>
      </p:sp>
      <p:sp>
        <p:nvSpPr>
          <p:cNvPr id="2919427" name="Rectangle 7"/>
          <p:cNvSpPr txBox="1">
            <a:spLocks noGrp="1" noChangeArrowheads="1"/>
          </p:cNvSpPr>
          <p:nvPr/>
        </p:nvSpPr>
        <p:spPr bwMode="auto">
          <a:xfrm>
            <a:off x="5780088" y="6738938"/>
            <a:ext cx="4467225" cy="354012"/>
          </a:xfrm>
          <a:prstGeom prst="rect">
            <a:avLst/>
          </a:prstGeom>
          <a:noFill/>
          <a:ln w="9525">
            <a:noFill/>
            <a:miter lim="800000"/>
            <a:headEnd/>
            <a:tailEnd/>
          </a:ln>
        </p:spPr>
        <p:txBody>
          <a:bodyPr lIns="19804" tIns="0" rIns="19804" bIns="0" anchor="b"/>
          <a:lstStyle/>
          <a:p>
            <a:pPr algn="r" defTabSz="873125"/>
            <a:fld id="{943BCE45-320B-4560-B702-E58E33306567}" type="slidenum">
              <a:rPr lang="en-US" sz="1000" i="1"/>
              <a:pPr algn="r" defTabSz="873125"/>
              <a:t>63</a:t>
            </a:fld>
            <a:endParaRPr lang="en-US" sz="1000" i="1" dirty="0"/>
          </a:p>
        </p:txBody>
      </p:sp>
      <p:sp>
        <p:nvSpPr>
          <p:cNvPr id="2919428" name="Rectangle 2"/>
          <p:cNvSpPr>
            <a:spLocks noGrp="1" noRot="1" noChangeAspect="1" noChangeArrowheads="1" noTextEdit="1"/>
          </p:cNvSpPr>
          <p:nvPr>
            <p:ph type="sldImg"/>
          </p:nvPr>
        </p:nvSpPr>
        <p:spPr>
          <a:xfrm>
            <a:off x="3194050" y="531813"/>
            <a:ext cx="3836988" cy="2657475"/>
          </a:xfrm>
          <a:solidFill>
            <a:srgbClr val="FFFFFF"/>
          </a:solidFill>
          <a:ln/>
        </p:spPr>
      </p:sp>
      <p:sp>
        <p:nvSpPr>
          <p:cNvPr id="2919429" name="Rectangle 3"/>
          <p:cNvSpPr>
            <a:spLocks noGrp="1" noChangeArrowheads="1"/>
          </p:cNvSpPr>
          <p:nvPr>
            <p:ph type="body" idx="1"/>
          </p:nvPr>
        </p:nvSpPr>
        <p:spPr>
          <a:xfrm>
            <a:off x="1363663" y="3365500"/>
            <a:ext cx="7496175" cy="3189288"/>
          </a:xfrm>
          <a:solidFill>
            <a:srgbClr val="FFFFFF"/>
          </a:solidFill>
          <a:ln>
            <a:solidFill>
              <a:srgbClr val="000000"/>
            </a:solidFill>
          </a:ln>
        </p:spPr>
        <p:txBody>
          <a:bodyPr lIns="91430" tIns="45714" rIns="91430" bIns="45714"/>
          <a:lstStyle/>
          <a:p>
            <a:r>
              <a:rPr lang="en-US" b="1" dirty="0"/>
              <a:t>Teaching Notes</a:t>
            </a:r>
          </a:p>
          <a:p>
            <a:r>
              <a:rPr lang="en-US" dirty="0"/>
              <a:t>Notice we have included an entry that specifies the system user. In analysis, we concentrated on the actor — the party that initiates the business event. In design, we begin to think in terms of “how” the business event is accomplished and by whom. Thus we are concerned with identifying the party or “system user” that is involved in processing the business event or interacting with the system. In some cases, the actor and the system user may actually be the same person.</a:t>
            </a:r>
            <a:br>
              <a:rPr lang="en-US" dirty="0"/>
            </a:br>
            <a:r>
              <a:rPr lang="en-US" dirty="0"/>
              <a:t>In this implementation of the system, the actor, “club member,” is not the party directly using the system. The club member simply triggers the business event by supplying information to the “promotion order specialist” who then enters it into the system. The system could be designed to allow club members to input their orders themselves (via a World Wide Web page or an automated phone system), thus participating as direct system users.</a:t>
            </a:r>
          </a:p>
          <a:p>
            <a:r>
              <a:rPr lang="en-US" dirty="0"/>
              <a:t>Notice that step 2 now describes the windows which will be displayed to the user, and the contents (i.e., field names) of the windows.</a:t>
            </a:r>
          </a:p>
          <a:p>
            <a:r>
              <a:rPr lang="en-US" dirty="0"/>
              <a:t>Descriptions of, error messages, special action buttons, possible cursor movements, and other window characteristics  should be included in each design use case step.</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B9FE3E54-F8C4-49F2-BEEB-561CE6562427}" type="slidenum">
              <a:rPr lang="en-US"/>
              <a:pPr/>
              <a:t>64</a:t>
            </a:fld>
            <a:endParaRPr lang="en-US" dirty="0"/>
          </a:p>
        </p:txBody>
      </p:sp>
      <p:sp>
        <p:nvSpPr>
          <p:cNvPr id="2369538"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69539"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r>
              <a:rPr lang="en-US" dirty="0">
                <a:effectLst>
                  <a:outerShdw blurRad="38100" dist="38100" dir="2700000" algn="tl">
                    <a:srgbClr val="C0C0C0"/>
                  </a:outerShdw>
                </a:effectLst>
              </a:rPr>
              <a:t>Reference </a:t>
            </a:r>
            <a:r>
              <a:rPr lang="en-US" dirty="0"/>
              <a:t>figure 16.4 on slide 21, and draw your attention to the relationship between MEMBER ORDER and MEMBER ORDERED PRODUCT. By designing the system to have the MEMBER ORDER object have a behaviour to “add ordered product”, we have effectively given the MEMBER ORDER object control to create this relationship.</a:t>
            </a:r>
          </a:p>
        </p:txBody>
      </p:sp>
      <p:sp>
        <p:nvSpPr>
          <p:cNvPr id="2369540"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545</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0480D9AA-AB23-4FF5-A9E6-42AA9B6643D0}" type="slidenum">
              <a:rPr lang="en-US"/>
              <a:pPr/>
              <a:t>65</a:t>
            </a:fld>
            <a:endParaRPr lang="en-US" dirty="0"/>
          </a:p>
        </p:txBody>
      </p:sp>
      <p:sp>
        <p:nvSpPr>
          <p:cNvPr id="2365442" name="Rectangle 1026"/>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65443" name="Rectangle 1027"/>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endParaRPr lang="en-GB" dirty="0"/>
          </a:p>
        </p:txBody>
      </p:sp>
      <p:sp>
        <p:nvSpPr>
          <p:cNvPr id="2365444" name="Rectangle 1028"/>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544</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0480D9AA-AB23-4FF5-A9E6-42AA9B6643D0}" type="slidenum">
              <a:rPr lang="en-US"/>
              <a:pPr/>
              <a:t>66</a:t>
            </a:fld>
            <a:endParaRPr lang="en-US" dirty="0"/>
          </a:p>
        </p:txBody>
      </p:sp>
      <p:sp>
        <p:nvSpPr>
          <p:cNvPr id="2365442" name="Rectangle 1026"/>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65443" name="Rectangle 1027"/>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endParaRPr lang="en-GB" dirty="0"/>
          </a:p>
        </p:txBody>
      </p:sp>
      <p:sp>
        <p:nvSpPr>
          <p:cNvPr id="2365444" name="Rectangle 1028"/>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544</a:t>
            </a:r>
          </a:p>
        </p:txBody>
      </p:sp>
    </p:spTree>
    <p:extLst>
      <p:ext uri="{BB962C8B-B14F-4D97-AF65-F5344CB8AC3E}">
        <p14:creationId xmlns:p14="http://schemas.microsoft.com/office/powerpoint/2010/main" val="24320755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FA178D42-56A5-4C98-94E9-45D8626C2834}" type="slidenum">
              <a:rPr lang="en-US"/>
              <a:pPr/>
              <a:t>67</a:t>
            </a:fld>
            <a:endParaRPr lang="en-US" dirty="0"/>
          </a:p>
        </p:txBody>
      </p:sp>
      <p:sp>
        <p:nvSpPr>
          <p:cNvPr id="2961410"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961411"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endParaRPr lang="en-GB" dirty="0"/>
          </a:p>
        </p:txBody>
      </p:sp>
      <p:sp>
        <p:nvSpPr>
          <p:cNvPr id="2961412"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544</a:t>
            </a:r>
          </a:p>
        </p:txBody>
      </p:sp>
    </p:spTree>
    <p:extLst>
      <p:ext uri="{BB962C8B-B14F-4D97-AF65-F5344CB8AC3E}">
        <p14:creationId xmlns:p14="http://schemas.microsoft.com/office/powerpoint/2010/main" val="13332142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784D45CC-94C2-433F-B277-6FCC6DC12138}" type="slidenum">
              <a:rPr lang="en-US"/>
              <a:pPr/>
              <a:t>68</a:t>
            </a:fld>
            <a:endParaRPr lang="en-US" dirty="0"/>
          </a:p>
        </p:txBody>
      </p:sp>
      <p:sp>
        <p:nvSpPr>
          <p:cNvPr id="2359298"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59299"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endParaRPr lang="en-GB" dirty="0"/>
          </a:p>
        </p:txBody>
      </p:sp>
      <p:sp>
        <p:nvSpPr>
          <p:cNvPr id="2359300"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544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2BFB4B77-D339-45B0-A4AA-25ED5087A5B5}" type="slidenum">
              <a:rPr lang="en-US"/>
              <a:pPr/>
              <a:t>6</a:t>
            </a:fld>
            <a:endParaRPr lang="en-US" dirty="0"/>
          </a:p>
        </p:txBody>
      </p:sp>
      <p:sp>
        <p:nvSpPr>
          <p:cNvPr id="2304002"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04003"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endParaRPr lang="en-GB" dirty="0"/>
          </a:p>
        </p:txBody>
      </p:sp>
      <p:sp>
        <p:nvSpPr>
          <p:cNvPr id="2304004"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534</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dirty="0"/>
              <a:t>Software Design</a:t>
            </a:r>
          </a:p>
        </p:txBody>
      </p:sp>
      <p:sp>
        <p:nvSpPr>
          <p:cNvPr id="7" name="Rectangle 7"/>
          <p:cNvSpPr>
            <a:spLocks noGrp="1" noChangeArrowheads="1"/>
          </p:cNvSpPr>
          <p:nvPr>
            <p:ph type="sldNum" sz="quarter" idx="5"/>
          </p:nvPr>
        </p:nvSpPr>
        <p:spPr>
          <a:ln/>
        </p:spPr>
        <p:txBody>
          <a:bodyPr/>
          <a:lstStyle/>
          <a:p>
            <a:fld id="{4053A17B-946A-4EC2-AF8B-D68164BDFD42}" type="slidenum">
              <a:rPr lang="en-US"/>
              <a:pPr/>
              <a:t>69</a:t>
            </a:fld>
            <a:endParaRPr lang="en-US" dirty="0"/>
          </a:p>
        </p:txBody>
      </p:sp>
      <p:sp>
        <p:nvSpPr>
          <p:cNvPr id="2924546" name="Rectangle 6"/>
          <p:cNvSpPr txBox="1">
            <a:spLocks noGrp="1" noChangeArrowheads="1"/>
          </p:cNvSpPr>
          <p:nvPr/>
        </p:nvSpPr>
        <p:spPr bwMode="auto">
          <a:xfrm>
            <a:off x="-23813" y="6738938"/>
            <a:ext cx="4467226" cy="354012"/>
          </a:xfrm>
          <a:prstGeom prst="rect">
            <a:avLst/>
          </a:prstGeom>
          <a:noFill/>
          <a:ln w="9525">
            <a:noFill/>
            <a:miter lim="800000"/>
            <a:headEnd/>
            <a:tailEnd/>
          </a:ln>
        </p:spPr>
        <p:txBody>
          <a:bodyPr lIns="19804" tIns="0" rIns="19804" bIns="0" anchor="b"/>
          <a:lstStyle/>
          <a:p>
            <a:pPr algn="l" defTabSz="873125"/>
            <a:r>
              <a:rPr lang="en-US" sz="1000" i="1" dirty="0"/>
              <a:t>Software Design</a:t>
            </a:r>
          </a:p>
        </p:txBody>
      </p:sp>
      <p:sp>
        <p:nvSpPr>
          <p:cNvPr id="2924547" name="Rectangle 7"/>
          <p:cNvSpPr txBox="1">
            <a:spLocks noGrp="1" noChangeArrowheads="1"/>
          </p:cNvSpPr>
          <p:nvPr/>
        </p:nvSpPr>
        <p:spPr bwMode="auto">
          <a:xfrm>
            <a:off x="5780088" y="6738938"/>
            <a:ext cx="4467225" cy="354012"/>
          </a:xfrm>
          <a:prstGeom prst="rect">
            <a:avLst/>
          </a:prstGeom>
          <a:noFill/>
          <a:ln w="9525">
            <a:noFill/>
            <a:miter lim="800000"/>
            <a:headEnd/>
            <a:tailEnd/>
          </a:ln>
        </p:spPr>
        <p:txBody>
          <a:bodyPr lIns="19804" tIns="0" rIns="19804" bIns="0" anchor="b"/>
          <a:lstStyle/>
          <a:p>
            <a:pPr algn="r" defTabSz="873125"/>
            <a:fld id="{D5E39513-1FBA-47A4-B4AF-158614E96E12}" type="slidenum">
              <a:rPr lang="en-US" sz="1000" i="1"/>
              <a:pPr algn="r" defTabSz="873125"/>
              <a:t>69</a:t>
            </a:fld>
            <a:endParaRPr lang="en-US" sz="1000" i="1" dirty="0"/>
          </a:p>
        </p:txBody>
      </p:sp>
      <p:sp>
        <p:nvSpPr>
          <p:cNvPr id="2924548" name="Rectangle 2"/>
          <p:cNvSpPr>
            <a:spLocks noGrp="1" noRot="1" noChangeAspect="1" noChangeArrowheads="1" noTextEdit="1"/>
          </p:cNvSpPr>
          <p:nvPr>
            <p:ph type="sldImg"/>
          </p:nvPr>
        </p:nvSpPr>
        <p:spPr>
          <a:xfrm>
            <a:off x="3194050" y="531813"/>
            <a:ext cx="3836988" cy="2657475"/>
          </a:xfrm>
          <a:ln/>
        </p:spPr>
      </p:sp>
      <p:sp>
        <p:nvSpPr>
          <p:cNvPr id="2924549" name="Rectangle 3"/>
          <p:cNvSpPr>
            <a:spLocks noGrp="1" noChangeArrowheads="1"/>
          </p:cNvSpPr>
          <p:nvPr>
            <p:ph type="body" idx="1"/>
          </p:nvPr>
        </p:nvSpPr>
        <p:spPr>
          <a:xfrm>
            <a:off x="1363663" y="3365500"/>
            <a:ext cx="7496175" cy="3189288"/>
          </a:xfrm>
        </p:spPr>
        <p:txBody>
          <a:bodyPr lIns="91784" tIns="45893" rIns="91784" bIns="45893"/>
          <a:lstStyle/>
          <a:p>
            <a:r>
              <a:rPr lang="en-US" b="1" dirty="0"/>
              <a:t>Teaching Notes</a:t>
            </a:r>
          </a:p>
          <a:p>
            <a:r>
              <a:rPr lang="en-US" dirty="0"/>
              <a:t>Our first task in identifying the object </a:t>
            </a:r>
            <a:r>
              <a:rPr lang="en-US" dirty="0" smtClean="0"/>
              <a:t>behaviour </a:t>
            </a:r>
            <a:r>
              <a:rPr lang="en-US" dirty="0"/>
              <a:t>and responsibilities is accomplished by examining each use case description to identify all </a:t>
            </a:r>
            <a:r>
              <a:rPr lang="en-US" i="1" dirty="0"/>
              <a:t>action verb phrases</a:t>
            </a:r>
            <a:r>
              <a:rPr lang="en-US" dirty="0"/>
              <a:t>. </a:t>
            </a:r>
          </a:p>
          <a:p>
            <a:r>
              <a:rPr lang="en-US" dirty="0"/>
              <a:t>Action verb phrases suggest </a:t>
            </a:r>
            <a:r>
              <a:rPr lang="en-US" dirty="0" smtClean="0"/>
              <a:t>behaviour required </a:t>
            </a:r>
            <a:r>
              <a:rPr lang="en-US" dirty="0"/>
              <a:t>to complete a use case scenario.</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dirty="0"/>
              <a:t>Software Design</a:t>
            </a:r>
          </a:p>
        </p:txBody>
      </p:sp>
      <p:sp>
        <p:nvSpPr>
          <p:cNvPr id="7" name="Rectangle 7"/>
          <p:cNvSpPr>
            <a:spLocks noGrp="1" noChangeArrowheads="1"/>
          </p:cNvSpPr>
          <p:nvPr>
            <p:ph type="sldNum" sz="quarter" idx="5"/>
          </p:nvPr>
        </p:nvSpPr>
        <p:spPr>
          <a:ln/>
        </p:spPr>
        <p:txBody>
          <a:bodyPr/>
          <a:lstStyle/>
          <a:p>
            <a:fld id="{18883434-7E1B-44F2-9E45-42AC21A940B7}" type="slidenum">
              <a:rPr lang="en-US"/>
              <a:pPr/>
              <a:t>70</a:t>
            </a:fld>
            <a:endParaRPr lang="en-US" dirty="0"/>
          </a:p>
        </p:txBody>
      </p:sp>
      <p:sp>
        <p:nvSpPr>
          <p:cNvPr id="2926594" name="Rectangle 6"/>
          <p:cNvSpPr txBox="1">
            <a:spLocks noGrp="1" noChangeArrowheads="1"/>
          </p:cNvSpPr>
          <p:nvPr/>
        </p:nvSpPr>
        <p:spPr bwMode="auto">
          <a:xfrm>
            <a:off x="-23813" y="6738938"/>
            <a:ext cx="4467226" cy="354012"/>
          </a:xfrm>
          <a:prstGeom prst="rect">
            <a:avLst/>
          </a:prstGeom>
          <a:noFill/>
          <a:ln w="9525">
            <a:noFill/>
            <a:miter lim="800000"/>
            <a:headEnd/>
            <a:tailEnd/>
          </a:ln>
        </p:spPr>
        <p:txBody>
          <a:bodyPr lIns="19804" tIns="0" rIns="19804" bIns="0" anchor="b"/>
          <a:lstStyle/>
          <a:p>
            <a:pPr algn="l" defTabSz="873125"/>
            <a:r>
              <a:rPr lang="en-US" sz="1000" i="1" dirty="0"/>
              <a:t>Software Design</a:t>
            </a:r>
          </a:p>
        </p:txBody>
      </p:sp>
      <p:sp>
        <p:nvSpPr>
          <p:cNvPr id="2926595" name="Rectangle 7"/>
          <p:cNvSpPr txBox="1">
            <a:spLocks noGrp="1" noChangeArrowheads="1"/>
          </p:cNvSpPr>
          <p:nvPr/>
        </p:nvSpPr>
        <p:spPr bwMode="auto">
          <a:xfrm>
            <a:off x="5780088" y="6738938"/>
            <a:ext cx="4467225" cy="354012"/>
          </a:xfrm>
          <a:prstGeom prst="rect">
            <a:avLst/>
          </a:prstGeom>
          <a:noFill/>
          <a:ln w="9525">
            <a:noFill/>
            <a:miter lim="800000"/>
            <a:headEnd/>
            <a:tailEnd/>
          </a:ln>
        </p:spPr>
        <p:txBody>
          <a:bodyPr lIns="19804" tIns="0" rIns="19804" bIns="0" anchor="b"/>
          <a:lstStyle/>
          <a:p>
            <a:pPr algn="r" defTabSz="873125"/>
            <a:fld id="{02E69C29-8296-42A1-AB77-34C3527879DE}" type="slidenum">
              <a:rPr lang="en-US" sz="1000" i="1"/>
              <a:pPr algn="r" defTabSz="873125"/>
              <a:t>70</a:t>
            </a:fld>
            <a:endParaRPr lang="en-US" sz="1000" i="1" dirty="0"/>
          </a:p>
        </p:txBody>
      </p:sp>
      <p:sp>
        <p:nvSpPr>
          <p:cNvPr id="2926596" name="Rectangle 2"/>
          <p:cNvSpPr>
            <a:spLocks noGrp="1" noRot="1" noChangeAspect="1" noChangeArrowheads="1" noTextEdit="1"/>
          </p:cNvSpPr>
          <p:nvPr>
            <p:ph type="sldImg"/>
          </p:nvPr>
        </p:nvSpPr>
        <p:spPr>
          <a:xfrm>
            <a:off x="3194050" y="531813"/>
            <a:ext cx="3836988" cy="2657475"/>
          </a:xfrm>
          <a:ln/>
        </p:spPr>
      </p:sp>
      <p:sp>
        <p:nvSpPr>
          <p:cNvPr id="2926597" name="Rectangle 3"/>
          <p:cNvSpPr>
            <a:spLocks noGrp="1" noChangeArrowheads="1"/>
          </p:cNvSpPr>
          <p:nvPr>
            <p:ph type="body" idx="1"/>
          </p:nvPr>
        </p:nvSpPr>
        <p:spPr>
          <a:xfrm>
            <a:off x="1363663" y="3365500"/>
            <a:ext cx="7496175" cy="3189288"/>
          </a:xfrm>
        </p:spPr>
        <p:txBody>
          <a:bodyPr lIns="91784" tIns="45893" rIns="91784" bIns="45893"/>
          <a:lstStyle/>
          <a:p>
            <a:r>
              <a:rPr lang="en-US" b="1" dirty="0"/>
              <a:t>Teaching Notes</a:t>
            </a:r>
          </a:p>
          <a:p>
            <a:r>
              <a:rPr lang="en-US" dirty="0"/>
              <a:t>Our first task in identifying the object </a:t>
            </a:r>
            <a:r>
              <a:rPr lang="en-US" dirty="0" smtClean="0"/>
              <a:t>behaviour </a:t>
            </a:r>
            <a:r>
              <a:rPr lang="en-US" dirty="0"/>
              <a:t>and responsibilities is accomplished by examining each use case description to identify all </a:t>
            </a:r>
            <a:r>
              <a:rPr lang="en-US" i="1" dirty="0"/>
              <a:t>action verb phrases</a:t>
            </a:r>
            <a:r>
              <a:rPr lang="en-US" dirty="0"/>
              <a:t>. </a:t>
            </a:r>
          </a:p>
          <a:p>
            <a:r>
              <a:rPr lang="en-US" dirty="0"/>
              <a:t>Action verb phrases suggest </a:t>
            </a:r>
            <a:r>
              <a:rPr lang="en-US" dirty="0" smtClean="0"/>
              <a:t>behaviour required </a:t>
            </a:r>
            <a:r>
              <a:rPr lang="en-US" dirty="0"/>
              <a:t>to complete a use case scenario.</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E11199A0-411F-4D18-8750-37B2ECB504BD}" type="slidenum">
              <a:rPr lang="en-US"/>
              <a:pPr/>
              <a:t>71</a:t>
            </a:fld>
            <a:endParaRPr lang="en-US" dirty="0"/>
          </a:p>
        </p:txBody>
      </p:sp>
      <p:sp>
        <p:nvSpPr>
          <p:cNvPr id="2375682"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75683"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r>
              <a:rPr lang="en-US" dirty="0">
                <a:effectLst>
                  <a:outerShdw blurRad="38100" dist="38100" dir="2700000" algn="tl">
                    <a:srgbClr val="C0C0C0"/>
                  </a:outerShdw>
                </a:effectLst>
              </a:rPr>
              <a:t>Role </a:t>
            </a:r>
            <a:r>
              <a:rPr lang="en-US" dirty="0"/>
              <a:t>playing is quite effective in discovering missing objects and </a:t>
            </a:r>
            <a:r>
              <a:rPr lang="en-US" dirty="0" smtClean="0"/>
              <a:t>behaviour, </a:t>
            </a:r>
            <a:r>
              <a:rPr lang="en-US" dirty="0"/>
              <a:t>as well as verifying the collaboration among objects.</a:t>
            </a:r>
          </a:p>
        </p:txBody>
      </p:sp>
      <p:sp>
        <p:nvSpPr>
          <p:cNvPr id="2375684"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547</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56479975-03F3-4A42-A2D1-CFAB0F41DD6F}" type="slidenum">
              <a:rPr lang="en-US"/>
              <a:pPr/>
              <a:t>72</a:t>
            </a:fld>
            <a:endParaRPr lang="en-US" dirty="0"/>
          </a:p>
        </p:txBody>
      </p:sp>
      <p:sp>
        <p:nvSpPr>
          <p:cNvPr id="2823170" name="Rectangle 2"/>
          <p:cNvSpPr>
            <a:spLocks noGrp="1" noRot="1" noChangeAspect="1" noChangeArrowheads="1" noTextEdit="1"/>
          </p:cNvSpPr>
          <p:nvPr>
            <p:ph type="sldImg"/>
          </p:nvPr>
        </p:nvSpPr>
        <p:spPr>
          <a:xfrm>
            <a:off x="3200400" y="534988"/>
            <a:ext cx="3824288" cy="2647950"/>
          </a:xfrm>
          <a:ln cap="flat"/>
        </p:spPr>
      </p:sp>
      <p:sp>
        <p:nvSpPr>
          <p:cNvPr id="2823171" name="Rectangle 3"/>
          <p:cNvSpPr>
            <a:spLocks noGrp="1" noChangeArrowheads="1"/>
          </p:cNvSpPr>
          <p:nvPr>
            <p:ph type="body" idx="1"/>
          </p:nvPr>
        </p:nvSpPr>
        <p:spPr>
          <a:xfrm>
            <a:off x="1363663" y="3365500"/>
            <a:ext cx="7496175" cy="3189288"/>
          </a:xfrm>
          <a:ln/>
        </p:spPr>
        <p:txBody>
          <a:bodyPr lIns="95710" tIns="47856" rIns="95710" bIns="47856"/>
          <a:lstStyle/>
          <a:p>
            <a:endParaRPr lang="en-GB" dirty="0"/>
          </a:p>
        </p:txBody>
      </p:sp>
      <p:sp>
        <p:nvSpPr>
          <p:cNvPr id="2823172"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10" tIns="47856" rIns="95710" bIns="47856">
            <a:spAutoFit/>
          </a:bodyPr>
          <a:lstStyle/>
          <a:p>
            <a:pPr defTabSz="950913">
              <a:spcBef>
                <a:spcPct val="50000"/>
              </a:spcBef>
            </a:pPr>
            <a:r>
              <a:rPr lang="en-US" sz="1500" b="1" dirty="0">
                <a:latin typeface="Book Antiqua" pitchFamily="18" charset="0"/>
              </a:rPr>
              <a:t>547</a:t>
            </a:r>
          </a:p>
        </p:txBody>
      </p:sp>
    </p:spTree>
    <p:extLst>
      <p:ext uri="{BB962C8B-B14F-4D97-AF65-F5344CB8AC3E}">
        <p14:creationId xmlns:p14="http://schemas.microsoft.com/office/powerpoint/2010/main" val="19068479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7E609053-A919-406C-9D69-CF0D7E8EC7BF}" type="slidenum">
              <a:rPr lang="en-US"/>
              <a:pPr/>
              <a:t>73</a:t>
            </a:fld>
            <a:endParaRPr lang="en-US" dirty="0"/>
          </a:p>
        </p:txBody>
      </p:sp>
      <p:sp>
        <p:nvSpPr>
          <p:cNvPr id="2377730" name="Rectangle 2050"/>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77731" name="Rectangle 2051"/>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endParaRPr lang="en-GB" dirty="0"/>
          </a:p>
        </p:txBody>
      </p:sp>
      <p:sp>
        <p:nvSpPr>
          <p:cNvPr id="2377732" name="Rectangle 2052"/>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547</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Software Design</a:t>
            </a:r>
          </a:p>
        </p:txBody>
      </p:sp>
      <p:sp>
        <p:nvSpPr>
          <p:cNvPr id="5" name="Rectangle 7"/>
          <p:cNvSpPr>
            <a:spLocks noGrp="1" noChangeArrowheads="1"/>
          </p:cNvSpPr>
          <p:nvPr>
            <p:ph type="sldNum" sz="quarter" idx="5"/>
          </p:nvPr>
        </p:nvSpPr>
        <p:spPr>
          <a:ln/>
        </p:spPr>
        <p:txBody>
          <a:bodyPr/>
          <a:lstStyle/>
          <a:p>
            <a:fld id="{5C7624D3-9A15-408E-AFCA-2F50F7924F73}" type="slidenum">
              <a:rPr lang="en-US"/>
              <a:pPr/>
              <a:t>74</a:t>
            </a:fld>
            <a:endParaRPr lang="en-US" dirty="0"/>
          </a:p>
        </p:txBody>
      </p:sp>
      <p:sp>
        <p:nvSpPr>
          <p:cNvPr id="2577410" name="Rectangle 2050"/>
          <p:cNvSpPr>
            <a:spLocks noGrp="1" noRot="1" noChangeAspect="1" noChangeArrowheads="1" noTextEdit="1"/>
          </p:cNvSpPr>
          <p:nvPr>
            <p:ph type="sldImg"/>
          </p:nvPr>
        </p:nvSpPr>
        <p:spPr bwMode="auto">
          <a:xfrm>
            <a:off x="3195638" y="531813"/>
            <a:ext cx="3835400" cy="2657475"/>
          </a:xfrm>
          <a:prstGeom prst="rect">
            <a:avLst/>
          </a:prstGeom>
          <a:solidFill>
            <a:srgbClr val="FFFFFF"/>
          </a:solidFill>
          <a:ln>
            <a:solidFill>
              <a:srgbClr val="000000"/>
            </a:solidFill>
            <a:miter lim="800000"/>
            <a:headEnd/>
            <a:tailEnd/>
          </a:ln>
        </p:spPr>
      </p:sp>
      <p:sp>
        <p:nvSpPr>
          <p:cNvPr id="2577411" name="Rectangle 2051"/>
          <p:cNvSpPr>
            <a:spLocks noGrp="1" noChangeArrowheads="1"/>
          </p:cNvSpPr>
          <p:nvPr>
            <p:ph type="body" idx="1"/>
          </p:nvPr>
        </p:nvSpPr>
        <p:spPr bwMode="auto">
          <a:xfrm>
            <a:off x="1363663" y="3365500"/>
            <a:ext cx="7496175" cy="3189288"/>
          </a:xfrm>
          <a:prstGeom prst="rect">
            <a:avLst/>
          </a:prstGeom>
          <a:solidFill>
            <a:srgbClr val="FFFFFF"/>
          </a:solidFill>
          <a:ln>
            <a:miter lim="800000"/>
            <a:headEnd/>
            <a:tailEnd/>
          </a:ln>
        </p:spPr>
        <p:txBody>
          <a:bodyPr lIns="91795" tIns="45898" rIns="91795" bIns="45898"/>
          <a:lstStyle/>
          <a:p>
            <a:r>
              <a:rPr lang="en-US" b="1" dirty="0"/>
              <a:t>Teaching Notes</a:t>
            </a:r>
          </a:p>
          <a:p>
            <a:r>
              <a:rPr lang="en-US" dirty="0"/>
              <a:t>The UML offers two types of diagrams (Sequence and Communication) to model detailed object interactions.</a:t>
            </a:r>
          </a:p>
          <a:p>
            <a:r>
              <a:rPr lang="en-US" dirty="0"/>
              <a:t>The figure above is read from top to bottom, following the logic of the use case. Each object referenced in the use case is symbolized by a vertical line. The </a:t>
            </a:r>
            <a:r>
              <a:rPr lang="en-US" dirty="0" smtClean="0"/>
              <a:t>behaviour </a:t>
            </a:r>
            <a:r>
              <a:rPr lang="en-US" dirty="0"/>
              <a:t>or operations which each object needs to fulfill an obligation is represented by a box. These boxes represent program code. The arrows between the lines represent interactions or messages being sent to a particular object to invoke one of its operations to satisfy a request.</a:t>
            </a:r>
          </a:p>
        </p:txBody>
      </p:sp>
    </p:spTree>
    <p:extLst>
      <p:ext uri="{BB962C8B-B14F-4D97-AF65-F5344CB8AC3E}">
        <p14:creationId xmlns:p14="http://schemas.microsoft.com/office/powerpoint/2010/main" val="246641878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Software Design</a:t>
            </a:r>
          </a:p>
        </p:txBody>
      </p:sp>
      <p:sp>
        <p:nvSpPr>
          <p:cNvPr id="5" name="Rectangle 7"/>
          <p:cNvSpPr>
            <a:spLocks noGrp="1" noChangeArrowheads="1"/>
          </p:cNvSpPr>
          <p:nvPr>
            <p:ph type="sldNum" sz="quarter" idx="5"/>
          </p:nvPr>
        </p:nvSpPr>
        <p:spPr>
          <a:ln/>
        </p:spPr>
        <p:txBody>
          <a:bodyPr/>
          <a:lstStyle/>
          <a:p>
            <a:fld id="{1695CC4F-6033-4F4C-B80D-1B39EEAA1EBD}" type="slidenum">
              <a:rPr lang="en-US"/>
              <a:pPr/>
              <a:t>75</a:t>
            </a:fld>
            <a:endParaRPr lang="en-US" dirty="0"/>
          </a:p>
        </p:txBody>
      </p:sp>
      <p:sp>
        <p:nvSpPr>
          <p:cNvPr id="2829314" name="Rectangle 2"/>
          <p:cNvSpPr>
            <a:spLocks noGrp="1" noRot="1" noChangeAspect="1" noChangeArrowheads="1" noTextEdit="1"/>
          </p:cNvSpPr>
          <p:nvPr>
            <p:ph type="sldImg"/>
          </p:nvPr>
        </p:nvSpPr>
        <p:spPr>
          <a:xfrm>
            <a:off x="3194050" y="531813"/>
            <a:ext cx="3836988" cy="2657475"/>
          </a:xfrm>
          <a:ln/>
        </p:spPr>
      </p:sp>
      <p:sp>
        <p:nvSpPr>
          <p:cNvPr id="2829315" name="Rectangle 3"/>
          <p:cNvSpPr>
            <a:spLocks noGrp="1" noChangeArrowheads="1"/>
          </p:cNvSpPr>
          <p:nvPr>
            <p:ph type="body" idx="1"/>
          </p:nvPr>
        </p:nvSpPr>
        <p:spPr>
          <a:xfrm>
            <a:off x="1363663" y="3365500"/>
            <a:ext cx="7496175" cy="3189288"/>
          </a:xfrm>
          <a:ln/>
        </p:spPr>
        <p:txBody>
          <a:bodyPr lIns="91784" tIns="45893" rIns="91784" bIns="45893"/>
          <a:lstStyle/>
          <a:p>
            <a:r>
              <a:rPr lang="en-US" b="1" dirty="0"/>
              <a:t>Teaching Notes</a:t>
            </a:r>
          </a:p>
          <a:p>
            <a:r>
              <a:rPr lang="en-US" dirty="0"/>
              <a:t>The UML offers two types of diagrams (Sequence and Collaboration) to model detailed object interactions. </a:t>
            </a:r>
          </a:p>
          <a:p>
            <a:r>
              <a:rPr lang="en-US" dirty="0"/>
              <a:t>The figure above is read from top to bottom, following the logic of the use case. Each object referenced in the use case is symbolized by a vertical line. The </a:t>
            </a:r>
            <a:r>
              <a:rPr lang="en-US" dirty="0" smtClean="0"/>
              <a:t>behaviour </a:t>
            </a:r>
            <a:r>
              <a:rPr lang="en-US" dirty="0"/>
              <a:t>or operations which each object needs to fulfill an obligation is represented by a box. These boxes represent program code. The arrows between the lines represent interactions or messages being sent to a particular object to invoke one of its operations to satisfy a request.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7D01E0D0-1BC5-4B54-BA3D-3E8660F599B3}" type="slidenum">
              <a:rPr lang="en-US"/>
              <a:pPr/>
              <a:t>76</a:t>
            </a:fld>
            <a:endParaRPr lang="en-US" dirty="0"/>
          </a:p>
        </p:txBody>
      </p:sp>
      <p:sp>
        <p:nvSpPr>
          <p:cNvPr id="2381826" name="Rectangle 1026"/>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81827" name="Rectangle 1027"/>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r>
              <a:rPr lang="en-US" dirty="0">
                <a:effectLst>
                  <a:outerShdw blurRad="38100" dist="38100" dir="2700000" algn="tl">
                    <a:srgbClr val="C0C0C0"/>
                  </a:outerShdw>
                </a:effectLst>
              </a:rPr>
              <a:t>In </a:t>
            </a:r>
            <a:r>
              <a:rPr lang="en-US" dirty="0"/>
              <a:t>performing Object Oriented Analysis (OOA) we identified objects and use cases based on ideal conditions and independent of any hardware or software solution. During Object Oriented Design (OOD) we want to realize those objects and use cases to reflect the actual environment of our proposed solution.</a:t>
            </a:r>
          </a:p>
        </p:txBody>
      </p:sp>
      <p:sp>
        <p:nvSpPr>
          <p:cNvPr id="2381828" name="Rectangle 1028"/>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536</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21DD7BDB-2BEA-41B6-9D7E-84F30784F077}" type="slidenum">
              <a:rPr lang="en-US"/>
              <a:pPr/>
              <a:t>77</a:t>
            </a:fld>
            <a:endParaRPr lang="en-US" dirty="0"/>
          </a:p>
        </p:txBody>
      </p:sp>
      <p:sp>
        <p:nvSpPr>
          <p:cNvPr id="2831362" name="Rectangle 2"/>
          <p:cNvSpPr>
            <a:spLocks noGrp="1" noRot="1" noChangeAspect="1" noChangeArrowheads="1" noTextEdit="1"/>
          </p:cNvSpPr>
          <p:nvPr>
            <p:ph type="sldImg"/>
          </p:nvPr>
        </p:nvSpPr>
        <p:spPr>
          <a:xfrm>
            <a:off x="3200400" y="534988"/>
            <a:ext cx="3824288" cy="2647950"/>
          </a:xfrm>
          <a:ln cap="flat"/>
        </p:spPr>
      </p:sp>
      <p:sp>
        <p:nvSpPr>
          <p:cNvPr id="2831363" name="Rectangle 3"/>
          <p:cNvSpPr>
            <a:spLocks noGrp="1" noChangeArrowheads="1"/>
          </p:cNvSpPr>
          <p:nvPr>
            <p:ph type="body" idx="1"/>
          </p:nvPr>
        </p:nvSpPr>
        <p:spPr>
          <a:xfrm>
            <a:off x="1363663" y="3365500"/>
            <a:ext cx="7496175" cy="3189288"/>
          </a:xfrm>
          <a:ln/>
        </p:spPr>
        <p:txBody>
          <a:bodyPr lIns="95710" tIns="47856" rIns="95710" bIns="47856"/>
          <a:lstStyle/>
          <a:p>
            <a:endParaRPr lang="en-GB" dirty="0"/>
          </a:p>
        </p:txBody>
      </p:sp>
      <p:sp>
        <p:nvSpPr>
          <p:cNvPr id="2831364"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10" tIns="47856" rIns="95710" bIns="47856">
            <a:spAutoFit/>
          </a:bodyPr>
          <a:lstStyle/>
          <a:p>
            <a:pPr defTabSz="950913">
              <a:spcBef>
                <a:spcPct val="50000"/>
              </a:spcBef>
            </a:pPr>
            <a:r>
              <a:rPr lang="en-US" sz="1500" b="1" dirty="0">
                <a:latin typeface="Book Antiqua" pitchFamily="18" charset="0"/>
              </a:rPr>
              <a:t>547</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72E9EDC4-5B02-4598-9F62-A4E6FD7908E6}" type="slidenum">
              <a:rPr lang="en-US"/>
              <a:pPr/>
              <a:t>78</a:t>
            </a:fld>
            <a:endParaRPr lang="en-US" dirty="0"/>
          </a:p>
        </p:txBody>
      </p:sp>
      <p:sp>
        <p:nvSpPr>
          <p:cNvPr id="2383874"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83875"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endParaRPr lang="en-GB" dirty="0"/>
          </a:p>
        </p:txBody>
      </p:sp>
      <p:sp>
        <p:nvSpPr>
          <p:cNvPr id="2383876"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547</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04E75F13-3474-4E29-942B-2D243DAF984A}" type="slidenum">
              <a:rPr lang="en-US"/>
              <a:pPr/>
              <a:t>7</a:t>
            </a:fld>
            <a:endParaRPr lang="en-US" dirty="0"/>
          </a:p>
        </p:txBody>
      </p:sp>
      <p:sp>
        <p:nvSpPr>
          <p:cNvPr id="2843650" name="Rectangle 2"/>
          <p:cNvSpPr>
            <a:spLocks noGrp="1" noRot="1" noChangeAspect="1" noChangeArrowheads="1" noTextEdit="1"/>
          </p:cNvSpPr>
          <p:nvPr>
            <p:ph type="sldImg"/>
          </p:nvPr>
        </p:nvSpPr>
        <p:spPr>
          <a:xfrm>
            <a:off x="3200400" y="534988"/>
            <a:ext cx="3824288" cy="2647950"/>
          </a:xfrm>
          <a:ln cap="flat"/>
        </p:spPr>
      </p:sp>
      <p:sp>
        <p:nvSpPr>
          <p:cNvPr id="2843651" name="Rectangle 3"/>
          <p:cNvSpPr>
            <a:spLocks noGrp="1" noChangeArrowheads="1"/>
          </p:cNvSpPr>
          <p:nvPr>
            <p:ph type="body" idx="1"/>
          </p:nvPr>
        </p:nvSpPr>
        <p:spPr>
          <a:xfrm>
            <a:off x="1363663" y="3365500"/>
            <a:ext cx="7496175" cy="3189288"/>
          </a:xfrm>
          <a:ln/>
        </p:spPr>
        <p:txBody>
          <a:bodyPr lIns="95710" tIns="47856" rIns="95710" bIns="47856"/>
          <a:lstStyle/>
          <a:p>
            <a:endParaRPr lang="en-GB" dirty="0"/>
          </a:p>
        </p:txBody>
      </p:sp>
      <p:sp>
        <p:nvSpPr>
          <p:cNvPr id="2843652"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10" tIns="47856" rIns="95710" bIns="47856">
            <a:spAutoFit/>
          </a:bodyPr>
          <a:lstStyle/>
          <a:p>
            <a:pPr defTabSz="950913">
              <a:spcBef>
                <a:spcPct val="50000"/>
              </a:spcBef>
            </a:pPr>
            <a:r>
              <a:rPr lang="en-US" sz="1500" b="1" dirty="0">
                <a:latin typeface="Book Antiqua" pitchFamily="18" charset="0"/>
              </a:rPr>
              <a:t>534</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Software Design</a:t>
            </a:r>
          </a:p>
        </p:txBody>
      </p:sp>
      <p:sp>
        <p:nvSpPr>
          <p:cNvPr id="5" name="Rectangle 7"/>
          <p:cNvSpPr>
            <a:spLocks noGrp="1" noChangeArrowheads="1"/>
          </p:cNvSpPr>
          <p:nvPr>
            <p:ph type="sldNum" sz="quarter" idx="5"/>
          </p:nvPr>
        </p:nvSpPr>
        <p:spPr>
          <a:ln/>
        </p:spPr>
        <p:txBody>
          <a:bodyPr/>
          <a:lstStyle/>
          <a:p>
            <a:fld id="{449F8582-9915-4A83-A992-D19A39B5F3F3}" type="slidenum">
              <a:rPr lang="en-US"/>
              <a:pPr/>
              <a:t>79</a:t>
            </a:fld>
            <a:endParaRPr lang="en-US" dirty="0"/>
          </a:p>
        </p:txBody>
      </p:sp>
      <p:sp>
        <p:nvSpPr>
          <p:cNvPr id="2585602" name="Rectangle 2"/>
          <p:cNvSpPr>
            <a:spLocks noGrp="1" noRot="1" noChangeAspect="1" noChangeArrowheads="1" noTextEdit="1"/>
          </p:cNvSpPr>
          <p:nvPr>
            <p:ph type="sldImg"/>
          </p:nvPr>
        </p:nvSpPr>
        <p:spPr bwMode="auto">
          <a:xfrm>
            <a:off x="3195638" y="531813"/>
            <a:ext cx="3835400" cy="2657475"/>
          </a:xfrm>
          <a:prstGeom prst="rect">
            <a:avLst/>
          </a:prstGeom>
          <a:solidFill>
            <a:srgbClr val="FFFFFF"/>
          </a:solidFill>
          <a:ln>
            <a:solidFill>
              <a:srgbClr val="000000"/>
            </a:solidFill>
            <a:miter lim="800000"/>
            <a:headEnd/>
            <a:tailEnd/>
          </a:ln>
        </p:spPr>
      </p:sp>
      <p:sp>
        <p:nvSpPr>
          <p:cNvPr id="2585603" name="Rectangle 3"/>
          <p:cNvSpPr>
            <a:spLocks noGrp="1" noChangeArrowheads="1"/>
          </p:cNvSpPr>
          <p:nvPr>
            <p:ph type="body" idx="1"/>
          </p:nvPr>
        </p:nvSpPr>
        <p:spPr bwMode="auto">
          <a:xfrm>
            <a:off x="1363663" y="3365500"/>
            <a:ext cx="7496175" cy="3189288"/>
          </a:xfrm>
          <a:prstGeom prst="rect">
            <a:avLst/>
          </a:prstGeom>
          <a:solidFill>
            <a:srgbClr val="FFFFFF"/>
          </a:solidFill>
          <a:ln>
            <a:miter lim="800000"/>
            <a:headEnd/>
            <a:tailEnd/>
          </a:ln>
        </p:spPr>
        <p:txBody>
          <a:bodyPr lIns="91795" tIns="45898" rIns="91795" bIns="45898"/>
          <a:lstStyle/>
          <a:p>
            <a:r>
              <a:rPr lang="en-US" b="1" dirty="0"/>
              <a:t>Teaching Notes</a:t>
            </a:r>
          </a:p>
          <a:p>
            <a:r>
              <a:rPr lang="en-US" dirty="0"/>
              <a:t>By examining the class diagram, you may find additional </a:t>
            </a:r>
            <a:r>
              <a:rPr lang="en-US" dirty="0" smtClean="0"/>
              <a:t>behaviour </a:t>
            </a:r>
            <a:r>
              <a:rPr lang="en-US" dirty="0"/>
              <a:t>(not mentioned in the use case scenarios) that need to be assigned to an object type.</a:t>
            </a:r>
          </a:p>
          <a:p>
            <a:r>
              <a:rPr lang="en-US" dirty="0"/>
              <a:t>Analyze the relationships between any two objects. How are those relationships created or deleted? Which object should be assigned that responsibility? As a general rule, the object that controls the relationship should be responsible for creating or deleting the relationship.</a:t>
            </a:r>
          </a:p>
          <a:p>
            <a:r>
              <a:rPr lang="en-US" dirty="0"/>
              <a:t>In the figure above draw your attention to the relationship between MEMBER ORDER and MEMBER ORDERED PRODUCT. By designing the system to have the MEMBER ORDER object have </a:t>
            </a:r>
            <a:r>
              <a:rPr lang="en-US" dirty="0" smtClean="0"/>
              <a:t>the behaviour </a:t>
            </a:r>
            <a:r>
              <a:rPr lang="en-US" dirty="0"/>
              <a:t>to “add ordered product,” we have effectively given the MEMBER ORDER object control to create this relationship.</a:t>
            </a:r>
          </a:p>
          <a:p>
            <a:pPr lvl="1"/>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Software Design</a:t>
            </a:r>
          </a:p>
        </p:txBody>
      </p:sp>
      <p:sp>
        <p:nvSpPr>
          <p:cNvPr id="5" name="Rectangle 7"/>
          <p:cNvSpPr>
            <a:spLocks noGrp="1" noChangeArrowheads="1"/>
          </p:cNvSpPr>
          <p:nvPr>
            <p:ph type="sldNum" sz="quarter" idx="5"/>
          </p:nvPr>
        </p:nvSpPr>
        <p:spPr>
          <a:ln/>
        </p:spPr>
        <p:txBody>
          <a:bodyPr/>
          <a:lstStyle/>
          <a:p>
            <a:fld id="{1E943650-E7CF-4FB1-AB8E-70A98B78F5CA}" type="slidenum">
              <a:rPr lang="en-US"/>
              <a:pPr/>
              <a:t>80</a:t>
            </a:fld>
            <a:endParaRPr lang="en-US" dirty="0"/>
          </a:p>
        </p:txBody>
      </p:sp>
      <p:sp>
        <p:nvSpPr>
          <p:cNvPr id="2589698" name="Rectangle 2"/>
          <p:cNvSpPr>
            <a:spLocks noGrp="1" noRot="1" noChangeAspect="1" noChangeArrowheads="1" noTextEdit="1"/>
          </p:cNvSpPr>
          <p:nvPr>
            <p:ph type="sldImg"/>
          </p:nvPr>
        </p:nvSpPr>
        <p:spPr bwMode="auto">
          <a:xfrm>
            <a:off x="3195638" y="531813"/>
            <a:ext cx="3835400" cy="2657475"/>
          </a:xfrm>
          <a:prstGeom prst="rect">
            <a:avLst/>
          </a:prstGeom>
          <a:solidFill>
            <a:srgbClr val="FFFFFF"/>
          </a:solidFill>
          <a:ln>
            <a:solidFill>
              <a:srgbClr val="000000"/>
            </a:solidFill>
            <a:miter lim="800000"/>
            <a:headEnd/>
            <a:tailEnd/>
          </a:ln>
        </p:spPr>
      </p:sp>
      <p:sp>
        <p:nvSpPr>
          <p:cNvPr id="2589699" name="Rectangle 3"/>
          <p:cNvSpPr>
            <a:spLocks noGrp="1" noChangeArrowheads="1"/>
          </p:cNvSpPr>
          <p:nvPr>
            <p:ph type="body" idx="1"/>
          </p:nvPr>
        </p:nvSpPr>
        <p:spPr bwMode="auto">
          <a:xfrm>
            <a:off x="1363663" y="3365500"/>
            <a:ext cx="7496175" cy="3189288"/>
          </a:xfrm>
          <a:prstGeom prst="rect">
            <a:avLst/>
          </a:prstGeom>
          <a:solidFill>
            <a:srgbClr val="FFFFFF"/>
          </a:solidFill>
          <a:ln>
            <a:miter lim="800000"/>
            <a:headEnd/>
            <a:tailEnd/>
          </a:ln>
        </p:spPr>
        <p:txBody>
          <a:bodyPr lIns="91795" tIns="45898" rIns="91795" bIns="45898"/>
          <a:lstStyle/>
          <a:p>
            <a:r>
              <a:rPr lang="en-US" b="1" dirty="0"/>
              <a:t>Teaching Notes</a:t>
            </a:r>
          </a:p>
          <a:p>
            <a:r>
              <a:rPr lang="en-US" dirty="0"/>
              <a:t>The figure above is a partial view of our class diagram which correlates to the objects used in the “Place New Member Order” use case. Notice we have given each </a:t>
            </a:r>
            <a:r>
              <a:rPr lang="en-US" dirty="0" smtClean="0"/>
              <a:t>behaviour </a:t>
            </a:r>
            <a:r>
              <a:rPr lang="en-US" dirty="0"/>
              <a:t>or method a name. Normally these names reflect the programming language used to develop the system.</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Software Design</a:t>
            </a:r>
          </a:p>
        </p:txBody>
      </p:sp>
      <p:sp>
        <p:nvSpPr>
          <p:cNvPr id="5" name="Rectangle 7"/>
          <p:cNvSpPr>
            <a:spLocks noGrp="1" noChangeArrowheads="1"/>
          </p:cNvSpPr>
          <p:nvPr>
            <p:ph type="sldNum" sz="quarter" idx="5"/>
          </p:nvPr>
        </p:nvSpPr>
        <p:spPr>
          <a:ln/>
        </p:spPr>
        <p:txBody>
          <a:bodyPr/>
          <a:lstStyle/>
          <a:p>
            <a:fld id="{610FBAB2-0B25-4B92-83E2-27AB0780F6BA}" type="slidenum">
              <a:rPr lang="en-US"/>
              <a:pPr/>
              <a:t>81</a:t>
            </a:fld>
            <a:endParaRPr lang="en-US" dirty="0"/>
          </a:p>
        </p:txBody>
      </p:sp>
      <p:sp>
        <p:nvSpPr>
          <p:cNvPr id="2835458" name="Rectangle 2"/>
          <p:cNvSpPr>
            <a:spLocks noGrp="1" noRot="1" noChangeAspect="1" noChangeArrowheads="1" noTextEdit="1"/>
          </p:cNvSpPr>
          <p:nvPr>
            <p:ph type="sldImg"/>
          </p:nvPr>
        </p:nvSpPr>
        <p:spPr>
          <a:xfrm>
            <a:off x="3194050" y="531813"/>
            <a:ext cx="3836988" cy="2657475"/>
          </a:xfrm>
          <a:ln/>
        </p:spPr>
      </p:sp>
      <p:sp>
        <p:nvSpPr>
          <p:cNvPr id="2835459" name="Rectangle 3"/>
          <p:cNvSpPr>
            <a:spLocks noGrp="1" noChangeArrowheads="1"/>
          </p:cNvSpPr>
          <p:nvPr>
            <p:ph type="body" idx="1"/>
          </p:nvPr>
        </p:nvSpPr>
        <p:spPr>
          <a:xfrm>
            <a:off x="1363663" y="3365500"/>
            <a:ext cx="7496175" cy="3189288"/>
          </a:xfrm>
          <a:ln/>
        </p:spPr>
        <p:txBody>
          <a:bodyPr lIns="91784" tIns="45893" rIns="91784" bIns="45893"/>
          <a:lstStyle/>
          <a:p>
            <a:r>
              <a:rPr lang="en-US" b="1" dirty="0"/>
              <a:t>Teaching Notes</a:t>
            </a:r>
          </a:p>
          <a:p>
            <a:r>
              <a:rPr lang="en-US" dirty="0">
                <a:cs typeface="Times New Roman" pitchFamily="18" charset="0"/>
              </a:rPr>
              <a:t>Component diagrams are implementation type diagrams and are used to graphically depict the physical architecture of the software of the system. They can be used to show how programming code is divided into modules (or </a:t>
            </a:r>
            <a:r>
              <a:rPr lang="en-US" i="1" dirty="0">
                <a:cs typeface="Times New Roman" pitchFamily="18" charset="0"/>
              </a:rPr>
              <a:t>components</a:t>
            </a:r>
            <a:r>
              <a:rPr lang="en-US" dirty="0">
                <a:cs typeface="Times New Roman" pitchFamily="18" charset="0"/>
              </a:rPr>
              <a:t>) and depict the dependencies between those components.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dirty="0"/>
              <a:t>Software Design</a:t>
            </a:r>
          </a:p>
        </p:txBody>
      </p:sp>
      <p:sp>
        <p:nvSpPr>
          <p:cNvPr id="5" name="Rectangle 7"/>
          <p:cNvSpPr>
            <a:spLocks noGrp="1" noChangeArrowheads="1"/>
          </p:cNvSpPr>
          <p:nvPr>
            <p:ph type="sldNum" sz="quarter" idx="5"/>
          </p:nvPr>
        </p:nvSpPr>
        <p:spPr>
          <a:ln/>
        </p:spPr>
        <p:txBody>
          <a:bodyPr/>
          <a:lstStyle/>
          <a:p>
            <a:fld id="{610FBAB2-0B25-4B92-83E2-27AB0780F6BA}" type="slidenum">
              <a:rPr lang="en-US"/>
              <a:pPr/>
              <a:t>82</a:t>
            </a:fld>
            <a:endParaRPr lang="en-US" dirty="0"/>
          </a:p>
        </p:txBody>
      </p:sp>
      <p:sp>
        <p:nvSpPr>
          <p:cNvPr id="2835458" name="Rectangle 2"/>
          <p:cNvSpPr>
            <a:spLocks noGrp="1" noRot="1" noChangeAspect="1" noChangeArrowheads="1" noTextEdit="1"/>
          </p:cNvSpPr>
          <p:nvPr>
            <p:ph type="sldImg"/>
          </p:nvPr>
        </p:nvSpPr>
        <p:spPr>
          <a:xfrm>
            <a:off x="3194050" y="531813"/>
            <a:ext cx="3836988" cy="2657475"/>
          </a:xfrm>
          <a:ln/>
        </p:spPr>
      </p:sp>
      <p:sp>
        <p:nvSpPr>
          <p:cNvPr id="2835459" name="Rectangle 3"/>
          <p:cNvSpPr>
            <a:spLocks noGrp="1" noChangeArrowheads="1"/>
          </p:cNvSpPr>
          <p:nvPr>
            <p:ph type="body" idx="1"/>
          </p:nvPr>
        </p:nvSpPr>
        <p:spPr>
          <a:xfrm>
            <a:off x="1363663" y="3365500"/>
            <a:ext cx="7496175" cy="3189288"/>
          </a:xfrm>
          <a:ln/>
        </p:spPr>
        <p:txBody>
          <a:bodyPr lIns="91784" tIns="45893" rIns="91784" bIns="45893"/>
          <a:lstStyle/>
          <a:p>
            <a:r>
              <a:rPr lang="en-US" b="1" dirty="0"/>
              <a:t>Teaching Notes</a:t>
            </a:r>
          </a:p>
          <a:p>
            <a:r>
              <a:rPr lang="en-US" dirty="0">
                <a:cs typeface="Times New Roman" pitchFamily="18" charset="0"/>
              </a:rPr>
              <a:t>Component diagrams are implementation type diagrams and are used to graphically depict the physical architecture of the software of the system. They can be used to show how programming code is divided into modules (or </a:t>
            </a:r>
            <a:r>
              <a:rPr lang="en-US" i="1" dirty="0">
                <a:cs typeface="Times New Roman" pitchFamily="18" charset="0"/>
              </a:rPr>
              <a:t>components</a:t>
            </a:r>
            <a:r>
              <a:rPr lang="en-US" dirty="0">
                <a:cs typeface="Times New Roman" pitchFamily="18" charset="0"/>
              </a:rPr>
              <a:t>) and depict the dependencies between those components. </a:t>
            </a:r>
          </a:p>
        </p:txBody>
      </p:sp>
    </p:spTree>
    <p:extLst>
      <p:ext uri="{BB962C8B-B14F-4D97-AF65-F5344CB8AC3E}">
        <p14:creationId xmlns:p14="http://schemas.microsoft.com/office/powerpoint/2010/main" val="3438601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93DCB484-644C-41D8-B625-752113F3AE72}" type="slidenum">
              <a:rPr lang="en-US"/>
              <a:pPr/>
              <a:t>9</a:t>
            </a:fld>
            <a:endParaRPr lang="en-US" dirty="0"/>
          </a:p>
        </p:txBody>
      </p:sp>
      <p:sp>
        <p:nvSpPr>
          <p:cNvPr id="2308098"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08099"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endParaRPr lang="en-GB" dirty="0"/>
          </a:p>
        </p:txBody>
      </p:sp>
      <p:sp>
        <p:nvSpPr>
          <p:cNvPr id="2308100"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534-535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ftr" sz="quarter" idx="4"/>
          </p:nvPr>
        </p:nvSpPr>
        <p:spPr>
          <a:ln/>
        </p:spPr>
        <p:txBody>
          <a:bodyPr/>
          <a:lstStyle/>
          <a:p>
            <a:r>
              <a:rPr lang="en-US" dirty="0"/>
              <a:t>Software Design</a:t>
            </a:r>
          </a:p>
        </p:txBody>
      </p:sp>
      <p:sp>
        <p:nvSpPr>
          <p:cNvPr id="6" name="Rectangle 7"/>
          <p:cNvSpPr>
            <a:spLocks noGrp="1" noChangeArrowheads="1"/>
          </p:cNvSpPr>
          <p:nvPr>
            <p:ph type="sldNum" sz="quarter" idx="5"/>
          </p:nvPr>
        </p:nvSpPr>
        <p:spPr>
          <a:ln/>
        </p:spPr>
        <p:txBody>
          <a:bodyPr/>
          <a:lstStyle/>
          <a:p>
            <a:fld id="{28254228-F380-4454-8DAE-108A531D1DA3}" type="slidenum">
              <a:rPr lang="en-US"/>
              <a:pPr/>
              <a:t>11</a:t>
            </a:fld>
            <a:endParaRPr lang="en-US" dirty="0"/>
          </a:p>
        </p:txBody>
      </p:sp>
      <p:sp>
        <p:nvSpPr>
          <p:cNvPr id="2306050" name="Rectangle 2"/>
          <p:cNvSpPr>
            <a:spLocks noGrp="1" noRot="1" noChangeAspect="1" noChangeArrowheads="1"/>
          </p:cNvSpPr>
          <p:nvPr>
            <p:ph type="sldImg"/>
          </p:nvPr>
        </p:nvSpPr>
        <p:spPr bwMode="auto">
          <a:xfrm>
            <a:off x="3200400" y="534988"/>
            <a:ext cx="3822700" cy="2647950"/>
          </a:xfrm>
          <a:prstGeom prst="rect">
            <a:avLst/>
          </a:prstGeom>
          <a:noFill/>
          <a:ln w="12700" cap="flat">
            <a:solidFill>
              <a:schemeClr val="tx1"/>
            </a:solidFill>
            <a:miter lim="800000"/>
            <a:headEnd/>
            <a:tailEnd/>
          </a:ln>
        </p:spPr>
      </p:sp>
      <p:sp>
        <p:nvSpPr>
          <p:cNvPr id="2306051" name="Rectangle 3"/>
          <p:cNvSpPr>
            <a:spLocks noGrp="1" noChangeArrowheads="1"/>
          </p:cNvSpPr>
          <p:nvPr>
            <p:ph type="body" idx="1"/>
          </p:nvPr>
        </p:nvSpPr>
        <p:spPr bwMode="auto">
          <a:xfrm>
            <a:off x="1363663" y="3365500"/>
            <a:ext cx="7496175" cy="3189288"/>
          </a:xfrm>
          <a:prstGeom prst="rect">
            <a:avLst/>
          </a:prstGeom>
          <a:noFill/>
          <a:ln>
            <a:miter lim="800000"/>
            <a:headEnd/>
            <a:tailEnd/>
          </a:ln>
        </p:spPr>
        <p:txBody>
          <a:bodyPr lIns="95721" tIns="47861" rIns="95721" bIns="47861"/>
          <a:lstStyle/>
          <a:p>
            <a:pPr>
              <a:spcBef>
                <a:spcPct val="48000"/>
              </a:spcBef>
              <a:spcAft>
                <a:spcPct val="48000"/>
              </a:spcAft>
            </a:pPr>
            <a:r>
              <a:rPr lang="en-US" dirty="0">
                <a:effectLst>
                  <a:outerShdw blurRad="38100" dist="38100" dir="2700000" algn="tl">
                    <a:srgbClr val="C0C0C0"/>
                  </a:outerShdw>
                </a:effectLst>
              </a:rPr>
              <a:t>In</a:t>
            </a:r>
            <a:r>
              <a:rPr lang="en-US" dirty="0"/>
              <a:t> some cases the user may need multiple boundary objects. Take for example the ATM machine. Not only is there a display for presenting information, but there is also a card reader, money dispenser, and receipt printer. All of these would be considered boundary objects.</a:t>
            </a:r>
          </a:p>
          <a:p>
            <a:endParaRPr lang="en-US" dirty="0"/>
          </a:p>
        </p:txBody>
      </p:sp>
      <p:sp>
        <p:nvSpPr>
          <p:cNvPr id="2306052" name="Rectangle 4"/>
          <p:cNvSpPr>
            <a:spLocks noChangeArrowheads="1"/>
          </p:cNvSpPr>
          <p:nvPr/>
        </p:nvSpPr>
        <p:spPr bwMode="auto">
          <a:xfrm>
            <a:off x="8747125" y="2660650"/>
            <a:ext cx="1363663" cy="234950"/>
          </a:xfrm>
          <a:prstGeom prst="rect">
            <a:avLst/>
          </a:prstGeom>
          <a:noFill/>
          <a:ln w="9525">
            <a:noFill/>
            <a:miter lim="800000"/>
            <a:headEnd/>
            <a:tailEnd/>
          </a:ln>
          <a:effectLst/>
        </p:spPr>
        <p:txBody>
          <a:bodyPr lIns="95721" tIns="47861" rIns="95721" bIns="47861">
            <a:spAutoFit/>
          </a:bodyPr>
          <a:lstStyle/>
          <a:p>
            <a:pPr defTabSz="950913">
              <a:spcBef>
                <a:spcPct val="50000"/>
              </a:spcBef>
            </a:pPr>
            <a:r>
              <a:rPr lang="en-US" sz="1500" b="1" dirty="0">
                <a:latin typeface="Book Antiqua" pitchFamily="18" charset="0"/>
              </a:rPr>
              <a:t>534</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US" dirty="0"/>
              <a:t>Software Design</a:t>
            </a:r>
          </a:p>
        </p:txBody>
      </p:sp>
      <p:sp>
        <p:nvSpPr>
          <p:cNvPr id="8" name="Rectangle 7"/>
          <p:cNvSpPr>
            <a:spLocks noGrp="1" noChangeArrowheads="1"/>
          </p:cNvSpPr>
          <p:nvPr>
            <p:ph type="sldNum" sz="quarter" idx="5"/>
          </p:nvPr>
        </p:nvSpPr>
        <p:spPr>
          <a:ln/>
        </p:spPr>
        <p:txBody>
          <a:bodyPr/>
          <a:lstStyle/>
          <a:p>
            <a:fld id="{31AC9A9D-8360-4645-BACF-ED8B65E28660}" type="slidenum">
              <a:rPr lang="en-US"/>
              <a:pPr/>
              <a:t>12</a:t>
            </a:fld>
            <a:endParaRPr lang="en-US" dirty="0"/>
          </a:p>
        </p:txBody>
      </p:sp>
      <p:sp>
        <p:nvSpPr>
          <p:cNvPr id="2912258" name="Rectangle 6"/>
          <p:cNvSpPr txBox="1">
            <a:spLocks noGrp="1" noChangeArrowheads="1"/>
          </p:cNvSpPr>
          <p:nvPr/>
        </p:nvSpPr>
        <p:spPr bwMode="auto">
          <a:xfrm>
            <a:off x="-23813" y="6738938"/>
            <a:ext cx="4467226" cy="354012"/>
          </a:xfrm>
          <a:prstGeom prst="rect">
            <a:avLst/>
          </a:prstGeom>
          <a:noFill/>
          <a:ln w="9525">
            <a:noFill/>
            <a:miter lim="800000"/>
            <a:headEnd/>
            <a:tailEnd/>
          </a:ln>
        </p:spPr>
        <p:txBody>
          <a:bodyPr lIns="19804" tIns="0" rIns="19804" bIns="0" anchor="b"/>
          <a:lstStyle/>
          <a:p>
            <a:pPr algn="l" defTabSz="873125"/>
            <a:r>
              <a:rPr lang="en-US" sz="1000" i="1" dirty="0"/>
              <a:t>Software Design</a:t>
            </a:r>
          </a:p>
        </p:txBody>
      </p:sp>
      <p:sp>
        <p:nvSpPr>
          <p:cNvPr id="2912259" name="Rectangle 7"/>
          <p:cNvSpPr txBox="1">
            <a:spLocks noGrp="1" noChangeArrowheads="1"/>
          </p:cNvSpPr>
          <p:nvPr/>
        </p:nvSpPr>
        <p:spPr bwMode="auto">
          <a:xfrm>
            <a:off x="5780088" y="6738938"/>
            <a:ext cx="4467225" cy="354012"/>
          </a:xfrm>
          <a:prstGeom prst="rect">
            <a:avLst/>
          </a:prstGeom>
          <a:noFill/>
          <a:ln w="9525">
            <a:noFill/>
            <a:miter lim="800000"/>
            <a:headEnd/>
            <a:tailEnd/>
          </a:ln>
        </p:spPr>
        <p:txBody>
          <a:bodyPr lIns="19804" tIns="0" rIns="19804" bIns="0" anchor="b"/>
          <a:lstStyle/>
          <a:p>
            <a:pPr algn="r" defTabSz="873125"/>
            <a:fld id="{12CF5FCF-EC35-4F53-A1BC-6D2212E7E23D}" type="slidenum">
              <a:rPr lang="en-US" sz="1000" i="1"/>
              <a:pPr algn="r" defTabSz="873125"/>
              <a:t>12</a:t>
            </a:fld>
            <a:endParaRPr lang="en-US" sz="1000" i="1" dirty="0"/>
          </a:p>
        </p:txBody>
      </p:sp>
      <p:sp>
        <p:nvSpPr>
          <p:cNvPr id="2912260" name="Rectangle 2"/>
          <p:cNvSpPr>
            <a:spLocks noGrp="1" noRot="1" noChangeAspect="1" noChangeArrowheads="1" noTextEdit="1"/>
          </p:cNvSpPr>
          <p:nvPr>
            <p:ph type="sldImg"/>
          </p:nvPr>
        </p:nvSpPr>
        <p:spPr>
          <a:xfrm>
            <a:off x="3200400" y="534988"/>
            <a:ext cx="3824288" cy="2647950"/>
          </a:xfrm>
          <a:ln cap="flat"/>
        </p:spPr>
      </p:sp>
      <p:sp>
        <p:nvSpPr>
          <p:cNvPr id="2250755" name="Rectangle 3"/>
          <p:cNvSpPr>
            <a:spLocks noGrp="1" noChangeArrowheads="1"/>
          </p:cNvSpPr>
          <p:nvPr>
            <p:ph type="body" idx="1"/>
          </p:nvPr>
        </p:nvSpPr>
        <p:spPr>
          <a:xfrm>
            <a:off x="1363663" y="3365500"/>
            <a:ext cx="7496175" cy="3189288"/>
          </a:xfrm>
          <a:noFill/>
          <a:ln/>
        </p:spPr>
        <p:txBody>
          <a:bodyPr lIns="95710" tIns="47856" rIns="95710" bIns="47856"/>
          <a:lstStyle/>
          <a:p>
            <a:pPr>
              <a:spcBef>
                <a:spcPct val="48000"/>
              </a:spcBef>
              <a:spcAft>
                <a:spcPct val="48000"/>
              </a:spcAft>
            </a:pPr>
            <a:r>
              <a:rPr lang="en-US" dirty="0">
                <a:effectLst>
                  <a:outerShdw blurRad="38100" dist="38100" dir="2700000" algn="tl">
                    <a:srgbClr val="C0C0C0"/>
                  </a:outerShdw>
                </a:effectLst>
              </a:rPr>
              <a:t>In</a:t>
            </a:r>
            <a:r>
              <a:rPr lang="en-US" dirty="0"/>
              <a:t> some cases the user may need multiple boundary objects. Take for example the ATM machine. Not only is there a display for presenting information, but there is also a card reader, money dispenser, and receipt printer. All of these would be considered boundary objects.</a:t>
            </a:r>
          </a:p>
          <a:p>
            <a:endParaRPr lang="en-US" dirty="0"/>
          </a:p>
        </p:txBody>
      </p:sp>
      <p:sp>
        <p:nvSpPr>
          <p:cNvPr id="2912262" name="Rectangle 4"/>
          <p:cNvSpPr>
            <a:spLocks noChangeArrowheads="1"/>
          </p:cNvSpPr>
          <p:nvPr/>
        </p:nvSpPr>
        <p:spPr bwMode="auto">
          <a:xfrm>
            <a:off x="8747125" y="2660650"/>
            <a:ext cx="1363663" cy="234950"/>
          </a:xfrm>
          <a:prstGeom prst="rect">
            <a:avLst/>
          </a:prstGeom>
          <a:noFill/>
          <a:ln w="9525">
            <a:noFill/>
            <a:miter lim="800000"/>
            <a:headEnd/>
            <a:tailEnd/>
          </a:ln>
        </p:spPr>
        <p:txBody>
          <a:bodyPr lIns="95710" tIns="47856" rIns="95710" bIns="47856">
            <a:spAutoFit/>
          </a:bodyPr>
          <a:lstStyle/>
          <a:p>
            <a:pPr defTabSz="950913">
              <a:spcBef>
                <a:spcPct val="50000"/>
              </a:spcBef>
            </a:pPr>
            <a:r>
              <a:rPr lang="en-US" sz="1500" b="1" dirty="0">
                <a:latin typeface="Book Antiqua" pitchFamily="18" charset="0"/>
              </a:rPr>
              <a:t>534</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3075" name="Rectangle 3"/>
          <p:cNvSpPr>
            <a:spLocks noGrp="1" noChangeArrowheads="1"/>
          </p:cNvSpPr>
          <p:nvPr>
            <p:ph type="ctrTitle" sz="quarter"/>
          </p:nvPr>
        </p:nvSpPr>
        <p:spPr>
          <a:xfrm>
            <a:off x="381000" y="381000"/>
            <a:ext cx="9144000" cy="3048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381000" y="3733800"/>
            <a:ext cx="9144000" cy="2895600"/>
          </a:xfrm>
        </p:spPr>
        <p:txBody>
          <a:bodyPr/>
          <a:lstStyle>
            <a:lvl1pPr marL="0" indent="0">
              <a:buFont typeface="Wingdings" pitchFamily="2" charset="2"/>
              <a:buNone/>
              <a:defRPr/>
            </a:lvl1pPr>
          </a:lstStyle>
          <a:p>
            <a:r>
              <a:rPr lang="en-US"/>
              <a:t>Click to edit Master subtitle style</a:t>
            </a:r>
          </a:p>
        </p:txBody>
      </p:sp>
      <p:sp>
        <p:nvSpPr>
          <p:cNvPr id="3077" name="Rectangle 5"/>
          <p:cNvSpPr>
            <a:spLocks noGrp="1" noChangeArrowheads="1"/>
          </p:cNvSpPr>
          <p:nvPr>
            <p:ph type="dt" sz="quarter" idx="2"/>
          </p:nvPr>
        </p:nvSpPr>
        <p:spPr/>
        <p:txBody>
          <a:bodyPr/>
          <a:lstStyle>
            <a:lvl1pPr>
              <a:defRPr/>
            </a:lvl1pPr>
          </a:lstStyle>
          <a:p>
            <a:fld id="{07960A9A-E1B2-40CA-9BE6-80A2D98BB754}" type="datetime1">
              <a:rPr lang="en-US"/>
              <a:pPr/>
              <a:t>10/24/2023</a:t>
            </a:fld>
            <a:endParaRPr lang="en-US" dirty="0"/>
          </a:p>
        </p:txBody>
      </p:sp>
      <p:sp>
        <p:nvSpPr>
          <p:cNvPr id="3078" name="Rectangle 6"/>
          <p:cNvSpPr>
            <a:spLocks noGrp="1" noChangeArrowheads="1"/>
          </p:cNvSpPr>
          <p:nvPr>
            <p:ph type="ftr" sz="quarter" idx="3"/>
          </p:nvPr>
        </p:nvSpPr>
        <p:spPr/>
        <p:txBody>
          <a:bodyPr/>
          <a:lstStyle>
            <a:lvl1pPr>
              <a:defRPr/>
            </a:lvl1pPr>
          </a:lstStyle>
          <a:p>
            <a:r>
              <a:rPr lang="en-US" dirty="0"/>
              <a:t>Object-Oriented Design</a:t>
            </a:r>
          </a:p>
        </p:txBody>
      </p:sp>
      <p:sp>
        <p:nvSpPr>
          <p:cNvPr id="3079" name="Rectangle 7"/>
          <p:cNvSpPr>
            <a:spLocks noGrp="1" noChangeArrowheads="1"/>
          </p:cNvSpPr>
          <p:nvPr>
            <p:ph type="sldNum" sz="quarter" idx="4"/>
          </p:nvPr>
        </p:nvSpPr>
        <p:spPr/>
        <p:txBody>
          <a:bodyPr/>
          <a:lstStyle>
            <a:lvl1pPr>
              <a:defRPr/>
            </a:lvl1pPr>
          </a:lstStyle>
          <a:p>
            <a:fld id="{478A7BF4-873D-49C6-ABCB-DFE22C2C335D}" type="slidenum">
              <a:rPr lang="en-US"/>
              <a:pPr/>
              <a:t>‹#›</a:t>
            </a:fld>
            <a:endParaRPr lang="en-US" dirty="0"/>
          </a:p>
        </p:txBody>
      </p:sp>
      <p:grpSp>
        <p:nvGrpSpPr>
          <p:cNvPr id="3080" name="Group 8"/>
          <p:cNvGrpSpPr>
            <a:grpSpLocks/>
          </p:cNvGrpSpPr>
          <p:nvPr userDrawn="1"/>
        </p:nvGrpSpPr>
        <p:grpSpPr bwMode="auto">
          <a:xfrm>
            <a:off x="0" y="3355975"/>
            <a:ext cx="9902825" cy="74613"/>
            <a:chOff x="0" y="866"/>
            <a:chExt cx="6238" cy="46"/>
          </a:xfrm>
        </p:grpSpPr>
        <p:sp>
          <p:nvSpPr>
            <p:cNvPr id="3081" name="Rectangle 9"/>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endParaRPr lang="en-US" dirty="0"/>
            </a:p>
          </p:txBody>
        </p:sp>
        <p:sp>
          <p:nvSpPr>
            <p:cNvPr id="3082" name="Rectangle 10"/>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endParaRPr lang="en-US" dirty="0"/>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fld id="{98971340-1957-4CD9-993F-82886A9D72D8}" type="datetime1">
              <a:rPr lang="en-US"/>
              <a:pPr/>
              <a:t>10/24/2023</a:t>
            </a:fld>
            <a:endParaRPr lang="en-US" dirty="0"/>
          </a:p>
        </p:txBody>
      </p:sp>
      <p:sp>
        <p:nvSpPr>
          <p:cNvPr id="5" name="Footer Placeholder 4"/>
          <p:cNvSpPr>
            <a:spLocks noGrp="1"/>
          </p:cNvSpPr>
          <p:nvPr>
            <p:ph type="ftr" sz="quarter" idx="11"/>
          </p:nvPr>
        </p:nvSpPr>
        <p:spPr/>
        <p:txBody>
          <a:bodyPr/>
          <a:lstStyle>
            <a:lvl1pPr>
              <a:defRPr/>
            </a:lvl1pPr>
          </a:lstStyle>
          <a:p>
            <a:r>
              <a:rPr lang="en-US" dirty="0"/>
              <a:t>Object-Oriented Design</a:t>
            </a:r>
          </a:p>
        </p:txBody>
      </p:sp>
      <p:sp>
        <p:nvSpPr>
          <p:cNvPr id="6" name="Slide Number Placeholder 5"/>
          <p:cNvSpPr>
            <a:spLocks noGrp="1"/>
          </p:cNvSpPr>
          <p:nvPr>
            <p:ph type="sldNum" sz="quarter" idx="12"/>
          </p:nvPr>
        </p:nvSpPr>
        <p:spPr/>
        <p:txBody>
          <a:bodyPr/>
          <a:lstStyle>
            <a:lvl1pPr>
              <a:defRPr/>
            </a:lvl1pPr>
          </a:lstStyle>
          <a:p>
            <a:fld id="{D3D4A4F5-A179-41C3-8534-15A2EF18C9D3}" type="slidenum">
              <a:rPr lang="en-US"/>
              <a:pPr/>
              <a:t>‹#›</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chemeClr val="folHlink"/>
                      </p:to>
                    </p:animClr>
                  </p:sub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subTnLst>
                    <p:animClr clrSpc="rgb" dir="cw">
                      <p:cBhvr override="childStyle">
                        <p:cTn dur="1" fill="hold" display="0" masterRel="nextClick" afterEffect="1"/>
                        <p:tgtEl>
                          <p:spTgt spid="3"/>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76400"/>
            <a:ext cx="44958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7EA020A3-5BF3-4F46-9B84-AE57623292BE}" type="datetime1">
              <a:rPr lang="en-US"/>
              <a:pPr/>
              <a:t>10/24/2023</a:t>
            </a:fld>
            <a:endParaRPr lang="en-US" dirty="0"/>
          </a:p>
        </p:txBody>
      </p:sp>
      <p:sp>
        <p:nvSpPr>
          <p:cNvPr id="6" name="Footer Placeholder 5"/>
          <p:cNvSpPr>
            <a:spLocks noGrp="1"/>
          </p:cNvSpPr>
          <p:nvPr>
            <p:ph type="ftr" sz="quarter" idx="11"/>
          </p:nvPr>
        </p:nvSpPr>
        <p:spPr/>
        <p:txBody>
          <a:bodyPr/>
          <a:lstStyle>
            <a:lvl1pPr>
              <a:defRPr/>
            </a:lvl1pPr>
          </a:lstStyle>
          <a:p>
            <a:r>
              <a:rPr lang="en-US" dirty="0"/>
              <a:t>Object-Oriented Design</a:t>
            </a:r>
          </a:p>
        </p:txBody>
      </p:sp>
      <p:sp>
        <p:nvSpPr>
          <p:cNvPr id="7" name="Slide Number Placeholder 6"/>
          <p:cNvSpPr>
            <a:spLocks noGrp="1"/>
          </p:cNvSpPr>
          <p:nvPr>
            <p:ph type="sldNum" sz="quarter" idx="12"/>
          </p:nvPr>
        </p:nvSpPr>
        <p:spPr/>
        <p:txBody>
          <a:bodyPr/>
          <a:lstStyle>
            <a:lvl1pPr>
              <a:defRPr/>
            </a:lvl1pPr>
          </a:lstStyle>
          <a:p>
            <a:fld id="{C0750CD2-0205-4B30-A70F-B1CD4EF14389}" type="slidenum">
              <a:rPr lang="en-US"/>
              <a:pPr/>
              <a:t>‹#›</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499"/>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0" end="0"/>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1" end="1"/>
                                            </p:txEl>
                                          </p:spTgt>
                                        </p:tgtEl>
                                        <p:attrNameLst>
                                          <p:attrName>ppt_c</p:attrName>
                                        </p:attrNameLst>
                                      </p:cBhvr>
                                      <p:to>
                                        <a:schemeClr val="folHlink"/>
                                      </p:to>
                                    </p:animClr>
                                  </p:subTnLst>
                                </p:cTn>
                              </p:par>
                              <p:par>
                                <p:cTn id="25" presetID="1" presetClass="entr" presetSubtype="0" fill="hold" grpId="0" nodeType="withEffect">
                                  <p:stCondLst>
                                    <p:cond delay="0"/>
                                  </p:stCondLst>
                                  <p:childTnLst>
                                    <p:set>
                                      <p:cBhvr>
                                        <p:cTn id="26" dur="1" fill="hold">
                                          <p:stCondLst>
                                            <p:cond delay="499"/>
                                          </p:stCondLst>
                                        </p:cTn>
                                        <p:tgtEl>
                                          <p:spTgt spid="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2" end="2"/>
                                            </p:txEl>
                                          </p:spTgt>
                                        </p:tgtEl>
                                        <p:attrNameLst>
                                          <p:attrName>ppt_c</p:attrName>
                                        </p:attrNameLst>
                                      </p:cBhvr>
                                      <p:to>
                                        <a:schemeClr val="folHlink"/>
                                      </p:to>
                                    </p:animClr>
                                  </p:subTnLst>
                                </p:cTn>
                              </p:par>
                              <p:par>
                                <p:cTn id="27" presetID="1" presetClass="entr" presetSubtype="0" fill="hold" grpId="0" nodeType="withEffect">
                                  <p:stCondLst>
                                    <p:cond delay="0"/>
                                  </p:stCondLst>
                                  <p:childTnLst>
                                    <p:set>
                                      <p:cBhvr>
                                        <p:cTn id="28" dur="1" fill="hold">
                                          <p:stCondLst>
                                            <p:cond delay="499"/>
                                          </p:stCondLst>
                                        </p:cTn>
                                        <p:tgtEl>
                                          <p:spTgt spid="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3" end="3"/>
                                            </p:txEl>
                                          </p:spTgt>
                                        </p:tgtEl>
                                        <p:attrNameLst>
                                          <p:attrName>ppt_c</p:attrName>
                                        </p:attrNameLst>
                                      </p:cBhvr>
                                      <p:to>
                                        <a:schemeClr val="folHlink"/>
                                      </p:to>
                                    </p:animClr>
                                  </p:subTnLst>
                                </p:cTn>
                              </p:par>
                              <p:par>
                                <p:cTn id="29" presetID="1" presetClass="entr" presetSubtype="0" fill="hold" grpId="0" nodeType="withEffect">
                                  <p:stCondLst>
                                    <p:cond delay="0"/>
                                  </p:stCondLst>
                                  <p:childTnLst>
                                    <p:set>
                                      <p:cBhvr>
                                        <p:cTn id="30" dur="1" fill="hold">
                                          <p:stCondLst>
                                            <p:cond delay="499"/>
                                          </p:stCondLst>
                                        </p:cTn>
                                        <p:tgtEl>
                                          <p:spTgt spid="4">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autoUpdateAnimBg="0"/>
      <p:bldP spid="4" grpId="0" build="p" bldLvl="2" autoUpdateAnimBg="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FB95087-519A-46DA-B2EC-9EC2F9CAACC9}" type="datetime1">
              <a:rPr lang="en-US"/>
              <a:pPr/>
              <a:t>10/24/2023</a:t>
            </a:fld>
            <a:endParaRPr lang="en-US" dirty="0"/>
          </a:p>
        </p:txBody>
      </p:sp>
      <p:sp>
        <p:nvSpPr>
          <p:cNvPr id="4" name="Footer Placeholder 3"/>
          <p:cNvSpPr>
            <a:spLocks noGrp="1"/>
          </p:cNvSpPr>
          <p:nvPr>
            <p:ph type="ftr" sz="quarter" idx="11"/>
          </p:nvPr>
        </p:nvSpPr>
        <p:spPr/>
        <p:txBody>
          <a:bodyPr/>
          <a:lstStyle>
            <a:lvl1pPr>
              <a:defRPr/>
            </a:lvl1pPr>
          </a:lstStyle>
          <a:p>
            <a:r>
              <a:rPr lang="en-US" dirty="0"/>
              <a:t>Object-Oriented Design</a:t>
            </a:r>
          </a:p>
        </p:txBody>
      </p:sp>
      <p:sp>
        <p:nvSpPr>
          <p:cNvPr id="5" name="Slide Number Placeholder 4"/>
          <p:cNvSpPr>
            <a:spLocks noGrp="1"/>
          </p:cNvSpPr>
          <p:nvPr>
            <p:ph type="sldNum" sz="quarter" idx="12"/>
          </p:nvPr>
        </p:nvSpPr>
        <p:spPr/>
        <p:txBody>
          <a:bodyPr/>
          <a:lstStyle>
            <a:lvl1pPr>
              <a:defRPr/>
            </a:lvl1pPr>
          </a:lstStyle>
          <a:p>
            <a:fld id="{53BB5EAB-4154-4462-A690-5F782A661958}" type="slidenum">
              <a:rPr lang="en-US"/>
              <a:pPr/>
              <a:t>‹#›</a:t>
            </a:fld>
            <a:endParaRPr lang="en-US" dirty="0"/>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AD05BE5-12D6-4A49-A2D2-BAC9FAB19248}" type="datetime1">
              <a:rPr lang="en-US"/>
              <a:pPr/>
              <a:t>10/24/2023</a:t>
            </a:fld>
            <a:endParaRPr lang="en-US" dirty="0"/>
          </a:p>
        </p:txBody>
      </p:sp>
      <p:sp>
        <p:nvSpPr>
          <p:cNvPr id="3" name="Footer Placeholder 2"/>
          <p:cNvSpPr>
            <a:spLocks noGrp="1"/>
          </p:cNvSpPr>
          <p:nvPr>
            <p:ph type="ftr" sz="quarter" idx="11"/>
          </p:nvPr>
        </p:nvSpPr>
        <p:spPr/>
        <p:txBody>
          <a:bodyPr/>
          <a:lstStyle>
            <a:lvl1pPr>
              <a:defRPr/>
            </a:lvl1pPr>
          </a:lstStyle>
          <a:p>
            <a:r>
              <a:rPr lang="en-US" dirty="0"/>
              <a:t>Object-Oriented Design</a:t>
            </a:r>
          </a:p>
        </p:txBody>
      </p:sp>
      <p:sp>
        <p:nvSpPr>
          <p:cNvPr id="4" name="Slide Number Placeholder 3"/>
          <p:cNvSpPr>
            <a:spLocks noGrp="1"/>
          </p:cNvSpPr>
          <p:nvPr>
            <p:ph type="sldNum" sz="quarter" idx="12"/>
          </p:nvPr>
        </p:nvSpPr>
        <p:spPr/>
        <p:txBody>
          <a:bodyPr/>
          <a:lstStyle>
            <a:lvl1pPr>
              <a:defRPr/>
            </a:lvl1pPr>
          </a:lstStyle>
          <a:p>
            <a:fld id="{B2CF6C94-7079-409D-9AFF-BE62946857DE}" type="slidenum">
              <a:rPr lang="en-US"/>
              <a:pPr/>
              <a:t>‹#›</a:t>
            </a:fld>
            <a:endParaRPr lang="en-US" dirty="0"/>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381000" y="304800"/>
            <a:ext cx="9144000" cy="1066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381000" y="1676400"/>
            <a:ext cx="9144000" cy="4953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dt" sz="half" idx="2"/>
          </p:nvPr>
        </p:nvSpPr>
        <p:spPr bwMode="auto">
          <a:xfrm>
            <a:off x="381000" y="6172200"/>
            <a:ext cx="2062163"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a:solidFill>
                  <a:schemeClr val="folHlink"/>
                </a:solidFill>
              </a:defRPr>
            </a:lvl1pPr>
          </a:lstStyle>
          <a:p>
            <a:fld id="{0921C56D-2265-43D5-ADE1-FEB590046C05}" type="datetime1">
              <a:rPr lang="en-US"/>
              <a:pPr/>
              <a:t>10/24/2023</a:t>
            </a:fld>
            <a:endParaRPr lang="en-US" dirty="0"/>
          </a:p>
        </p:txBody>
      </p:sp>
      <p:sp>
        <p:nvSpPr>
          <p:cNvPr id="1030" name="Rectangle 6"/>
          <p:cNvSpPr>
            <a:spLocks noGrp="1" noChangeArrowheads="1"/>
          </p:cNvSpPr>
          <p:nvPr>
            <p:ph type="ftr" sz="quarter" idx="3"/>
          </p:nvPr>
        </p:nvSpPr>
        <p:spPr bwMode="auto">
          <a:xfrm>
            <a:off x="3382963" y="6172200"/>
            <a:ext cx="31369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folHlink"/>
                </a:solidFill>
              </a:defRPr>
            </a:lvl1pPr>
          </a:lstStyle>
          <a:p>
            <a:r>
              <a:rPr lang="en-US" dirty="0"/>
              <a:t>Object-Oriented Design</a:t>
            </a:r>
          </a:p>
        </p:txBody>
      </p:sp>
      <p:sp>
        <p:nvSpPr>
          <p:cNvPr id="1031" name="Rectangle 7"/>
          <p:cNvSpPr>
            <a:spLocks noGrp="1" noChangeArrowheads="1"/>
          </p:cNvSpPr>
          <p:nvPr>
            <p:ph type="sldNum" sz="quarter" idx="4"/>
          </p:nvPr>
        </p:nvSpPr>
        <p:spPr bwMode="auto">
          <a:xfrm>
            <a:off x="7462838" y="6172200"/>
            <a:ext cx="2062162"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folHlink"/>
                </a:solidFill>
              </a:defRPr>
            </a:lvl1pPr>
          </a:lstStyle>
          <a:p>
            <a:fld id="{6D67FFF5-C3DE-4945-940F-68EB7191CA4E}" type="slidenum">
              <a:rPr lang="en-US"/>
              <a:pPr/>
              <a:t>‹#›</a:t>
            </a:fld>
            <a:endParaRPr lang="en-US" dirty="0"/>
          </a:p>
        </p:txBody>
      </p:sp>
      <p:grpSp>
        <p:nvGrpSpPr>
          <p:cNvPr id="1033" name="Group 9"/>
          <p:cNvGrpSpPr>
            <a:grpSpLocks/>
          </p:cNvGrpSpPr>
          <p:nvPr userDrawn="1"/>
        </p:nvGrpSpPr>
        <p:grpSpPr bwMode="auto">
          <a:xfrm>
            <a:off x="0" y="1374775"/>
            <a:ext cx="9902825" cy="73025"/>
            <a:chOff x="0" y="866"/>
            <a:chExt cx="6238" cy="46"/>
          </a:xfrm>
        </p:grpSpPr>
        <p:sp>
          <p:nvSpPr>
            <p:cNvPr id="1034" name="Rectangle 10"/>
            <p:cNvSpPr>
              <a:spLocks noChangeArrowheads="1"/>
            </p:cNvSpPr>
            <p:nvPr userDrawn="1"/>
          </p:nvSpPr>
          <p:spPr bwMode="auto">
            <a:xfrm>
              <a:off x="0" y="866"/>
              <a:ext cx="3121" cy="46"/>
            </a:xfrm>
            <a:prstGeom prst="rect">
              <a:avLst/>
            </a:prstGeom>
            <a:solidFill>
              <a:schemeClr val="tx2"/>
            </a:solidFill>
            <a:ln w="12700">
              <a:noFill/>
              <a:miter lim="800000"/>
              <a:headEnd type="none" w="sm" len="sm"/>
              <a:tailEnd type="none" w="sm" len="sm"/>
            </a:ln>
            <a:effectLst/>
          </p:spPr>
          <p:txBody>
            <a:bodyPr wrap="none" anchor="ctr"/>
            <a:lstStyle/>
            <a:p>
              <a:endParaRPr lang="en-US" dirty="0"/>
            </a:p>
          </p:txBody>
        </p:sp>
        <p:sp>
          <p:nvSpPr>
            <p:cNvPr id="1035" name="Rectangle 11"/>
            <p:cNvSpPr>
              <a:spLocks noChangeArrowheads="1"/>
            </p:cNvSpPr>
            <p:nvPr userDrawn="1"/>
          </p:nvSpPr>
          <p:spPr bwMode="auto">
            <a:xfrm>
              <a:off x="3117" y="866"/>
              <a:ext cx="3121" cy="46"/>
            </a:xfrm>
            <a:prstGeom prst="rect">
              <a:avLst/>
            </a:prstGeom>
            <a:gradFill rotWithShape="0">
              <a:gsLst>
                <a:gs pos="0">
                  <a:schemeClr val="tx2"/>
                </a:gs>
                <a:gs pos="100000">
                  <a:srgbClr val="FFFFFF"/>
                </a:gs>
              </a:gsLst>
              <a:lin ang="0" scaled="1"/>
            </a:gradFill>
            <a:ln w="12700">
              <a:noFill/>
              <a:miter lim="800000"/>
              <a:headEnd type="none" w="sm" len="sm"/>
              <a:tailEnd type="none" w="sm" len="sm"/>
            </a:ln>
            <a:effectLst/>
          </p:spPr>
          <p:txBody>
            <a:bodyPr wrap="none" anchor="ctr"/>
            <a:lstStyle/>
            <a:p>
              <a:endParaRPr lang="en-US" dirty="0"/>
            </a:p>
          </p:txBody>
        </p:sp>
      </p:grpSp>
    </p:spTree>
  </p:cSld>
  <p:clrMap bg1="lt1" tx1="dk1" bg2="lt2" tx2="dk2" accent1="accent1" accent2="accent2" accent3="accent3" accent4="accent4" accent5="accent5" accent6="accent6" hlink="hlink" folHlink="folHlink"/>
  <p:sldLayoutIdLst>
    <p:sldLayoutId id="2147483649" r:id="rId1"/>
    <p:sldLayoutId id="2147483653" r:id="rId2"/>
    <p:sldLayoutId id="2147483655" r:id="rId3"/>
    <p:sldLayoutId id="2147483657" r:id="rId4"/>
    <p:sldLayoutId id="2147483658" r:id="rId5"/>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2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1" end="1"/>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499"/>
                                          </p:stCondLst>
                                        </p:cTn>
                                        <p:tgtEl>
                                          <p:spTgt spid="102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2" end="2"/>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499"/>
                                          </p:stCondLst>
                                        </p:cTn>
                                        <p:tgtEl>
                                          <p:spTgt spid="1028">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3" end="3"/>
                                            </p:txEl>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499"/>
                                          </p:stCondLst>
                                        </p:cTn>
                                        <p:tgtEl>
                                          <p:spTgt spid="1028">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1028">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build="p" bldLvl="2" autoUpdateAnimBg="0">
        <p:tmplLst>
          <p:tmpl lvl="1">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2">
            <p:tnLst>
              <p:par>
                <p:cTn presetID="1" presetClass="entr" presetSubtype="0" fill="hold" nodeType="click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3">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4">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 lvl="5">
            <p:tnLst>
              <p:par>
                <p:cTn presetID="1" presetClass="entr" presetSubtype="0" fill="hold" nodeType="withEffect">
                  <p:stCondLst>
                    <p:cond delay="0"/>
                  </p:stCondLst>
                  <p:childTnLst>
                    <p:set>
                      <p:cBhvr>
                        <p:cTn dur="1" fill="hold">
                          <p:stCondLst>
                            <p:cond delay="499"/>
                          </p:stCondLst>
                        </p:cTn>
                        <p:tgtEl>
                          <p:spTgt spid="1028"/>
                        </p:tgtEl>
                        <p:attrNameLst>
                          <p:attrName>style.visibility</p:attrName>
                        </p:attrNameLst>
                      </p:cBhvr>
                      <p:to>
                        <p:strVal val="visible"/>
                      </p:to>
                    </p:set>
                  </p:childTnLst>
                  <p:subTnLst>
                    <p:animClr clrSpc="rgb" dir="cw">
                      <p:cBhvr override="childStyle">
                        <p:cTn dur="1" fill="hold" display="0" masterRel="nextClick" afterEffect="1"/>
                        <p:tgtEl>
                          <p:spTgt spid="1028"/>
                        </p:tgtEl>
                        <p:attrNameLst>
                          <p:attrName>ppt_c</p:attrName>
                        </p:attrNameLst>
                      </p:cBhvr>
                      <p:to>
                        <a:schemeClr val="folHlink"/>
                      </p:to>
                    </p:animClr>
                  </p:subTnLst>
                </p:cTn>
              </p:par>
            </p:tnLst>
          </p:tmpl>
        </p:tmplLst>
      </p:bldP>
    </p:bldLst>
  </p:timing>
  <p:hf hdr="0" ftr="0" dt="0"/>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Times New Roman" pitchFamily="18" charset="0"/>
        </a:defRPr>
      </a:lvl2pPr>
      <a:lvl3pPr algn="l" rtl="0" eaLnBrk="0" fontAlgn="base" hangingPunct="0">
        <a:spcBef>
          <a:spcPct val="0"/>
        </a:spcBef>
        <a:spcAft>
          <a:spcPct val="0"/>
        </a:spcAft>
        <a:defRPr sz="4400" b="1">
          <a:solidFill>
            <a:schemeClr val="tx2"/>
          </a:solidFill>
          <a:latin typeface="Times New Roman" pitchFamily="18" charset="0"/>
        </a:defRPr>
      </a:lvl3pPr>
      <a:lvl4pPr algn="l" rtl="0" eaLnBrk="0" fontAlgn="base" hangingPunct="0">
        <a:spcBef>
          <a:spcPct val="0"/>
        </a:spcBef>
        <a:spcAft>
          <a:spcPct val="0"/>
        </a:spcAft>
        <a:defRPr sz="4400" b="1">
          <a:solidFill>
            <a:schemeClr val="tx2"/>
          </a:solidFill>
          <a:latin typeface="Times New Roman" pitchFamily="18" charset="0"/>
        </a:defRPr>
      </a:lvl4pPr>
      <a:lvl5pPr algn="l" rtl="0" eaLnBrk="0" fontAlgn="base" hangingPunct="0">
        <a:spcBef>
          <a:spcPct val="0"/>
        </a:spcBef>
        <a:spcAft>
          <a:spcPct val="0"/>
        </a:spcAft>
        <a:defRPr sz="4400" b="1">
          <a:solidFill>
            <a:schemeClr val="tx2"/>
          </a:solidFill>
          <a:latin typeface="Times New Roman" pitchFamily="18" charset="0"/>
        </a:defRPr>
      </a:lvl5pPr>
      <a:lvl6pPr marL="457200" algn="l" rtl="0" eaLnBrk="0" fontAlgn="base" hangingPunct="0">
        <a:spcBef>
          <a:spcPct val="0"/>
        </a:spcBef>
        <a:spcAft>
          <a:spcPct val="0"/>
        </a:spcAft>
        <a:defRPr sz="4400" b="1">
          <a:solidFill>
            <a:schemeClr val="tx2"/>
          </a:solidFill>
          <a:latin typeface="Times New Roman" pitchFamily="18" charset="0"/>
        </a:defRPr>
      </a:lvl6pPr>
      <a:lvl7pPr marL="914400" algn="l" rtl="0" eaLnBrk="0" fontAlgn="base" hangingPunct="0">
        <a:spcBef>
          <a:spcPct val="0"/>
        </a:spcBef>
        <a:spcAft>
          <a:spcPct val="0"/>
        </a:spcAft>
        <a:defRPr sz="4400" b="1">
          <a:solidFill>
            <a:schemeClr val="tx2"/>
          </a:solidFill>
          <a:latin typeface="Times New Roman" pitchFamily="18" charset="0"/>
        </a:defRPr>
      </a:lvl7pPr>
      <a:lvl8pPr marL="1371600" algn="l" rtl="0" eaLnBrk="0" fontAlgn="base" hangingPunct="0">
        <a:spcBef>
          <a:spcPct val="0"/>
        </a:spcBef>
        <a:spcAft>
          <a:spcPct val="0"/>
        </a:spcAft>
        <a:defRPr sz="4400" b="1">
          <a:solidFill>
            <a:schemeClr val="tx2"/>
          </a:solidFill>
          <a:latin typeface="Times New Roman" pitchFamily="18" charset="0"/>
        </a:defRPr>
      </a:lvl8pPr>
      <a:lvl9pPr marL="1828800" algn="l" rtl="0" eaLnBrk="0" fontAlgn="base" hangingPunct="0">
        <a:spcBef>
          <a:spcPct val="0"/>
        </a:spcBef>
        <a:spcAft>
          <a:spcPct val="0"/>
        </a:spcAft>
        <a:defRPr sz="4400" b="1">
          <a:solidFill>
            <a:schemeClr val="tx2"/>
          </a:solidFill>
          <a:latin typeface="Times New Roman" pitchFamily="18" charset="0"/>
        </a:defRPr>
      </a:lvl9pPr>
    </p:titleStyle>
    <p:body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hyperlink" Target="https://hku.hk/thtse" TargetMode="External"/><Relationship Id="rId4" Type="http://schemas.openxmlformats.org/officeDocument/2006/relationships/hyperlink" Target="mailto:thtse@cs.hku.hk"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hemeOverride" Target="../theme/themeOverride12.xml"/><Relationship Id="rId5" Type="http://schemas.openxmlformats.org/officeDocument/2006/relationships/hyperlink" Target="https://www.youtube.com/watch?v=CKnEtjpuEUg" TargetMode="Externa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mlDrawing" Target="../drawings/vmlDrawing1.vml"/><Relationship Id="rId1" Type="http://schemas.openxmlformats.org/officeDocument/2006/relationships/themeOverride" Target="../theme/themeOverride26.x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notesSlide" Target="../notesSlides/notesSlide1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4.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hemeOverride" Target="../theme/themeOverr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5.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3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5.xml"/><Relationship Id="rId1" Type="http://schemas.openxmlformats.org/officeDocument/2006/relationships/themeOverride" Target="../theme/themeOverride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hemeOverride" Target="../theme/themeOverride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hemeOverride" Target="../theme/themeOverride40.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hemeOverride" Target="../theme/themeOverride41.xml"/><Relationship Id="rId5" Type="http://schemas.openxmlformats.org/officeDocument/2006/relationships/image" Target="../media/image9.pn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5.xml"/><Relationship Id="rId1" Type="http://schemas.openxmlformats.org/officeDocument/2006/relationships/themeOverride" Target="../theme/themeOverride42.xml"/><Relationship Id="rId5" Type="http://schemas.openxmlformats.org/officeDocument/2006/relationships/image" Target="../media/image11.png"/><Relationship Id="rId4" Type="http://schemas.openxmlformats.org/officeDocument/2006/relationships/image" Target="../media/image10.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5.xml"/><Relationship Id="rId1" Type="http://schemas.openxmlformats.org/officeDocument/2006/relationships/themeOverride" Target="../theme/themeOverride4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themeOverride" Target="../theme/themeOverride45.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5.xml"/><Relationship Id="rId1" Type="http://schemas.openxmlformats.org/officeDocument/2006/relationships/themeOverride" Target="../theme/themeOverride46.xml"/><Relationship Id="rId5" Type="http://schemas.openxmlformats.org/officeDocument/2006/relationships/image" Target="../media/image18.jpeg"/><Relationship Id="rId4" Type="http://schemas.openxmlformats.org/officeDocument/2006/relationships/image" Target="../media/image17.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5.xml"/><Relationship Id="rId1" Type="http://schemas.openxmlformats.org/officeDocument/2006/relationships/themeOverride" Target="../theme/themeOverride47.xml"/><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4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hemeOverride" Target="../theme/themeOverride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5.xml"/><Relationship Id="rId1" Type="http://schemas.openxmlformats.org/officeDocument/2006/relationships/themeOverride" Target="../theme/themeOverride50.xml"/><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hemeOverride" Target="../theme/themeOverride51.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hemeOverride" Target="../theme/themeOverride5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hemeOverride" Target="../theme/themeOverride53.xml"/><Relationship Id="rId4" Type="http://schemas.openxmlformats.org/officeDocument/2006/relationships/image" Target="../media/image20.emf"/></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hemeOverride" Target="../theme/themeOverride5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hemeOverride" Target="../theme/themeOverride55.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hemeOverride" Target="../theme/themeOverride56.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hemeOverride" Target="../theme/themeOverride5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hemeOverride" Target="../theme/themeOverride5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59.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hemeOverride" Target="../theme/themeOverride60.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61.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5.xml"/><Relationship Id="rId1" Type="http://schemas.openxmlformats.org/officeDocument/2006/relationships/themeOverride" Target="../theme/themeOverride62.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hemeOverride" Target="../theme/themeOverride63.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hemeOverride" Target="../theme/themeOverride64.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hemeOverride" Target="../theme/themeOverride65.xml"/><Relationship Id="rId4" Type="http://schemas.openxmlformats.org/officeDocument/2006/relationships/image" Target="../media/image21.emf"/></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hemeOverride" Target="../theme/themeOverride66.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hemeOverride" Target="../theme/themeOverride67.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5.xml"/><Relationship Id="rId1" Type="http://schemas.openxmlformats.org/officeDocument/2006/relationships/themeOverride" Target="../theme/themeOverride6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69.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hemeOverride" Target="../theme/themeOverride7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hemeOverride" Target="../theme/themeOverride71.xml"/><Relationship Id="rId5" Type="http://schemas.openxmlformats.org/officeDocument/2006/relationships/image" Target="../media/image23.emf"/><Relationship Id="rId4" Type="http://schemas.openxmlformats.org/officeDocument/2006/relationships/image" Target="../media/image22.e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hemeOverride" Target="../theme/themeOverride7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hemeOverride" Target="../theme/themeOverride73.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hemeOverride" Target="../theme/themeOverride74.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hemeOverride" Target="../theme/themeOverride75.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hemeOverride" Target="../theme/themeOverride76.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hemeOverride" Target="../theme/themeOverride77.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4.xml"/><Relationship Id="rId1" Type="http://schemas.openxmlformats.org/officeDocument/2006/relationships/themeOverride" Target="../theme/themeOverride78.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5.xml"/><Relationship Id="rId1" Type="http://schemas.openxmlformats.org/officeDocument/2006/relationships/themeOverride" Target="../theme/themeOverride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themeOverride" Target="../theme/themeOverride79.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4.xml"/><Relationship Id="rId1" Type="http://schemas.openxmlformats.org/officeDocument/2006/relationships/themeOverride" Target="../theme/themeOverride80.xml"/><Relationship Id="rId4" Type="http://schemas.openxmlformats.org/officeDocument/2006/relationships/image" Target="../media/image24.jpe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4.xml"/><Relationship Id="rId1" Type="http://schemas.openxmlformats.org/officeDocument/2006/relationships/themeOverride" Target="../theme/themeOverride8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9090" name="Rectangle 2"/>
          <p:cNvSpPr>
            <a:spLocks noGrp="1" noChangeArrowheads="1"/>
          </p:cNvSpPr>
          <p:nvPr>
            <p:ph type="ctrTitle"/>
          </p:nvPr>
        </p:nvSpPr>
        <p:spPr/>
        <p:txBody>
          <a:bodyPr/>
          <a:lstStyle/>
          <a:p>
            <a:r>
              <a:rPr lang="en-US" sz="8800" b="0" dirty="0" smtClean="0"/>
              <a:t>Object-Oriented </a:t>
            </a:r>
            <a:r>
              <a:rPr lang="en-US" sz="8800" b="0" dirty="0"/>
              <a:t>Design</a:t>
            </a:r>
          </a:p>
        </p:txBody>
      </p:sp>
      <p:sp>
        <p:nvSpPr>
          <p:cNvPr id="2649091" name="Rectangle 3"/>
          <p:cNvSpPr>
            <a:spLocks noGrp="1" noChangeArrowheads="1"/>
          </p:cNvSpPr>
          <p:nvPr>
            <p:ph type="subTitle" idx="1"/>
          </p:nvPr>
        </p:nvSpPr>
        <p:spPr>
          <a:xfrm>
            <a:off x="1979613" y="3733800"/>
            <a:ext cx="5027612" cy="2895600"/>
          </a:xfrm>
        </p:spPr>
        <p:txBody>
          <a:bodyPr/>
          <a:lstStyle/>
          <a:p>
            <a:pPr>
              <a:lnSpc>
                <a:spcPct val="90000"/>
              </a:lnSpc>
            </a:pPr>
            <a:r>
              <a:rPr lang="en-US" sz="4000" dirty="0"/>
              <a:t>Prof. T.H. Tse</a:t>
            </a:r>
          </a:p>
          <a:p>
            <a:pPr>
              <a:lnSpc>
                <a:spcPct val="90000"/>
              </a:lnSpc>
            </a:pPr>
            <a:r>
              <a:rPr lang="en-US" sz="2400" dirty="0"/>
              <a:t>Department of Computer Science</a:t>
            </a:r>
          </a:p>
          <a:p>
            <a:pPr>
              <a:lnSpc>
                <a:spcPct val="90000"/>
              </a:lnSpc>
            </a:pPr>
            <a:r>
              <a:rPr lang="en-US" sz="2400" dirty="0"/>
              <a:t>Email:</a:t>
            </a:r>
            <a:r>
              <a:rPr lang="en-US" sz="1800" dirty="0">
                <a:latin typeface="Courier New" pitchFamily="49" charset="0"/>
              </a:rPr>
              <a:t> </a:t>
            </a:r>
            <a:r>
              <a:rPr lang="en-US" sz="2000" dirty="0">
                <a:latin typeface="Consolas" pitchFamily="49" charset="0"/>
                <a:hlinkClick r:id="rId4"/>
              </a:rPr>
              <a:t>thtse@cs.hku.hk</a:t>
            </a:r>
            <a:endParaRPr lang="en-US" sz="2000" dirty="0">
              <a:latin typeface="Consolas" pitchFamily="49" charset="0"/>
            </a:endParaRPr>
          </a:p>
          <a:p>
            <a:pPr>
              <a:lnSpc>
                <a:spcPct val="90000"/>
              </a:lnSpc>
            </a:pPr>
            <a:r>
              <a:rPr lang="en-US" sz="2400" dirty="0" smtClean="0"/>
              <a:t>URL:</a:t>
            </a:r>
            <a:r>
              <a:rPr lang="en-US" sz="1800" dirty="0" smtClean="0">
                <a:latin typeface="Courier New" pitchFamily="49" charset="0"/>
              </a:rPr>
              <a:t> </a:t>
            </a:r>
            <a:r>
              <a:rPr lang="en-US" sz="2000" dirty="0" smtClean="0">
                <a:latin typeface="Consolas" pitchFamily="49" charset="0"/>
                <a:hlinkClick r:id="rId5"/>
              </a:rPr>
              <a:t>hku.hk/thtse</a:t>
            </a:r>
            <a:r>
              <a:rPr lang="en-US" sz="2000" dirty="0" smtClean="0"/>
              <a:t> </a:t>
            </a:r>
            <a:r>
              <a:rPr lang="en-US" sz="2000" b="1" dirty="0" smtClean="0">
                <a:solidFill>
                  <a:schemeClr val="bg1">
                    <a:lumMod val="65000"/>
                  </a:schemeClr>
                </a:solidFill>
              </a:rPr>
              <a:t>.</a:t>
            </a:r>
            <a:endParaRPr lang="en-US" b="1" dirty="0">
              <a:solidFill>
                <a:schemeClr val="bg1">
                  <a:lumMod val="65000"/>
                </a:schemeClr>
              </a:solidFill>
            </a:endParaRPr>
          </a:p>
        </p:txBody>
      </p:sp>
      <p:grpSp>
        <p:nvGrpSpPr>
          <p:cNvPr id="2649092" name="Group 4"/>
          <p:cNvGrpSpPr>
            <a:grpSpLocks/>
          </p:cNvGrpSpPr>
          <p:nvPr/>
        </p:nvGrpSpPr>
        <p:grpSpPr bwMode="auto">
          <a:xfrm>
            <a:off x="533400" y="3886200"/>
            <a:ext cx="1219200" cy="1219200"/>
            <a:chOff x="336" y="2496"/>
            <a:chExt cx="768" cy="768"/>
          </a:xfrm>
        </p:grpSpPr>
        <p:sp>
          <p:nvSpPr>
            <p:cNvPr id="2649093" name="Rectangle 5"/>
            <p:cNvSpPr>
              <a:spLocks noChangeArrowheads="1"/>
            </p:cNvSpPr>
            <p:nvPr/>
          </p:nvSpPr>
          <p:spPr bwMode="auto">
            <a:xfrm>
              <a:off x="383" y="2537"/>
              <a:ext cx="341" cy="686"/>
            </a:xfrm>
            <a:prstGeom prst="rect">
              <a:avLst/>
            </a:prstGeom>
            <a:solidFill>
              <a:srgbClr val="B2B2B2"/>
            </a:solidFill>
            <a:ln w="12700">
              <a:solidFill>
                <a:srgbClr val="B2B2B2"/>
              </a:solidFill>
              <a:miter lim="800000"/>
              <a:headEnd/>
              <a:tailEnd/>
            </a:ln>
            <a:effectLst/>
          </p:spPr>
          <p:txBody>
            <a:bodyPr wrap="none" anchor="ctr"/>
            <a:lstStyle/>
            <a:p>
              <a:endParaRPr lang="en-US" dirty="0"/>
            </a:p>
          </p:txBody>
        </p:sp>
        <p:sp>
          <p:nvSpPr>
            <p:cNvPr id="2649094" name="Freeform 6"/>
            <p:cNvSpPr>
              <a:spLocks/>
            </p:cNvSpPr>
            <p:nvPr/>
          </p:nvSpPr>
          <p:spPr bwMode="auto">
            <a:xfrm>
              <a:off x="383" y="2586"/>
              <a:ext cx="673" cy="588"/>
            </a:xfrm>
            <a:custGeom>
              <a:avLst/>
              <a:gdLst/>
              <a:ahLst/>
              <a:cxnLst>
                <a:cxn ang="0">
                  <a:pos x="58" y="1424"/>
                </a:cxn>
                <a:cxn ang="0">
                  <a:pos x="206" y="1391"/>
                </a:cxn>
                <a:cxn ang="0">
                  <a:pos x="333" y="1352"/>
                </a:cxn>
                <a:cxn ang="0">
                  <a:pos x="471" y="1290"/>
                </a:cxn>
                <a:cxn ang="0">
                  <a:pos x="637" y="1174"/>
                </a:cxn>
                <a:cxn ang="0">
                  <a:pos x="754" y="1062"/>
                </a:cxn>
                <a:cxn ang="0">
                  <a:pos x="838" y="965"/>
                </a:cxn>
                <a:cxn ang="0">
                  <a:pos x="916" y="852"/>
                </a:cxn>
                <a:cxn ang="0">
                  <a:pos x="999" y="733"/>
                </a:cxn>
                <a:cxn ang="0">
                  <a:pos x="1090" y="598"/>
                </a:cxn>
                <a:cxn ang="0">
                  <a:pos x="1191" y="476"/>
                </a:cxn>
                <a:cxn ang="0">
                  <a:pos x="1290" y="381"/>
                </a:cxn>
                <a:cxn ang="0">
                  <a:pos x="1390" y="307"/>
                </a:cxn>
                <a:cxn ang="0">
                  <a:pos x="1471" y="263"/>
                </a:cxn>
                <a:cxn ang="0">
                  <a:pos x="1580" y="214"/>
                </a:cxn>
                <a:cxn ang="0">
                  <a:pos x="1605" y="0"/>
                </a:cxn>
                <a:cxn ang="0">
                  <a:pos x="1444" y="68"/>
                </a:cxn>
                <a:cxn ang="0">
                  <a:pos x="1289" y="164"/>
                </a:cxn>
                <a:cxn ang="0">
                  <a:pos x="1194" y="244"/>
                </a:cxn>
                <a:cxn ang="0">
                  <a:pos x="1094" y="352"/>
                </a:cxn>
                <a:cxn ang="0">
                  <a:pos x="1016" y="461"/>
                </a:cxn>
                <a:cxn ang="0">
                  <a:pos x="947" y="564"/>
                </a:cxn>
                <a:cxn ang="0">
                  <a:pos x="878" y="663"/>
                </a:cxn>
                <a:cxn ang="0">
                  <a:pos x="807" y="768"/>
                </a:cxn>
                <a:cxn ang="0">
                  <a:pos x="734" y="857"/>
                </a:cxn>
                <a:cxn ang="0">
                  <a:pos x="650" y="943"/>
                </a:cxn>
                <a:cxn ang="0">
                  <a:pos x="558" y="1026"/>
                </a:cxn>
                <a:cxn ang="0">
                  <a:pos x="441" y="1101"/>
                </a:cxn>
                <a:cxn ang="0">
                  <a:pos x="318" y="1153"/>
                </a:cxn>
                <a:cxn ang="0">
                  <a:pos x="182" y="1197"/>
                </a:cxn>
                <a:cxn ang="0">
                  <a:pos x="46" y="1225"/>
                </a:cxn>
                <a:cxn ang="0">
                  <a:pos x="0" y="1434"/>
                </a:cxn>
              </a:cxnLst>
              <a:rect l="0" t="0" r="r" b="b"/>
              <a:pathLst>
                <a:path w="1606" h="1435">
                  <a:moveTo>
                    <a:pt x="0" y="1434"/>
                  </a:moveTo>
                  <a:lnTo>
                    <a:pt x="58" y="1424"/>
                  </a:lnTo>
                  <a:lnTo>
                    <a:pt x="121" y="1411"/>
                  </a:lnTo>
                  <a:lnTo>
                    <a:pt x="206" y="1391"/>
                  </a:lnTo>
                  <a:lnTo>
                    <a:pt x="271" y="1374"/>
                  </a:lnTo>
                  <a:lnTo>
                    <a:pt x="333" y="1352"/>
                  </a:lnTo>
                  <a:lnTo>
                    <a:pt x="395" y="1329"/>
                  </a:lnTo>
                  <a:lnTo>
                    <a:pt x="471" y="1290"/>
                  </a:lnTo>
                  <a:lnTo>
                    <a:pt x="568" y="1227"/>
                  </a:lnTo>
                  <a:lnTo>
                    <a:pt x="637" y="1174"/>
                  </a:lnTo>
                  <a:lnTo>
                    <a:pt x="698" y="1118"/>
                  </a:lnTo>
                  <a:lnTo>
                    <a:pt x="754" y="1062"/>
                  </a:lnTo>
                  <a:lnTo>
                    <a:pt x="799" y="1010"/>
                  </a:lnTo>
                  <a:lnTo>
                    <a:pt x="838" y="965"/>
                  </a:lnTo>
                  <a:lnTo>
                    <a:pt x="880" y="904"/>
                  </a:lnTo>
                  <a:lnTo>
                    <a:pt x="916" y="852"/>
                  </a:lnTo>
                  <a:lnTo>
                    <a:pt x="963" y="789"/>
                  </a:lnTo>
                  <a:lnTo>
                    <a:pt x="999" y="733"/>
                  </a:lnTo>
                  <a:lnTo>
                    <a:pt x="1039" y="672"/>
                  </a:lnTo>
                  <a:lnTo>
                    <a:pt x="1090" y="598"/>
                  </a:lnTo>
                  <a:lnTo>
                    <a:pt x="1147" y="527"/>
                  </a:lnTo>
                  <a:lnTo>
                    <a:pt x="1191" y="476"/>
                  </a:lnTo>
                  <a:lnTo>
                    <a:pt x="1239" y="426"/>
                  </a:lnTo>
                  <a:lnTo>
                    <a:pt x="1290" y="381"/>
                  </a:lnTo>
                  <a:lnTo>
                    <a:pt x="1344" y="340"/>
                  </a:lnTo>
                  <a:lnTo>
                    <a:pt x="1390" y="307"/>
                  </a:lnTo>
                  <a:lnTo>
                    <a:pt x="1436" y="279"/>
                  </a:lnTo>
                  <a:lnTo>
                    <a:pt x="1471" y="263"/>
                  </a:lnTo>
                  <a:lnTo>
                    <a:pt x="1529" y="236"/>
                  </a:lnTo>
                  <a:lnTo>
                    <a:pt x="1580" y="214"/>
                  </a:lnTo>
                  <a:lnTo>
                    <a:pt x="1605" y="206"/>
                  </a:lnTo>
                  <a:lnTo>
                    <a:pt x="1605" y="0"/>
                  </a:lnTo>
                  <a:lnTo>
                    <a:pt x="1537" y="24"/>
                  </a:lnTo>
                  <a:lnTo>
                    <a:pt x="1444" y="68"/>
                  </a:lnTo>
                  <a:lnTo>
                    <a:pt x="1360" y="117"/>
                  </a:lnTo>
                  <a:lnTo>
                    <a:pt x="1289" y="164"/>
                  </a:lnTo>
                  <a:lnTo>
                    <a:pt x="1245" y="198"/>
                  </a:lnTo>
                  <a:lnTo>
                    <a:pt x="1194" y="244"/>
                  </a:lnTo>
                  <a:lnTo>
                    <a:pt x="1141" y="296"/>
                  </a:lnTo>
                  <a:lnTo>
                    <a:pt x="1094" y="352"/>
                  </a:lnTo>
                  <a:lnTo>
                    <a:pt x="1050" y="412"/>
                  </a:lnTo>
                  <a:lnTo>
                    <a:pt x="1016" y="461"/>
                  </a:lnTo>
                  <a:lnTo>
                    <a:pt x="981" y="513"/>
                  </a:lnTo>
                  <a:lnTo>
                    <a:pt x="947" y="564"/>
                  </a:lnTo>
                  <a:lnTo>
                    <a:pt x="911" y="617"/>
                  </a:lnTo>
                  <a:lnTo>
                    <a:pt x="878" y="663"/>
                  </a:lnTo>
                  <a:lnTo>
                    <a:pt x="841" y="720"/>
                  </a:lnTo>
                  <a:lnTo>
                    <a:pt x="807" y="768"/>
                  </a:lnTo>
                  <a:lnTo>
                    <a:pt x="771" y="815"/>
                  </a:lnTo>
                  <a:lnTo>
                    <a:pt x="734" y="857"/>
                  </a:lnTo>
                  <a:lnTo>
                    <a:pt x="693" y="901"/>
                  </a:lnTo>
                  <a:lnTo>
                    <a:pt x="650" y="943"/>
                  </a:lnTo>
                  <a:lnTo>
                    <a:pt x="612" y="980"/>
                  </a:lnTo>
                  <a:lnTo>
                    <a:pt x="558" y="1026"/>
                  </a:lnTo>
                  <a:lnTo>
                    <a:pt x="497" y="1069"/>
                  </a:lnTo>
                  <a:lnTo>
                    <a:pt x="441" y="1101"/>
                  </a:lnTo>
                  <a:lnTo>
                    <a:pt x="381" y="1129"/>
                  </a:lnTo>
                  <a:lnTo>
                    <a:pt x="318" y="1153"/>
                  </a:lnTo>
                  <a:lnTo>
                    <a:pt x="260" y="1172"/>
                  </a:lnTo>
                  <a:lnTo>
                    <a:pt x="182" y="1197"/>
                  </a:lnTo>
                  <a:lnTo>
                    <a:pt x="104" y="1215"/>
                  </a:lnTo>
                  <a:lnTo>
                    <a:pt x="46" y="1225"/>
                  </a:lnTo>
                  <a:lnTo>
                    <a:pt x="0" y="1230"/>
                  </a:lnTo>
                  <a:lnTo>
                    <a:pt x="0" y="1434"/>
                  </a:lnTo>
                </a:path>
              </a:pathLst>
            </a:custGeom>
            <a:solidFill>
              <a:schemeClr val="bg2"/>
            </a:solidFill>
            <a:ln w="12700" cap="rnd" cmpd="sng">
              <a:solidFill>
                <a:schemeClr val="bg2"/>
              </a:solidFill>
              <a:prstDash val="solid"/>
              <a:round/>
              <a:headEnd/>
              <a:tailEnd/>
            </a:ln>
            <a:effectLst/>
          </p:spPr>
          <p:txBody>
            <a:bodyPr/>
            <a:lstStyle/>
            <a:p>
              <a:endParaRPr lang="en-US" dirty="0"/>
            </a:p>
          </p:txBody>
        </p:sp>
        <p:sp>
          <p:nvSpPr>
            <p:cNvPr id="2649095" name="Rectangle 7"/>
            <p:cNvSpPr>
              <a:spLocks noChangeArrowheads="1"/>
            </p:cNvSpPr>
            <p:nvPr/>
          </p:nvSpPr>
          <p:spPr bwMode="auto">
            <a:xfrm>
              <a:off x="363" y="2523"/>
              <a:ext cx="714" cy="714"/>
            </a:xfrm>
            <a:prstGeom prst="rect">
              <a:avLst/>
            </a:prstGeom>
            <a:noFill/>
            <a:ln w="38100">
              <a:solidFill>
                <a:schemeClr val="bg1"/>
              </a:solidFill>
              <a:miter lim="800000"/>
              <a:headEnd type="none" w="sm" len="sm"/>
              <a:tailEnd type="none" w="sm" len="sm"/>
            </a:ln>
            <a:effectLst/>
          </p:spPr>
          <p:txBody>
            <a:bodyPr wrap="none" anchor="ctr"/>
            <a:lstStyle/>
            <a:p>
              <a:endParaRPr lang="en-US" dirty="0"/>
            </a:p>
          </p:txBody>
        </p:sp>
        <p:sp>
          <p:nvSpPr>
            <p:cNvPr id="2649096" name="Rectangle 8"/>
            <p:cNvSpPr>
              <a:spLocks noChangeArrowheads="1"/>
            </p:cNvSpPr>
            <p:nvPr/>
          </p:nvSpPr>
          <p:spPr bwMode="auto">
            <a:xfrm>
              <a:off x="336" y="2496"/>
              <a:ext cx="768" cy="768"/>
            </a:xfrm>
            <a:prstGeom prst="rect">
              <a:avLst/>
            </a:prstGeom>
            <a:noFill/>
            <a:ln w="12700">
              <a:solidFill>
                <a:schemeClr val="tx1"/>
              </a:solidFill>
              <a:miter lim="800000"/>
              <a:headEnd/>
              <a:tailEnd/>
            </a:ln>
            <a:effectLst/>
          </p:spPr>
          <p:txBody>
            <a:bodyPr wrap="none" anchor="ctr"/>
            <a:lstStyle/>
            <a:p>
              <a:endParaRPr lang="en-US" dirty="0"/>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7"/>
          <p:cNvSpPr>
            <a:spLocks noGrp="1" noChangeArrowheads="1"/>
          </p:cNvSpPr>
          <p:nvPr>
            <p:ph type="sldNum" sz="quarter" idx="12"/>
          </p:nvPr>
        </p:nvSpPr>
        <p:spPr>
          <a:ln/>
        </p:spPr>
        <p:txBody>
          <a:bodyPr/>
          <a:lstStyle/>
          <a:p>
            <a:pPr>
              <a:defRPr/>
            </a:pPr>
            <a:fld id="{96EDB26B-BB78-437D-BF13-657AC98DC5DB}" type="slidenum">
              <a:rPr lang="en-US"/>
              <a:pPr>
                <a:defRPr/>
              </a:pPr>
              <a:t>10</a:t>
            </a:fld>
            <a:endParaRPr lang="en-US" dirty="0"/>
          </a:p>
        </p:txBody>
      </p:sp>
      <p:sp>
        <p:nvSpPr>
          <p:cNvPr id="18435" name="Rectangle 1026"/>
          <p:cNvSpPr>
            <a:spLocks noGrp="1" noChangeArrowheads="1"/>
          </p:cNvSpPr>
          <p:nvPr>
            <p:ph type="title"/>
          </p:nvPr>
        </p:nvSpPr>
        <p:spPr/>
        <p:txBody>
          <a:bodyPr/>
          <a:lstStyle/>
          <a:p>
            <a:r>
              <a:rPr lang="en-US" sz="3200" i="1" dirty="0" smtClean="0"/>
              <a:t>Design Classes</a:t>
            </a:r>
            <a:br>
              <a:rPr lang="en-US" sz="3200" i="1" dirty="0" smtClean="0"/>
            </a:br>
            <a:r>
              <a:rPr lang="en-US" dirty="0" smtClean="0"/>
              <a:t>Entity Classes</a:t>
            </a:r>
          </a:p>
        </p:txBody>
      </p:sp>
      <p:grpSp>
        <p:nvGrpSpPr>
          <p:cNvPr id="2" name="Group 1114"/>
          <p:cNvGrpSpPr>
            <a:grpSpLocks/>
          </p:cNvGrpSpPr>
          <p:nvPr/>
        </p:nvGrpSpPr>
        <p:grpSpPr bwMode="auto">
          <a:xfrm>
            <a:off x="381000" y="1676400"/>
            <a:ext cx="7675563" cy="1639888"/>
            <a:chOff x="240" y="1056"/>
            <a:chExt cx="4835" cy="1033"/>
          </a:xfrm>
        </p:grpSpPr>
        <p:sp>
          <p:nvSpPr>
            <p:cNvPr id="18443" name="Line 1098"/>
            <p:cNvSpPr>
              <a:spLocks noChangeShapeType="1"/>
            </p:cNvSpPr>
            <p:nvPr/>
          </p:nvSpPr>
          <p:spPr bwMode="auto">
            <a:xfrm>
              <a:off x="3103" y="1355"/>
              <a:ext cx="1152" cy="0"/>
            </a:xfrm>
            <a:prstGeom prst="line">
              <a:avLst/>
            </a:prstGeom>
            <a:noFill/>
            <a:ln w="38100">
              <a:solidFill>
                <a:srgbClr val="996633"/>
              </a:solidFill>
              <a:round/>
              <a:headEnd/>
              <a:tailEnd type="triangle" w="med" len="lg"/>
            </a:ln>
          </p:spPr>
          <p:txBody>
            <a:bodyPr/>
            <a:lstStyle/>
            <a:p>
              <a:endParaRPr lang="en-US" dirty="0"/>
            </a:p>
          </p:txBody>
        </p:sp>
        <p:grpSp>
          <p:nvGrpSpPr>
            <p:cNvPr id="3" name="Group 1066"/>
            <p:cNvGrpSpPr>
              <a:grpSpLocks/>
            </p:cNvGrpSpPr>
            <p:nvPr/>
          </p:nvGrpSpPr>
          <p:grpSpPr bwMode="auto">
            <a:xfrm>
              <a:off x="434" y="1056"/>
              <a:ext cx="314" cy="596"/>
              <a:chOff x="178" y="2832"/>
              <a:chExt cx="314" cy="596"/>
            </a:xfrm>
          </p:grpSpPr>
          <p:sp>
            <p:nvSpPr>
              <p:cNvPr id="18457" name="Oval 1060"/>
              <p:cNvSpPr>
                <a:spLocks noChangeArrowheads="1"/>
              </p:cNvSpPr>
              <p:nvPr/>
            </p:nvSpPr>
            <p:spPr bwMode="auto">
              <a:xfrm>
                <a:off x="263" y="2832"/>
                <a:ext cx="144" cy="144"/>
              </a:xfrm>
              <a:prstGeom prst="ellipse">
                <a:avLst/>
              </a:prstGeom>
              <a:solidFill>
                <a:schemeClr val="bg1"/>
              </a:solidFill>
              <a:ln w="38100">
                <a:solidFill>
                  <a:srgbClr val="996633"/>
                </a:solidFill>
                <a:round/>
                <a:headEnd/>
                <a:tailEnd/>
              </a:ln>
            </p:spPr>
            <p:txBody>
              <a:bodyPr wrap="none" anchor="ctr"/>
              <a:lstStyle/>
              <a:p>
                <a:endParaRPr lang="en-US" dirty="0"/>
              </a:p>
            </p:txBody>
          </p:sp>
          <p:sp>
            <p:nvSpPr>
              <p:cNvPr id="18458" name="Line 1061"/>
              <p:cNvSpPr>
                <a:spLocks noChangeShapeType="1"/>
              </p:cNvSpPr>
              <p:nvPr/>
            </p:nvSpPr>
            <p:spPr bwMode="auto">
              <a:xfrm>
                <a:off x="179" y="3050"/>
                <a:ext cx="312" cy="0"/>
              </a:xfrm>
              <a:prstGeom prst="line">
                <a:avLst/>
              </a:prstGeom>
              <a:noFill/>
              <a:ln w="38100">
                <a:solidFill>
                  <a:srgbClr val="996633"/>
                </a:solidFill>
                <a:round/>
                <a:headEnd/>
                <a:tailEnd/>
              </a:ln>
            </p:spPr>
            <p:txBody>
              <a:bodyPr/>
              <a:lstStyle/>
              <a:p>
                <a:endParaRPr lang="en-US" dirty="0"/>
              </a:p>
            </p:txBody>
          </p:sp>
          <p:sp>
            <p:nvSpPr>
              <p:cNvPr id="18459" name="Line 1062"/>
              <p:cNvSpPr>
                <a:spLocks noChangeShapeType="1"/>
              </p:cNvSpPr>
              <p:nvPr/>
            </p:nvSpPr>
            <p:spPr bwMode="auto">
              <a:xfrm>
                <a:off x="335" y="2975"/>
                <a:ext cx="0" cy="219"/>
              </a:xfrm>
              <a:prstGeom prst="line">
                <a:avLst/>
              </a:prstGeom>
              <a:noFill/>
              <a:ln w="38100">
                <a:solidFill>
                  <a:srgbClr val="996633"/>
                </a:solidFill>
                <a:round/>
                <a:headEnd/>
                <a:tailEnd/>
              </a:ln>
            </p:spPr>
            <p:txBody>
              <a:bodyPr/>
              <a:lstStyle/>
              <a:p>
                <a:endParaRPr lang="en-US" dirty="0"/>
              </a:p>
            </p:txBody>
          </p:sp>
          <p:grpSp>
            <p:nvGrpSpPr>
              <p:cNvPr id="4" name="Group 1065"/>
              <p:cNvGrpSpPr>
                <a:grpSpLocks/>
              </p:cNvGrpSpPr>
              <p:nvPr/>
            </p:nvGrpSpPr>
            <p:grpSpPr bwMode="auto">
              <a:xfrm>
                <a:off x="178" y="3194"/>
                <a:ext cx="314" cy="234"/>
                <a:chOff x="176" y="3194"/>
                <a:chExt cx="314" cy="234"/>
              </a:xfrm>
            </p:grpSpPr>
            <p:sp>
              <p:nvSpPr>
                <p:cNvPr id="18461" name="Line 1063"/>
                <p:cNvSpPr>
                  <a:spLocks noChangeShapeType="1"/>
                </p:cNvSpPr>
                <p:nvPr/>
              </p:nvSpPr>
              <p:spPr bwMode="auto">
                <a:xfrm flipH="1">
                  <a:off x="176" y="3194"/>
                  <a:ext cx="157" cy="234"/>
                </a:xfrm>
                <a:prstGeom prst="line">
                  <a:avLst/>
                </a:prstGeom>
                <a:noFill/>
                <a:ln w="38100">
                  <a:solidFill>
                    <a:srgbClr val="996633"/>
                  </a:solidFill>
                  <a:round/>
                  <a:headEnd/>
                  <a:tailEnd/>
                </a:ln>
              </p:spPr>
              <p:txBody>
                <a:bodyPr/>
                <a:lstStyle/>
                <a:p>
                  <a:endParaRPr lang="en-US" dirty="0"/>
                </a:p>
              </p:txBody>
            </p:sp>
            <p:sp>
              <p:nvSpPr>
                <p:cNvPr id="18462" name="Line 1064"/>
                <p:cNvSpPr>
                  <a:spLocks noChangeShapeType="1"/>
                </p:cNvSpPr>
                <p:nvPr/>
              </p:nvSpPr>
              <p:spPr bwMode="auto">
                <a:xfrm flipH="1" flipV="1">
                  <a:off x="333" y="3194"/>
                  <a:ext cx="157" cy="234"/>
                </a:xfrm>
                <a:prstGeom prst="line">
                  <a:avLst/>
                </a:prstGeom>
                <a:noFill/>
                <a:ln w="38100">
                  <a:solidFill>
                    <a:srgbClr val="996633"/>
                  </a:solidFill>
                  <a:round/>
                  <a:headEnd/>
                  <a:tailEnd/>
                </a:ln>
              </p:spPr>
              <p:txBody>
                <a:bodyPr/>
                <a:lstStyle/>
                <a:p>
                  <a:endParaRPr lang="en-US" dirty="0"/>
                </a:p>
              </p:txBody>
            </p:sp>
          </p:grpSp>
        </p:grpSp>
        <p:sp>
          <p:nvSpPr>
            <p:cNvPr id="18445" name="Oval 1070"/>
            <p:cNvSpPr>
              <a:spLocks noChangeArrowheads="1"/>
            </p:cNvSpPr>
            <p:nvPr/>
          </p:nvSpPr>
          <p:spPr bwMode="auto">
            <a:xfrm>
              <a:off x="2110" y="1133"/>
              <a:ext cx="1056" cy="444"/>
            </a:xfrm>
            <a:prstGeom prst="ellipse">
              <a:avLst/>
            </a:prstGeom>
            <a:solidFill>
              <a:schemeClr val="bg1"/>
            </a:solidFill>
            <a:ln w="38100">
              <a:solidFill>
                <a:srgbClr val="996633"/>
              </a:solidFill>
              <a:round/>
              <a:headEnd type="none" w="sm" len="sm"/>
              <a:tailEnd type="none" w="lg" len="lg"/>
            </a:ln>
          </p:spPr>
          <p:txBody>
            <a:bodyPr wrap="none" anchor="ctr"/>
            <a:lstStyle/>
            <a:p>
              <a:endParaRPr lang="en-US" dirty="0"/>
            </a:p>
          </p:txBody>
        </p:sp>
        <p:grpSp>
          <p:nvGrpSpPr>
            <p:cNvPr id="5" name="Group 1090"/>
            <p:cNvGrpSpPr>
              <a:grpSpLocks/>
            </p:cNvGrpSpPr>
            <p:nvPr/>
          </p:nvGrpSpPr>
          <p:grpSpPr bwMode="auto">
            <a:xfrm>
              <a:off x="4535" y="1057"/>
              <a:ext cx="314" cy="596"/>
              <a:chOff x="178" y="2832"/>
              <a:chExt cx="314" cy="596"/>
            </a:xfrm>
          </p:grpSpPr>
          <p:sp>
            <p:nvSpPr>
              <p:cNvPr id="18451" name="Oval 1091"/>
              <p:cNvSpPr>
                <a:spLocks noChangeArrowheads="1"/>
              </p:cNvSpPr>
              <p:nvPr/>
            </p:nvSpPr>
            <p:spPr bwMode="auto">
              <a:xfrm>
                <a:off x="263" y="2832"/>
                <a:ext cx="144" cy="144"/>
              </a:xfrm>
              <a:prstGeom prst="ellipse">
                <a:avLst/>
              </a:prstGeom>
              <a:solidFill>
                <a:schemeClr val="bg1"/>
              </a:solidFill>
              <a:ln w="38100">
                <a:solidFill>
                  <a:srgbClr val="996633"/>
                </a:solidFill>
                <a:round/>
                <a:headEnd/>
                <a:tailEnd/>
              </a:ln>
            </p:spPr>
            <p:txBody>
              <a:bodyPr wrap="none" anchor="ctr"/>
              <a:lstStyle/>
              <a:p>
                <a:endParaRPr lang="en-US" dirty="0"/>
              </a:p>
            </p:txBody>
          </p:sp>
          <p:sp>
            <p:nvSpPr>
              <p:cNvPr id="18452" name="Line 1092"/>
              <p:cNvSpPr>
                <a:spLocks noChangeShapeType="1"/>
              </p:cNvSpPr>
              <p:nvPr/>
            </p:nvSpPr>
            <p:spPr bwMode="auto">
              <a:xfrm>
                <a:off x="179" y="3050"/>
                <a:ext cx="312" cy="0"/>
              </a:xfrm>
              <a:prstGeom prst="line">
                <a:avLst/>
              </a:prstGeom>
              <a:noFill/>
              <a:ln w="38100">
                <a:solidFill>
                  <a:srgbClr val="996633"/>
                </a:solidFill>
                <a:round/>
                <a:headEnd/>
                <a:tailEnd/>
              </a:ln>
            </p:spPr>
            <p:txBody>
              <a:bodyPr/>
              <a:lstStyle/>
              <a:p>
                <a:endParaRPr lang="en-US" dirty="0"/>
              </a:p>
            </p:txBody>
          </p:sp>
          <p:sp>
            <p:nvSpPr>
              <p:cNvPr id="18453" name="Line 1093"/>
              <p:cNvSpPr>
                <a:spLocks noChangeShapeType="1"/>
              </p:cNvSpPr>
              <p:nvPr/>
            </p:nvSpPr>
            <p:spPr bwMode="auto">
              <a:xfrm>
                <a:off x="335" y="2975"/>
                <a:ext cx="0" cy="219"/>
              </a:xfrm>
              <a:prstGeom prst="line">
                <a:avLst/>
              </a:prstGeom>
              <a:noFill/>
              <a:ln w="38100">
                <a:solidFill>
                  <a:srgbClr val="996633"/>
                </a:solidFill>
                <a:round/>
                <a:headEnd/>
                <a:tailEnd/>
              </a:ln>
            </p:spPr>
            <p:txBody>
              <a:bodyPr/>
              <a:lstStyle/>
              <a:p>
                <a:endParaRPr lang="en-US" dirty="0"/>
              </a:p>
            </p:txBody>
          </p:sp>
          <p:grpSp>
            <p:nvGrpSpPr>
              <p:cNvPr id="6" name="Group 1094"/>
              <p:cNvGrpSpPr>
                <a:grpSpLocks/>
              </p:cNvGrpSpPr>
              <p:nvPr/>
            </p:nvGrpSpPr>
            <p:grpSpPr bwMode="auto">
              <a:xfrm>
                <a:off x="178" y="3194"/>
                <a:ext cx="314" cy="234"/>
                <a:chOff x="176" y="3194"/>
                <a:chExt cx="314" cy="234"/>
              </a:xfrm>
            </p:grpSpPr>
            <p:sp>
              <p:nvSpPr>
                <p:cNvPr id="18455" name="Line 1095"/>
                <p:cNvSpPr>
                  <a:spLocks noChangeShapeType="1"/>
                </p:cNvSpPr>
                <p:nvPr/>
              </p:nvSpPr>
              <p:spPr bwMode="auto">
                <a:xfrm flipH="1">
                  <a:off x="176" y="3194"/>
                  <a:ext cx="157" cy="234"/>
                </a:xfrm>
                <a:prstGeom prst="line">
                  <a:avLst/>
                </a:prstGeom>
                <a:noFill/>
                <a:ln w="38100">
                  <a:solidFill>
                    <a:srgbClr val="996633"/>
                  </a:solidFill>
                  <a:round/>
                  <a:headEnd/>
                  <a:tailEnd/>
                </a:ln>
              </p:spPr>
              <p:txBody>
                <a:bodyPr/>
                <a:lstStyle/>
                <a:p>
                  <a:endParaRPr lang="en-US" dirty="0"/>
                </a:p>
              </p:txBody>
            </p:sp>
            <p:sp>
              <p:nvSpPr>
                <p:cNvPr id="18456" name="Line 1096"/>
                <p:cNvSpPr>
                  <a:spLocks noChangeShapeType="1"/>
                </p:cNvSpPr>
                <p:nvPr/>
              </p:nvSpPr>
              <p:spPr bwMode="auto">
                <a:xfrm flipH="1" flipV="1">
                  <a:off x="333" y="3194"/>
                  <a:ext cx="157" cy="234"/>
                </a:xfrm>
                <a:prstGeom prst="line">
                  <a:avLst/>
                </a:prstGeom>
                <a:noFill/>
                <a:ln w="38100">
                  <a:solidFill>
                    <a:srgbClr val="996633"/>
                  </a:solidFill>
                  <a:round/>
                  <a:headEnd/>
                  <a:tailEnd/>
                </a:ln>
              </p:spPr>
              <p:txBody>
                <a:bodyPr/>
                <a:lstStyle/>
                <a:p>
                  <a:endParaRPr lang="en-US" dirty="0"/>
                </a:p>
              </p:txBody>
            </p:sp>
          </p:grpSp>
        </p:grpSp>
        <p:sp>
          <p:nvSpPr>
            <p:cNvPr id="18447" name="Line 1097"/>
            <p:cNvSpPr>
              <a:spLocks noChangeShapeType="1"/>
            </p:cNvSpPr>
            <p:nvPr/>
          </p:nvSpPr>
          <p:spPr bwMode="auto">
            <a:xfrm>
              <a:off x="1063" y="1355"/>
              <a:ext cx="1056" cy="0"/>
            </a:xfrm>
            <a:prstGeom prst="line">
              <a:avLst/>
            </a:prstGeom>
            <a:noFill/>
            <a:ln w="38100">
              <a:solidFill>
                <a:srgbClr val="996633"/>
              </a:solidFill>
              <a:round/>
              <a:headEnd/>
              <a:tailEnd type="triangle" w="med" len="lg"/>
            </a:ln>
          </p:spPr>
          <p:txBody>
            <a:bodyPr/>
            <a:lstStyle/>
            <a:p>
              <a:endParaRPr lang="en-US" dirty="0"/>
            </a:p>
          </p:txBody>
        </p:sp>
        <p:sp>
          <p:nvSpPr>
            <p:cNvPr id="18448" name="Text Box 1105"/>
            <p:cNvSpPr txBox="1">
              <a:spLocks noChangeArrowheads="1"/>
            </p:cNvSpPr>
            <p:nvPr/>
          </p:nvSpPr>
          <p:spPr bwMode="auto">
            <a:xfrm>
              <a:off x="240" y="1738"/>
              <a:ext cx="702" cy="288"/>
            </a:xfrm>
            <a:prstGeom prst="rect">
              <a:avLst/>
            </a:prstGeom>
            <a:noFill/>
            <a:ln w="9525">
              <a:noFill/>
              <a:miter lim="800000"/>
              <a:headEnd/>
              <a:tailEnd/>
            </a:ln>
          </p:spPr>
          <p:txBody>
            <a:bodyPr wrap="none">
              <a:spAutoFit/>
            </a:bodyPr>
            <a:lstStyle/>
            <a:p>
              <a:r>
                <a:rPr lang="en-US" sz="2400" dirty="0"/>
                <a:t>Student</a:t>
              </a:r>
            </a:p>
          </p:txBody>
        </p:sp>
        <p:sp>
          <p:nvSpPr>
            <p:cNvPr id="18449" name="Text Box 1106"/>
            <p:cNvSpPr txBox="1">
              <a:spLocks noChangeArrowheads="1"/>
            </p:cNvSpPr>
            <p:nvPr/>
          </p:nvSpPr>
          <p:spPr bwMode="auto">
            <a:xfrm>
              <a:off x="4309" y="1738"/>
              <a:ext cx="766" cy="288"/>
            </a:xfrm>
            <a:prstGeom prst="rect">
              <a:avLst/>
            </a:prstGeom>
            <a:noFill/>
            <a:ln w="9525">
              <a:noFill/>
              <a:miter lim="800000"/>
              <a:headEnd/>
              <a:tailEnd/>
            </a:ln>
          </p:spPr>
          <p:txBody>
            <a:bodyPr wrap="none">
              <a:spAutoFit/>
            </a:bodyPr>
            <a:lstStyle/>
            <a:p>
              <a:r>
                <a:rPr lang="en-US" sz="2400" dirty="0"/>
                <a:t>Registry</a:t>
              </a:r>
            </a:p>
          </p:txBody>
        </p:sp>
        <p:sp>
          <p:nvSpPr>
            <p:cNvPr id="18450" name="Text Box 1107"/>
            <p:cNvSpPr txBox="1">
              <a:spLocks noChangeArrowheads="1"/>
            </p:cNvSpPr>
            <p:nvPr/>
          </p:nvSpPr>
          <p:spPr bwMode="auto">
            <a:xfrm>
              <a:off x="1920" y="1571"/>
              <a:ext cx="1436" cy="518"/>
            </a:xfrm>
            <a:prstGeom prst="rect">
              <a:avLst/>
            </a:prstGeom>
            <a:noFill/>
            <a:ln w="9525">
              <a:noFill/>
              <a:miter lim="800000"/>
              <a:headEnd/>
              <a:tailEnd/>
            </a:ln>
          </p:spPr>
          <p:txBody>
            <a:bodyPr>
              <a:spAutoFit/>
            </a:bodyPr>
            <a:lstStyle/>
            <a:p>
              <a:r>
                <a:rPr lang="en-US" sz="2400" dirty="0"/>
                <a:t>Course Registration</a:t>
              </a:r>
            </a:p>
          </p:txBody>
        </p:sp>
      </p:grpSp>
      <p:sp>
        <p:nvSpPr>
          <p:cNvPr id="18438" name="AutoShape 1054"/>
          <p:cNvSpPr>
            <a:spLocks noChangeArrowheads="1"/>
          </p:cNvSpPr>
          <p:nvPr/>
        </p:nvSpPr>
        <p:spPr bwMode="auto">
          <a:xfrm rot="5400000">
            <a:off x="3684588" y="3614737"/>
            <a:ext cx="1066800" cy="762000"/>
          </a:xfrm>
          <a:prstGeom prst="rightArrow">
            <a:avLst>
              <a:gd name="adj1" fmla="val 52083"/>
              <a:gd name="adj2" fmla="val 41877"/>
            </a:avLst>
          </a:prstGeom>
          <a:gradFill rotWithShape="0">
            <a:gsLst>
              <a:gs pos="30000">
                <a:srgbClr val="996600"/>
              </a:gs>
              <a:gs pos="0">
                <a:srgbClr val="996600"/>
              </a:gs>
              <a:gs pos="100000">
                <a:schemeClr val="bg2"/>
              </a:gs>
            </a:gsLst>
            <a:lin ang="5400000" scaled="1"/>
          </a:gradFill>
          <a:ln w="12700">
            <a:noFill/>
            <a:miter lim="800000"/>
            <a:headEnd type="none" w="sm" len="sm"/>
            <a:tailEnd type="none" w="lg" len="lg"/>
          </a:ln>
        </p:spPr>
        <p:txBody>
          <a:bodyPr wrap="none" anchor="ctr"/>
          <a:lstStyle/>
          <a:p>
            <a:endParaRPr lang="en-US" dirty="0"/>
          </a:p>
        </p:txBody>
      </p:sp>
      <p:sp>
        <p:nvSpPr>
          <p:cNvPr id="18439" name="Text Box 1103"/>
          <p:cNvSpPr txBox="1">
            <a:spLocks noChangeArrowheads="1"/>
          </p:cNvSpPr>
          <p:nvPr/>
        </p:nvSpPr>
        <p:spPr bwMode="auto">
          <a:xfrm>
            <a:off x="3343275" y="5791199"/>
            <a:ext cx="1752600" cy="830262"/>
          </a:xfrm>
          <a:prstGeom prst="rect">
            <a:avLst/>
          </a:prstGeom>
          <a:noFill/>
          <a:ln w="9525">
            <a:noFill/>
            <a:miter lim="800000"/>
            <a:headEnd/>
            <a:tailEnd/>
          </a:ln>
        </p:spPr>
        <p:txBody>
          <a:bodyPr>
            <a:spAutoFit/>
          </a:bodyPr>
          <a:lstStyle/>
          <a:p>
            <a:r>
              <a:rPr lang="en-US" sz="2400" b="1" dirty="0">
                <a:solidFill>
                  <a:schemeClr val="bg2"/>
                </a:solidFill>
              </a:rPr>
              <a:t>Course </a:t>
            </a:r>
            <a:r>
              <a:rPr lang="en-US" sz="2400" b="1" dirty="0" smtClean="0">
                <a:solidFill>
                  <a:schemeClr val="bg2"/>
                </a:solidFill>
              </a:rPr>
              <a:t>Object </a:t>
            </a:r>
            <a:r>
              <a:rPr lang="en-US" sz="2400" b="1" dirty="0" smtClean="0">
                <a:solidFill>
                  <a:schemeClr val="bg1">
                    <a:lumMod val="65000"/>
                  </a:schemeClr>
                </a:solidFill>
              </a:rPr>
              <a:t>.</a:t>
            </a:r>
            <a:endParaRPr lang="en-US" sz="2400" b="1" dirty="0">
              <a:solidFill>
                <a:schemeClr val="bg1">
                  <a:lumMod val="65000"/>
                </a:schemeClr>
              </a:solidFill>
            </a:endParaRPr>
          </a:p>
        </p:txBody>
      </p:sp>
      <p:grpSp>
        <p:nvGrpSpPr>
          <p:cNvPr id="8" name="Group 1117"/>
          <p:cNvGrpSpPr>
            <a:grpSpLocks/>
          </p:cNvGrpSpPr>
          <p:nvPr/>
        </p:nvGrpSpPr>
        <p:grpSpPr bwMode="auto">
          <a:xfrm>
            <a:off x="3756025" y="4791074"/>
            <a:ext cx="927100" cy="923925"/>
            <a:chOff x="2400" y="3042"/>
            <a:chExt cx="584" cy="582"/>
          </a:xfrm>
        </p:grpSpPr>
        <p:sp>
          <p:nvSpPr>
            <p:cNvPr id="18441" name="Oval 1100"/>
            <p:cNvSpPr>
              <a:spLocks noChangeAspect="1" noChangeArrowheads="1"/>
            </p:cNvSpPr>
            <p:nvPr/>
          </p:nvSpPr>
          <p:spPr bwMode="auto">
            <a:xfrm>
              <a:off x="2400" y="3042"/>
              <a:ext cx="584" cy="582"/>
            </a:xfrm>
            <a:prstGeom prst="ellipse">
              <a:avLst/>
            </a:prstGeom>
            <a:solidFill>
              <a:schemeClr val="bg1"/>
            </a:solidFill>
            <a:ln w="76200">
              <a:solidFill>
                <a:schemeClr val="bg2"/>
              </a:solidFill>
              <a:round/>
              <a:headEnd/>
              <a:tailEnd/>
            </a:ln>
          </p:spPr>
          <p:txBody>
            <a:bodyPr/>
            <a:lstStyle/>
            <a:p>
              <a:endParaRPr lang="en-US" dirty="0"/>
            </a:p>
          </p:txBody>
        </p:sp>
        <p:sp>
          <p:nvSpPr>
            <p:cNvPr id="18442" name="Line 1116"/>
            <p:cNvSpPr>
              <a:spLocks noChangeShapeType="1"/>
            </p:cNvSpPr>
            <p:nvPr/>
          </p:nvSpPr>
          <p:spPr bwMode="auto">
            <a:xfrm>
              <a:off x="2400" y="3624"/>
              <a:ext cx="576" cy="0"/>
            </a:xfrm>
            <a:prstGeom prst="line">
              <a:avLst/>
            </a:prstGeom>
            <a:noFill/>
            <a:ln w="76200">
              <a:solidFill>
                <a:schemeClr val="bg2"/>
              </a:solidFill>
              <a:round/>
              <a:headEnd/>
              <a:tailEnd/>
            </a:ln>
          </p:spPr>
          <p:txBody>
            <a:bodyPr/>
            <a:lstStyle/>
            <a:p>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8438"/>
                                        </p:tgtEl>
                                        <p:attrNameLst>
                                          <p:attrName>style.visibility</p:attrName>
                                        </p:attrNameLst>
                                      </p:cBhvr>
                                      <p:to>
                                        <p:strVal val="visible"/>
                                      </p:to>
                                    </p:set>
                                    <p:animEffect transition="in" filter="wipe(up)">
                                      <p:cBhvr>
                                        <p:cTn id="12" dur="500"/>
                                        <p:tgtEl>
                                          <p:spTgt spid="18438"/>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18439"/>
                                        </p:tgtEl>
                                        <p:attrNameLst>
                                          <p:attrName>style.visibility</p:attrName>
                                        </p:attrNameLst>
                                      </p:cBhvr>
                                      <p:to>
                                        <p:strVal val="visible"/>
                                      </p:to>
                                    </p:se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animBg="1"/>
      <p:bldP spid="18439"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5026" name="Rectangle 2"/>
          <p:cNvSpPr>
            <a:spLocks noGrp="1" noChangeArrowheads="1"/>
          </p:cNvSpPr>
          <p:nvPr>
            <p:ph type="title"/>
          </p:nvPr>
        </p:nvSpPr>
        <p:spPr/>
        <p:txBody>
          <a:bodyPr/>
          <a:lstStyle/>
          <a:p>
            <a:r>
              <a:rPr lang="en-US" sz="3200" i="1" dirty="0"/>
              <a:t>Design Classes</a:t>
            </a:r>
            <a:br>
              <a:rPr lang="en-US" sz="3200" i="1" dirty="0"/>
            </a:br>
            <a:r>
              <a:rPr lang="en-US" dirty="0"/>
              <a:t>Boundary Classes</a:t>
            </a:r>
            <a:endParaRPr lang="en-GB" dirty="0"/>
          </a:p>
        </p:txBody>
      </p:sp>
      <p:sp>
        <p:nvSpPr>
          <p:cNvPr id="2305027" name="Rectangle 3"/>
          <p:cNvSpPr>
            <a:spLocks noGrp="1" noChangeArrowheads="1"/>
          </p:cNvSpPr>
          <p:nvPr>
            <p:ph type="body" idx="1"/>
          </p:nvPr>
        </p:nvSpPr>
        <p:spPr>
          <a:xfrm>
            <a:off x="381000" y="1676400"/>
            <a:ext cx="9235440" cy="4953000"/>
          </a:xfrm>
        </p:spPr>
        <p:txBody>
          <a:bodyPr/>
          <a:lstStyle/>
          <a:p>
            <a:pPr>
              <a:lnSpc>
                <a:spcPct val="90000"/>
              </a:lnSpc>
            </a:pPr>
            <a:r>
              <a:rPr lang="en-US" dirty="0"/>
              <a:t>Intermediate between the system and the external world</a:t>
            </a:r>
          </a:p>
          <a:p>
            <a:pPr>
              <a:lnSpc>
                <a:spcPct val="90000"/>
              </a:lnSpc>
            </a:pPr>
            <a:r>
              <a:rPr lang="en-US" dirty="0"/>
              <a:t>May include user interface, system </a:t>
            </a:r>
            <a:r>
              <a:rPr lang="en-US" dirty="0" smtClean="0"/>
              <a:t>interface, </a:t>
            </a:r>
            <a:r>
              <a:rPr lang="en-US" dirty="0"/>
              <a:t>and device interface</a:t>
            </a:r>
          </a:p>
          <a:p>
            <a:pPr>
              <a:lnSpc>
                <a:spcPct val="90000"/>
              </a:lnSpc>
            </a:pPr>
            <a:r>
              <a:rPr lang="en-US" dirty="0"/>
              <a:t>Responsibilities include:</a:t>
            </a:r>
          </a:p>
          <a:p>
            <a:pPr lvl="1">
              <a:lnSpc>
                <a:spcPct val="90000"/>
              </a:lnSpc>
            </a:pPr>
            <a:r>
              <a:rPr lang="en-US" dirty="0"/>
              <a:t>Translating user input into information that the system can understand and use in business events</a:t>
            </a:r>
          </a:p>
          <a:p>
            <a:pPr lvl="1">
              <a:lnSpc>
                <a:spcPct val="90000"/>
              </a:lnSpc>
            </a:pPr>
            <a:r>
              <a:rPr lang="en-US" dirty="0"/>
              <a:t>Taking data pertaining to a business event and translating them for appropriate presentation to users </a:t>
            </a:r>
          </a:p>
          <a:p>
            <a:pPr>
              <a:lnSpc>
                <a:spcPct val="90000"/>
              </a:lnSpc>
            </a:pPr>
            <a:r>
              <a:rPr lang="en-US" dirty="0"/>
              <a:t>At least one boundary class per actor / use case </a:t>
            </a:r>
            <a:r>
              <a:rPr lang="en-US" dirty="0" smtClean="0"/>
              <a:t>pair </a:t>
            </a:r>
            <a:r>
              <a:rPr lang="en-US" b="1" dirty="0" smtClean="0">
                <a:solidFill>
                  <a:schemeClr val="bg1">
                    <a:lumMod val="65000"/>
                  </a:schemeClr>
                </a:solidFill>
              </a:rPr>
              <a:t>.</a:t>
            </a:r>
            <a:endParaRPr lang="en-US" b="1" dirty="0">
              <a:solidFill>
                <a:schemeClr val="bg1">
                  <a:lumMod val="65000"/>
                </a:schemeClr>
              </a:solidFill>
            </a:endParaRPr>
          </a:p>
        </p:txBody>
      </p:sp>
      <p:grpSp>
        <p:nvGrpSpPr>
          <p:cNvPr id="2779138" name="Group 2"/>
          <p:cNvGrpSpPr>
            <a:grpSpLocks/>
          </p:cNvGrpSpPr>
          <p:nvPr/>
        </p:nvGrpSpPr>
        <p:grpSpPr bwMode="auto">
          <a:xfrm>
            <a:off x="5027612" y="152400"/>
            <a:ext cx="1933575" cy="1533525"/>
            <a:chOff x="3255" y="96"/>
            <a:chExt cx="1218" cy="966"/>
          </a:xfrm>
        </p:grpSpPr>
        <p:sp>
          <p:nvSpPr>
            <p:cNvPr id="2305029" name="Line 5"/>
            <p:cNvSpPr>
              <a:spLocks noChangeShapeType="1"/>
            </p:cNvSpPr>
            <p:nvPr/>
          </p:nvSpPr>
          <p:spPr bwMode="auto">
            <a:xfrm flipH="1">
              <a:off x="3255" y="579"/>
              <a:ext cx="672" cy="0"/>
            </a:xfrm>
            <a:prstGeom prst="line">
              <a:avLst/>
            </a:prstGeom>
            <a:noFill/>
            <a:ln w="76200">
              <a:solidFill>
                <a:srgbClr val="0070C0"/>
              </a:solidFill>
              <a:round/>
              <a:headEnd/>
              <a:tailEnd/>
            </a:ln>
            <a:effectLst/>
          </p:spPr>
          <p:txBody>
            <a:bodyPr wrap="none" anchor="ctr"/>
            <a:lstStyle/>
            <a:p>
              <a:endParaRPr lang="en-US" dirty="0"/>
            </a:p>
          </p:txBody>
        </p:sp>
        <p:sp>
          <p:nvSpPr>
            <p:cNvPr id="2305030" name="Line 6"/>
            <p:cNvSpPr>
              <a:spLocks noChangeShapeType="1"/>
            </p:cNvSpPr>
            <p:nvPr/>
          </p:nvSpPr>
          <p:spPr bwMode="auto">
            <a:xfrm>
              <a:off x="3255" y="370"/>
              <a:ext cx="0" cy="419"/>
            </a:xfrm>
            <a:prstGeom prst="line">
              <a:avLst/>
            </a:prstGeom>
            <a:noFill/>
            <a:ln w="76200">
              <a:solidFill>
                <a:srgbClr val="0070C0"/>
              </a:solidFill>
              <a:round/>
              <a:headEnd/>
              <a:tailEnd/>
            </a:ln>
            <a:effectLst/>
          </p:spPr>
          <p:txBody>
            <a:bodyPr wrap="none" anchor="ctr"/>
            <a:lstStyle/>
            <a:p>
              <a:endParaRPr lang="en-US" dirty="0"/>
            </a:p>
          </p:txBody>
        </p:sp>
        <p:sp>
          <p:nvSpPr>
            <p:cNvPr id="2305031" name="Oval 7"/>
            <p:cNvSpPr>
              <a:spLocks noChangeAspect="1" noChangeArrowheads="1"/>
            </p:cNvSpPr>
            <p:nvPr/>
          </p:nvSpPr>
          <p:spPr bwMode="auto">
            <a:xfrm>
              <a:off x="3504" y="96"/>
              <a:ext cx="969" cy="966"/>
            </a:xfrm>
            <a:prstGeom prst="ellipse">
              <a:avLst/>
            </a:prstGeom>
            <a:solidFill>
              <a:schemeClr val="bg1"/>
            </a:solidFill>
            <a:ln w="76200">
              <a:solidFill>
                <a:srgbClr val="0070C0"/>
              </a:solidFill>
              <a:round/>
              <a:headEnd/>
              <a:tailEnd/>
            </a:ln>
          </p:spPr>
          <p:txBody>
            <a:bodyPr/>
            <a:lstStyle/>
            <a:p>
              <a:endParaRPr lang="en-US" dirty="0"/>
            </a:p>
          </p:txBody>
        </p:sp>
      </p:grpSp>
      <p:pic>
        <p:nvPicPr>
          <p:cNvPr id="8" name="Picture 1"/>
          <p:cNvPicPr>
            <a:picLocks noChangeAspect="1" noChangeArrowheads="1"/>
          </p:cNvPicPr>
          <p:nvPr/>
        </p:nvPicPr>
        <p:blipFill>
          <a:blip r:embed="rId4" cstate="print"/>
          <a:srcRect/>
          <a:stretch>
            <a:fillRect/>
          </a:stretch>
        </p:blipFill>
        <p:spPr bwMode="auto">
          <a:xfrm>
            <a:off x="7161212" y="4"/>
            <a:ext cx="2743200" cy="1754181"/>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79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0502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05027">
                                            <p:txEl>
                                              <p:pRg st="0" end="0"/>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0502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05027">
                                            <p:txEl>
                                              <p:pRg st="1" end="1"/>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05027">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305027">
                                            <p:txEl>
                                              <p:pRg st="2" end="2"/>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05027">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305027">
                                            <p:txEl>
                                              <p:pRg st="3" end="3"/>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05027">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305027">
                                            <p:txEl>
                                              <p:pRg st="4" end="4"/>
                                            </p:txEl>
                                          </p:spTgt>
                                        </p:tgtEl>
                                        <p:attrNameLst>
                                          <p:attrName>ppt_c</p:attrName>
                                        </p:attrNameLst>
                                      </p:cBhvr>
                                      <p:to>
                                        <a:schemeClr val="folHlink"/>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050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5027"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834436" name="Picture 4" descr="https://i.ytimg.com/vi/XM9ZOWPeiAk/maxresdefault.jpg"/>
          <p:cNvPicPr>
            <a:picLocks noChangeAspect="1" noChangeArrowheads="1"/>
          </p:cNvPicPr>
          <p:nvPr/>
        </p:nvPicPr>
        <p:blipFill>
          <a:blip r:embed="rId4" cstate="print"/>
          <a:srcRect/>
          <a:stretch>
            <a:fillRect/>
          </a:stretch>
        </p:blipFill>
        <p:spPr bwMode="auto">
          <a:xfrm>
            <a:off x="496254" y="2468880"/>
            <a:ext cx="7802878" cy="4389120"/>
          </a:xfrm>
          <a:prstGeom prst="rect">
            <a:avLst/>
          </a:prstGeom>
          <a:noFill/>
        </p:spPr>
      </p:pic>
      <p:sp>
        <p:nvSpPr>
          <p:cNvPr id="2911234" name="Rectangle 1026"/>
          <p:cNvSpPr>
            <a:spLocks noGrp="1" noChangeArrowheads="1"/>
          </p:cNvSpPr>
          <p:nvPr>
            <p:ph type="title" idx="4294967295"/>
          </p:nvPr>
        </p:nvSpPr>
        <p:spPr>
          <a:xfrm>
            <a:off x="381000" y="304800"/>
            <a:ext cx="9144000" cy="1066800"/>
          </a:xfrm>
        </p:spPr>
        <p:txBody>
          <a:bodyPr/>
          <a:lstStyle/>
          <a:p>
            <a:r>
              <a:rPr lang="en-US" sz="3200" i="1" dirty="0" smtClean="0"/>
              <a:t>Boundary Class Example</a:t>
            </a:r>
            <a:br>
              <a:rPr lang="en-US" sz="3200" i="1" dirty="0" smtClean="0"/>
            </a:br>
            <a:r>
              <a:rPr lang="en-US" dirty="0" smtClean="0"/>
              <a:t>The Future of Shopping</a:t>
            </a:r>
            <a:endParaRPr lang="en-GB" dirty="0"/>
          </a:p>
        </p:txBody>
      </p:sp>
      <p:sp>
        <p:nvSpPr>
          <p:cNvPr id="2834434" name="AutoShape 2" descr="Image result for cisco the future of shopp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5" name="Content Placeholder 2"/>
          <p:cNvSpPr txBox="1">
            <a:spLocks/>
          </p:cNvSpPr>
          <p:nvPr/>
        </p:nvSpPr>
        <p:spPr>
          <a:xfrm>
            <a:off x="381000" y="1676400"/>
            <a:ext cx="9144000" cy="685800"/>
          </a:xfrm>
          <a:prstGeom prst="rect">
            <a:avLst/>
          </a:prstGeom>
        </p:spPr>
        <p:txBody>
          <a:bodyPr/>
          <a:lst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a:lstStyle>
          <a:p>
            <a:pPr marL="0" indent="0">
              <a:buNone/>
            </a:pPr>
            <a:r>
              <a:rPr lang="en-US" kern="0" dirty="0">
                <a:hlinkClick r:id="rId5"/>
              </a:rPr>
              <a:t>https://www.youtube.com/watch?v=CKnEtjpuEUg</a:t>
            </a:r>
            <a:endParaRPr lang="en-US" kern="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p:cNvSpPr>
            <a:spLocks noGrp="1"/>
          </p:cNvSpPr>
          <p:nvPr>
            <p:ph type="sldNum" sz="quarter" idx="12"/>
          </p:nvPr>
        </p:nvSpPr>
        <p:spPr/>
        <p:txBody>
          <a:bodyPr/>
          <a:lstStyle/>
          <a:p>
            <a:fld id="{E85D2AE4-0FFF-46B9-85E5-AA5AFB6B1FA7}" type="slidenum">
              <a:rPr lang="en-US"/>
              <a:pPr/>
              <a:t>13</a:t>
            </a:fld>
            <a:endParaRPr lang="en-US" dirty="0"/>
          </a:p>
        </p:txBody>
      </p:sp>
      <p:sp>
        <p:nvSpPr>
          <p:cNvPr id="2626562" name="Rectangle 2050"/>
          <p:cNvSpPr>
            <a:spLocks noGrp="1" noChangeArrowheads="1"/>
          </p:cNvSpPr>
          <p:nvPr>
            <p:ph type="title"/>
          </p:nvPr>
        </p:nvSpPr>
        <p:spPr/>
        <p:txBody>
          <a:bodyPr/>
          <a:lstStyle/>
          <a:p>
            <a:r>
              <a:rPr lang="en-US" sz="3200" i="1" dirty="0"/>
              <a:t>Design Classes</a:t>
            </a:r>
            <a:br>
              <a:rPr lang="en-US" sz="3200" i="1" dirty="0"/>
            </a:br>
            <a:r>
              <a:rPr lang="en-US" dirty="0"/>
              <a:t>Boundary Classes</a:t>
            </a:r>
          </a:p>
        </p:txBody>
      </p:sp>
      <p:grpSp>
        <p:nvGrpSpPr>
          <p:cNvPr id="2626563" name="Group 2051"/>
          <p:cNvGrpSpPr>
            <a:grpSpLocks/>
          </p:cNvGrpSpPr>
          <p:nvPr/>
        </p:nvGrpSpPr>
        <p:grpSpPr bwMode="auto">
          <a:xfrm>
            <a:off x="381000" y="1676400"/>
            <a:ext cx="7675563" cy="1639888"/>
            <a:chOff x="240" y="1056"/>
            <a:chExt cx="4835" cy="1033"/>
          </a:xfrm>
        </p:grpSpPr>
        <p:sp>
          <p:nvSpPr>
            <p:cNvPr id="2626564" name="Line 2052"/>
            <p:cNvSpPr>
              <a:spLocks noChangeShapeType="1"/>
            </p:cNvSpPr>
            <p:nvPr/>
          </p:nvSpPr>
          <p:spPr bwMode="auto">
            <a:xfrm>
              <a:off x="3103" y="1355"/>
              <a:ext cx="1152" cy="0"/>
            </a:xfrm>
            <a:prstGeom prst="line">
              <a:avLst/>
            </a:prstGeom>
            <a:noFill/>
            <a:ln w="38100">
              <a:solidFill>
                <a:srgbClr val="996633"/>
              </a:solidFill>
              <a:round/>
              <a:headEnd/>
              <a:tailEnd type="triangle" w="med" len="lg"/>
            </a:ln>
            <a:effectLst/>
          </p:spPr>
          <p:txBody>
            <a:bodyPr/>
            <a:lstStyle/>
            <a:p>
              <a:endParaRPr lang="en-US" dirty="0"/>
            </a:p>
          </p:txBody>
        </p:sp>
        <p:grpSp>
          <p:nvGrpSpPr>
            <p:cNvPr id="2626565" name="Group 2053"/>
            <p:cNvGrpSpPr>
              <a:grpSpLocks/>
            </p:cNvGrpSpPr>
            <p:nvPr/>
          </p:nvGrpSpPr>
          <p:grpSpPr bwMode="auto">
            <a:xfrm>
              <a:off x="434" y="1056"/>
              <a:ext cx="314" cy="596"/>
              <a:chOff x="178" y="2832"/>
              <a:chExt cx="314" cy="596"/>
            </a:xfrm>
          </p:grpSpPr>
          <p:sp>
            <p:nvSpPr>
              <p:cNvPr id="2626566" name="Oval 2054"/>
              <p:cNvSpPr>
                <a:spLocks noChangeArrowheads="1"/>
              </p:cNvSpPr>
              <p:nvPr/>
            </p:nvSpPr>
            <p:spPr bwMode="auto">
              <a:xfrm>
                <a:off x="263" y="2832"/>
                <a:ext cx="144" cy="144"/>
              </a:xfrm>
              <a:prstGeom prst="ellipse">
                <a:avLst/>
              </a:prstGeom>
              <a:solidFill>
                <a:schemeClr val="bg1"/>
              </a:solidFill>
              <a:ln w="38100">
                <a:solidFill>
                  <a:srgbClr val="996633"/>
                </a:solidFill>
                <a:round/>
                <a:headEnd/>
                <a:tailEnd/>
              </a:ln>
              <a:effectLst/>
            </p:spPr>
            <p:txBody>
              <a:bodyPr wrap="none" anchor="ctr"/>
              <a:lstStyle/>
              <a:p>
                <a:endParaRPr lang="en-US" dirty="0"/>
              </a:p>
            </p:txBody>
          </p:sp>
          <p:sp>
            <p:nvSpPr>
              <p:cNvPr id="2626567" name="Line 2055"/>
              <p:cNvSpPr>
                <a:spLocks noChangeShapeType="1"/>
              </p:cNvSpPr>
              <p:nvPr/>
            </p:nvSpPr>
            <p:spPr bwMode="auto">
              <a:xfrm>
                <a:off x="179" y="3050"/>
                <a:ext cx="312" cy="0"/>
              </a:xfrm>
              <a:prstGeom prst="line">
                <a:avLst/>
              </a:prstGeom>
              <a:noFill/>
              <a:ln w="38100">
                <a:solidFill>
                  <a:srgbClr val="996633"/>
                </a:solidFill>
                <a:round/>
                <a:headEnd/>
                <a:tailEnd/>
              </a:ln>
              <a:effectLst/>
            </p:spPr>
            <p:txBody>
              <a:bodyPr/>
              <a:lstStyle/>
              <a:p>
                <a:endParaRPr lang="en-US" dirty="0"/>
              </a:p>
            </p:txBody>
          </p:sp>
          <p:sp>
            <p:nvSpPr>
              <p:cNvPr id="2626568" name="Line 2056"/>
              <p:cNvSpPr>
                <a:spLocks noChangeShapeType="1"/>
              </p:cNvSpPr>
              <p:nvPr/>
            </p:nvSpPr>
            <p:spPr bwMode="auto">
              <a:xfrm>
                <a:off x="335" y="2975"/>
                <a:ext cx="0" cy="219"/>
              </a:xfrm>
              <a:prstGeom prst="line">
                <a:avLst/>
              </a:prstGeom>
              <a:noFill/>
              <a:ln w="38100">
                <a:solidFill>
                  <a:srgbClr val="996633"/>
                </a:solidFill>
                <a:round/>
                <a:headEnd/>
                <a:tailEnd/>
              </a:ln>
              <a:effectLst/>
            </p:spPr>
            <p:txBody>
              <a:bodyPr/>
              <a:lstStyle/>
              <a:p>
                <a:endParaRPr lang="en-US" dirty="0"/>
              </a:p>
            </p:txBody>
          </p:sp>
          <p:grpSp>
            <p:nvGrpSpPr>
              <p:cNvPr id="2626569" name="Group 2057"/>
              <p:cNvGrpSpPr>
                <a:grpSpLocks/>
              </p:cNvGrpSpPr>
              <p:nvPr/>
            </p:nvGrpSpPr>
            <p:grpSpPr bwMode="auto">
              <a:xfrm>
                <a:off x="178" y="3194"/>
                <a:ext cx="314" cy="234"/>
                <a:chOff x="176" y="3194"/>
                <a:chExt cx="314" cy="234"/>
              </a:xfrm>
            </p:grpSpPr>
            <p:sp>
              <p:nvSpPr>
                <p:cNvPr id="2626570" name="Line 2058"/>
                <p:cNvSpPr>
                  <a:spLocks noChangeShapeType="1"/>
                </p:cNvSpPr>
                <p:nvPr/>
              </p:nvSpPr>
              <p:spPr bwMode="auto">
                <a:xfrm flipH="1">
                  <a:off x="176" y="3194"/>
                  <a:ext cx="157" cy="234"/>
                </a:xfrm>
                <a:prstGeom prst="line">
                  <a:avLst/>
                </a:prstGeom>
                <a:noFill/>
                <a:ln w="38100">
                  <a:solidFill>
                    <a:srgbClr val="996633"/>
                  </a:solidFill>
                  <a:round/>
                  <a:headEnd/>
                  <a:tailEnd/>
                </a:ln>
                <a:effectLst/>
              </p:spPr>
              <p:txBody>
                <a:bodyPr/>
                <a:lstStyle/>
                <a:p>
                  <a:endParaRPr lang="en-US" dirty="0"/>
                </a:p>
              </p:txBody>
            </p:sp>
            <p:sp>
              <p:nvSpPr>
                <p:cNvPr id="2626571" name="Line 2059"/>
                <p:cNvSpPr>
                  <a:spLocks noChangeShapeType="1"/>
                </p:cNvSpPr>
                <p:nvPr/>
              </p:nvSpPr>
              <p:spPr bwMode="auto">
                <a:xfrm flipH="1" flipV="1">
                  <a:off x="333" y="3194"/>
                  <a:ext cx="157" cy="234"/>
                </a:xfrm>
                <a:prstGeom prst="line">
                  <a:avLst/>
                </a:prstGeom>
                <a:noFill/>
                <a:ln w="38100">
                  <a:solidFill>
                    <a:srgbClr val="996633"/>
                  </a:solidFill>
                  <a:round/>
                  <a:headEnd/>
                  <a:tailEnd/>
                </a:ln>
                <a:effectLst/>
              </p:spPr>
              <p:txBody>
                <a:bodyPr/>
                <a:lstStyle/>
                <a:p>
                  <a:endParaRPr lang="en-US" dirty="0"/>
                </a:p>
              </p:txBody>
            </p:sp>
          </p:grpSp>
        </p:grpSp>
        <p:sp>
          <p:nvSpPr>
            <p:cNvPr id="2626572" name="Oval 2060"/>
            <p:cNvSpPr>
              <a:spLocks noChangeArrowheads="1"/>
            </p:cNvSpPr>
            <p:nvPr/>
          </p:nvSpPr>
          <p:spPr bwMode="auto">
            <a:xfrm>
              <a:off x="2110" y="1133"/>
              <a:ext cx="1056" cy="444"/>
            </a:xfrm>
            <a:prstGeom prst="ellipse">
              <a:avLst/>
            </a:prstGeom>
            <a:solidFill>
              <a:schemeClr val="bg1"/>
            </a:solidFill>
            <a:ln w="38100">
              <a:solidFill>
                <a:srgbClr val="996633"/>
              </a:solidFill>
              <a:round/>
              <a:headEnd type="none" w="sm" len="sm"/>
              <a:tailEnd type="none" w="lg" len="lg"/>
            </a:ln>
            <a:effectLst/>
          </p:spPr>
          <p:txBody>
            <a:bodyPr wrap="none" anchor="ctr"/>
            <a:lstStyle/>
            <a:p>
              <a:endParaRPr lang="en-US" dirty="0"/>
            </a:p>
          </p:txBody>
        </p:sp>
        <p:grpSp>
          <p:nvGrpSpPr>
            <p:cNvPr id="2626573" name="Group 2061"/>
            <p:cNvGrpSpPr>
              <a:grpSpLocks/>
            </p:cNvGrpSpPr>
            <p:nvPr/>
          </p:nvGrpSpPr>
          <p:grpSpPr bwMode="auto">
            <a:xfrm>
              <a:off x="4535" y="1057"/>
              <a:ext cx="314" cy="596"/>
              <a:chOff x="178" y="2832"/>
              <a:chExt cx="314" cy="596"/>
            </a:xfrm>
          </p:grpSpPr>
          <p:sp>
            <p:nvSpPr>
              <p:cNvPr id="2626574" name="Oval 2062"/>
              <p:cNvSpPr>
                <a:spLocks noChangeArrowheads="1"/>
              </p:cNvSpPr>
              <p:nvPr/>
            </p:nvSpPr>
            <p:spPr bwMode="auto">
              <a:xfrm>
                <a:off x="263" y="2832"/>
                <a:ext cx="144" cy="144"/>
              </a:xfrm>
              <a:prstGeom prst="ellipse">
                <a:avLst/>
              </a:prstGeom>
              <a:solidFill>
                <a:schemeClr val="bg1"/>
              </a:solidFill>
              <a:ln w="38100">
                <a:solidFill>
                  <a:srgbClr val="996633"/>
                </a:solidFill>
                <a:round/>
                <a:headEnd/>
                <a:tailEnd/>
              </a:ln>
              <a:effectLst/>
            </p:spPr>
            <p:txBody>
              <a:bodyPr wrap="none" anchor="ctr"/>
              <a:lstStyle/>
              <a:p>
                <a:endParaRPr lang="en-US" dirty="0"/>
              </a:p>
            </p:txBody>
          </p:sp>
          <p:sp>
            <p:nvSpPr>
              <p:cNvPr id="2626575" name="Line 2063"/>
              <p:cNvSpPr>
                <a:spLocks noChangeShapeType="1"/>
              </p:cNvSpPr>
              <p:nvPr/>
            </p:nvSpPr>
            <p:spPr bwMode="auto">
              <a:xfrm>
                <a:off x="179" y="3050"/>
                <a:ext cx="312" cy="0"/>
              </a:xfrm>
              <a:prstGeom prst="line">
                <a:avLst/>
              </a:prstGeom>
              <a:noFill/>
              <a:ln w="38100">
                <a:solidFill>
                  <a:srgbClr val="996633"/>
                </a:solidFill>
                <a:round/>
                <a:headEnd/>
                <a:tailEnd/>
              </a:ln>
              <a:effectLst/>
            </p:spPr>
            <p:txBody>
              <a:bodyPr/>
              <a:lstStyle/>
              <a:p>
                <a:endParaRPr lang="en-US" dirty="0"/>
              </a:p>
            </p:txBody>
          </p:sp>
          <p:sp>
            <p:nvSpPr>
              <p:cNvPr id="2626576" name="Line 2064"/>
              <p:cNvSpPr>
                <a:spLocks noChangeShapeType="1"/>
              </p:cNvSpPr>
              <p:nvPr/>
            </p:nvSpPr>
            <p:spPr bwMode="auto">
              <a:xfrm>
                <a:off x="335" y="2975"/>
                <a:ext cx="0" cy="219"/>
              </a:xfrm>
              <a:prstGeom prst="line">
                <a:avLst/>
              </a:prstGeom>
              <a:noFill/>
              <a:ln w="38100">
                <a:solidFill>
                  <a:srgbClr val="996633"/>
                </a:solidFill>
                <a:round/>
                <a:headEnd/>
                <a:tailEnd/>
              </a:ln>
              <a:effectLst/>
            </p:spPr>
            <p:txBody>
              <a:bodyPr/>
              <a:lstStyle/>
              <a:p>
                <a:endParaRPr lang="en-US" dirty="0"/>
              </a:p>
            </p:txBody>
          </p:sp>
          <p:grpSp>
            <p:nvGrpSpPr>
              <p:cNvPr id="2626577" name="Group 2065"/>
              <p:cNvGrpSpPr>
                <a:grpSpLocks/>
              </p:cNvGrpSpPr>
              <p:nvPr/>
            </p:nvGrpSpPr>
            <p:grpSpPr bwMode="auto">
              <a:xfrm>
                <a:off x="178" y="3194"/>
                <a:ext cx="314" cy="234"/>
                <a:chOff x="176" y="3194"/>
                <a:chExt cx="314" cy="234"/>
              </a:xfrm>
            </p:grpSpPr>
            <p:sp>
              <p:nvSpPr>
                <p:cNvPr id="2626578" name="Line 2066"/>
                <p:cNvSpPr>
                  <a:spLocks noChangeShapeType="1"/>
                </p:cNvSpPr>
                <p:nvPr/>
              </p:nvSpPr>
              <p:spPr bwMode="auto">
                <a:xfrm flipH="1">
                  <a:off x="176" y="3194"/>
                  <a:ext cx="157" cy="234"/>
                </a:xfrm>
                <a:prstGeom prst="line">
                  <a:avLst/>
                </a:prstGeom>
                <a:noFill/>
                <a:ln w="38100">
                  <a:solidFill>
                    <a:srgbClr val="996633"/>
                  </a:solidFill>
                  <a:round/>
                  <a:headEnd/>
                  <a:tailEnd/>
                </a:ln>
                <a:effectLst/>
              </p:spPr>
              <p:txBody>
                <a:bodyPr/>
                <a:lstStyle/>
                <a:p>
                  <a:endParaRPr lang="en-US" dirty="0"/>
                </a:p>
              </p:txBody>
            </p:sp>
            <p:sp>
              <p:nvSpPr>
                <p:cNvPr id="2626579" name="Line 2067"/>
                <p:cNvSpPr>
                  <a:spLocks noChangeShapeType="1"/>
                </p:cNvSpPr>
                <p:nvPr/>
              </p:nvSpPr>
              <p:spPr bwMode="auto">
                <a:xfrm flipH="1" flipV="1">
                  <a:off x="333" y="3194"/>
                  <a:ext cx="157" cy="234"/>
                </a:xfrm>
                <a:prstGeom prst="line">
                  <a:avLst/>
                </a:prstGeom>
                <a:noFill/>
                <a:ln w="38100">
                  <a:solidFill>
                    <a:srgbClr val="996633"/>
                  </a:solidFill>
                  <a:round/>
                  <a:headEnd/>
                  <a:tailEnd/>
                </a:ln>
                <a:effectLst/>
              </p:spPr>
              <p:txBody>
                <a:bodyPr/>
                <a:lstStyle/>
                <a:p>
                  <a:endParaRPr lang="en-US" dirty="0"/>
                </a:p>
              </p:txBody>
            </p:sp>
          </p:grpSp>
        </p:grpSp>
        <p:sp>
          <p:nvSpPr>
            <p:cNvPr id="2626580" name="Line 2068"/>
            <p:cNvSpPr>
              <a:spLocks noChangeShapeType="1"/>
            </p:cNvSpPr>
            <p:nvPr/>
          </p:nvSpPr>
          <p:spPr bwMode="auto">
            <a:xfrm>
              <a:off x="1063" y="1355"/>
              <a:ext cx="1056" cy="0"/>
            </a:xfrm>
            <a:prstGeom prst="line">
              <a:avLst/>
            </a:prstGeom>
            <a:noFill/>
            <a:ln w="38100">
              <a:solidFill>
                <a:srgbClr val="996633"/>
              </a:solidFill>
              <a:round/>
              <a:headEnd/>
              <a:tailEnd type="triangle" w="med" len="lg"/>
            </a:ln>
            <a:effectLst/>
          </p:spPr>
          <p:txBody>
            <a:bodyPr/>
            <a:lstStyle/>
            <a:p>
              <a:endParaRPr lang="en-US" dirty="0"/>
            </a:p>
          </p:txBody>
        </p:sp>
        <p:sp>
          <p:nvSpPr>
            <p:cNvPr id="2626581" name="Text Box 2069"/>
            <p:cNvSpPr txBox="1">
              <a:spLocks noChangeArrowheads="1"/>
            </p:cNvSpPr>
            <p:nvPr/>
          </p:nvSpPr>
          <p:spPr bwMode="auto">
            <a:xfrm>
              <a:off x="240" y="1738"/>
              <a:ext cx="702" cy="288"/>
            </a:xfrm>
            <a:prstGeom prst="rect">
              <a:avLst/>
            </a:prstGeom>
            <a:noFill/>
            <a:ln w="9525">
              <a:noFill/>
              <a:miter lim="800000"/>
              <a:headEnd/>
              <a:tailEnd/>
            </a:ln>
            <a:effectLst/>
          </p:spPr>
          <p:txBody>
            <a:bodyPr wrap="none">
              <a:spAutoFit/>
            </a:bodyPr>
            <a:lstStyle/>
            <a:p>
              <a:pPr>
                <a:spcBef>
                  <a:spcPct val="50000"/>
                </a:spcBef>
              </a:pPr>
              <a:r>
                <a:rPr lang="en-US" sz="2400" dirty="0"/>
                <a:t>Student</a:t>
              </a:r>
            </a:p>
          </p:txBody>
        </p:sp>
        <p:sp>
          <p:nvSpPr>
            <p:cNvPr id="2626582" name="Text Box 2070"/>
            <p:cNvSpPr txBox="1">
              <a:spLocks noChangeArrowheads="1"/>
            </p:cNvSpPr>
            <p:nvPr/>
          </p:nvSpPr>
          <p:spPr bwMode="auto">
            <a:xfrm>
              <a:off x="4309" y="1738"/>
              <a:ext cx="766" cy="288"/>
            </a:xfrm>
            <a:prstGeom prst="rect">
              <a:avLst/>
            </a:prstGeom>
            <a:noFill/>
            <a:ln w="9525">
              <a:noFill/>
              <a:miter lim="800000"/>
              <a:headEnd/>
              <a:tailEnd/>
            </a:ln>
            <a:effectLst/>
          </p:spPr>
          <p:txBody>
            <a:bodyPr wrap="none">
              <a:spAutoFit/>
            </a:bodyPr>
            <a:lstStyle/>
            <a:p>
              <a:pPr>
                <a:spcBef>
                  <a:spcPct val="50000"/>
                </a:spcBef>
              </a:pPr>
              <a:r>
                <a:rPr lang="en-US" sz="2400" dirty="0"/>
                <a:t>Registry</a:t>
              </a:r>
            </a:p>
          </p:txBody>
        </p:sp>
        <p:sp>
          <p:nvSpPr>
            <p:cNvPr id="2626583" name="Text Box 2071"/>
            <p:cNvSpPr txBox="1">
              <a:spLocks noChangeArrowheads="1"/>
            </p:cNvSpPr>
            <p:nvPr/>
          </p:nvSpPr>
          <p:spPr bwMode="auto">
            <a:xfrm>
              <a:off x="1920" y="1571"/>
              <a:ext cx="1436" cy="518"/>
            </a:xfrm>
            <a:prstGeom prst="rect">
              <a:avLst/>
            </a:prstGeom>
            <a:noFill/>
            <a:ln w="9525">
              <a:noFill/>
              <a:miter lim="800000"/>
              <a:headEnd/>
              <a:tailEnd/>
            </a:ln>
            <a:effectLst/>
          </p:spPr>
          <p:txBody>
            <a:bodyPr>
              <a:spAutoFit/>
            </a:bodyPr>
            <a:lstStyle/>
            <a:p>
              <a:pPr>
                <a:spcBef>
                  <a:spcPct val="50000"/>
                </a:spcBef>
              </a:pPr>
              <a:r>
                <a:rPr lang="en-US" sz="2400" dirty="0"/>
                <a:t>Course Registration</a:t>
              </a:r>
            </a:p>
          </p:txBody>
        </p:sp>
      </p:grpSp>
      <p:grpSp>
        <p:nvGrpSpPr>
          <p:cNvPr id="2626598" name="Group 2086"/>
          <p:cNvGrpSpPr>
            <a:grpSpLocks/>
          </p:cNvGrpSpPr>
          <p:nvPr/>
        </p:nvGrpSpPr>
        <p:grpSpPr bwMode="auto">
          <a:xfrm>
            <a:off x="1835150" y="2868613"/>
            <a:ext cx="1325563" cy="3143249"/>
            <a:chOff x="1156" y="1807"/>
            <a:chExt cx="835" cy="1980"/>
          </a:xfrm>
        </p:grpSpPr>
        <p:sp>
          <p:nvSpPr>
            <p:cNvPr id="2626585" name="AutoShape 2073"/>
            <p:cNvSpPr>
              <a:spLocks noChangeArrowheads="1"/>
            </p:cNvSpPr>
            <p:nvPr/>
          </p:nvSpPr>
          <p:spPr bwMode="auto">
            <a:xfrm rot="5400000">
              <a:off x="1237" y="1903"/>
              <a:ext cx="672" cy="480"/>
            </a:xfrm>
            <a:prstGeom prst="rightArrow">
              <a:avLst>
                <a:gd name="adj1" fmla="val 52083"/>
                <a:gd name="adj2" fmla="val 41877"/>
              </a:avLst>
            </a:prstGeom>
            <a:gradFill rotWithShape="0">
              <a:gsLst>
                <a:gs pos="0">
                  <a:srgbClr val="996633"/>
                </a:gs>
                <a:gs pos="100000">
                  <a:srgbClr val="00B050"/>
                </a:gs>
              </a:gsLst>
              <a:lin ang="5400000" scaled="1"/>
            </a:gradFill>
            <a:ln w="12700">
              <a:noFill/>
              <a:miter lim="800000"/>
              <a:headEnd type="none" w="sm" len="sm"/>
              <a:tailEnd type="none" w="lg" len="lg"/>
            </a:ln>
            <a:effectLst/>
          </p:spPr>
          <p:txBody>
            <a:bodyPr wrap="none" anchor="ctr"/>
            <a:lstStyle/>
            <a:p>
              <a:endParaRPr lang="en-US" b="1" dirty="0">
                <a:solidFill>
                  <a:srgbClr val="00B050"/>
                </a:solidFill>
              </a:endParaRPr>
            </a:p>
          </p:txBody>
        </p:sp>
        <p:sp>
          <p:nvSpPr>
            <p:cNvPr id="2626586" name="Text Box 2074"/>
            <p:cNvSpPr txBox="1">
              <a:spLocks noChangeArrowheads="1"/>
            </p:cNvSpPr>
            <p:nvPr/>
          </p:nvSpPr>
          <p:spPr bwMode="auto">
            <a:xfrm>
              <a:off x="1156" y="3264"/>
              <a:ext cx="835" cy="523"/>
            </a:xfrm>
            <a:prstGeom prst="rect">
              <a:avLst/>
            </a:prstGeom>
            <a:noFill/>
            <a:ln w="9525">
              <a:noFill/>
              <a:miter lim="800000"/>
              <a:headEnd/>
              <a:tailEnd/>
            </a:ln>
            <a:effectLst/>
          </p:spPr>
          <p:txBody>
            <a:bodyPr>
              <a:spAutoFit/>
            </a:bodyPr>
            <a:lstStyle/>
            <a:p>
              <a:pPr>
                <a:spcBef>
                  <a:spcPct val="50000"/>
                </a:spcBef>
              </a:pPr>
              <a:r>
                <a:rPr lang="en-US" sz="2400" b="1" dirty="0"/>
                <a:t>Internet Window</a:t>
              </a:r>
            </a:p>
          </p:txBody>
        </p:sp>
        <p:grpSp>
          <p:nvGrpSpPr>
            <p:cNvPr id="2626587" name="Group 2075"/>
            <p:cNvGrpSpPr>
              <a:grpSpLocks/>
            </p:cNvGrpSpPr>
            <p:nvPr/>
          </p:nvGrpSpPr>
          <p:grpSpPr bwMode="auto">
            <a:xfrm>
              <a:off x="1177" y="2610"/>
              <a:ext cx="793" cy="582"/>
              <a:chOff x="2191" y="3042"/>
              <a:chExt cx="793" cy="582"/>
            </a:xfrm>
          </p:grpSpPr>
          <p:sp>
            <p:nvSpPr>
              <p:cNvPr id="2626588" name="Line 2076"/>
              <p:cNvSpPr>
                <a:spLocks noChangeShapeType="1"/>
              </p:cNvSpPr>
              <p:nvPr/>
            </p:nvSpPr>
            <p:spPr bwMode="auto">
              <a:xfrm flipH="1">
                <a:off x="2191" y="3333"/>
                <a:ext cx="672" cy="0"/>
              </a:xfrm>
              <a:prstGeom prst="line">
                <a:avLst/>
              </a:prstGeom>
              <a:noFill/>
              <a:ln w="76200">
                <a:solidFill>
                  <a:srgbClr val="0070C0"/>
                </a:solidFill>
                <a:round/>
                <a:headEnd/>
                <a:tailEnd/>
              </a:ln>
              <a:effectLst/>
            </p:spPr>
            <p:txBody>
              <a:bodyPr wrap="none" anchor="ctr"/>
              <a:lstStyle/>
              <a:p>
                <a:endParaRPr lang="en-US" b="1" dirty="0">
                  <a:solidFill>
                    <a:srgbClr val="00B050"/>
                  </a:solidFill>
                </a:endParaRPr>
              </a:p>
            </p:txBody>
          </p:sp>
          <p:sp>
            <p:nvSpPr>
              <p:cNvPr id="2626589" name="Line 2077"/>
              <p:cNvSpPr>
                <a:spLocks noChangeShapeType="1"/>
              </p:cNvSpPr>
              <p:nvPr/>
            </p:nvSpPr>
            <p:spPr bwMode="auto">
              <a:xfrm>
                <a:off x="2191" y="3124"/>
                <a:ext cx="0" cy="419"/>
              </a:xfrm>
              <a:prstGeom prst="line">
                <a:avLst/>
              </a:prstGeom>
              <a:noFill/>
              <a:ln w="76200">
                <a:solidFill>
                  <a:srgbClr val="0070C0"/>
                </a:solidFill>
                <a:round/>
                <a:headEnd/>
                <a:tailEnd/>
              </a:ln>
              <a:effectLst/>
            </p:spPr>
            <p:txBody>
              <a:bodyPr wrap="none" anchor="ctr"/>
              <a:lstStyle/>
              <a:p>
                <a:endParaRPr lang="en-US" b="1" dirty="0">
                  <a:solidFill>
                    <a:srgbClr val="00B050"/>
                  </a:solidFill>
                </a:endParaRPr>
              </a:p>
            </p:txBody>
          </p:sp>
          <p:sp>
            <p:nvSpPr>
              <p:cNvPr id="2626590" name="Oval 2078"/>
              <p:cNvSpPr>
                <a:spLocks noChangeAspect="1" noChangeArrowheads="1"/>
              </p:cNvSpPr>
              <p:nvPr/>
            </p:nvSpPr>
            <p:spPr bwMode="auto">
              <a:xfrm>
                <a:off x="2400" y="3042"/>
                <a:ext cx="584" cy="582"/>
              </a:xfrm>
              <a:prstGeom prst="ellipse">
                <a:avLst/>
              </a:prstGeom>
              <a:solidFill>
                <a:schemeClr val="bg1"/>
              </a:solidFill>
              <a:ln w="76200">
                <a:solidFill>
                  <a:srgbClr val="0070C0"/>
                </a:solidFill>
                <a:round/>
                <a:headEnd/>
                <a:tailEnd/>
              </a:ln>
            </p:spPr>
            <p:txBody>
              <a:bodyPr/>
              <a:lstStyle/>
              <a:p>
                <a:endParaRPr lang="en-US" b="1" dirty="0">
                  <a:solidFill>
                    <a:srgbClr val="00B050"/>
                  </a:solidFill>
                </a:endParaRPr>
              </a:p>
            </p:txBody>
          </p:sp>
        </p:grpSp>
      </p:grpSp>
      <p:grpSp>
        <p:nvGrpSpPr>
          <p:cNvPr id="2626599" name="Group 2087"/>
          <p:cNvGrpSpPr>
            <a:grpSpLocks/>
          </p:cNvGrpSpPr>
          <p:nvPr/>
        </p:nvGrpSpPr>
        <p:grpSpPr bwMode="auto">
          <a:xfrm>
            <a:off x="5241925" y="2868613"/>
            <a:ext cx="1463675" cy="3143249"/>
            <a:chOff x="3302" y="1807"/>
            <a:chExt cx="922" cy="1980"/>
          </a:xfrm>
        </p:grpSpPr>
        <p:grpSp>
          <p:nvGrpSpPr>
            <p:cNvPr id="2626592" name="Group 2080"/>
            <p:cNvGrpSpPr>
              <a:grpSpLocks/>
            </p:cNvGrpSpPr>
            <p:nvPr/>
          </p:nvGrpSpPr>
          <p:grpSpPr bwMode="auto">
            <a:xfrm>
              <a:off x="3314" y="2610"/>
              <a:ext cx="793" cy="582"/>
              <a:chOff x="2191" y="3042"/>
              <a:chExt cx="793" cy="582"/>
            </a:xfrm>
          </p:grpSpPr>
          <p:sp>
            <p:nvSpPr>
              <p:cNvPr id="2626593" name="Line 2081"/>
              <p:cNvSpPr>
                <a:spLocks noChangeShapeType="1"/>
              </p:cNvSpPr>
              <p:nvPr/>
            </p:nvSpPr>
            <p:spPr bwMode="auto">
              <a:xfrm flipH="1">
                <a:off x="2191" y="3333"/>
                <a:ext cx="672" cy="0"/>
              </a:xfrm>
              <a:prstGeom prst="line">
                <a:avLst/>
              </a:prstGeom>
              <a:noFill/>
              <a:ln w="76200">
                <a:solidFill>
                  <a:srgbClr val="0070C0"/>
                </a:solidFill>
                <a:round/>
                <a:headEnd/>
                <a:tailEnd/>
              </a:ln>
              <a:effectLst/>
            </p:spPr>
            <p:txBody>
              <a:bodyPr wrap="none" anchor="ctr"/>
              <a:lstStyle/>
              <a:p>
                <a:endParaRPr lang="en-US" b="1" dirty="0">
                  <a:solidFill>
                    <a:srgbClr val="00B050"/>
                  </a:solidFill>
                </a:endParaRPr>
              </a:p>
            </p:txBody>
          </p:sp>
          <p:sp>
            <p:nvSpPr>
              <p:cNvPr id="2626594" name="Line 2082"/>
              <p:cNvSpPr>
                <a:spLocks noChangeShapeType="1"/>
              </p:cNvSpPr>
              <p:nvPr/>
            </p:nvSpPr>
            <p:spPr bwMode="auto">
              <a:xfrm>
                <a:off x="2191" y="3124"/>
                <a:ext cx="0" cy="419"/>
              </a:xfrm>
              <a:prstGeom prst="line">
                <a:avLst/>
              </a:prstGeom>
              <a:noFill/>
              <a:ln w="76200">
                <a:solidFill>
                  <a:srgbClr val="0070C0"/>
                </a:solidFill>
                <a:round/>
                <a:headEnd/>
                <a:tailEnd/>
              </a:ln>
              <a:effectLst/>
            </p:spPr>
            <p:txBody>
              <a:bodyPr wrap="none" anchor="ctr"/>
              <a:lstStyle/>
              <a:p>
                <a:endParaRPr lang="en-US" b="1" dirty="0">
                  <a:solidFill>
                    <a:srgbClr val="00B050"/>
                  </a:solidFill>
                </a:endParaRPr>
              </a:p>
            </p:txBody>
          </p:sp>
          <p:sp>
            <p:nvSpPr>
              <p:cNvPr id="2626595" name="Oval 2083"/>
              <p:cNvSpPr>
                <a:spLocks noChangeAspect="1" noChangeArrowheads="1"/>
              </p:cNvSpPr>
              <p:nvPr/>
            </p:nvSpPr>
            <p:spPr bwMode="auto">
              <a:xfrm>
                <a:off x="2400" y="3042"/>
                <a:ext cx="584" cy="582"/>
              </a:xfrm>
              <a:prstGeom prst="ellipse">
                <a:avLst/>
              </a:prstGeom>
              <a:solidFill>
                <a:schemeClr val="bg1"/>
              </a:solidFill>
              <a:ln w="76200">
                <a:solidFill>
                  <a:srgbClr val="0070C0"/>
                </a:solidFill>
                <a:round/>
                <a:headEnd/>
                <a:tailEnd/>
              </a:ln>
            </p:spPr>
            <p:txBody>
              <a:bodyPr/>
              <a:lstStyle/>
              <a:p>
                <a:endParaRPr lang="en-US" b="1" dirty="0">
                  <a:solidFill>
                    <a:srgbClr val="00B050"/>
                  </a:solidFill>
                </a:endParaRPr>
              </a:p>
            </p:txBody>
          </p:sp>
        </p:grpSp>
        <p:sp>
          <p:nvSpPr>
            <p:cNvPr id="2626596" name="AutoShape 2084"/>
            <p:cNvSpPr>
              <a:spLocks noChangeArrowheads="1"/>
            </p:cNvSpPr>
            <p:nvPr/>
          </p:nvSpPr>
          <p:spPr bwMode="auto">
            <a:xfrm rot="5400000">
              <a:off x="3375" y="1903"/>
              <a:ext cx="672" cy="480"/>
            </a:xfrm>
            <a:prstGeom prst="rightArrow">
              <a:avLst>
                <a:gd name="adj1" fmla="val 52083"/>
                <a:gd name="adj2" fmla="val 41877"/>
              </a:avLst>
            </a:prstGeom>
            <a:gradFill rotWithShape="0">
              <a:gsLst>
                <a:gs pos="0">
                  <a:srgbClr val="996633"/>
                </a:gs>
                <a:gs pos="100000">
                  <a:srgbClr val="00B050"/>
                </a:gs>
              </a:gsLst>
              <a:lin ang="5400000" scaled="1"/>
            </a:gradFill>
            <a:ln w="12700">
              <a:noFill/>
              <a:miter lim="800000"/>
              <a:headEnd type="none" w="sm" len="sm"/>
              <a:tailEnd type="none" w="lg" len="lg"/>
            </a:ln>
            <a:effectLst/>
          </p:spPr>
          <p:txBody>
            <a:bodyPr wrap="none" anchor="ctr"/>
            <a:lstStyle/>
            <a:p>
              <a:endParaRPr lang="en-US" b="1" dirty="0">
                <a:solidFill>
                  <a:srgbClr val="00B050"/>
                </a:solidFill>
              </a:endParaRPr>
            </a:p>
          </p:txBody>
        </p:sp>
        <p:sp>
          <p:nvSpPr>
            <p:cNvPr id="2626597" name="Text Box 2085"/>
            <p:cNvSpPr txBox="1">
              <a:spLocks noChangeArrowheads="1"/>
            </p:cNvSpPr>
            <p:nvPr/>
          </p:nvSpPr>
          <p:spPr bwMode="auto">
            <a:xfrm>
              <a:off x="3302" y="3264"/>
              <a:ext cx="922" cy="523"/>
            </a:xfrm>
            <a:prstGeom prst="rect">
              <a:avLst/>
            </a:prstGeom>
            <a:noFill/>
            <a:ln w="9525">
              <a:noFill/>
              <a:miter lim="800000"/>
              <a:headEnd/>
              <a:tailEnd/>
            </a:ln>
            <a:effectLst/>
          </p:spPr>
          <p:txBody>
            <a:bodyPr>
              <a:spAutoFit/>
            </a:bodyPr>
            <a:lstStyle/>
            <a:p>
              <a:pPr>
                <a:spcBef>
                  <a:spcPct val="50000"/>
                </a:spcBef>
              </a:pPr>
              <a:r>
                <a:rPr lang="en-US" sz="2400" b="1" dirty="0"/>
                <a:t>Intranet </a:t>
              </a:r>
              <a:r>
                <a:rPr lang="en-US" sz="2400" b="1" dirty="0" smtClean="0"/>
                <a:t>Window </a:t>
              </a:r>
              <a:r>
                <a:rPr lang="en-US" sz="2400" b="1" dirty="0" smtClean="0">
                  <a:solidFill>
                    <a:schemeClr val="bg1">
                      <a:lumMod val="65000"/>
                    </a:schemeClr>
                  </a:solidFill>
                </a:rPr>
                <a:t>.</a:t>
              </a:r>
              <a:endParaRPr lang="en-US" sz="2400" b="1" dirty="0">
                <a:solidFill>
                  <a:schemeClr val="bg1">
                    <a:lumMod val="65000"/>
                  </a:schemeClr>
                </a:solidFill>
              </a:endParaRPr>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626563"/>
                                        </p:tgtEl>
                                        <p:attrNameLst>
                                          <p:attrName>style.visibility</p:attrName>
                                        </p:attrNameLst>
                                      </p:cBhvr>
                                      <p:to>
                                        <p:strVal val="visible"/>
                                      </p:to>
                                    </p:set>
                                    <p:animEffect transition="in" filter="wipe(left)">
                                      <p:cBhvr>
                                        <p:cTn id="7" dur="500"/>
                                        <p:tgtEl>
                                          <p:spTgt spid="262656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26598"/>
                                        </p:tgtEl>
                                        <p:attrNameLst>
                                          <p:attrName>style.visibility</p:attrName>
                                        </p:attrNameLst>
                                      </p:cBhvr>
                                      <p:to>
                                        <p:strVal val="visible"/>
                                      </p:to>
                                    </p:set>
                                    <p:animEffect transition="in" filter="wipe(up)">
                                      <p:cBhvr>
                                        <p:cTn id="12" dur="500"/>
                                        <p:tgtEl>
                                          <p:spTgt spid="26265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626599"/>
                                        </p:tgtEl>
                                        <p:attrNameLst>
                                          <p:attrName>style.visibility</p:attrName>
                                        </p:attrNameLst>
                                      </p:cBhvr>
                                      <p:to>
                                        <p:strVal val="visible"/>
                                      </p:to>
                                    </p:set>
                                    <p:animEffect transition="in" filter="wipe(up)">
                                      <p:cBhvr>
                                        <p:cTn id="17" dur="500"/>
                                        <p:tgtEl>
                                          <p:spTgt spid="26265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09123" name="Rectangle 3"/>
          <p:cNvSpPr>
            <a:spLocks noGrp="1" noChangeArrowheads="1"/>
          </p:cNvSpPr>
          <p:nvPr>
            <p:ph type="title"/>
          </p:nvPr>
        </p:nvSpPr>
        <p:spPr/>
        <p:txBody>
          <a:bodyPr/>
          <a:lstStyle/>
          <a:p>
            <a:r>
              <a:rPr lang="en-US" sz="3200" i="1" dirty="0"/>
              <a:t>Design Classes</a:t>
            </a:r>
            <a:br>
              <a:rPr lang="en-US" sz="3200" i="1" dirty="0"/>
            </a:br>
            <a:r>
              <a:rPr lang="en-US" dirty="0"/>
              <a:t>Control Classes</a:t>
            </a:r>
            <a:endParaRPr lang="en-GB" dirty="0"/>
          </a:p>
        </p:txBody>
      </p:sp>
      <p:sp>
        <p:nvSpPr>
          <p:cNvPr id="2309124" name="Rectangle 4"/>
          <p:cNvSpPr>
            <a:spLocks noGrp="1" noChangeArrowheads="1"/>
          </p:cNvSpPr>
          <p:nvPr>
            <p:ph type="body" idx="1"/>
          </p:nvPr>
        </p:nvSpPr>
        <p:spPr>
          <a:xfrm>
            <a:off x="381000" y="1790700"/>
            <a:ext cx="9144000" cy="4740275"/>
          </a:xfrm>
        </p:spPr>
        <p:txBody>
          <a:bodyPr/>
          <a:lstStyle/>
          <a:p>
            <a:r>
              <a:rPr lang="en-US" dirty="0"/>
              <a:t>Contain </a:t>
            </a:r>
            <a:r>
              <a:rPr lang="en-GB" dirty="0" smtClean="0"/>
              <a:t>behaviour</a:t>
            </a:r>
            <a:r>
              <a:rPr lang="en-US" dirty="0" smtClean="0"/>
              <a:t> </a:t>
            </a:r>
            <a:r>
              <a:rPr lang="en-US" dirty="0"/>
              <a:t>that </a:t>
            </a:r>
            <a:r>
              <a:rPr lang="en-US" dirty="0" smtClean="0"/>
              <a:t>does </a:t>
            </a:r>
            <a:r>
              <a:rPr lang="en-US" dirty="0"/>
              <a:t>not naturally reside in entity or boundary classes</a:t>
            </a:r>
          </a:p>
          <a:p>
            <a:r>
              <a:rPr lang="en-US" dirty="0"/>
              <a:t>Decouple </a:t>
            </a:r>
            <a:r>
              <a:rPr lang="en-US" b="1" i="1" dirty="0">
                <a:solidFill>
                  <a:srgbClr val="00B050"/>
                </a:solidFill>
              </a:rPr>
              <a:t>boundary classes</a:t>
            </a:r>
            <a:r>
              <a:rPr lang="en-US" dirty="0"/>
              <a:t> (front end) and </a:t>
            </a:r>
            <a:r>
              <a:rPr lang="en-US" b="1" i="1" dirty="0">
                <a:solidFill>
                  <a:schemeClr val="bg2"/>
                </a:solidFill>
              </a:rPr>
              <a:t>entity classes</a:t>
            </a:r>
            <a:r>
              <a:rPr lang="en-US" dirty="0"/>
              <a:t> (storage) from one another</a:t>
            </a:r>
          </a:p>
          <a:p>
            <a:r>
              <a:rPr lang="en-US" dirty="0"/>
              <a:t>Contain the logic or rules of events for directing and managing the interactions among objects</a:t>
            </a:r>
          </a:p>
          <a:p>
            <a:r>
              <a:rPr lang="en-US" dirty="0"/>
              <a:t>Allow the system to be more tolerant of changes and simplify maintenance</a:t>
            </a:r>
          </a:p>
          <a:p>
            <a:r>
              <a:rPr lang="en-US" dirty="0"/>
              <a:t>Usually one control class per use </a:t>
            </a:r>
            <a:r>
              <a:rPr lang="en-US" dirty="0" smtClean="0"/>
              <a:t>case </a:t>
            </a:r>
            <a:r>
              <a:rPr lang="en-US" b="1" dirty="0" smtClean="0">
                <a:solidFill>
                  <a:schemeClr val="bg1">
                    <a:lumMod val="65000"/>
                  </a:schemeClr>
                </a:solidFill>
              </a:rPr>
              <a:t>.</a:t>
            </a:r>
            <a:endParaRPr lang="en-US" b="1" dirty="0">
              <a:solidFill>
                <a:schemeClr val="bg1">
                  <a:lumMod val="65000"/>
                </a:schemeClr>
              </a:solidFill>
            </a:endParaRPr>
          </a:p>
        </p:txBody>
      </p:sp>
      <p:sp>
        <p:nvSpPr>
          <p:cNvPr id="2309127" name="Oval 7"/>
          <p:cNvSpPr>
            <a:spLocks noChangeAspect="1" noChangeArrowheads="1"/>
          </p:cNvSpPr>
          <p:nvPr/>
        </p:nvSpPr>
        <p:spPr bwMode="auto">
          <a:xfrm>
            <a:off x="4953000" y="206373"/>
            <a:ext cx="1538288" cy="1533527"/>
          </a:xfrm>
          <a:prstGeom prst="ellipse">
            <a:avLst/>
          </a:prstGeom>
          <a:solidFill>
            <a:schemeClr val="bg1"/>
          </a:solidFill>
          <a:ln w="76200">
            <a:solidFill>
              <a:srgbClr val="7030A0"/>
            </a:solidFill>
            <a:round/>
            <a:headEnd/>
            <a:tailEnd/>
          </a:ln>
        </p:spPr>
        <p:txBody>
          <a:bodyPr/>
          <a:lstStyle/>
          <a:p>
            <a:endParaRPr lang="en-US" dirty="0"/>
          </a:p>
        </p:txBody>
      </p:sp>
      <p:sp>
        <p:nvSpPr>
          <p:cNvPr id="2309128" name="Text Box 8"/>
          <p:cNvSpPr txBox="1">
            <a:spLocks noChangeArrowheads="1"/>
          </p:cNvSpPr>
          <p:nvPr/>
        </p:nvSpPr>
        <p:spPr bwMode="auto">
          <a:xfrm>
            <a:off x="5332412" y="-345996"/>
            <a:ext cx="667170" cy="1107996"/>
          </a:xfrm>
          <a:prstGeom prst="rect">
            <a:avLst/>
          </a:prstGeom>
          <a:noFill/>
          <a:ln w="57150">
            <a:noFill/>
            <a:miter lim="800000"/>
            <a:headEnd/>
            <a:tailEnd/>
          </a:ln>
          <a:effectLst/>
        </p:spPr>
        <p:txBody>
          <a:bodyPr wrap="none">
            <a:spAutoFit/>
          </a:bodyPr>
          <a:lstStyle/>
          <a:p>
            <a:pPr algn="l"/>
            <a:r>
              <a:rPr lang="en-US" sz="6600" b="1" dirty="0">
                <a:solidFill>
                  <a:srgbClr val="7030A0"/>
                </a:solidFill>
              </a:rPr>
              <a:t>&lt;</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91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091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09124">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09124">
                                            <p:txEl>
                                              <p:pRg st="0" end="0"/>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09124">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09124">
                                            <p:txEl>
                                              <p:pRg st="1" end="1"/>
                                            </p:txEl>
                                          </p:spTgt>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09124">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309124">
                                            <p:txEl>
                                              <p:pRg st="2" end="2"/>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09124">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309124">
                                            <p:txEl>
                                              <p:pRg st="3" end="3"/>
                                            </p:txEl>
                                          </p:spTgt>
                                        </p:tgtEl>
                                        <p:attrNameLst>
                                          <p:attrName>ppt_c</p:attrName>
                                        </p:attrNameLst>
                                      </p:cBhvr>
                                      <p:to>
                                        <a:schemeClr val="folHlink"/>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091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9124" grpId="0" uiExpand="1" build="p"/>
      <p:bldP spid="2309127" grpId="0" animBg="1"/>
      <p:bldP spid="23091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6113F2BA-3AE9-4B49-8515-8381336D3DF1}" type="slidenum">
              <a:rPr lang="en-US"/>
              <a:pPr/>
              <a:t>15</a:t>
            </a:fld>
            <a:endParaRPr lang="en-US" dirty="0"/>
          </a:p>
        </p:txBody>
      </p:sp>
      <p:sp>
        <p:nvSpPr>
          <p:cNvPr id="22531" name="Rectangle 1026"/>
          <p:cNvSpPr>
            <a:spLocks noGrp="1" noChangeArrowheads="1"/>
          </p:cNvSpPr>
          <p:nvPr>
            <p:ph type="title"/>
          </p:nvPr>
        </p:nvSpPr>
        <p:spPr/>
        <p:txBody>
          <a:bodyPr/>
          <a:lstStyle/>
          <a:p>
            <a:r>
              <a:rPr lang="en-US" sz="3200" i="1" dirty="0" smtClean="0"/>
              <a:t>Design Classes</a:t>
            </a:r>
            <a:br>
              <a:rPr lang="en-US" sz="3200" i="1" dirty="0" smtClean="0"/>
            </a:br>
            <a:r>
              <a:rPr lang="en-US" dirty="0" smtClean="0"/>
              <a:t>Control Classes</a:t>
            </a:r>
          </a:p>
        </p:txBody>
      </p:sp>
      <p:grpSp>
        <p:nvGrpSpPr>
          <p:cNvPr id="2" name="Group 1054"/>
          <p:cNvGrpSpPr>
            <a:grpSpLocks/>
          </p:cNvGrpSpPr>
          <p:nvPr/>
        </p:nvGrpSpPr>
        <p:grpSpPr bwMode="auto">
          <a:xfrm>
            <a:off x="3049588" y="3462337"/>
            <a:ext cx="2279650" cy="3117849"/>
            <a:chOff x="1921" y="2181"/>
            <a:chExt cx="1436" cy="1964"/>
          </a:xfrm>
        </p:grpSpPr>
        <p:sp>
          <p:nvSpPr>
            <p:cNvPr id="22554" name="AutoShape 1028"/>
            <p:cNvSpPr>
              <a:spLocks noChangeArrowheads="1"/>
            </p:cNvSpPr>
            <p:nvPr/>
          </p:nvSpPr>
          <p:spPr bwMode="auto">
            <a:xfrm rot="5400000">
              <a:off x="2303" y="2277"/>
              <a:ext cx="672" cy="480"/>
            </a:xfrm>
            <a:prstGeom prst="rightArrow">
              <a:avLst>
                <a:gd name="adj1" fmla="val 52083"/>
                <a:gd name="adj2" fmla="val 41877"/>
              </a:avLst>
            </a:prstGeom>
            <a:gradFill rotWithShape="0">
              <a:gsLst>
                <a:gs pos="0">
                  <a:srgbClr val="996600"/>
                </a:gs>
                <a:gs pos="30000">
                  <a:srgbClr val="996600"/>
                </a:gs>
                <a:gs pos="100000">
                  <a:srgbClr val="7030A0"/>
                </a:gs>
              </a:gsLst>
              <a:lin ang="5400000" scaled="1"/>
            </a:gradFill>
            <a:ln w="12700">
              <a:noFill/>
              <a:miter lim="800000"/>
              <a:headEnd type="none" w="sm" len="sm"/>
              <a:tailEnd type="none" w="lg" len="lg"/>
            </a:ln>
          </p:spPr>
          <p:txBody>
            <a:bodyPr wrap="none" anchor="ctr"/>
            <a:lstStyle/>
            <a:p>
              <a:endParaRPr lang="en-US" dirty="0"/>
            </a:p>
          </p:txBody>
        </p:sp>
        <p:sp>
          <p:nvSpPr>
            <p:cNvPr id="22555" name="Oval 1030"/>
            <p:cNvSpPr>
              <a:spLocks noChangeAspect="1" noChangeArrowheads="1"/>
            </p:cNvSpPr>
            <p:nvPr/>
          </p:nvSpPr>
          <p:spPr bwMode="auto">
            <a:xfrm>
              <a:off x="2400" y="3042"/>
              <a:ext cx="584" cy="582"/>
            </a:xfrm>
            <a:prstGeom prst="ellipse">
              <a:avLst/>
            </a:prstGeom>
            <a:solidFill>
              <a:schemeClr val="bg1"/>
            </a:solidFill>
            <a:ln w="76200">
              <a:solidFill>
                <a:srgbClr val="7030A0"/>
              </a:solidFill>
              <a:round/>
              <a:headEnd/>
              <a:tailEnd/>
            </a:ln>
          </p:spPr>
          <p:txBody>
            <a:bodyPr/>
            <a:lstStyle/>
            <a:p>
              <a:endParaRPr lang="en-US" dirty="0"/>
            </a:p>
          </p:txBody>
        </p:sp>
        <p:sp>
          <p:nvSpPr>
            <p:cNvPr id="22556" name="Text Box 1031"/>
            <p:cNvSpPr txBox="1">
              <a:spLocks noChangeArrowheads="1"/>
            </p:cNvSpPr>
            <p:nvPr/>
          </p:nvSpPr>
          <p:spPr bwMode="auto">
            <a:xfrm>
              <a:off x="2496" y="2721"/>
              <a:ext cx="393" cy="640"/>
            </a:xfrm>
            <a:prstGeom prst="rect">
              <a:avLst/>
            </a:prstGeom>
            <a:noFill/>
            <a:ln w="57150">
              <a:noFill/>
              <a:miter lim="800000"/>
              <a:headEnd/>
              <a:tailEnd/>
            </a:ln>
          </p:spPr>
          <p:txBody>
            <a:bodyPr wrap="none">
              <a:spAutoFit/>
            </a:bodyPr>
            <a:lstStyle/>
            <a:p>
              <a:pPr algn="l">
                <a:spcBef>
                  <a:spcPct val="0"/>
                </a:spcBef>
              </a:pPr>
              <a:r>
                <a:rPr lang="en-US" sz="6000" b="1" dirty="0">
                  <a:solidFill>
                    <a:srgbClr val="7030A0"/>
                  </a:solidFill>
                </a:rPr>
                <a:t>&lt;</a:t>
              </a:r>
              <a:endParaRPr lang="en-US" sz="5400" b="1" dirty="0">
                <a:solidFill>
                  <a:srgbClr val="7030A0"/>
                </a:solidFill>
              </a:endParaRPr>
            </a:p>
          </p:txBody>
        </p:sp>
        <p:sp>
          <p:nvSpPr>
            <p:cNvPr id="22557" name="Text Box 1032"/>
            <p:cNvSpPr txBox="1">
              <a:spLocks noChangeArrowheads="1"/>
            </p:cNvSpPr>
            <p:nvPr/>
          </p:nvSpPr>
          <p:spPr bwMode="auto">
            <a:xfrm>
              <a:off x="1921" y="3622"/>
              <a:ext cx="1436" cy="523"/>
            </a:xfrm>
            <a:prstGeom prst="rect">
              <a:avLst/>
            </a:prstGeom>
            <a:noFill/>
            <a:ln w="9525">
              <a:noFill/>
              <a:miter lim="800000"/>
              <a:headEnd/>
              <a:tailEnd/>
            </a:ln>
          </p:spPr>
          <p:txBody>
            <a:bodyPr>
              <a:spAutoFit/>
            </a:bodyPr>
            <a:lstStyle/>
            <a:p>
              <a:r>
                <a:rPr lang="en-US" sz="2400" b="1" dirty="0">
                  <a:solidFill>
                    <a:srgbClr val="7030A0"/>
                  </a:solidFill>
                </a:rPr>
                <a:t>Registration </a:t>
              </a:r>
              <a:r>
                <a:rPr lang="en-US" sz="2400" b="1" dirty="0" smtClean="0">
                  <a:solidFill>
                    <a:srgbClr val="7030A0"/>
                  </a:solidFill>
                </a:rPr>
                <a:t>Control </a:t>
              </a:r>
              <a:r>
                <a:rPr lang="en-US" sz="2400" b="1" dirty="0" smtClean="0">
                  <a:solidFill>
                    <a:schemeClr val="bg1">
                      <a:lumMod val="65000"/>
                    </a:schemeClr>
                  </a:solidFill>
                </a:rPr>
                <a:t>.</a:t>
              </a:r>
              <a:endParaRPr lang="en-US" sz="2400" b="1" dirty="0">
                <a:solidFill>
                  <a:schemeClr val="bg1">
                    <a:lumMod val="65000"/>
                  </a:schemeClr>
                </a:solidFill>
              </a:endParaRPr>
            </a:p>
          </p:txBody>
        </p:sp>
      </p:grpSp>
      <p:grpSp>
        <p:nvGrpSpPr>
          <p:cNvPr id="3" name="Group 1033"/>
          <p:cNvGrpSpPr>
            <a:grpSpLocks/>
          </p:cNvGrpSpPr>
          <p:nvPr/>
        </p:nvGrpSpPr>
        <p:grpSpPr bwMode="auto">
          <a:xfrm>
            <a:off x="381000" y="1676400"/>
            <a:ext cx="7675563" cy="1639888"/>
            <a:chOff x="240" y="1056"/>
            <a:chExt cx="4835" cy="1033"/>
          </a:xfrm>
        </p:grpSpPr>
        <p:sp>
          <p:nvSpPr>
            <p:cNvPr id="22534" name="Line 1034"/>
            <p:cNvSpPr>
              <a:spLocks noChangeShapeType="1"/>
            </p:cNvSpPr>
            <p:nvPr/>
          </p:nvSpPr>
          <p:spPr bwMode="auto">
            <a:xfrm>
              <a:off x="3103" y="1355"/>
              <a:ext cx="1152" cy="0"/>
            </a:xfrm>
            <a:prstGeom prst="line">
              <a:avLst/>
            </a:prstGeom>
            <a:noFill/>
            <a:ln w="38100">
              <a:solidFill>
                <a:srgbClr val="996633"/>
              </a:solidFill>
              <a:round/>
              <a:headEnd/>
              <a:tailEnd type="triangle" w="med" len="lg"/>
            </a:ln>
          </p:spPr>
          <p:txBody>
            <a:bodyPr/>
            <a:lstStyle/>
            <a:p>
              <a:endParaRPr lang="en-US" dirty="0"/>
            </a:p>
          </p:txBody>
        </p:sp>
        <p:grpSp>
          <p:nvGrpSpPr>
            <p:cNvPr id="4" name="Group 1035"/>
            <p:cNvGrpSpPr>
              <a:grpSpLocks/>
            </p:cNvGrpSpPr>
            <p:nvPr/>
          </p:nvGrpSpPr>
          <p:grpSpPr bwMode="auto">
            <a:xfrm>
              <a:off x="434" y="1056"/>
              <a:ext cx="314" cy="596"/>
              <a:chOff x="178" y="2832"/>
              <a:chExt cx="314" cy="596"/>
            </a:xfrm>
          </p:grpSpPr>
          <p:sp>
            <p:nvSpPr>
              <p:cNvPr id="22548" name="Oval 1036"/>
              <p:cNvSpPr>
                <a:spLocks noChangeArrowheads="1"/>
              </p:cNvSpPr>
              <p:nvPr/>
            </p:nvSpPr>
            <p:spPr bwMode="auto">
              <a:xfrm>
                <a:off x="263" y="2832"/>
                <a:ext cx="144" cy="144"/>
              </a:xfrm>
              <a:prstGeom prst="ellipse">
                <a:avLst/>
              </a:prstGeom>
              <a:solidFill>
                <a:schemeClr val="bg1"/>
              </a:solidFill>
              <a:ln w="38100">
                <a:solidFill>
                  <a:srgbClr val="996633"/>
                </a:solidFill>
                <a:round/>
                <a:headEnd/>
                <a:tailEnd/>
              </a:ln>
            </p:spPr>
            <p:txBody>
              <a:bodyPr wrap="none" anchor="ctr"/>
              <a:lstStyle/>
              <a:p>
                <a:endParaRPr lang="en-US" dirty="0"/>
              </a:p>
            </p:txBody>
          </p:sp>
          <p:sp>
            <p:nvSpPr>
              <p:cNvPr id="22549" name="Line 1037"/>
              <p:cNvSpPr>
                <a:spLocks noChangeShapeType="1"/>
              </p:cNvSpPr>
              <p:nvPr/>
            </p:nvSpPr>
            <p:spPr bwMode="auto">
              <a:xfrm>
                <a:off x="179" y="3050"/>
                <a:ext cx="312" cy="0"/>
              </a:xfrm>
              <a:prstGeom prst="line">
                <a:avLst/>
              </a:prstGeom>
              <a:noFill/>
              <a:ln w="38100">
                <a:solidFill>
                  <a:srgbClr val="996633"/>
                </a:solidFill>
                <a:round/>
                <a:headEnd/>
                <a:tailEnd/>
              </a:ln>
            </p:spPr>
            <p:txBody>
              <a:bodyPr/>
              <a:lstStyle/>
              <a:p>
                <a:endParaRPr lang="en-US" dirty="0"/>
              </a:p>
            </p:txBody>
          </p:sp>
          <p:sp>
            <p:nvSpPr>
              <p:cNvPr id="22550" name="Line 1038"/>
              <p:cNvSpPr>
                <a:spLocks noChangeShapeType="1"/>
              </p:cNvSpPr>
              <p:nvPr/>
            </p:nvSpPr>
            <p:spPr bwMode="auto">
              <a:xfrm>
                <a:off x="335" y="2975"/>
                <a:ext cx="0" cy="219"/>
              </a:xfrm>
              <a:prstGeom prst="line">
                <a:avLst/>
              </a:prstGeom>
              <a:noFill/>
              <a:ln w="38100">
                <a:solidFill>
                  <a:srgbClr val="996633"/>
                </a:solidFill>
                <a:round/>
                <a:headEnd/>
                <a:tailEnd/>
              </a:ln>
            </p:spPr>
            <p:txBody>
              <a:bodyPr/>
              <a:lstStyle/>
              <a:p>
                <a:endParaRPr lang="en-US" dirty="0"/>
              </a:p>
            </p:txBody>
          </p:sp>
          <p:grpSp>
            <p:nvGrpSpPr>
              <p:cNvPr id="5" name="Group 1039"/>
              <p:cNvGrpSpPr>
                <a:grpSpLocks/>
              </p:cNvGrpSpPr>
              <p:nvPr/>
            </p:nvGrpSpPr>
            <p:grpSpPr bwMode="auto">
              <a:xfrm>
                <a:off x="178" y="3194"/>
                <a:ext cx="314" cy="234"/>
                <a:chOff x="176" y="3194"/>
                <a:chExt cx="314" cy="234"/>
              </a:xfrm>
            </p:grpSpPr>
            <p:sp>
              <p:nvSpPr>
                <p:cNvPr id="22552" name="Line 1040"/>
                <p:cNvSpPr>
                  <a:spLocks noChangeShapeType="1"/>
                </p:cNvSpPr>
                <p:nvPr/>
              </p:nvSpPr>
              <p:spPr bwMode="auto">
                <a:xfrm flipH="1">
                  <a:off x="176" y="3194"/>
                  <a:ext cx="157" cy="234"/>
                </a:xfrm>
                <a:prstGeom prst="line">
                  <a:avLst/>
                </a:prstGeom>
                <a:noFill/>
                <a:ln w="38100">
                  <a:solidFill>
                    <a:srgbClr val="996633"/>
                  </a:solidFill>
                  <a:round/>
                  <a:headEnd/>
                  <a:tailEnd/>
                </a:ln>
              </p:spPr>
              <p:txBody>
                <a:bodyPr/>
                <a:lstStyle/>
                <a:p>
                  <a:endParaRPr lang="en-US" dirty="0"/>
                </a:p>
              </p:txBody>
            </p:sp>
            <p:sp>
              <p:nvSpPr>
                <p:cNvPr id="22553" name="Line 1041"/>
                <p:cNvSpPr>
                  <a:spLocks noChangeShapeType="1"/>
                </p:cNvSpPr>
                <p:nvPr/>
              </p:nvSpPr>
              <p:spPr bwMode="auto">
                <a:xfrm flipH="1" flipV="1">
                  <a:off x="333" y="3194"/>
                  <a:ext cx="157" cy="234"/>
                </a:xfrm>
                <a:prstGeom prst="line">
                  <a:avLst/>
                </a:prstGeom>
                <a:noFill/>
                <a:ln w="38100">
                  <a:solidFill>
                    <a:srgbClr val="996633"/>
                  </a:solidFill>
                  <a:round/>
                  <a:headEnd/>
                  <a:tailEnd/>
                </a:ln>
              </p:spPr>
              <p:txBody>
                <a:bodyPr/>
                <a:lstStyle/>
                <a:p>
                  <a:endParaRPr lang="en-US" dirty="0"/>
                </a:p>
              </p:txBody>
            </p:sp>
          </p:grpSp>
        </p:grpSp>
        <p:sp>
          <p:nvSpPr>
            <p:cNvPr id="22536" name="Oval 1042"/>
            <p:cNvSpPr>
              <a:spLocks noChangeArrowheads="1"/>
            </p:cNvSpPr>
            <p:nvPr/>
          </p:nvSpPr>
          <p:spPr bwMode="auto">
            <a:xfrm>
              <a:off x="2110" y="1133"/>
              <a:ext cx="1056" cy="444"/>
            </a:xfrm>
            <a:prstGeom prst="ellipse">
              <a:avLst/>
            </a:prstGeom>
            <a:solidFill>
              <a:schemeClr val="bg1"/>
            </a:solidFill>
            <a:ln w="38100">
              <a:solidFill>
                <a:srgbClr val="996633"/>
              </a:solidFill>
              <a:round/>
              <a:headEnd type="none" w="sm" len="sm"/>
              <a:tailEnd type="none" w="lg" len="lg"/>
            </a:ln>
          </p:spPr>
          <p:txBody>
            <a:bodyPr wrap="none" anchor="ctr"/>
            <a:lstStyle/>
            <a:p>
              <a:endParaRPr lang="en-US" dirty="0"/>
            </a:p>
          </p:txBody>
        </p:sp>
        <p:grpSp>
          <p:nvGrpSpPr>
            <p:cNvPr id="6" name="Group 1043"/>
            <p:cNvGrpSpPr>
              <a:grpSpLocks/>
            </p:cNvGrpSpPr>
            <p:nvPr/>
          </p:nvGrpSpPr>
          <p:grpSpPr bwMode="auto">
            <a:xfrm>
              <a:off x="4535" y="1057"/>
              <a:ext cx="314" cy="596"/>
              <a:chOff x="178" y="2832"/>
              <a:chExt cx="314" cy="596"/>
            </a:xfrm>
          </p:grpSpPr>
          <p:sp>
            <p:nvSpPr>
              <p:cNvPr id="22542" name="Oval 1044"/>
              <p:cNvSpPr>
                <a:spLocks noChangeArrowheads="1"/>
              </p:cNvSpPr>
              <p:nvPr/>
            </p:nvSpPr>
            <p:spPr bwMode="auto">
              <a:xfrm>
                <a:off x="263" y="2832"/>
                <a:ext cx="144" cy="144"/>
              </a:xfrm>
              <a:prstGeom prst="ellipse">
                <a:avLst/>
              </a:prstGeom>
              <a:solidFill>
                <a:schemeClr val="bg1"/>
              </a:solidFill>
              <a:ln w="38100">
                <a:solidFill>
                  <a:srgbClr val="996633"/>
                </a:solidFill>
                <a:round/>
                <a:headEnd/>
                <a:tailEnd/>
              </a:ln>
            </p:spPr>
            <p:txBody>
              <a:bodyPr wrap="none" anchor="ctr"/>
              <a:lstStyle/>
              <a:p>
                <a:endParaRPr lang="en-US" dirty="0"/>
              </a:p>
            </p:txBody>
          </p:sp>
          <p:sp>
            <p:nvSpPr>
              <p:cNvPr id="22543" name="Line 1045"/>
              <p:cNvSpPr>
                <a:spLocks noChangeShapeType="1"/>
              </p:cNvSpPr>
              <p:nvPr/>
            </p:nvSpPr>
            <p:spPr bwMode="auto">
              <a:xfrm>
                <a:off x="179" y="3050"/>
                <a:ext cx="312" cy="0"/>
              </a:xfrm>
              <a:prstGeom prst="line">
                <a:avLst/>
              </a:prstGeom>
              <a:noFill/>
              <a:ln w="38100">
                <a:solidFill>
                  <a:srgbClr val="996633"/>
                </a:solidFill>
                <a:round/>
                <a:headEnd/>
                <a:tailEnd/>
              </a:ln>
            </p:spPr>
            <p:txBody>
              <a:bodyPr/>
              <a:lstStyle/>
              <a:p>
                <a:endParaRPr lang="en-US" dirty="0"/>
              </a:p>
            </p:txBody>
          </p:sp>
          <p:sp>
            <p:nvSpPr>
              <p:cNvPr id="22544" name="Line 1046"/>
              <p:cNvSpPr>
                <a:spLocks noChangeShapeType="1"/>
              </p:cNvSpPr>
              <p:nvPr/>
            </p:nvSpPr>
            <p:spPr bwMode="auto">
              <a:xfrm>
                <a:off x="335" y="2975"/>
                <a:ext cx="0" cy="219"/>
              </a:xfrm>
              <a:prstGeom prst="line">
                <a:avLst/>
              </a:prstGeom>
              <a:noFill/>
              <a:ln w="38100">
                <a:solidFill>
                  <a:srgbClr val="996633"/>
                </a:solidFill>
                <a:round/>
                <a:headEnd/>
                <a:tailEnd/>
              </a:ln>
            </p:spPr>
            <p:txBody>
              <a:bodyPr/>
              <a:lstStyle/>
              <a:p>
                <a:endParaRPr lang="en-US" dirty="0"/>
              </a:p>
            </p:txBody>
          </p:sp>
          <p:grpSp>
            <p:nvGrpSpPr>
              <p:cNvPr id="7" name="Group 1047"/>
              <p:cNvGrpSpPr>
                <a:grpSpLocks/>
              </p:cNvGrpSpPr>
              <p:nvPr/>
            </p:nvGrpSpPr>
            <p:grpSpPr bwMode="auto">
              <a:xfrm>
                <a:off x="178" y="3194"/>
                <a:ext cx="314" cy="234"/>
                <a:chOff x="176" y="3194"/>
                <a:chExt cx="314" cy="234"/>
              </a:xfrm>
            </p:grpSpPr>
            <p:sp>
              <p:nvSpPr>
                <p:cNvPr id="22546" name="Line 1048"/>
                <p:cNvSpPr>
                  <a:spLocks noChangeShapeType="1"/>
                </p:cNvSpPr>
                <p:nvPr/>
              </p:nvSpPr>
              <p:spPr bwMode="auto">
                <a:xfrm flipH="1">
                  <a:off x="176" y="3194"/>
                  <a:ext cx="157" cy="234"/>
                </a:xfrm>
                <a:prstGeom prst="line">
                  <a:avLst/>
                </a:prstGeom>
                <a:noFill/>
                <a:ln w="38100">
                  <a:solidFill>
                    <a:srgbClr val="996633"/>
                  </a:solidFill>
                  <a:round/>
                  <a:headEnd/>
                  <a:tailEnd/>
                </a:ln>
              </p:spPr>
              <p:txBody>
                <a:bodyPr/>
                <a:lstStyle/>
                <a:p>
                  <a:endParaRPr lang="en-US" dirty="0"/>
                </a:p>
              </p:txBody>
            </p:sp>
            <p:sp>
              <p:nvSpPr>
                <p:cNvPr id="22547" name="Line 1049"/>
                <p:cNvSpPr>
                  <a:spLocks noChangeShapeType="1"/>
                </p:cNvSpPr>
                <p:nvPr/>
              </p:nvSpPr>
              <p:spPr bwMode="auto">
                <a:xfrm flipH="1" flipV="1">
                  <a:off x="333" y="3194"/>
                  <a:ext cx="157" cy="234"/>
                </a:xfrm>
                <a:prstGeom prst="line">
                  <a:avLst/>
                </a:prstGeom>
                <a:noFill/>
                <a:ln w="38100">
                  <a:solidFill>
                    <a:srgbClr val="996633"/>
                  </a:solidFill>
                  <a:round/>
                  <a:headEnd/>
                  <a:tailEnd/>
                </a:ln>
              </p:spPr>
              <p:txBody>
                <a:bodyPr/>
                <a:lstStyle/>
                <a:p>
                  <a:endParaRPr lang="en-US" dirty="0"/>
                </a:p>
              </p:txBody>
            </p:sp>
          </p:grpSp>
        </p:grpSp>
        <p:sp>
          <p:nvSpPr>
            <p:cNvPr id="22538" name="Line 1050"/>
            <p:cNvSpPr>
              <a:spLocks noChangeShapeType="1"/>
            </p:cNvSpPr>
            <p:nvPr/>
          </p:nvSpPr>
          <p:spPr bwMode="auto">
            <a:xfrm>
              <a:off x="1063" y="1355"/>
              <a:ext cx="1056" cy="0"/>
            </a:xfrm>
            <a:prstGeom prst="line">
              <a:avLst/>
            </a:prstGeom>
            <a:noFill/>
            <a:ln w="38100">
              <a:solidFill>
                <a:srgbClr val="996633"/>
              </a:solidFill>
              <a:round/>
              <a:headEnd/>
              <a:tailEnd type="triangle" w="med" len="lg"/>
            </a:ln>
          </p:spPr>
          <p:txBody>
            <a:bodyPr/>
            <a:lstStyle/>
            <a:p>
              <a:endParaRPr lang="en-US" dirty="0"/>
            </a:p>
          </p:txBody>
        </p:sp>
        <p:sp>
          <p:nvSpPr>
            <p:cNvPr id="22539" name="Text Box 1051"/>
            <p:cNvSpPr txBox="1">
              <a:spLocks noChangeArrowheads="1"/>
            </p:cNvSpPr>
            <p:nvPr/>
          </p:nvSpPr>
          <p:spPr bwMode="auto">
            <a:xfrm>
              <a:off x="240" y="1738"/>
              <a:ext cx="702" cy="288"/>
            </a:xfrm>
            <a:prstGeom prst="rect">
              <a:avLst/>
            </a:prstGeom>
            <a:noFill/>
            <a:ln w="9525">
              <a:noFill/>
              <a:miter lim="800000"/>
              <a:headEnd/>
              <a:tailEnd/>
            </a:ln>
          </p:spPr>
          <p:txBody>
            <a:bodyPr wrap="none">
              <a:spAutoFit/>
            </a:bodyPr>
            <a:lstStyle/>
            <a:p>
              <a:r>
                <a:rPr lang="en-US" sz="2400" dirty="0"/>
                <a:t>Student</a:t>
              </a:r>
            </a:p>
          </p:txBody>
        </p:sp>
        <p:sp>
          <p:nvSpPr>
            <p:cNvPr id="22540" name="Text Box 1052"/>
            <p:cNvSpPr txBox="1">
              <a:spLocks noChangeArrowheads="1"/>
            </p:cNvSpPr>
            <p:nvPr/>
          </p:nvSpPr>
          <p:spPr bwMode="auto">
            <a:xfrm>
              <a:off x="4309" y="1738"/>
              <a:ext cx="766" cy="288"/>
            </a:xfrm>
            <a:prstGeom prst="rect">
              <a:avLst/>
            </a:prstGeom>
            <a:noFill/>
            <a:ln w="9525">
              <a:noFill/>
              <a:miter lim="800000"/>
              <a:headEnd/>
              <a:tailEnd/>
            </a:ln>
          </p:spPr>
          <p:txBody>
            <a:bodyPr wrap="none">
              <a:spAutoFit/>
            </a:bodyPr>
            <a:lstStyle/>
            <a:p>
              <a:r>
                <a:rPr lang="en-US" sz="2400" dirty="0"/>
                <a:t>Registry</a:t>
              </a:r>
            </a:p>
          </p:txBody>
        </p:sp>
        <p:sp>
          <p:nvSpPr>
            <p:cNvPr id="22541" name="Text Box 1053"/>
            <p:cNvSpPr txBox="1">
              <a:spLocks noChangeArrowheads="1"/>
            </p:cNvSpPr>
            <p:nvPr/>
          </p:nvSpPr>
          <p:spPr bwMode="auto">
            <a:xfrm>
              <a:off x="1920" y="1571"/>
              <a:ext cx="1436" cy="518"/>
            </a:xfrm>
            <a:prstGeom prst="rect">
              <a:avLst/>
            </a:prstGeom>
            <a:noFill/>
            <a:ln w="9525">
              <a:noFill/>
              <a:miter lim="800000"/>
              <a:headEnd/>
              <a:tailEnd/>
            </a:ln>
          </p:spPr>
          <p:txBody>
            <a:bodyPr>
              <a:spAutoFit/>
            </a:bodyPr>
            <a:lstStyle/>
            <a:p>
              <a:r>
                <a:rPr lang="en-US" sz="2400" dirty="0"/>
                <a:t>Course Registration</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lide Number Placeholder 5"/>
          <p:cNvSpPr>
            <a:spLocks noGrp="1"/>
          </p:cNvSpPr>
          <p:nvPr>
            <p:ph type="sldNum" sz="quarter" idx="12"/>
          </p:nvPr>
        </p:nvSpPr>
        <p:spPr>
          <a:noFill/>
        </p:spPr>
        <p:txBody>
          <a:bodyPr/>
          <a:lstStyle/>
          <a:p>
            <a:fld id="{19659A45-4F87-4398-B564-B04F0381DA21}" type="slidenum">
              <a:rPr lang="en-US"/>
              <a:pPr/>
              <a:t>16</a:t>
            </a:fld>
            <a:endParaRPr lang="en-US" dirty="0"/>
          </a:p>
        </p:txBody>
      </p:sp>
      <p:sp>
        <p:nvSpPr>
          <p:cNvPr id="2813955" name="Rectangle 3"/>
          <p:cNvSpPr>
            <a:spLocks noGrp="1" noChangeArrowheads="1"/>
          </p:cNvSpPr>
          <p:nvPr>
            <p:ph type="title"/>
          </p:nvPr>
        </p:nvSpPr>
        <p:spPr/>
        <p:txBody>
          <a:bodyPr/>
          <a:lstStyle/>
          <a:p>
            <a:r>
              <a:rPr lang="en-US" dirty="0"/>
              <a:t>Communication Diagrams</a:t>
            </a:r>
            <a:endParaRPr lang="en-GB" dirty="0"/>
          </a:p>
        </p:txBody>
      </p:sp>
      <p:sp>
        <p:nvSpPr>
          <p:cNvPr id="2813958" name="Text Box 6"/>
          <p:cNvSpPr txBox="1">
            <a:spLocks noChangeArrowheads="1"/>
          </p:cNvSpPr>
          <p:nvPr/>
        </p:nvSpPr>
        <p:spPr bwMode="auto">
          <a:xfrm>
            <a:off x="608013" y="5169449"/>
            <a:ext cx="2759089" cy="584775"/>
          </a:xfrm>
          <a:prstGeom prst="wedgeRectCallout">
            <a:avLst>
              <a:gd name="adj1" fmla="val 26247"/>
              <a:gd name="adj2" fmla="val -238545"/>
            </a:avLst>
          </a:prstGeom>
          <a:noFill/>
          <a:ln w="76200">
            <a:solidFill>
              <a:schemeClr val="bg1">
                <a:lumMod val="65000"/>
              </a:schemeClr>
            </a:solidFill>
            <a:miter lim="800000"/>
            <a:headEnd type="none" w="sm" len="sm"/>
            <a:tailEnd type="none" w="sm" len="sm"/>
          </a:ln>
          <a:effectLst/>
        </p:spPr>
        <p:txBody>
          <a:bodyPr wrap="none">
            <a:spAutoFit/>
          </a:bodyPr>
          <a:lstStyle/>
          <a:p>
            <a:r>
              <a:rPr lang="en-US" sz="3200" b="1" i="1" dirty="0" smtClean="0">
                <a:solidFill>
                  <a:srgbClr val="0070C0"/>
                </a:solidFill>
              </a:rPr>
              <a:t>Boundary</a:t>
            </a:r>
            <a:r>
              <a:rPr lang="en-US" b="1" i="1" dirty="0" smtClean="0">
                <a:solidFill>
                  <a:srgbClr val="0070C0"/>
                </a:solidFill>
              </a:rPr>
              <a:t> Class</a:t>
            </a:r>
            <a:endParaRPr lang="en-US" b="1" i="1" dirty="0">
              <a:solidFill>
                <a:srgbClr val="0070C0"/>
              </a:solidFill>
            </a:endParaRPr>
          </a:p>
        </p:txBody>
      </p:sp>
      <p:sp>
        <p:nvSpPr>
          <p:cNvPr id="2813965" name="Line 13"/>
          <p:cNvSpPr>
            <a:spLocks noChangeShapeType="1"/>
          </p:cNvSpPr>
          <p:nvPr/>
        </p:nvSpPr>
        <p:spPr bwMode="auto">
          <a:xfrm flipV="1">
            <a:off x="5061796" y="2072640"/>
            <a:ext cx="594360" cy="1234440"/>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2813966" name="Line 14"/>
          <p:cNvSpPr>
            <a:spLocks noChangeShapeType="1"/>
          </p:cNvSpPr>
          <p:nvPr/>
        </p:nvSpPr>
        <p:spPr bwMode="auto">
          <a:xfrm flipV="1">
            <a:off x="3071457" y="3523006"/>
            <a:ext cx="1737360" cy="137160"/>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2813967" name="Line 15"/>
          <p:cNvSpPr>
            <a:spLocks noChangeShapeType="1"/>
          </p:cNvSpPr>
          <p:nvPr/>
        </p:nvSpPr>
        <p:spPr bwMode="auto">
          <a:xfrm>
            <a:off x="3207358" y="2370745"/>
            <a:ext cx="1673352" cy="1005840"/>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2813968" name="Line 16"/>
          <p:cNvSpPr>
            <a:spLocks noChangeShapeType="1"/>
          </p:cNvSpPr>
          <p:nvPr/>
        </p:nvSpPr>
        <p:spPr bwMode="auto">
          <a:xfrm>
            <a:off x="5027612" y="3708876"/>
            <a:ext cx="73152" cy="868680"/>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2813969" name="Oval 17"/>
          <p:cNvSpPr>
            <a:spLocks noChangeArrowheads="1"/>
          </p:cNvSpPr>
          <p:nvPr/>
        </p:nvSpPr>
        <p:spPr bwMode="auto">
          <a:xfrm>
            <a:off x="4799013" y="3317875"/>
            <a:ext cx="396875" cy="400050"/>
          </a:xfrm>
          <a:prstGeom prst="ellipse">
            <a:avLst/>
          </a:prstGeom>
          <a:noFill/>
          <a:ln w="57150">
            <a:solidFill>
              <a:srgbClr val="7030A0"/>
            </a:solidFill>
            <a:round/>
            <a:headEnd type="none" w="sm" len="sm"/>
            <a:tailEnd type="none" w="lg" len="lg"/>
          </a:ln>
          <a:effectLst/>
        </p:spPr>
        <p:txBody>
          <a:bodyPr wrap="none" lIns="0" tIns="0" rIns="0" bIns="0" anchor="ctr">
            <a:spAutoFit/>
          </a:bodyPr>
          <a:lstStyle/>
          <a:p>
            <a:endParaRPr lang="en-US" dirty="0"/>
          </a:p>
        </p:txBody>
      </p:sp>
      <p:sp>
        <p:nvSpPr>
          <p:cNvPr id="2813970" name="Oval 18"/>
          <p:cNvSpPr>
            <a:spLocks noChangeArrowheads="1"/>
          </p:cNvSpPr>
          <p:nvPr/>
        </p:nvSpPr>
        <p:spPr bwMode="auto">
          <a:xfrm>
            <a:off x="2830513" y="2058988"/>
            <a:ext cx="393700" cy="401638"/>
          </a:xfrm>
          <a:prstGeom prst="ellipse">
            <a:avLst/>
          </a:prstGeom>
          <a:noFill/>
          <a:ln w="57150">
            <a:solidFill>
              <a:srgbClr val="0070C0"/>
            </a:solidFill>
            <a:round/>
            <a:headEnd type="none" w="sm" len="sm"/>
            <a:tailEnd type="none" w="lg" len="lg"/>
          </a:ln>
          <a:effectLst/>
        </p:spPr>
        <p:txBody>
          <a:bodyPr wrap="none" lIns="0" tIns="0" rIns="0" bIns="0" anchor="ctr">
            <a:spAutoFit/>
          </a:bodyPr>
          <a:lstStyle/>
          <a:p>
            <a:endParaRPr lang="en-US" dirty="0"/>
          </a:p>
        </p:txBody>
      </p:sp>
      <p:sp>
        <p:nvSpPr>
          <p:cNvPr id="2813971" name="Line 19"/>
          <p:cNvSpPr>
            <a:spLocks noChangeShapeType="1"/>
          </p:cNvSpPr>
          <p:nvPr/>
        </p:nvSpPr>
        <p:spPr bwMode="auto">
          <a:xfrm>
            <a:off x="2673351" y="2128838"/>
            <a:ext cx="0" cy="261938"/>
          </a:xfrm>
          <a:prstGeom prst="line">
            <a:avLst/>
          </a:prstGeom>
          <a:noFill/>
          <a:ln w="57150">
            <a:solidFill>
              <a:srgbClr val="0070C0"/>
            </a:solidFill>
            <a:round/>
            <a:headEnd type="none" w="sm" len="sm"/>
            <a:tailEnd type="none" w="lg" len="lg"/>
          </a:ln>
          <a:effectLst/>
        </p:spPr>
        <p:txBody>
          <a:bodyPr wrap="none" anchor="ctr"/>
          <a:lstStyle/>
          <a:p>
            <a:endParaRPr lang="en-US" dirty="0"/>
          </a:p>
        </p:txBody>
      </p:sp>
      <p:sp>
        <p:nvSpPr>
          <p:cNvPr id="2813972" name="Line 20"/>
          <p:cNvSpPr>
            <a:spLocks noChangeShapeType="1"/>
          </p:cNvSpPr>
          <p:nvPr/>
        </p:nvSpPr>
        <p:spPr bwMode="auto">
          <a:xfrm flipH="1">
            <a:off x="2673351" y="2262188"/>
            <a:ext cx="157163" cy="0"/>
          </a:xfrm>
          <a:prstGeom prst="line">
            <a:avLst/>
          </a:prstGeom>
          <a:noFill/>
          <a:ln w="57150">
            <a:solidFill>
              <a:srgbClr val="0070C0"/>
            </a:solidFill>
            <a:round/>
            <a:headEnd type="none" w="sm" len="sm"/>
            <a:tailEnd type="none" w="lg" len="lg"/>
          </a:ln>
          <a:effectLst/>
        </p:spPr>
        <p:txBody>
          <a:bodyPr wrap="none" anchor="ctr"/>
          <a:lstStyle/>
          <a:p>
            <a:endParaRPr lang="en-US" dirty="0"/>
          </a:p>
        </p:txBody>
      </p:sp>
      <p:sp>
        <p:nvSpPr>
          <p:cNvPr id="2813973" name="Oval 21"/>
          <p:cNvSpPr>
            <a:spLocks noChangeArrowheads="1"/>
          </p:cNvSpPr>
          <p:nvPr/>
        </p:nvSpPr>
        <p:spPr bwMode="auto">
          <a:xfrm>
            <a:off x="2670176" y="3449638"/>
            <a:ext cx="393700" cy="401638"/>
          </a:xfrm>
          <a:prstGeom prst="ellipse">
            <a:avLst/>
          </a:prstGeom>
          <a:noFill/>
          <a:ln w="57150">
            <a:solidFill>
              <a:srgbClr val="0070C0"/>
            </a:solidFill>
            <a:round/>
            <a:headEnd type="none" w="sm" len="sm"/>
            <a:tailEnd type="none" w="lg" len="lg"/>
          </a:ln>
          <a:effectLst/>
        </p:spPr>
        <p:txBody>
          <a:bodyPr wrap="none" lIns="0" tIns="0" rIns="0" bIns="0" anchor="ctr">
            <a:spAutoFit/>
          </a:bodyPr>
          <a:lstStyle/>
          <a:p>
            <a:endParaRPr lang="en-US" dirty="0"/>
          </a:p>
        </p:txBody>
      </p:sp>
      <p:sp>
        <p:nvSpPr>
          <p:cNvPr id="2813974" name="Line 22"/>
          <p:cNvSpPr>
            <a:spLocks noChangeShapeType="1"/>
          </p:cNvSpPr>
          <p:nvPr/>
        </p:nvSpPr>
        <p:spPr bwMode="auto">
          <a:xfrm>
            <a:off x="2513013" y="3519488"/>
            <a:ext cx="0" cy="261938"/>
          </a:xfrm>
          <a:prstGeom prst="line">
            <a:avLst/>
          </a:prstGeom>
          <a:noFill/>
          <a:ln w="57150">
            <a:solidFill>
              <a:srgbClr val="0070C0"/>
            </a:solidFill>
            <a:round/>
            <a:headEnd type="none" w="sm" len="sm"/>
            <a:tailEnd type="none" w="lg" len="lg"/>
          </a:ln>
          <a:effectLst/>
        </p:spPr>
        <p:txBody>
          <a:bodyPr wrap="none" anchor="ctr"/>
          <a:lstStyle/>
          <a:p>
            <a:endParaRPr lang="en-US" dirty="0"/>
          </a:p>
        </p:txBody>
      </p:sp>
      <p:sp>
        <p:nvSpPr>
          <p:cNvPr id="2813975" name="Line 23"/>
          <p:cNvSpPr>
            <a:spLocks noChangeShapeType="1"/>
          </p:cNvSpPr>
          <p:nvPr/>
        </p:nvSpPr>
        <p:spPr bwMode="auto">
          <a:xfrm flipH="1">
            <a:off x="2513013" y="3651250"/>
            <a:ext cx="157163" cy="0"/>
          </a:xfrm>
          <a:prstGeom prst="line">
            <a:avLst/>
          </a:prstGeom>
          <a:noFill/>
          <a:ln w="57150">
            <a:solidFill>
              <a:srgbClr val="0070C0"/>
            </a:solidFill>
            <a:round/>
            <a:headEnd type="none" w="sm" len="sm"/>
            <a:tailEnd type="none" w="lg" len="lg"/>
          </a:ln>
          <a:effectLst/>
        </p:spPr>
        <p:txBody>
          <a:bodyPr wrap="none" anchor="ctr"/>
          <a:lstStyle/>
          <a:p>
            <a:endParaRPr lang="en-US" dirty="0"/>
          </a:p>
        </p:txBody>
      </p:sp>
      <p:sp>
        <p:nvSpPr>
          <p:cNvPr id="2813976" name="Oval 24"/>
          <p:cNvSpPr>
            <a:spLocks noChangeArrowheads="1"/>
          </p:cNvSpPr>
          <p:nvPr/>
        </p:nvSpPr>
        <p:spPr bwMode="auto">
          <a:xfrm>
            <a:off x="4906963" y="4573588"/>
            <a:ext cx="390525" cy="396875"/>
          </a:xfrm>
          <a:prstGeom prst="ellipse">
            <a:avLst/>
          </a:prstGeom>
          <a:noFill/>
          <a:ln w="57150">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2813977" name="Line 25"/>
          <p:cNvSpPr>
            <a:spLocks noChangeShapeType="1"/>
          </p:cNvSpPr>
          <p:nvPr/>
        </p:nvSpPr>
        <p:spPr bwMode="auto">
          <a:xfrm>
            <a:off x="4900613" y="4991100"/>
            <a:ext cx="411163" cy="0"/>
          </a:xfrm>
          <a:prstGeom prst="line">
            <a:avLst/>
          </a:prstGeom>
          <a:noFill/>
          <a:ln w="57150">
            <a:solidFill>
              <a:schemeClr val="bg2"/>
            </a:solidFill>
            <a:round/>
            <a:headEnd type="none" w="sm" len="sm"/>
            <a:tailEnd type="none" w="lg" len="lg"/>
          </a:ln>
          <a:effectLst/>
        </p:spPr>
        <p:txBody>
          <a:bodyPr wrap="none" anchor="ctr"/>
          <a:lstStyle/>
          <a:p>
            <a:endParaRPr lang="en-US" dirty="0"/>
          </a:p>
        </p:txBody>
      </p:sp>
      <p:sp>
        <p:nvSpPr>
          <p:cNvPr id="2813978" name="Oval 26"/>
          <p:cNvSpPr>
            <a:spLocks noChangeArrowheads="1"/>
          </p:cNvSpPr>
          <p:nvPr/>
        </p:nvSpPr>
        <p:spPr bwMode="auto">
          <a:xfrm>
            <a:off x="5457826" y="1676400"/>
            <a:ext cx="393700" cy="396875"/>
          </a:xfrm>
          <a:prstGeom prst="ellipse">
            <a:avLst/>
          </a:prstGeom>
          <a:noFill/>
          <a:ln w="57150">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2813979" name="Line 27"/>
          <p:cNvSpPr>
            <a:spLocks noChangeShapeType="1"/>
          </p:cNvSpPr>
          <p:nvPr/>
        </p:nvSpPr>
        <p:spPr bwMode="auto">
          <a:xfrm>
            <a:off x="5451476" y="2073275"/>
            <a:ext cx="414338" cy="0"/>
          </a:xfrm>
          <a:prstGeom prst="line">
            <a:avLst/>
          </a:prstGeom>
          <a:noFill/>
          <a:ln w="57150">
            <a:solidFill>
              <a:schemeClr val="bg2"/>
            </a:solidFill>
            <a:round/>
            <a:headEnd type="none" w="sm" len="sm"/>
            <a:tailEnd type="none" w="lg" len="lg"/>
          </a:ln>
          <a:effectLst/>
        </p:spPr>
        <p:txBody>
          <a:bodyPr wrap="none" anchor="ctr"/>
          <a:lstStyle/>
          <a:p>
            <a:endParaRPr lang="en-US" dirty="0"/>
          </a:p>
        </p:txBody>
      </p:sp>
      <p:sp>
        <p:nvSpPr>
          <p:cNvPr id="2813980" name="Line 28"/>
          <p:cNvSpPr>
            <a:spLocks noChangeShapeType="1"/>
          </p:cNvSpPr>
          <p:nvPr/>
        </p:nvSpPr>
        <p:spPr bwMode="auto">
          <a:xfrm flipV="1">
            <a:off x="4914901" y="3235325"/>
            <a:ext cx="111125" cy="101600"/>
          </a:xfrm>
          <a:prstGeom prst="line">
            <a:avLst/>
          </a:prstGeom>
          <a:noFill/>
          <a:ln w="57150">
            <a:solidFill>
              <a:srgbClr val="7030A0"/>
            </a:solidFill>
            <a:round/>
            <a:headEnd type="none" w="sm" len="sm"/>
            <a:tailEnd type="none" w="sm" len="sm"/>
          </a:ln>
          <a:effectLst/>
        </p:spPr>
        <p:txBody>
          <a:bodyPr wrap="none" anchor="ctr"/>
          <a:lstStyle/>
          <a:p>
            <a:endParaRPr lang="en-US" dirty="0"/>
          </a:p>
        </p:txBody>
      </p:sp>
      <p:sp>
        <p:nvSpPr>
          <p:cNvPr id="2813981" name="Line 29"/>
          <p:cNvSpPr>
            <a:spLocks noChangeShapeType="1"/>
          </p:cNvSpPr>
          <p:nvPr/>
        </p:nvSpPr>
        <p:spPr bwMode="auto">
          <a:xfrm flipH="1" flipV="1">
            <a:off x="4930776" y="3333750"/>
            <a:ext cx="104775" cy="96838"/>
          </a:xfrm>
          <a:prstGeom prst="line">
            <a:avLst/>
          </a:prstGeom>
          <a:noFill/>
          <a:ln w="57150">
            <a:solidFill>
              <a:srgbClr val="7030A0"/>
            </a:solidFill>
            <a:round/>
            <a:headEnd type="none" w="sm" len="sm"/>
            <a:tailEnd type="none" w="sm" len="sm"/>
          </a:ln>
          <a:effectLst/>
        </p:spPr>
        <p:txBody>
          <a:bodyPr wrap="none" anchor="ctr"/>
          <a:lstStyle/>
          <a:p>
            <a:endParaRPr lang="en-US" dirty="0"/>
          </a:p>
        </p:txBody>
      </p:sp>
      <p:sp>
        <p:nvSpPr>
          <p:cNvPr id="2813982" name="Line 30"/>
          <p:cNvSpPr>
            <a:spLocks noChangeShapeType="1"/>
          </p:cNvSpPr>
          <p:nvPr/>
        </p:nvSpPr>
        <p:spPr bwMode="auto">
          <a:xfrm>
            <a:off x="1141413" y="3622675"/>
            <a:ext cx="1219200" cy="0"/>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2813983" name="Line 31"/>
          <p:cNvSpPr>
            <a:spLocks noChangeShapeType="1"/>
          </p:cNvSpPr>
          <p:nvPr/>
        </p:nvSpPr>
        <p:spPr bwMode="auto">
          <a:xfrm flipV="1">
            <a:off x="1112838" y="2268538"/>
            <a:ext cx="1452563" cy="157163"/>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2813984" name="Line 32"/>
          <p:cNvSpPr>
            <a:spLocks noChangeShapeType="1"/>
          </p:cNvSpPr>
          <p:nvPr/>
        </p:nvSpPr>
        <p:spPr bwMode="auto">
          <a:xfrm>
            <a:off x="1490662" y="3470275"/>
            <a:ext cx="609600" cy="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2813985" name="Line 33"/>
          <p:cNvSpPr>
            <a:spLocks noChangeShapeType="1"/>
          </p:cNvSpPr>
          <p:nvPr/>
        </p:nvSpPr>
        <p:spPr bwMode="auto">
          <a:xfrm>
            <a:off x="3597276" y="2784475"/>
            <a:ext cx="439738" cy="30480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2813986" name="Line 34"/>
          <p:cNvSpPr>
            <a:spLocks noChangeShapeType="1"/>
          </p:cNvSpPr>
          <p:nvPr/>
        </p:nvSpPr>
        <p:spPr bwMode="auto">
          <a:xfrm>
            <a:off x="4856163" y="3959225"/>
            <a:ext cx="57150" cy="45085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2813987" name="Line 35"/>
          <p:cNvSpPr>
            <a:spLocks noChangeShapeType="1"/>
          </p:cNvSpPr>
          <p:nvPr/>
        </p:nvSpPr>
        <p:spPr bwMode="auto">
          <a:xfrm flipV="1">
            <a:off x="5100638" y="2416175"/>
            <a:ext cx="206375" cy="417513"/>
          </a:xfrm>
          <a:prstGeom prst="line">
            <a:avLst/>
          </a:prstGeom>
          <a:noFill/>
          <a:ln w="38100">
            <a:solidFill>
              <a:srgbClr val="00B050"/>
            </a:solidFill>
            <a:round/>
            <a:headEnd/>
            <a:tailEnd type="arrow" w="lg" len="lg"/>
          </a:ln>
          <a:effectLst/>
        </p:spPr>
        <p:txBody>
          <a:bodyPr wrap="none" lIns="0" tIns="0" rIns="0" bIns="0" anchor="ctr"/>
          <a:lstStyle/>
          <a:p>
            <a:endParaRPr lang="en-US" dirty="0"/>
          </a:p>
        </p:txBody>
      </p:sp>
      <p:sp>
        <p:nvSpPr>
          <p:cNvPr id="2813988" name="Line 36"/>
          <p:cNvSpPr>
            <a:spLocks noChangeShapeType="1"/>
          </p:cNvSpPr>
          <p:nvPr/>
        </p:nvSpPr>
        <p:spPr bwMode="auto">
          <a:xfrm flipV="1">
            <a:off x="1522412" y="2178050"/>
            <a:ext cx="463550" cy="52388"/>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2813989" name="Line 37"/>
          <p:cNvSpPr>
            <a:spLocks noChangeShapeType="1"/>
          </p:cNvSpPr>
          <p:nvPr/>
        </p:nvSpPr>
        <p:spPr bwMode="auto">
          <a:xfrm>
            <a:off x="798513" y="2222870"/>
            <a:ext cx="0" cy="320040"/>
          </a:xfrm>
          <a:prstGeom prst="line">
            <a:avLst/>
          </a:prstGeom>
          <a:noFill/>
          <a:ln w="28575">
            <a:solidFill>
              <a:schemeClr val="tx2"/>
            </a:solidFill>
            <a:round/>
            <a:headEnd/>
            <a:tailEnd/>
          </a:ln>
        </p:spPr>
        <p:txBody>
          <a:bodyPr/>
          <a:lstStyle/>
          <a:p>
            <a:endParaRPr lang="en-US" dirty="0"/>
          </a:p>
        </p:txBody>
      </p:sp>
      <p:sp>
        <p:nvSpPr>
          <p:cNvPr id="2813990" name="Line 38"/>
          <p:cNvSpPr>
            <a:spLocks noChangeShapeType="1"/>
          </p:cNvSpPr>
          <p:nvPr/>
        </p:nvSpPr>
        <p:spPr bwMode="auto">
          <a:xfrm>
            <a:off x="614363" y="2327275"/>
            <a:ext cx="369888" cy="0"/>
          </a:xfrm>
          <a:prstGeom prst="line">
            <a:avLst/>
          </a:prstGeom>
          <a:noFill/>
          <a:ln w="28575">
            <a:solidFill>
              <a:schemeClr val="tx2"/>
            </a:solidFill>
            <a:round/>
            <a:headEnd/>
            <a:tailEnd/>
          </a:ln>
        </p:spPr>
        <p:txBody>
          <a:bodyPr/>
          <a:lstStyle/>
          <a:p>
            <a:endParaRPr lang="en-US" dirty="0"/>
          </a:p>
        </p:txBody>
      </p:sp>
      <p:sp>
        <p:nvSpPr>
          <p:cNvPr id="2813991" name="Freeform 39"/>
          <p:cNvSpPr>
            <a:spLocks/>
          </p:cNvSpPr>
          <p:nvPr/>
        </p:nvSpPr>
        <p:spPr bwMode="auto">
          <a:xfrm>
            <a:off x="608013" y="2525713"/>
            <a:ext cx="381000" cy="182563"/>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2"/>
            </a:solidFill>
            <a:prstDash val="solid"/>
            <a:round/>
            <a:headEnd/>
            <a:tailEnd/>
          </a:ln>
        </p:spPr>
        <p:txBody>
          <a:bodyPr/>
          <a:lstStyle/>
          <a:p>
            <a:endParaRPr lang="en-US" dirty="0"/>
          </a:p>
        </p:txBody>
      </p:sp>
      <p:sp>
        <p:nvSpPr>
          <p:cNvPr id="2813992" name="Oval 40"/>
          <p:cNvSpPr>
            <a:spLocks noChangeArrowheads="1"/>
          </p:cNvSpPr>
          <p:nvPr/>
        </p:nvSpPr>
        <p:spPr bwMode="auto">
          <a:xfrm>
            <a:off x="684213" y="2008188"/>
            <a:ext cx="230188" cy="211138"/>
          </a:xfrm>
          <a:prstGeom prst="ellipse">
            <a:avLst/>
          </a:prstGeom>
          <a:noFill/>
          <a:ln w="28575">
            <a:solidFill>
              <a:schemeClr val="tx2"/>
            </a:solidFill>
            <a:round/>
            <a:headEnd/>
            <a:tailEnd/>
          </a:ln>
        </p:spPr>
        <p:txBody>
          <a:bodyPr/>
          <a:lstStyle/>
          <a:p>
            <a:endParaRPr lang="en-US" dirty="0"/>
          </a:p>
        </p:txBody>
      </p:sp>
      <p:sp>
        <p:nvSpPr>
          <p:cNvPr id="2813993" name="Line 41"/>
          <p:cNvSpPr>
            <a:spLocks noChangeShapeType="1"/>
          </p:cNvSpPr>
          <p:nvPr/>
        </p:nvSpPr>
        <p:spPr bwMode="auto">
          <a:xfrm>
            <a:off x="798513" y="3436805"/>
            <a:ext cx="0" cy="320040"/>
          </a:xfrm>
          <a:prstGeom prst="line">
            <a:avLst/>
          </a:prstGeom>
          <a:noFill/>
          <a:ln w="28575">
            <a:solidFill>
              <a:schemeClr val="tx2"/>
            </a:solidFill>
            <a:round/>
            <a:headEnd/>
            <a:tailEnd/>
          </a:ln>
        </p:spPr>
        <p:txBody>
          <a:bodyPr/>
          <a:lstStyle/>
          <a:p>
            <a:endParaRPr lang="en-US" dirty="0"/>
          </a:p>
        </p:txBody>
      </p:sp>
      <p:sp>
        <p:nvSpPr>
          <p:cNvPr id="2813994" name="Line 42"/>
          <p:cNvSpPr>
            <a:spLocks noChangeShapeType="1"/>
          </p:cNvSpPr>
          <p:nvPr/>
        </p:nvSpPr>
        <p:spPr bwMode="auto">
          <a:xfrm>
            <a:off x="614363" y="3546475"/>
            <a:ext cx="369888" cy="0"/>
          </a:xfrm>
          <a:prstGeom prst="line">
            <a:avLst/>
          </a:prstGeom>
          <a:noFill/>
          <a:ln w="28575">
            <a:solidFill>
              <a:schemeClr val="tx2"/>
            </a:solidFill>
            <a:round/>
            <a:headEnd/>
            <a:tailEnd/>
          </a:ln>
        </p:spPr>
        <p:txBody>
          <a:bodyPr/>
          <a:lstStyle/>
          <a:p>
            <a:endParaRPr lang="en-US" dirty="0"/>
          </a:p>
        </p:txBody>
      </p:sp>
      <p:sp>
        <p:nvSpPr>
          <p:cNvPr id="2813995" name="Freeform 43"/>
          <p:cNvSpPr>
            <a:spLocks/>
          </p:cNvSpPr>
          <p:nvPr/>
        </p:nvSpPr>
        <p:spPr bwMode="auto">
          <a:xfrm>
            <a:off x="608013" y="3744913"/>
            <a:ext cx="381000" cy="182563"/>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2"/>
            </a:solidFill>
            <a:prstDash val="solid"/>
            <a:round/>
            <a:headEnd/>
            <a:tailEnd/>
          </a:ln>
        </p:spPr>
        <p:txBody>
          <a:bodyPr/>
          <a:lstStyle/>
          <a:p>
            <a:endParaRPr lang="en-US" dirty="0"/>
          </a:p>
        </p:txBody>
      </p:sp>
      <p:sp>
        <p:nvSpPr>
          <p:cNvPr id="2813996" name="Oval 44"/>
          <p:cNvSpPr>
            <a:spLocks noChangeArrowheads="1"/>
          </p:cNvSpPr>
          <p:nvPr/>
        </p:nvSpPr>
        <p:spPr bwMode="auto">
          <a:xfrm>
            <a:off x="684213" y="3227388"/>
            <a:ext cx="230188" cy="211138"/>
          </a:xfrm>
          <a:prstGeom prst="ellipse">
            <a:avLst/>
          </a:prstGeom>
          <a:noFill/>
          <a:ln w="28575">
            <a:solidFill>
              <a:schemeClr val="tx2"/>
            </a:solidFill>
            <a:round/>
            <a:headEnd/>
            <a:tailEnd/>
          </a:ln>
        </p:spPr>
        <p:txBody>
          <a:bodyPr/>
          <a:lstStyle/>
          <a:p>
            <a:endParaRPr lang="en-US" dirty="0"/>
          </a:p>
        </p:txBody>
      </p:sp>
      <p:sp>
        <p:nvSpPr>
          <p:cNvPr id="2813997" name="Line 45"/>
          <p:cNvSpPr>
            <a:spLocks noChangeShapeType="1"/>
          </p:cNvSpPr>
          <p:nvPr/>
        </p:nvSpPr>
        <p:spPr bwMode="auto">
          <a:xfrm flipV="1">
            <a:off x="3579813" y="3354388"/>
            <a:ext cx="555625" cy="39688"/>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48" name="Text Box 6"/>
          <p:cNvSpPr txBox="1">
            <a:spLocks noChangeArrowheads="1"/>
          </p:cNvSpPr>
          <p:nvPr/>
        </p:nvSpPr>
        <p:spPr bwMode="auto">
          <a:xfrm>
            <a:off x="6709189" y="4390847"/>
            <a:ext cx="2550699" cy="584775"/>
          </a:xfrm>
          <a:prstGeom prst="wedgeRectCallout">
            <a:avLst>
              <a:gd name="adj1" fmla="val -93881"/>
              <a:gd name="adj2" fmla="val -169860"/>
            </a:avLst>
          </a:prstGeom>
          <a:noFill/>
          <a:ln w="76200">
            <a:solidFill>
              <a:schemeClr val="bg1">
                <a:lumMod val="65000"/>
              </a:schemeClr>
            </a:solidFill>
            <a:miter lim="800000"/>
            <a:headEnd type="none" w="sm" len="sm"/>
            <a:tailEnd type="none" w="sm" len="sm"/>
          </a:ln>
          <a:effectLst/>
        </p:spPr>
        <p:txBody>
          <a:bodyPr wrap="none">
            <a:spAutoFit/>
          </a:bodyPr>
          <a:lstStyle/>
          <a:p>
            <a:r>
              <a:rPr lang="en-US" sz="3200" b="1" i="1" dirty="0" smtClean="0">
                <a:solidFill>
                  <a:srgbClr val="7030A0"/>
                </a:solidFill>
              </a:rPr>
              <a:t>Control</a:t>
            </a:r>
            <a:r>
              <a:rPr lang="en-US" b="1" i="1" dirty="0" smtClean="0">
                <a:solidFill>
                  <a:srgbClr val="7030A0"/>
                </a:solidFill>
              </a:rPr>
              <a:t> Class </a:t>
            </a:r>
            <a:r>
              <a:rPr lang="en-US" b="1" dirty="0" smtClean="0">
                <a:solidFill>
                  <a:schemeClr val="bg1">
                    <a:lumMod val="65000"/>
                  </a:schemeClr>
                </a:solidFill>
              </a:rPr>
              <a:t>.</a:t>
            </a:r>
            <a:endParaRPr lang="en-US" b="1" dirty="0">
              <a:solidFill>
                <a:schemeClr val="bg1">
                  <a:lumMod val="65000"/>
                </a:schemeClr>
              </a:solidFill>
            </a:endParaRPr>
          </a:p>
        </p:txBody>
      </p:sp>
      <p:sp>
        <p:nvSpPr>
          <p:cNvPr id="49" name="Text Box 6"/>
          <p:cNvSpPr txBox="1">
            <a:spLocks noChangeArrowheads="1"/>
          </p:cNvSpPr>
          <p:nvPr/>
        </p:nvSpPr>
        <p:spPr bwMode="auto">
          <a:xfrm>
            <a:off x="7162839" y="3108325"/>
            <a:ext cx="2097049" cy="584775"/>
          </a:xfrm>
          <a:prstGeom prst="wedgeRectCallout">
            <a:avLst>
              <a:gd name="adj1" fmla="val -92861"/>
              <a:gd name="adj2" fmla="val -204933"/>
            </a:avLst>
          </a:prstGeom>
          <a:noFill/>
          <a:ln w="76200">
            <a:solidFill>
              <a:schemeClr val="bg1">
                <a:lumMod val="65000"/>
              </a:schemeClr>
            </a:solidFill>
            <a:miter lim="800000"/>
            <a:headEnd type="none" w="sm" len="sm"/>
            <a:tailEnd type="none" w="sm" len="sm"/>
          </a:ln>
          <a:effectLst/>
        </p:spPr>
        <p:txBody>
          <a:bodyPr wrap="none">
            <a:spAutoFit/>
          </a:bodyPr>
          <a:lstStyle/>
          <a:p>
            <a:r>
              <a:rPr lang="en-US" sz="3200" b="1" i="1" dirty="0" smtClean="0">
                <a:solidFill>
                  <a:schemeClr val="bg2"/>
                </a:solidFill>
              </a:rPr>
              <a:t>Entity</a:t>
            </a:r>
            <a:r>
              <a:rPr lang="en-US" b="1" i="1" dirty="0" smtClean="0">
                <a:solidFill>
                  <a:schemeClr val="bg2"/>
                </a:solidFill>
              </a:rPr>
              <a:t> Class</a:t>
            </a:r>
            <a:endParaRPr lang="en-US" b="1" i="1" dirty="0">
              <a:solidFill>
                <a:schemeClr val="bg2"/>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3965"/>
                                        </p:tgtEl>
                                        <p:attrNameLst>
                                          <p:attrName>style.visibility</p:attrName>
                                        </p:attrNameLst>
                                      </p:cBhvr>
                                      <p:to>
                                        <p:strVal val="visible"/>
                                      </p:to>
                                    </p:set>
                                  </p:childTnLst>
                                  <p:subTnLst>
                                    <p:animClr clrSpc="rgb" dir="cw">
                                      <p:cBhvr override="childStyle">
                                        <p:cTn dur="1" fill="hold" display="0" masterRel="nextClick" afterEffect="1"/>
                                        <p:tgtEl>
                                          <p:spTgt spid="2813965"/>
                                        </p:tgtEl>
                                        <p:attrNameLst>
                                          <p:attrName>ppt_c</p:attrName>
                                        </p:attrNameLst>
                                      </p:cBhvr>
                                      <p:to>
                                        <a:srgbClr val="A6A6A6"/>
                                      </p:to>
                                    </p:animClr>
                                  </p:subTnLst>
                                </p:cTn>
                              </p:par>
                              <p:par>
                                <p:cTn id="7" presetID="1" presetClass="entr" presetSubtype="0" fill="hold" grpId="0" nodeType="withEffect">
                                  <p:stCondLst>
                                    <p:cond delay="0"/>
                                  </p:stCondLst>
                                  <p:childTnLst>
                                    <p:set>
                                      <p:cBhvr>
                                        <p:cTn id="8" dur="1" fill="hold">
                                          <p:stCondLst>
                                            <p:cond delay="0"/>
                                          </p:stCondLst>
                                        </p:cTn>
                                        <p:tgtEl>
                                          <p:spTgt spid="2813966"/>
                                        </p:tgtEl>
                                        <p:attrNameLst>
                                          <p:attrName>style.visibility</p:attrName>
                                        </p:attrNameLst>
                                      </p:cBhvr>
                                      <p:to>
                                        <p:strVal val="visible"/>
                                      </p:to>
                                    </p:set>
                                  </p:childTnLst>
                                  <p:subTnLst>
                                    <p:animClr clrSpc="rgb" dir="cw">
                                      <p:cBhvr override="childStyle">
                                        <p:cTn dur="1" fill="hold" display="0" masterRel="nextClick" afterEffect="1"/>
                                        <p:tgtEl>
                                          <p:spTgt spid="2813966"/>
                                        </p:tgtEl>
                                        <p:attrNameLst>
                                          <p:attrName>ppt_c</p:attrName>
                                        </p:attrNameLst>
                                      </p:cBhvr>
                                      <p:to>
                                        <a:srgbClr val="A6A6A6"/>
                                      </p:to>
                                    </p:animClr>
                                  </p:subTnLst>
                                </p:cTn>
                              </p:par>
                              <p:par>
                                <p:cTn id="9" presetID="1" presetClass="entr" presetSubtype="0" fill="hold" grpId="0" nodeType="withEffect">
                                  <p:stCondLst>
                                    <p:cond delay="0"/>
                                  </p:stCondLst>
                                  <p:childTnLst>
                                    <p:set>
                                      <p:cBhvr>
                                        <p:cTn id="10" dur="1" fill="hold">
                                          <p:stCondLst>
                                            <p:cond delay="0"/>
                                          </p:stCondLst>
                                        </p:cTn>
                                        <p:tgtEl>
                                          <p:spTgt spid="2813967"/>
                                        </p:tgtEl>
                                        <p:attrNameLst>
                                          <p:attrName>style.visibility</p:attrName>
                                        </p:attrNameLst>
                                      </p:cBhvr>
                                      <p:to>
                                        <p:strVal val="visible"/>
                                      </p:to>
                                    </p:set>
                                  </p:childTnLst>
                                  <p:subTnLst>
                                    <p:animClr clrSpc="rgb" dir="cw">
                                      <p:cBhvr override="childStyle">
                                        <p:cTn dur="1" fill="hold" display="0" masterRel="nextClick" afterEffect="1"/>
                                        <p:tgtEl>
                                          <p:spTgt spid="2813967"/>
                                        </p:tgtEl>
                                        <p:attrNameLst>
                                          <p:attrName>ppt_c</p:attrName>
                                        </p:attrNameLst>
                                      </p:cBhvr>
                                      <p:to>
                                        <a:srgbClr val="A6A6A6"/>
                                      </p:to>
                                    </p:animClr>
                                  </p:subTnLst>
                                </p:cTn>
                              </p:par>
                              <p:par>
                                <p:cTn id="11" presetID="1" presetClass="entr" presetSubtype="0" fill="hold" grpId="0" nodeType="withEffect">
                                  <p:stCondLst>
                                    <p:cond delay="0"/>
                                  </p:stCondLst>
                                  <p:childTnLst>
                                    <p:set>
                                      <p:cBhvr>
                                        <p:cTn id="12" dur="1" fill="hold">
                                          <p:stCondLst>
                                            <p:cond delay="0"/>
                                          </p:stCondLst>
                                        </p:cTn>
                                        <p:tgtEl>
                                          <p:spTgt spid="2813968"/>
                                        </p:tgtEl>
                                        <p:attrNameLst>
                                          <p:attrName>style.visibility</p:attrName>
                                        </p:attrNameLst>
                                      </p:cBhvr>
                                      <p:to>
                                        <p:strVal val="visible"/>
                                      </p:to>
                                    </p:set>
                                  </p:childTnLst>
                                  <p:subTnLst>
                                    <p:animClr clrSpc="rgb" dir="cw">
                                      <p:cBhvr override="childStyle">
                                        <p:cTn dur="1" fill="hold" display="0" masterRel="nextClick" afterEffect="1"/>
                                        <p:tgtEl>
                                          <p:spTgt spid="2813968"/>
                                        </p:tgtEl>
                                        <p:attrNameLst>
                                          <p:attrName>ppt_c</p:attrName>
                                        </p:attrNameLst>
                                      </p:cBhvr>
                                      <p:to>
                                        <a:srgbClr val="A6A6A6"/>
                                      </p:to>
                                    </p:animClr>
                                  </p:subTnLst>
                                </p:cTn>
                              </p:par>
                              <p:par>
                                <p:cTn id="13" presetID="1" presetClass="entr" presetSubtype="0" fill="hold" grpId="0" nodeType="withEffect">
                                  <p:stCondLst>
                                    <p:cond delay="0"/>
                                  </p:stCondLst>
                                  <p:childTnLst>
                                    <p:set>
                                      <p:cBhvr>
                                        <p:cTn id="14" dur="1" fill="hold">
                                          <p:stCondLst>
                                            <p:cond delay="0"/>
                                          </p:stCondLst>
                                        </p:cTn>
                                        <p:tgtEl>
                                          <p:spTgt spid="28139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13970"/>
                                        </p:tgtEl>
                                        <p:attrNameLst>
                                          <p:attrName>style.visibility</p:attrName>
                                        </p:attrNameLst>
                                      </p:cBhvr>
                                      <p:to>
                                        <p:strVal val="visible"/>
                                      </p:to>
                                    </p:set>
                                  </p:childTnLst>
                                  <p:subTnLst>
                                    <p:animClr clrSpc="rgb" dir="cw">
                                      <p:cBhvr override="childStyle">
                                        <p:cTn dur="1" fill="hold" display="0" masterRel="nextClick" afterEffect="1"/>
                                        <p:tgtEl>
                                          <p:spTgt spid="2813970"/>
                                        </p:tgtEl>
                                        <p:attrNameLst>
                                          <p:attrName>ppt_c</p:attrName>
                                        </p:attrNameLst>
                                      </p:cBhvr>
                                      <p:to>
                                        <a:srgbClr val="A6A6A6"/>
                                      </p:to>
                                    </p:animClr>
                                  </p:subTnLst>
                                </p:cTn>
                              </p:par>
                              <p:par>
                                <p:cTn id="17" presetID="1" presetClass="entr" presetSubtype="0" fill="hold" grpId="0" nodeType="withEffect">
                                  <p:stCondLst>
                                    <p:cond delay="0"/>
                                  </p:stCondLst>
                                  <p:childTnLst>
                                    <p:set>
                                      <p:cBhvr>
                                        <p:cTn id="18" dur="1" fill="hold">
                                          <p:stCondLst>
                                            <p:cond delay="0"/>
                                          </p:stCondLst>
                                        </p:cTn>
                                        <p:tgtEl>
                                          <p:spTgt spid="2813971"/>
                                        </p:tgtEl>
                                        <p:attrNameLst>
                                          <p:attrName>style.visibility</p:attrName>
                                        </p:attrNameLst>
                                      </p:cBhvr>
                                      <p:to>
                                        <p:strVal val="visible"/>
                                      </p:to>
                                    </p:set>
                                  </p:childTnLst>
                                  <p:subTnLst>
                                    <p:animClr clrSpc="rgb" dir="cw">
                                      <p:cBhvr override="childStyle">
                                        <p:cTn dur="1" fill="hold" display="0" masterRel="nextClick" afterEffect="1"/>
                                        <p:tgtEl>
                                          <p:spTgt spid="2813971"/>
                                        </p:tgtEl>
                                        <p:attrNameLst>
                                          <p:attrName>ppt_c</p:attrName>
                                        </p:attrNameLst>
                                      </p:cBhvr>
                                      <p:to>
                                        <a:srgbClr val="A6A6A6"/>
                                      </p:to>
                                    </p:animClr>
                                  </p:subTnLst>
                                </p:cTn>
                              </p:par>
                              <p:par>
                                <p:cTn id="19" presetID="1" presetClass="entr" presetSubtype="0" fill="hold" grpId="0" nodeType="withEffect">
                                  <p:stCondLst>
                                    <p:cond delay="0"/>
                                  </p:stCondLst>
                                  <p:childTnLst>
                                    <p:set>
                                      <p:cBhvr>
                                        <p:cTn id="20" dur="1" fill="hold">
                                          <p:stCondLst>
                                            <p:cond delay="0"/>
                                          </p:stCondLst>
                                        </p:cTn>
                                        <p:tgtEl>
                                          <p:spTgt spid="2813972"/>
                                        </p:tgtEl>
                                        <p:attrNameLst>
                                          <p:attrName>style.visibility</p:attrName>
                                        </p:attrNameLst>
                                      </p:cBhvr>
                                      <p:to>
                                        <p:strVal val="visible"/>
                                      </p:to>
                                    </p:set>
                                  </p:childTnLst>
                                  <p:subTnLst>
                                    <p:animClr clrSpc="rgb" dir="cw">
                                      <p:cBhvr override="childStyle">
                                        <p:cTn dur="1" fill="hold" display="0" masterRel="nextClick" afterEffect="1"/>
                                        <p:tgtEl>
                                          <p:spTgt spid="2813972"/>
                                        </p:tgtEl>
                                        <p:attrNameLst>
                                          <p:attrName>ppt_c</p:attrName>
                                        </p:attrNameLst>
                                      </p:cBhvr>
                                      <p:to>
                                        <a:srgbClr val="A6A6A6"/>
                                      </p:to>
                                    </p:animClr>
                                  </p:subTnLst>
                                </p:cTn>
                              </p:par>
                              <p:par>
                                <p:cTn id="21" presetID="1" presetClass="entr" presetSubtype="0" fill="hold" grpId="0" nodeType="withEffect">
                                  <p:stCondLst>
                                    <p:cond delay="0"/>
                                  </p:stCondLst>
                                  <p:childTnLst>
                                    <p:set>
                                      <p:cBhvr>
                                        <p:cTn id="22" dur="1" fill="hold">
                                          <p:stCondLst>
                                            <p:cond delay="0"/>
                                          </p:stCondLst>
                                        </p:cTn>
                                        <p:tgtEl>
                                          <p:spTgt spid="281397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1397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1397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13976"/>
                                        </p:tgtEl>
                                        <p:attrNameLst>
                                          <p:attrName>style.visibility</p:attrName>
                                        </p:attrNameLst>
                                      </p:cBhvr>
                                      <p:to>
                                        <p:strVal val="visible"/>
                                      </p:to>
                                    </p:set>
                                  </p:childTnLst>
                                  <p:subTnLst>
                                    <p:animClr clrSpc="rgb" dir="cw">
                                      <p:cBhvr override="childStyle">
                                        <p:cTn dur="1" fill="hold" display="0" masterRel="nextClick" afterEffect="1"/>
                                        <p:tgtEl>
                                          <p:spTgt spid="2813976"/>
                                        </p:tgtEl>
                                        <p:attrNameLst>
                                          <p:attrName>ppt_c</p:attrName>
                                        </p:attrNameLst>
                                      </p:cBhvr>
                                      <p:to>
                                        <a:srgbClr val="A6A6A6"/>
                                      </p:to>
                                    </p:animClr>
                                  </p:subTnLst>
                                </p:cTn>
                              </p:par>
                              <p:par>
                                <p:cTn id="29" presetID="1" presetClass="entr" presetSubtype="0" fill="hold" grpId="0" nodeType="withEffect">
                                  <p:stCondLst>
                                    <p:cond delay="0"/>
                                  </p:stCondLst>
                                  <p:childTnLst>
                                    <p:set>
                                      <p:cBhvr>
                                        <p:cTn id="30" dur="1" fill="hold">
                                          <p:stCondLst>
                                            <p:cond delay="0"/>
                                          </p:stCondLst>
                                        </p:cTn>
                                        <p:tgtEl>
                                          <p:spTgt spid="2813977"/>
                                        </p:tgtEl>
                                        <p:attrNameLst>
                                          <p:attrName>style.visibility</p:attrName>
                                        </p:attrNameLst>
                                      </p:cBhvr>
                                      <p:to>
                                        <p:strVal val="visible"/>
                                      </p:to>
                                    </p:set>
                                  </p:childTnLst>
                                  <p:subTnLst>
                                    <p:animClr clrSpc="rgb" dir="cw">
                                      <p:cBhvr override="childStyle">
                                        <p:cTn dur="1" fill="hold" display="0" masterRel="nextClick" afterEffect="1"/>
                                        <p:tgtEl>
                                          <p:spTgt spid="2813977"/>
                                        </p:tgtEl>
                                        <p:attrNameLst>
                                          <p:attrName>ppt_c</p:attrName>
                                        </p:attrNameLst>
                                      </p:cBhvr>
                                      <p:to>
                                        <a:srgbClr val="A6A6A6"/>
                                      </p:to>
                                    </p:animClr>
                                  </p:subTnLst>
                                </p:cTn>
                              </p:par>
                              <p:par>
                                <p:cTn id="31" presetID="1" presetClass="entr" presetSubtype="0" fill="hold" grpId="0" nodeType="withEffect">
                                  <p:stCondLst>
                                    <p:cond delay="0"/>
                                  </p:stCondLst>
                                  <p:childTnLst>
                                    <p:set>
                                      <p:cBhvr>
                                        <p:cTn id="32" dur="1" fill="hold">
                                          <p:stCondLst>
                                            <p:cond delay="0"/>
                                          </p:stCondLst>
                                        </p:cTn>
                                        <p:tgtEl>
                                          <p:spTgt spid="281397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1397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81398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1398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13982"/>
                                        </p:tgtEl>
                                        <p:attrNameLst>
                                          <p:attrName>style.visibility</p:attrName>
                                        </p:attrNameLst>
                                      </p:cBhvr>
                                      <p:to>
                                        <p:strVal val="visible"/>
                                      </p:to>
                                    </p:set>
                                  </p:childTnLst>
                                  <p:subTnLst>
                                    <p:animClr clrSpc="rgb" dir="cw">
                                      <p:cBhvr override="childStyle">
                                        <p:cTn dur="1" fill="hold" display="0" masterRel="nextClick" afterEffect="1"/>
                                        <p:tgtEl>
                                          <p:spTgt spid="2813982"/>
                                        </p:tgtEl>
                                        <p:attrNameLst>
                                          <p:attrName>ppt_c</p:attrName>
                                        </p:attrNameLst>
                                      </p:cBhvr>
                                      <p:to>
                                        <a:srgbClr val="A6A6A6"/>
                                      </p:to>
                                    </p:animClr>
                                  </p:subTnLst>
                                </p:cTn>
                              </p:par>
                              <p:par>
                                <p:cTn id="41" presetID="1" presetClass="entr" presetSubtype="0" fill="hold" grpId="0" nodeType="withEffect">
                                  <p:stCondLst>
                                    <p:cond delay="0"/>
                                  </p:stCondLst>
                                  <p:childTnLst>
                                    <p:set>
                                      <p:cBhvr>
                                        <p:cTn id="42" dur="1" fill="hold">
                                          <p:stCondLst>
                                            <p:cond delay="0"/>
                                          </p:stCondLst>
                                        </p:cTn>
                                        <p:tgtEl>
                                          <p:spTgt spid="2813983"/>
                                        </p:tgtEl>
                                        <p:attrNameLst>
                                          <p:attrName>style.visibility</p:attrName>
                                        </p:attrNameLst>
                                      </p:cBhvr>
                                      <p:to>
                                        <p:strVal val="visible"/>
                                      </p:to>
                                    </p:set>
                                  </p:childTnLst>
                                  <p:subTnLst>
                                    <p:animClr clrSpc="rgb" dir="cw">
                                      <p:cBhvr override="childStyle">
                                        <p:cTn dur="1" fill="hold" display="0" masterRel="nextClick" afterEffect="1"/>
                                        <p:tgtEl>
                                          <p:spTgt spid="2813983"/>
                                        </p:tgtEl>
                                        <p:attrNameLst>
                                          <p:attrName>ppt_c</p:attrName>
                                        </p:attrNameLst>
                                      </p:cBhvr>
                                      <p:to>
                                        <a:srgbClr val="A6A6A6"/>
                                      </p:to>
                                    </p:animClr>
                                  </p:subTnLst>
                                </p:cTn>
                              </p:par>
                              <p:par>
                                <p:cTn id="43" presetID="1" presetClass="entr" presetSubtype="0" fill="hold" grpId="0" nodeType="withEffect">
                                  <p:stCondLst>
                                    <p:cond delay="0"/>
                                  </p:stCondLst>
                                  <p:childTnLst>
                                    <p:set>
                                      <p:cBhvr>
                                        <p:cTn id="44" dur="1" fill="hold">
                                          <p:stCondLst>
                                            <p:cond delay="0"/>
                                          </p:stCondLst>
                                        </p:cTn>
                                        <p:tgtEl>
                                          <p:spTgt spid="2813984"/>
                                        </p:tgtEl>
                                        <p:attrNameLst>
                                          <p:attrName>style.visibility</p:attrName>
                                        </p:attrNameLst>
                                      </p:cBhvr>
                                      <p:to>
                                        <p:strVal val="visible"/>
                                      </p:to>
                                    </p:set>
                                  </p:childTnLst>
                                  <p:subTnLst>
                                    <p:animClr clrSpc="rgb" dir="cw">
                                      <p:cBhvr override="childStyle">
                                        <p:cTn dur="1" fill="hold" display="0" masterRel="nextClick" afterEffect="1"/>
                                        <p:tgtEl>
                                          <p:spTgt spid="2813984"/>
                                        </p:tgtEl>
                                        <p:attrNameLst>
                                          <p:attrName>ppt_c</p:attrName>
                                        </p:attrNameLst>
                                      </p:cBhvr>
                                      <p:to>
                                        <a:srgbClr val="A6A6A6"/>
                                      </p:to>
                                    </p:animClr>
                                  </p:subTnLst>
                                </p:cTn>
                              </p:par>
                              <p:par>
                                <p:cTn id="45" presetID="1" presetClass="entr" presetSubtype="0" fill="hold" grpId="0" nodeType="withEffect">
                                  <p:stCondLst>
                                    <p:cond delay="0"/>
                                  </p:stCondLst>
                                  <p:childTnLst>
                                    <p:set>
                                      <p:cBhvr>
                                        <p:cTn id="46" dur="1" fill="hold">
                                          <p:stCondLst>
                                            <p:cond delay="0"/>
                                          </p:stCondLst>
                                        </p:cTn>
                                        <p:tgtEl>
                                          <p:spTgt spid="2813985"/>
                                        </p:tgtEl>
                                        <p:attrNameLst>
                                          <p:attrName>style.visibility</p:attrName>
                                        </p:attrNameLst>
                                      </p:cBhvr>
                                      <p:to>
                                        <p:strVal val="visible"/>
                                      </p:to>
                                    </p:set>
                                  </p:childTnLst>
                                  <p:subTnLst>
                                    <p:animClr clrSpc="rgb" dir="cw">
                                      <p:cBhvr override="childStyle">
                                        <p:cTn dur="1" fill="hold" display="0" masterRel="nextClick" afterEffect="1"/>
                                        <p:tgtEl>
                                          <p:spTgt spid="2813985"/>
                                        </p:tgtEl>
                                        <p:attrNameLst>
                                          <p:attrName>ppt_c</p:attrName>
                                        </p:attrNameLst>
                                      </p:cBhvr>
                                      <p:to>
                                        <a:srgbClr val="A6A6A6"/>
                                      </p:to>
                                    </p:animClr>
                                  </p:subTnLst>
                                </p:cTn>
                              </p:par>
                              <p:par>
                                <p:cTn id="47" presetID="1" presetClass="entr" presetSubtype="0" fill="hold" grpId="0" nodeType="withEffect">
                                  <p:stCondLst>
                                    <p:cond delay="0"/>
                                  </p:stCondLst>
                                  <p:childTnLst>
                                    <p:set>
                                      <p:cBhvr>
                                        <p:cTn id="48" dur="1" fill="hold">
                                          <p:stCondLst>
                                            <p:cond delay="0"/>
                                          </p:stCondLst>
                                        </p:cTn>
                                        <p:tgtEl>
                                          <p:spTgt spid="2813986"/>
                                        </p:tgtEl>
                                        <p:attrNameLst>
                                          <p:attrName>style.visibility</p:attrName>
                                        </p:attrNameLst>
                                      </p:cBhvr>
                                      <p:to>
                                        <p:strVal val="visible"/>
                                      </p:to>
                                    </p:set>
                                  </p:childTnLst>
                                  <p:subTnLst>
                                    <p:animClr clrSpc="rgb" dir="cw">
                                      <p:cBhvr override="childStyle">
                                        <p:cTn dur="1" fill="hold" display="0" masterRel="nextClick" afterEffect="1"/>
                                        <p:tgtEl>
                                          <p:spTgt spid="2813986"/>
                                        </p:tgtEl>
                                        <p:attrNameLst>
                                          <p:attrName>ppt_c</p:attrName>
                                        </p:attrNameLst>
                                      </p:cBhvr>
                                      <p:to>
                                        <a:srgbClr val="A6A6A6"/>
                                      </p:to>
                                    </p:animClr>
                                  </p:subTnLst>
                                </p:cTn>
                              </p:par>
                              <p:par>
                                <p:cTn id="49" presetID="1" presetClass="entr" presetSubtype="0" fill="hold" grpId="0" nodeType="withEffect">
                                  <p:stCondLst>
                                    <p:cond delay="0"/>
                                  </p:stCondLst>
                                  <p:childTnLst>
                                    <p:set>
                                      <p:cBhvr>
                                        <p:cTn id="50" dur="1" fill="hold">
                                          <p:stCondLst>
                                            <p:cond delay="0"/>
                                          </p:stCondLst>
                                        </p:cTn>
                                        <p:tgtEl>
                                          <p:spTgt spid="2813987"/>
                                        </p:tgtEl>
                                        <p:attrNameLst>
                                          <p:attrName>style.visibility</p:attrName>
                                        </p:attrNameLst>
                                      </p:cBhvr>
                                      <p:to>
                                        <p:strVal val="visible"/>
                                      </p:to>
                                    </p:set>
                                  </p:childTnLst>
                                  <p:subTnLst>
                                    <p:animClr clrSpc="rgb" dir="cw">
                                      <p:cBhvr override="childStyle">
                                        <p:cTn dur="1" fill="hold" display="0" masterRel="nextClick" afterEffect="1"/>
                                        <p:tgtEl>
                                          <p:spTgt spid="2813987"/>
                                        </p:tgtEl>
                                        <p:attrNameLst>
                                          <p:attrName>ppt_c</p:attrName>
                                        </p:attrNameLst>
                                      </p:cBhvr>
                                      <p:to>
                                        <a:srgbClr val="A6A6A6"/>
                                      </p:to>
                                    </p:animClr>
                                  </p:subTnLst>
                                </p:cTn>
                              </p:par>
                              <p:par>
                                <p:cTn id="51" presetID="1" presetClass="entr" presetSubtype="0" fill="hold" grpId="0" nodeType="withEffect">
                                  <p:stCondLst>
                                    <p:cond delay="0"/>
                                  </p:stCondLst>
                                  <p:childTnLst>
                                    <p:set>
                                      <p:cBhvr>
                                        <p:cTn id="52" dur="1" fill="hold">
                                          <p:stCondLst>
                                            <p:cond delay="0"/>
                                          </p:stCondLst>
                                        </p:cTn>
                                        <p:tgtEl>
                                          <p:spTgt spid="2813988"/>
                                        </p:tgtEl>
                                        <p:attrNameLst>
                                          <p:attrName>style.visibility</p:attrName>
                                        </p:attrNameLst>
                                      </p:cBhvr>
                                      <p:to>
                                        <p:strVal val="visible"/>
                                      </p:to>
                                    </p:set>
                                  </p:childTnLst>
                                  <p:subTnLst>
                                    <p:animClr clrSpc="rgb" dir="cw">
                                      <p:cBhvr override="childStyle">
                                        <p:cTn dur="1" fill="hold" display="0" masterRel="nextClick" afterEffect="1"/>
                                        <p:tgtEl>
                                          <p:spTgt spid="2813988"/>
                                        </p:tgtEl>
                                        <p:attrNameLst>
                                          <p:attrName>ppt_c</p:attrName>
                                        </p:attrNameLst>
                                      </p:cBhvr>
                                      <p:to>
                                        <a:srgbClr val="A6A6A6"/>
                                      </p:to>
                                    </p:animClr>
                                  </p:subTnLst>
                                </p:cTn>
                              </p:par>
                              <p:par>
                                <p:cTn id="53" presetID="1" presetClass="entr" presetSubtype="0" fill="hold" grpId="0" nodeType="withEffect">
                                  <p:stCondLst>
                                    <p:cond delay="0"/>
                                  </p:stCondLst>
                                  <p:childTnLst>
                                    <p:set>
                                      <p:cBhvr>
                                        <p:cTn id="54" dur="1" fill="hold">
                                          <p:stCondLst>
                                            <p:cond delay="0"/>
                                          </p:stCondLst>
                                        </p:cTn>
                                        <p:tgtEl>
                                          <p:spTgt spid="2813989"/>
                                        </p:tgtEl>
                                        <p:attrNameLst>
                                          <p:attrName>style.visibility</p:attrName>
                                        </p:attrNameLst>
                                      </p:cBhvr>
                                      <p:to>
                                        <p:strVal val="visible"/>
                                      </p:to>
                                    </p:set>
                                  </p:childTnLst>
                                  <p:subTnLst>
                                    <p:animClr clrSpc="rgb" dir="cw">
                                      <p:cBhvr override="childStyle">
                                        <p:cTn dur="1" fill="hold" display="0" masterRel="nextClick" afterEffect="1"/>
                                        <p:tgtEl>
                                          <p:spTgt spid="2813989"/>
                                        </p:tgtEl>
                                        <p:attrNameLst>
                                          <p:attrName>ppt_c</p:attrName>
                                        </p:attrNameLst>
                                      </p:cBhvr>
                                      <p:to>
                                        <a:srgbClr val="A6A6A6"/>
                                      </p:to>
                                    </p:animClr>
                                  </p:subTnLst>
                                </p:cTn>
                              </p:par>
                              <p:par>
                                <p:cTn id="55" presetID="1" presetClass="entr" presetSubtype="0" fill="hold" grpId="0" nodeType="withEffect">
                                  <p:stCondLst>
                                    <p:cond delay="0"/>
                                  </p:stCondLst>
                                  <p:childTnLst>
                                    <p:set>
                                      <p:cBhvr>
                                        <p:cTn id="56" dur="1" fill="hold">
                                          <p:stCondLst>
                                            <p:cond delay="0"/>
                                          </p:stCondLst>
                                        </p:cTn>
                                        <p:tgtEl>
                                          <p:spTgt spid="2813990"/>
                                        </p:tgtEl>
                                        <p:attrNameLst>
                                          <p:attrName>style.visibility</p:attrName>
                                        </p:attrNameLst>
                                      </p:cBhvr>
                                      <p:to>
                                        <p:strVal val="visible"/>
                                      </p:to>
                                    </p:set>
                                  </p:childTnLst>
                                  <p:subTnLst>
                                    <p:animClr clrSpc="rgb" dir="cw">
                                      <p:cBhvr override="childStyle">
                                        <p:cTn dur="1" fill="hold" display="0" masterRel="nextClick" afterEffect="1"/>
                                        <p:tgtEl>
                                          <p:spTgt spid="2813990"/>
                                        </p:tgtEl>
                                        <p:attrNameLst>
                                          <p:attrName>ppt_c</p:attrName>
                                        </p:attrNameLst>
                                      </p:cBhvr>
                                      <p:to>
                                        <a:srgbClr val="A6A6A6"/>
                                      </p:to>
                                    </p:animClr>
                                  </p:subTnLst>
                                </p:cTn>
                              </p:par>
                              <p:par>
                                <p:cTn id="57" presetID="1" presetClass="entr" presetSubtype="0" fill="hold" grpId="0" nodeType="withEffect">
                                  <p:stCondLst>
                                    <p:cond delay="0"/>
                                  </p:stCondLst>
                                  <p:childTnLst>
                                    <p:set>
                                      <p:cBhvr>
                                        <p:cTn id="58" dur="1" fill="hold">
                                          <p:stCondLst>
                                            <p:cond delay="0"/>
                                          </p:stCondLst>
                                        </p:cTn>
                                        <p:tgtEl>
                                          <p:spTgt spid="2813991"/>
                                        </p:tgtEl>
                                        <p:attrNameLst>
                                          <p:attrName>style.visibility</p:attrName>
                                        </p:attrNameLst>
                                      </p:cBhvr>
                                      <p:to>
                                        <p:strVal val="visible"/>
                                      </p:to>
                                    </p:set>
                                  </p:childTnLst>
                                  <p:subTnLst>
                                    <p:animClr clrSpc="rgb" dir="cw">
                                      <p:cBhvr override="childStyle">
                                        <p:cTn dur="1" fill="hold" display="0" masterRel="nextClick" afterEffect="1"/>
                                        <p:tgtEl>
                                          <p:spTgt spid="2813991"/>
                                        </p:tgtEl>
                                        <p:attrNameLst>
                                          <p:attrName>ppt_c</p:attrName>
                                        </p:attrNameLst>
                                      </p:cBhvr>
                                      <p:to>
                                        <a:srgbClr val="A6A6A6"/>
                                      </p:to>
                                    </p:animClr>
                                  </p:subTnLst>
                                </p:cTn>
                              </p:par>
                              <p:par>
                                <p:cTn id="59" presetID="1" presetClass="entr" presetSubtype="0" fill="hold" grpId="0" nodeType="withEffect">
                                  <p:stCondLst>
                                    <p:cond delay="0"/>
                                  </p:stCondLst>
                                  <p:childTnLst>
                                    <p:set>
                                      <p:cBhvr>
                                        <p:cTn id="60" dur="1" fill="hold">
                                          <p:stCondLst>
                                            <p:cond delay="0"/>
                                          </p:stCondLst>
                                        </p:cTn>
                                        <p:tgtEl>
                                          <p:spTgt spid="2813992"/>
                                        </p:tgtEl>
                                        <p:attrNameLst>
                                          <p:attrName>style.visibility</p:attrName>
                                        </p:attrNameLst>
                                      </p:cBhvr>
                                      <p:to>
                                        <p:strVal val="visible"/>
                                      </p:to>
                                    </p:set>
                                  </p:childTnLst>
                                  <p:subTnLst>
                                    <p:animClr clrSpc="rgb" dir="cw">
                                      <p:cBhvr override="childStyle">
                                        <p:cTn dur="1" fill="hold" display="0" masterRel="nextClick" afterEffect="1"/>
                                        <p:tgtEl>
                                          <p:spTgt spid="2813992"/>
                                        </p:tgtEl>
                                        <p:attrNameLst>
                                          <p:attrName>ppt_c</p:attrName>
                                        </p:attrNameLst>
                                      </p:cBhvr>
                                      <p:to>
                                        <a:srgbClr val="A6A6A6"/>
                                      </p:to>
                                    </p:animClr>
                                  </p:subTnLst>
                                </p:cTn>
                              </p:par>
                              <p:par>
                                <p:cTn id="61" presetID="1" presetClass="entr" presetSubtype="0" fill="hold" grpId="0" nodeType="withEffect">
                                  <p:stCondLst>
                                    <p:cond delay="0"/>
                                  </p:stCondLst>
                                  <p:childTnLst>
                                    <p:set>
                                      <p:cBhvr>
                                        <p:cTn id="62" dur="1" fill="hold">
                                          <p:stCondLst>
                                            <p:cond delay="0"/>
                                          </p:stCondLst>
                                        </p:cTn>
                                        <p:tgtEl>
                                          <p:spTgt spid="2813993"/>
                                        </p:tgtEl>
                                        <p:attrNameLst>
                                          <p:attrName>style.visibility</p:attrName>
                                        </p:attrNameLst>
                                      </p:cBhvr>
                                      <p:to>
                                        <p:strVal val="visible"/>
                                      </p:to>
                                    </p:set>
                                  </p:childTnLst>
                                  <p:subTnLst>
                                    <p:animClr clrSpc="rgb" dir="cw">
                                      <p:cBhvr override="childStyle">
                                        <p:cTn dur="1" fill="hold" display="0" masterRel="nextClick" afterEffect="1"/>
                                        <p:tgtEl>
                                          <p:spTgt spid="2813993"/>
                                        </p:tgtEl>
                                        <p:attrNameLst>
                                          <p:attrName>ppt_c</p:attrName>
                                        </p:attrNameLst>
                                      </p:cBhvr>
                                      <p:to>
                                        <a:srgbClr val="A6A6A6"/>
                                      </p:to>
                                    </p:animClr>
                                  </p:subTnLst>
                                </p:cTn>
                              </p:par>
                              <p:par>
                                <p:cTn id="63" presetID="1" presetClass="entr" presetSubtype="0" fill="hold" grpId="0" nodeType="withEffect">
                                  <p:stCondLst>
                                    <p:cond delay="0"/>
                                  </p:stCondLst>
                                  <p:childTnLst>
                                    <p:set>
                                      <p:cBhvr>
                                        <p:cTn id="64" dur="1" fill="hold">
                                          <p:stCondLst>
                                            <p:cond delay="0"/>
                                          </p:stCondLst>
                                        </p:cTn>
                                        <p:tgtEl>
                                          <p:spTgt spid="2813994"/>
                                        </p:tgtEl>
                                        <p:attrNameLst>
                                          <p:attrName>style.visibility</p:attrName>
                                        </p:attrNameLst>
                                      </p:cBhvr>
                                      <p:to>
                                        <p:strVal val="visible"/>
                                      </p:to>
                                    </p:set>
                                  </p:childTnLst>
                                  <p:subTnLst>
                                    <p:animClr clrSpc="rgb" dir="cw">
                                      <p:cBhvr override="childStyle">
                                        <p:cTn dur="1" fill="hold" display="0" masterRel="nextClick" afterEffect="1"/>
                                        <p:tgtEl>
                                          <p:spTgt spid="2813994"/>
                                        </p:tgtEl>
                                        <p:attrNameLst>
                                          <p:attrName>ppt_c</p:attrName>
                                        </p:attrNameLst>
                                      </p:cBhvr>
                                      <p:to>
                                        <a:srgbClr val="A6A6A6"/>
                                      </p:to>
                                    </p:animClr>
                                  </p:subTnLst>
                                </p:cTn>
                              </p:par>
                              <p:par>
                                <p:cTn id="65" presetID="1" presetClass="entr" presetSubtype="0" fill="hold" grpId="0" nodeType="withEffect">
                                  <p:stCondLst>
                                    <p:cond delay="0"/>
                                  </p:stCondLst>
                                  <p:childTnLst>
                                    <p:set>
                                      <p:cBhvr>
                                        <p:cTn id="66" dur="1" fill="hold">
                                          <p:stCondLst>
                                            <p:cond delay="0"/>
                                          </p:stCondLst>
                                        </p:cTn>
                                        <p:tgtEl>
                                          <p:spTgt spid="2813995"/>
                                        </p:tgtEl>
                                        <p:attrNameLst>
                                          <p:attrName>style.visibility</p:attrName>
                                        </p:attrNameLst>
                                      </p:cBhvr>
                                      <p:to>
                                        <p:strVal val="visible"/>
                                      </p:to>
                                    </p:set>
                                  </p:childTnLst>
                                  <p:subTnLst>
                                    <p:animClr clrSpc="rgb" dir="cw">
                                      <p:cBhvr override="childStyle">
                                        <p:cTn dur="1" fill="hold" display="0" masterRel="nextClick" afterEffect="1"/>
                                        <p:tgtEl>
                                          <p:spTgt spid="2813995"/>
                                        </p:tgtEl>
                                        <p:attrNameLst>
                                          <p:attrName>ppt_c</p:attrName>
                                        </p:attrNameLst>
                                      </p:cBhvr>
                                      <p:to>
                                        <a:srgbClr val="A6A6A6"/>
                                      </p:to>
                                    </p:animClr>
                                  </p:subTnLst>
                                </p:cTn>
                              </p:par>
                              <p:par>
                                <p:cTn id="67" presetID="1" presetClass="entr" presetSubtype="0" fill="hold" grpId="0" nodeType="withEffect">
                                  <p:stCondLst>
                                    <p:cond delay="0"/>
                                  </p:stCondLst>
                                  <p:childTnLst>
                                    <p:set>
                                      <p:cBhvr>
                                        <p:cTn id="68" dur="1" fill="hold">
                                          <p:stCondLst>
                                            <p:cond delay="0"/>
                                          </p:stCondLst>
                                        </p:cTn>
                                        <p:tgtEl>
                                          <p:spTgt spid="2813996"/>
                                        </p:tgtEl>
                                        <p:attrNameLst>
                                          <p:attrName>style.visibility</p:attrName>
                                        </p:attrNameLst>
                                      </p:cBhvr>
                                      <p:to>
                                        <p:strVal val="visible"/>
                                      </p:to>
                                    </p:set>
                                  </p:childTnLst>
                                  <p:subTnLst>
                                    <p:animClr clrSpc="rgb" dir="cw">
                                      <p:cBhvr override="childStyle">
                                        <p:cTn dur="1" fill="hold" display="0" masterRel="nextClick" afterEffect="1"/>
                                        <p:tgtEl>
                                          <p:spTgt spid="2813996"/>
                                        </p:tgtEl>
                                        <p:attrNameLst>
                                          <p:attrName>ppt_c</p:attrName>
                                        </p:attrNameLst>
                                      </p:cBhvr>
                                      <p:to>
                                        <a:srgbClr val="A6A6A6"/>
                                      </p:to>
                                    </p:animClr>
                                  </p:subTnLst>
                                </p:cTn>
                              </p:par>
                              <p:par>
                                <p:cTn id="69" presetID="1" presetClass="entr" presetSubtype="0" fill="hold" grpId="0" nodeType="withEffect">
                                  <p:stCondLst>
                                    <p:cond delay="0"/>
                                  </p:stCondLst>
                                  <p:childTnLst>
                                    <p:set>
                                      <p:cBhvr>
                                        <p:cTn id="70" dur="1" fill="hold">
                                          <p:stCondLst>
                                            <p:cond delay="0"/>
                                          </p:stCondLst>
                                        </p:cTn>
                                        <p:tgtEl>
                                          <p:spTgt spid="2813997"/>
                                        </p:tgtEl>
                                        <p:attrNameLst>
                                          <p:attrName>style.visibility</p:attrName>
                                        </p:attrNameLst>
                                      </p:cBhvr>
                                      <p:to>
                                        <p:strVal val="visible"/>
                                      </p:to>
                                    </p:set>
                                  </p:childTnLst>
                                  <p:subTnLst>
                                    <p:animClr clrSpc="rgb" dir="cw">
                                      <p:cBhvr override="childStyle">
                                        <p:cTn dur="1" fill="hold" display="0" masterRel="nextClick" afterEffect="1"/>
                                        <p:tgtEl>
                                          <p:spTgt spid="2813997"/>
                                        </p:tgtEl>
                                        <p:attrNameLst>
                                          <p:attrName>ppt_c</p:attrName>
                                        </p:attrNameLst>
                                      </p:cBhvr>
                                      <p:to>
                                        <a:srgbClr val="A6A6A6"/>
                                      </p:to>
                                    </p:animClr>
                                  </p:subTnLst>
                                </p:cTn>
                              </p:par>
                              <p:par>
                                <p:cTn id="71" presetID="1" presetClass="entr" presetSubtype="0" fill="hold" grpId="0" nodeType="withEffect">
                                  <p:stCondLst>
                                    <p:cond delay="0"/>
                                  </p:stCondLst>
                                  <p:childTnLst>
                                    <p:set>
                                      <p:cBhvr>
                                        <p:cTn id="72" dur="1" fill="hold">
                                          <p:stCondLst>
                                            <p:cond delay="0"/>
                                          </p:stCondLst>
                                        </p:cTn>
                                        <p:tgtEl>
                                          <p:spTgt spid="2813958">
                                            <p:bg/>
                                          </p:spTgt>
                                        </p:tgtEl>
                                        <p:attrNameLst>
                                          <p:attrName>style.visibility</p:attrName>
                                        </p:attrNameLst>
                                      </p:cBhvr>
                                      <p:to>
                                        <p:strVal val="visible"/>
                                      </p:to>
                                    </p:set>
                                  </p:childTnLst>
                                  <p:subTnLst>
                                    <p:animClr clrSpc="rgb" dir="cw">
                                      <p:cBhvr override="childStyle">
                                        <p:cTn dur="1" fill="hold" display="0" masterRel="nextClick" afterEffect="1"/>
                                        <p:tgtEl>
                                          <p:spTgt spid="2813958">
                                            <p:bg/>
                                          </p:spTgt>
                                        </p:tgtEl>
                                        <p:attrNameLst>
                                          <p:attrName>ppt_c</p:attrName>
                                        </p:attrNameLst>
                                      </p:cBhvr>
                                      <p:to>
                                        <a:srgbClr val="A6A6A6"/>
                                      </p:to>
                                    </p:animClr>
                                  </p:subTnLst>
                                </p:cTn>
                              </p:par>
                              <p:par>
                                <p:cTn id="73" presetID="1" presetClass="entr" presetSubtype="0" fill="hold" grpId="0" nodeType="withEffect">
                                  <p:stCondLst>
                                    <p:cond delay="0"/>
                                  </p:stCondLst>
                                  <p:childTnLst>
                                    <p:set>
                                      <p:cBhvr>
                                        <p:cTn id="74" dur="1" fill="hold">
                                          <p:stCondLst>
                                            <p:cond delay="0"/>
                                          </p:stCondLst>
                                        </p:cTn>
                                        <p:tgtEl>
                                          <p:spTgt spid="48">
                                            <p:bg/>
                                          </p:spTgt>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9">
                                            <p:bg/>
                                          </p:spTgt>
                                        </p:tgtEl>
                                        <p:attrNameLst>
                                          <p:attrName>style.visibility</p:attrName>
                                        </p:attrNameLst>
                                      </p:cBhvr>
                                      <p:to>
                                        <p:strVal val="visible"/>
                                      </p:to>
                                    </p:set>
                                  </p:childTnLst>
                                  <p:subTnLst>
                                    <p:animClr clrSpc="rgb" dir="cw">
                                      <p:cBhvr override="childStyle">
                                        <p:cTn dur="1" fill="hold" display="0" masterRel="nextClick" afterEffect="1"/>
                                        <p:tgtEl>
                                          <p:spTgt spid="49">
                                            <p:bg/>
                                          </p:spTgt>
                                        </p:tgtEl>
                                        <p:attrNameLst>
                                          <p:attrName>ppt_c</p:attrName>
                                        </p:attrNameLst>
                                      </p:cBhvr>
                                      <p:to>
                                        <a:srgbClr val="A6A6A6"/>
                                      </p:to>
                                    </p:animClr>
                                  </p:sub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813958">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813958">
                                            <p:txEl>
                                              <p:pRg st="0" end="0"/>
                                            </p:txEl>
                                          </p:spTgt>
                                        </p:tgtEl>
                                        <p:attrNameLst>
                                          <p:attrName>ppt_c</p:attrName>
                                        </p:attrNameLst>
                                      </p:cBhvr>
                                      <p:to>
                                        <a:srgbClr val="A6A6A6"/>
                                      </p:to>
                                    </p:animClr>
                                  </p:sub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9">
                                            <p:txEl>
                                              <p:pRg st="0" end="0"/>
                                            </p:txEl>
                                          </p:spTgt>
                                        </p:tgtEl>
                                        <p:attrNameLst>
                                          <p:attrName>ppt_c</p:attrName>
                                        </p:attrNameLst>
                                      </p:cBhvr>
                                      <p:to>
                                        <a:srgbClr val="A6A6A6"/>
                                      </p:to>
                                    </p:animClr>
                                  </p:sub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3958" grpId="0" uiExpand="1" build="p" animBg="1"/>
      <p:bldP spid="2813965" grpId="0" animBg="1"/>
      <p:bldP spid="2813966" grpId="0" animBg="1"/>
      <p:bldP spid="2813967" grpId="0" animBg="1"/>
      <p:bldP spid="2813968" grpId="0" animBg="1"/>
      <p:bldP spid="2813969" grpId="0" animBg="1"/>
      <p:bldP spid="2813970" grpId="0" animBg="1"/>
      <p:bldP spid="2813971" grpId="0" animBg="1"/>
      <p:bldP spid="2813972" grpId="0" animBg="1"/>
      <p:bldP spid="2813973" grpId="0" animBg="1"/>
      <p:bldP spid="2813974" grpId="0" animBg="1"/>
      <p:bldP spid="2813975" grpId="0" animBg="1"/>
      <p:bldP spid="2813976" grpId="0" animBg="1"/>
      <p:bldP spid="2813977" grpId="0" animBg="1"/>
      <p:bldP spid="2813978" grpId="0" animBg="1"/>
      <p:bldP spid="2813979" grpId="0" animBg="1"/>
      <p:bldP spid="2813980" grpId="0" animBg="1"/>
      <p:bldP spid="2813981" grpId="0" animBg="1"/>
      <p:bldP spid="2813982" grpId="0" animBg="1"/>
      <p:bldP spid="2813983" grpId="0" animBg="1"/>
      <p:bldP spid="2813984" grpId="0" animBg="1"/>
      <p:bldP spid="2813985" grpId="0" animBg="1"/>
      <p:bldP spid="2813986" grpId="0" animBg="1"/>
      <p:bldP spid="2813987" grpId="0" animBg="1"/>
      <p:bldP spid="2813988" grpId="0" animBg="1"/>
      <p:bldP spid="2813989" grpId="0" animBg="1"/>
      <p:bldP spid="2813990" grpId="0" animBg="1"/>
      <p:bldP spid="2813991" grpId="0" animBg="1"/>
      <p:bldP spid="2813992" grpId="0" animBg="1"/>
      <p:bldP spid="2813993" grpId="0" animBg="1"/>
      <p:bldP spid="2813994" grpId="0" animBg="1"/>
      <p:bldP spid="2813995" grpId="0" animBg="1"/>
      <p:bldP spid="2813996" grpId="0" animBg="1"/>
      <p:bldP spid="2813997" grpId="0" animBg="1"/>
      <p:bldP spid="48" grpId="0" uiExpand="1" build="p" animBg="1"/>
      <p:bldP spid="49" grpId="0" uiExpand="1"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3955" name="Rectangle 3"/>
          <p:cNvSpPr>
            <a:spLocks noGrp="1" noChangeArrowheads="1"/>
          </p:cNvSpPr>
          <p:nvPr>
            <p:ph type="title"/>
          </p:nvPr>
        </p:nvSpPr>
        <p:spPr/>
        <p:txBody>
          <a:bodyPr/>
          <a:lstStyle/>
          <a:p>
            <a:r>
              <a:rPr lang="en-US" dirty="0" smtClean="0"/>
              <a:t>Division of </a:t>
            </a:r>
            <a:r>
              <a:rPr lang="en-GB" dirty="0" smtClean="0"/>
              <a:t>Labour: Example 1</a:t>
            </a:r>
            <a:endParaRPr lang="en-GB" dirty="0"/>
          </a:p>
        </p:txBody>
      </p:sp>
      <p:sp>
        <p:nvSpPr>
          <p:cNvPr id="2813958" name="Text Box 6"/>
          <p:cNvSpPr txBox="1">
            <a:spLocks noChangeArrowheads="1"/>
          </p:cNvSpPr>
          <p:nvPr/>
        </p:nvSpPr>
        <p:spPr bwMode="auto">
          <a:xfrm>
            <a:off x="608013" y="5169449"/>
            <a:ext cx="2759089" cy="584775"/>
          </a:xfrm>
          <a:prstGeom prst="wedgeRectCallout">
            <a:avLst>
              <a:gd name="adj1" fmla="val 26247"/>
              <a:gd name="adj2" fmla="val -238545"/>
            </a:avLst>
          </a:prstGeom>
          <a:noFill/>
          <a:ln w="76200">
            <a:solidFill>
              <a:schemeClr val="bg1">
                <a:lumMod val="65000"/>
              </a:schemeClr>
            </a:solidFill>
            <a:miter lim="800000"/>
            <a:headEnd type="none" w="sm" len="sm"/>
            <a:tailEnd type="none" w="sm" len="sm"/>
          </a:ln>
          <a:effectLst/>
        </p:spPr>
        <p:txBody>
          <a:bodyPr wrap="none">
            <a:spAutoFit/>
          </a:bodyPr>
          <a:lstStyle/>
          <a:p>
            <a:r>
              <a:rPr lang="en-US" sz="3200" b="1" i="1" dirty="0" smtClean="0">
                <a:solidFill>
                  <a:srgbClr val="0070C0"/>
                </a:solidFill>
              </a:rPr>
              <a:t>Boundary</a:t>
            </a:r>
            <a:r>
              <a:rPr lang="en-US" b="1" i="1" dirty="0" smtClean="0">
                <a:solidFill>
                  <a:srgbClr val="0070C0"/>
                </a:solidFill>
              </a:rPr>
              <a:t> Class</a:t>
            </a:r>
            <a:endParaRPr lang="en-US" b="1" i="1" dirty="0">
              <a:solidFill>
                <a:srgbClr val="0070C0"/>
              </a:solidFill>
            </a:endParaRPr>
          </a:p>
        </p:txBody>
      </p:sp>
      <p:sp>
        <p:nvSpPr>
          <p:cNvPr id="2813965" name="Line 13"/>
          <p:cNvSpPr>
            <a:spLocks noChangeShapeType="1"/>
          </p:cNvSpPr>
          <p:nvPr/>
        </p:nvSpPr>
        <p:spPr bwMode="auto">
          <a:xfrm flipV="1">
            <a:off x="5239358" y="2072640"/>
            <a:ext cx="416798" cy="1016635"/>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2813966" name="Line 14"/>
          <p:cNvSpPr>
            <a:spLocks noChangeShapeType="1"/>
          </p:cNvSpPr>
          <p:nvPr/>
        </p:nvSpPr>
        <p:spPr bwMode="auto">
          <a:xfrm flipV="1">
            <a:off x="3071457" y="3559644"/>
            <a:ext cx="1470381" cy="100522"/>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2813967" name="Line 15"/>
          <p:cNvSpPr>
            <a:spLocks noChangeShapeType="1"/>
          </p:cNvSpPr>
          <p:nvPr/>
        </p:nvSpPr>
        <p:spPr bwMode="auto">
          <a:xfrm>
            <a:off x="3207358" y="2370745"/>
            <a:ext cx="1382106" cy="818075"/>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2813968" name="Line 16"/>
          <p:cNvSpPr>
            <a:spLocks noChangeShapeType="1"/>
          </p:cNvSpPr>
          <p:nvPr/>
        </p:nvSpPr>
        <p:spPr bwMode="auto">
          <a:xfrm>
            <a:off x="5061796" y="4035274"/>
            <a:ext cx="38968" cy="542282"/>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2813970" name="Oval 18"/>
          <p:cNvSpPr>
            <a:spLocks noChangeArrowheads="1"/>
          </p:cNvSpPr>
          <p:nvPr/>
        </p:nvSpPr>
        <p:spPr bwMode="auto">
          <a:xfrm>
            <a:off x="2830513" y="2058988"/>
            <a:ext cx="393700" cy="401638"/>
          </a:xfrm>
          <a:prstGeom prst="ellipse">
            <a:avLst/>
          </a:prstGeom>
          <a:noFill/>
          <a:ln w="57150">
            <a:solidFill>
              <a:srgbClr val="0070C0"/>
            </a:solidFill>
            <a:round/>
            <a:headEnd type="none" w="sm" len="sm"/>
            <a:tailEnd type="none" w="lg" len="lg"/>
          </a:ln>
          <a:effectLst/>
        </p:spPr>
        <p:txBody>
          <a:bodyPr wrap="none" lIns="0" tIns="0" rIns="0" bIns="0" anchor="ctr">
            <a:spAutoFit/>
          </a:bodyPr>
          <a:lstStyle/>
          <a:p>
            <a:endParaRPr lang="en-US" dirty="0"/>
          </a:p>
        </p:txBody>
      </p:sp>
      <p:sp>
        <p:nvSpPr>
          <p:cNvPr id="2813971" name="Line 19"/>
          <p:cNvSpPr>
            <a:spLocks noChangeShapeType="1"/>
          </p:cNvSpPr>
          <p:nvPr/>
        </p:nvSpPr>
        <p:spPr bwMode="auto">
          <a:xfrm>
            <a:off x="2673351" y="2128838"/>
            <a:ext cx="0" cy="261938"/>
          </a:xfrm>
          <a:prstGeom prst="line">
            <a:avLst/>
          </a:prstGeom>
          <a:noFill/>
          <a:ln w="57150">
            <a:solidFill>
              <a:srgbClr val="0070C0"/>
            </a:solidFill>
            <a:round/>
            <a:headEnd type="none" w="sm" len="sm"/>
            <a:tailEnd type="none" w="lg" len="lg"/>
          </a:ln>
          <a:effectLst/>
        </p:spPr>
        <p:txBody>
          <a:bodyPr wrap="none" anchor="ctr"/>
          <a:lstStyle/>
          <a:p>
            <a:endParaRPr lang="en-US" dirty="0"/>
          </a:p>
        </p:txBody>
      </p:sp>
      <p:sp>
        <p:nvSpPr>
          <p:cNvPr id="2813972" name="Line 20"/>
          <p:cNvSpPr>
            <a:spLocks noChangeShapeType="1"/>
          </p:cNvSpPr>
          <p:nvPr/>
        </p:nvSpPr>
        <p:spPr bwMode="auto">
          <a:xfrm flipH="1">
            <a:off x="2673351" y="2262188"/>
            <a:ext cx="157163" cy="0"/>
          </a:xfrm>
          <a:prstGeom prst="line">
            <a:avLst/>
          </a:prstGeom>
          <a:noFill/>
          <a:ln w="57150">
            <a:solidFill>
              <a:srgbClr val="0070C0"/>
            </a:solidFill>
            <a:round/>
            <a:headEnd type="none" w="sm" len="sm"/>
            <a:tailEnd type="none" w="lg" len="lg"/>
          </a:ln>
          <a:effectLst/>
        </p:spPr>
        <p:txBody>
          <a:bodyPr wrap="none" anchor="ctr"/>
          <a:lstStyle/>
          <a:p>
            <a:endParaRPr lang="en-US" dirty="0"/>
          </a:p>
        </p:txBody>
      </p:sp>
      <p:sp>
        <p:nvSpPr>
          <p:cNvPr id="2813973" name="Oval 21"/>
          <p:cNvSpPr>
            <a:spLocks noChangeArrowheads="1"/>
          </p:cNvSpPr>
          <p:nvPr/>
        </p:nvSpPr>
        <p:spPr bwMode="auto">
          <a:xfrm>
            <a:off x="2670176" y="3449638"/>
            <a:ext cx="393700" cy="401638"/>
          </a:xfrm>
          <a:prstGeom prst="ellipse">
            <a:avLst/>
          </a:prstGeom>
          <a:noFill/>
          <a:ln w="57150">
            <a:solidFill>
              <a:srgbClr val="0070C0"/>
            </a:solidFill>
            <a:round/>
            <a:headEnd type="none" w="sm" len="sm"/>
            <a:tailEnd type="none" w="lg" len="lg"/>
          </a:ln>
          <a:effectLst/>
        </p:spPr>
        <p:txBody>
          <a:bodyPr wrap="none" lIns="0" tIns="0" rIns="0" bIns="0" anchor="ctr">
            <a:spAutoFit/>
          </a:bodyPr>
          <a:lstStyle/>
          <a:p>
            <a:endParaRPr lang="en-US" dirty="0"/>
          </a:p>
        </p:txBody>
      </p:sp>
      <p:sp>
        <p:nvSpPr>
          <p:cNvPr id="2813974" name="Line 22"/>
          <p:cNvSpPr>
            <a:spLocks noChangeShapeType="1"/>
          </p:cNvSpPr>
          <p:nvPr/>
        </p:nvSpPr>
        <p:spPr bwMode="auto">
          <a:xfrm>
            <a:off x="2513013" y="3519488"/>
            <a:ext cx="0" cy="261938"/>
          </a:xfrm>
          <a:prstGeom prst="line">
            <a:avLst/>
          </a:prstGeom>
          <a:noFill/>
          <a:ln w="57150">
            <a:solidFill>
              <a:srgbClr val="0070C0"/>
            </a:solidFill>
            <a:round/>
            <a:headEnd type="none" w="sm" len="sm"/>
            <a:tailEnd type="none" w="lg" len="lg"/>
          </a:ln>
          <a:effectLst/>
        </p:spPr>
        <p:txBody>
          <a:bodyPr wrap="none" anchor="ctr"/>
          <a:lstStyle/>
          <a:p>
            <a:endParaRPr lang="en-US" dirty="0"/>
          </a:p>
        </p:txBody>
      </p:sp>
      <p:sp>
        <p:nvSpPr>
          <p:cNvPr id="2813975" name="Line 23"/>
          <p:cNvSpPr>
            <a:spLocks noChangeShapeType="1"/>
          </p:cNvSpPr>
          <p:nvPr/>
        </p:nvSpPr>
        <p:spPr bwMode="auto">
          <a:xfrm flipH="1">
            <a:off x="2513013" y="3651250"/>
            <a:ext cx="157163" cy="0"/>
          </a:xfrm>
          <a:prstGeom prst="line">
            <a:avLst/>
          </a:prstGeom>
          <a:noFill/>
          <a:ln w="57150">
            <a:solidFill>
              <a:srgbClr val="0070C0"/>
            </a:solidFill>
            <a:round/>
            <a:headEnd type="none" w="sm" len="sm"/>
            <a:tailEnd type="none" w="lg" len="lg"/>
          </a:ln>
          <a:effectLst/>
        </p:spPr>
        <p:txBody>
          <a:bodyPr wrap="none" anchor="ctr"/>
          <a:lstStyle/>
          <a:p>
            <a:endParaRPr lang="en-US" dirty="0"/>
          </a:p>
        </p:txBody>
      </p:sp>
      <p:sp>
        <p:nvSpPr>
          <p:cNvPr id="2813976" name="Oval 24"/>
          <p:cNvSpPr>
            <a:spLocks noChangeArrowheads="1"/>
          </p:cNvSpPr>
          <p:nvPr/>
        </p:nvSpPr>
        <p:spPr bwMode="auto">
          <a:xfrm>
            <a:off x="4906963" y="4573588"/>
            <a:ext cx="390525" cy="396875"/>
          </a:xfrm>
          <a:prstGeom prst="ellipse">
            <a:avLst/>
          </a:prstGeom>
          <a:noFill/>
          <a:ln w="57150">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2813977" name="Line 25"/>
          <p:cNvSpPr>
            <a:spLocks noChangeShapeType="1"/>
          </p:cNvSpPr>
          <p:nvPr/>
        </p:nvSpPr>
        <p:spPr bwMode="auto">
          <a:xfrm>
            <a:off x="4900613" y="4991100"/>
            <a:ext cx="411163" cy="0"/>
          </a:xfrm>
          <a:prstGeom prst="line">
            <a:avLst/>
          </a:prstGeom>
          <a:noFill/>
          <a:ln w="57150">
            <a:solidFill>
              <a:schemeClr val="bg2"/>
            </a:solidFill>
            <a:round/>
            <a:headEnd type="none" w="sm" len="sm"/>
            <a:tailEnd type="none" w="lg" len="lg"/>
          </a:ln>
          <a:effectLst/>
        </p:spPr>
        <p:txBody>
          <a:bodyPr wrap="none" anchor="ctr"/>
          <a:lstStyle/>
          <a:p>
            <a:endParaRPr lang="en-US" dirty="0"/>
          </a:p>
        </p:txBody>
      </p:sp>
      <p:sp>
        <p:nvSpPr>
          <p:cNvPr id="2813978" name="Oval 26"/>
          <p:cNvSpPr>
            <a:spLocks noChangeArrowheads="1"/>
          </p:cNvSpPr>
          <p:nvPr/>
        </p:nvSpPr>
        <p:spPr bwMode="auto">
          <a:xfrm>
            <a:off x="5457826" y="1676400"/>
            <a:ext cx="393700" cy="396875"/>
          </a:xfrm>
          <a:prstGeom prst="ellipse">
            <a:avLst/>
          </a:prstGeom>
          <a:noFill/>
          <a:ln w="57150">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2813979" name="Line 27"/>
          <p:cNvSpPr>
            <a:spLocks noChangeShapeType="1"/>
          </p:cNvSpPr>
          <p:nvPr/>
        </p:nvSpPr>
        <p:spPr bwMode="auto">
          <a:xfrm>
            <a:off x="5451476" y="2073275"/>
            <a:ext cx="414338" cy="0"/>
          </a:xfrm>
          <a:prstGeom prst="line">
            <a:avLst/>
          </a:prstGeom>
          <a:noFill/>
          <a:ln w="57150">
            <a:solidFill>
              <a:schemeClr val="bg2"/>
            </a:solidFill>
            <a:round/>
            <a:headEnd type="none" w="sm" len="sm"/>
            <a:tailEnd type="none" w="lg" len="lg"/>
          </a:ln>
          <a:effectLst/>
        </p:spPr>
        <p:txBody>
          <a:bodyPr wrap="none" anchor="ctr"/>
          <a:lstStyle/>
          <a:p>
            <a:endParaRPr lang="en-US" dirty="0"/>
          </a:p>
        </p:txBody>
      </p:sp>
      <p:sp>
        <p:nvSpPr>
          <p:cNvPr id="2813982" name="Line 30"/>
          <p:cNvSpPr>
            <a:spLocks noChangeShapeType="1"/>
          </p:cNvSpPr>
          <p:nvPr/>
        </p:nvSpPr>
        <p:spPr bwMode="auto">
          <a:xfrm>
            <a:off x="1141413" y="3622675"/>
            <a:ext cx="1219200" cy="0"/>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2813983" name="Line 31"/>
          <p:cNvSpPr>
            <a:spLocks noChangeShapeType="1"/>
          </p:cNvSpPr>
          <p:nvPr/>
        </p:nvSpPr>
        <p:spPr bwMode="auto">
          <a:xfrm flipV="1">
            <a:off x="1112838" y="2268538"/>
            <a:ext cx="1452563" cy="157163"/>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2813984" name="Line 32"/>
          <p:cNvSpPr>
            <a:spLocks noChangeShapeType="1"/>
          </p:cNvSpPr>
          <p:nvPr/>
        </p:nvSpPr>
        <p:spPr bwMode="auto">
          <a:xfrm>
            <a:off x="1490662" y="3470275"/>
            <a:ext cx="609600" cy="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2813985" name="Line 33"/>
          <p:cNvSpPr>
            <a:spLocks noChangeShapeType="1"/>
          </p:cNvSpPr>
          <p:nvPr/>
        </p:nvSpPr>
        <p:spPr bwMode="auto">
          <a:xfrm>
            <a:off x="3597276" y="2784475"/>
            <a:ext cx="439738" cy="30480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2813986" name="Line 34"/>
          <p:cNvSpPr>
            <a:spLocks noChangeShapeType="1"/>
          </p:cNvSpPr>
          <p:nvPr/>
        </p:nvSpPr>
        <p:spPr bwMode="auto">
          <a:xfrm>
            <a:off x="4856163" y="4121150"/>
            <a:ext cx="57150" cy="45085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2813987" name="Line 35"/>
          <p:cNvSpPr>
            <a:spLocks noChangeShapeType="1"/>
          </p:cNvSpPr>
          <p:nvPr/>
        </p:nvSpPr>
        <p:spPr bwMode="auto">
          <a:xfrm flipV="1">
            <a:off x="5153024" y="2259807"/>
            <a:ext cx="206375" cy="417513"/>
          </a:xfrm>
          <a:prstGeom prst="line">
            <a:avLst/>
          </a:prstGeom>
          <a:noFill/>
          <a:ln w="38100">
            <a:solidFill>
              <a:srgbClr val="00B050"/>
            </a:solidFill>
            <a:round/>
            <a:headEnd/>
            <a:tailEnd type="arrow" w="lg" len="lg"/>
          </a:ln>
          <a:effectLst/>
        </p:spPr>
        <p:txBody>
          <a:bodyPr wrap="none" lIns="0" tIns="0" rIns="0" bIns="0" anchor="ctr"/>
          <a:lstStyle/>
          <a:p>
            <a:endParaRPr lang="en-US" dirty="0"/>
          </a:p>
        </p:txBody>
      </p:sp>
      <p:sp>
        <p:nvSpPr>
          <p:cNvPr id="2813988" name="Line 36"/>
          <p:cNvSpPr>
            <a:spLocks noChangeShapeType="1"/>
          </p:cNvSpPr>
          <p:nvPr/>
        </p:nvSpPr>
        <p:spPr bwMode="auto">
          <a:xfrm flipV="1">
            <a:off x="1522412" y="2178050"/>
            <a:ext cx="463550" cy="52388"/>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2813989" name="Line 37"/>
          <p:cNvSpPr>
            <a:spLocks noChangeShapeType="1"/>
          </p:cNvSpPr>
          <p:nvPr/>
        </p:nvSpPr>
        <p:spPr bwMode="auto">
          <a:xfrm>
            <a:off x="798513" y="2222870"/>
            <a:ext cx="0" cy="320040"/>
          </a:xfrm>
          <a:prstGeom prst="line">
            <a:avLst/>
          </a:prstGeom>
          <a:noFill/>
          <a:ln w="28575">
            <a:solidFill>
              <a:schemeClr val="tx2"/>
            </a:solidFill>
            <a:round/>
            <a:headEnd/>
            <a:tailEnd/>
          </a:ln>
        </p:spPr>
        <p:txBody>
          <a:bodyPr/>
          <a:lstStyle/>
          <a:p>
            <a:endParaRPr lang="en-US" dirty="0"/>
          </a:p>
        </p:txBody>
      </p:sp>
      <p:sp>
        <p:nvSpPr>
          <p:cNvPr id="2813990" name="Line 38"/>
          <p:cNvSpPr>
            <a:spLocks noChangeShapeType="1"/>
          </p:cNvSpPr>
          <p:nvPr/>
        </p:nvSpPr>
        <p:spPr bwMode="auto">
          <a:xfrm>
            <a:off x="614363" y="2327275"/>
            <a:ext cx="369888" cy="0"/>
          </a:xfrm>
          <a:prstGeom prst="line">
            <a:avLst/>
          </a:prstGeom>
          <a:noFill/>
          <a:ln w="28575">
            <a:solidFill>
              <a:schemeClr val="tx2"/>
            </a:solidFill>
            <a:round/>
            <a:headEnd/>
            <a:tailEnd/>
          </a:ln>
        </p:spPr>
        <p:txBody>
          <a:bodyPr/>
          <a:lstStyle/>
          <a:p>
            <a:endParaRPr lang="en-US" dirty="0"/>
          </a:p>
        </p:txBody>
      </p:sp>
      <p:sp>
        <p:nvSpPr>
          <p:cNvPr id="2813991" name="Freeform 39"/>
          <p:cNvSpPr>
            <a:spLocks/>
          </p:cNvSpPr>
          <p:nvPr/>
        </p:nvSpPr>
        <p:spPr bwMode="auto">
          <a:xfrm>
            <a:off x="608013" y="2525713"/>
            <a:ext cx="381000" cy="182563"/>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2"/>
            </a:solidFill>
            <a:prstDash val="solid"/>
            <a:round/>
            <a:headEnd/>
            <a:tailEnd/>
          </a:ln>
        </p:spPr>
        <p:txBody>
          <a:bodyPr/>
          <a:lstStyle/>
          <a:p>
            <a:endParaRPr lang="en-US" dirty="0"/>
          </a:p>
        </p:txBody>
      </p:sp>
      <p:sp>
        <p:nvSpPr>
          <p:cNvPr id="2813992" name="Oval 40"/>
          <p:cNvSpPr>
            <a:spLocks noChangeArrowheads="1"/>
          </p:cNvSpPr>
          <p:nvPr/>
        </p:nvSpPr>
        <p:spPr bwMode="auto">
          <a:xfrm>
            <a:off x="684213" y="2008188"/>
            <a:ext cx="230188" cy="211138"/>
          </a:xfrm>
          <a:prstGeom prst="ellipse">
            <a:avLst/>
          </a:prstGeom>
          <a:noFill/>
          <a:ln w="28575">
            <a:solidFill>
              <a:schemeClr val="tx2"/>
            </a:solidFill>
            <a:round/>
            <a:headEnd/>
            <a:tailEnd/>
          </a:ln>
        </p:spPr>
        <p:txBody>
          <a:bodyPr/>
          <a:lstStyle/>
          <a:p>
            <a:endParaRPr lang="en-US" dirty="0"/>
          </a:p>
        </p:txBody>
      </p:sp>
      <p:sp>
        <p:nvSpPr>
          <p:cNvPr id="2813993" name="Line 41"/>
          <p:cNvSpPr>
            <a:spLocks noChangeShapeType="1"/>
          </p:cNvSpPr>
          <p:nvPr/>
        </p:nvSpPr>
        <p:spPr bwMode="auto">
          <a:xfrm>
            <a:off x="798513" y="3436805"/>
            <a:ext cx="0" cy="320040"/>
          </a:xfrm>
          <a:prstGeom prst="line">
            <a:avLst/>
          </a:prstGeom>
          <a:noFill/>
          <a:ln w="28575">
            <a:solidFill>
              <a:schemeClr val="tx2"/>
            </a:solidFill>
            <a:round/>
            <a:headEnd/>
            <a:tailEnd/>
          </a:ln>
        </p:spPr>
        <p:txBody>
          <a:bodyPr/>
          <a:lstStyle/>
          <a:p>
            <a:endParaRPr lang="en-US" dirty="0"/>
          </a:p>
        </p:txBody>
      </p:sp>
      <p:sp>
        <p:nvSpPr>
          <p:cNvPr id="2813994" name="Line 42"/>
          <p:cNvSpPr>
            <a:spLocks noChangeShapeType="1"/>
          </p:cNvSpPr>
          <p:nvPr/>
        </p:nvSpPr>
        <p:spPr bwMode="auto">
          <a:xfrm>
            <a:off x="614363" y="3546475"/>
            <a:ext cx="369888" cy="0"/>
          </a:xfrm>
          <a:prstGeom prst="line">
            <a:avLst/>
          </a:prstGeom>
          <a:noFill/>
          <a:ln w="28575">
            <a:solidFill>
              <a:schemeClr val="tx2"/>
            </a:solidFill>
            <a:round/>
            <a:headEnd/>
            <a:tailEnd/>
          </a:ln>
        </p:spPr>
        <p:txBody>
          <a:bodyPr/>
          <a:lstStyle/>
          <a:p>
            <a:endParaRPr lang="en-US" dirty="0"/>
          </a:p>
        </p:txBody>
      </p:sp>
      <p:sp>
        <p:nvSpPr>
          <p:cNvPr id="2813995" name="Freeform 43"/>
          <p:cNvSpPr>
            <a:spLocks/>
          </p:cNvSpPr>
          <p:nvPr/>
        </p:nvSpPr>
        <p:spPr bwMode="auto">
          <a:xfrm>
            <a:off x="608013" y="3744913"/>
            <a:ext cx="381000" cy="182563"/>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2"/>
            </a:solidFill>
            <a:prstDash val="solid"/>
            <a:round/>
            <a:headEnd/>
            <a:tailEnd/>
          </a:ln>
        </p:spPr>
        <p:txBody>
          <a:bodyPr/>
          <a:lstStyle/>
          <a:p>
            <a:endParaRPr lang="en-US" dirty="0"/>
          </a:p>
        </p:txBody>
      </p:sp>
      <p:sp>
        <p:nvSpPr>
          <p:cNvPr id="2813996" name="Oval 44"/>
          <p:cNvSpPr>
            <a:spLocks noChangeArrowheads="1"/>
          </p:cNvSpPr>
          <p:nvPr/>
        </p:nvSpPr>
        <p:spPr bwMode="auto">
          <a:xfrm>
            <a:off x="684213" y="3227388"/>
            <a:ext cx="230188" cy="211138"/>
          </a:xfrm>
          <a:prstGeom prst="ellipse">
            <a:avLst/>
          </a:prstGeom>
          <a:noFill/>
          <a:ln w="28575">
            <a:solidFill>
              <a:schemeClr val="tx2"/>
            </a:solidFill>
            <a:round/>
            <a:headEnd/>
            <a:tailEnd/>
          </a:ln>
        </p:spPr>
        <p:txBody>
          <a:bodyPr/>
          <a:lstStyle/>
          <a:p>
            <a:endParaRPr lang="en-US" dirty="0"/>
          </a:p>
        </p:txBody>
      </p:sp>
      <p:sp>
        <p:nvSpPr>
          <p:cNvPr id="2813997" name="Line 45"/>
          <p:cNvSpPr>
            <a:spLocks noChangeShapeType="1"/>
          </p:cNvSpPr>
          <p:nvPr/>
        </p:nvSpPr>
        <p:spPr bwMode="auto">
          <a:xfrm flipV="1">
            <a:off x="3579813" y="3354388"/>
            <a:ext cx="555625" cy="39688"/>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49" name="Text Box 6"/>
          <p:cNvSpPr txBox="1">
            <a:spLocks noChangeArrowheads="1"/>
          </p:cNvSpPr>
          <p:nvPr/>
        </p:nvSpPr>
        <p:spPr bwMode="auto">
          <a:xfrm>
            <a:off x="7162839" y="3108325"/>
            <a:ext cx="2097049" cy="584775"/>
          </a:xfrm>
          <a:prstGeom prst="wedgeRectCallout">
            <a:avLst>
              <a:gd name="adj1" fmla="val -92861"/>
              <a:gd name="adj2" fmla="val -204933"/>
            </a:avLst>
          </a:prstGeom>
          <a:noFill/>
          <a:ln w="76200">
            <a:solidFill>
              <a:schemeClr val="bg1">
                <a:lumMod val="65000"/>
              </a:schemeClr>
            </a:solidFill>
            <a:miter lim="800000"/>
            <a:headEnd type="none" w="sm" len="sm"/>
            <a:tailEnd type="none" w="sm" len="sm"/>
          </a:ln>
          <a:effectLst/>
        </p:spPr>
        <p:txBody>
          <a:bodyPr wrap="none">
            <a:spAutoFit/>
          </a:bodyPr>
          <a:lstStyle/>
          <a:p>
            <a:r>
              <a:rPr lang="en-US" sz="3200" b="1" i="1" dirty="0" smtClean="0">
                <a:solidFill>
                  <a:schemeClr val="bg2"/>
                </a:solidFill>
              </a:rPr>
              <a:t>Entity</a:t>
            </a:r>
            <a:r>
              <a:rPr lang="en-US" b="1" i="1" dirty="0" smtClean="0">
                <a:solidFill>
                  <a:schemeClr val="bg2"/>
                </a:solidFill>
              </a:rPr>
              <a:t> Class</a:t>
            </a:r>
            <a:endParaRPr lang="en-US" b="1" i="1" dirty="0">
              <a:solidFill>
                <a:schemeClr val="bg2"/>
              </a:solidFill>
            </a:endParaRPr>
          </a:p>
        </p:txBody>
      </p:sp>
      <p:pic>
        <p:nvPicPr>
          <p:cNvPr id="2" name="Picture 1"/>
          <p:cNvPicPr>
            <a:picLocks noChangeAspect="1"/>
          </p:cNvPicPr>
          <p:nvPr/>
        </p:nvPicPr>
        <p:blipFill>
          <a:blip r:embed="rId4"/>
          <a:stretch>
            <a:fillRect/>
          </a:stretch>
        </p:blipFill>
        <p:spPr>
          <a:xfrm>
            <a:off x="4463732" y="2801470"/>
            <a:ext cx="1097280" cy="1279261"/>
          </a:xfrm>
          <a:prstGeom prst="rect">
            <a:avLst/>
          </a:prstGeom>
        </p:spPr>
      </p:pic>
      <p:sp>
        <p:nvSpPr>
          <p:cNvPr id="41" name="Rectangle 32"/>
          <p:cNvSpPr>
            <a:spLocks noChangeArrowheads="1"/>
          </p:cNvSpPr>
          <p:nvPr/>
        </p:nvSpPr>
        <p:spPr bwMode="auto">
          <a:xfrm>
            <a:off x="6440593" y="4008120"/>
            <a:ext cx="1939819" cy="1823947"/>
          </a:xfrm>
          <a:prstGeom prst="rect">
            <a:avLst/>
          </a:prstGeom>
          <a:noFill/>
          <a:ln w="76200">
            <a:noFill/>
            <a:miter lim="800000"/>
            <a:headEnd type="none" w="sm" len="sm"/>
            <a:tailEnd type="none" w="sm" len="sm"/>
          </a:ln>
          <a:effectLst/>
        </p:spPr>
        <p:txBody>
          <a:bodyPr/>
          <a:lstStyle/>
          <a:p>
            <a:pPr marL="60325" lvl="0" algn="l">
              <a:spcBef>
                <a:spcPts val="0"/>
              </a:spcBef>
              <a:buClr>
                <a:srgbClr val="0070C0"/>
              </a:buClr>
              <a:buSzPct val="60000"/>
            </a:pPr>
            <a:r>
              <a:rPr lang="en-US" b="1" i="1" dirty="0" smtClean="0">
                <a:cs typeface="Times New Roman" pitchFamily="18" charset="0"/>
              </a:rPr>
              <a:t>Too much control in traditional </a:t>
            </a:r>
            <a:r>
              <a:rPr lang="en-US" b="1" i="1" dirty="0" smtClean="0">
                <a:solidFill>
                  <a:srgbClr val="FF0000"/>
                </a:solidFill>
                <a:cs typeface="Times New Roman" pitchFamily="18" charset="0"/>
              </a:rPr>
              <a:t>mainframe </a:t>
            </a:r>
            <a:r>
              <a:rPr lang="en-US" b="1" i="1" dirty="0" smtClean="0">
                <a:cs typeface="Times New Roman" pitchFamily="18" charset="0"/>
              </a:rPr>
              <a:t>systems  </a:t>
            </a:r>
            <a:r>
              <a:rPr lang="en-US" b="1" dirty="0" smtClean="0">
                <a:solidFill>
                  <a:schemeClr val="bg1">
                    <a:lumMod val="65000"/>
                  </a:schemeClr>
                </a:solidFill>
              </a:rPr>
              <a:t>.</a:t>
            </a:r>
            <a:endParaRPr lang="en-US" b="1" dirty="0">
              <a:solidFill>
                <a:schemeClr val="bg1">
                  <a:lumMod val="65000"/>
                </a:schemeClr>
              </a:solidFill>
            </a:endParaRPr>
          </a:p>
        </p:txBody>
      </p:sp>
      <p:sp>
        <p:nvSpPr>
          <p:cNvPr id="42" name="AutoShape 4"/>
          <p:cNvSpPr>
            <a:spLocks noChangeArrowheads="1"/>
          </p:cNvSpPr>
          <p:nvPr/>
        </p:nvSpPr>
        <p:spPr bwMode="auto">
          <a:xfrm>
            <a:off x="6399212" y="3992880"/>
            <a:ext cx="2153338" cy="2331720"/>
          </a:xfrm>
          <a:prstGeom prst="borderCallout1">
            <a:avLst>
              <a:gd name="adj1" fmla="val 50218"/>
              <a:gd name="adj2" fmla="val 125"/>
              <a:gd name="adj3" fmla="val -634"/>
              <a:gd name="adj4" fmla="val -44826"/>
            </a:avLst>
          </a:prstGeom>
          <a:noFill/>
          <a:ln w="127000">
            <a:solidFill>
              <a:schemeClr val="bg1">
                <a:lumMod val="50000"/>
              </a:schemeClr>
            </a:solidFill>
            <a:miter lim="800000"/>
            <a:headEnd type="none" w="sm" len="sm"/>
            <a:tailEnd type="none" w="sm" len="sm"/>
          </a:ln>
        </p:spPr>
        <p:txBody>
          <a:bodyPr wrap="square">
            <a:spAutoFit/>
          </a:bodyPr>
          <a:lstStyle/>
          <a:p>
            <a:pPr marL="60325">
              <a:spcBef>
                <a:spcPct val="20000"/>
              </a:spcBef>
              <a:buClr>
                <a:srgbClr val="7030A0"/>
              </a:buClr>
              <a:buSzPct val="60000"/>
            </a:pPr>
            <a:endParaRPr lang="en-US" dirty="0">
              <a:solidFill>
                <a:schemeClr val="bg1"/>
              </a:solidFill>
            </a:endParaRPr>
          </a:p>
        </p:txBody>
      </p:sp>
    </p:spTree>
    <p:extLst>
      <p:ext uri="{BB962C8B-B14F-4D97-AF65-F5344CB8AC3E}">
        <p14:creationId xmlns:p14="http://schemas.microsoft.com/office/powerpoint/2010/main" val="141035119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1">
                                            <p:txEl>
                                              <p:pRg st="0" end="0"/>
                                            </p:txEl>
                                          </p:spTgt>
                                        </p:tgtEl>
                                        <p:attrNameLst>
                                          <p:attrName>ppt_c</p:attrName>
                                        </p:attrNameLst>
                                      </p:cBhvr>
                                      <p:to>
                                        <a:srgbClr val="A6A6A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p:bldP spid="42"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3955" name="Rectangle 3"/>
          <p:cNvSpPr>
            <a:spLocks noGrp="1" noChangeArrowheads="1"/>
          </p:cNvSpPr>
          <p:nvPr>
            <p:ph type="title"/>
          </p:nvPr>
        </p:nvSpPr>
        <p:spPr/>
        <p:txBody>
          <a:bodyPr/>
          <a:lstStyle/>
          <a:p>
            <a:r>
              <a:rPr lang="en-US" dirty="0" smtClean="0"/>
              <a:t>Division of </a:t>
            </a:r>
            <a:r>
              <a:rPr lang="en-GB" dirty="0" smtClean="0"/>
              <a:t>Labour: Example 2</a:t>
            </a:r>
            <a:endParaRPr lang="en-GB" dirty="0"/>
          </a:p>
        </p:txBody>
      </p:sp>
      <p:sp>
        <p:nvSpPr>
          <p:cNvPr id="41" name="Rectangle 32"/>
          <p:cNvSpPr>
            <a:spLocks noChangeArrowheads="1"/>
          </p:cNvSpPr>
          <p:nvPr/>
        </p:nvSpPr>
        <p:spPr bwMode="auto">
          <a:xfrm>
            <a:off x="7508840" y="1903857"/>
            <a:ext cx="2032502" cy="1868604"/>
          </a:xfrm>
          <a:prstGeom prst="rect">
            <a:avLst/>
          </a:prstGeom>
          <a:noFill/>
          <a:ln w="76200">
            <a:noFill/>
            <a:miter lim="800000"/>
            <a:headEnd type="none" w="sm" len="sm"/>
            <a:tailEnd type="none" w="sm" len="sm"/>
          </a:ln>
          <a:effectLst/>
        </p:spPr>
        <p:txBody>
          <a:bodyPr/>
          <a:lstStyle/>
          <a:p>
            <a:pPr marL="60325" lvl="0" algn="l">
              <a:spcBef>
                <a:spcPts val="0"/>
              </a:spcBef>
              <a:buClr>
                <a:srgbClr val="0070C0"/>
              </a:buClr>
              <a:buSzPct val="60000"/>
            </a:pPr>
            <a:r>
              <a:rPr lang="en-US" b="1" i="1" dirty="0" smtClean="0">
                <a:cs typeface="Times New Roman" pitchFamily="18" charset="0"/>
              </a:rPr>
              <a:t>Too much emphasis on </a:t>
            </a:r>
            <a:r>
              <a:rPr lang="en-US" b="1" i="1" dirty="0" smtClean="0">
                <a:solidFill>
                  <a:srgbClr val="FF0000"/>
                </a:solidFill>
                <a:cs typeface="Times New Roman" pitchFamily="18" charset="0"/>
              </a:rPr>
              <a:t>databases</a:t>
            </a:r>
            <a:r>
              <a:rPr lang="en-US" b="1" i="1" dirty="0" smtClean="0">
                <a:cs typeface="Times New Roman" pitchFamily="18" charset="0"/>
              </a:rPr>
              <a:t>  </a:t>
            </a:r>
            <a:r>
              <a:rPr lang="en-US" b="1" dirty="0" smtClean="0">
                <a:solidFill>
                  <a:schemeClr val="bg1">
                    <a:lumMod val="65000"/>
                  </a:schemeClr>
                </a:solidFill>
              </a:rPr>
              <a:t>.</a:t>
            </a:r>
            <a:endParaRPr lang="en-US" b="1" dirty="0">
              <a:solidFill>
                <a:schemeClr val="bg1">
                  <a:lumMod val="65000"/>
                </a:schemeClr>
              </a:solidFill>
            </a:endParaRPr>
          </a:p>
        </p:txBody>
      </p:sp>
      <p:sp>
        <p:nvSpPr>
          <p:cNvPr id="42" name="AutoShape 4"/>
          <p:cNvSpPr>
            <a:spLocks noChangeArrowheads="1"/>
          </p:cNvSpPr>
          <p:nvPr/>
        </p:nvSpPr>
        <p:spPr bwMode="auto">
          <a:xfrm>
            <a:off x="7500913" y="1839118"/>
            <a:ext cx="2024087" cy="2011680"/>
          </a:xfrm>
          <a:prstGeom prst="borderCallout1">
            <a:avLst>
              <a:gd name="adj1" fmla="val 50218"/>
              <a:gd name="adj2" fmla="val 125"/>
              <a:gd name="adj3" fmla="val 25213"/>
              <a:gd name="adj4" fmla="val -76396"/>
            </a:avLst>
          </a:prstGeom>
          <a:noFill/>
          <a:ln w="127000">
            <a:solidFill>
              <a:schemeClr val="bg1">
                <a:lumMod val="50000"/>
              </a:schemeClr>
            </a:solidFill>
            <a:miter lim="800000"/>
            <a:headEnd type="none" w="sm" len="sm"/>
            <a:tailEnd type="none" w="sm" len="sm"/>
          </a:ln>
        </p:spPr>
        <p:txBody>
          <a:bodyPr wrap="square">
            <a:spAutoFit/>
          </a:bodyPr>
          <a:lstStyle/>
          <a:p>
            <a:pPr marL="60325">
              <a:spcBef>
                <a:spcPct val="20000"/>
              </a:spcBef>
              <a:buClr>
                <a:srgbClr val="7030A0"/>
              </a:buClr>
              <a:buSzPct val="60000"/>
            </a:pPr>
            <a:endParaRPr lang="en-US" dirty="0">
              <a:solidFill>
                <a:schemeClr val="bg1"/>
              </a:solidFill>
            </a:endParaRPr>
          </a:p>
        </p:txBody>
      </p:sp>
      <p:sp>
        <p:nvSpPr>
          <p:cNvPr id="38" name="Text Box 6"/>
          <p:cNvSpPr txBox="1">
            <a:spLocks noChangeArrowheads="1"/>
          </p:cNvSpPr>
          <p:nvPr/>
        </p:nvSpPr>
        <p:spPr bwMode="auto">
          <a:xfrm>
            <a:off x="608013" y="5169449"/>
            <a:ext cx="2759089" cy="584775"/>
          </a:xfrm>
          <a:prstGeom prst="wedgeRectCallout">
            <a:avLst>
              <a:gd name="adj1" fmla="val 26247"/>
              <a:gd name="adj2" fmla="val -238545"/>
            </a:avLst>
          </a:prstGeom>
          <a:noFill/>
          <a:ln w="76200">
            <a:solidFill>
              <a:schemeClr val="bg1">
                <a:lumMod val="65000"/>
              </a:schemeClr>
            </a:solidFill>
            <a:miter lim="800000"/>
            <a:headEnd type="none" w="sm" len="sm"/>
            <a:tailEnd type="none" w="sm" len="sm"/>
          </a:ln>
          <a:effectLst/>
        </p:spPr>
        <p:txBody>
          <a:bodyPr wrap="none">
            <a:spAutoFit/>
          </a:bodyPr>
          <a:lstStyle/>
          <a:p>
            <a:r>
              <a:rPr lang="en-US" sz="3200" b="1" i="1" dirty="0" smtClean="0">
                <a:solidFill>
                  <a:srgbClr val="0070C0"/>
                </a:solidFill>
              </a:rPr>
              <a:t>Boundary</a:t>
            </a:r>
            <a:r>
              <a:rPr lang="en-US" b="1" i="1" dirty="0" smtClean="0">
                <a:solidFill>
                  <a:srgbClr val="0070C0"/>
                </a:solidFill>
              </a:rPr>
              <a:t> Class</a:t>
            </a:r>
            <a:endParaRPr lang="en-US" b="1" i="1" dirty="0">
              <a:solidFill>
                <a:srgbClr val="0070C0"/>
              </a:solidFill>
            </a:endParaRPr>
          </a:p>
        </p:txBody>
      </p:sp>
      <p:sp>
        <p:nvSpPr>
          <p:cNvPr id="39" name="Line 13"/>
          <p:cNvSpPr>
            <a:spLocks noChangeShapeType="1"/>
          </p:cNvSpPr>
          <p:nvPr/>
        </p:nvSpPr>
        <p:spPr bwMode="auto">
          <a:xfrm flipV="1">
            <a:off x="5061796" y="2702876"/>
            <a:ext cx="245217" cy="604204"/>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40" name="Line 14"/>
          <p:cNvSpPr>
            <a:spLocks noChangeShapeType="1"/>
          </p:cNvSpPr>
          <p:nvPr/>
        </p:nvSpPr>
        <p:spPr bwMode="auto">
          <a:xfrm flipV="1">
            <a:off x="3071457" y="3523006"/>
            <a:ext cx="1737360" cy="137160"/>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43" name="Line 15"/>
          <p:cNvSpPr>
            <a:spLocks noChangeShapeType="1"/>
          </p:cNvSpPr>
          <p:nvPr/>
        </p:nvSpPr>
        <p:spPr bwMode="auto">
          <a:xfrm>
            <a:off x="3207358" y="2370745"/>
            <a:ext cx="1673352" cy="1005840"/>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44" name="Line 16"/>
          <p:cNvSpPr>
            <a:spLocks noChangeShapeType="1"/>
          </p:cNvSpPr>
          <p:nvPr/>
        </p:nvSpPr>
        <p:spPr bwMode="auto">
          <a:xfrm>
            <a:off x="5027612" y="3708876"/>
            <a:ext cx="73152" cy="868680"/>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45" name="Oval 17"/>
          <p:cNvSpPr>
            <a:spLocks noChangeArrowheads="1"/>
          </p:cNvSpPr>
          <p:nvPr/>
        </p:nvSpPr>
        <p:spPr bwMode="auto">
          <a:xfrm>
            <a:off x="4799013" y="3317875"/>
            <a:ext cx="396875" cy="400050"/>
          </a:xfrm>
          <a:prstGeom prst="ellipse">
            <a:avLst/>
          </a:prstGeom>
          <a:noFill/>
          <a:ln w="57150">
            <a:solidFill>
              <a:srgbClr val="7030A0"/>
            </a:solidFill>
            <a:round/>
            <a:headEnd type="none" w="sm" len="sm"/>
            <a:tailEnd type="none" w="lg" len="lg"/>
          </a:ln>
          <a:effectLst/>
        </p:spPr>
        <p:txBody>
          <a:bodyPr wrap="none" lIns="0" tIns="0" rIns="0" bIns="0" anchor="ctr">
            <a:spAutoFit/>
          </a:bodyPr>
          <a:lstStyle/>
          <a:p>
            <a:endParaRPr lang="en-US" dirty="0"/>
          </a:p>
        </p:txBody>
      </p:sp>
      <p:sp>
        <p:nvSpPr>
          <p:cNvPr id="46" name="Oval 18"/>
          <p:cNvSpPr>
            <a:spLocks noChangeArrowheads="1"/>
          </p:cNvSpPr>
          <p:nvPr/>
        </p:nvSpPr>
        <p:spPr bwMode="auto">
          <a:xfrm>
            <a:off x="2830513" y="2058988"/>
            <a:ext cx="393700" cy="401638"/>
          </a:xfrm>
          <a:prstGeom prst="ellipse">
            <a:avLst/>
          </a:prstGeom>
          <a:noFill/>
          <a:ln w="57150">
            <a:solidFill>
              <a:srgbClr val="0070C0"/>
            </a:solidFill>
            <a:round/>
            <a:headEnd type="none" w="sm" len="sm"/>
            <a:tailEnd type="none" w="lg" len="lg"/>
          </a:ln>
          <a:effectLst/>
        </p:spPr>
        <p:txBody>
          <a:bodyPr wrap="none" lIns="0" tIns="0" rIns="0" bIns="0" anchor="ctr">
            <a:spAutoFit/>
          </a:bodyPr>
          <a:lstStyle/>
          <a:p>
            <a:endParaRPr lang="en-US" dirty="0"/>
          </a:p>
        </p:txBody>
      </p:sp>
      <p:sp>
        <p:nvSpPr>
          <p:cNvPr id="47" name="Line 19"/>
          <p:cNvSpPr>
            <a:spLocks noChangeShapeType="1"/>
          </p:cNvSpPr>
          <p:nvPr/>
        </p:nvSpPr>
        <p:spPr bwMode="auto">
          <a:xfrm>
            <a:off x="2673351" y="2128838"/>
            <a:ext cx="0" cy="261938"/>
          </a:xfrm>
          <a:prstGeom prst="line">
            <a:avLst/>
          </a:prstGeom>
          <a:noFill/>
          <a:ln w="57150">
            <a:solidFill>
              <a:srgbClr val="0070C0"/>
            </a:solidFill>
            <a:round/>
            <a:headEnd type="none" w="sm" len="sm"/>
            <a:tailEnd type="none" w="lg" len="lg"/>
          </a:ln>
          <a:effectLst/>
        </p:spPr>
        <p:txBody>
          <a:bodyPr wrap="none" anchor="ctr"/>
          <a:lstStyle/>
          <a:p>
            <a:endParaRPr lang="en-US" dirty="0"/>
          </a:p>
        </p:txBody>
      </p:sp>
      <p:sp>
        <p:nvSpPr>
          <p:cNvPr id="48" name="Line 20"/>
          <p:cNvSpPr>
            <a:spLocks noChangeShapeType="1"/>
          </p:cNvSpPr>
          <p:nvPr/>
        </p:nvSpPr>
        <p:spPr bwMode="auto">
          <a:xfrm flipH="1">
            <a:off x="2673351" y="2262188"/>
            <a:ext cx="157163" cy="0"/>
          </a:xfrm>
          <a:prstGeom prst="line">
            <a:avLst/>
          </a:prstGeom>
          <a:noFill/>
          <a:ln w="57150">
            <a:solidFill>
              <a:srgbClr val="0070C0"/>
            </a:solidFill>
            <a:round/>
            <a:headEnd type="none" w="sm" len="sm"/>
            <a:tailEnd type="none" w="lg" len="lg"/>
          </a:ln>
          <a:effectLst/>
        </p:spPr>
        <p:txBody>
          <a:bodyPr wrap="none" anchor="ctr"/>
          <a:lstStyle/>
          <a:p>
            <a:endParaRPr lang="en-US" dirty="0"/>
          </a:p>
        </p:txBody>
      </p:sp>
      <p:sp>
        <p:nvSpPr>
          <p:cNvPr id="50" name="Oval 21"/>
          <p:cNvSpPr>
            <a:spLocks noChangeArrowheads="1"/>
          </p:cNvSpPr>
          <p:nvPr/>
        </p:nvSpPr>
        <p:spPr bwMode="auto">
          <a:xfrm>
            <a:off x="2670176" y="3449638"/>
            <a:ext cx="393700" cy="401638"/>
          </a:xfrm>
          <a:prstGeom prst="ellipse">
            <a:avLst/>
          </a:prstGeom>
          <a:noFill/>
          <a:ln w="57150">
            <a:solidFill>
              <a:srgbClr val="0070C0"/>
            </a:solidFill>
            <a:round/>
            <a:headEnd type="none" w="sm" len="sm"/>
            <a:tailEnd type="none" w="lg" len="lg"/>
          </a:ln>
          <a:effectLst/>
        </p:spPr>
        <p:txBody>
          <a:bodyPr wrap="none" lIns="0" tIns="0" rIns="0" bIns="0" anchor="ctr">
            <a:spAutoFit/>
          </a:bodyPr>
          <a:lstStyle/>
          <a:p>
            <a:endParaRPr lang="en-US" dirty="0"/>
          </a:p>
        </p:txBody>
      </p:sp>
      <p:sp>
        <p:nvSpPr>
          <p:cNvPr id="51" name="Line 22"/>
          <p:cNvSpPr>
            <a:spLocks noChangeShapeType="1"/>
          </p:cNvSpPr>
          <p:nvPr/>
        </p:nvSpPr>
        <p:spPr bwMode="auto">
          <a:xfrm>
            <a:off x="2513013" y="3519488"/>
            <a:ext cx="0" cy="261938"/>
          </a:xfrm>
          <a:prstGeom prst="line">
            <a:avLst/>
          </a:prstGeom>
          <a:noFill/>
          <a:ln w="57150">
            <a:solidFill>
              <a:srgbClr val="0070C0"/>
            </a:solidFill>
            <a:round/>
            <a:headEnd type="none" w="sm" len="sm"/>
            <a:tailEnd type="none" w="lg" len="lg"/>
          </a:ln>
          <a:effectLst/>
        </p:spPr>
        <p:txBody>
          <a:bodyPr wrap="none" anchor="ctr"/>
          <a:lstStyle/>
          <a:p>
            <a:endParaRPr lang="en-US" dirty="0"/>
          </a:p>
        </p:txBody>
      </p:sp>
      <p:sp>
        <p:nvSpPr>
          <p:cNvPr id="52" name="Line 23"/>
          <p:cNvSpPr>
            <a:spLocks noChangeShapeType="1"/>
          </p:cNvSpPr>
          <p:nvPr/>
        </p:nvSpPr>
        <p:spPr bwMode="auto">
          <a:xfrm flipH="1">
            <a:off x="2513013" y="3651250"/>
            <a:ext cx="157163" cy="0"/>
          </a:xfrm>
          <a:prstGeom prst="line">
            <a:avLst/>
          </a:prstGeom>
          <a:noFill/>
          <a:ln w="57150">
            <a:solidFill>
              <a:srgbClr val="0070C0"/>
            </a:solidFill>
            <a:round/>
            <a:headEnd type="none" w="sm" len="sm"/>
            <a:tailEnd type="none" w="lg" len="lg"/>
          </a:ln>
          <a:effectLst/>
        </p:spPr>
        <p:txBody>
          <a:bodyPr wrap="none" anchor="ctr"/>
          <a:lstStyle/>
          <a:p>
            <a:endParaRPr lang="en-US" dirty="0"/>
          </a:p>
        </p:txBody>
      </p:sp>
      <p:sp>
        <p:nvSpPr>
          <p:cNvPr id="53" name="Oval 24"/>
          <p:cNvSpPr>
            <a:spLocks noChangeArrowheads="1"/>
          </p:cNvSpPr>
          <p:nvPr/>
        </p:nvSpPr>
        <p:spPr bwMode="auto">
          <a:xfrm>
            <a:off x="4906963" y="4573588"/>
            <a:ext cx="390525" cy="396875"/>
          </a:xfrm>
          <a:prstGeom prst="ellipse">
            <a:avLst/>
          </a:prstGeom>
          <a:noFill/>
          <a:ln w="57150">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54" name="Line 25"/>
          <p:cNvSpPr>
            <a:spLocks noChangeShapeType="1"/>
          </p:cNvSpPr>
          <p:nvPr/>
        </p:nvSpPr>
        <p:spPr bwMode="auto">
          <a:xfrm>
            <a:off x="4900613" y="4991100"/>
            <a:ext cx="411163" cy="0"/>
          </a:xfrm>
          <a:prstGeom prst="line">
            <a:avLst/>
          </a:prstGeom>
          <a:noFill/>
          <a:ln w="57150">
            <a:solidFill>
              <a:schemeClr val="bg2"/>
            </a:solidFill>
            <a:round/>
            <a:headEnd type="none" w="sm" len="sm"/>
            <a:tailEnd type="none" w="lg" len="lg"/>
          </a:ln>
          <a:effectLst/>
        </p:spPr>
        <p:txBody>
          <a:bodyPr wrap="none" anchor="ctr"/>
          <a:lstStyle/>
          <a:p>
            <a:endParaRPr lang="en-US" dirty="0"/>
          </a:p>
        </p:txBody>
      </p:sp>
      <p:grpSp>
        <p:nvGrpSpPr>
          <p:cNvPr id="3" name="Group 2"/>
          <p:cNvGrpSpPr>
            <a:grpSpLocks noChangeAspect="1"/>
          </p:cNvGrpSpPr>
          <p:nvPr/>
        </p:nvGrpSpPr>
        <p:grpSpPr>
          <a:xfrm>
            <a:off x="4799012" y="1631206"/>
            <a:ext cx="1097280" cy="1051033"/>
            <a:chOff x="5451474" y="1676400"/>
            <a:chExt cx="414338" cy="396875"/>
          </a:xfrm>
        </p:grpSpPr>
        <p:sp>
          <p:nvSpPr>
            <p:cNvPr id="55" name="Oval 26"/>
            <p:cNvSpPr>
              <a:spLocks noChangeArrowheads="1"/>
            </p:cNvSpPr>
            <p:nvPr/>
          </p:nvSpPr>
          <p:spPr bwMode="auto">
            <a:xfrm>
              <a:off x="5457826" y="1676400"/>
              <a:ext cx="393700" cy="396875"/>
            </a:xfrm>
            <a:prstGeom prst="ellipse">
              <a:avLst/>
            </a:prstGeom>
            <a:noFill/>
            <a:ln w="127000">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56" name="Line 27"/>
            <p:cNvSpPr>
              <a:spLocks noChangeShapeType="1"/>
            </p:cNvSpPr>
            <p:nvPr/>
          </p:nvSpPr>
          <p:spPr bwMode="auto">
            <a:xfrm>
              <a:off x="5451474" y="2073275"/>
              <a:ext cx="414338" cy="0"/>
            </a:xfrm>
            <a:prstGeom prst="line">
              <a:avLst/>
            </a:prstGeom>
            <a:noFill/>
            <a:ln w="127000">
              <a:solidFill>
                <a:schemeClr val="bg2"/>
              </a:solidFill>
              <a:round/>
              <a:headEnd type="none" w="sm" len="sm"/>
              <a:tailEnd type="none" w="lg" len="lg"/>
            </a:ln>
            <a:effectLst/>
          </p:spPr>
          <p:txBody>
            <a:bodyPr wrap="none" anchor="ctr"/>
            <a:lstStyle/>
            <a:p>
              <a:endParaRPr lang="en-US" dirty="0"/>
            </a:p>
          </p:txBody>
        </p:sp>
      </p:grpSp>
      <p:sp>
        <p:nvSpPr>
          <p:cNvPr id="57" name="Line 28"/>
          <p:cNvSpPr>
            <a:spLocks noChangeShapeType="1"/>
          </p:cNvSpPr>
          <p:nvPr/>
        </p:nvSpPr>
        <p:spPr bwMode="auto">
          <a:xfrm flipV="1">
            <a:off x="4914901" y="3235325"/>
            <a:ext cx="111125" cy="101600"/>
          </a:xfrm>
          <a:prstGeom prst="line">
            <a:avLst/>
          </a:prstGeom>
          <a:noFill/>
          <a:ln w="57150">
            <a:solidFill>
              <a:srgbClr val="7030A0"/>
            </a:solidFill>
            <a:round/>
            <a:headEnd type="none" w="sm" len="sm"/>
            <a:tailEnd type="none" w="sm" len="sm"/>
          </a:ln>
          <a:effectLst/>
        </p:spPr>
        <p:txBody>
          <a:bodyPr wrap="none" anchor="ctr"/>
          <a:lstStyle/>
          <a:p>
            <a:endParaRPr lang="en-US" dirty="0"/>
          </a:p>
        </p:txBody>
      </p:sp>
      <p:sp>
        <p:nvSpPr>
          <p:cNvPr id="58" name="Line 29"/>
          <p:cNvSpPr>
            <a:spLocks noChangeShapeType="1"/>
          </p:cNvSpPr>
          <p:nvPr/>
        </p:nvSpPr>
        <p:spPr bwMode="auto">
          <a:xfrm flipH="1" flipV="1">
            <a:off x="4930776" y="3333750"/>
            <a:ext cx="104775" cy="96838"/>
          </a:xfrm>
          <a:prstGeom prst="line">
            <a:avLst/>
          </a:prstGeom>
          <a:noFill/>
          <a:ln w="57150">
            <a:solidFill>
              <a:srgbClr val="7030A0"/>
            </a:solidFill>
            <a:round/>
            <a:headEnd type="none" w="sm" len="sm"/>
            <a:tailEnd type="none" w="sm" len="sm"/>
          </a:ln>
          <a:effectLst/>
        </p:spPr>
        <p:txBody>
          <a:bodyPr wrap="none" anchor="ctr"/>
          <a:lstStyle/>
          <a:p>
            <a:endParaRPr lang="en-US" dirty="0"/>
          </a:p>
        </p:txBody>
      </p:sp>
      <p:sp>
        <p:nvSpPr>
          <p:cNvPr id="59" name="Line 30"/>
          <p:cNvSpPr>
            <a:spLocks noChangeShapeType="1"/>
          </p:cNvSpPr>
          <p:nvPr/>
        </p:nvSpPr>
        <p:spPr bwMode="auto">
          <a:xfrm>
            <a:off x="1141413" y="3622675"/>
            <a:ext cx="1219200" cy="0"/>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60" name="Line 31"/>
          <p:cNvSpPr>
            <a:spLocks noChangeShapeType="1"/>
          </p:cNvSpPr>
          <p:nvPr/>
        </p:nvSpPr>
        <p:spPr bwMode="auto">
          <a:xfrm flipV="1">
            <a:off x="1112838" y="2268538"/>
            <a:ext cx="1452563" cy="157163"/>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61" name="Line 32"/>
          <p:cNvSpPr>
            <a:spLocks noChangeShapeType="1"/>
          </p:cNvSpPr>
          <p:nvPr/>
        </p:nvSpPr>
        <p:spPr bwMode="auto">
          <a:xfrm>
            <a:off x="1490662" y="3470275"/>
            <a:ext cx="609600" cy="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62" name="Line 33"/>
          <p:cNvSpPr>
            <a:spLocks noChangeShapeType="1"/>
          </p:cNvSpPr>
          <p:nvPr/>
        </p:nvSpPr>
        <p:spPr bwMode="auto">
          <a:xfrm>
            <a:off x="3597276" y="2784475"/>
            <a:ext cx="439738" cy="30480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63" name="Line 34"/>
          <p:cNvSpPr>
            <a:spLocks noChangeShapeType="1"/>
          </p:cNvSpPr>
          <p:nvPr/>
        </p:nvSpPr>
        <p:spPr bwMode="auto">
          <a:xfrm>
            <a:off x="4856163" y="3959225"/>
            <a:ext cx="57150" cy="45085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64" name="Line 35"/>
          <p:cNvSpPr>
            <a:spLocks noChangeShapeType="1"/>
          </p:cNvSpPr>
          <p:nvPr/>
        </p:nvSpPr>
        <p:spPr bwMode="auto">
          <a:xfrm flipV="1">
            <a:off x="4849812" y="2782887"/>
            <a:ext cx="206375" cy="417513"/>
          </a:xfrm>
          <a:prstGeom prst="line">
            <a:avLst/>
          </a:prstGeom>
          <a:noFill/>
          <a:ln w="38100">
            <a:solidFill>
              <a:srgbClr val="00B050"/>
            </a:solidFill>
            <a:round/>
            <a:headEnd/>
            <a:tailEnd type="arrow" w="lg" len="lg"/>
          </a:ln>
          <a:effectLst/>
        </p:spPr>
        <p:txBody>
          <a:bodyPr wrap="none" lIns="0" tIns="0" rIns="0" bIns="0" anchor="ctr"/>
          <a:lstStyle/>
          <a:p>
            <a:endParaRPr lang="en-US" dirty="0"/>
          </a:p>
        </p:txBody>
      </p:sp>
      <p:sp>
        <p:nvSpPr>
          <p:cNvPr id="65" name="Line 36"/>
          <p:cNvSpPr>
            <a:spLocks noChangeShapeType="1"/>
          </p:cNvSpPr>
          <p:nvPr/>
        </p:nvSpPr>
        <p:spPr bwMode="auto">
          <a:xfrm flipV="1">
            <a:off x="1522412" y="2178050"/>
            <a:ext cx="463550" cy="52388"/>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66" name="Line 37"/>
          <p:cNvSpPr>
            <a:spLocks noChangeShapeType="1"/>
          </p:cNvSpPr>
          <p:nvPr/>
        </p:nvSpPr>
        <p:spPr bwMode="auto">
          <a:xfrm>
            <a:off x="798513" y="2222870"/>
            <a:ext cx="0" cy="320040"/>
          </a:xfrm>
          <a:prstGeom prst="line">
            <a:avLst/>
          </a:prstGeom>
          <a:noFill/>
          <a:ln w="28575">
            <a:solidFill>
              <a:schemeClr val="tx2"/>
            </a:solidFill>
            <a:round/>
            <a:headEnd/>
            <a:tailEnd/>
          </a:ln>
        </p:spPr>
        <p:txBody>
          <a:bodyPr/>
          <a:lstStyle/>
          <a:p>
            <a:endParaRPr lang="en-US" dirty="0"/>
          </a:p>
        </p:txBody>
      </p:sp>
      <p:sp>
        <p:nvSpPr>
          <p:cNvPr id="67" name="Line 38"/>
          <p:cNvSpPr>
            <a:spLocks noChangeShapeType="1"/>
          </p:cNvSpPr>
          <p:nvPr/>
        </p:nvSpPr>
        <p:spPr bwMode="auto">
          <a:xfrm>
            <a:off x="614363" y="2327275"/>
            <a:ext cx="369888" cy="0"/>
          </a:xfrm>
          <a:prstGeom prst="line">
            <a:avLst/>
          </a:prstGeom>
          <a:noFill/>
          <a:ln w="28575">
            <a:solidFill>
              <a:schemeClr val="tx2"/>
            </a:solidFill>
            <a:round/>
            <a:headEnd/>
            <a:tailEnd/>
          </a:ln>
        </p:spPr>
        <p:txBody>
          <a:bodyPr/>
          <a:lstStyle/>
          <a:p>
            <a:endParaRPr lang="en-US" dirty="0"/>
          </a:p>
        </p:txBody>
      </p:sp>
      <p:sp>
        <p:nvSpPr>
          <p:cNvPr id="68" name="Freeform 39"/>
          <p:cNvSpPr>
            <a:spLocks/>
          </p:cNvSpPr>
          <p:nvPr/>
        </p:nvSpPr>
        <p:spPr bwMode="auto">
          <a:xfrm>
            <a:off x="608013" y="2525713"/>
            <a:ext cx="381000" cy="182563"/>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2"/>
            </a:solidFill>
            <a:prstDash val="solid"/>
            <a:round/>
            <a:headEnd/>
            <a:tailEnd/>
          </a:ln>
        </p:spPr>
        <p:txBody>
          <a:bodyPr/>
          <a:lstStyle/>
          <a:p>
            <a:endParaRPr lang="en-US" dirty="0"/>
          </a:p>
        </p:txBody>
      </p:sp>
      <p:sp>
        <p:nvSpPr>
          <p:cNvPr id="69" name="Oval 40"/>
          <p:cNvSpPr>
            <a:spLocks noChangeArrowheads="1"/>
          </p:cNvSpPr>
          <p:nvPr/>
        </p:nvSpPr>
        <p:spPr bwMode="auto">
          <a:xfrm>
            <a:off x="684213" y="2008188"/>
            <a:ext cx="230188" cy="211138"/>
          </a:xfrm>
          <a:prstGeom prst="ellipse">
            <a:avLst/>
          </a:prstGeom>
          <a:noFill/>
          <a:ln w="28575">
            <a:solidFill>
              <a:schemeClr val="tx2"/>
            </a:solidFill>
            <a:round/>
            <a:headEnd/>
            <a:tailEnd/>
          </a:ln>
        </p:spPr>
        <p:txBody>
          <a:bodyPr/>
          <a:lstStyle/>
          <a:p>
            <a:endParaRPr lang="en-US" dirty="0"/>
          </a:p>
        </p:txBody>
      </p:sp>
      <p:sp>
        <p:nvSpPr>
          <p:cNvPr id="70" name="Line 41"/>
          <p:cNvSpPr>
            <a:spLocks noChangeShapeType="1"/>
          </p:cNvSpPr>
          <p:nvPr/>
        </p:nvSpPr>
        <p:spPr bwMode="auto">
          <a:xfrm>
            <a:off x="798513" y="3436805"/>
            <a:ext cx="0" cy="320040"/>
          </a:xfrm>
          <a:prstGeom prst="line">
            <a:avLst/>
          </a:prstGeom>
          <a:noFill/>
          <a:ln w="28575">
            <a:solidFill>
              <a:schemeClr val="tx2"/>
            </a:solidFill>
            <a:round/>
            <a:headEnd/>
            <a:tailEnd/>
          </a:ln>
        </p:spPr>
        <p:txBody>
          <a:bodyPr/>
          <a:lstStyle/>
          <a:p>
            <a:endParaRPr lang="en-US" dirty="0"/>
          </a:p>
        </p:txBody>
      </p:sp>
      <p:sp>
        <p:nvSpPr>
          <p:cNvPr id="71" name="Line 42"/>
          <p:cNvSpPr>
            <a:spLocks noChangeShapeType="1"/>
          </p:cNvSpPr>
          <p:nvPr/>
        </p:nvSpPr>
        <p:spPr bwMode="auto">
          <a:xfrm>
            <a:off x="614363" y="3546475"/>
            <a:ext cx="369888" cy="0"/>
          </a:xfrm>
          <a:prstGeom prst="line">
            <a:avLst/>
          </a:prstGeom>
          <a:noFill/>
          <a:ln w="28575">
            <a:solidFill>
              <a:schemeClr val="tx2"/>
            </a:solidFill>
            <a:round/>
            <a:headEnd/>
            <a:tailEnd/>
          </a:ln>
        </p:spPr>
        <p:txBody>
          <a:bodyPr/>
          <a:lstStyle/>
          <a:p>
            <a:endParaRPr lang="en-US" dirty="0"/>
          </a:p>
        </p:txBody>
      </p:sp>
      <p:sp>
        <p:nvSpPr>
          <p:cNvPr id="72" name="Freeform 43"/>
          <p:cNvSpPr>
            <a:spLocks/>
          </p:cNvSpPr>
          <p:nvPr/>
        </p:nvSpPr>
        <p:spPr bwMode="auto">
          <a:xfrm>
            <a:off x="608013" y="3744913"/>
            <a:ext cx="381000" cy="182563"/>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2"/>
            </a:solidFill>
            <a:prstDash val="solid"/>
            <a:round/>
            <a:headEnd/>
            <a:tailEnd/>
          </a:ln>
        </p:spPr>
        <p:txBody>
          <a:bodyPr/>
          <a:lstStyle/>
          <a:p>
            <a:endParaRPr lang="en-US" dirty="0"/>
          </a:p>
        </p:txBody>
      </p:sp>
      <p:sp>
        <p:nvSpPr>
          <p:cNvPr id="73" name="Oval 44"/>
          <p:cNvSpPr>
            <a:spLocks noChangeArrowheads="1"/>
          </p:cNvSpPr>
          <p:nvPr/>
        </p:nvSpPr>
        <p:spPr bwMode="auto">
          <a:xfrm>
            <a:off x="684213" y="3227388"/>
            <a:ext cx="230188" cy="211138"/>
          </a:xfrm>
          <a:prstGeom prst="ellipse">
            <a:avLst/>
          </a:prstGeom>
          <a:noFill/>
          <a:ln w="28575">
            <a:solidFill>
              <a:schemeClr val="tx2"/>
            </a:solidFill>
            <a:round/>
            <a:headEnd/>
            <a:tailEnd/>
          </a:ln>
        </p:spPr>
        <p:txBody>
          <a:bodyPr/>
          <a:lstStyle/>
          <a:p>
            <a:endParaRPr lang="en-US" dirty="0"/>
          </a:p>
        </p:txBody>
      </p:sp>
      <p:sp>
        <p:nvSpPr>
          <p:cNvPr id="74" name="Line 45"/>
          <p:cNvSpPr>
            <a:spLocks noChangeShapeType="1"/>
          </p:cNvSpPr>
          <p:nvPr/>
        </p:nvSpPr>
        <p:spPr bwMode="auto">
          <a:xfrm flipV="1">
            <a:off x="3579813" y="3354388"/>
            <a:ext cx="555625" cy="39688"/>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75" name="Text Box 6"/>
          <p:cNvSpPr txBox="1">
            <a:spLocks noChangeArrowheads="1"/>
          </p:cNvSpPr>
          <p:nvPr/>
        </p:nvSpPr>
        <p:spPr bwMode="auto">
          <a:xfrm>
            <a:off x="6709189" y="4390847"/>
            <a:ext cx="2550699" cy="584775"/>
          </a:xfrm>
          <a:prstGeom prst="wedgeRectCallout">
            <a:avLst>
              <a:gd name="adj1" fmla="val -93881"/>
              <a:gd name="adj2" fmla="val -169860"/>
            </a:avLst>
          </a:prstGeom>
          <a:noFill/>
          <a:ln w="76200">
            <a:solidFill>
              <a:schemeClr val="bg1">
                <a:lumMod val="65000"/>
              </a:schemeClr>
            </a:solidFill>
            <a:miter lim="800000"/>
            <a:headEnd type="none" w="sm" len="sm"/>
            <a:tailEnd type="none" w="sm" len="sm"/>
          </a:ln>
          <a:effectLst/>
        </p:spPr>
        <p:txBody>
          <a:bodyPr wrap="none">
            <a:spAutoFit/>
          </a:bodyPr>
          <a:lstStyle/>
          <a:p>
            <a:r>
              <a:rPr lang="en-US" sz="3200" b="1" i="1" dirty="0" smtClean="0">
                <a:solidFill>
                  <a:srgbClr val="7030A0"/>
                </a:solidFill>
              </a:rPr>
              <a:t>Control</a:t>
            </a:r>
            <a:r>
              <a:rPr lang="en-US" b="1" i="1" dirty="0" smtClean="0">
                <a:solidFill>
                  <a:srgbClr val="7030A0"/>
                </a:solidFill>
              </a:rPr>
              <a:t> Class </a:t>
            </a:r>
            <a:r>
              <a:rPr lang="en-US" b="1" dirty="0" smtClean="0">
                <a:solidFill>
                  <a:schemeClr val="bg1">
                    <a:lumMod val="65000"/>
                  </a:schemeClr>
                </a:solidFill>
              </a:rPr>
              <a:t>.</a:t>
            </a:r>
            <a:endParaRPr lang="en-US" b="1" dirty="0">
              <a:solidFill>
                <a:schemeClr val="bg1">
                  <a:lumMod val="65000"/>
                </a:schemeClr>
              </a:solidFill>
            </a:endParaRPr>
          </a:p>
        </p:txBody>
      </p:sp>
    </p:spTree>
    <p:extLst>
      <p:ext uri="{BB962C8B-B14F-4D97-AF65-F5344CB8AC3E}">
        <p14:creationId xmlns:p14="http://schemas.microsoft.com/office/powerpoint/2010/main" val="19022463"/>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1">
                                            <p:txEl>
                                              <p:pRg st="0" end="0"/>
                                            </p:txEl>
                                          </p:spTgt>
                                        </p:tgtEl>
                                        <p:attrNameLst>
                                          <p:attrName>ppt_c</p:attrName>
                                        </p:attrNameLst>
                                      </p:cBhvr>
                                      <p:to>
                                        <a:srgbClr val="A6A6A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p:bldP spid="42"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3955" name="Rectangle 3"/>
          <p:cNvSpPr>
            <a:spLocks noGrp="1" noChangeArrowheads="1"/>
          </p:cNvSpPr>
          <p:nvPr>
            <p:ph type="title"/>
          </p:nvPr>
        </p:nvSpPr>
        <p:spPr/>
        <p:txBody>
          <a:bodyPr/>
          <a:lstStyle/>
          <a:p>
            <a:r>
              <a:rPr lang="en-US" dirty="0" smtClean="0"/>
              <a:t>Division of </a:t>
            </a:r>
            <a:r>
              <a:rPr lang="en-GB" dirty="0" smtClean="0"/>
              <a:t>Labour: Example 3</a:t>
            </a:r>
            <a:endParaRPr lang="en-GB" dirty="0"/>
          </a:p>
        </p:txBody>
      </p:sp>
      <p:sp>
        <p:nvSpPr>
          <p:cNvPr id="41" name="Rectangle 32"/>
          <p:cNvSpPr>
            <a:spLocks noChangeArrowheads="1"/>
          </p:cNvSpPr>
          <p:nvPr/>
        </p:nvSpPr>
        <p:spPr bwMode="auto">
          <a:xfrm>
            <a:off x="683672" y="4411661"/>
            <a:ext cx="2032502" cy="1868604"/>
          </a:xfrm>
          <a:prstGeom prst="rect">
            <a:avLst/>
          </a:prstGeom>
          <a:noFill/>
          <a:ln w="76200">
            <a:noFill/>
            <a:miter lim="800000"/>
            <a:headEnd type="none" w="sm" len="sm"/>
            <a:tailEnd type="none" w="sm" len="sm"/>
          </a:ln>
          <a:effectLst/>
        </p:spPr>
        <p:txBody>
          <a:bodyPr/>
          <a:lstStyle/>
          <a:p>
            <a:pPr marL="60325" lvl="0" algn="l">
              <a:spcBef>
                <a:spcPts val="0"/>
              </a:spcBef>
              <a:buClr>
                <a:srgbClr val="0070C0"/>
              </a:buClr>
              <a:buSzPct val="60000"/>
            </a:pPr>
            <a:r>
              <a:rPr lang="en-US" b="1" i="1" dirty="0" smtClean="0">
                <a:cs typeface="Times New Roman" pitchFamily="18" charset="0"/>
              </a:rPr>
              <a:t>Too much emphasis on modern </a:t>
            </a:r>
            <a:r>
              <a:rPr lang="en-US" b="1" i="1" dirty="0" smtClean="0">
                <a:solidFill>
                  <a:srgbClr val="FF0000"/>
                </a:solidFill>
                <a:cs typeface="Times New Roman" pitchFamily="18" charset="0"/>
              </a:rPr>
              <a:t>interfaces</a:t>
            </a:r>
            <a:r>
              <a:rPr lang="en-US" b="1" i="1" dirty="0" smtClean="0">
                <a:cs typeface="Times New Roman" pitchFamily="18" charset="0"/>
              </a:rPr>
              <a:t>  </a:t>
            </a:r>
            <a:r>
              <a:rPr lang="en-US" b="1" dirty="0" smtClean="0">
                <a:solidFill>
                  <a:schemeClr val="bg1">
                    <a:lumMod val="65000"/>
                  </a:schemeClr>
                </a:solidFill>
              </a:rPr>
              <a:t>.</a:t>
            </a:r>
            <a:endParaRPr lang="en-US" b="1" dirty="0">
              <a:solidFill>
                <a:schemeClr val="bg1">
                  <a:lumMod val="65000"/>
                </a:schemeClr>
              </a:solidFill>
            </a:endParaRPr>
          </a:p>
        </p:txBody>
      </p:sp>
      <p:sp>
        <p:nvSpPr>
          <p:cNvPr id="42" name="AutoShape 4"/>
          <p:cNvSpPr>
            <a:spLocks noChangeArrowheads="1"/>
          </p:cNvSpPr>
          <p:nvPr/>
        </p:nvSpPr>
        <p:spPr bwMode="auto">
          <a:xfrm>
            <a:off x="608012" y="4343400"/>
            <a:ext cx="2103120" cy="2011680"/>
          </a:xfrm>
          <a:prstGeom prst="borderCallout1">
            <a:avLst>
              <a:gd name="adj1" fmla="val -138"/>
              <a:gd name="adj2" fmla="val 62786"/>
              <a:gd name="adj3" fmla="val -20241"/>
              <a:gd name="adj4" fmla="val 91340"/>
            </a:avLst>
          </a:prstGeom>
          <a:noFill/>
          <a:ln w="127000">
            <a:solidFill>
              <a:schemeClr val="bg1">
                <a:lumMod val="50000"/>
              </a:schemeClr>
            </a:solidFill>
            <a:miter lim="800000"/>
            <a:headEnd type="none" w="sm" len="sm"/>
            <a:tailEnd type="none" w="sm" len="sm"/>
          </a:ln>
        </p:spPr>
        <p:txBody>
          <a:bodyPr wrap="square">
            <a:spAutoFit/>
          </a:bodyPr>
          <a:lstStyle/>
          <a:p>
            <a:pPr marL="60325">
              <a:spcBef>
                <a:spcPct val="20000"/>
              </a:spcBef>
              <a:buClr>
                <a:srgbClr val="7030A0"/>
              </a:buClr>
              <a:buSzPct val="60000"/>
            </a:pPr>
            <a:endParaRPr lang="en-US" dirty="0">
              <a:solidFill>
                <a:schemeClr val="bg1"/>
              </a:solidFill>
            </a:endParaRPr>
          </a:p>
        </p:txBody>
      </p:sp>
      <p:sp>
        <p:nvSpPr>
          <p:cNvPr id="76" name="Line 13"/>
          <p:cNvSpPr>
            <a:spLocks noChangeShapeType="1"/>
          </p:cNvSpPr>
          <p:nvPr/>
        </p:nvSpPr>
        <p:spPr bwMode="auto">
          <a:xfrm flipV="1">
            <a:off x="5061796" y="2072640"/>
            <a:ext cx="594360" cy="1234440"/>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77" name="Line 14"/>
          <p:cNvSpPr>
            <a:spLocks noChangeShapeType="1"/>
          </p:cNvSpPr>
          <p:nvPr/>
        </p:nvSpPr>
        <p:spPr bwMode="auto">
          <a:xfrm flipV="1">
            <a:off x="3207357" y="3523006"/>
            <a:ext cx="1601459" cy="47283"/>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78" name="Line 15"/>
          <p:cNvSpPr>
            <a:spLocks noChangeShapeType="1"/>
          </p:cNvSpPr>
          <p:nvPr/>
        </p:nvSpPr>
        <p:spPr bwMode="auto">
          <a:xfrm>
            <a:off x="3207358" y="2370745"/>
            <a:ext cx="1673352" cy="1005840"/>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79" name="Line 16"/>
          <p:cNvSpPr>
            <a:spLocks noChangeShapeType="1"/>
          </p:cNvSpPr>
          <p:nvPr/>
        </p:nvSpPr>
        <p:spPr bwMode="auto">
          <a:xfrm>
            <a:off x="5027612" y="3708876"/>
            <a:ext cx="73152" cy="868680"/>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80" name="Oval 17"/>
          <p:cNvSpPr>
            <a:spLocks noChangeArrowheads="1"/>
          </p:cNvSpPr>
          <p:nvPr/>
        </p:nvSpPr>
        <p:spPr bwMode="auto">
          <a:xfrm>
            <a:off x="4799013" y="3317875"/>
            <a:ext cx="396875" cy="400050"/>
          </a:xfrm>
          <a:prstGeom prst="ellipse">
            <a:avLst/>
          </a:prstGeom>
          <a:noFill/>
          <a:ln w="57150">
            <a:solidFill>
              <a:srgbClr val="7030A0"/>
            </a:solidFill>
            <a:round/>
            <a:headEnd type="none" w="sm" len="sm"/>
            <a:tailEnd type="none" w="lg" len="lg"/>
          </a:ln>
          <a:effectLst/>
        </p:spPr>
        <p:txBody>
          <a:bodyPr wrap="none" lIns="0" tIns="0" rIns="0" bIns="0" anchor="ctr">
            <a:spAutoFit/>
          </a:bodyPr>
          <a:lstStyle/>
          <a:p>
            <a:endParaRPr lang="en-US" dirty="0"/>
          </a:p>
        </p:txBody>
      </p:sp>
      <p:sp>
        <p:nvSpPr>
          <p:cNvPr id="81" name="Oval 18"/>
          <p:cNvSpPr>
            <a:spLocks noChangeArrowheads="1"/>
          </p:cNvSpPr>
          <p:nvPr/>
        </p:nvSpPr>
        <p:spPr bwMode="auto">
          <a:xfrm>
            <a:off x="2830513" y="2058988"/>
            <a:ext cx="393700" cy="401638"/>
          </a:xfrm>
          <a:prstGeom prst="ellipse">
            <a:avLst/>
          </a:prstGeom>
          <a:noFill/>
          <a:ln w="57150">
            <a:solidFill>
              <a:srgbClr val="0070C0"/>
            </a:solidFill>
            <a:round/>
            <a:headEnd type="none" w="sm" len="sm"/>
            <a:tailEnd type="none" w="lg" len="lg"/>
          </a:ln>
          <a:effectLst/>
        </p:spPr>
        <p:txBody>
          <a:bodyPr wrap="none" lIns="0" tIns="0" rIns="0" bIns="0" anchor="ctr">
            <a:spAutoFit/>
          </a:bodyPr>
          <a:lstStyle/>
          <a:p>
            <a:endParaRPr lang="en-US" dirty="0"/>
          </a:p>
        </p:txBody>
      </p:sp>
      <p:sp>
        <p:nvSpPr>
          <p:cNvPr id="82" name="Line 19"/>
          <p:cNvSpPr>
            <a:spLocks noChangeShapeType="1"/>
          </p:cNvSpPr>
          <p:nvPr/>
        </p:nvSpPr>
        <p:spPr bwMode="auto">
          <a:xfrm>
            <a:off x="2673351" y="2128838"/>
            <a:ext cx="0" cy="261938"/>
          </a:xfrm>
          <a:prstGeom prst="line">
            <a:avLst/>
          </a:prstGeom>
          <a:noFill/>
          <a:ln w="57150">
            <a:solidFill>
              <a:srgbClr val="0070C0"/>
            </a:solidFill>
            <a:round/>
            <a:headEnd type="none" w="sm" len="sm"/>
            <a:tailEnd type="none" w="lg" len="lg"/>
          </a:ln>
          <a:effectLst/>
        </p:spPr>
        <p:txBody>
          <a:bodyPr wrap="none" anchor="ctr"/>
          <a:lstStyle/>
          <a:p>
            <a:endParaRPr lang="en-US" dirty="0"/>
          </a:p>
        </p:txBody>
      </p:sp>
      <p:sp>
        <p:nvSpPr>
          <p:cNvPr id="83" name="Line 20"/>
          <p:cNvSpPr>
            <a:spLocks noChangeShapeType="1"/>
          </p:cNvSpPr>
          <p:nvPr/>
        </p:nvSpPr>
        <p:spPr bwMode="auto">
          <a:xfrm flipH="1">
            <a:off x="2673351" y="2262188"/>
            <a:ext cx="157163" cy="0"/>
          </a:xfrm>
          <a:prstGeom prst="line">
            <a:avLst/>
          </a:prstGeom>
          <a:noFill/>
          <a:ln w="57150">
            <a:solidFill>
              <a:srgbClr val="0070C0"/>
            </a:solidFill>
            <a:round/>
            <a:headEnd type="none" w="sm" len="sm"/>
            <a:tailEnd type="none" w="lg" len="lg"/>
          </a:ln>
          <a:effectLst/>
        </p:spPr>
        <p:txBody>
          <a:bodyPr wrap="none" anchor="ctr"/>
          <a:lstStyle/>
          <a:p>
            <a:endParaRPr lang="en-US" dirty="0"/>
          </a:p>
        </p:txBody>
      </p:sp>
      <p:grpSp>
        <p:nvGrpSpPr>
          <p:cNvPr id="2" name="Group 1"/>
          <p:cNvGrpSpPr>
            <a:grpSpLocks noChangeAspect="1"/>
          </p:cNvGrpSpPr>
          <p:nvPr/>
        </p:nvGrpSpPr>
        <p:grpSpPr>
          <a:xfrm>
            <a:off x="2254268" y="3269274"/>
            <a:ext cx="914400" cy="666695"/>
            <a:chOff x="2513013" y="3449638"/>
            <a:chExt cx="550863" cy="401638"/>
          </a:xfrm>
        </p:grpSpPr>
        <p:sp>
          <p:nvSpPr>
            <p:cNvPr id="84" name="Oval 21"/>
            <p:cNvSpPr>
              <a:spLocks noChangeAspect="1" noChangeArrowheads="1"/>
            </p:cNvSpPr>
            <p:nvPr/>
          </p:nvSpPr>
          <p:spPr bwMode="auto">
            <a:xfrm>
              <a:off x="2670176" y="3449638"/>
              <a:ext cx="393700" cy="401638"/>
            </a:xfrm>
            <a:prstGeom prst="ellipse">
              <a:avLst/>
            </a:prstGeom>
            <a:noFill/>
            <a:ln w="127000">
              <a:solidFill>
                <a:srgbClr val="0070C0"/>
              </a:solidFill>
              <a:round/>
              <a:headEnd type="none" w="sm" len="sm"/>
              <a:tailEnd type="none" w="lg" len="lg"/>
            </a:ln>
            <a:effectLst/>
          </p:spPr>
          <p:txBody>
            <a:bodyPr wrap="none" lIns="0" tIns="0" rIns="0" bIns="0" anchor="ctr">
              <a:spAutoFit/>
            </a:bodyPr>
            <a:lstStyle/>
            <a:p>
              <a:endParaRPr lang="en-US" dirty="0"/>
            </a:p>
          </p:txBody>
        </p:sp>
        <p:sp>
          <p:nvSpPr>
            <p:cNvPr id="85" name="Line 22"/>
            <p:cNvSpPr>
              <a:spLocks noChangeAspect="1" noChangeShapeType="1"/>
            </p:cNvSpPr>
            <p:nvPr/>
          </p:nvSpPr>
          <p:spPr bwMode="auto">
            <a:xfrm>
              <a:off x="2513013" y="3519488"/>
              <a:ext cx="0" cy="261938"/>
            </a:xfrm>
            <a:prstGeom prst="line">
              <a:avLst/>
            </a:prstGeom>
            <a:noFill/>
            <a:ln w="127000">
              <a:solidFill>
                <a:srgbClr val="0070C0"/>
              </a:solidFill>
              <a:round/>
              <a:headEnd type="none" w="sm" len="sm"/>
              <a:tailEnd type="none" w="lg" len="lg"/>
            </a:ln>
            <a:effectLst/>
          </p:spPr>
          <p:txBody>
            <a:bodyPr wrap="none" anchor="ctr"/>
            <a:lstStyle/>
            <a:p>
              <a:endParaRPr lang="en-US" dirty="0"/>
            </a:p>
          </p:txBody>
        </p:sp>
        <p:sp>
          <p:nvSpPr>
            <p:cNvPr id="86" name="Line 23"/>
            <p:cNvSpPr>
              <a:spLocks noChangeAspect="1" noChangeShapeType="1"/>
            </p:cNvSpPr>
            <p:nvPr/>
          </p:nvSpPr>
          <p:spPr bwMode="auto">
            <a:xfrm flipH="1">
              <a:off x="2513013" y="3651250"/>
              <a:ext cx="157163" cy="0"/>
            </a:xfrm>
            <a:prstGeom prst="line">
              <a:avLst/>
            </a:prstGeom>
            <a:noFill/>
            <a:ln w="127000">
              <a:solidFill>
                <a:srgbClr val="0070C0"/>
              </a:solidFill>
              <a:round/>
              <a:headEnd type="none" w="sm" len="sm"/>
              <a:tailEnd type="none" w="lg" len="lg"/>
            </a:ln>
            <a:effectLst/>
          </p:spPr>
          <p:txBody>
            <a:bodyPr wrap="none" anchor="ctr"/>
            <a:lstStyle/>
            <a:p>
              <a:endParaRPr lang="en-US" dirty="0"/>
            </a:p>
          </p:txBody>
        </p:sp>
      </p:grpSp>
      <p:sp>
        <p:nvSpPr>
          <p:cNvPr id="87" name="Oval 24"/>
          <p:cNvSpPr>
            <a:spLocks noChangeArrowheads="1"/>
          </p:cNvSpPr>
          <p:nvPr/>
        </p:nvSpPr>
        <p:spPr bwMode="auto">
          <a:xfrm>
            <a:off x="4906963" y="4573588"/>
            <a:ext cx="390525" cy="396875"/>
          </a:xfrm>
          <a:prstGeom prst="ellipse">
            <a:avLst/>
          </a:prstGeom>
          <a:noFill/>
          <a:ln w="57150">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88" name="Line 25"/>
          <p:cNvSpPr>
            <a:spLocks noChangeShapeType="1"/>
          </p:cNvSpPr>
          <p:nvPr/>
        </p:nvSpPr>
        <p:spPr bwMode="auto">
          <a:xfrm>
            <a:off x="4900613" y="4991100"/>
            <a:ext cx="411163" cy="0"/>
          </a:xfrm>
          <a:prstGeom prst="line">
            <a:avLst/>
          </a:prstGeom>
          <a:noFill/>
          <a:ln w="57150">
            <a:solidFill>
              <a:schemeClr val="bg2"/>
            </a:solidFill>
            <a:round/>
            <a:headEnd type="none" w="sm" len="sm"/>
            <a:tailEnd type="none" w="lg" len="lg"/>
          </a:ln>
          <a:effectLst/>
        </p:spPr>
        <p:txBody>
          <a:bodyPr wrap="none" anchor="ctr"/>
          <a:lstStyle/>
          <a:p>
            <a:endParaRPr lang="en-US" dirty="0"/>
          </a:p>
        </p:txBody>
      </p:sp>
      <p:sp>
        <p:nvSpPr>
          <p:cNvPr id="89" name="Oval 26"/>
          <p:cNvSpPr>
            <a:spLocks noChangeArrowheads="1"/>
          </p:cNvSpPr>
          <p:nvPr/>
        </p:nvSpPr>
        <p:spPr bwMode="auto">
          <a:xfrm>
            <a:off x="5457826" y="1676400"/>
            <a:ext cx="393700" cy="396875"/>
          </a:xfrm>
          <a:prstGeom prst="ellipse">
            <a:avLst/>
          </a:prstGeom>
          <a:noFill/>
          <a:ln w="57150">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90" name="Line 27"/>
          <p:cNvSpPr>
            <a:spLocks noChangeShapeType="1"/>
          </p:cNvSpPr>
          <p:nvPr/>
        </p:nvSpPr>
        <p:spPr bwMode="auto">
          <a:xfrm>
            <a:off x="5451476" y="2073275"/>
            <a:ext cx="414338" cy="0"/>
          </a:xfrm>
          <a:prstGeom prst="line">
            <a:avLst/>
          </a:prstGeom>
          <a:noFill/>
          <a:ln w="57150">
            <a:solidFill>
              <a:schemeClr val="bg2"/>
            </a:solidFill>
            <a:round/>
            <a:headEnd type="none" w="sm" len="sm"/>
            <a:tailEnd type="none" w="lg" len="lg"/>
          </a:ln>
          <a:effectLst/>
        </p:spPr>
        <p:txBody>
          <a:bodyPr wrap="none" anchor="ctr"/>
          <a:lstStyle/>
          <a:p>
            <a:endParaRPr lang="en-US" dirty="0"/>
          </a:p>
        </p:txBody>
      </p:sp>
      <p:sp>
        <p:nvSpPr>
          <p:cNvPr id="91" name="Line 28"/>
          <p:cNvSpPr>
            <a:spLocks noChangeShapeType="1"/>
          </p:cNvSpPr>
          <p:nvPr/>
        </p:nvSpPr>
        <p:spPr bwMode="auto">
          <a:xfrm flipV="1">
            <a:off x="4914901" y="3235325"/>
            <a:ext cx="111125" cy="101600"/>
          </a:xfrm>
          <a:prstGeom prst="line">
            <a:avLst/>
          </a:prstGeom>
          <a:noFill/>
          <a:ln w="57150">
            <a:solidFill>
              <a:srgbClr val="7030A0"/>
            </a:solidFill>
            <a:round/>
            <a:headEnd type="none" w="sm" len="sm"/>
            <a:tailEnd type="none" w="sm" len="sm"/>
          </a:ln>
          <a:effectLst/>
        </p:spPr>
        <p:txBody>
          <a:bodyPr wrap="none" anchor="ctr"/>
          <a:lstStyle/>
          <a:p>
            <a:endParaRPr lang="en-US" dirty="0"/>
          </a:p>
        </p:txBody>
      </p:sp>
      <p:sp>
        <p:nvSpPr>
          <p:cNvPr id="92" name="Line 29"/>
          <p:cNvSpPr>
            <a:spLocks noChangeShapeType="1"/>
          </p:cNvSpPr>
          <p:nvPr/>
        </p:nvSpPr>
        <p:spPr bwMode="auto">
          <a:xfrm flipH="1" flipV="1">
            <a:off x="4930776" y="3333750"/>
            <a:ext cx="104775" cy="96838"/>
          </a:xfrm>
          <a:prstGeom prst="line">
            <a:avLst/>
          </a:prstGeom>
          <a:noFill/>
          <a:ln w="57150">
            <a:solidFill>
              <a:srgbClr val="7030A0"/>
            </a:solidFill>
            <a:round/>
            <a:headEnd type="none" w="sm" len="sm"/>
            <a:tailEnd type="none" w="sm" len="sm"/>
          </a:ln>
          <a:effectLst/>
        </p:spPr>
        <p:txBody>
          <a:bodyPr wrap="none" anchor="ctr"/>
          <a:lstStyle/>
          <a:p>
            <a:endParaRPr lang="en-US" dirty="0"/>
          </a:p>
        </p:txBody>
      </p:sp>
      <p:sp>
        <p:nvSpPr>
          <p:cNvPr id="93" name="Line 30"/>
          <p:cNvSpPr>
            <a:spLocks noChangeShapeType="1"/>
          </p:cNvSpPr>
          <p:nvPr/>
        </p:nvSpPr>
        <p:spPr bwMode="auto">
          <a:xfrm flipV="1">
            <a:off x="1141413" y="3603937"/>
            <a:ext cx="1066799" cy="18737"/>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94" name="Line 31"/>
          <p:cNvSpPr>
            <a:spLocks noChangeShapeType="1"/>
          </p:cNvSpPr>
          <p:nvPr/>
        </p:nvSpPr>
        <p:spPr bwMode="auto">
          <a:xfrm flipV="1">
            <a:off x="1112838" y="2268538"/>
            <a:ext cx="1452563" cy="157163"/>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95" name="Line 32"/>
          <p:cNvSpPr>
            <a:spLocks noChangeShapeType="1"/>
          </p:cNvSpPr>
          <p:nvPr/>
        </p:nvSpPr>
        <p:spPr bwMode="auto">
          <a:xfrm>
            <a:off x="1370012" y="3429000"/>
            <a:ext cx="609600" cy="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96" name="Line 33"/>
          <p:cNvSpPr>
            <a:spLocks noChangeShapeType="1"/>
          </p:cNvSpPr>
          <p:nvPr/>
        </p:nvSpPr>
        <p:spPr bwMode="auto">
          <a:xfrm>
            <a:off x="3597276" y="2784475"/>
            <a:ext cx="439738" cy="30480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97" name="Line 34"/>
          <p:cNvSpPr>
            <a:spLocks noChangeShapeType="1"/>
          </p:cNvSpPr>
          <p:nvPr/>
        </p:nvSpPr>
        <p:spPr bwMode="auto">
          <a:xfrm>
            <a:off x="4856163" y="3959225"/>
            <a:ext cx="57150" cy="45085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98" name="Line 35"/>
          <p:cNvSpPr>
            <a:spLocks noChangeShapeType="1"/>
          </p:cNvSpPr>
          <p:nvPr/>
        </p:nvSpPr>
        <p:spPr bwMode="auto">
          <a:xfrm flipV="1">
            <a:off x="5100638" y="2416175"/>
            <a:ext cx="206375" cy="417513"/>
          </a:xfrm>
          <a:prstGeom prst="line">
            <a:avLst/>
          </a:prstGeom>
          <a:noFill/>
          <a:ln w="38100">
            <a:solidFill>
              <a:srgbClr val="00B050"/>
            </a:solidFill>
            <a:round/>
            <a:headEnd/>
            <a:tailEnd type="arrow" w="lg" len="lg"/>
          </a:ln>
          <a:effectLst/>
        </p:spPr>
        <p:txBody>
          <a:bodyPr wrap="none" lIns="0" tIns="0" rIns="0" bIns="0" anchor="ctr"/>
          <a:lstStyle/>
          <a:p>
            <a:endParaRPr lang="en-US" dirty="0"/>
          </a:p>
        </p:txBody>
      </p:sp>
      <p:sp>
        <p:nvSpPr>
          <p:cNvPr id="99" name="Line 36"/>
          <p:cNvSpPr>
            <a:spLocks noChangeShapeType="1"/>
          </p:cNvSpPr>
          <p:nvPr/>
        </p:nvSpPr>
        <p:spPr bwMode="auto">
          <a:xfrm flipV="1">
            <a:off x="1522412" y="2178050"/>
            <a:ext cx="463550" cy="52388"/>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100" name="Line 37"/>
          <p:cNvSpPr>
            <a:spLocks noChangeShapeType="1"/>
          </p:cNvSpPr>
          <p:nvPr/>
        </p:nvSpPr>
        <p:spPr bwMode="auto">
          <a:xfrm>
            <a:off x="798513" y="2222870"/>
            <a:ext cx="0" cy="320040"/>
          </a:xfrm>
          <a:prstGeom prst="line">
            <a:avLst/>
          </a:prstGeom>
          <a:noFill/>
          <a:ln w="28575">
            <a:solidFill>
              <a:schemeClr val="tx2"/>
            </a:solidFill>
            <a:round/>
            <a:headEnd/>
            <a:tailEnd/>
          </a:ln>
        </p:spPr>
        <p:txBody>
          <a:bodyPr/>
          <a:lstStyle/>
          <a:p>
            <a:endParaRPr lang="en-US" dirty="0"/>
          </a:p>
        </p:txBody>
      </p:sp>
      <p:sp>
        <p:nvSpPr>
          <p:cNvPr id="101" name="Line 38"/>
          <p:cNvSpPr>
            <a:spLocks noChangeShapeType="1"/>
          </p:cNvSpPr>
          <p:nvPr/>
        </p:nvSpPr>
        <p:spPr bwMode="auto">
          <a:xfrm>
            <a:off x="614363" y="2327275"/>
            <a:ext cx="369888" cy="0"/>
          </a:xfrm>
          <a:prstGeom prst="line">
            <a:avLst/>
          </a:prstGeom>
          <a:noFill/>
          <a:ln w="28575">
            <a:solidFill>
              <a:schemeClr val="tx2"/>
            </a:solidFill>
            <a:round/>
            <a:headEnd/>
            <a:tailEnd/>
          </a:ln>
        </p:spPr>
        <p:txBody>
          <a:bodyPr/>
          <a:lstStyle/>
          <a:p>
            <a:endParaRPr lang="en-US" dirty="0"/>
          </a:p>
        </p:txBody>
      </p:sp>
      <p:sp>
        <p:nvSpPr>
          <p:cNvPr id="102" name="Freeform 39"/>
          <p:cNvSpPr>
            <a:spLocks/>
          </p:cNvSpPr>
          <p:nvPr/>
        </p:nvSpPr>
        <p:spPr bwMode="auto">
          <a:xfrm>
            <a:off x="608013" y="2525713"/>
            <a:ext cx="381000" cy="182563"/>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2"/>
            </a:solidFill>
            <a:prstDash val="solid"/>
            <a:round/>
            <a:headEnd/>
            <a:tailEnd/>
          </a:ln>
        </p:spPr>
        <p:txBody>
          <a:bodyPr/>
          <a:lstStyle/>
          <a:p>
            <a:endParaRPr lang="en-US" dirty="0"/>
          </a:p>
        </p:txBody>
      </p:sp>
      <p:sp>
        <p:nvSpPr>
          <p:cNvPr id="103" name="Oval 40"/>
          <p:cNvSpPr>
            <a:spLocks noChangeArrowheads="1"/>
          </p:cNvSpPr>
          <p:nvPr/>
        </p:nvSpPr>
        <p:spPr bwMode="auto">
          <a:xfrm>
            <a:off x="684213" y="2008188"/>
            <a:ext cx="230188" cy="211138"/>
          </a:xfrm>
          <a:prstGeom prst="ellipse">
            <a:avLst/>
          </a:prstGeom>
          <a:noFill/>
          <a:ln w="28575">
            <a:solidFill>
              <a:schemeClr val="tx2"/>
            </a:solidFill>
            <a:round/>
            <a:headEnd/>
            <a:tailEnd/>
          </a:ln>
        </p:spPr>
        <p:txBody>
          <a:bodyPr/>
          <a:lstStyle/>
          <a:p>
            <a:endParaRPr lang="en-US" dirty="0"/>
          </a:p>
        </p:txBody>
      </p:sp>
      <p:sp>
        <p:nvSpPr>
          <p:cNvPr id="104" name="Line 41"/>
          <p:cNvSpPr>
            <a:spLocks noChangeShapeType="1"/>
          </p:cNvSpPr>
          <p:nvPr/>
        </p:nvSpPr>
        <p:spPr bwMode="auto">
          <a:xfrm>
            <a:off x="798513" y="3436805"/>
            <a:ext cx="0" cy="320040"/>
          </a:xfrm>
          <a:prstGeom prst="line">
            <a:avLst/>
          </a:prstGeom>
          <a:noFill/>
          <a:ln w="28575">
            <a:solidFill>
              <a:schemeClr val="tx2"/>
            </a:solidFill>
            <a:round/>
            <a:headEnd/>
            <a:tailEnd/>
          </a:ln>
        </p:spPr>
        <p:txBody>
          <a:bodyPr/>
          <a:lstStyle/>
          <a:p>
            <a:endParaRPr lang="en-US" dirty="0"/>
          </a:p>
        </p:txBody>
      </p:sp>
      <p:sp>
        <p:nvSpPr>
          <p:cNvPr id="105" name="Line 42"/>
          <p:cNvSpPr>
            <a:spLocks noChangeShapeType="1"/>
          </p:cNvSpPr>
          <p:nvPr/>
        </p:nvSpPr>
        <p:spPr bwMode="auto">
          <a:xfrm>
            <a:off x="614363" y="3546475"/>
            <a:ext cx="369888" cy="0"/>
          </a:xfrm>
          <a:prstGeom prst="line">
            <a:avLst/>
          </a:prstGeom>
          <a:noFill/>
          <a:ln w="28575">
            <a:solidFill>
              <a:schemeClr val="tx2"/>
            </a:solidFill>
            <a:round/>
            <a:headEnd/>
            <a:tailEnd/>
          </a:ln>
        </p:spPr>
        <p:txBody>
          <a:bodyPr/>
          <a:lstStyle/>
          <a:p>
            <a:endParaRPr lang="en-US" dirty="0"/>
          </a:p>
        </p:txBody>
      </p:sp>
      <p:sp>
        <p:nvSpPr>
          <p:cNvPr id="106" name="Freeform 43"/>
          <p:cNvSpPr>
            <a:spLocks/>
          </p:cNvSpPr>
          <p:nvPr/>
        </p:nvSpPr>
        <p:spPr bwMode="auto">
          <a:xfrm>
            <a:off x="608013" y="3744913"/>
            <a:ext cx="381000" cy="182563"/>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2"/>
            </a:solidFill>
            <a:prstDash val="solid"/>
            <a:round/>
            <a:headEnd/>
            <a:tailEnd/>
          </a:ln>
        </p:spPr>
        <p:txBody>
          <a:bodyPr/>
          <a:lstStyle/>
          <a:p>
            <a:endParaRPr lang="en-US" dirty="0"/>
          </a:p>
        </p:txBody>
      </p:sp>
      <p:sp>
        <p:nvSpPr>
          <p:cNvPr id="107" name="Oval 44"/>
          <p:cNvSpPr>
            <a:spLocks noChangeArrowheads="1"/>
          </p:cNvSpPr>
          <p:nvPr/>
        </p:nvSpPr>
        <p:spPr bwMode="auto">
          <a:xfrm>
            <a:off x="684213" y="3227388"/>
            <a:ext cx="230188" cy="211138"/>
          </a:xfrm>
          <a:prstGeom prst="ellipse">
            <a:avLst/>
          </a:prstGeom>
          <a:noFill/>
          <a:ln w="28575">
            <a:solidFill>
              <a:schemeClr val="tx2"/>
            </a:solidFill>
            <a:round/>
            <a:headEnd/>
            <a:tailEnd/>
          </a:ln>
        </p:spPr>
        <p:txBody>
          <a:bodyPr/>
          <a:lstStyle/>
          <a:p>
            <a:endParaRPr lang="en-US" dirty="0"/>
          </a:p>
        </p:txBody>
      </p:sp>
      <p:sp>
        <p:nvSpPr>
          <p:cNvPr id="108" name="Line 45"/>
          <p:cNvSpPr>
            <a:spLocks noChangeShapeType="1"/>
          </p:cNvSpPr>
          <p:nvPr/>
        </p:nvSpPr>
        <p:spPr bwMode="auto">
          <a:xfrm flipV="1">
            <a:off x="3633787" y="3354388"/>
            <a:ext cx="555625" cy="39688"/>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109" name="Text Box 6"/>
          <p:cNvSpPr txBox="1">
            <a:spLocks noChangeArrowheads="1"/>
          </p:cNvSpPr>
          <p:nvPr/>
        </p:nvSpPr>
        <p:spPr bwMode="auto">
          <a:xfrm>
            <a:off x="6709189" y="4390847"/>
            <a:ext cx="2550699" cy="584775"/>
          </a:xfrm>
          <a:prstGeom prst="wedgeRectCallout">
            <a:avLst>
              <a:gd name="adj1" fmla="val -93881"/>
              <a:gd name="adj2" fmla="val -169860"/>
            </a:avLst>
          </a:prstGeom>
          <a:noFill/>
          <a:ln w="76200">
            <a:solidFill>
              <a:schemeClr val="bg1">
                <a:lumMod val="65000"/>
              </a:schemeClr>
            </a:solidFill>
            <a:miter lim="800000"/>
            <a:headEnd type="none" w="sm" len="sm"/>
            <a:tailEnd type="none" w="sm" len="sm"/>
          </a:ln>
          <a:effectLst/>
        </p:spPr>
        <p:txBody>
          <a:bodyPr wrap="none">
            <a:spAutoFit/>
          </a:bodyPr>
          <a:lstStyle/>
          <a:p>
            <a:r>
              <a:rPr lang="en-US" sz="3200" b="1" i="1" dirty="0" smtClean="0">
                <a:solidFill>
                  <a:srgbClr val="7030A0"/>
                </a:solidFill>
              </a:rPr>
              <a:t>Control</a:t>
            </a:r>
            <a:r>
              <a:rPr lang="en-US" b="1" i="1" dirty="0" smtClean="0">
                <a:solidFill>
                  <a:srgbClr val="7030A0"/>
                </a:solidFill>
              </a:rPr>
              <a:t> Class </a:t>
            </a:r>
            <a:r>
              <a:rPr lang="en-US" b="1" dirty="0" smtClean="0">
                <a:solidFill>
                  <a:schemeClr val="bg1">
                    <a:lumMod val="65000"/>
                  </a:schemeClr>
                </a:solidFill>
              </a:rPr>
              <a:t>.</a:t>
            </a:r>
            <a:endParaRPr lang="en-US" b="1" dirty="0">
              <a:solidFill>
                <a:schemeClr val="bg1">
                  <a:lumMod val="65000"/>
                </a:schemeClr>
              </a:solidFill>
            </a:endParaRPr>
          </a:p>
        </p:txBody>
      </p:sp>
      <p:sp>
        <p:nvSpPr>
          <p:cNvPr id="110" name="Text Box 6"/>
          <p:cNvSpPr txBox="1">
            <a:spLocks noChangeArrowheads="1"/>
          </p:cNvSpPr>
          <p:nvPr/>
        </p:nvSpPr>
        <p:spPr bwMode="auto">
          <a:xfrm>
            <a:off x="7162839" y="3108325"/>
            <a:ext cx="2097049" cy="584775"/>
          </a:xfrm>
          <a:prstGeom prst="wedgeRectCallout">
            <a:avLst>
              <a:gd name="adj1" fmla="val -92861"/>
              <a:gd name="adj2" fmla="val -204933"/>
            </a:avLst>
          </a:prstGeom>
          <a:noFill/>
          <a:ln w="76200">
            <a:solidFill>
              <a:schemeClr val="bg1">
                <a:lumMod val="65000"/>
              </a:schemeClr>
            </a:solidFill>
            <a:miter lim="800000"/>
            <a:headEnd type="none" w="sm" len="sm"/>
            <a:tailEnd type="none" w="sm" len="sm"/>
          </a:ln>
          <a:effectLst/>
        </p:spPr>
        <p:txBody>
          <a:bodyPr wrap="none">
            <a:spAutoFit/>
          </a:bodyPr>
          <a:lstStyle/>
          <a:p>
            <a:r>
              <a:rPr lang="en-US" sz="3200" b="1" i="1" dirty="0" smtClean="0">
                <a:solidFill>
                  <a:schemeClr val="bg2"/>
                </a:solidFill>
              </a:rPr>
              <a:t>Entity</a:t>
            </a:r>
            <a:r>
              <a:rPr lang="en-US" b="1" i="1" dirty="0" smtClean="0">
                <a:solidFill>
                  <a:schemeClr val="bg2"/>
                </a:solidFill>
              </a:rPr>
              <a:t> Class</a:t>
            </a:r>
            <a:endParaRPr lang="en-US" b="1" i="1" dirty="0">
              <a:solidFill>
                <a:schemeClr val="bg2"/>
              </a:solidFill>
            </a:endParaRPr>
          </a:p>
        </p:txBody>
      </p:sp>
    </p:spTree>
    <p:extLst>
      <p:ext uri="{BB962C8B-B14F-4D97-AF65-F5344CB8AC3E}">
        <p14:creationId xmlns:p14="http://schemas.microsoft.com/office/powerpoint/2010/main" val="185070950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2">
                                            <p:bg/>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nodePh="1">
                                  <p:stCondLst>
                                    <p:cond delay="0"/>
                                  </p:stCondLst>
                                  <p:endCondLst>
                                    <p:cond evt="begin" delay="0">
                                      <p:tn val="8"/>
                                    </p:cond>
                                  </p:endCondLst>
                                  <p:childTnLst>
                                    <p:set>
                                      <p:cBhvr>
                                        <p:cTn id="9"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1">
                                            <p:txEl>
                                              <p:pRg st="0" end="0"/>
                                            </p:txEl>
                                          </p:spTgt>
                                        </p:tgtEl>
                                        <p:attrNameLst>
                                          <p:attrName>ppt_c</p:attrName>
                                        </p:attrNameLst>
                                      </p:cBhvr>
                                      <p:to>
                                        <a:srgbClr val="A6A6A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p:bldP spid="42"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4514" name="Rectangle 2"/>
          <p:cNvSpPr>
            <a:spLocks noGrp="1" noChangeArrowheads="1"/>
          </p:cNvSpPr>
          <p:nvPr>
            <p:ph type="title"/>
          </p:nvPr>
        </p:nvSpPr>
        <p:spPr/>
        <p:txBody>
          <a:bodyPr/>
          <a:lstStyle/>
          <a:p>
            <a:r>
              <a:rPr lang="en-US" dirty="0"/>
              <a:t>Object-Oriented Design</a:t>
            </a:r>
          </a:p>
        </p:txBody>
      </p:sp>
      <p:sp>
        <p:nvSpPr>
          <p:cNvPr id="2624515" name="Text Box 3"/>
          <p:cNvSpPr txBox="1">
            <a:spLocks noChangeArrowheads="1"/>
          </p:cNvSpPr>
          <p:nvPr/>
        </p:nvSpPr>
        <p:spPr bwMode="auto">
          <a:xfrm>
            <a:off x="4083050" y="3355975"/>
            <a:ext cx="0" cy="274638"/>
          </a:xfrm>
          <a:prstGeom prst="rect">
            <a:avLst/>
          </a:prstGeom>
          <a:noFill/>
          <a:ln w="28575">
            <a:noFill/>
            <a:miter lim="800000"/>
            <a:headEnd type="none" w="sm" len="sm"/>
            <a:tailEnd type="none" w="lg" len="lg"/>
          </a:ln>
          <a:effectLst/>
        </p:spPr>
        <p:txBody>
          <a:bodyPr wrap="none" lIns="0" tIns="0" rIns="0" bIns="0">
            <a:spAutoFit/>
          </a:bodyPr>
          <a:lstStyle/>
          <a:p>
            <a:endParaRPr lang="en-US" sz="1800" u="sng" dirty="0">
              <a:latin typeface="Arial" charset="0"/>
            </a:endParaRPr>
          </a:p>
        </p:txBody>
      </p:sp>
      <p:grpSp>
        <p:nvGrpSpPr>
          <p:cNvPr id="2624519" name="Group 7"/>
          <p:cNvGrpSpPr>
            <a:grpSpLocks/>
          </p:cNvGrpSpPr>
          <p:nvPr/>
        </p:nvGrpSpPr>
        <p:grpSpPr bwMode="auto">
          <a:xfrm>
            <a:off x="5667374" y="5181600"/>
            <a:ext cx="3863975" cy="1035050"/>
            <a:chOff x="3570" y="3264"/>
            <a:chExt cx="2434" cy="652"/>
          </a:xfrm>
        </p:grpSpPr>
        <p:sp>
          <p:nvSpPr>
            <p:cNvPr id="2624520" name="Text Box 8"/>
            <p:cNvSpPr txBox="1">
              <a:spLocks noChangeArrowheads="1"/>
            </p:cNvSpPr>
            <p:nvPr/>
          </p:nvSpPr>
          <p:spPr bwMode="auto">
            <a:xfrm>
              <a:off x="4984" y="3292"/>
              <a:ext cx="1020" cy="601"/>
            </a:xfrm>
            <a:prstGeom prst="rect">
              <a:avLst/>
            </a:prstGeom>
            <a:noFill/>
            <a:ln w="28575">
              <a:noFill/>
              <a:miter lim="800000"/>
              <a:headEnd type="none" w="sm" len="sm"/>
              <a:tailEnd type="none" w="lg" len="lg"/>
            </a:ln>
            <a:effectLst/>
          </p:spPr>
          <p:txBody>
            <a:bodyPr wrap="none">
              <a:spAutoFit/>
            </a:bodyPr>
            <a:lstStyle/>
            <a:p>
              <a:r>
                <a:rPr lang="en-US" dirty="0"/>
                <a:t>Class</a:t>
              </a:r>
            </a:p>
            <a:p>
              <a:r>
                <a:rPr lang="en-US" dirty="0" smtClean="0"/>
                <a:t>Diagram </a:t>
              </a:r>
              <a:r>
                <a:rPr lang="en-US" b="1" dirty="0" smtClean="0">
                  <a:solidFill>
                    <a:schemeClr val="bg1">
                      <a:lumMod val="65000"/>
                    </a:schemeClr>
                  </a:solidFill>
                </a:rPr>
                <a:t>.</a:t>
              </a:r>
              <a:endParaRPr lang="en-US" b="1" dirty="0">
                <a:solidFill>
                  <a:schemeClr val="bg1">
                    <a:lumMod val="65000"/>
                  </a:schemeClr>
                </a:solidFill>
              </a:endParaRPr>
            </a:p>
          </p:txBody>
        </p:sp>
        <p:grpSp>
          <p:nvGrpSpPr>
            <p:cNvPr id="2624521" name="Group 9"/>
            <p:cNvGrpSpPr>
              <a:grpSpLocks/>
            </p:cNvGrpSpPr>
            <p:nvPr/>
          </p:nvGrpSpPr>
          <p:grpSpPr bwMode="auto">
            <a:xfrm>
              <a:off x="3570" y="3264"/>
              <a:ext cx="1166" cy="652"/>
              <a:chOff x="3665" y="3264"/>
              <a:chExt cx="1166" cy="652"/>
            </a:xfrm>
          </p:grpSpPr>
          <p:sp>
            <p:nvSpPr>
              <p:cNvPr id="2624522" name="Rectangle 10"/>
              <p:cNvSpPr>
                <a:spLocks noChangeArrowheads="1"/>
              </p:cNvSpPr>
              <p:nvPr/>
            </p:nvSpPr>
            <p:spPr bwMode="auto">
              <a:xfrm>
                <a:off x="3665" y="3399"/>
                <a:ext cx="283" cy="149"/>
              </a:xfrm>
              <a:prstGeom prst="rect">
                <a:avLst/>
              </a:prstGeom>
              <a:noFill/>
              <a:ln w="28575">
                <a:solidFill>
                  <a:schemeClr val="tx2"/>
                </a:solidFill>
                <a:miter lim="800000"/>
                <a:headEnd type="none" w="sm" len="sm"/>
                <a:tailEnd type="none" w="lg" len="lg"/>
              </a:ln>
              <a:effectLst/>
            </p:spPr>
            <p:txBody>
              <a:bodyPr wrap="none" lIns="0" tIns="0" rIns="0" bIns="0" anchor="ctr">
                <a:spAutoFit/>
              </a:bodyPr>
              <a:lstStyle/>
              <a:p>
                <a:endParaRPr lang="en-US" dirty="0"/>
              </a:p>
            </p:txBody>
          </p:sp>
          <p:sp>
            <p:nvSpPr>
              <p:cNvPr id="2624523" name="Line 11"/>
              <p:cNvSpPr>
                <a:spLocks noChangeShapeType="1"/>
              </p:cNvSpPr>
              <p:nvPr/>
            </p:nvSpPr>
            <p:spPr bwMode="auto">
              <a:xfrm>
                <a:off x="3665" y="3507"/>
                <a:ext cx="283" cy="0"/>
              </a:xfrm>
              <a:prstGeom prst="line">
                <a:avLst/>
              </a:prstGeom>
              <a:noFill/>
              <a:ln w="28575">
                <a:solidFill>
                  <a:schemeClr val="tx2"/>
                </a:solidFill>
                <a:round/>
                <a:headEnd type="none" w="sm" len="sm"/>
                <a:tailEnd type="none" w="lg" len="lg"/>
              </a:ln>
              <a:effectLst/>
            </p:spPr>
            <p:txBody>
              <a:bodyPr wrap="none" lIns="0" tIns="0" rIns="0" bIns="0" anchor="ctr">
                <a:spAutoFit/>
              </a:bodyPr>
              <a:lstStyle/>
              <a:p>
                <a:endParaRPr lang="en-US" dirty="0"/>
              </a:p>
            </p:txBody>
          </p:sp>
          <p:sp>
            <p:nvSpPr>
              <p:cNvPr id="2624524" name="Line 12"/>
              <p:cNvSpPr>
                <a:spLocks noChangeShapeType="1"/>
              </p:cNvSpPr>
              <p:nvPr/>
            </p:nvSpPr>
            <p:spPr bwMode="auto">
              <a:xfrm>
                <a:off x="3665" y="3469"/>
                <a:ext cx="283" cy="0"/>
              </a:xfrm>
              <a:prstGeom prst="line">
                <a:avLst/>
              </a:prstGeom>
              <a:noFill/>
              <a:ln w="28575">
                <a:solidFill>
                  <a:schemeClr val="tx2"/>
                </a:solidFill>
                <a:round/>
                <a:headEnd type="none" w="sm" len="sm"/>
                <a:tailEnd type="none" w="lg" len="lg"/>
              </a:ln>
              <a:effectLst/>
            </p:spPr>
            <p:txBody>
              <a:bodyPr lIns="0" tIns="0" rIns="0" bIns="0" anchor="ctr">
                <a:spAutoFit/>
              </a:bodyPr>
              <a:lstStyle/>
              <a:p>
                <a:endParaRPr lang="en-US" dirty="0"/>
              </a:p>
            </p:txBody>
          </p:sp>
          <p:sp>
            <p:nvSpPr>
              <p:cNvPr id="2624525" name="Rectangle 13"/>
              <p:cNvSpPr>
                <a:spLocks noChangeArrowheads="1"/>
              </p:cNvSpPr>
              <p:nvPr/>
            </p:nvSpPr>
            <p:spPr bwMode="auto">
              <a:xfrm>
                <a:off x="4265" y="3264"/>
                <a:ext cx="283" cy="149"/>
              </a:xfrm>
              <a:prstGeom prst="rect">
                <a:avLst/>
              </a:prstGeom>
              <a:noFill/>
              <a:ln w="28575">
                <a:solidFill>
                  <a:schemeClr val="tx2"/>
                </a:solidFill>
                <a:miter lim="800000"/>
                <a:headEnd type="none" w="sm" len="sm"/>
                <a:tailEnd type="none" w="lg" len="lg"/>
              </a:ln>
              <a:effectLst/>
            </p:spPr>
            <p:txBody>
              <a:bodyPr wrap="none" lIns="0" tIns="0" rIns="0" bIns="0" anchor="ctr">
                <a:spAutoFit/>
              </a:bodyPr>
              <a:lstStyle/>
              <a:p>
                <a:endParaRPr lang="en-US" dirty="0"/>
              </a:p>
            </p:txBody>
          </p:sp>
          <p:sp>
            <p:nvSpPr>
              <p:cNvPr id="2624526" name="Line 14"/>
              <p:cNvSpPr>
                <a:spLocks noChangeShapeType="1"/>
              </p:cNvSpPr>
              <p:nvPr/>
            </p:nvSpPr>
            <p:spPr bwMode="auto">
              <a:xfrm>
                <a:off x="4265" y="3372"/>
                <a:ext cx="283" cy="0"/>
              </a:xfrm>
              <a:prstGeom prst="line">
                <a:avLst/>
              </a:prstGeom>
              <a:noFill/>
              <a:ln w="28575">
                <a:solidFill>
                  <a:schemeClr val="tx2"/>
                </a:solidFill>
                <a:round/>
                <a:headEnd type="none" w="sm" len="sm"/>
                <a:tailEnd type="none" w="lg" len="lg"/>
              </a:ln>
              <a:effectLst/>
            </p:spPr>
            <p:txBody>
              <a:bodyPr wrap="none" lIns="0" tIns="0" rIns="0" bIns="0" anchor="ctr">
                <a:spAutoFit/>
              </a:bodyPr>
              <a:lstStyle/>
              <a:p>
                <a:endParaRPr lang="en-US" dirty="0"/>
              </a:p>
            </p:txBody>
          </p:sp>
          <p:sp>
            <p:nvSpPr>
              <p:cNvPr id="2624527" name="Line 15"/>
              <p:cNvSpPr>
                <a:spLocks noChangeShapeType="1"/>
              </p:cNvSpPr>
              <p:nvPr/>
            </p:nvSpPr>
            <p:spPr bwMode="auto">
              <a:xfrm>
                <a:off x="4265" y="3334"/>
                <a:ext cx="283" cy="0"/>
              </a:xfrm>
              <a:prstGeom prst="line">
                <a:avLst/>
              </a:prstGeom>
              <a:noFill/>
              <a:ln w="28575">
                <a:solidFill>
                  <a:schemeClr val="tx2"/>
                </a:solidFill>
                <a:round/>
                <a:headEnd type="none" w="sm" len="sm"/>
                <a:tailEnd type="none" w="lg" len="lg"/>
              </a:ln>
              <a:effectLst/>
            </p:spPr>
            <p:txBody>
              <a:bodyPr lIns="0" tIns="0" rIns="0" bIns="0" anchor="ctr">
                <a:spAutoFit/>
              </a:bodyPr>
              <a:lstStyle/>
              <a:p>
                <a:endParaRPr lang="en-US" dirty="0"/>
              </a:p>
            </p:txBody>
          </p:sp>
          <p:sp>
            <p:nvSpPr>
              <p:cNvPr id="2624528" name="Rectangle 16"/>
              <p:cNvSpPr>
                <a:spLocks noChangeArrowheads="1"/>
              </p:cNvSpPr>
              <p:nvPr/>
            </p:nvSpPr>
            <p:spPr bwMode="auto">
              <a:xfrm>
                <a:off x="3982" y="3767"/>
                <a:ext cx="283" cy="149"/>
              </a:xfrm>
              <a:prstGeom prst="rect">
                <a:avLst/>
              </a:prstGeom>
              <a:noFill/>
              <a:ln w="28575">
                <a:solidFill>
                  <a:schemeClr val="tx2"/>
                </a:solidFill>
                <a:miter lim="800000"/>
                <a:headEnd type="none" w="sm" len="sm"/>
                <a:tailEnd type="none" w="lg" len="lg"/>
              </a:ln>
              <a:effectLst/>
            </p:spPr>
            <p:txBody>
              <a:bodyPr wrap="none" lIns="0" tIns="0" rIns="0" bIns="0" anchor="ctr">
                <a:spAutoFit/>
              </a:bodyPr>
              <a:lstStyle/>
              <a:p>
                <a:endParaRPr lang="en-US" dirty="0"/>
              </a:p>
            </p:txBody>
          </p:sp>
          <p:sp>
            <p:nvSpPr>
              <p:cNvPr id="2624529" name="Line 17"/>
              <p:cNvSpPr>
                <a:spLocks noChangeShapeType="1"/>
              </p:cNvSpPr>
              <p:nvPr/>
            </p:nvSpPr>
            <p:spPr bwMode="auto">
              <a:xfrm>
                <a:off x="3982" y="3875"/>
                <a:ext cx="283" cy="0"/>
              </a:xfrm>
              <a:prstGeom prst="line">
                <a:avLst/>
              </a:prstGeom>
              <a:noFill/>
              <a:ln w="28575">
                <a:solidFill>
                  <a:schemeClr val="tx2"/>
                </a:solidFill>
                <a:round/>
                <a:headEnd type="none" w="sm" len="sm"/>
                <a:tailEnd type="none" w="lg" len="lg"/>
              </a:ln>
              <a:effectLst/>
            </p:spPr>
            <p:txBody>
              <a:bodyPr wrap="none" lIns="0" tIns="0" rIns="0" bIns="0" anchor="ctr">
                <a:spAutoFit/>
              </a:bodyPr>
              <a:lstStyle/>
              <a:p>
                <a:endParaRPr lang="en-US" dirty="0"/>
              </a:p>
            </p:txBody>
          </p:sp>
          <p:sp>
            <p:nvSpPr>
              <p:cNvPr id="2624530" name="Line 18"/>
              <p:cNvSpPr>
                <a:spLocks noChangeShapeType="1"/>
              </p:cNvSpPr>
              <p:nvPr/>
            </p:nvSpPr>
            <p:spPr bwMode="auto">
              <a:xfrm>
                <a:off x="3982" y="3837"/>
                <a:ext cx="283" cy="0"/>
              </a:xfrm>
              <a:prstGeom prst="line">
                <a:avLst/>
              </a:prstGeom>
              <a:noFill/>
              <a:ln w="28575">
                <a:solidFill>
                  <a:schemeClr val="tx2"/>
                </a:solidFill>
                <a:round/>
                <a:headEnd type="none" w="sm" len="sm"/>
                <a:tailEnd type="none" w="lg" len="lg"/>
              </a:ln>
              <a:effectLst/>
            </p:spPr>
            <p:txBody>
              <a:bodyPr lIns="0" tIns="0" rIns="0" bIns="0" anchor="ctr">
                <a:spAutoFit/>
              </a:bodyPr>
              <a:lstStyle/>
              <a:p>
                <a:endParaRPr lang="en-US" dirty="0"/>
              </a:p>
            </p:txBody>
          </p:sp>
          <p:sp>
            <p:nvSpPr>
              <p:cNvPr id="2624531" name="Rectangle 19"/>
              <p:cNvSpPr>
                <a:spLocks noChangeArrowheads="1"/>
              </p:cNvSpPr>
              <p:nvPr/>
            </p:nvSpPr>
            <p:spPr bwMode="auto">
              <a:xfrm>
                <a:off x="4548" y="3697"/>
                <a:ext cx="283" cy="149"/>
              </a:xfrm>
              <a:prstGeom prst="rect">
                <a:avLst/>
              </a:prstGeom>
              <a:noFill/>
              <a:ln w="28575">
                <a:solidFill>
                  <a:schemeClr val="tx2"/>
                </a:solidFill>
                <a:miter lim="800000"/>
                <a:headEnd type="none" w="sm" len="sm"/>
                <a:tailEnd type="none" w="lg" len="lg"/>
              </a:ln>
              <a:effectLst/>
            </p:spPr>
            <p:txBody>
              <a:bodyPr wrap="none" lIns="0" tIns="0" rIns="0" bIns="0" anchor="ctr">
                <a:spAutoFit/>
              </a:bodyPr>
              <a:lstStyle/>
              <a:p>
                <a:endParaRPr lang="en-US" dirty="0"/>
              </a:p>
            </p:txBody>
          </p:sp>
          <p:sp>
            <p:nvSpPr>
              <p:cNvPr id="2624532" name="Line 20"/>
              <p:cNvSpPr>
                <a:spLocks noChangeShapeType="1"/>
              </p:cNvSpPr>
              <p:nvPr/>
            </p:nvSpPr>
            <p:spPr bwMode="auto">
              <a:xfrm>
                <a:off x="4548" y="3805"/>
                <a:ext cx="283" cy="0"/>
              </a:xfrm>
              <a:prstGeom prst="line">
                <a:avLst/>
              </a:prstGeom>
              <a:noFill/>
              <a:ln w="28575">
                <a:solidFill>
                  <a:schemeClr val="tx2"/>
                </a:solidFill>
                <a:round/>
                <a:headEnd type="none" w="sm" len="sm"/>
                <a:tailEnd type="none" w="lg" len="lg"/>
              </a:ln>
              <a:effectLst/>
            </p:spPr>
            <p:txBody>
              <a:bodyPr wrap="none" lIns="0" tIns="0" rIns="0" bIns="0" anchor="ctr">
                <a:spAutoFit/>
              </a:bodyPr>
              <a:lstStyle/>
              <a:p>
                <a:endParaRPr lang="en-US" dirty="0"/>
              </a:p>
            </p:txBody>
          </p:sp>
          <p:sp>
            <p:nvSpPr>
              <p:cNvPr id="2624533" name="Line 21"/>
              <p:cNvSpPr>
                <a:spLocks noChangeShapeType="1"/>
              </p:cNvSpPr>
              <p:nvPr/>
            </p:nvSpPr>
            <p:spPr bwMode="auto">
              <a:xfrm>
                <a:off x="4548" y="3767"/>
                <a:ext cx="283" cy="0"/>
              </a:xfrm>
              <a:prstGeom prst="line">
                <a:avLst/>
              </a:prstGeom>
              <a:noFill/>
              <a:ln w="28575">
                <a:solidFill>
                  <a:schemeClr val="tx2"/>
                </a:solidFill>
                <a:round/>
                <a:headEnd type="none" w="sm" len="sm"/>
                <a:tailEnd type="none" w="lg" len="lg"/>
              </a:ln>
              <a:effectLst/>
            </p:spPr>
            <p:txBody>
              <a:bodyPr lIns="0" tIns="0" rIns="0" bIns="0" anchor="ctr">
                <a:spAutoFit/>
              </a:bodyPr>
              <a:lstStyle/>
              <a:p>
                <a:endParaRPr lang="en-US" dirty="0"/>
              </a:p>
            </p:txBody>
          </p:sp>
          <p:sp>
            <p:nvSpPr>
              <p:cNvPr id="2624534" name="Line 22"/>
              <p:cNvSpPr>
                <a:spLocks noChangeShapeType="1"/>
              </p:cNvSpPr>
              <p:nvPr/>
            </p:nvSpPr>
            <p:spPr bwMode="auto">
              <a:xfrm flipH="1" flipV="1">
                <a:off x="3809" y="3548"/>
                <a:ext cx="292" cy="219"/>
              </a:xfrm>
              <a:prstGeom prst="line">
                <a:avLst/>
              </a:prstGeom>
              <a:noFill/>
              <a:ln w="38100">
                <a:solidFill>
                  <a:schemeClr val="bg2"/>
                </a:solidFill>
                <a:round/>
                <a:headEnd type="none" w="sm" len="sm"/>
                <a:tailEnd type="none" w="lg" len="lg"/>
              </a:ln>
              <a:effectLst/>
            </p:spPr>
            <p:txBody>
              <a:bodyPr wrap="none" anchor="ctr"/>
              <a:lstStyle/>
              <a:p>
                <a:endParaRPr lang="en-US" dirty="0"/>
              </a:p>
            </p:txBody>
          </p:sp>
          <p:sp>
            <p:nvSpPr>
              <p:cNvPr id="2624535" name="Line 23"/>
              <p:cNvSpPr>
                <a:spLocks noChangeShapeType="1"/>
              </p:cNvSpPr>
              <p:nvPr/>
            </p:nvSpPr>
            <p:spPr bwMode="auto">
              <a:xfrm flipV="1">
                <a:off x="3948" y="3339"/>
                <a:ext cx="317" cy="130"/>
              </a:xfrm>
              <a:prstGeom prst="line">
                <a:avLst/>
              </a:prstGeom>
              <a:noFill/>
              <a:ln w="38100">
                <a:solidFill>
                  <a:schemeClr val="bg2"/>
                </a:solidFill>
                <a:round/>
                <a:headEnd type="none" w="sm" len="sm"/>
                <a:tailEnd type="none" w="lg" len="lg"/>
              </a:ln>
              <a:effectLst/>
            </p:spPr>
            <p:txBody>
              <a:bodyPr wrap="none" anchor="ctr"/>
              <a:lstStyle/>
              <a:p>
                <a:endParaRPr lang="en-US" dirty="0"/>
              </a:p>
            </p:txBody>
          </p:sp>
          <p:sp>
            <p:nvSpPr>
              <p:cNvPr id="2624536" name="Line 24"/>
              <p:cNvSpPr>
                <a:spLocks noChangeShapeType="1"/>
              </p:cNvSpPr>
              <p:nvPr/>
            </p:nvSpPr>
            <p:spPr bwMode="auto">
              <a:xfrm flipV="1">
                <a:off x="4265" y="3767"/>
                <a:ext cx="283" cy="70"/>
              </a:xfrm>
              <a:prstGeom prst="line">
                <a:avLst/>
              </a:prstGeom>
              <a:noFill/>
              <a:ln w="38100">
                <a:solidFill>
                  <a:schemeClr val="bg2"/>
                </a:solidFill>
                <a:round/>
                <a:headEnd type="none" w="sm" len="sm"/>
                <a:tailEnd type="none" w="lg" len="lg"/>
              </a:ln>
              <a:effectLst/>
            </p:spPr>
            <p:txBody>
              <a:bodyPr wrap="none" anchor="ctr"/>
              <a:lstStyle/>
              <a:p>
                <a:endParaRPr lang="en-US" dirty="0"/>
              </a:p>
            </p:txBody>
          </p:sp>
          <p:sp>
            <p:nvSpPr>
              <p:cNvPr id="2624537" name="Line 25"/>
              <p:cNvSpPr>
                <a:spLocks noChangeShapeType="1"/>
              </p:cNvSpPr>
              <p:nvPr/>
            </p:nvSpPr>
            <p:spPr bwMode="auto">
              <a:xfrm flipV="1">
                <a:off x="4101" y="3413"/>
                <a:ext cx="309" cy="354"/>
              </a:xfrm>
              <a:prstGeom prst="line">
                <a:avLst/>
              </a:prstGeom>
              <a:noFill/>
              <a:ln w="38100">
                <a:solidFill>
                  <a:schemeClr val="bg2"/>
                </a:solidFill>
                <a:round/>
                <a:headEnd type="none" w="sm" len="sm"/>
                <a:tailEnd type="none" w="lg" len="lg"/>
              </a:ln>
              <a:effectLst/>
            </p:spPr>
            <p:txBody>
              <a:bodyPr wrap="none" anchor="ctr"/>
              <a:lstStyle/>
              <a:p>
                <a:endParaRPr lang="en-US" dirty="0"/>
              </a:p>
            </p:txBody>
          </p:sp>
        </p:grpSp>
      </p:grpSp>
      <p:grpSp>
        <p:nvGrpSpPr>
          <p:cNvPr id="2624538" name="Group 26"/>
          <p:cNvGrpSpPr>
            <a:grpSpLocks/>
          </p:cNvGrpSpPr>
          <p:nvPr/>
        </p:nvGrpSpPr>
        <p:grpSpPr bwMode="auto">
          <a:xfrm>
            <a:off x="419100" y="2784475"/>
            <a:ext cx="1714500" cy="2428875"/>
            <a:chOff x="264" y="1754"/>
            <a:chExt cx="1080" cy="1530"/>
          </a:xfrm>
        </p:grpSpPr>
        <p:grpSp>
          <p:nvGrpSpPr>
            <p:cNvPr id="2624539" name="Group 27"/>
            <p:cNvGrpSpPr>
              <a:grpSpLocks/>
            </p:cNvGrpSpPr>
            <p:nvPr/>
          </p:nvGrpSpPr>
          <p:grpSpPr bwMode="auto">
            <a:xfrm>
              <a:off x="451" y="1754"/>
              <a:ext cx="705" cy="859"/>
              <a:chOff x="420" y="2569"/>
              <a:chExt cx="705" cy="859"/>
            </a:xfrm>
          </p:grpSpPr>
          <p:sp>
            <p:nvSpPr>
              <p:cNvPr id="2624540" name="Oval 28"/>
              <p:cNvSpPr>
                <a:spLocks noChangeArrowheads="1"/>
              </p:cNvSpPr>
              <p:nvPr/>
            </p:nvSpPr>
            <p:spPr bwMode="auto">
              <a:xfrm>
                <a:off x="420" y="2569"/>
                <a:ext cx="583" cy="245"/>
              </a:xfrm>
              <a:prstGeom prst="ellipse">
                <a:avLst/>
              </a:prstGeom>
              <a:noFill/>
              <a:ln w="28575">
                <a:solidFill>
                  <a:srgbClr val="996633"/>
                </a:solidFill>
                <a:round/>
                <a:headEnd type="none" w="sm" len="sm"/>
                <a:tailEnd type="none" w="lg" len="lg"/>
              </a:ln>
              <a:effectLst/>
            </p:spPr>
            <p:txBody>
              <a:bodyPr wrap="none" anchor="ctr"/>
              <a:lstStyle/>
              <a:p>
                <a:endParaRPr lang="en-US" dirty="0"/>
              </a:p>
            </p:txBody>
          </p:sp>
          <p:sp>
            <p:nvSpPr>
              <p:cNvPr id="2624541" name="Rectangle 29"/>
              <p:cNvSpPr>
                <a:spLocks noChangeArrowheads="1"/>
              </p:cNvSpPr>
              <p:nvPr/>
            </p:nvSpPr>
            <p:spPr bwMode="auto">
              <a:xfrm>
                <a:off x="721" y="2814"/>
                <a:ext cx="404" cy="614"/>
              </a:xfrm>
              <a:prstGeom prst="rect">
                <a:avLst/>
              </a:prstGeom>
              <a:noFill/>
              <a:ln w="28575">
                <a:solidFill>
                  <a:srgbClr val="996633"/>
                </a:solidFill>
                <a:miter lim="800000"/>
                <a:headEnd type="none" w="sm" len="sm"/>
                <a:tailEnd type="none" w="lg" len="lg"/>
              </a:ln>
              <a:effectLst/>
            </p:spPr>
            <p:txBody>
              <a:bodyPr wrap="none" anchor="ctr"/>
              <a:lstStyle/>
              <a:p>
                <a:endParaRPr lang="en-US" dirty="0"/>
              </a:p>
            </p:txBody>
          </p:sp>
          <p:sp>
            <p:nvSpPr>
              <p:cNvPr id="2624542" name="Line 30"/>
              <p:cNvSpPr>
                <a:spLocks noChangeShapeType="1"/>
              </p:cNvSpPr>
              <p:nvPr/>
            </p:nvSpPr>
            <p:spPr bwMode="auto">
              <a:xfrm>
                <a:off x="990" y="2814"/>
                <a:ext cx="135" cy="123"/>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624543" name="Line 31"/>
              <p:cNvSpPr>
                <a:spLocks noChangeShapeType="1"/>
              </p:cNvSpPr>
              <p:nvPr/>
            </p:nvSpPr>
            <p:spPr bwMode="auto">
              <a:xfrm>
                <a:off x="990" y="2814"/>
                <a:ext cx="0" cy="123"/>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624544" name="Line 32"/>
              <p:cNvSpPr>
                <a:spLocks noChangeShapeType="1"/>
              </p:cNvSpPr>
              <p:nvPr/>
            </p:nvSpPr>
            <p:spPr bwMode="auto">
              <a:xfrm flipH="1">
                <a:off x="990" y="2937"/>
                <a:ext cx="135"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624545" name="Line 33"/>
              <p:cNvSpPr>
                <a:spLocks noChangeShapeType="1"/>
              </p:cNvSpPr>
              <p:nvPr/>
            </p:nvSpPr>
            <p:spPr bwMode="auto">
              <a:xfrm>
                <a:off x="766" y="3019"/>
                <a:ext cx="314"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624546" name="Line 34"/>
              <p:cNvSpPr>
                <a:spLocks noChangeShapeType="1"/>
              </p:cNvSpPr>
              <p:nvPr/>
            </p:nvSpPr>
            <p:spPr bwMode="auto">
              <a:xfrm>
                <a:off x="766" y="3060"/>
                <a:ext cx="314"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624547" name="Line 35"/>
              <p:cNvSpPr>
                <a:spLocks noChangeShapeType="1"/>
              </p:cNvSpPr>
              <p:nvPr/>
            </p:nvSpPr>
            <p:spPr bwMode="auto">
              <a:xfrm>
                <a:off x="766" y="3101"/>
                <a:ext cx="314"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624548" name="Line 36"/>
              <p:cNvSpPr>
                <a:spLocks noChangeShapeType="1"/>
              </p:cNvSpPr>
              <p:nvPr/>
            </p:nvSpPr>
            <p:spPr bwMode="auto">
              <a:xfrm>
                <a:off x="766" y="3183"/>
                <a:ext cx="314"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624549" name="Line 37"/>
              <p:cNvSpPr>
                <a:spLocks noChangeShapeType="1"/>
              </p:cNvSpPr>
              <p:nvPr/>
            </p:nvSpPr>
            <p:spPr bwMode="auto">
              <a:xfrm>
                <a:off x="766" y="3142"/>
                <a:ext cx="314"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624550" name="Line 38"/>
              <p:cNvSpPr>
                <a:spLocks noChangeShapeType="1"/>
              </p:cNvSpPr>
              <p:nvPr/>
            </p:nvSpPr>
            <p:spPr bwMode="auto">
              <a:xfrm>
                <a:off x="766" y="3223"/>
                <a:ext cx="314"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624551" name="Line 39"/>
              <p:cNvSpPr>
                <a:spLocks noChangeShapeType="1"/>
              </p:cNvSpPr>
              <p:nvPr/>
            </p:nvSpPr>
            <p:spPr bwMode="auto">
              <a:xfrm>
                <a:off x="766" y="3264"/>
                <a:ext cx="314"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624552" name="Line 40"/>
              <p:cNvSpPr>
                <a:spLocks noChangeShapeType="1"/>
              </p:cNvSpPr>
              <p:nvPr/>
            </p:nvSpPr>
            <p:spPr bwMode="auto">
              <a:xfrm>
                <a:off x="766" y="3305"/>
                <a:ext cx="314"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624553" name="Line 41"/>
              <p:cNvSpPr>
                <a:spLocks noChangeShapeType="1"/>
              </p:cNvSpPr>
              <p:nvPr/>
            </p:nvSpPr>
            <p:spPr bwMode="auto">
              <a:xfrm>
                <a:off x="766" y="3346"/>
                <a:ext cx="314"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624554" name="Line 42"/>
              <p:cNvSpPr>
                <a:spLocks noChangeShapeType="1"/>
              </p:cNvSpPr>
              <p:nvPr/>
            </p:nvSpPr>
            <p:spPr bwMode="auto">
              <a:xfrm>
                <a:off x="766" y="3387"/>
                <a:ext cx="314"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624555" name="Line 43"/>
              <p:cNvSpPr>
                <a:spLocks noChangeShapeType="1"/>
              </p:cNvSpPr>
              <p:nvPr/>
            </p:nvSpPr>
            <p:spPr bwMode="auto">
              <a:xfrm>
                <a:off x="766" y="2978"/>
                <a:ext cx="314"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624556" name="Line 44"/>
              <p:cNvSpPr>
                <a:spLocks noChangeShapeType="1"/>
              </p:cNvSpPr>
              <p:nvPr/>
            </p:nvSpPr>
            <p:spPr bwMode="auto">
              <a:xfrm>
                <a:off x="766" y="2896"/>
                <a:ext cx="195"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624557" name="Line 45"/>
              <p:cNvSpPr>
                <a:spLocks noChangeShapeType="1"/>
              </p:cNvSpPr>
              <p:nvPr/>
            </p:nvSpPr>
            <p:spPr bwMode="auto">
              <a:xfrm>
                <a:off x="766" y="2855"/>
                <a:ext cx="195"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624558" name="Line 46"/>
              <p:cNvSpPr>
                <a:spLocks noChangeShapeType="1"/>
              </p:cNvSpPr>
              <p:nvPr/>
            </p:nvSpPr>
            <p:spPr bwMode="auto">
              <a:xfrm>
                <a:off x="766" y="2937"/>
                <a:ext cx="195"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grpSp>
        <p:sp>
          <p:nvSpPr>
            <p:cNvPr id="2624559" name="Text Box 47"/>
            <p:cNvSpPr txBox="1">
              <a:spLocks noChangeArrowheads="1"/>
            </p:cNvSpPr>
            <p:nvPr/>
          </p:nvSpPr>
          <p:spPr bwMode="auto">
            <a:xfrm>
              <a:off x="264" y="2688"/>
              <a:ext cx="1080" cy="596"/>
            </a:xfrm>
            <a:prstGeom prst="rect">
              <a:avLst/>
            </a:prstGeom>
            <a:noFill/>
            <a:ln w="12700">
              <a:noFill/>
              <a:miter lim="800000"/>
              <a:headEnd type="none" w="sm" len="sm"/>
              <a:tailEnd type="none" w="lg" len="lg"/>
            </a:ln>
            <a:effectLst/>
          </p:spPr>
          <p:txBody>
            <a:bodyPr>
              <a:spAutoFit/>
            </a:bodyPr>
            <a:lstStyle/>
            <a:p>
              <a:pPr>
                <a:spcBef>
                  <a:spcPct val="50000"/>
                </a:spcBef>
              </a:pPr>
              <a:r>
                <a:rPr lang="en-US" dirty="0"/>
                <a:t>Use Case Document</a:t>
              </a:r>
            </a:p>
          </p:txBody>
        </p:sp>
      </p:grpSp>
      <p:grpSp>
        <p:nvGrpSpPr>
          <p:cNvPr id="2624561" name="Group 49"/>
          <p:cNvGrpSpPr>
            <a:grpSpLocks/>
          </p:cNvGrpSpPr>
          <p:nvPr/>
        </p:nvGrpSpPr>
        <p:grpSpPr bwMode="auto">
          <a:xfrm>
            <a:off x="2590800" y="2784475"/>
            <a:ext cx="1828800" cy="2855913"/>
            <a:chOff x="1776" y="1754"/>
            <a:chExt cx="1152" cy="1799"/>
          </a:xfrm>
        </p:grpSpPr>
        <p:grpSp>
          <p:nvGrpSpPr>
            <p:cNvPr id="2624562" name="Group 50"/>
            <p:cNvGrpSpPr>
              <a:grpSpLocks/>
            </p:cNvGrpSpPr>
            <p:nvPr/>
          </p:nvGrpSpPr>
          <p:grpSpPr bwMode="auto">
            <a:xfrm>
              <a:off x="1999" y="1754"/>
              <a:ext cx="705" cy="859"/>
              <a:chOff x="1776" y="1728"/>
              <a:chExt cx="705" cy="859"/>
            </a:xfrm>
          </p:grpSpPr>
          <p:sp>
            <p:nvSpPr>
              <p:cNvPr id="2624563" name="Oval 51"/>
              <p:cNvSpPr>
                <a:spLocks noChangeArrowheads="1"/>
              </p:cNvSpPr>
              <p:nvPr/>
            </p:nvSpPr>
            <p:spPr bwMode="auto">
              <a:xfrm>
                <a:off x="1776" y="1728"/>
                <a:ext cx="583" cy="245"/>
              </a:xfrm>
              <a:prstGeom prst="ellipse">
                <a:avLst/>
              </a:prstGeom>
              <a:noFill/>
              <a:ln w="28575">
                <a:solidFill>
                  <a:schemeClr val="tx2"/>
                </a:solidFill>
                <a:prstDash val="dash"/>
                <a:round/>
                <a:headEnd type="none" w="sm" len="sm"/>
                <a:tailEnd type="none" w="lg" len="lg"/>
              </a:ln>
              <a:effectLst/>
            </p:spPr>
            <p:txBody>
              <a:bodyPr wrap="none" anchor="ctr"/>
              <a:lstStyle/>
              <a:p>
                <a:endParaRPr lang="en-US" dirty="0"/>
              </a:p>
            </p:txBody>
          </p:sp>
          <p:sp>
            <p:nvSpPr>
              <p:cNvPr id="2624564" name="Rectangle 52"/>
              <p:cNvSpPr>
                <a:spLocks noChangeArrowheads="1"/>
              </p:cNvSpPr>
              <p:nvPr/>
            </p:nvSpPr>
            <p:spPr bwMode="auto">
              <a:xfrm>
                <a:off x="2077" y="1973"/>
                <a:ext cx="404" cy="614"/>
              </a:xfrm>
              <a:prstGeom prst="rect">
                <a:avLst/>
              </a:prstGeom>
              <a:noFill/>
              <a:ln w="28575">
                <a:solidFill>
                  <a:schemeClr val="tx2"/>
                </a:solidFill>
                <a:miter lim="800000"/>
                <a:headEnd type="none" w="sm" len="sm"/>
                <a:tailEnd type="none" w="lg" len="lg"/>
              </a:ln>
              <a:effectLst/>
            </p:spPr>
            <p:txBody>
              <a:bodyPr wrap="none" anchor="ctr"/>
              <a:lstStyle/>
              <a:p>
                <a:endParaRPr lang="en-US" dirty="0"/>
              </a:p>
            </p:txBody>
          </p:sp>
          <p:sp>
            <p:nvSpPr>
              <p:cNvPr id="2624565" name="Line 53"/>
              <p:cNvSpPr>
                <a:spLocks noChangeShapeType="1"/>
              </p:cNvSpPr>
              <p:nvPr/>
            </p:nvSpPr>
            <p:spPr bwMode="auto">
              <a:xfrm>
                <a:off x="2346" y="1973"/>
                <a:ext cx="135" cy="123"/>
              </a:xfrm>
              <a:prstGeom prst="line">
                <a:avLst/>
              </a:prstGeom>
              <a:noFill/>
              <a:ln w="28575">
                <a:solidFill>
                  <a:schemeClr val="tx2"/>
                </a:solidFill>
                <a:round/>
                <a:headEnd type="none" w="sm" len="sm"/>
                <a:tailEnd type="none" w="lg" len="lg"/>
              </a:ln>
              <a:effectLst/>
            </p:spPr>
            <p:txBody>
              <a:bodyPr wrap="none" anchor="ctr"/>
              <a:lstStyle/>
              <a:p>
                <a:endParaRPr lang="en-US" dirty="0"/>
              </a:p>
            </p:txBody>
          </p:sp>
          <p:sp>
            <p:nvSpPr>
              <p:cNvPr id="2624566" name="Line 54"/>
              <p:cNvSpPr>
                <a:spLocks noChangeShapeType="1"/>
              </p:cNvSpPr>
              <p:nvPr/>
            </p:nvSpPr>
            <p:spPr bwMode="auto">
              <a:xfrm>
                <a:off x="2346" y="1973"/>
                <a:ext cx="0" cy="123"/>
              </a:xfrm>
              <a:prstGeom prst="line">
                <a:avLst/>
              </a:prstGeom>
              <a:noFill/>
              <a:ln w="28575">
                <a:solidFill>
                  <a:schemeClr val="tx2"/>
                </a:solidFill>
                <a:round/>
                <a:headEnd type="none" w="sm" len="sm"/>
                <a:tailEnd type="none" w="lg" len="lg"/>
              </a:ln>
              <a:effectLst/>
            </p:spPr>
            <p:txBody>
              <a:bodyPr wrap="none" anchor="ctr"/>
              <a:lstStyle/>
              <a:p>
                <a:endParaRPr lang="en-US" dirty="0"/>
              </a:p>
            </p:txBody>
          </p:sp>
          <p:sp>
            <p:nvSpPr>
              <p:cNvPr id="2624567" name="Line 55"/>
              <p:cNvSpPr>
                <a:spLocks noChangeShapeType="1"/>
              </p:cNvSpPr>
              <p:nvPr/>
            </p:nvSpPr>
            <p:spPr bwMode="auto">
              <a:xfrm flipH="1">
                <a:off x="2346" y="2096"/>
                <a:ext cx="135" cy="0"/>
              </a:xfrm>
              <a:prstGeom prst="line">
                <a:avLst/>
              </a:prstGeom>
              <a:noFill/>
              <a:ln w="28575">
                <a:solidFill>
                  <a:schemeClr val="tx2"/>
                </a:solidFill>
                <a:round/>
                <a:headEnd type="none" w="sm" len="sm"/>
                <a:tailEnd type="none" w="lg" len="lg"/>
              </a:ln>
              <a:effectLst/>
            </p:spPr>
            <p:txBody>
              <a:bodyPr wrap="none" anchor="ctr"/>
              <a:lstStyle/>
              <a:p>
                <a:endParaRPr lang="en-US" dirty="0"/>
              </a:p>
            </p:txBody>
          </p:sp>
          <p:sp>
            <p:nvSpPr>
              <p:cNvPr id="2624568" name="Line 56"/>
              <p:cNvSpPr>
                <a:spLocks noChangeShapeType="1"/>
              </p:cNvSpPr>
              <p:nvPr/>
            </p:nvSpPr>
            <p:spPr bwMode="auto">
              <a:xfrm>
                <a:off x="2122" y="2178"/>
                <a:ext cx="314" cy="0"/>
              </a:xfrm>
              <a:prstGeom prst="line">
                <a:avLst/>
              </a:prstGeom>
              <a:noFill/>
              <a:ln w="28575">
                <a:solidFill>
                  <a:schemeClr val="tx2"/>
                </a:solidFill>
                <a:round/>
                <a:headEnd type="none" w="sm" len="sm"/>
                <a:tailEnd type="none" w="lg" len="lg"/>
              </a:ln>
              <a:effectLst/>
            </p:spPr>
            <p:txBody>
              <a:bodyPr wrap="none" anchor="ctr"/>
              <a:lstStyle/>
              <a:p>
                <a:endParaRPr lang="en-US" dirty="0"/>
              </a:p>
            </p:txBody>
          </p:sp>
          <p:sp>
            <p:nvSpPr>
              <p:cNvPr id="2624569" name="Line 57"/>
              <p:cNvSpPr>
                <a:spLocks noChangeShapeType="1"/>
              </p:cNvSpPr>
              <p:nvPr/>
            </p:nvSpPr>
            <p:spPr bwMode="auto">
              <a:xfrm>
                <a:off x="2122" y="2219"/>
                <a:ext cx="314" cy="0"/>
              </a:xfrm>
              <a:prstGeom prst="line">
                <a:avLst/>
              </a:prstGeom>
              <a:noFill/>
              <a:ln w="28575">
                <a:solidFill>
                  <a:schemeClr val="tx2"/>
                </a:solidFill>
                <a:round/>
                <a:headEnd type="none" w="sm" len="sm"/>
                <a:tailEnd type="none" w="lg" len="lg"/>
              </a:ln>
              <a:effectLst/>
            </p:spPr>
            <p:txBody>
              <a:bodyPr wrap="none" anchor="ctr"/>
              <a:lstStyle/>
              <a:p>
                <a:endParaRPr lang="en-US" dirty="0"/>
              </a:p>
            </p:txBody>
          </p:sp>
          <p:sp>
            <p:nvSpPr>
              <p:cNvPr id="2624570" name="Line 58"/>
              <p:cNvSpPr>
                <a:spLocks noChangeShapeType="1"/>
              </p:cNvSpPr>
              <p:nvPr/>
            </p:nvSpPr>
            <p:spPr bwMode="auto">
              <a:xfrm>
                <a:off x="2122" y="2260"/>
                <a:ext cx="314" cy="0"/>
              </a:xfrm>
              <a:prstGeom prst="line">
                <a:avLst/>
              </a:prstGeom>
              <a:noFill/>
              <a:ln w="28575">
                <a:solidFill>
                  <a:schemeClr val="tx2"/>
                </a:solidFill>
                <a:round/>
                <a:headEnd type="none" w="sm" len="sm"/>
                <a:tailEnd type="none" w="lg" len="lg"/>
              </a:ln>
              <a:effectLst/>
            </p:spPr>
            <p:txBody>
              <a:bodyPr wrap="none" anchor="ctr"/>
              <a:lstStyle/>
              <a:p>
                <a:endParaRPr lang="en-US" dirty="0"/>
              </a:p>
            </p:txBody>
          </p:sp>
          <p:sp>
            <p:nvSpPr>
              <p:cNvPr id="2624571" name="Line 59"/>
              <p:cNvSpPr>
                <a:spLocks noChangeShapeType="1"/>
              </p:cNvSpPr>
              <p:nvPr/>
            </p:nvSpPr>
            <p:spPr bwMode="auto">
              <a:xfrm>
                <a:off x="2122" y="2342"/>
                <a:ext cx="314" cy="0"/>
              </a:xfrm>
              <a:prstGeom prst="line">
                <a:avLst/>
              </a:prstGeom>
              <a:noFill/>
              <a:ln w="28575">
                <a:solidFill>
                  <a:schemeClr val="tx2"/>
                </a:solidFill>
                <a:round/>
                <a:headEnd type="none" w="sm" len="sm"/>
                <a:tailEnd type="none" w="lg" len="lg"/>
              </a:ln>
              <a:effectLst/>
            </p:spPr>
            <p:txBody>
              <a:bodyPr wrap="none" anchor="ctr"/>
              <a:lstStyle/>
              <a:p>
                <a:endParaRPr lang="en-US" dirty="0"/>
              </a:p>
            </p:txBody>
          </p:sp>
          <p:sp>
            <p:nvSpPr>
              <p:cNvPr id="2624572" name="Line 60"/>
              <p:cNvSpPr>
                <a:spLocks noChangeShapeType="1"/>
              </p:cNvSpPr>
              <p:nvPr/>
            </p:nvSpPr>
            <p:spPr bwMode="auto">
              <a:xfrm>
                <a:off x="2122" y="2301"/>
                <a:ext cx="314" cy="0"/>
              </a:xfrm>
              <a:prstGeom prst="line">
                <a:avLst/>
              </a:prstGeom>
              <a:noFill/>
              <a:ln w="28575">
                <a:solidFill>
                  <a:schemeClr val="tx2"/>
                </a:solidFill>
                <a:round/>
                <a:headEnd type="none" w="sm" len="sm"/>
                <a:tailEnd type="none" w="lg" len="lg"/>
              </a:ln>
              <a:effectLst/>
            </p:spPr>
            <p:txBody>
              <a:bodyPr wrap="none" anchor="ctr"/>
              <a:lstStyle/>
              <a:p>
                <a:endParaRPr lang="en-US" dirty="0"/>
              </a:p>
            </p:txBody>
          </p:sp>
          <p:sp>
            <p:nvSpPr>
              <p:cNvPr id="2624573" name="Line 61"/>
              <p:cNvSpPr>
                <a:spLocks noChangeShapeType="1"/>
              </p:cNvSpPr>
              <p:nvPr/>
            </p:nvSpPr>
            <p:spPr bwMode="auto">
              <a:xfrm>
                <a:off x="2122" y="2382"/>
                <a:ext cx="314" cy="0"/>
              </a:xfrm>
              <a:prstGeom prst="line">
                <a:avLst/>
              </a:prstGeom>
              <a:noFill/>
              <a:ln w="28575">
                <a:solidFill>
                  <a:schemeClr val="tx2"/>
                </a:solidFill>
                <a:round/>
                <a:headEnd type="none" w="sm" len="sm"/>
                <a:tailEnd type="none" w="lg" len="lg"/>
              </a:ln>
              <a:effectLst/>
            </p:spPr>
            <p:txBody>
              <a:bodyPr wrap="none" anchor="ctr"/>
              <a:lstStyle/>
              <a:p>
                <a:endParaRPr lang="en-US" dirty="0"/>
              </a:p>
            </p:txBody>
          </p:sp>
          <p:sp>
            <p:nvSpPr>
              <p:cNvPr id="2624574" name="Line 62"/>
              <p:cNvSpPr>
                <a:spLocks noChangeShapeType="1"/>
              </p:cNvSpPr>
              <p:nvPr/>
            </p:nvSpPr>
            <p:spPr bwMode="auto">
              <a:xfrm>
                <a:off x="2122" y="2423"/>
                <a:ext cx="314" cy="0"/>
              </a:xfrm>
              <a:prstGeom prst="line">
                <a:avLst/>
              </a:prstGeom>
              <a:noFill/>
              <a:ln w="28575">
                <a:solidFill>
                  <a:schemeClr val="tx2"/>
                </a:solidFill>
                <a:round/>
                <a:headEnd type="none" w="sm" len="sm"/>
                <a:tailEnd type="none" w="lg" len="lg"/>
              </a:ln>
              <a:effectLst/>
            </p:spPr>
            <p:txBody>
              <a:bodyPr wrap="none" anchor="ctr"/>
              <a:lstStyle/>
              <a:p>
                <a:endParaRPr lang="en-US" dirty="0"/>
              </a:p>
            </p:txBody>
          </p:sp>
          <p:sp>
            <p:nvSpPr>
              <p:cNvPr id="2624575" name="Line 63"/>
              <p:cNvSpPr>
                <a:spLocks noChangeShapeType="1"/>
              </p:cNvSpPr>
              <p:nvPr/>
            </p:nvSpPr>
            <p:spPr bwMode="auto">
              <a:xfrm>
                <a:off x="2122" y="2464"/>
                <a:ext cx="314" cy="0"/>
              </a:xfrm>
              <a:prstGeom prst="line">
                <a:avLst/>
              </a:prstGeom>
              <a:noFill/>
              <a:ln w="28575">
                <a:solidFill>
                  <a:schemeClr val="tx2"/>
                </a:solidFill>
                <a:round/>
                <a:headEnd type="none" w="sm" len="sm"/>
                <a:tailEnd type="none" w="lg" len="lg"/>
              </a:ln>
              <a:effectLst/>
            </p:spPr>
            <p:txBody>
              <a:bodyPr wrap="none" anchor="ctr"/>
              <a:lstStyle/>
              <a:p>
                <a:endParaRPr lang="en-US" dirty="0"/>
              </a:p>
            </p:txBody>
          </p:sp>
          <p:sp>
            <p:nvSpPr>
              <p:cNvPr id="2624576" name="Line 64"/>
              <p:cNvSpPr>
                <a:spLocks noChangeShapeType="1"/>
              </p:cNvSpPr>
              <p:nvPr/>
            </p:nvSpPr>
            <p:spPr bwMode="auto">
              <a:xfrm>
                <a:off x="2122" y="2505"/>
                <a:ext cx="314" cy="0"/>
              </a:xfrm>
              <a:prstGeom prst="line">
                <a:avLst/>
              </a:prstGeom>
              <a:noFill/>
              <a:ln w="28575">
                <a:solidFill>
                  <a:schemeClr val="tx2"/>
                </a:solidFill>
                <a:round/>
                <a:headEnd type="none" w="sm" len="sm"/>
                <a:tailEnd type="none" w="lg" len="lg"/>
              </a:ln>
              <a:effectLst/>
            </p:spPr>
            <p:txBody>
              <a:bodyPr wrap="none" anchor="ctr"/>
              <a:lstStyle/>
              <a:p>
                <a:endParaRPr lang="en-US" dirty="0"/>
              </a:p>
            </p:txBody>
          </p:sp>
          <p:sp>
            <p:nvSpPr>
              <p:cNvPr id="2624577" name="Line 65"/>
              <p:cNvSpPr>
                <a:spLocks noChangeShapeType="1"/>
              </p:cNvSpPr>
              <p:nvPr/>
            </p:nvSpPr>
            <p:spPr bwMode="auto">
              <a:xfrm>
                <a:off x="2122" y="2546"/>
                <a:ext cx="314" cy="0"/>
              </a:xfrm>
              <a:prstGeom prst="line">
                <a:avLst/>
              </a:prstGeom>
              <a:noFill/>
              <a:ln w="28575">
                <a:solidFill>
                  <a:schemeClr val="tx2"/>
                </a:solidFill>
                <a:round/>
                <a:headEnd type="none" w="sm" len="sm"/>
                <a:tailEnd type="none" w="lg" len="lg"/>
              </a:ln>
              <a:effectLst/>
            </p:spPr>
            <p:txBody>
              <a:bodyPr wrap="none" anchor="ctr"/>
              <a:lstStyle/>
              <a:p>
                <a:endParaRPr lang="en-US" dirty="0"/>
              </a:p>
            </p:txBody>
          </p:sp>
          <p:sp>
            <p:nvSpPr>
              <p:cNvPr id="2624578" name="Line 66"/>
              <p:cNvSpPr>
                <a:spLocks noChangeShapeType="1"/>
              </p:cNvSpPr>
              <p:nvPr/>
            </p:nvSpPr>
            <p:spPr bwMode="auto">
              <a:xfrm>
                <a:off x="2122" y="2137"/>
                <a:ext cx="314" cy="0"/>
              </a:xfrm>
              <a:prstGeom prst="line">
                <a:avLst/>
              </a:prstGeom>
              <a:noFill/>
              <a:ln w="28575">
                <a:solidFill>
                  <a:schemeClr val="tx2"/>
                </a:solidFill>
                <a:round/>
                <a:headEnd type="none" w="sm" len="sm"/>
                <a:tailEnd type="none" w="lg" len="lg"/>
              </a:ln>
              <a:effectLst/>
            </p:spPr>
            <p:txBody>
              <a:bodyPr wrap="none" anchor="ctr"/>
              <a:lstStyle/>
              <a:p>
                <a:endParaRPr lang="en-US" dirty="0"/>
              </a:p>
            </p:txBody>
          </p:sp>
          <p:sp>
            <p:nvSpPr>
              <p:cNvPr id="2624579" name="Line 67"/>
              <p:cNvSpPr>
                <a:spLocks noChangeShapeType="1"/>
              </p:cNvSpPr>
              <p:nvPr/>
            </p:nvSpPr>
            <p:spPr bwMode="auto">
              <a:xfrm>
                <a:off x="2122" y="2055"/>
                <a:ext cx="195" cy="0"/>
              </a:xfrm>
              <a:prstGeom prst="line">
                <a:avLst/>
              </a:prstGeom>
              <a:noFill/>
              <a:ln w="28575">
                <a:solidFill>
                  <a:schemeClr val="tx2"/>
                </a:solidFill>
                <a:round/>
                <a:headEnd type="none" w="sm" len="sm"/>
                <a:tailEnd type="none" w="lg" len="lg"/>
              </a:ln>
              <a:effectLst/>
            </p:spPr>
            <p:txBody>
              <a:bodyPr wrap="none" anchor="ctr"/>
              <a:lstStyle/>
              <a:p>
                <a:endParaRPr lang="en-US" dirty="0"/>
              </a:p>
            </p:txBody>
          </p:sp>
          <p:sp>
            <p:nvSpPr>
              <p:cNvPr id="2624580" name="Line 68"/>
              <p:cNvSpPr>
                <a:spLocks noChangeShapeType="1"/>
              </p:cNvSpPr>
              <p:nvPr/>
            </p:nvSpPr>
            <p:spPr bwMode="auto">
              <a:xfrm>
                <a:off x="2122" y="2014"/>
                <a:ext cx="195" cy="0"/>
              </a:xfrm>
              <a:prstGeom prst="line">
                <a:avLst/>
              </a:prstGeom>
              <a:noFill/>
              <a:ln w="28575">
                <a:solidFill>
                  <a:schemeClr val="tx2"/>
                </a:solidFill>
                <a:round/>
                <a:headEnd type="none" w="sm" len="sm"/>
                <a:tailEnd type="none" w="lg" len="lg"/>
              </a:ln>
              <a:effectLst/>
            </p:spPr>
            <p:txBody>
              <a:bodyPr wrap="none" anchor="ctr"/>
              <a:lstStyle/>
              <a:p>
                <a:endParaRPr lang="en-US" dirty="0"/>
              </a:p>
            </p:txBody>
          </p:sp>
          <p:sp>
            <p:nvSpPr>
              <p:cNvPr id="2624581" name="Line 69"/>
              <p:cNvSpPr>
                <a:spLocks noChangeShapeType="1"/>
              </p:cNvSpPr>
              <p:nvPr/>
            </p:nvSpPr>
            <p:spPr bwMode="auto">
              <a:xfrm>
                <a:off x="2122" y="2096"/>
                <a:ext cx="195" cy="0"/>
              </a:xfrm>
              <a:prstGeom prst="line">
                <a:avLst/>
              </a:prstGeom>
              <a:noFill/>
              <a:ln w="28575">
                <a:solidFill>
                  <a:schemeClr val="tx2"/>
                </a:solidFill>
                <a:round/>
                <a:headEnd type="none" w="sm" len="sm"/>
                <a:tailEnd type="none" w="lg" len="lg"/>
              </a:ln>
              <a:effectLst/>
            </p:spPr>
            <p:txBody>
              <a:bodyPr wrap="none" anchor="ctr"/>
              <a:lstStyle/>
              <a:p>
                <a:endParaRPr lang="en-US" dirty="0"/>
              </a:p>
            </p:txBody>
          </p:sp>
        </p:grpSp>
        <p:sp>
          <p:nvSpPr>
            <p:cNvPr id="2624582" name="Text Box 70"/>
            <p:cNvSpPr txBox="1">
              <a:spLocks noChangeArrowheads="1"/>
            </p:cNvSpPr>
            <p:nvPr/>
          </p:nvSpPr>
          <p:spPr bwMode="auto">
            <a:xfrm>
              <a:off x="1776" y="2688"/>
              <a:ext cx="1152" cy="865"/>
            </a:xfrm>
            <a:prstGeom prst="rect">
              <a:avLst/>
            </a:prstGeom>
            <a:noFill/>
            <a:ln w="12700">
              <a:noFill/>
              <a:miter lim="800000"/>
              <a:headEnd type="none" w="sm" len="sm"/>
              <a:tailEnd type="none" w="lg" len="lg"/>
            </a:ln>
            <a:effectLst/>
          </p:spPr>
          <p:txBody>
            <a:bodyPr>
              <a:spAutoFit/>
            </a:bodyPr>
            <a:lstStyle/>
            <a:p>
              <a:pPr>
                <a:spcBef>
                  <a:spcPct val="50000"/>
                </a:spcBef>
              </a:pPr>
              <a:r>
                <a:rPr lang="en-US" dirty="0"/>
                <a:t>Use Case Realization Document</a:t>
              </a:r>
            </a:p>
          </p:txBody>
        </p:sp>
      </p:grpSp>
      <p:sp>
        <p:nvSpPr>
          <p:cNvPr id="2624583" name="AutoShape 71"/>
          <p:cNvSpPr>
            <a:spLocks noChangeArrowheads="1"/>
          </p:cNvSpPr>
          <p:nvPr/>
        </p:nvSpPr>
        <p:spPr bwMode="auto">
          <a:xfrm>
            <a:off x="1981200" y="3086100"/>
            <a:ext cx="1066800" cy="762000"/>
          </a:xfrm>
          <a:prstGeom prst="rightArrow">
            <a:avLst>
              <a:gd name="adj1" fmla="val 52083"/>
              <a:gd name="adj2" fmla="val 41877"/>
            </a:avLst>
          </a:prstGeom>
          <a:gradFill rotWithShape="0">
            <a:gsLst>
              <a:gs pos="0">
                <a:srgbClr val="996633"/>
              </a:gs>
              <a:gs pos="100000">
                <a:schemeClr val="tx2"/>
              </a:gs>
            </a:gsLst>
            <a:lin ang="0" scaled="1"/>
          </a:gradFill>
          <a:ln w="12700">
            <a:noFill/>
            <a:miter lim="800000"/>
            <a:headEnd type="none" w="sm" len="sm"/>
            <a:tailEnd type="none" w="lg" len="lg"/>
          </a:ln>
          <a:effectLst/>
        </p:spPr>
        <p:txBody>
          <a:bodyPr wrap="none" anchor="ctr"/>
          <a:lstStyle/>
          <a:p>
            <a:endParaRPr lang="en-US" dirty="0"/>
          </a:p>
        </p:txBody>
      </p:sp>
      <p:grpSp>
        <p:nvGrpSpPr>
          <p:cNvPr id="3" name="Group 2"/>
          <p:cNvGrpSpPr/>
          <p:nvPr/>
        </p:nvGrpSpPr>
        <p:grpSpPr>
          <a:xfrm>
            <a:off x="5334000" y="3490914"/>
            <a:ext cx="230188" cy="288925"/>
            <a:chOff x="5334000" y="3490914"/>
            <a:chExt cx="230188" cy="288925"/>
          </a:xfrm>
        </p:grpSpPr>
        <p:sp>
          <p:nvSpPr>
            <p:cNvPr id="2624586" name="Oval 74"/>
            <p:cNvSpPr>
              <a:spLocks noChangeArrowheads="1"/>
            </p:cNvSpPr>
            <p:nvPr/>
          </p:nvSpPr>
          <p:spPr bwMode="auto">
            <a:xfrm>
              <a:off x="5397500" y="3490914"/>
              <a:ext cx="104775" cy="90488"/>
            </a:xfrm>
            <a:prstGeom prst="ellipse">
              <a:avLst/>
            </a:prstGeom>
            <a:noFill/>
            <a:ln w="28575">
              <a:solidFill>
                <a:schemeClr val="tx1"/>
              </a:solidFill>
              <a:round/>
              <a:headEnd/>
              <a:tailEnd/>
            </a:ln>
          </p:spPr>
          <p:txBody>
            <a:bodyPr/>
            <a:lstStyle/>
            <a:p>
              <a:endParaRPr lang="en-US" dirty="0"/>
            </a:p>
          </p:txBody>
        </p:sp>
        <p:sp>
          <p:nvSpPr>
            <p:cNvPr id="2624587" name="Line 75"/>
            <p:cNvSpPr>
              <a:spLocks noChangeShapeType="1"/>
            </p:cNvSpPr>
            <p:nvPr/>
          </p:nvSpPr>
          <p:spPr bwMode="auto">
            <a:xfrm>
              <a:off x="5449888" y="3595689"/>
              <a:ext cx="0" cy="85725"/>
            </a:xfrm>
            <a:prstGeom prst="line">
              <a:avLst/>
            </a:prstGeom>
            <a:noFill/>
            <a:ln w="28575">
              <a:solidFill>
                <a:schemeClr val="tx1"/>
              </a:solidFill>
              <a:round/>
              <a:headEnd/>
              <a:tailEnd/>
            </a:ln>
          </p:spPr>
          <p:txBody>
            <a:bodyPr/>
            <a:lstStyle/>
            <a:p>
              <a:endParaRPr lang="en-US" dirty="0"/>
            </a:p>
          </p:txBody>
        </p:sp>
        <p:sp>
          <p:nvSpPr>
            <p:cNvPr id="2624588" name="Line 76"/>
            <p:cNvSpPr>
              <a:spLocks noChangeShapeType="1"/>
            </p:cNvSpPr>
            <p:nvPr/>
          </p:nvSpPr>
          <p:spPr bwMode="auto">
            <a:xfrm>
              <a:off x="5365750" y="3619502"/>
              <a:ext cx="166688" cy="1588"/>
            </a:xfrm>
            <a:prstGeom prst="line">
              <a:avLst/>
            </a:prstGeom>
            <a:noFill/>
            <a:ln w="28575">
              <a:solidFill>
                <a:schemeClr val="tx1"/>
              </a:solidFill>
              <a:round/>
              <a:headEnd/>
              <a:tailEnd/>
            </a:ln>
          </p:spPr>
          <p:txBody>
            <a:bodyPr/>
            <a:lstStyle/>
            <a:p>
              <a:endParaRPr lang="en-US" dirty="0"/>
            </a:p>
          </p:txBody>
        </p:sp>
        <p:sp>
          <p:nvSpPr>
            <p:cNvPr id="2624589" name="Freeform 77"/>
            <p:cNvSpPr>
              <a:spLocks/>
            </p:cNvSpPr>
            <p:nvPr/>
          </p:nvSpPr>
          <p:spPr bwMode="auto">
            <a:xfrm>
              <a:off x="5334000" y="3681414"/>
              <a:ext cx="230188" cy="98425"/>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1"/>
              </a:solidFill>
              <a:prstDash val="solid"/>
              <a:round/>
              <a:headEnd/>
              <a:tailEnd/>
            </a:ln>
          </p:spPr>
          <p:txBody>
            <a:bodyPr/>
            <a:lstStyle/>
            <a:p>
              <a:endParaRPr lang="en-US" dirty="0"/>
            </a:p>
          </p:txBody>
        </p:sp>
      </p:grpSp>
      <p:sp>
        <p:nvSpPr>
          <p:cNvPr id="2624591" name="Rectangle 79"/>
          <p:cNvSpPr>
            <a:spLocks noChangeArrowheads="1"/>
          </p:cNvSpPr>
          <p:nvPr/>
        </p:nvSpPr>
        <p:spPr bwMode="auto">
          <a:xfrm>
            <a:off x="5819775" y="3616327"/>
            <a:ext cx="490538" cy="200025"/>
          </a:xfrm>
          <a:prstGeom prst="rect">
            <a:avLst/>
          </a:prstGeom>
          <a:noFill/>
          <a:ln w="28575">
            <a:solidFill>
              <a:srgbClr val="0070C0"/>
            </a:solidFill>
            <a:miter lim="800000"/>
            <a:headEnd type="none" w="sm" len="sm"/>
            <a:tailEnd type="none" w="lg" len="lg"/>
          </a:ln>
          <a:effectLst/>
        </p:spPr>
        <p:txBody>
          <a:bodyPr lIns="0" tIns="0" rIns="0" bIns="0" anchor="ctr">
            <a:spAutoFit/>
          </a:bodyPr>
          <a:lstStyle/>
          <a:p>
            <a:endParaRPr lang="en-US" dirty="0"/>
          </a:p>
        </p:txBody>
      </p:sp>
      <p:sp>
        <p:nvSpPr>
          <p:cNvPr id="2624592" name="Rectangle 80"/>
          <p:cNvSpPr>
            <a:spLocks noChangeArrowheads="1"/>
          </p:cNvSpPr>
          <p:nvPr/>
        </p:nvSpPr>
        <p:spPr bwMode="auto">
          <a:xfrm>
            <a:off x="6380163" y="3616327"/>
            <a:ext cx="349250" cy="209550"/>
          </a:xfrm>
          <a:prstGeom prst="rect">
            <a:avLst/>
          </a:prstGeom>
          <a:noFill/>
          <a:ln w="28575">
            <a:solidFill>
              <a:srgbClr val="7030A0"/>
            </a:solidFill>
            <a:miter lim="800000"/>
            <a:headEnd type="none" w="sm" len="sm"/>
            <a:tailEnd type="none" w="lg" len="lg"/>
          </a:ln>
          <a:effectLst/>
        </p:spPr>
        <p:txBody>
          <a:bodyPr lIns="0" tIns="0" rIns="0" bIns="0" anchor="ctr">
            <a:spAutoFit/>
          </a:bodyPr>
          <a:lstStyle/>
          <a:p>
            <a:endParaRPr lang="en-US" dirty="0"/>
          </a:p>
        </p:txBody>
      </p:sp>
      <p:sp>
        <p:nvSpPr>
          <p:cNvPr id="2624593" name="Rectangle 81"/>
          <p:cNvSpPr>
            <a:spLocks noChangeArrowheads="1"/>
          </p:cNvSpPr>
          <p:nvPr/>
        </p:nvSpPr>
        <p:spPr bwMode="auto">
          <a:xfrm>
            <a:off x="6799263" y="3616327"/>
            <a:ext cx="490538" cy="209550"/>
          </a:xfrm>
          <a:prstGeom prst="rect">
            <a:avLst/>
          </a:prstGeom>
          <a:noFill/>
          <a:ln w="28575">
            <a:solidFill>
              <a:schemeClr val="bg2"/>
            </a:solidFill>
            <a:miter lim="800000"/>
            <a:headEnd type="none" w="sm" len="sm"/>
            <a:tailEnd type="none" w="lg" len="lg"/>
          </a:ln>
          <a:effectLst/>
        </p:spPr>
        <p:txBody>
          <a:bodyPr lIns="0" tIns="0" rIns="0" bIns="0" anchor="ctr">
            <a:spAutoFit/>
          </a:bodyPr>
          <a:lstStyle/>
          <a:p>
            <a:endParaRPr lang="en-US" dirty="0"/>
          </a:p>
        </p:txBody>
      </p:sp>
      <p:sp>
        <p:nvSpPr>
          <p:cNvPr id="2624594" name="Line 82"/>
          <p:cNvSpPr>
            <a:spLocks noChangeShapeType="1"/>
          </p:cNvSpPr>
          <p:nvPr/>
        </p:nvSpPr>
        <p:spPr bwMode="auto">
          <a:xfrm>
            <a:off x="5473700" y="3925890"/>
            <a:ext cx="0" cy="819151"/>
          </a:xfrm>
          <a:prstGeom prst="line">
            <a:avLst/>
          </a:prstGeom>
          <a:noFill/>
          <a:ln w="28575">
            <a:solidFill>
              <a:schemeClr val="tx2"/>
            </a:solidFill>
            <a:prstDash val="sysDot"/>
            <a:round/>
            <a:headEnd type="none" w="sm" len="sm"/>
            <a:tailEnd type="none" w="lg" len="med"/>
          </a:ln>
          <a:effectLst/>
        </p:spPr>
        <p:txBody>
          <a:bodyPr wrap="none" anchor="ctr"/>
          <a:lstStyle/>
          <a:p>
            <a:endParaRPr lang="en-US" dirty="0"/>
          </a:p>
        </p:txBody>
      </p:sp>
      <p:sp>
        <p:nvSpPr>
          <p:cNvPr id="2624595" name="Line 83"/>
          <p:cNvSpPr>
            <a:spLocks noChangeShapeType="1"/>
          </p:cNvSpPr>
          <p:nvPr/>
        </p:nvSpPr>
        <p:spPr bwMode="auto">
          <a:xfrm>
            <a:off x="6053138" y="3925890"/>
            <a:ext cx="0" cy="819151"/>
          </a:xfrm>
          <a:prstGeom prst="line">
            <a:avLst/>
          </a:prstGeom>
          <a:noFill/>
          <a:ln w="28575">
            <a:solidFill>
              <a:schemeClr val="tx2"/>
            </a:solidFill>
            <a:prstDash val="sysDot"/>
            <a:round/>
            <a:headEnd type="none" w="sm" len="sm"/>
            <a:tailEnd type="none" w="lg" len="med"/>
          </a:ln>
          <a:effectLst/>
        </p:spPr>
        <p:txBody>
          <a:bodyPr wrap="none" anchor="ctr"/>
          <a:lstStyle/>
          <a:p>
            <a:endParaRPr lang="en-US" dirty="0"/>
          </a:p>
        </p:txBody>
      </p:sp>
      <p:sp>
        <p:nvSpPr>
          <p:cNvPr id="2624596" name="Line 84"/>
          <p:cNvSpPr>
            <a:spLocks noChangeShapeType="1"/>
          </p:cNvSpPr>
          <p:nvPr/>
        </p:nvSpPr>
        <p:spPr bwMode="auto">
          <a:xfrm>
            <a:off x="6613525" y="3925890"/>
            <a:ext cx="0" cy="819151"/>
          </a:xfrm>
          <a:prstGeom prst="line">
            <a:avLst/>
          </a:prstGeom>
          <a:noFill/>
          <a:ln w="28575">
            <a:solidFill>
              <a:schemeClr val="tx2"/>
            </a:solidFill>
            <a:prstDash val="sysDot"/>
            <a:round/>
            <a:headEnd type="none" w="sm" len="sm"/>
            <a:tailEnd type="none" w="lg" len="med"/>
          </a:ln>
          <a:effectLst/>
        </p:spPr>
        <p:txBody>
          <a:bodyPr wrap="none" anchor="ctr"/>
          <a:lstStyle/>
          <a:p>
            <a:endParaRPr lang="en-US" dirty="0"/>
          </a:p>
        </p:txBody>
      </p:sp>
      <p:sp>
        <p:nvSpPr>
          <p:cNvPr id="2624597" name="Line 85"/>
          <p:cNvSpPr>
            <a:spLocks noChangeShapeType="1"/>
          </p:cNvSpPr>
          <p:nvPr/>
        </p:nvSpPr>
        <p:spPr bwMode="auto">
          <a:xfrm>
            <a:off x="7032625" y="3925890"/>
            <a:ext cx="0" cy="819151"/>
          </a:xfrm>
          <a:prstGeom prst="line">
            <a:avLst/>
          </a:prstGeom>
          <a:noFill/>
          <a:ln w="28575">
            <a:solidFill>
              <a:schemeClr val="tx2"/>
            </a:solidFill>
            <a:prstDash val="sysDot"/>
            <a:round/>
            <a:headEnd type="none" w="sm" len="sm"/>
            <a:tailEnd type="none" w="lg" len="med"/>
          </a:ln>
          <a:effectLst/>
        </p:spPr>
        <p:txBody>
          <a:bodyPr wrap="none" anchor="ctr"/>
          <a:lstStyle/>
          <a:p>
            <a:endParaRPr lang="en-US" dirty="0"/>
          </a:p>
        </p:txBody>
      </p:sp>
      <p:sp>
        <p:nvSpPr>
          <p:cNvPr id="2624598" name="Line 86"/>
          <p:cNvSpPr>
            <a:spLocks noChangeShapeType="1"/>
          </p:cNvSpPr>
          <p:nvPr/>
        </p:nvSpPr>
        <p:spPr bwMode="auto">
          <a:xfrm>
            <a:off x="5468938" y="3983040"/>
            <a:ext cx="581025" cy="0"/>
          </a:xfrm>
          <a:prstGeom prst="line">
            <a:avLst/>
          </a:prstGeom>
          <a:noFill/>
          <a:ln w="38100">
            <a:solidFill>
              <a:srgbClr val="00B050"/>
            </a:solidFill>
            <a:round/>
            <a:headEnd type="none" w="sm" len="sm"/>
            <a:tailEnd type="arrow" w="med" len="sm"/>
          </a:ln>
          <a:effectLst/>
        </p:spPr>
        <p:txBody>
          <a:bodyPr wrap="none" anchor="ctr"/>
          <a:lstStyle/>
          <a:p>
            <a:endParaRPr lang="en-US" dirty="0"/>
          </a:p>
        </p:txBody>
      </p:sp>
      <p:sp>
        <p:nvSpPr>
          <p:cNvPr id="2624599" name="Line 87"/>
          <p:cNvSpPr>
            <a:spLocks noChangeShapeType="1"/>
          </p:cNvSpPr>
          <p:nvPr/>
        </p:nvSpPr>
        <p:spPr bwMode="auto">
          <a:xfrm>
            <a:off x="6053138" y="4327528"/>
            <a:ext cx="552450" cy="0"/>
          </a:xfrm>
          <a:prstGeom prst="line">
            <a:avLst/>
          </a:prstGeom>
          <a:noFill/>
          <a:ln w="38100">
            <a:solidFill>
              <a:srgbClr val="00B050"/>
            </a:solidFill>
            <a:round/>
            <a:headEnd type="none" w="sm" len="sm"/>
            <a:tailEnd type="arrow" w="med" len="sm"/>
          </a:ln>
          <a:effectLst/>
        </p:spPr>
        <p:txBody>
          <a:bodyPr wrap="none" anchor="ctr"/>
          <a:lstStyle/>
          <a:p>
            <a:endParaRPr lang="en-US" dirty="0"/>
          </a:p>
        </p:txBody>
      </p:sp>
      <p:sp>
        <p:nvSpPr>
          <p:cNvPr id="2624600" name="Line 88"/>
          <p:cNvSpPr>
            <a:spLocks noChangeShapeType="1"/>
          </p:cNvSpPr>
          <p:nvPr/>
        </p:nvSpPr>
        <p:spPr bwMode="auto">
          <a:xfrm>
            <a:off x="6613525" y="4505328"/>
            <a:ext cx="414338" cy="0"/>
          </a:xfrm>
          <a:prstGeom prst="line">
            <a:avLst/>
          </a:prstGeom>
          <a:noFill/>
          <a:ln w="38100">
            <a:solidFill>
              <a:srgbClr val="00B050"/>
            </a:solidFill>
            <a:round/>
            <a:headEnd type="none" w="sm" len="sm"/>
            <a:tailEnd type="arrow" w="med" len="sm"/>
          </a:ln>
          <a:effectLst/>
        </p:spPr>
        <p:txBody>
          <a:bodyPr wrap="none" anchor="ctr"/>
          <a:lstStyle/>
          <a:p>
            <a:endParaRPr lang="en-US" dirty="0"/>
          </a:p>
        </p:txBody>
      </p:sp>
      <p:sp>
        <p:nvSpPr>
          <p:cNvPr id="2624601" name="Line 89"/>
          <p:cNvSpPr>
            <a:spLocks noChangeShapeType="1"/>
          </p:cNvSpPr>
          <p:nvPr/>
        </p:nvSpPr>
        <p:spPr bwMode="auto">
          <a:xfrm flipV="1">
            <a:off x="6053139" y="4679952"/>
            <a:ext cx="1511300" cy="12697"/>
          </a:xfrm>
          <a:prstGeom prst="line">
            <a:avLst/>
          </a:prstGeom>
          <a:noFill/>
          <a:ln w="38100">
            <a:solidFill>
              <a:srgbClr val="00B050"/>
            </a:solidFill>
            <a:round/>
            <a:headEnd type="none" w="sm" len="sm"/>
            <a:tailEnd type="arrow" w="med" len="sm"/>
          </a:ln>
          <a:effectLst/>
        </p:spPr>
        <p:txBody>
          <a:bodyPr wrap="none" anchor="ctr"/>
          <a:lstStyle/>
          <a:p>
            <a:endParaRPr lang="en-US" dirty="0"/>
          </a:p>
        </p:txBody>
      </p:sp>
      <p:sp>
        <p:nvSpPr>
          <p:cNvPr id="2624602" name="Line 90"/>
          <p:cNvSpPr>
            <a:spLocks noChangeShapeType="1"/>
          </p:cNvSpPr>
          <p:nvPr/>
        </p:nvSpPr>
        <p:spPr bwMode="auto">
          <a:xfrm>
            <a:off x="5468938" y="4175128"/>
            <a:ext cx="577850" cy="0"/>
          </a:xfrm>
          <a:prstGeom prst="line">
            <a:avLst/>
          </a:prstGeom>
          <a:noFill/>
          <a:ln w="38100">
            <a:solidFill>
              <a:srgbClr val="00B050"/>
            </a:solidFill>
            <a:round/>
            <a:headEnd type="none" w="sm" len="sm"/>
            <a:tailEnd type="arrow" w="med" len="sm"/>
          </a:ln>
          <a:effectLst/>
        </p:spPr>
        <p:txBody>
          <a:bodyPr wrap="none" anchor="ctr"/>
          <a:lstStyle/>
          <a:p>
            <a:endParaRPr lang="en-US" dirty="0"/>
          </a:p>
        </p:txBody>
      </p:sp>
      <p:sp>
        <p:nvSpPr>
          <p:cNvPr id="2624604" name="Line 92"/>
          <p:cNvSpPr>
            <a:spLocks noChangeShapeType="1"/>
          </p:cNvSpPr>
          <p:nvPr/>
        </p:nvSpPr>
        <p:spPr bwMode="auto">
          <a:xfrm>
            <a:off x="7570788" y="3925890"/>
            <a:ext cx="0" cy="819151"/>
          </a:xfrm>
          <a:prstGeom prst="line">
            <a:avLst/>
          </a:prstGeom>
          <a:noFill/>
          <a:ln w="28575">
            <a:solidFill>
              <a:schemeClr val="tx2"/>
            </a:solidFill>
            <a:prstDash val="sysDot"/>
            <a:round/>
            <a:headEnd type="none" w="sm" len="sm"/>
            <a:tailEnd type="none" w="lg" len="med"/>
          </a:ln>
          <a:effectLst/>
        </p:spPr>
        <p:txBody>
          <a:bodyPr wrap="none" anchor="ctr"/>
          <a:lstStyle/>
          <a:p>
            <a:endParaRPr lang="en-US" dirty="0"/>
          </a:p>
        </p:txBody>
      </p:sp>
      <p:sp>
        <p:nvSpPr>
          <p:cNvPr id="2624605" name="Text Box 93"/>
          <p:cNvSpPr txBox="1">
            <a:spLocks noChangeArrowheads="1"/>
          </p:cNvSpPr>
          <p:nvPr/>
        </p:nvSpPr>
        <p:spPr bwMode="auto">
          <a:xfrm>
            <a:off x="7897813" y="3651252"/>
            <a:ext cx="1646238" cy="946152"/>
          </a:xfrm>
          <a:prstGeom prst="rect">
            <a:avLst/>
          </a:prstGeom>
          <a:noFill/>
          <a:ln w="12700">
            <a:noFill/>
            <a:miter lim="800000"/>
            <a:headEnd type="none" w="sm" len="sm"/>
            <a:tailEnd type="none" w="lg" len="lg"/>
          </a:ln>
          <a:effectLst/>
        </p:spPr>
        <p:txBody>
          <a:bodyPr>
            <a:spAutoFit/>
          </a:bodyPr>
          <a:lstStyle/>
          <a:p>
            <a:pPr>
              <a:spcBef>
                <a:spcPct val="50000"/>
              </a:spcBef>
            </a:pPr>
            <a:r>
              <a:rPr lang="en-US" dirty="0"/>
              <a:t>Sequence Diagrams</a:t>
            </a:r>
          </a:p>
        </p:txBody>
      </p:sp>
      <p:grpSp>
        <p:nvGrpSpPr>
          <p:cNvPr id="2" name="Group 1"/>
          <p:cNvGrpSpPr/>
          <p:nvPr/>
        </p:nvGrpSpPr>
        <p:grpSpPr>
          <a:xfrm>
            <a:off x="5256213" y="1817688"/>
            <a:ext cx="231775" cy="320675"/>
            <a:chOff x="5256213" y="1817688"/>
            <a:chExt cx="231775" cy="320675"/>
          </a:xfrm>
        </p:grpSpPr>
        <p:sp>
          <p:nvSpPr>
            <p:cNvPr id="2624609" name="Oval 97"/>
            <p:cNvSpPr>
              <a:spLocks noChangeArrowheads="1"/>
            </p:cNvSpPr>
            <p:nvPr/>
          </p:nvSpPr>
          <p:spPr bwMode="auto">
            <a:xfrm>
              <a:off x="5319713" y="1817688"/>
              <a:ext cx="104775" cy="96838"/>
            </a:xfrm>
            <a:prstGeom prst="ellipse">
              <a:avLst/>
            </a:prstGeom>
            <a:noFill/>
            <a:ln w="28575">
              <a:solidFill>
                <a:schemeClr val="tx1"/>
              </a:solidFill>
              <a:round/>
              <a:headEnd/>
              <a:tailEnd/>
            </a:ln>
          </p:spPr>
          <p:txBody>
            <a:bodyPr/>
            <a:lstStyle/>
            <a:p>
              <a:endParaRPr lang="en-US" dirty="0"/>
            </a:p>
          </p:txBody>
        </p:sp>
        <p:sp>
          <p:nvSpPr>
            <p:cNvPr id="2624610" name="Line 98"/>
            <p:cNvSpPr>
              <a:spLocks noChangeShapeType="1"/>
            </p:cNvSpPr>
            <p:nvPr/>
          </p:nvSpPr>
          <p:spPr bwMode="auto">
            <a:xfrm>
              <a:off x="5372101" y="1905000"/>
              <a:ext cx="0" cy="119063"/>
            </a:xfrm>
            <a:prstGeom prst="line">
              <a:avLst/>
            </a:prstGeom>
            <a:noFill/>
            <a:ln w="28575">
              <a:solidFill>
                <a:schemeClr val="tx1"/>
              </a:solidFill>
              <a:round/>
              <a:headEnd/>
              <a:tailEnd/>
            </a:ln>
          </p:spPr>
          <p:txBody>
            <a:bodyPr/>
            <a:lstStyle/>
            <a:p>
              <a:endParaRPr lang="en-US" dirty="0"/>
            </a:p>
          </p:txBody>
        </p:sp>
        <p:sp>
          <p:nvSpPr>
            <p:cNvPr id="2624611" name="Line 99"/>
            <p:cNvSpPr>
              <a:spLocks noChangeShapeType="1"/>
            </p:cNvSpPr>
            <p:nvPr/>
          </p:nvSpPr>
          <p:spPr bwMode="auto">
            <a:xfrm>
              <a:off x="5287963" y="1966913"/>
              <a:ext cx="168275" cy="0"/>
            </a:xfrm>
            <a:prstGeom prst="line">
              <a:avLst/>
            </a:prstGeom>
            <a:noFill/>
            <a:ln w="28575">
              <a:solidFill>
                <a:schemeClr val="tx1"/>
              </a:solidFill>
              <a:round/>
              <a:headEnd/>
              <a:tailEnd/>
            </a:ln>
          </p:spPr>
          <p:txBody>
            <a:bodyPr/>
            <a:lstStyle/>
            <a:p>
              <a:endParaRPr lang="en-US" dirty="0"/>
            </a:p>
          </p:txBody>
        </p:sp>
        <p:sp>
          <p:nvSpPr>
            <p:cNvPr id="2624612" name="Freeform 100"/>
            <p:cNvSpPr>
              <a:spLocks/>
            </p:cNvSpPr>
            <p:nvPr/>
          </p:nvSpPr>
          <p:spPr bwMode="auto">
            <a:xfrm>
              <a:off x="5256213" y="2032000"/>
              <a:ext cx="231775" cy="106363"/>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1"/>
              </a:solidFill>
              <a:prstDash val="solid"/>
              <a:round/>
              <a:headEnd/>
              <a:tailEnd/>
            </a:ln>
          </p:spPr>
          <p:txBody>
            <a:bodyPr/>
            <a:lstStyle/>
            <a:p>
              <a:endParaRPr lang="en-US" dirty="0"/>
            </a:p>
          </p:txBody>
        </p:sp>
      </p:grpSp>
      <p:sp>
        <p:nvSpPr>
          <p:cNvPr id="2624613" name="Oval 101"/>
          <p:cNvSpPr>
            <a:spLocks noChangeArrowheads="1"/>
          </p:cNvSpPr>
          <p:nvPr/>
        </p:nvSpPr>
        <p:spPr bwMode="auto">
          <a:xfrm>
            <a:off x="6297613" y="1866900"/>
            <a:ext cx="179388" cy="182563"/>
          </a:xfrm>
          <a:prstGeom prst="ellipse">
            <a:avLst/>
          </a:prstGeom>
          <a:noFill/>
          <a:ln w="28575">
            <a:solidFill>
              <a:srgbClr val="0070C0"/>
            </a:solidFill>
            <a:round/>
            <a:headEnd type="none" w="sm" len="sm"/>
            <a:tailEnd type="none" w="lg" len="lg"/>
          </a:ln>
          <a:effectLst/>
        </p:spPr>
        <p:txBody>
          <a:bodyPr wrap="none" lIns="0" tIns="0" rIns="0" bIns="0" anchor="ctr">
            <a:spAutoFit/>
          </a:bodyPr>
          <a:lstStyle/>
          <a:p>
            <a:endParaRPr lang="en-US" dirty="0"/>
          </a:p>
        </p:txBody>
      </p:sp>
      <p:sp>
        <p:nvSpPr>
          <p:cNvPr id="2624614" name="Line 102"/>
          <p:cNvSpPr>
            <a:spLocks noChangeShapeType="1"/>
          </p:cNvSpPr>
          <p:nvPr/>
        </p:nvSpPr>
        <p:spPr bwMode="auto">
          <a:xfrm>
            <a:off x="6226176" y="1898650"/>
            <a:ext cx="0" cy="119063"/>
          </a:xfrm>
          <a:prstGeom prst="line">
            <a:avLst/>
          </a:prstGeom>
          <a:noFill/>
          <a:ln w="28575">
            <a:solidFill>
              <a:srgbClr val="0070C0"/>
            </a:solidFill>
            <a:round/>
            <a:headEnd type="none" w="sm" len="sm"/>
            <a:tailEnd type="none" w="lg" len="lg"/>
          </a:ln>
          <a:effectLst/>
        </p:spPr>
        <p:txBody>
          <a:bodyPr wrap="none" anchor="ctr"/>
          <a:lstStyle/>
          <a:p>
            <a:endParaRPr lang="en-US" dirty="0"/>
          </a:p>
        </p:txBody>
      </p:sp>
      <p:sp>
        <p:nvSpPr>
          <p:cNvPr id="2624615" name="Line 103"/>
          <p:cNvSpPr>
            <a:spLocks noChangeShapeType="1"/>
          </p:cNvSpPr>
          <p:nvPr/>
        </p:nvSpPr>
        <p:spPr bwMode="auto">
          <a:xfrm flipH="1">
            <a:off x="6226176" y="1958975"/>
            <a:ext cx="71438" cy="0"/>
          </a:xfrm>
          <a:prstGeom prst="line">
            <a:avLst/>
          </a:prstGeom>
          <a:noFill/>
          <a:ln w="28575">
            <a:solidFill>
              <a:srgbClr val="0070C0"/>
            </a:solidFill>
            <a:round/>
            <a:headEnd type="none" w="sm" len="sm"/>
            <a:tailEnd type="none" w="lg" len="lg"/>
          </a:ln>
          <a:effectLst/>
        </p:spPr>
        <p:txBody>
          <a:bodyPr wrap="none" anchor="ctr"/>
          <a:lstStyle/>
          <a:p>
            <a:endParaRPr lang="en-US" dirty="0"/>
          </a:p>
        </p:txBody>
      </p:sp>
      <p:sp>
        <p:nvSpPr>
          <p:cNvPr id="2624616" name="Oval 104"/>
          <p:cNvSpPr>
            <a:spLocks noChangeArrowheads="1"/>
          </p:cNvSpPr>
          <p:nvPr/>
        </p:nvSpPr>
        <p:spPr bwMode="auto">
          <a:xfrm>
            <a:off x="5878513" y="2724150"/>
            <a:ext cx="179388" cy="182563"/>
          </a:xfrm>
          <a:prstGeom prst="ellipse">
            <a:avLst/>
          </a:prstGeom>
          <a:noFill/>
          <a:ln w="28575">
            <a:solidFill>
              <a:srgbClr val="0070C0"/>
            </a:solidFill>
            <a:round/>
            <a:headEnd type="none" w="sm" len="sm"/>
            <a:tailEnd type="none" w="lg" len="lg"/>
          </a:ln>
          <a:effectLst/>
        </p:spPr>
        <p:txBody>
          <a:bodyPr wrap="none" lIns="0" tIns="0" rIns="0" bIns="0" anchor="ctr">
            <a:spAutoFit/>
          </a:bodyPr>
          <a:lstStyle/>
          <a:p>
            <a:endParaRPr lang="en-US" dirty="0"/>
          </a:p>
        </p:txBody>
      </p:sp>
      <p:sp>
        <p:nvSpPr>
          <p:cNvPr id="2624617" name="Line 105"/>
          <p:cNvSpPr>
            <a:spLocks noChangeShapeType="1"/>
          </p:cNvSpPr>
          <p:nvPr/>
        </p:nvSpPr>
        <p:spPr bwMode="auto">
          <a:xfrm>
            <a:off x="5807076" y="2755900"/>
            <a:ext cx="0" cy="119063"/>
          </a:xfrm>
          <a:prstGeom prst="line">
            <a:avLst/>
          </a:prstGeom>
          <a:noFill/>
          <a:ln w="28575">
            <a:solidFill>
              <a:srgbClr val="0070C0"/>
            </a:solidFill>
            <a:round/>
            <a:headEnd type="none" w="sm" len="sm"/>
            <a:tailEnd type="none" w="lg" len="lg"/>
          </a:ln>
          <a:effectLst/>
        </p:spPr>
        <p:txBody>
          <a:bodyPr wrap="none" anchor="ctr"/>
          <a:lstStyle/>
          <a:p>
            <a:endParaRPr lang="en-US" dirty="0"/>
          </a:p>
        </p:txBody>
      </p:sp>
      <p:sp>
        <p:nvSpPr>
          <p:cNvPr id="2624618" name="Line 106"/>
          <p:cNvSpPr>
            <a:spLocks noChangeShapeType="1"/>
          </p:cNvSpPr>
          <p:nvPr/>
        </p:nvSpPr>
        <p:spPr bwMode="auto">
          <a:xfrm flipH="1">
            <a:off x="5807076" y="2816225"/>
            <a:ext cx="71438" cy="0"/>
          </a:xfrm>
          <a:prstGeom prst="line">
            <a:avLst/>
          </a:prstGeom>
          <a:noFill/>
          <a:ln w="28575">
            <a:solidFill>
              <a:srgbClr val="0070C0"/>
            </a:solidFill>
            <a:round/>
            <a:headEnd type="none" w="sm" len="sm"/>
            <a:tailEnd type="none" w="lg" len="lg"/>
          </a:ln>
          <a:effectLst/>
        </p:spPr>
        <p:txBody>
          <a:bodyPr wrap="none" anchor="ctr"/>
          <a:lstStyle/>
          <a:p>
            <a:endParaRPr lang="en-US" dirty="0"/>
          </a:p>
        </p:txBody>
      </p:sp>
      <p:sp>
        <p:nvSpPr>
          <p:cNvPr id="2624619" name="Oval 107"/>
          <p:cNvSpPr>
            <a:spLocks noChangeArrowheads="1"/>
          </p:cNvSpPr>
          <p:nvPr/>
        </p:nvSpPr>
        <p:spPr bwMode="auto">
          <a:xfrm>
            <a:off x="7202488" y="3019425"/>
            <a:ext cx="177800" cy="180975"/>
          </a:xfrm>
          <a:prstGeom prst="ellipse">
            <a:avLst/>
          </a:prstGeom>
          <a:noFill/>
          <a:ln w="28575">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2624620" name="Line 108"/>
          <p:cNvSpPr>
            <a:spLocks noChangeShapeType="1"/>
          </p:cNvSpPr>
          <p:nvPr/>
        </p:nvSpPr>
        <p:spPr bwMode="auto">
          <a:xfrm>
            <a:off x="7199313" y="3209925"/>
            <a:ext cx="187325"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624621" name="Oval 109"/>
          <p:cNvSpPr>
            <a:spLocks noChangeArrowheads="1"/>
          </p:cNvSpPr>
          <p:nvPr/>
        </p:nvSpPr>
        <p:spPr bwMode="auto">
          <a:xfrm>
            <a:off x="7494588" y="1676400"/>
            <a:ext cx="179388" cy="180975"/>
          </a:xfrm>
          <a:prstGeom prst="ellipse">
            <a:avLst/>
          </a:prstGeom>
          <a:noFill/>
          <a:ln w="28575">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2624622" name="Line 110"/>
          <p:cNvSpPr>
            <a:spLocks noChangeShapeType="1"/>
          </p:cNvSpPr>
          <p:nvPr/>
        </p:nvSpPr>
        <p:spPr bwMode="auto">
          <a:xfrm>
            <a:off x="7491413" y="1873250"/>
            <a:ext cx="188913"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624623" name="Line 111"/>
          <p:cNvSpPr>
            <a:spLocks noChangeShapeType="1"/>
          </p:cNvSpPr>
          <p:nvPr/>
        </p:nvSpPr>
        <p:spPr bwMode="auto">
          <a:xfrm flipV="1">
            <a:off x="7246938" y="2390775"/>
            <a:ext cx="50800" cy="46038"/>
          </a:xfrm>
          <a:prstGeom prst="line">
            <a:avLst/>
          </a:prstGeom>
          <a:noFill/>
          <a:ln w="28575">
            <a:solidFill>
              <a:srgbClr val="7030A0"/>
            </a:solidFill>
            <a:round/>
            <a:headEnd type="none" w="sm" len="sm"/>
            <a:tailEnd type="none" w="sm" len="sm"/>
          </a:ln>
          <a:effectLst/>
        </p:spPr>
        <p:txBody>
          <a:bodyPr wrap="none" anchor="ctr"/>
          <a:lstStyle/>
          <a:p>
            <a:endParaRPr lang="en-US" dirty="0"/>
          </a:p>
        </p:txBody>
      </p:sp>
      <p:sp>
        <p:nvSpPr>
          <p:cNvPr id="2624624" name="Line 112"/>
          <p:cNvSpPr>
            <a:spLocks noChangeShapeType="1"/>
          </p:cNvSpPr>
          <p:nvPr/>
        </p:nvSpPr>
        <p:spPr bwMode="auto">
          <a:xfrm flipH="1" flipV="1">
            <a:off x="7248526" y="2435225"/>
            <a:ext cx="47625" cy="44450"/>
          </a:xfrm>
          <a:prstGeom prst="line">
            <a:avLst/>
          </a:prstGeom>
          <a:noFill/>
          <a:ln w="28575">
            <a:solidFill>
              <a:srgbClr val="7030A0"/>
            </a:solidFill>
            <a:round/>
            <a:headEnd type="none" w="sm" len="sm"/>
            <a:tailEnd type="none" w="sm" len="sm"/>
          </a:ln>
          <a:effectLst/>
        </p:spPr>
        <p:txBody>
          <a:bodyPr wrap="none" anchor="ctr"/>
          <a:lstStyle/>
          <a:p>
            <a:endParaRPr lang="en-US" dirty="0"/>
          </a:p>
        </p:txBody>
      </p:sp>
      <p:sp>
        <p:nvSpPr>
          <p:cNvPr id="2624625" name="Oval 113"/>
          <p:cNvSpPr>
            <a:spLocks noChangeArrowheads="1"/>
          </p:cNvSpPr>
          <p:nvPr/>
        </p:nvSpPr>
        <p:spPr bwMode="auto">
          <a:xfrm>
            <a:off x="7191376" y="2428875"/>
            <a:ext cx="180975" cy="182563"/>
          </a:xfrm>
          <a:prstGeom prst="ellipse">
            <a:avLst/>
          </a:prstGeom>
          <a:noFill/>
          <a:ln w="28575">
            <a:solidFill>
              <a:srgbClr val="7030A0"/>
            </a:solidFill>
            <a:round/>
            <a:headEnd type="none" w="sm" len="sm"/>
            <a:tailEnd type="none" w="lg" len="lg"/>
          </a:ln>
          <a:effectLst/>
        </p:spPr>
        <p:txBody>
          <a:bodyPr wrap="none" lIns="0" tIns="0" rIns="0" bIns="0" anchor="ctr">
            <a:spAutoFit/>
          </a:bodyPr>
          <a:lstStyle/>
          <a:p>
            <a:endParaRPr lang="en-US" dirty="0"/>
          </a:p>
        </p:txBody>
      </p:sp>
      <p:sp>
        <p:nvSpPr>
          <p:cNvPr id="2624626" name="Line 114"/>
          <p:cNvSpPr>
            <a:spLocks noChangeShapeType="1"/>
          </p:cNvSpPr>
          <p:nvPr/>
        </p:nvSpPr>
        <p:spPr bwMode="auto">
          <a:xfrm>
            <a:off x="5484813" y="2209800"/>
            <a:ext cx="431800" cy="466725"/>
          </a:xfrm>
          <a:prstGeom prst="line">
            <a:avLst/>
          </a:prstGeom>
          <a:noFill/>
          <a:ln w="28575">
            <a:solidFill>
              <a:srgbClr val="00B050"/>
            </a:solidFill>
            <a:round/>
            <a:headEnd type="none" w="sm" len="sm"/>
            <a:tailEnd type="none" w="lg" len="lg"/>
          </a:ln>
          <a:effectLst/>
        </p:spPr>
        <p:txBody>
          <a:bodyPr wrap="none" lIns="0" tIns="0" rIns="0" bIns="0" anchor="ctr"/>
          <a:lstStyle/>
          <a:p>
            <a:endParaRPr lang="en-US" dirty="0"/>
          </a:p>
        </p:txBody>
      </p:sp>
      <p:sp>
        <p:nvSpPr>
          <p:cNvPr id="2624627" name="Line 115"/>
          <p:cNvSpPr>
            <a:spLocks noChangeShapeType="1"/>
          </p:cNvSpPr>
          <p:nvPr/>
        </p:nvSpPr>
        <p:spPr bwMode="auto">
          <a:xfrm flipV="1">
            <a:off x="5514976" y="1962150"/>
            <a:ext cx="661988" cy="71438"/>
          </a:xfrm>
          <a:prstGeom prst="line">
            <a:avLst/>
          </a:prstGeom>
          <a:noFill/>
          <a:ln w="28575">
            <a:solidFill>
              <a:srgbClr val="00B050"/>
            </a:solidFill>
            <a:round/>
            <a:headEnd type="none" w="sm" len="sm"/>
            <a:tailEnd type="none" w="lg" len="lg"/>
          </a:ln>
          <a:effectLst/>
        </p:spPr>
        <p:txBody>
          <a:bodyPr wrap="none" lIns="0" tIns="0" rIns="0" bIns="0" anchor="ctr"/>
          <a:lstStyle/>
          <a:p>
            <a:endParaRPr lang="en-US" dirty="0"/>
          </a:p>
        </p:txBody>
      </p:sp>
      <p:sp>
        <p:nvSpPr>
          <p:cNvPr id="2624628" name="Line 116"/>
          <p:cNvSpPr>
            <a:spLocks noChangeShapeType="1"/>
          </p:cNvSpPr>
          <p:nvPr/>
        </p:nvSpPr>
        <p:spPr bwMode="auto">
          <a:xfrm flipH="1">
            <a:off x="7294563" y="2667000"/>
            <a:ext cx="0" cy="304800"/>
          </a:xfrm>
          <a:prstGeom prst="line">
            <a:avLst/>
          </a:prstGeom>
          <a:noFill/>
          <a:ln w="28575">
            <a:solidFill>
              <a:srgbClr val="00B050"/>
            </a:solidFill>
            <a:round/>
            <a:headEnd type="none" w="sm" len="sm"/>
            <a:tailEnd type="none" w="lg" len="lg"/>
          </a:ln>
          <a:effectLst/>
        </p:spPr>
        <p:txBody>
          <a:bodyPr wrap="none" lIns="0" tIns="0" rIns="0" bIns="0" anchor="ctr"/>
          <a:lstStyle/>
          <a:p>
            <a:endParaRPr lang="en-US" dirty="0"/>
          </a:p>
        </p:txBody>
      </p:sp>
      <p:sp>
        <p:nvSpPr>
          <p:cNvPr id="2624629" name="Line 117"/>
          <p:cNvSpPr>
            <a:spLocks noChangeShapeType="1"/>
          </p:cNvSpPr>
          <p:nvPr/>
        </p:nvSpPr>
        <p:spPr bwMode="auto">
          <a:xfrm flipV="1">
            <a:off x="6105526" y="2509838"/>
            <a:ext cx="1038225" cy="285750"/>
          </a:xfrm>
          <a:prstGeom prst="line">
            <a:avLst/>
          </a:prstGeom>
          <a:noFill/>
          <a:ln w="28575">
            <a:solidFill>
              <a:srgbClr val="00B050"/>
            </a:solidFill>
            <a:round/>
            <a:headEnd type="none" w="sm" len="sm"/>
            <a:tailEnd type="none" w="lg" len="lg"/>
          </a:ln>
          <a:effectLst/>
        </p:spPr>
        <p:txBody>
          <a:bodyPr wrap="none" lIns="0" tIns="0" rIns="0" bIns="0" anchor="ctr"/>
          <a:lstStyle/>
          <a:p>
            <a:endParaRPr lang="en-US" dirty="0"/>
          </a:p>
        </p:txBody>
      </p:sp>
      <p:sp>
        <p:nvSpPr>
          <p:cNvPr id="2624630" name="Line 118"/>
          <p:cNvSpPr>
            <a:spLocks noChangeShapeType="1"/>
          </p:cNvSpPr>
          <p:nvPr/>
        </p:nvSpPr>
        <p:spPr bwMode="auto">
          <a:xfrm flipV="1">
            <a:off x="7332663" y="1985963"/>
            <a:ext cx="188913" cy="404813"/>
          </a:xfrm>
          <a:prstGeom prst="line">
            <a:avLst/>
          </a:prstGeom>
          <a:noFill/>
          <a:ln w="28575">
            <a:solidFill>
              <a:srgbClr val="00B050"/>
            </a:solidFill>
            <a:round/>
            <a:headEnd type="none" w="sm" len="sm"/>
            <a:tailEnd type="none" w="lg" len="lg"/>
          </a:ln>
          <a:effectLst/>
        </p:spPr>
        <p:txBody>
          <a:bodyPr wrap="none" lIns="0" tIns="0" rIns="0" bIns="0" anchor="ctr"/>
          <a:lstStyle/>
          <a:p>
            <a:endParaRPr lang="en-US" dirty="0"/>
          </a:p>
        </p:txBody>
      </p:sp>
      <p:sp>
        <p:nvSpPr>
          <p:cNvPr id="2624631" name="Line 119"/>
          <p:cNvSpPr>
            <a:spLocks noChangeShapeType="1"/>
          </p:cNvSpPr>
          <p:nvPr/>
        </p:nvSpPr>
        <p:spPr bwMode="auto">
          <a:xfrm>
            <a:off x="6503988" y="2025650"/>
            <a:ext cx="639763" cy="411163"/>
          </a:xfrm>
          <a:prstGeom prst="line">
            <a:avLst/>
          </a:prstGeom>
          <a:noFill/>
          <a:ln w="28575">
            <a:solidFill>
              <a:srgbClr val="00B050"/>
            </a:solidFill>
            <a:round/>
            <a:headEnd type="none" w="sm" len="sm"/>
            <a:tailEnd type="none" w="lg" len="lg"/>
          </a:ln>
          <a:effectLst/>
        </p:spPr>
        <p:txBody>
          <a:bodyPr wrap="none" lIns="0" tIns="0" rIns="0" bIns="0" anchor="ctr"/>
          <a:lstStyle/>
          <a:p>
            <a:endParaRPr lang="en-US" dirty="0"/>
          </a:p>
        </p:txBody>
      </p:sp>
      <p:sp>
        <p:nvSpPr>
          <p:cNvPr id="2624632" name="Line 120"/>
          <p:cNvSpPr>
            <a:spLocks noChangeShapeType="1"/>
          </p:cNvSpPr>
          <p:nvPr/>
        </p:nvSpPr>
        <p:spPr bwMode="auto">
          <a:xfrm>
            <a:off x="5521326" y="2432050"/>
            <a:ext cx="165100" cy="142875"/>
          </a:xfrm>
          <a:prstGeom prst="line">
            <a:avLst/>
          </a:prstGeom>
          <a:noFill/>
          <a:ln w="28575">
            <a:solidFill>
              <a:srgbClr val="00B050"/>
            </a:solidFill>
            <a:round/>
            <a:headEnd type="none" w="sm" len="sm"/>
            <a:tailEnd type="arrow" w="lg" len="med"/>
          </a:ln>
          <a:effectLst/>
        </p:spPr>
        <p:txBody>
          <a:bodyPr wrap="none" lIns="0" tIns="0" rIns="0" bIns="0" anchor="ctr"/>
          <a:lstStyle/>
          <a:p>
            <a:endParaRPr lang="en-US" dirty="0"/>
          </a:p>
        </p:txBody>
      </p:sp>
      <p:sp>
        <p:nvSpPr>
          <p:cNvPr id="2624633" name="Line 121"/>
          <p:cNvSpPr>
            <a:spLocks noChangeShapeType="1"/>
          </p:cNvSpPr>
          <p:nvPr/>
        </p:nvSpPr>
        <p:spPr bwMode="auto">
          <a:xfrm>
            <a:off x="6856413" y="2057400"/>
            <a:ext cx="182563" cy="182563"/>
          </a:xfrm>
          <a:prstGeom prst="line">
            <a:avLst/>
          </a:prstGeom>
          <a:noFill/>
          <a:ln w="28575">
            <a:solidFill>
              <a:srgbClr val="00B050"/>
            </a:solidFill>
            <a:round/>
            <a:headEnd type="none" w="sm" len="sm"/>
            <a:tailEnd type="arrow" w="lg" len="med"/>
          </a:ln>
          <a:effectLst/>
        </p:spPr>
        <p:txBody>
          <a:bodyPr wrap="none" lIns="0" tIns="0" rIns="0" bIns="0" anchor="ctr"/>
          <a:lstStyle/>
          <a:p>
            <a:endParaRPr lang="en-US" dirty="0"/>
          </a:p>
        </p:txBody>
      </p:sp>
      <p:sp>
        <p:nvSpPr>
          <p:cNvPr id="2624634" name="Line 122"/>
          <p:cNvSpPr>
            <a:spLocks noChangeShapeType="1"/>
          </p:cNvSpPr>
          <p:nvPr/>
        </p:nvSpPr>
        <p:spPr bwMode="auto">
          <a:xfrm flipV="1">
            <a:off x="6399213" y="2540000"/>
            <a:ext cx="234950" cy="71438"/>
          </a:xfrm>
          <a:prstGeom prst="line">
            <a:avLst/>
          </a:prstGeom>
          <a:noFill/>
          <a:ln w="28575">
            <a:solidFill>
              <a:srgbClr val="00B050"/>
            </a:solidFill>
            <a:round/>
            <a:headEnd type="none" w="sm" len="sm"/>
            <a:tailEnd type="arrow" w="lg" len="med"/>
          </a:ln>
          <a:effectLst/>
        </p:spPr>
        <p:txBody>
          <a:bodyPr wrap="none" lIns="0" tIns="0" rIns="0" bIns="0" anchor="ctr"/>
          <a:lstStyle/>
          <a:p>
            <a:endParaRPr lang="en-US" dirty="0"/>
          </a:p>
        </p:txBody>
      </p:sp>
      <p:sp>
        <p:nvSpPr>
          <p:cNvPr id="2624635" name="Line 123"/>
          <p:cNvSpPr>
            <a:spLocks noChangeShapeType="1"/>
          </p:cNvSpPr>
          <p:nvPr/>
        </p:nvSpPr>
        <p:spPr bwMode="auto">
          <a:xfrm>
            <a:off x="7424738" y="2703513"/>
            <a:ext cx="0" cy="249238"/>
          </a:xfrm>
          <a:prstGeom prst="line">
            <a:avLst/>
          </a:prstGeom>
          <a:noFill/>
          <a:ln w="28575">
            <a:solidFill>
              <a:srgbClr val="00B050"/>
            </a:solidFill>
            <a:round/>
            <a:headEnd type="none" w="sm" len="sm"/>
            <a:tailEnd type="arrow" w="lg" len="med"/>
          </a:ln>
          <a:effectLst/>
        </p:spPr>
        <p:txBody>
          <a:bodyPr wrap="none" lIns="0" tIns="0" rIns="0" bIns="0" anchor="ctr"/>
          <a:lstStyle/>
          <a:p>
            <a:endParaRPr lang="en-US" dirty="0"/>
          </a:p>
        </p:txBody>
      </p:sp>
      <p:sp>
        <p:nvSpPr>
          <p:cNvPr id="2624636" name="Line 124"/>
          <p:cNvSpPr>
            <a:spLocks noChangeShapeType="1"/>
          </p:cNvSpPr>
          <p:nvPr/>
        </p:nvSpPr>
        <p:spPr bwMode="auto">
          <a:xfrm flipV="1">
            <a:off x="7278688" y="2063750"/>
            <a:ext cx="93663" cy="190500"/>
          </a:xfrm>
          <a:prstGeom prst="line">
            <a:avLst/>
          </a:prstGeom>
          <a:noFill/>
          <a:ln w="28575">
            <a:solidFill>
              <a:srgbClr val="00B050"/>
            </a:solidFill>
            <a:round/>
            <a:headEnd/>
            <a:tailEnd type="arrow" w="lg" len="med"/>
          </a:ln>
          <a:effectLst/>
        </p:spPr>
        <p:txBody>
          <a:bodyPr wrap="none" lIns="0" tIns="0" rIns="0" bIns="0" anchor="ctr"/>
          <a:lstStyle/>
          <a:p>
            <a:endParaRPr lang="en-US" dirty="0"/>
          </a:p>
        </p:txBody>
      </p:sp>
      <p:sp>
        <p:nvSpPr>
          <p:cNvPr id="2624637" name="Line 125"/>
          <p:cNvSpPr>
            <a:spLocks noChangeShapeType="1"/>
          </p:cNvSpPr>
          <p:nvPr/>
        </p:nvSpPr>
        <p:spPr bwMode="auto">
          <a:xfrm flipV="1">
            <a:off x="5681663" y="1905000"/>
            <a:ext cx="211138" cy="23813"/>
          </a:xfrm>
          <a:prstGeom prst="line">
            <a:avLst/>
          </a:prstGeom>
          <a:noFill/>
          <a:ln w="28575">
            <a:solidFill>
              <a:srgbClr val="00B050"/>
            </a:solidFill>
            <a:round/>
            <a:headEnd type="none" w="sm" len="sm"/>
            <a:tailEnd type="arrow" w="lg" len="med"/>
          </a:ln>
          <a:effectLst/>
        </p:spPr>
        <p:txBody>
          <a:bodyPr wrap="none" lIns="0" tIns="0" rIns="0" bIns="0" anchor="ctr"/>
          <a:lstStyle/>
          <a:p>
            <a:endParaRPr lang="en-US" dirty="0"/>
          </a:p>
        </p:txBody>
      </p:sp>
      <p:sp>
        <p:nvSpPr>
          <p:cNvPr id="2624638" name="Text Box 126"/>
          <p:cNvSpPr txBox="1">
            <a:spLocks noChangeArrowheads="1"/>
          </p:cNvSpPr>
          <p:nvPr/>
        </p:nvSpPr>
        <p:spPr bwMode="auto">
          <a:xfrm>
            <a:off x="7389813" y="1966913"/>
            <a:ext cx="2513013" cy="946150"/>
          </a:xfrm>
          <a:prstGeom prst="rect">
            <a:avLst/>
          </a:prstGeom>
          <a:noFill/>
          <a:ln w="12700">
            <a:noFill/>
            <a:miter lim="800000"/>
            <a:headEnd type="none" w="sm" len="sm"/>
            <a:tailEnd type="none" w="lg" len="lg"/>
          </a:ln>
          <a:effectLst/>
        </p:spPr>
        <p:txBody>
          <a:bodyPr>
            <a:spAutoFit/>
          </a:bodyPr>
          <a:lstStyle/>
          <a:p>
            <a:pPr>
              <a:spcBef>
                <a:spcPct val="50000"/>
              </a:spcBef>
            </a:pPr>
            <a:r>
              <a:rPr lang="en-US" dirty="0"/>
              <a:t>Communication Diagrams</a:t>
            </a:r>
          </a:p>
        </p:txBody>
      </p:sp>
      <p:sp>
        <p:nvSpPr>
          <p:cNvPr id="2624639" name="AutoShape 127"/>
          <p:cNvSpPr>
            <a:spLocks noChangeArrowheads="1"/>
          </p:cNvSpPr>
          <p:nvPr/>
        </p:nvSpPr>
        <p:spPr bwMode="auto">
          <a:xfrm>
            <a:off x="4191000" y="3086100"/>
            <a:ext cx="1066800" cy="762000"/>
          </a:xfrm>
          <a:prstGeom prst="rightArrow">
            <a:avLst>
              <a:gd name="adj1" fmla="val 52083"/>
              <a:gd name="adj2" fmla="val 41877"/>
            </a:avLst>
          </a:prstGeom>
          <a:gradFill rotWithShape="0">
            <a:gsLst>
              <a:gs pos="0">
                <a:schemeClr val="tx2"/>
              </a:gs>
              <a:gs pos="100000">
                <a:schemeClr val="tx2"/>
              </a:gs>
            </a:gsLst>
            <a:lin ang="0" scaled="1"/>
          </a:gradFill>
          <a:ln w="12700">
            <a:noFill/>
            <a:miter lim="800000"/>
            <a:headEnd type="none" w="sm" len="sm"/>
            <a:tailEnd type="none" w="lg" len="lg"/>
          </a:ln>
          <a:effectLst/>
        </p:spPr>
        <p:txBody>
          <a:bodyPr wrap="none" anchor="ctr"/>
          <a:lstStyle/>
          <a:p>
            <a:endParaRPr lang="en-US" dirty="0"/>
          </a:p>
        </p:txBody>
      </p:sp>
      <p:grpSp>
        <p:nvGrpSpPr>
          <p:cNvPr id="127" name="Group 126"/>
          <p:cNvGrpSpPr/>
          <p:nvPr/>
        </p:nvGrpSpPr>
        <p:grpSpPr>
          <a:xfrm>
            <a:off x="7464424" y="3496654"/>
            <a:ext cx="230188" cy="288925"/>
            <a:chOff x="5334000" y="3490914"/>
            <a:chExt cx="230188" cy="288925"/>
          </a:xfrm>
        </p:grpSpPr>
        <p:sp>
          <p:nvSpPr>
            <p:cNvPr id="128" name="Oval 74"/>
            <p:cNvSpPr>
              <a:spLocks noChangeArrowheads="1"/>
            </p:cNvSpPr>
            <p:nvPr/>
          </p:nvSpPr>
          <p:spPr bwMode="auto">
            <a:xfrm>
              <a:off x="5397500" y="3490914"/>
              <a:ext cx="104775" cy="90488"/>
            </a:xfrm>
            <a:prstGeom prst="ellipse">
              <a:avLst/>
            </a:prstGeom>
            <a:noFill/>
            <a:ln w="28575">
              <a:solidFill>
                <a:schemeClr val="tx1"/>
              </a:solidFill>
              <a:round/>
              <a:headEnd/>
              <a:tailEnd/>
            </a:ln>
          </p:spPr>
          <p:txBody>
            <a:bodyPr/>
            <a:lstStyle/>
            <a:p>
              <a:endParaRPr lang="en-US" dirty="0"/>
            </a:p>
          </p:txBody>
        </p:sp>
        <p:sp>
          <p:nvSpPr>
            <p:cNvPr id="129" name="Line 75"/>
            <p:cNvSpPr>
              <a:spLocks noChangeShapeType="1"/>
            </p:cNvSpPr>
            <p:nvPr/>
          </p:nvSpPr>
          <p:spPr bwMode="auto">
            <a:xfrm>
              <a:off x="5449888" y="3595689"/>
              <a:ext cx="0" cy="85725"/>
            </a:xfrm>
            <a:prstGeom prst="line">
              <a:avLst/>
            </a:prstGeom>
            <a:noFill/>
            <a:ln w="28575">
              <a:solidFill>
                <a:schemeClr val="tx1"/>
              </a:solidFill>
              <a:round/>
              <a:headEnd/>
              <a:tailEnd/>
            </a:ln>
          </p:spPr>
          <p:txBody>
            <a:bodyPr/>
            <a:lstStyle/>
            <a:p>
              <a:endParaRPr lang="en-US" dirty="0"/>
            </a:p>
          </p:txBody>
        </p:sp>
        <p:sp>
          <p:nvSpPr>
            <p:cNvPr id="130" name="Line 76"/>
            <p:cNvSpPr>
              <a:spLocks noChangeShapeType="1"/>
            </p:cNvSpPr>
            <p:nvPr/>
          </p:nvSpPr>
          <p:spPr bwMode="auto">
            <a:xfrm>
              <a:off x="5365750" y="3619502"/>
              <a:ext cx="166688" cy="1588"/>
            </a:xfrm>
            <a:prstGeom prst="line">
              <a:avLst/>
            </a:prstGeom>
            <a:noFill/>
            <a:ln w="28575">
              <a:solidFill>
                <a:schemeClr val="tx1"/>
              </a:solidFill>
              <a:round/>
              <a:headEnd/>
              <a:tailEnd/>
            </a:ln>
          </p:spPr>
          <p:txBody>
            <a:bodyPr/>
            <a:lstStyle/>
            <a:p>
              <a:endParaRPr lang="en-US" dirty="0"/>
            </a:p>
          </p:txBody>
        </p:sp>
        <p:sp>
          <p:nvSpPr>
            <p:cNvPr id="131" name="Freeform 77"/>
            <p:cNvSpPr>
              <a:spLocks/>
            </p:cNvSpPr>
            <p:nvPr/>
          </p:nvSpPr>
          <p:spPr bwMode="auto">
            <a:xfrm>
              <a:off x="5334000" y="3681414"/>
              <a:ext cx="230188" cy="98425"/>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1"/>
              </a:solidFill>
              <a:prstDash val="solid"/>
              <a:round/>
              <a:headEnd/>
              <a:tailEnd/>
            </a:ln>
          </p:spPr>
          <p:txBody>
            <a:bodyPr/>
            <a:lstStyle/>
            <a:p>
              <a:endParaRPr lang="en-US" dirty="0"/>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4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624583"/>
                                        </p:tgtEl>
                                        <p:attrNameLst>
                                          <p:attrName>style.visibility</p:attrName>
                                        </p:attrNameLst>
                                      </p:cBhvr>
                                      <p:to>
                                        <p:strVal val="visible"/>
                                      </p:to>
                                    </p:set>
                                    <p:animEffect transition="in" filter="wipe(left)">
                                      <p:cBhvr>
                                        <p:cTn id="11" dur="500"/>
                                        <p:tgtEl>
                                          <p:spTgt spid="262458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62456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624639"/>
                                        </p:tgtEl>
                                        <p:attrNameLst>
                                          <p:attrName>style.visibility</p:attrName>
                                        </p:attrNameLst>
                                      </p:cBhvr>
                                      <p:to>
                                        <p:strVal val="visible"/>
                                      </p:to>
                                    </p:set>
                                    <p:animEffect transition="in" filter="wipe(left)">
                                      <p:cBhvr>
                                        <p:cTn id="20" dur="500"/>
                                        <p:tgtEl>
                                          <p:spTgt spid="262463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nodePh="1">
                                  <p:stCondLst>
                                    <p:cond delay="0"/>
                                  </p:stCondLst>
                                  <p:endCondLst>
                                    <p:cond evt="begin" delay="0">
                                      <p:tn val="23"/>
                                    </p:cond>
                                  </p:endCondLst>
                                  <p:childTnLst>
                                    <p:set>
                                      <p:cBhvr>
                                        <p:cTn id="24" dur="1" fill="hold">
                                          <p:stCondLst>
                                            <p:cond delay="0"/>
                                          </p:stCondLst>
                                        </p:cTn>
                                        <p:tgtEl>
                                          <p:spTgt spid="26245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246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246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246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246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246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246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246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6246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246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2462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2462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62462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624625"/>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62462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6246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246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246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246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246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6246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62463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62463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6246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2463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62463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62463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62459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62459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62459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62459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62459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62459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62459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262459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262459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262460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624601"/>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62460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624604"/>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2624605"/>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27"/>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262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4515" grpId="0"/>
      <p:bldP spid="2624583" grpId="0" animBg="1"/>
      <p:bldP spid="2624591" grpId="0" animBg="1"/>
      <p:bldP spid="2624592" grpId="0" animBg="1"/>
      <p:bldP spid="2624593" grpId="0" animBg="1"/>
      <p:bldP spid="2624594" grpId="0" animBg="1"/>
      <p:bldP spid="2624595" grpId="0" animBg="1"/>
      <p:bldP spid="2624596" grpId="0" animBg="1"/>
      <p:bldP spid="2624597" grpId="0" animBg="1"/>
      <p:bldP spid="2624598" grpId="0" animBg="1"/>
      <p:bldP spid="2624599" grpId="0" animBg="1"/>
      <p:bldP spid="2624600" grpId="0" animBg="1"/>
      <p:bldP spid="2624601" grpId="0" animBg="1"/>
      <p:bldP spid="2624602" grpId="0" animBg="1"/>
      <p:bldP spid="2624604" grpId="0" animBg="1"/>
      <p:bldP spid="2624605" grpId="0"/>
      <p:bldP spid="2624613" grpId="0" animBg="1"/>
      <p:bldP spid="2624614" grpId="0" animBg="1"/>
      <p:bldP spid="2624615" grpId="0" animBg="1"/>
      <p:bldP spid="2624616" grpId="0" animBg="1"/>
      <p:bldP spid="2624617" grpId="0" animBg="1"/>
      <p:bldP spid="2624618" grpId="0" animBg="1"/>
      <p:bldP spid="2624619" grpId="0" animBg="1"/>
      <p:bldP spid="2624620" grpId="0" animBg="1"/>
      <p:bldP spid="2624621" grpId="0" animBg="1"/>
      <p:bldP spid="2624622" grpId="0" animBg="1"/>
      <p:bldP spid="2624623" grpId="0" animBg="1"/>
      <p:bldP spid="2624624" grpId="0" animBg="1"/>
      <p:bldP spid="2624625" grpId="0" animBg="1"/>
      <p:bldP spid="2624626" grpId="0" animBg="1"/>
      <p:bldP spid="2624627" grpId="0" animBg="1"/>
      <p:bldP spid="2624628" grpId="0" animBg="1"/>
      <p:bldP spid="2624629" grpId="0" animBg="1"/>
      <p:bldP spid="2624630" grpId="0" animBg="1"/>
      <p:bldP spid="2624631" grpId="0" animBg="1"/>
      <p:bldP spid="2624632" grpId="0" animBg="1"/>
      <p:bldP spid="2624633" grpId="0" animBg="1"/>
      <p:bldP spid="2624634" grpId="0" animBg="1"/>
      <p:bldP spid="2624635" grpId="0" animBg="1"/>
      <p:bldP spid="2624636" grpId="0" animBg="1"/>
      <p:bldP spid="2624637" grpId="0" animBg="1"/>
      <p:bldP spid="2624638" grpId="0"/>
      <p:bldP spid="2624639"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E758922-CF67-4213-A154-78A404516AFB}" type="slidenum">
              <a:rPr lang="en-US"/>
              <a:pPr/>
              <a:t>20</a:t>
            </a:fld>
            <a:endParaRPr lang="en-US" dirty="0"/>
          </a:p>
        </p:txBody>
      </p:sp>
      <p:sp>
        <p:nvSpPr>
          <p:cNvPr id="2317314" name="Rectangle 2"/>
          <p:cNvSpPr>
            <a:spLocks noGrp="1" noChangeArrowheads="1"/>
          </p:cNvSpPr>
          <p:nvPr>
            <p:ph type="title"/>
          </p:nvPr>
        </p:nvSpPr>
        <p:spPr/>
        <p:txBody>
          <a:bodyPr/>
          <a:lstStyle/>
          <a:p>
            <a:r>
              <a:rPr lang="en-US" dirty="0"/>
              <a:t>Object-Oriented Design Process</a:t>
            </a:r>
          </a:p>
        </p:txBody>
      </p:sp>
      <p:sp>
        <p:nvSpPr>
          <p:cNvPr id="2317315" name="Rectangle 3"/>
          <p:cNvSpPr>
            <a:spLocks noGrp="1" noChangeArrowheads="1"/>
          </p:cNvSpPr>
          <p:nvPr>
            <p:ph type="body" idx="1"/>
          </p:nvPr>
        </p:nvSpPr>
        <p:spPr>
          <a:xfrm>
            <a:off x="381000" y="1665288"/>
            <a:ext cx="9144000" cy="4953000"/>
          </a:xfrm>
        </p:spPr>
        <p:txBody>
          <a:bodyPr/>
          <a:lstStyle/>
          <a:p>
            <a:r>
              <a:rPr lang="en-US" dirty="0"/>
              <a:t>Realize </a:t>
            </a:r>
            <a:r>
              <a:rPr lang="en-US" dirty="0" smtClean="0"/>
              <a:t>use </a:t>
            </a:r>
            <a:r>
              <a:rPr lang="en-US" dirty="0"/>
              <a:t>case model to reflect </a:t>
            </a:r>
            <a:r>
              <a:rPr lang="en-US" dirty="0" smtClean="0"/>
              <a:t>implementation </a:t>
            </a:r>
            <a:r>
              <a:rPr lang="en-US" dirty="0"/>
              <a:t>environment</a:t>
            </a:r>
          </a:p>
          <a:p>
            <a:r>
              <a:rPr lang="en-US" dirty="0"/>
              <a:t>Model object interactions and </a:t>
            </a:r>
            <a:r>
              <a:rPr lang="en-GB" dirty="0" smtClean="0"/>
              <a:t>behaviour</a:t>
            </a:r>
            <a:r>
              <a:rPr lang="en-US" dirty="0" smtClean="0"/>
              <a:t> </a:t>
            </a:r>
            <a:r>
              <a:rPr lang="en-US" dirty="0"/>
              <a:t>that support </a:t>
            </a:r>
            <a:r>
              <a:rPr lang="en-US" dirty="0" smtClean="0"/>
              <a:t>use </a:t>
            </a:r>
            <a:r>
              <a:rPr lang="en-US" dirty="0"/>
              <a:t>case </a:t>
            </a:r>
            <a:r>
              <a:rPr lang="en-US" dirty="0" smtClean="0"/>
              <a:t>scenarios</a:t>
            </a:r>
            <a:endParaRPr lang="en-US" dirty="0"/>
          </a:p>
          <a:p>
            <a:r>
              <a:rPr lang="en-US" dirty="0"/>
              <a:t>Update </a:t>
            </a:r>
            <a:r>
              <a:rPr lang="en-US" dirty="0" smtClean="0"/>
              <a:t>class </a:t>
            </a:r>
            <a:r>
              <a:rPr lang="en-US" dirty="0"/>
              <a:t>diagram to reflect </a:t>
            </a:r>
            <a:r>
              <a:rPr lang="en-US" dirty="0" smtClean="0"/>
              <a:t>implementation </a:t>
            </a:r>
            <a:r>
              <a:rPr lang="en-US" dirty="0"/>
              <a:t>environment</a:t>
            </a:r>
            <a:r>
              <a:rPr lang="en-US" b="1" dirty="0">
                <a:solidFill>
                  <a:schemeClr val="bg1">
                    <a:lumMod val="65000"/>
                  </a:schemeClr>
                </a:solidFill>
              </a:rPr>
              <a:t>.</a:t>
            </a:r>
          </a:p>
        </p:txBody>
      </p:sp>
      <p:sp>
        <p:nvSpPr>
          <p:cNvPr id="2317316" name="Rectangle 4"/>
          <p:cNvSpPr>
            <a:spLocks noChangeArrowheads="1"/>
          </p:cNvSpPr>
          <p:nvPr/>
        </p:nvSpPr>
        <p:spPr bwMode="auto">
          <a:xfrm>
            <a:off x="-228600" y="-228600"/>
            <a:ext cx="10363200" cy="7315200"/>
          </a:xfrm>
          <a:prstGeom prst="rect">
            <a:avLst/>
          </a:prstGeom>
          <a:noFill/>
          <a:ln w="152400">
            <a:solidFill>
              <a:schemeClr val="bg2"/>
            </a:solidFill>
            <a:miter lim="800000"/>
            <a:headEnd type="none" w="sm" len="sm"/>
            <a:tailEnd type="none" w="sm" len="sm"/>
          </a:ln>
          <a:effectLst/>
        </p:spPr>
        <p:txBody>
          <a:bodyPr wrap="none" anchor="ctr"/>
          <a:lstStyle/>
          <a:p>
            <a:endParaRPr lang="en-US"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1731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1731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731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17315">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173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7315" grpId="0" uiExpand="1" build="p" bldLvl="2"/>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74910B1-BF1A-4DAD-BF59-3974A4ADE4C2}" type="slidenum">
              <a:rPr lang="en-US"/>
              <a:pPr/>
              <a:t>21</a:t>
            </a:fld>
            <a:endParaRPr lang="en-US" dirty="0"/>
          </a:p>
        </p:txBody>
      </p:sp>
      <p:sp>
        <p:nvSpPr>
          <p:cNvPr id="2319362" name="Rectangle 2"/>
          <p:cNvSpPr>
            <a:spLocks noGrp="1" noChangeArrowheads="1"/>
          </p:cNvSpPr>
          <p:nvPr>
            <p:ph type="title"/>
          </p:nvPr>
        </p:nvSpPr>
        <p:spPr/>
        <p:txBody>
          <a:bodyPr/>
          <a:lstStyle/>
          <a:p>
            <a:r>
              <a:rPr lang="en-US" dirty="0"/>
              <a:t>Object-Oriented Design Process</a:t>
            </a:r>
          </a:p>
        </p:txBody>
      </p:sp>
      <p:sp>
        <p:nvSpPr>
          <p:cNvPr id="2319363" name="Rectangle 3"/>
          <p:cNvSpPr>
            <a:spLocks noGrp="1" noChangeArrowheads="1"/>
          </p:cNvSpPr>
          <p:nvPr>
            <p:ph type="body" idx="1"/>
          </p:nvPr>
        </p:nvSpPr>
        <p:spPr/>
        <p:txBody>
          <a:bodyPr/>
          <a:lstStyle/>
          <a:p>
            <a:pPr>
              <a:buClr>
                <a:schemeClr val="hlink"/>
              </a:buClr>
            </a:pPr>
            <a:r>
              <a:rPr lang="en-US" sz="3600" b="1" i="1" dirty="0">
                <a:solidFill>
                  <a:schemeClr val="hlink"/>
                </a:solidFill>
              </a:rPr>
              <a:t>Realize </a:t>
            </a:r>
            <a:r>
              <a:rPr lang="en-US" sz="3600" b="1" i="1" dirty="0" smtClean="0">
                <a:solidFill>
                  <a:schemeClr val="hlink"/>
                </a:solidFill>
              </a:rPr>
              <a:t>use </a:t>
            </a:r>
            <a:r>
              <a:rPr lang="en-US" sz="3600" b="1" i="1" dirty="0">
                <a:solidFill>
                  <a:schemeClr val="hlink"/>
                </a:solidFill>
              </a:rPr>
              <a:t>case model to reflect </a:t>
            </a:r>
            <a:r>
              <a:rPr lang="en-US" sz="3600" b="1" i="1" dirty="0" smtClean="0">
                <a:solidFill>
                  <a:schemeClr val="hlink"/>
                </a:solidFill>
              </a:rPr>
              <a:t>implementation </a:t>
            </a:r>
            <a:r>
              <a:rPr lang="en-US" sz="3600" b="1" i="1" dirty="0">
                <a:solidFill>
                  <a:schemeClr val="hlink"/>
                </a:solidFill>
              </a:rPr>
              <a:t>environment</a:t>
            </a:r>
          </a:p>
          <a:p>
            <a:pPr>
              <a:buClr>
                <a:schemeClr val="folHlink"/>
              </a:buClr>
            </a:pPr>
            <a:r>
              <a:rPr lang="en-US" dirty="0">
                <a:solidFill>
                  <a:schemeClr val="folHlink"/>
                </a:solidFill>
              </a:rPr>
              <a:t>Model object interactions and </a:t>
            </a:r>
            <a:r>
              <a:rPr lang="en-GB" dirty="0" smtClean="0">
                <a:solidFill>
                  <a:schemeClr val="folHlink"/>
                </a:solidFill>
              </a:rPr>
              <a:t>behaviour</a:t>
            </a:r>
            <a:r>
              <a:rPr lang="en-US" dirty="0" smtClean="0">
                <a:solidFill>
                  <a:schemeClr val="folHlink"/>
                </a:solidFill>
              </a:rPr>
              <a:t> </a:t>
            </a:r>
            <a:r>
              <a:rPr lang="en-US" dirty="0">
                <a:solidFill>
                  <a:schemeClr val="folHlink"/>
                </a:solidFill>
              </a:rPr>
              <a:t>that support </a:t>
            </a:r>
            <a:r>
              <a:rPr lang="en-US" dirty="0" smtClean="0">
                <a:solidFill>
                  <a:schemeClr val="folHlink"/>
                </a:solidFill>
              </a:rPr>
              <a:t>use </a:t>
            </a:r>
            <a:r>
              <a:rPr lang="en-US" dirty="0">
                <a:solidFill>
                  <a:schemeClr val="folHlink"/>
                </a:solidFill>
              </a:rPr>
              <a:t>case </a:t>
            </a:r>
            <a:r>
              <a:rPr lang="en-US" dirty="0" smtClean="0">
                <a:solidFill>
                  <a:schemeClr val="folHlink"/>
                </a:solidFill>
              </a:rPr>
              <a:t>scenarios</a:t>
            </a:r>
            <a:endParaRPr lang="en-US" dirty="0">
              <a:solidFill>
                <a:schemeClr val="folHlink"/>
              </a:solidFill>
            </a:endParaRPr>
          </a:p>
          <a:p>
            <a:pPr>
              <a:buClr>
                <a:schemeClr val="folHlink"/>
              </a:buClr>
            </a:pPr>
            <a:r>
              <a:rPr lang="en-US" dirty="0">
                <a:solidFill>
                  <a:schemeClr val="folHlink"/>
                </a:solidFill>
              </a:rPr>
              <a:t>Update </a:t>
            </a:r>
            <a:r>
              <a:rPr lang="en-US" dirty="0" smtClean="0">
                <a:solidFill>
                  <a:schemeClr val="folHlink"/>
                </a:solidFill>
              </a:rPr>
              <a:t>class </a:t>
            </a:r>
            <a:r>
              <a:rPr lang="en-US" dirty="0">
                <a:solidFill>
                  <a:schemeClr val="folHlink"/>
                </a:solidFill>
              </a:rPr>
              <a:t>diagram to reflect </a:t>
            </a:r>
            <a:r>
              <a:rPr lang="en-US" dirty="0" smtClean="0">
                <a:solidFill>
                  <a:schemeClr val="folHlink"/>
                </a:solidFill>
              </a:rPr>
              <a:t>implementation </a:t>
            </a:r>
            <a:r>
              <a:rPr lang="en-US" dirty="0">
                <a:solidFill>
                  <a:schemeClr val="folHlink"/>
                </a:solidFill>
              </a:rPr>
              <a:t>environment</a:t>
            </a:r>
            <a:r>
              <a:rPr lang="en-US" b="1" dirty="0">
                <a:solidFill>
                  <a:schemeClr val="bg1">
                    <a:lumMod val="65000"/>
                  </a:schemeClr>
                </a:solidFill>
              </a:rPr>
              <a:t>.</a:t>
            </a:r>
          </a:p>
        </p:txBody>
      </p:sp>
      <p:sp>
        <p:nvSpPr>
          <p:cNvPr id="7" name="Line 12"/>
          <p:cNvSpPr>
            <a:spLocks noChangeShapeType="1"/>
          </p:cNvSpPr>
          <p:nvPr/>
        </p:nvSpPr>
        <p:spPr bwMode="auto">
          <a:xfrm flipH="1" flipV="1">
            <a:off x="6551612" y="2667000"/>
            <a:ext cx="1981200" cy="1447800"/>
          </a:xfrm>
          <a:prstGeom prst="line">
            <a:avLst/>
          </a:prstGeom>
          <a:noFill/>
          <a:ln w="406400">
            <a:solidFill>
              <a:srgbClr val="000066"/>
            </a:solidFill>
            <a:round/>
            <a:headEnd type="none" w="sm" len="sm"/>
            <a:tailEnd type="stealth" w="med" len="lg"/>
          </a:ln>
          <a:effectLst/>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74A8A5A-C1EE-48F9-A690-42E16694FE50}" type="slidenum">
              <a:rPr lang="en-US"/>
              <a:pPr/>
              <a:t>22</a:t>
            </a:fld>
            <a:endParaRPr lang="en-US" dirty="0"/>
          </a:p>
        </p:txBody>
      </p:sp>
      <p:sp>
        <p:nvSpPr>
          <p:cNvPr id="2321411" name="Rectangle 3"/>
          <p:cNvSpPr>
            <a:spLocks noGrp="1" noChangeArrowheads="1"/>
          </p:cNvSpPr>
          <p:nvPr>
            <p:ph type="body" idx="1"/>
          </p:nvPr>
        </p:nvSpPr>
        <p:spPr/>
        <p:txBody>
          <a:bodyPr/>
          <a:lstStyle/>
          <a:p>
            <a:r>
              <a:rPr lang="en-US" dirty="0"/>
              <a:t>Realize the use cases to include details of how the actor </a:t>
            </a:r>
            <a:r>
              <a:rPr lang="en-US" dirty="0" smtClean="0"/>
              <a:t>will </a:t>
            </a:r>
            <a:r>
              <a:rPr lang="en-US" dirty="0"/>
              <a:t>actually interact with the system and how the system will </a:t>
            </a:r>
            <a:r>
              <a:rPr lang="en-US" dirty="0" smtClean="0"/>
              <a:t>respond</a:t>
            </a:r>
            <a:endParaRPr lang="en-US" dirty="0"/>
          </a:p>
          <a:p>
            <a:r>
              <a:rPr lang="en-US" dirty="0"/>
              <a:t>This process is essential because</a:t>
            </a:r>
          </a:p>
          <a:p>
            <a:pPr lvl="1"/>
            <a:r>
              <a:rPr lang="en-US" dirty="0"/>
              <a:t>The details will be necessary for program implementation</a:t>
            </a:r>
          </a:p>
          <a:p>
            <a:pPr lvl="1"/>
            <a:r>
              <a:rPr lang="en-US" dirty="0"/>
              <a:t>The details will also be necessary for preparing user manuals and test scripts</a:t>
            </a:r>
          </a:p>
          <a:p>
            <a:pPr lvl="1"/>
            <a:r>
              <a:rPr lang="en-US" dirty="0"/>
              <a:t>They may help to discover new use </a:t>
            </a:r>
            <a:r>
              <a:rPr lang="en-US" dirty="0" smtClean="0"/>
              <a:t>cases </a:t>
            </a:r>
            <a:r>
              <a:rPr lang="en-US" b="1" dirty="0" smtClean="0">
                <a:solidFill>
                  <a:schemeClr val="bg1">
                    <a:lumMod val="65000"/>
                  </a:schemeClr>
                </a:solidFill>
              </a:rPr>
              <a:t>.</a:t>
            </a:r>
            <a:endParaRPr lang="en-US" b="1" dirty="0">
              <a:solidFill>
                <a:schemeClr val="bg1">
                  <a:lumMod val="65000"/>
                </a:schemeClr>
              </a:solidFill>
            </a:endParaRPr>
          </a:p>
        </p:txBody>
      </p:sp>
      <p:sp>
        <p:nvSpPr>
          <p:cNvPr id="2321412" name="Rectangle 4"/>
          <p:cNvSpPr>
            <a:spLocks noGrp="1" noChangeArrowheads="1"/>
          </p:cNvSpPr>
          <p:nvPr>
            <p:ph type="title"/>
          </p:nvPr>
        </p:nvSpPr>
        <p:spPr>
          <a:noFill/>
          <a:ln/>
        </p:spPr>
        <p:txBody>
          <a:bodyPr/>
          <a:lstStyle/>
          <a:p>
            <a:r>
              <a:rPr lang="en-US" dirty="0"/>
              <a:t>Realizing the Use Case Model </a:t>
            </a:r>
            <a:br>
              <a:rPr lang="en-US" dirty="0"/>
            </a:br>
            <a:r>
              <a:rPr lang="en-US" sz="3200" i="1" dirty="0"/>
              <a:t>to Reflect the Implementation Environment</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14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21411">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214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21411">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214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321411">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214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321411">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214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1411" grpId="0" uiExpand="1" build="p" bldLvl="2"/>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27754289-E600-493D-A289-95528494D10E}" type="slidenum">
              <a:rPr lang="en-US"/>
              <a:pPr/>
              <a:t>23</a:t>
            </a:fld>
            <a:endParaRPr lang="en-US" dirty="0"/>
          </a:p>
        </p:txBody>
      </p:sp>
      <p:sp>
        <p:nvSpPr>
          <p:cNvPr id="2327555" name="Rectangle 3"/>
          <p:cNvSpPr>
            <a:spLocks noGrp="1" noChangeArrowheads="1"/>
          </p:cNvSpPr>
          <p:nvPr>
            <p:ph type="title"/>
          </p:nvPr>
        </p:nvSpPr>
        <p:spPr/>
        <p:txBody>
          <a:bodyPr/>
          <a:lstStyle/>
          <a:p>
            <a:r>
              <a:rPr lang="en-US" dirty="0"/>
              <a:t>Realizing the Use Case Model </a:t>
            </a:r>
            <a:br>
              <a:rPr lang="en-US" dirty="0"/>
            </a:br>
            <a:r>
              <a:rPr lang="en-US" sz="3200" i="1" dirty="0"/>
              <a:t>to Reflect the Implementation Environment</a:t>
            </a:r>
            <a:endParaRPr lang="en-GB" sz="3200" i="1" dirty="0"/>
          </a:p>
        </p:txBody>
      </p:sp>
      <p:sp>
        <p:nvSpPr>
          <p:cNvPr id="2327556" name="Rectangle 4"/>
          <p:cNvSpPr>
            <a:spLocks noGrp="1" noChangeArrowheads="1"/>
          </p:cNvSpPr>
          <p:nvPr>
            <p:ph type="body" idx="1"/>
          </p:nvPr>
        </p:nvSpPr>
        <p:spPr/>
        <p:txBody>
          <a:bodyPr/>
          <a:lstStyle/>
          <a:p>
            <a:pPr>
              <a:buFont typeface="Wingdings" pitchFamily="2" charset="2"/>
              <a:buNone/>
              <a:tabLst>
                <a:tab pos="1538288" algn="l"/>
              </a:tabLst>
            </a:pPr>
            <a:r>
              <a:rPr lang="en-US" sz="3600" b="1" i="1" dirty="0" smtClean="0"/>
              <a:t>Step 1.	Transform “Analysis” Use Cases to 	“Design” Use Cases</a:t>
            </a:r>
          </a:p>
          <a:p>
            <a:pPr>
              <a:tabLst>
                <a:tab pos="1538288" algn="l"/>
              </a:tabLst>
            </a:pPr>
            <a:r>
              <a:rPr lang="en-US" dirty="0" smtClean="0"/>
              <a:t>Realize every analysis use case to reflect implementation environment</a:t>
            </a:r>
          </a:p>
          <a:p>
            <a:pPr>
              <a:tabLst>
                <a:tab pos="1538288" algn="l"/>
              </a:tabLst>
            </a:pPr>
            <a:r>
              <a:rPr lang="en-US" dirty="0" smtClean="0"/>
              <a:t>Keep the </a:t>
            </a:r>
            <a:r>
              <a:rPr lang="en-US" b="1" i="1" dirty="0" smtClean="0">
                <a:solidFill>
                  <a:srgbClr val="996600"/>
                </a:solidFill>
              </a:rPr>
              <a:t>analysis</a:t>
            </a:r>
            <a:r>
              <a:rPr lang="en-US" dirty="0" smtClean="0"/>
              <a:t> use cases separate from the </a:t>
            </a:r>
            <a:r>
              <a:rPr lang="en-US" b="1" i="1" dirty="0" smtClean="0">
                <a:solidFill>
                  <a:srgbClr val="00B050"/>
                </a:solidFill>
              </a:rPr>
              <a:t>design</a:t>
            </a:r>
            <a:r>
              <a:rPr lang="en-US" dirty="0" smtClean="0"/>
              <a:t> use cases, to allow reusing use cases for changes in implementation </a:t>
            </a:r>
            <a:r>
              <a:rPr lang="en-US" b="1" dirty="0" smtClean="0">
                <a:solidFill>
                  <a:schemeClr val="bg1">
                    <a:lumMod val="65000"/>
                  </a:schemeClr>
                </a:solidFill>
              </a:rPr>
              <a:t>.</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2755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27556">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2755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27556">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275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7556"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5"/>
          <p:cNvSpPr>
            <a:spLocks noGrp="1"/>
          </p:cNvSpPr>
          <p:nvPr>
            <p:ph type="sldNum" sz="quarter" idx="12"/>
          </p:nvPr>
        </p:nvSpPr>
        <p:spPr/>
        <p:txBody>
          <a:bodyPr/>
          <a:lstStyle/>
          <a:p>
            <a:fld id="{24BF450D-123C-46C5-8D99-528ED6DC0308}" type="slidenum">
              <a:rPr lang="en-US"/>
              <a:pPr/>
              <a:t>24</a:t>
            </a:fld>
            <a:endParaRPr lang="en-US" dirty="0"/>
          </a:p>
        </p:txBody>
      </p:sp>
      <p:sp>
        <p:nvSpPr>
          <p:cNvPr id="2630658" name="Rectangle 2"/>
          <p:cNvSpPr>
            <a:spLocks noGrp="1" noChangeArrowheads="1"/>
          </p:cNvSpPr>
          <p:nvPr>
            <p:ph type="title"/>
          </p:nvPr>
        </p:nvSpPr>
        <p:spPr/>
        <p:txBody>
          <a:bodyPr/>
          <a:lstStyle/>
          <a:p>
            <a:r>
              <a:rPr lang="en-US" dirty="0"/>
              <a:t>Realizing the Use Case Model </a:t>
            </a:r>
            <a:br>
              <a:rPr lang="en-US" dirty="0"/>
            </a:br>
            <a:r>
              <a:rPr lang="en-US" sz="3200" i="1" dirty="0"/>
              <a:t>to Reflect the Implementation Environment</a:t>
            </a:r>
          </a:p>
        </p:txBody>
      </p:sp>
      <p:grpSp>
        <p:nvGrpSpPr>
          <p:cNvPr id="18" name="Group 17"/>
          <p:cNvGrpSpPr/>
          <p:nvPr/>
        </p:nvGrpSpPr>
        <p:grpSpPr>
          <a:xfrm>
            <a:off x="2895600" y="2895600"/>
            <a:ext cx="3233738" cy="735013"/>
            <a:chOff x="2895600" y="2895600"/>
            <a:chExt cx="3233738" cy="735013"/>
          </a:xfrm>
        </p:grpSpPr>
        <p:sp>
          <p:nvSpPr>
            <p:cNvPr id="2630659" name="Text Box 3"/>
            <p:cNvSpPr txBox="1">
              <a:spLocks noChangeArrowheads="1"/>
            </p:cNvSpPr>
            <p:nvPr/>
          </p:nvSpPr>
          <p:spPr bwMode="auto">
            <a:xfrm>
              <a:off x="4083050" y="3355975"/>
              <a:ext cx="0" cy="274638"/>
            </a:xfrm>
            <a:prstGeom prst="rect">
              <a:avLst/>
            </a:prstGeom>
            <a:noFill/>
            <a:ln w="28575">
              <a:noFill/>
              <a:miter lim="800000"/>
              <a:headEnd type="none" w="sm" len="sm"/>
              <a:tailEnd type="none" w="lg" len="lg"/>
            </a:ln>
            <a:effectLst/>
          </p:spPr>
          <p:txBody>
            <a:bodyPr wrap="none" lIns="0" tIns="0" rIns="0" bIns="0">
              <a:spAutoFit/>
            </a:bodyPr>
            <a:lstStyle/>
            <a:p>
              <a:endParaRPr lang="en-US" sz="1800" u="sng" dirty="0">
                <a:latin typeface="Arial" charset="0"/>
              </a:endParaRPr>
            </a:p>
          </p:txBody>
        </p:sp>
        <p:sp>
          <p:nvSpPr>
            <p:cNvPr id="2630660" name="Text Box 4"/>
            <p:cNvSpPr txBox="1">
              <a:spLocks noChangeArrowheads="1"/>
            </p:cNvSpPr>
            <p:nvPr/>
          </p:nvSpPr>
          <p:spPr bwMode="auto">
            <a:xfrm>
              <a:off x="4573588" y="3355975"/>
              <a:ext cx="0" cy="274638"/>
            </a:xfrm>
            <a:prstGeom prst="rect">
              <a:avLst/>
            </a:prstGeom>
            <a:noFill/>
            <a:ln w="28575">
              <a:noFill/>
              <a:miter lim="800000"/>
              <a:headEnd type="none" w="sm" len="sm"/>
              <a:tailEnd type="none" w="lg" len="lg"/>
            </a:ln>
            <a:effectLst/>
          </p:spPr>
          <p:txBody>
            <a:bodyPr wrap="none" lIns="0" tIns="0" rIns="0" bIns="0">
              <a:spAutoFit/>
            </a:bodyPr>
            <a:lstStyle/>
            <a:p>
              <a:endParaRPr lang="en-US" sz="1800" u="sng" dirty="0">
                <a:latin typeface="Arial" charset="0"/>
              </a:endParaRPr>
            </a:p>
          </p:txBody>
        </p:sp>
        <p:sp>
          <p:nvSpPr>
            <p:cNvPr id="2630661" name="Text Box 5"/>
            <p:cNvSpPr txBox="1">
              <a:spLocks noChangeArrowheads="1"/>
            </p:cNvSpPr>
            <p:nvPr/>
          </p:nvSpPr>
          <p:spPr bwMode="auto">
            <a:xfrm>
              <a:off x="5062538" y="3355975"/>
              <a:ext cx="0" cy="274638"/>
            </a:xfrm>
            <a:prstGeom prst="rect">
              <a:avLst/>
            </a:prstGeom>
            <a:noFill/>
            <a:ln w="28575">
              <a:noFill/>
              <a:miter lim="800000"/>
              <a:headEnd type="none" w="sm" len="sm"/>
              <a:tailEnd type="none" w="lg" len="lg"/>
            </a:ln>
            <a:effectLst/>
          </p:spPr>
          <p:txBody>
            <a:bodyPr wrap="none" lIns="0" tIns="0" rIns="0" bIns="0">
              <a:spAutoFit/>
            </a:bodyPr>
            <a:lstStyle/>
            <a:p>
              <a:endParaRPr lang="en-US" sz="1800" u="sng" dirty="0">
                <a:latin typeface="Arial" charset="0"/>
              </a:endParaRPr>
            </a:p>
          </p:txBody>
        </p:sp>
        <p:sp>
          <p:nvSpPr>
            <p:cNvPr id="2630667" name="Line 11"/>
            <p:cNvSpPr>
              <a:spLocks noChangeShapeType="1"/>
            </p:cNvSpPr>
            <p:nvPr/>
          </p:nvSpPr>
          <p:spPr bwMode="auto">
            <a:xfrm flipH="1">
              <a:off x="2895600" y="3462338"/>
              <a:ext cx="3233738" cy="0"/>
            </a:xfrm>
            <a:prstGeom prst="line">
              <a:avLst/>
            </a:prstGeom>
            <a:noFill/>
            <a:ln w="57150">
              <a:solidFill>
                <a:srgbClr val="00B050"/>
              </a:solidFill>
              <a:prstDash val="dash"/>
              <a:round/>
              <a:headEnd type="none" w="sm" len="sm"/>
              <a:tailEnd type="arrow" w="med" len="med"/>
            </a:ln>
            <a:effectLst/>
          </p:spPr>
          <p:txBody>
            <a:bodyPr wrap="none" anchor="ctr"/>
            <a:lstStyle/>
            <a:p>
              <a:endParaRPr lang="en-US" dirty="0"/>
            </a:p>
          </p:txBody>
        </p:sp>
        <p:sp>
          <p:nvSpPr>
            <p:cNvPr id="2630668" name="Text Box 12"/>
            <p:cNvSpPr txBox="1">
              <a:spLocks noChangeArrowheads="1"/>
            </p:cNvSpPr>
            <p:nvPr/>
          </p:nvSpPr>
          <p:spPr bwMode="auto">
            <a:xfrm>
              <a:off x="3503613" y="2895600"/>
              <a:ext cx="2135187" cy="519113"/>
            </a:xfrm>
            <a:prstGeom prst="rect">
              <a:avLst/>
            </a:prstGeom>
            <a:noFill/>
            <a:ln w="12700">
              <a:noFill/>
              <a:miter lim="800000"/>
              <a:headEnd type="none" w="sm" len="sm"/>
              <a:tailEnd type="none" w="lg" len="lg"/>
            </a:ln>
            <a:effectLst/>
          </p:spPr>
          <p:txBody>
            <a:bodyPr>
              <a:spAutoFit/>
            </a:bodyPr>
            <a:lstStyle/>
            <a:p>
              <a:pPr>
                <a:spcBef>
                  <a:spcPct val="50000"/>
                </a:spcBef>
              </a:pPr>
              <a:r>
                <a:rPr lang="en-US" dirty="0"/>
                <a:t>&lt;&lt;realizes&gt;&gt;</a:t>
              </a:r>
            </a:p>
          </p:txBody>
        </p:sp>
      </p:grpSp>
      <p:grpSp>
        <p:nvGrpSpPr>
          <p:cNvPr id="17" name="Group 16"/>
          <p:cNvGrpSpPr/>
          <p:nvPr/>
        </p:nvGrpSpPr>
        <p:grpSpPr>
          <a:xfrm>
            <a:off x="1066800" y="1828800"/>
            <a:ext cx="1844675" cy="2728913"/>
            <a:chOff x="1066800" y="1828800"/>
            <a:chExt cx="1844675" cy="2728913"/>
          </a:xfrm>
        </p:grpSpPr>
        <p:sp>
          <p:nvSpPr>
            <p:cNvPr id="2630663" name="Oval 7"/>
            <p:cNvSpPr>
              <a:spLocks noChangeArrowheads="1"/>
            </p:cNvSpPr>
            <p:nvPr/>
          </p:nvSpPr>
          <p:spPr bwMode="auto">
            <a:xfrm>
              <a:off x="1066800" y="3076575"/>
              <a:ext cx="1844675" cy="773113"/>
            </a:xfrm>
            <a:prstGeom prst="ellipse">
              <a:avLst/>
            </a:prstGeom>
            <a:noFill/>
            <a:ln w="57150">
              <a:solidFill>
                <a:srgbClr val="996633"/>
              </a:solidFill>
              <a:round/>
              <a:headEnd type="none" w="sm" len="sm"/>
              <a:tailEnd type="none" w="lg" len="lg"/>
            </a:ln>
            <a:effectLst/>
          </p:spPr>
          <p:txBody>
            <a:bodyPr wrap="none" anchor="ctr"/>
            <a:lstStyle/>
            <a:p>
              <a:endParaRPr lang="en-US" dirty="0"/>
            </a:p>
          </p:txBody>
        </p:sp>
        <p:sp>
          <p:nvSpPr>
            <p:cNvPr id="2630664" name="Text Box 8"/>
            <p:cNvSpPr txBox="1">
              <a:spLocks noChangeArrowheads="1"/>
            </p:cNvSpPr>
            <p:nvPr/>
          </p:nvSpPr>
          <p:spPr bwMode="auto">
            <a:xfrm>
              <a:off x="1231900" y="4038600"/>
              <a:ext cx="1514475" cy="519113"/>
            </a:xfrm>
            <a:prstGeom prst="rect">
              <a:avLst/>
            </a:prstGeom>
            <a:noFill/>
            <a:ln w="28575">
              <a:noFill/>
              <a:miter lim="800000"/>
              <a:headEnd type="none" w="sm" len="sm"/>
              <a:tailEnd type="none" w="lg" len="lg"/>
            </a:ln>
            <a:effectLst/>
          </p:spPr>
          <p:txBody>
            <a:bodyPr wrap="none">
              <a:spAutoFit/>
            </a:bodyPr>
            <a:lstStyle/>
            <a:p>
              <a:r>
                <a:rPr lang="en-US" dirty="0"/>
                <a:t>Use Case</a:t>
              </a:r>
            </a:p>
          </p:txBody>
        </p:sp>
        <p:sp>
          <p:nvSpPr>
            <p:cNvPr id="2630669" name="Text Box 13"/>
            <p:cNvSpPr txBox="1">
              <a:spLocks noChangeArrowheads="1"/>
            </p:cNvSpPr>
            <p:nvPr/>
          </p:nvSpPr>
          <p:spPr bwMode="auto">
            <a:xfrm>
              <a:off x="1112838" y="1828800"/>
              <a:ext cx="1752600" cy="1066800"/>
            </a:xfrm>
            <a:prstGeom prst="rect">
              <a:avLst/>
            </a:prstGeom>
            <a:noFill/>
            <a:ln w="12700">
              <a:noFill/>
              <a:miter lim="800000"/>
              <a:headEnd type="none" w="sm" len="sm"/>
              <a:tailEnd type="none" w="lg" len="lg"/>
            </a:ln>
            <a:effectLst/>
          </p:spPr>
          <p:txBody>
            <a:bodyPr>
              <a:spAutoFit/>
            </a:bodyPr>
            <a:lstStyle/>
            <a:p>
              <a:pPr>
                <a:spcBef>
                  <a:spcPct val="50000"/>
                </a:spcBef>
              </a:pPr>
              <a:r>
                <a:rPr lang="en-US" sz="3200" b="1" i="1" dirty="0"/>
                <a:t>Use Case Model</a:t>
              </a:r>
            </a:p>
          </p:txBody>
        </p:sp>
      </p:grpSp>
      <p:grpSp>
        <p:nvGrpSpPr>
          <p:cNvPr id="16" name="Group 15"/>
          <p:cNvGrpSpPr/>
          <p:nvPr/>
        </p:nvGrpSpPr>
        <p:grpSpPr>
          <a:xfrm>
            <a:off x="5488457" y="1828800"/>
            <a:ext cx="3153428" cy="2733020"/>
            <a:chOff x="5488457" y="1828800"/>
            <a:chExt cx="3153428" cy="2733020"/>
          </a:xfrm>
        </p:grpSpPr>
        <p:sp>
          <p:nvSpPr>
            <p:cNvPr id="2630662" name="Text Box 6"/>
            <p:cNvSpPr txBox="1">
              <a:spLocks noChangeArrowheads="1"/>
            </p:cNvSpPr>
            <p:nvPr/>
          </p:nvSpPr>
          <p:spPr bwMode="auto">
            <a:xfrm>
              <a:off x="5622925" y="3355975"/>
              <a:ext cx="0" cy="274638"/>
            </a:xfrm>
            <a:prstGeom prst="rect">
              <a:avLst/>
            </a:prstGeom>
            <a:noFill/>
            <a:ln w="28575">
              <a:noFill/>
              <a:miter lim="800000"/>
              <a:headEnd type="none" w="sm" len="sm"/>
              <a:tailEnd type="none" w="lg" len="lg"/>
            </a:ln>
            <a:effectLst/>
          </p:spPr>
          <p:txBody>
            <a:bodyPr wrap="none" lIns="0" tIns="0" rIns="0" bIns="0">
              <a:spAutoFit/>
            </a:bodyPr>
            <a:lstStyle/>
            <a:p>
              <a:endParaRPr lang="en-US" sz="1800" u="sng" dirty="0">
                <a:latin typeface="Arial" charset="0"/>
              </a:endParaRPr>
            </a:p>
          </p:txBody>
        </p:sp>
        <p:sp>
          <p:nvSpPr>
            <p:cNvPr id="2630665" name="Oval 9"/>
            <p:cNvSpPr>
              <a:spLocks noChangeArrowheads="1"/>
            </p:cNvSpPr>
            <p:nvPr/>
          </p:nvSpPr>
          <p:spPr bwMode="auto">
            <a:xfrm>
              <a:off x="6129338" y="3071813"/>
              <a:ext cx="1871662" cy="784225"/>
            </a:xfrm>
            <a:prstGeom prst="ellipse">
              <a:avLst/>
            </a:prstGeom>
            <a:noFill/>
            <a:ln w="57150">
              <a:solidFill>
                <a:srgbClr val="00B050"/>
              </a:solidFill>
              <a:prstDash val="dash"/>
              <a:round/>
              <a:headEnd type="none" w="sm" len="sm"/>
              <a:tailEnd type="none" w="lg" len="lg"/>
            </a:ln>
            <a:effectLst/>
          </p:spPr>
          <p:txBody>
            <a:bodyPr wrap="none" anchor="ctr"/>
            <a:lstStyle/>
            <a:p>
              <a:endParaRPr lang="en-US" dirty="0"/>
            </a:p>
          </p:txBody>
        </p:sp>
        <p:sp>
          <p:nvSpPr>
            <p:cNvPr id="2630666" name="Text Box 10"/>
            <p:cNvSpPr txBox="1">
              <a:spLocks noChangeArrowheads="1"/>
            </p:cNvSpPr>
            <p:nvPr/>
          </p:nvSpPr>
          <p:spPr bwMode="auto">
            <a:xfrm>
              <a:off x="5488457" y="4038600"/>
              <a:ext cx="3153428" cy="523220"/>
            </a:xfrm>
            <a:prstGeom prst="rect">
              <a:avLst/>
            </a:prstGeom>
            <a:noFill/>
            <a:ln w="28575">
              <a:noFill/>
              <a:miter lim="800000"/>
              <a:headEnd type="none" w="sm" len="sm"/>
              <a:tailEnd type="none" w="lg" len="lg"/>
            </a:ln>
            <a:effectLst/>
          </p:spPr>
          <p:txBody>
            <a:bodyPr wrap="none">
              <a:spAutoFit/>
            </a:bodyPr>
            <a:lstStyle/>
            <a:p>
              <a:r>
                <a:rPr lang="en-US" b="1" dirty="0" smtClean="0">
                  <a:solidFill>
                    <a:srgbClr val="00B050"/>
                  </a:solidFill>
                </a:rPr>
                <a:t>Realized Use Case </a:t>
              </a:r>
              <a:r>
                <a:rPr lang="en-US" b="1" dirty="0" smtClean="0">
                  <a:solidFill>
                    <a:schemeClr val="bg1">
                      <a:lumMod val="65000"/>
                    </a:schemeClr>
                  </a:solidFill>
                </a:rPr>
                <a:t>.</a:t>
              </a:r>
              <a:endParaRPr lang="en-US" b="1" dirty="0">
                <a:solidFill>
                  <a:schemeClr val="bg1">
                    <a:lumMod val="65000"/>
                  </a:schemeClr>
                </a:solidFill>
              </a:endParaRPr>
            </a:p>
          </p:txBody>
        </p:sp>
        <p:sp>
          <p:nvSpPr>
            <p:cNvPr id="2630670" name="Text Box 14"/>
            <p:cNvSpPr txBox="1">
              <a:spLocks noChangeArrowheads="1"/>
            </p:cNvSpPr>
            <p:nvPr/>
          </p:nvSpPr>
          <p:spPr bwMode="auto">
            <a:xfrm>
              <a:off x="6338888" y="1828800"/>
              <a:ext cx="1452562" cy="1066800"/>
            </a:xfrm>
            <a:prstGeom prst="rect">
              <a:avLst/>
            </a:prstGeom>
            <a:noFill/>
            <a:ln w="12700">
              <a:noFill/>
              <a:miter lim="800000"/>
              <a:headEnd type="none" w="sm" len="sm"/>
              <a:tailEnd type="none" w="lg" len="lg"/>
            </a:ln>
            <a:effectLst/>
          </p:spPr>
          <p:txBody>
            <a:bodyPr>
              <a:spAutoFit/>
            </a:bodyPr>
            <a:lstStyle/>
            <a:p>
              <a:pPr>
                <a:spcBef>
                  <a:spcPct val="50000"/>
                </a:spcBef>
              </a:pPr>
              <a:r>
                <a:rPr lang="en-US" sz="3200" b="1" i="1" dirty="0"/>
                <a:t>Design Model</a:t>
              </a:r>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31719" name="Group 39"/>
          <p:cNvGrpSpPr>
            <a:grpSpLocks/>
          </p:cNvGrpSpPr>
          <p:nvPr/>
        </p:nvGrpSpPr>
        <p:grpSpPr bwMode="auto">
          <a:xfrm>
            <a:off x="7117545" y="3875950"/>
            <a:ext cx="1326366" cy="2015264"/>
            <a:chOff x="2077" y="1973"/>
            <a:chExt cx="404" cy="614"/>
          </a:xfrm>
        </p:grpSpPr>
        <p:sp>
          <p:nvSpPr>
            <p:cNvPr id="2631721" name="Rectangle 41"/>
            <p:cNvSpPr>
              <a:spLocks noChangeArrowheads="1"/>
            </p:cNvSpPr>
            <p:nvPr/>
          </p:nvSpPr>
          <p:spPr bwMode="auto">
            <a:xfrm>
              <a:off x="2077" y="1973"/>
              <a:ext cx="404" cy="614"/>
            </a:xfrm>
            <a:prstGeom prst="rect">
              <a:avLst/>
            </a:prstGeom>
            <a:noFill/>
            <a:ln w="57150">
              <a:solidFill>
                <a:srgbClr val="00B050"/>
              </a:solidFill>
              <a:miter lim="800000"/>
              <a:headEnd type="none" w="sm" len="sm"/>
              <a:tailEnd type="none" w="lg" len="lg"/>
            </a:ln>
            <a:effectLst/>
          </p:spPr>
          <p:txBody>
            <a:bodyPr wrap="none" anchor="ctr"/>
            <a:lstStyle/>
            <a:p>
              <a:endParaRPr lang="en-US" dirty="0"/>
            </a:p>
          </p:txBody>
        </p:sp>
        <p:sp>
          <p:nvSpPr>
            <p:cNvPr id="2631722" name="Line 42"/>
            <p:cNvSpPr>
              <a:spLocks noChangeShapeType="1"/>
            </p:cNvSpPr>
            <p:nvPr/>
          </p:nvSpPr>
          <p:spPr bwMode="auto">
            <a:xfrm>
              <a:off x="2346" y="1973"/>
              <a:ext cx="135" cy="123"/>
            </a:xfrm>
            <a:prstGeom prst="line">
              <a:avLst/>
            </a:prstGeom>
            <a:noFill/>
            <a:ln w="57150">
              <a:solidFill>
                <a:srgbClr val="00B050"/>
              </a:solidFill>
              <a:round/>
              <a:headEnd type="none" w="sm" len="sm"/>
              <a:tailEnd type="none" w="lg" len="lg"/>
            </a:ln>
            <a:effectLst/>
          </p:spPr>
          <p:txBody>
            <a:bodyPr wrap="none" anchor="ctr"/>
            <a:lstStyle/>
            <a:p>
              <a:endParaRPr lang="en-US" dirty="0"/>
            </a:p>
          </p:txBody>
        </p:sp>
        <p:sp>
          <p:nvSpPr>
            <p:cNvPr id="2631723" name="Line 43"/>
            <p:cNvSpPr>
              <a:spLocks noChangeShapeType="1"/>
            </p:cNvSpPr>
            <p:nvPr/>
          </p:nvSpPr>
          <p:spPr bwMode="auto">
            <a:xfrm>
              <a:off x="2346" y="1973"/>
              <a:ext cx="0" cy="123"/>
            </a:xfrm>
            <a:prstGeom prst="line">
              <a:avLst/>
            </a:prstGeom>
            <a:noFill/>
            <a:ln w="57150">
              <a:solidFill>
                <a:srgbClr val="00B050"/>
              </a:solidFill>
              <a:round/>
              <a:headEnd type="none" w="sm" len="sm"/>
              <a:tailEnd type="none" w="lg" len="lg"/>
            </a:ln>
            <a:effectLst/>
          </p:spPr>
          <p:txBody>
            <a:bodyPr wrap="none" anchor="ctr"/>
            <a:lstStyle/>
            <a:p>
              <a:endParaRPr lang="en-US" dirty="0"/>
            </a:p>
          </p:txBody>
        </p:sp>
        <p:sp>
          <p:nvSpPr>
            <p:cNvPr id="2631724" name="Line 44"/>
            <p:cNvSpPr>
              <a:spLocks noChangeShapeType="1"/>
            </p:cNvSpPr>
            <p:nvPr/>
          </p:nvSpPr>
          <p:spPr bwMode="auto">
            <a:xfrm flipH="1">
              <a:off x="2346" y="2096"/>
              <a:ext cx="135" cy="0"/>
            </a:xfrm>
            <a:prstGeom prst="line">
              <a:avLst/>
            </a:prstGeom>
            <a:noFill/>
            <a:ln w="57150">
              <a:solidFill>
                <a:srgbClr val="00B050"/>
              </a:solidFill>
              <a:round/>
              <a:headEnd type="none" w="sm" len="sm"/>
              <a:tailEnd type="none" w="lg" len="lg"/>
            </a:ln>
            <a:effectLst/>
          </p:spPr>
          <p:txBody>
            <a:bodyPr wrap="none" anchor="ctr"/>
            <a:lstStyle/>
            <a:p>
              <a:endParaRPr lang="en-US" dirty="0"/>
            </a:p>
          </p:txBody>
        </p:sp>
        <p:sp>
          <p:nvSpPr>
            <p:cNvPr id="2631725" name="Line 45"/>
            <p:cNvSpPr>
              <a:spLocks noChangeShapeType="1"/>
            </p:cNvSpPr>
            <p:nvPr/>
          </p:nvSpPr>
          <p:spPr bwMode="auto">
            <a:xfrm>
              <a:off x="2122" y="2178"/>
              <a:ext cx="314" cy="0"/>
            </a:xfrm>
            <a:prstGeom prst="line">
              <a:avLst/>
            </a:prstGeom>
            <a:noFill/>
            <a:ln w="57150">
              <a:solidFill>
                <a:srgbClr val="00B050"/>
              </a:solidFill>
              <a:round/>
              <a:headEnd type="none" w="sm" len="sm"/>
              <a:tailEnd type="none" w="lg" len="lg"/>
            </a:ln>
            <a:effectLst/>
          </p:spPr>
          <p:txBody>
            <a:bodyPr wrap="none" anchor="ctr"/>
            <a:lstStyle/>
            <a:p>
              <a:endParaRPr lang="en-US" dirty="0"/>
            </a:p>
          </p:txBody>
        </p:sp>
        <p:sp>
          <p:nvSpPr>
            <p:cNvPr id="2631726" name="Line 46"/>
            <p:cNvSpPr>
              <a:spLocks noChangeShapeType="1"/>
            </p:cNvSpPr>
            <p:nvPr/>
          </p:nvSpPr>
          <p:spPr bwMode="auto">
            <a:xfrm>
              <a:off x="2122" y="2219"/>
              <a:ext cx="314" cy="0"/>
            </a:xfrm>
            <a:prstGeom prst="line">
              <a:avLst/>
            </a:prstGeom>
            <a:noFill/>
            <a:ln w="57150">
              <a:solidFill>
                <a:srgbClr val="00B050"/>
              </a:solidFill>
              <a:round/>
              <a:headEnd type="none" w="sm" len="sm"/>
              <a:tailEnd type="none" w="lg" len="lg"/>
            </a:ln>
            <a:effectLst/>
          </p:spPr>
          <p:txBody>
            <a:bodyPr wrap="none" anchor="ctr"/>
            <a:lstStyle/>
            <a:p>
              <a:endParaRPr lang="en-US" dirty="0"/>
            </a:p>
          </p:txBody>
        </p:sp>
        <p:sp>
          <p:nvSpPr>
            <p:cNvPr id="2631727" name="Line 47"/>
            <p:cNvSpPr>
              <a:spLocks noChangeShapeType="1"/>
            </p:cNvSpPr>
            <p:nvPr/>
          </p:nvSpPr>
          <p:spPr bwMode="auto">
            <a:xfrm>
              <a:off x="2122" y="2260"/>
              <a:ext cx="314" cy="0"/>
            </a:xfrm>
            <a:prstGeom prst="line">
              <a:avLst/>
            </a:prstGeom>
            <a:noFill/>
            <a:ln w="57150">
              <a:solidFill>
                <a:srgbClr val="00B050"/>
              </a:solidFill>
              <a:round/>
              <a:headEnd type="none" w="sm" len="sm"/>
              <a:tailEnd type="none" w="lg" len="lg"/>
            </a:ln>
            <a:effectLst/>
          </p:spPr>
          <p:txBody>
            <a:bodyPr wrap="none" anchor="ctr"/>
            <a:lstStyle/>
            <a:p>
              <a:endParaRPr lang="en-US" dirty="0"/>
            </a:p>
          </p:txBody>
        </p:sp>
        <p:sp>
          <p:nvSpPr>
            <p:cNvPr id="2631728" name="Line 48"/>
            <p:cNvSpPr>
              <a:spLocks noChangeShapeType="1"/>
            </p:cNvSpPr>
            <p:nvPr/>
          </p:nvSpPr>
          <p:spPr bwMode="auto">
            <a:xfrm>
              <a:off x="2122" y="2342"/>
              <a:ext cx="314" cy="0"/>
            </a:xfrm>
            <a:prstGeom prst="line">
              <a:avLst/>
            </a:prstGeom>
            <a:noFill/>
            <a:ln w="57150">
              <a:solidFill>
                <a:srgbClr val="00B050"/>
              </a:solidFill>
              <a:round/>
              <a:headEnd type="none" w="sm" len="sm"/>
              <a:tailEnd type="none" w="lg" len="lg"/>
            </a:ln>
            <a:effectLst/>
          </p:spPr>
          <p:txBody>
            <a:bodyPr wrap="none" anchor="ctr"/>
            <a:lstStyle/>
            <a:p>
              <a:endParaRPr lang="en-US" dirty="0"/>
            </a:p>
          </p:txBody>
        </p:sp>
        <p:sp>
          <p:nvSpPr>
            <p:cNvPr id="2631729" name="Line 49"/>
            <p:cNvSpPr>
              <a:spLocks noChangeShapeType="1"/>
            </p:cNvSpPr>
            <p:nvPr/>
          </p:nvSpPr>
          <p:spPr bwMode="auto">
            <a:xfrm>
              <a:off x="2122" y="2301"/>
              <a:ext cx="314" cy="0"/>
            </a:xfrm>
            <a:prstGeom prst="line">
              <a:avLst/>
            </a:prstGeom>
            <a:noFill/>
            <a:ln w="57150">
              <a:solidFill>
                <a:srgbClr val="00B050"/>
              </a:solidFill>
              <a:round/>
              <a:headEnd type="none" w="sm" len="sm"/>
              <a:tailEnd type="none" w="lg" len="lg"/>
            </a:ln>
            <a:effectLst/>
          </p:spPr>
          <p:txBody>
            <a:bodyPr wrap="none" anchor="ctr"/>
            <a:lstStyle/>
            <a:p>
              <a:endParaRPr lang="en-US" dirty="0"/>
            </a:p>
          </p:txBody>
        </p:sp>
        <p:sp>
          <p:nvSpPr>
            <p:cNvPr id="2631730" name="Line 50"/>
            <p:cNvSpPr>
              <a:spLocks noChangeShapeType="1"/>
            </p:cNvSpPr>
            <p:nvPr/>
          </p:nvSpPr>
          <p:spPr bwMode="auto">
            <a:xfrm>
              <a:off x="2122" y="2382"/>
              <a:ext cx="314" cy="0"/>
            </a:xfrm>
            <a:prstGeom prst="line">
              <a:avLst/>
            </a:prstGeom>
            <a:noFill/>
            <a:ln w="57150">
              <a:solidFill>
                <a:srgbClr val="00B050"/>
              </a:solidFill>
              <a:round/>
              <a:headEnd type="none" w="sm" len="sm"/>
              <a:tailEnd type="none" w="lg" len="lg"/>
            </a:ln>
            <a:effectLst/>
          </p:spPr>
          <p:txBody>
            <a:bodyPr wrap="none" anchor="ctr"/>
            <a:lstStyle/>
            <a:p>
              <a:endParaRPr lang="en-US" dirty="0"/>
            </a:p>
          </p:txBody>
        </p:sp>
        <p:sp>
          <p:nvSpPr>
            <p:cNvPr id="2631731" name="Line 51"/>
            <p:cNvSpPr>
              <a:spLocks noChangeShapeType="1"/>
            </p:cNvSpPr>
            <p:nvPr/>
          </p:nvSpPr>
          <p:spPr bwMode="auto">
            <a:xfrm>
              <a:off x="2122" y="2423"/>
              <a:ext cx="314" cy="0"/>
            </a:xfrm>
            <a:prstGeom prst="line">
              <a:avLst/>
            </a:prstGeom>
            <a:noFill/>
            <a:ln w="57150">
              <a:solidFill>
                <a:srgbClr val="00B050"/>
              </a:solidFill>
              <a:round/>
              <a:headEnd type="none" w="sm" len="sm"/>
              <a:tailEnd type="none" w="lg" len="lg"/>
            </a:ln>
            <a:effectLst/>
          </p:spPr>
          <p:txBody>
            <a:bodyPr wrap="none" anchor="ctr"/>
            <a:lstStyle/>
            <a:p>
              <a:endParaRPr lang="en-US" dirty="0"/>
            </a:p>
          </p:txBody>
        </p:sp>
        <p:sp>
          <p:nvSpPr>
            <p:cNvPr id="2631732" name="Line 52"/>
            <p:cNvSpPr>
              <a:spLocks noChangeShapeType="1"/>
            </p:cNvSpPr>
            <p:nvPr/>
          </p:nvSpPr>
          <p:spPr bwMode="auto">
            <a:xfrm>
              <a:off x="2122" y="2464"/>
              <a:ext cx="314" cy="0"/>
            </a:xfrm>
            <a:prstGeom prst="line">
              <a:avLst/>
            </a:prstGeom>
            <a:noFill/>
            <a:ln w="57150">
              <a:solidFill>
                <a:srgbClr val="00B050"/>
              </a:solidFill>
              <a:round/>
              <a:headEnd type="none" w="sm" len="sm"/>
              <a:tailEnd type="none" w="lg" len="lg"/>
            </a:ln>
            <a:effectLst/>
          </p:spPr>
          <p:txBody>
            <a:bodyPr wrap="none" anchor="ctr"/>
            <a:lstStyle/>
            <a:p>
              <a:endParaRPr lang="en-US" dirty="0"/>
            </a:p>
          </p:txBody>
        </p:sp>
        <p:sp>
          <p:nvSpPr>
            <p:cNvPr id="2631733" name="Line 53"/>
            <p:cNvSpPr>
              <a:spLocks noChangeShapeType="1"/>
            </p:cNvSpPr>
            <p:nvPr/>
          </p:nvSpPr>
          <p:spPr bwMode="auto">
            <a:xfrm>
              <a:off x="2122" y="2505"/>
              <a:ext cx="314" cy="0"/>
            </a:xfrm>
            <a:prstGeom prst="line">
              <a:avLst/>
            </a:prstGeom>
            <a:noFill/>
            <a:ln w="57150">
              <a:solidFill>
                <a:srgbClr val="00B050"/>
              </a:solidFill>
              <a:round/>
              <a:headEnd type="none" w="sm" len="sm"/>
              <a:tailEnd type="none" w="lg" len="lg"/>
            </a:ln>
            <a:effectLst/>
          </p:spPr>
          <p:txBody>
            <a:bodyPr wrap="none" anchor="ctr"/>
            <a:lstStyle/>
            <a:p>
              <a:endParaRPr lang="en-US" dirty="0"/>
            </a:p>
          </p:txBody>
        </p:sp>
        <p:sp>
          <p:nvSpPr>
            <p:cNvPr id="2631734" name="Line 54"/>
            <p:cNvSpPr>
              <a:spLocks noChangeShapeType="1"/>
            </p:cNvSpPr>
            <p:nvPr/>
          </p:nvSpPr>
          <p:spPr bwMode="auto">
            <a:xfrm>
              <a:off x="2122" y="2546"/>
              <a:ext cx="314" cy="0"/>
            </a:xfrm>
            <a:prstGeom prst="line">
              <a:avLst/>
            </a:prstGeom>
            <a:noFill/>
            <a:ln w="57150">
              <a:solidFill>
                <a:srgbClr val="00B050"/>
              </a:solidFill>
              <a:round/>
              <a:headEnd type="none" w="sm" len="sm"/>
              <a:tailEnd type="none" w="lg" len="lg"/>
            </a:ln>
            <a:effectLst/>
          </p:spPr>
          <p:txBody>
            <a:bodyPr wrap="none" anchor="ctr"/>
            <a:lstStyle/>
            <a:p>
              <a:endParaRPr lang="en-US" dirty="0"/>
            </a:p>
          </p:txBody>
        </p:sp>
        <p:sp>
          <p:nvSpPr>
            <p:cNvPr id="2631735" name="Line 55"/>
            <p:cNvSpPr>
              <a:spLocks noChangeShapeType="1"/>
            </p:cNvSpPr>
            <p:nvPr/>
          </p:nvSpPr>
          <p:spPr bwMode="auto">
            <a:xfrm>
              <a:off x="2122" y="2137"/>
              <a:ext cx="314" cy="0"/>
            </a:xfrm>
            <a:prstGeom prst="line">
              <a:avLst/>
            </a:prstGeom>
            <a:noFill/>
            <a:ln w="57150">
              <a:solidFill>
                <a:srgbClr val="00B050"/>
              </a:solidFill>
              <a:round/>
              <a:headEnd type="none" w="sm" len="sm"/>
              <a:tailEnd type="none" w="lg" len="lg"/>
            </a:ln>
            <a:effectLst/>
          </p:spPr>
          <p:txBody>
            <a:bodyPr wrap="none" anchor="ctr"/>
            <a:lstStyle/>
            <a:p>
              <a:endParaRPr lang="en-US" dirty="0"/>
            </a:p>
          </p:txBody>
        </p:sp>
        <p:sp>
          <p:nvSpPr>
            <p:cNvPr id="2631736" name="Line 56"/>
            <p:cNvSpPr>
              <a:spLocks noChangeShapeType="1"/>
            </p:cNvSpPr>
            <p:nvPr/>
          </p:nvSpPr>
          <p:spPr bwMode="auto">
            <a:xfrm>
              <a:off x="2122" y="2055"/>
              <a:ext cx="195" cy="0"/>
            </a:xfrm>
            <a:prstGeom prst="line">
              <a:avLst/>
            </a:prstGeom>
            <a:noFill/>
            <a:ln w="57150">
              <a:solidFill>
                <a:srgbClr val="00B050"/>
              </a:solidFill>
              <a:round/>
              <a:headEnd type="none" w="sm" len="sm"/>
              <a:tailEnd type="none" w="lg" len="lg"/>
            </a:ln>
            <a:effectLst/>
          </p:spPr>
          <p:txBody>
            <a:bodyPr wrap="none" anchor="ctr"/>
            <a:lstStyle/>
            <a:p>
              <a:endParaRPr lang="en-US" dirty="0"/>
            </a:p>
          </p:txBody>
        </p:sp>
        <p:sp>
          <p:nvSpPr>
            <p:cNvPr id="2631737" name="Line 57"/>
            <p:cNvSpPr>
              <a:spLocks noChangeShapeType="1"/>
            </p:cNvSpPr>
            <p:nvPr/>
          </p:nvSpPr>
          <p:spPr bwMode="auto">
            <a:xfrm>
              <a:off x="2122" y="2014"/>
              <a:ext cx="195" cy="0"/>
            </a:xfrm>
            <a:prstGeom prst="line">
              <a:avLst/>
            </a:prstGeom>
            <a:noFill/>
            <a:ln w="57150">
              <a:solidFill>
                <a:srgbClr val="00B050"/>
              </a:solidFill>
              <a:round/>
              <a:headEnd type="none" w="sm" len="sm"/>
              <a:tailEnd type="none" w="lg" len="lg"/>
            </a:ln>
            <a:effectLst/>
          </p:spPr>
          <p:txBody>
            <a:bodyPr wrap="none" anchor="ctr"/>
            <a:lstStyle/>
            <a:p>
              <a:endParaRPr lang="en-US" dirty="0"/>
            </a:p>
          </p:txBody>
        </p:sp>
        <p:sp>
          <p:nvSpPr>
            <p:cNvPr id="2631738" name="Line 58"/>
            <p:cNvSpPr>
              <a:spLocks noChangeShapeType="1"/>
            </p:cNvSpPr>
            <p:nvPr/>
          </p:nvSpPr>
          <p:spPr bwMode="auto">
            <a:xfrm>
              <a:off x="2122" y="2096"/>
              <a:ext cx="195" cy="0"/>
            </a:xfrm>
            <a:prstGeom prst="line">
              <a:avLst/>
            </a:prstGeom>
            <a:noFill/>
            <a:ln w="57150">
              <a:solidFill>
                <a:srgbClr val="00B050"/>
              </a:solidFill>
              <a:round/>
              <a:headEnd type="none" w="sm" len="sm"/>
              <a:tailEnd type="none" w="lg" len="lg"/>
            </a:ln>
            <a:effectLst/>
          </p:spPr>
          <p:txBody>
            <a:bodyPr wrap="none" anchor="ctr"/>
            <a:lstStyle/>
            <a:p>
              <a:endParaRPr lang="en-US" dirty="0"/>
            </a:p>
          </p:txBody>
        </p:sp>
      </p:grpSp>
      <p:grpSp>
        <p:nvGrpSpPr>
          <p:cNvPr id="2631696" name="Group 16"/>
          <p:cNvGrpSpPr>
            <a:grpSpLocks/>
          </p:cNvGrpSpPr>
          <p:nvPr/>
        </p:nvGrpSpPr>
        <p:grpSpPr bwMode="auto">
          <a:xfrm>
            <a:off x="2028576" y="3858977"/>
            <a:ext cx="1290888" cy="1960797"/>
            <a:chOff x="721" y="2814"/>
            <a:chExt cx="404" cy="614"/>
          </a:xfrm>
        </p:grpSpPr>
        <p:sp>
          <p:nvSpPr>
            <p:cNvPr id="2631698" name="Rectangle 18"/>
            <p:cNvSpPr>
              <a:spLocks noChangeArrowheads="1"/>
            </p:cNvSpPr>
            <p:nvPr/>
          </p:nvSpPr>
          <p:spPr bwMode="auto">
            <a:xfrm>
              <a:off x="721" y="2814"/>
              <a:ext cx="404" cy="614"/>
            </a:xfrm>
            <a:prstGeom prst="rect">
              <a:avLst/>
            </a:prstGeom>
            <a:noFill/>
            <a:ln w="57150">
              <a:solidFill>
                <a:srgbClr val="996633"/>
              </a:solidFill>
              <a:miter lim="800000"/>
              <a:headEnd type="none" w="sm" len="sm"/>
              <a:tailEnd type="none" w="lg" len="lg"/>
            </a:ln>
            <a:effectLst/>
          </p:spPr>
          <p:txBody>
            <a:bodyPr wrap="none" anchor="ctr"/>
            <a:lstStyle/>
            <a:p>
              <a:endParaRPr lang="en-US" dirty="0"/>
            </a:p>
          </p:txBody>
        </p:sp>
        <p:sp>
          <p:nvSpPr>
            <p:cNvPr id="2631699" name="Line 19"/>
            <p:cNvSpPr>
              <a:spLocks noChangeShapeType="1"/>
            </p:cNvSpPr>
            <p:nvPr/>
          </p:nvSpPr>
          <p:spPr bwMode="auto">
            <a:xfrm>
              <a:off x="990" y="2814"/>
              <a:ext cx="135" cy="123"/>
            </a:xfrm>
            <a:prstGeom prst="line">
              <a:avLst/>
            </a:prstGeom>
            <a:noFill/>
            <a:ln w="57150">
              <a:solidFill>
                <a:srgbClr val="996633"/>
              </a:solidFill>
              <a:round/>
              <a:headEnd type="none" w="sm" len="sm"/>
              <a:tailEnd type="none" w="lg" len="lg"/>
            </a:ln>
            <a:effectLst/>
          </p:spPr>
          <p:txBody>
            <a:bodyPr wrap="none" anchor="ctr"/>
            <a:lstStyle/>
            <a:p>
              <a:endParaRPr lang="en-US" dirty="0"/>
            </a:p>
          </p:txBody>
        </p:sp>
        <p:sp>
          <p:nvSpPr>
            <p:cNvPr id="2631700" name="Line 20"/>
            <p:cNvSpPr>
              <a:spLocks noChangeShapeType="1"/>
            </p:cNvSpPr>
            <p:nvPr/>
          </p:nvSpPr>
          <p:spPr bwMode="auto">
            <a:xfrm>
              <a:off x="990" y="2814"/>
              <a:ext cx="0" cy="123"/>
            </a:xfrm>
            <a:prstGeom prst="line">
              <a:avLst/>
            </a:prstGeom>
            <a:noFill/>
            <a:ln w="57150">
              <a:solidFill>
                <a:srgbClr val="996633"/>
              </a:solidFill>
              <a:round/>
              <a:headEnd type="none" w="sm" len="sm"/>
              <a:tailEnd type="none" w="lg" len="lg"/>
            </a:ln>
            <a:effectLst/>
          </p:spPr>
          <p:txBody>
            <a:bodyPr wrap="none" anchor="ctr"/>
            <a:lstStyle/>
            <a:p>
              <a:endParaRPr lang="en-US" dirty="0"/>
            </a:p>
          </p:txBody>
        </p:sp>
        <p:sp>
          <p:nvSpPr>
            <p:cNvPr id="2631701" name="Line 21"/>
            <p:cNvSpPr>
              <a:spLocks noChangeShapeType="1"/>
            </p:cNvSpPr>
            <p:nvPr/>
          </p:nvSpPr>
          <p:spPr bwMode="auto">
            <a:xfrm flipH="1">
              <a:off x="990" y="2937"/>
              <a:ext cx="135" cy="0"/>
            </a:xfrm>
            <a:prstGeom prst="line">
              <a:avLst/>
            </a:prstGeom>
            <a:noFill/>
            <a:ln w="57150">
              <a:solidFill>
                <a:srgbClr val="996633"/>
              </a:solidFill>
              <a:round/>
              <a:headEnd type="none" w="sm" len="sm"/>
              <a:tailEnd type="none" w="lg" len="lg"/>
            </a:ln>
            <a:effectLst/>
          </p:spPr>
          <p:txBody>
            <a:bodyPr wrap="none" anchor="ctr"/>
            <a:lstStyle/>
            <a:p>
              <a:endParaRPr lang="en-US" dirty="0"/>
            </a:p>
          </p:txBody>
        </p:sp>
        <p:sp>
          <p:nvSpPr>
            <p:cNvPr id="2631702" name="Line 22"/>
            <p:cNvSpPr>
              <a:spLocks noChangeShapeType="1"/>
            </p:cNvSpPr>
            <p:nvPr/>
          </p:nvSpPr>
          <p:spPr bwMode="auto">
            <a:xfrm>
              <a:off x="766" y="3019"/>
              <a:ext cx="314" cy="0"/>
            </a:xfrm>
            <a:prstGeom prst="line">
              <a:avLst/>
            </a:prstGeom>
            <a:noFill/>
            <a:ln w="57150">
              <a:solidFill>
                <a:srgbClr val="996633"/>
              </a:solidFill>
              <a:round/>
              <a:headEnd type="none" w="sm" len="sm"/>
              <a:tailEnd type="none" w="lg" len="lg"/>
            </a:ln>
            <a:effectLst/>
          </p:spPr>
          <p:txBody>
            <a:bodyPr wrap="none" anchor="ctr"/>
            <a:lstStyle/>
            <a:p>
              <a:endParaRPr lang="en-US" dirty="0"/>
            </a:p>
          </p:txBody>
        </p:sp>
        <p:sp>
          <p:nvSpPr>
            <p:cNvPr id="2631703" name="Line 23"/>
            <p:cNvSpPr>
              <a:spLocks noChangeShapeType="1"/>
            </p:cNvSpPr>
            <p:nvPr/>
          </p:nvSpPr>
          <p:spPr bwMode="auto">
            <a:xfrm>
              <a:off x="766" y="3060"/>
              <a:ext cx="314" cy="0"/>
            </a:xfrm>
            <a:prstGeom prst="line">
              <a:avLst/>
            </a:prstGeom>
            <a:noFill/>
            <a:ln w="57150">
              <a:solidFill>
                <a:srgbClr val="996633"/>
              </a:solidFill>
              <a:round/>
              <a:headEnd type="none" w="sm" len="sm"/>
              <a:tailEnd type="none" w="lg" len="lg"/>
            </a:ln>
            <a:effectLst/>
          </p:spPr>
          <p:txBody>
            <a:bodyPr wrap="none" anchor="ctr"/>
            <a:lstStyle/>
            <a:p>
              <a:endParaRPr lang="en-US" dirty="0"/>
            </a:p>
          </p:txBody>
        </p:sp>
        <p:sp>
          <p:nvSpPr>
            <p:cNvPr id="2631704" name="Line 24"/>
            <p:cNvSpPr>
              <a:spLocks noChangeShapeType="1"/>
            </p:cNvSpPr>
            <p:nvPr/>
          </p:nvSpPr>
          <p:spPr bwMode="auto">
            <a:xfrm>
              <a:off x="766" y="3101"/>
              <a:ext cx="314" cy="0"/>
            </a:xfrm>
            <a:prstGeom prst="line">
              <a:avLst/>
            </a:prstGeom>
            <a:noFill/>
            <a:ln w="57150">
              <a:solidFill>
                <a:srgbClr val="996633"/>
              </a:solidFill>
              <a:round/>
              <a:headEnd type="none" w="sm" len="sm"/>
              <a:tailEnd type="none" w="lg" len="lg"/>
            </a:ln>
            <a:effectLst/>
          </p:spPr>
          <p:txBody>
            <a:bodyPr wrap="none" anchor="ctr"/>
            <a:lstStyle/>
            <a:p>
              <a:endParaRPr lang="en-US" dirty="0"/>
            </a:p>
          </p:txBody>
        </p:sp>
        <p:sp>
          <p:nvSpPr>
            <p:cNvPr id="2631705" name="Line 25"/>
            <p:cNvSpPr>
              <a:spLocks noChangeShapeType="1"/>
            </p:cNvSpPr>
            <p:nvPr/>
          </p:nvSpPr>
          <p:spPr bwMode="auto">
            <a:xfrm>
              <a:off x="766" y="3183"/>
              <a:ext cx="314" cy="0"/>
            </a:xfrm>
            <a:prstGeom prst="line">
              <a:avLst/>
            </a:prstGeom>
            <a:noFill/>
            <a:ln w="57150">
              <a:solidFill>
                <a:srgbClr val="996633"/>
              </a:solidFill>
              <a:round/>
              <a:headEnd type="none" w="sm" len="sm"/>
              <a:tailEnd type="none" w="lg" len="lg"/>
            </a:ln>
            <a:effectLst/>
          </p:spPr>
          <p:txBody>
            <a:bodyPr wrap="none" anchor="ctr"/>
            <a:lstStyle/>
            <a:p>
              <a:endParaRPr lang="en-US" dirty="0"/>
            </a:p>
          </p:txBody>
        </p:sp>
        <p:sp>
          <p:nvSpPr>
            <p:cNvPr id="2631706" name="Line 26"/>
            <p:cNvSpPr>
              <a:spLocks noChangeShapeType="1"/>
            </p:cNvSpPr>
            <p:nvPr/>
          </p:nvSpPr>
          <p:spPr bwMode="auto">
            <a:xfrm>
              <a:off x="766" y="3142"/>
              <a:ext cx="314" cy="0"/>
            </a:xfrm>
            <a:prstGeom prst="line">
              <a:avLst/>
            </a:prstGeom>
            <a:noFill/>
            <a:ln w="57150">
              <a:solidFill>
                <a:srgbClr val="996633"/>
              </a:solidFill>
              <a:round/>
              <a:headEnd type="none" w="sm" len="sm"/>
              <a:tailEnd type="none" w="lg" len="lg"/>
            </a:ln>
            <a:effectLst/>
          </p:spPr>
          <p:txBody>
            <a:bodyPr wrap="none" anchor="ctr"/>
            <a:lstStyle/>
            <a:p>
              <a:endParaRPr lang="en-US" dirty="0"/>
            </a:p>
          </p:txBody>
        </p:sp>
        <p:sp>
          <p:nvSpPr>
            <p:cNvPr id="2631707" name="Line 27"/>
            <p:cNvSpPr>
              <a:spLocks noChangeShapeType="1"/>
            </p:cNvSpPr>
            <p:nvPr/>
          </p:nvSpPr>
          <p:spPr bwMode="auto">
            <a:xfrm>
              <a:off x="766" y="3223"/>
              <a:ext cx="314" cy="0"/>
            </a:xfrm>
            <a:prstGeom prst="line">
              <a:avLst/>
            </a:prstGeom>
            <a:noFill/>
            <a:ln w="57150">
              <a:solidFill>
                <a:srgbClr val="996633"/>
              </a:solidFill>
              <a:round/>
              <a:headEnd type="none" w="sm" len="sm"/>
              <a:tailEnd type="none" w="lg" len="lg"/>
            </a:ln>
            <a:effectLst/>
          </p:spPr>
          <p:txBody>
            <a:bodyPr wrap="none" anchor="ctr"/>
            <a:lstStyle/>
            <a:p>
              <a:endParaRPr lang="en-US" dirty="0"/>
            </a:p>
          </p:txBody>
        </p:sp>
        <p:sp>
          <p:nvSpPr>
            <p:cNvPr id="2631708" name="Line 28"/>
            <p:cNvSpPr>
              <a:spLocks noChangeShapeType="1"/>
            </p:cNvSpPr>
            <p:nvPr/>
          </p:nvSpPr>
          <p:spPr bwMode="auto">
            <a:xfrm>
              <a:off x="766" y="3264"/>
              <a:ext cx="314" cy="0"/>
            </a:xfrm>
            <a:prstGeom prst="line">
              <a:avLst/>
            </a:prstGeom>
            <a:noFill/>
            <a:ln w="57150">
              <a:solidFill>
                <a:srgbClr val="996633"/>
              </a:solidFill>
              <a:round/>
              <a:headEnd type="none" w="sm" len="sm"/>
              <a:tailEnd type="none" w="lg" len="lg"/>
            </a:ln>
            <a:effectLst/>
          </p:spPr>
          <p:txBody>
            <a:bodyPr wrap="none" anchor="ctr"/>
            <a:lstStyle/>
            <a:p>
              <a:endParaRPr lang="en-US" dirty="0"/>
            </a:p>
          </p:txBody>
        </p:sp>
        <p:sp>
          <p:nvSpPr>
            <p:cNvPr id="2631709" name="Line 29"/>
            <p:cNvSpPr>
              <a:spLocks noChangeShapeType="1"/>
            </p:cNvSpPr>
            <p:nvPr/>
          </p:nvSpPr>
          <p:spPr bwMode="auto">
            <a:xfrm>
              <a:off x="766" y="3305"/>
              <a:ext cx="314" cy="0"/>
            </a:xfrm>
            <a:prstGeom prst="line">
              <a:avLst/>
            </a:prstGeom>
            <a:noFill/>
            <a:ln w="57150">
              <a:solidFill>
                <a:srgbClr val="996633"/>
              </a:solidFill>
              <a:round/>
              <a:headEnd type="none" w="sm" len="sm"/>
              <a:tailEnd type="none" w="lg" len="lg"/>
            </a:ln>
            <a:effectLst/>
          </p:spPr>
          <p:txBody>
            <a:bodyPr wrap="none" anchor="ctr"/>
            <a:lstStyle/>
            <a:p>
              <a:endParaRPr lang="en-US" dirty="0"/>
            </a:p>
          </p:txBody>
        </p:sp>
        <p:sp>
          <p:nvSpPr>
            <p:cNvPr id="2631710" name="Line 30"/>
            <p:cNvSpPr>
              <a:spLocks noChangeShapeType="1"/>
            </p:cNvSpPr>
            <p:nvPr/>
          </p:nvSpPr>
          <p:spPr bwMode="auto">
            <a:xfrm>
              <a:off x="766" y="3346"/>
              <a:ext cx="314" cy="0"/>
            </a:xfrm>
            <a:prstGeom prst="line">
              <a:avLst/>
            </a:prstGeom>
            <a:noFill/>
            <a:ln w="57150">
              <a:solidFill>
                <a:srgbClr val="996633"/>
              </a:solidFill>
              <a:round/>
              <a:headEnd type="none" w="sm" len="sm"/>
              <a:tailEnd type="none" w="lg" len="lg"/>
            </a:ln>
            <a:effectLst/>
          </p:spPr>
          <p:txBody>
            <a:bodyPr wrap="none" anchor="ctr"/>
            <a:lstStyle/>
            <a:p>
              <a:endParaRPr lang="en-US" dirty="0"/>
            </a:p>
          </p:txBody>
        </p:sp>
        <p:sp>
          <p:nvSpPr>
            <p:cNvPr id="2631711" name="Line 31"/>
            <p:cNvSpPr>
              <a:spLocks noChangeShapeType="1"/>
            </p:cNvSpPr>
            <p:nvPr/>
          </p:nvSpPr>
          <p:spPr bwMode="auto">
            <a:xfrm>
              <a:off x="766" y="3387"/>
              <a:ext cx="314" cy="0"/>
            </a:xfrm>
            <a:prstGeom prst="line">
              <a:avLst/>
            </a:prstGeom>
            <a:noFill/>
            <a:ln w="57150">
              <a:solidFill>
                <a:srgbClr val="996633"/>
              </a:solidFill>
              <a:round/>
              <a:headEnd type="none" w="sm" len="sm"/>
              <a:tailEnd type="none" w="lg" len="lg"/>
            </a:ln>
            <a:effectLst/>
          </p:spPr>
          <p:txBody>
            <a:bodyPr wrap="none" anchor="ctr"/>
            <a:lstStyle/>
            <a:p>
              <a:endParaRPr lang="en-US" dirty="0"/>
            </a:p>
          </p:txBody>
        </p:sp>
        <p:sp>
          <p:nvSpPr>
            <p:cNvPr id="2631712" name="Line 32"/>
            <p:cNvSpPr>
              <a:spLocks noChangeShapeType="1"/>
            </p:cNvSpPr>
            <p:nvPr/>
          </p:nvSpPr>
          <p:spPr bwMode="auto">
            <a:xfrm>
              <a:off x="766" y="2978"/>
              <a:ext cx="314" cy="0"/>
            </a:xfrm>
            <a:prstGeom prst="line">
              <a:avLst/>
            </a:prstGeom>
            <a:noFill/>
            <a:ln w="57150">
              <a:solidFill>
                <a:srgbClr val="996633"/>
              </a:solidFill>
              <a:round/>
              <a:headEnd type="none" w="sm" len="sm"/>
              <a:tailEnd type="none" w="lg" len="lg"/>
            </a:ln>
            <a:effectLst/>
          </p:spPr>
          <p:txBody>
            <a:bodyPr wrap="none" anchor="ctr"/>
            <a:lstStyle/>
            <a:p>
              <a:endParaRPr lang="en-US" dirty="0"/>
            </a:p>
          </p:txBody>
        </p:sp>
        <p:sp>
          <p:nvSpPr>
            <p:cNvPr id="2631713" name="Line 33"/>
            <p:cNvSpPr>
              <a:spLocks noChangeShapeType="1"/>
            </p:cNvSpPr>
            <p:nvPr/>
          </p:nvSpPr>
          <p:spPr bwMode="auto">
            <a:xfrm>
              <a:off x="766" y="2896"/>
              <a:ext cx="195" cy="0"/>
            </a:xfrm>
            <a:prstGeom prst="line">
              <a:avLst/>
            </a:prstGeom>
            <a:noFill/>
            <a:ln w="57150">
              <a:solidFill>
                <a:srgbClr val="996633"/>
              </a:solidFill>
              <a:round/>
              <a:headEnd type="none" w="sm" len="sm"/>
              <a:tailEnd type="none" w="lg" len="lg"/>
            </a:ln>
            <a:effectLst/>
          </p:spPr>
          <p:txBody>
            <a:bodyPr wrap="none" anchor="ctr"/>
            <a:lstStyle/>
            <a:p>
              <a:endParaRPr lang="en-US" dirty="0"/>
            </a:p>
          </p:txBody>
        </p:sp>
        <p:sp>
          <p:nvSpPr>
            <p:cNvPr id="2631714" name="Line 34"/>
            <p:cNvSpPr>
              <a:spLocks noChangeShapeType="1"/>
            </p:cNvSpPr>
            <p:nvPr/>
          </p:nvSpPr>
          <p:spPr bwMode="auto">
            <a:xfrm>
              <a:off x="766" y="2855"/>
              <a:ext cx="195" cy="0"/>
            </a:xfrm>
            <a:prstGeom prst="line">
              <a:avLst/>
            </a:prstGeom>
            <a:noFill/>
            <a:ln w="57150">
              <a:solidFill>
                <a:srgbClr val="996633"/>
              </a:solidFill>
              <a:round/>
              <a:headEnd type="none" w="sm" len="sm"/>
              <a:tailEnd type="none" w="lg" len="lg"/>
            </a:ln>
            <a:effectLst/>
          </p:spPr>
          <p:txBody>
            <a:bodyPr wrap="none" anchor="ctr"/>
            <a:lstStyle/>
            <a:p>
              <a:endParaRPr lang="en-US" dirty="0"/>
            </a:p>
          </p:txBody>
        </p:sp>
        <p:sp>
          <p:nvSpPr>
            <p:cNvPr id="2631715" name="Line 35"/>
            <p:cNvSpPr>
              <a:spLocks noChangeShapeType="1"/>
            </p:cNvSpPr>
            <p:nvPr/>
          </p:nvSpPr>
          <p:spPr bwMode="auto">
            <a:xfrm>
              <a:off x="766" y="2937"/>
              <a:ext cx="195" cy="0"/>
            </a:xfrm>
            <a:prstGeom prst="line">
              <a:avLst/>
            </a:prstGeom>
            <a:noFill/>
            <a:ln w="57150">
              <a:solidFill>
                <a:srgbClr val="996633"/>
              </a:solidFill>
              <a:round/>
              <a:headEnd type="none" w="sm" len="sm"/>
              <a:tailEnd type="none" w="lg" len="lg"/>
            </a:ln>
            <a:effectLst/>
          </p:spPr>
          <p:txBody>
            <a:bodyPr wrap="none" anchor="ctr"/>
            <a:lstStyle/>
            <a:p>
              <a:endParaRPr lang="en-US" dirty="0"/>
            </a:p>
          </p:txBody>
        </p:sp>
      </p:grpSp>
      <p:sp>
        <p:nvSpPr>
          <p:cNvPr id="2631682" name="Rectangle 2"/>
          <p:cNvSpPr>
            <a:spLocks noGrp="1" noChangeArrowheads="1"/>
          </p:cNvSpPr>
          <p:nvPr>
            <p:ph type="title"/>
          </p:nvPr>
        </p:nvSpPr>
        <p:spPr/>
        <p:txBody>
          <a:bodyPr/>
          <a:lstStyle/>
          <a:p>
            <a:r>
              <a:rPr lang="en-US" dirty="0"/>
              <a:t>Realizing the Use Case Model </a:t>
            </a:r>
            <a:br>
              <a:rPr lang="en-US" dirty="0"/>
            </a:br>
            <a:r>
              <a:rPr lang="en-US" sz="3200" i="1" dirty="0"/>
              <a:t>to Reflect the Implementation Environment</a:t>
            </a:r>
          </a:p>
        </p:txBody>
      </p:sp>
      <p:sp>
        <p:nvSpPr>
          <p:cNvPr id="2631683" name="Text Box 3"/>
          <p:cNvSpPr txBox="1">
            <a:spLocks noChangeArrowheads="1"/>
          </p:cNvSpPr>
          <p:nvPr/>
        </p:nvSpPr>
        <p:spPr bwMode="auto">
          <a:xfrm>
            <a:off x="4083050" y="3355975"/>
            <a:ext cx="0" cy="274638"/>
          </a:xfrm>
          <a:prstGeom prst="rect">
            <a:avLst/>
          </a:prstGeom>
          <a:noFill/>
          <a:ln w="28575">
            <a:noFill/>
            <a:miter lim="800000"/>
            <a:headEnd type="none" w="sm" len="sm"/>
            <a:tailEnd type="none" w="lg" len="lg"/>
          </a:ln>
          <a:effectLst/>
        </p:spPr>
        <p:txBody>
          <a:bodyPr wrap="none" lIns="0" tIns="0" rIns="0" bIns="0">
            <a:spAutoFit/>
          </a:bodyPr>
          <a:lstStyle/>
          <a:p>
            <a:endParaRPr lang="en-US" sz="1800" u="sng" dirty="0">
              <a:latin typeface="Arial" charset="0"/>
            </a:endParaRPr>
          </a:p>
        </p:txBody>
      </p:sp>
      <p:sp>
        <p:nvSpPr>
          <p:cNvPr id="2631684" name="Text Box 4"/>
          <p:cNvSpPr txBox="1">
            <a:spLocks noChangeArrowheads="1"/>
          </p:cNvSpPr>
          <p:nvPr/>
        </p:nvSpPr>
        <p:spPr bwMode="auto">
          <a:xfrm>
            <a:off x="4573588" y="3355975"/>
            <a:ext cx="0" cy="274638"/>
          </a:xfrm>
          <a:prstGeom prst="rect">
            <a:avLst/>
          </a:prstGeom>
          <a:noFill/>
          <a:ln w="28575">
            <a:noFill/>
            <a:miter lim="800000"/>
            <a:headEnd type="none" w="sm" len="sm"/>
            <a:tailEnd type="none" w="lg" len="lg"/>
          </a:ln>
          <a:effectLst/>
        </p:spPr>
        <p:txBody>
          <a:bodyPr wrap="none" lIns="0" tIns="0" rIns="0" bIns="0">
            <a:spAutoFit/>
          </a:bodyPr>
          <a:lstStyle/>
          <a:p>
            <a:endParaRPr lang="en-US" sz="1800" u="sng" dirty="0">
              <a:latin typeface="Arial" charset="0"/>
            </a:endParaRPr>
          </a:p>
        </p:txBody>
      </p:sp>
      <p:sp>
        <p:nvSpPr>
          <p:cNvPr id="2631685" name="Text Box 5"/>
          <p:cNvSpPr txBox="1">
            <a:spLocks noChangeArrowheads="1"/>
          </p:cNvSpPr>
          <p:nvPr/>
        </p:nvSpPr>
        <p:spPr bwMode="auto">
          <a:xfrm>
            <a:off x="5062538" y="3355975"/>
            <a:ext cx="0" cy="274638"/>
          </a:xfrm>
          <a:prstGeom prst="rect">
            <a:avLst/>
          </a:prstGeom>
          <a:noFill/>
          <a:ln w="28575">
            <a:noFill/>
            <a:miter lim="800000"/>
            <a:headEnd type="none" w="sm" len="sm"/>
            <a:tailEnd type="none" w="lg" len="lg"/>
          </a:ln>
          <a:effectLst/>
        </p:spPr>
        <p:txBody>
          <a:bodyPr wrap="none" lIns="0" tIns="0" rIns="0" bIns="0">
            <a:spAutoFit/>
          </a:bodyPr>
          <a:lstStyle/>
          <a:p>
            <a:endParaRPr lang="en-US" sz="1800" u="sng" dirty="0">
              <a:latin typeface="Arial" charset="0"/>
            </a:endParaRPr>
          </a:p>
        </p:txBody>
      </p:sp>
      <p:sp>
        <p:nvSpPr>
          <p:cNvPr id="2631686" name="Text Box 6"/>
          <p:cNvSpPr txBox="1">
            <a:spLocks noChangeArrowheads="1"/>
          </p:cNvSpPr>
          <p:nvPr/>
        </p:nvSpPr>
        <p:spPr bwMode="auto">
          <a:xfrm>
            <a:off x="5622925" y="3355975"/>
            <a:ext cx="0" cy="274638"/>
          </a:xfrm>
          <a:prstGeom prst="rect">
            <a:avLst/>
          </a:prstGeom>
          <a:noFill/>
          <a:ln w="28575">
            <a:noFill/>
            <a:miter lim="800000"/>
            <a:headEnd type="none" w="sm" len="sm"/>
            <a:tailEnd type="none" w="lg" len="lg"/>
          </a:ln>
          <a:effectLst/>
        </p:spPr>
        <p:txBody>
          <a:bodyPr wrap="none" lIns="0" tIns="0" rIns="0" bIns="0">
            <a:spAutoFit/>
          </a:bodyPr>
          <a:lstStyle/>
          <a:p>
            <a:endParaRPr lang="en-US" sz="1800" u="sng" dirty="0">
              <a:latin typeface="Arial" charset="0"/>
            </a:endParaRPr>
          </a:p>
        </p:txBody>
      </p:sp>
      <p:sp>
        <p:nvSpPr>
          <p:cNvPr id="2631692" name="Text Box 12"/>
          <p:cNvSpPr txBox="1">
            <a:spLocks noChangeArrowheads="1"/>
          </p:cNvSpPr>
          <p:nvPr/>
        </p:nvSpPr>
        <p:spPr bwMode="auto">
          <a:xfrm>
            <a:off x="3503613" y="2895600"/>
            <a:ext cx="2135187" cy="519113"/>
          </a:xfrm>
          <a:prstGeom prst="rect">
            <a:avLst/>
          </a:prstGeom>
          <a:noFill/>
          <a:ln w="12700">
            <a:noFill/>
            <a:miter lim="800000"/>
            <a:headEnd type="none" w="sm" len="sm"/>
            <a:tailEnd type="none" w="lg" len="lg"/>
          </a:ln>
          <a:effectLst/>
        </p:spPr>
        <p:txBody>
          <a:bodyPr>
            <a:spAutoFit/>
          </a:bodyPr>
          <a:lstStyle/>
          <a:p>
            <a:pPr>
              <a:spcBef>
                <a:spcPct val="50000"/>
              </a:spcBef>
            </a:pPr>
            <a:r>
              <a:rPr lang="en-US" dirty="0"/>
              <a:t>&lt;&lt;realizes&gt;&gt;</a:t>
            </a:r>
          </a:p>
        </p:txBody>
      </p:sp>
      <p:sp>
        <p:nvSpPr>
          <p:cNvPr id="2631693" name="Text Box 13"/>
          <p:cNvSpPr txBox="1">
            <a:spLocks noChangeArrowheads="1"/>
          </p:cNvSpPr>
          <p:nvPr/>
        </p:nvSpPr>
        <p:spPr bwMode="auto">
          <a:xfrm>
            <a:off x="1112838" y="1828800"/>
            <a:ext cx="1752600" cy="1066800"/>
          </a:xfrm>
          <a:prstGeom prst="rect">
            <a:avLst/>
          </a:prstGeom>
          <a:noFill/>
          <a:ln w="12700">
            <a:noFill/>
            <a:miter lim="800000"/>
            <a:headEnd type="none" w="sm" len="sm"/>
            <a:tailEnd type="none" w="lg" len="lg"/>
          </a:ln>
          <a:effectLst/>
        </p:spPr>
        <p:txBody>
          <a:bodyPr>
            <a:spAutoFit/>
          </a:bodyPr>
          <a:lstStyle/>
          <a:p>
            <a:pPr>
              <a:spcBef>
                <a:spcPct val="50000"/>
              </a:spcBef>
            </a:pPr>
            <a:r>
              <a:rPr lang="en-US" sz="3200" b="1" i="1" dirty="0"/>
              <a:t>Use Case Model</a:t>
            </a:r>
          </a:p>
        </p:txBody>
      </p:sp>
      <p:sp>
        <p:nvSpPr>
          <p:cNvPr id="2631694" name="Text Box 14"/>
          <p:cNvSpPr txBox="1">
            <a:spLocks noChangeArrowheads="1"/>
          </p:cNvSpPr>
          <p:nvPr/>
        </p:nvSpPr>
        <p:spPr bwMode="auto">
          <a:xfrm>
            <a:off x="6338888" y="1828800"/>
            <a:ext cx="1452562" cy="1066800"/>
          </a:xfrm>
          <a:prstGeom prst="rect">
            <a:avLst/>
          </a:prstGeom>
          <a:noFill/>
          <a:ln w="12700">
            <a:noFill/>
            <a:miter lim="800000"/>
            <a:headEnd type="none" w="sm" len="sm"/>
            <a:tailEnd type="none" w="lg" len="lg"/>
          </a:ln>
          <a:effectLst/>
        </p:spPr>
        <p:txBody>
          <a:bodyPr>
            <a:spAutoFit/>
          </a:bodyPr>
          <a:lstStyle/>
          <a:p>
            <a:pPr>
              <a:spcBef>
                <a:spcPct val="50000"/>
              </a:spcBef>
            </a:pPr>
            <a:r>
              <a:rPr lang="en-US" sz="3200" b="1" i="1" dirty="0"/>
              <a:t>Design Model</a:t>
            </a:r>
          </a:p>
        </p:txBody>
      </p:sp>
      <p:sp>
        <p:nvSpPr>
          <p:cNvPr id="2631716" name="Text Box 36"/>
          <p:cNvSpPr txBox="1">
            <a:spLocks noChangeArrowheads="1"/>
          </p:cNvSpPr>
          <p:nvPr/>
        </p:nvSpPr>
        <p:spPr bwMode="auto">
          <a:xfrm>
            <a:off x="1336675" y="5867400"/>
            <a:ext cx="1714500" cy="946150"/>
          </a:xfrm>
          <a:prstGeom prst="rect">
            <a:avLst/>
          </a:prstGeom>
          <a:noFill/>
          <a:ln w="12700">
            <a:noFill/>
            <a:miter lim="800000"/>
            <a:headEnd type="none" w="sm" len="sm"/>
            <a:tailEnd type="none" w="lg" len="lg"/>
          </a:ln>
          <a:effectLst/>
        </p:spPr>
        <p:txBody>
          <a:bodyPr>
            <a:spAutoFit/>
          </a:bodyPr>
          <a:lstStyle/>
          <a:p>
            <a:pPr>
              <a:spcBef>
                <a:spcPct val="50000"/>
              </a:spcBef>
            </a:pPr>
            <a:r>
              <a:rPr lang="en-US" dirty="0"/>
              <a:t>Use Case Document</a:t>
            </a:r>
          </a:p>
        </p:txBody>
      </p:sp>
      <p:sp>
        <p:nvSpPr>
          <p:cNvPr id="2631739" name="Text Box 59"/>
          <p:cNvSpPr txBox="1">
            <a:spLocks noChangeArrowheads="1"/>
          </p:cNvSpPr>
          <p:nvPr/>
        </p:nvSpPr>
        <p:spPr bwMode="auto">
          <a:xfrm>
            <a:off x="5562600" y="5911850"/>
            <a:ext cx="3505200" cy="946150"/>
          </a:xfrm>
          <a:prstGeom prst="rect">
            <a:avLst/>
          </a:prstGeom>
          <a:noFill/>
          <a:ln w="12700">
            <a:noFill/>
            <a:miter lim="800000"/>
            <a:headEnd type="none" w="sm" len="sm"/>
            <a:tailEnd type="none" w="lg" len="lg"/>
          </a:ln>
          <a:effectLst/>
        </p:spPr>
        <p:txBody>
          <a:bodyPr>
            <a:spAutoFit/>
          </a:bodyPr>
          <a:lstStyle/>
          <a:p>
            <a:pPr>
              <a:spcBef>
                <a:spcPct val="50000"/>
              </a:spcBef>
            </a:pPr>
            <a:r>
              <a:rPr lang="en-US" b="1" dirty="0">
                <a:solidFill>
                  <a:srgbClr val="00B050"/>
                </a:solidFill>
              </a:rPr>
              <a:t>Use Case Realization </a:t>
            </a:r>
            <a:r>
              <a:rPr lang="en-US" b="1" dirty="0" smtClean="0">
                <a:solidFill>
                  <a:srgbClr val="00B050"/>
                </a:solidFill>
              </a:rPr>
              <a:t>Document </a:t>
            </a:r>
            <a:r>
              <a:rPr lang="en-US" b="1" dirty="0" smtClean="0">
                <a:solidFill>
                  <a:schemeClr val="bg1">
                    <a:lumMod val="65000"/>
                  </a:schemeClr>
                </a:solidFill>
              </a:rPr>
              <a:t>.</a:t>
            </a:r>
            <a:endParaRPr lang="en-US" b="1" dirty="0">
              <a:solidFill>
                <a:schemeClr val="bg1">
                  <a:lumMod val="65000"/>
                </a:schemeClr>
              </a:solidFill>
            </a:endParaRPr>
          </a:p>
        </p:txBody>
      </p:sp>
      <p:sp>
        <p:nvSpPr>
          <p:cNvPr id="54" name="Oval 9"/>
          <p:cNvSpPr>
            <a:spLocks noChangeArrowheads="1"/>
          </p:cNvSpPr>
          <p:nvPr/>
        </p:nvSpPr>
        <p:spPr bwMode="auto">
          <a:xfrm>
            <a:off x="6129338" y="3071813"/>
            <a:ext cx="1871662" cy="784225"/>
          </a:xfrm>
          <a:prstGeom prst="ellipse">
            <a:avLst/>
          </a:prstGeom>
          <a:noFill/>
          <a:ln w="57150">
            <a:solidFill>
              <a:srgbClr val="00B050"/>
            </a:solidFill>
            <a:prstDash val="dash"/>
            <a:round/>
            <a:headEnd type="none" w="sm" len="sm"/>
            <a:tailEnd type="none" w="lg" len="lg"/>
          </a:ln>
          <a:effectLst/>
        </p:spPr>
        <p:txBody>
          <a:bodyPr wrap="none" anchor="ctr"/>
          <a:lstStyle/>
          <a:p>
            <a:endParaRPr lang="en-US" dirty="0"/>
          </a:p>
        </p:txBody>
      </p:sp>
      <p:sp>
        <p:nvSpPr>
          <p:cNvPr id="55" name="Line 11"/>
          <p:cNvSpPr>
            <a:spLocks noChangeShapeType="1"/>
          </p:cNvSpPr>
          <p:nvPr/>
        </p:nvSpPr>
        <p:spPr bwMode="auto">
          <a:xfrm flipH="1">
            <a:off x="2895600" y="3462338"/>
            <a:ext cx="3233738" cy="0"/>
          </a:xfrm>
          <a:prstGeom prst="line">
            <a:avLst/>
          </a:prstGeom>
          <a:noFill/>
          <a:ln w="57150">
            <a:solidFill>
              <a:srgbClr val="00B050"/>
            </a:solidFill>
            <a:prstDash val="dash"/>
            <a:round/>
            <a:headEnd type="none" w="sm" len="sm"/>
            <a:tailEnd type="arrow" w="med" len="med"/>
          </a:ln>
          <a:effectLst/>
        </p:spPr>
        <p:txBody>
          <a:bodyPr wrap="none" anchor="ctr"/>
          <a:lstStyle/>
          <a:p>
            <a:endParaRPr lang="en-US" dirty="0"/>
          </a:p>
        </p:txBody>
      </p:sp>
      <p:sp>
        <p:nvSpPr>
          <p:cNvPr id="56" name="Oval 7"/>
          <p:cNvSpPr>
            <a:spLocks noChangeArrowheads="1"/>
          </p:cNvSpPr>
          <p:nvPr/>
        </p:nvSpPr>
        <p:spPr bwMode="auto">
          <a:xfrm>
            <a:off x="1066800" y="3076575"/>
            <a:ext cx="1844675" cy="773113"/>
          </a:xfrm>
          <a:prstGeom prst="ellipse">
            <a:avLst/>
          </a:prstGeom>
          <a:noFill/>
          <a:ln w="57150">
            <a:solidFill>
              <a:srgbClr val="996633"/>
            </a:solidFill>
            <a:round/>
            <a:headEnd type="none" w="sm" len="sm"/>
            <a:tailEnd type="none" w="lg" len="lg"/>
          </a:ln>
          <a:effectLst/>
        </p:spPr>
        <p:txBody>
          <a:bodyPr wrap="none" anchor="ctr"/>
          <a:lstStyle/>
          <a:p>
            <a:endParaRPr lang="en-US"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7FA11C4C-9288-43E2-B351-AED10908E39E}" type="slidenum">
              <a:rPr lang="en-US"/>
              <a:pPr/>
              <a:t>26</a:t>
            </a:fld>
            <a:endParaRPr lang="en-US" dirty="0"/>
          </a:p>
        </p:txBody>
      </p:sp>
      <p:graphicFrame>
        <p:nvGraphicFramePr>
          <p:cNvPr id="2816002" name="Object 2"/>
          <p:cNvGraphicFramePr>
            <a:graphicFrameLocks noChangeAspect="1"/>
          </p:cNvGraphicFramePr>
          <p:nvPr/>
        </p:nvGraphicFramePr>
        <p:xfrm>
          <a:off x="381000" y="1676400"/>
          <a:ext cx="7161213" cy="4959350"/>
        </p:xfrm>
        <a:graphic>
          <a:graphicData uri="http://schemas.openxmlformats.org/presentationml/2006/ole">
            <mc:AlternateContent xmlns:mc="http://schemas.openxmlformats.org/markup-compatibility/2006">
              <mc:Choice xmlns:v="urn:schemas-microsoft-com:vml" Requires="v">
                <p:oleObj spid="_x0000_s2816096" name="Slide" r:id="rId5" imgW="4951339" imgH="3428852" progId="PowerPoint.Slide.8">
                  <p:embed/>
                </p:oleObj>
              </mc:Choice>
              <mc:Fallback>
                <p:oleObj name="Slide" r:id="rId5" imgW="4951339" imgH="3428852" progId="PowerPoint.Slide.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676400"/>
                        <a:ext cx="7161213" cy="4959350"/>
                      </a:xfrm>
                      <a:prstGeom prst="rect">
                        <a:avLst/>
                      </a:prstGeom>
                      <a:noFill/>
                      <a:ln w="9525">
                        <a:solidFill>
                          <a:srgbClr val="A6A6A6"/>
                        </a:solidFill>
                        <a:miter lim="800000"/>
                        <a:headEnd/>
                        <a:tailEnd/>
                      </a:ln>
                      <a:effectLst>
                        <a:outerShdw dist="35921" dir="2700000" algn="ctr" rotWithShape="0">
                          <a:srgbClr val="A6A6A6"/>
                        </a:outerShdw>
                      </a:effectLst>
                      <a:extLst>
                        <a:ext uri="{909E8E84-426E-40DD-AFC4-6F175D3DCCD1}">
                          <a14:hiddenFill xmlns:a14="http://schemas.microsoft.com/office/drawing/2010/main">
                            <a:solidFill>
                              <a:srgbClr val="F8F8F8"/>
                            </a:solidFill>
                          </a14:hiddenFill>
                        </a:ext>
                      </a:extLst>
                    </p:spPr>
                  </p:pic>
                </p:oleObj>
              </mc:Fallback>
            </mc:AlternateContent>
          </a:graphicData>
        </a:graphic>
      </p:graphicFrame>
      <p:sp>
        <p:nvSpPr>
          <p:cNvPr id="2816003" name="Rectangle 3"/>
          <p:cNvSpPr>
            <a:spLocks noChangeArrowheads="1"/>
          </p:cNvSpPr>
          <p:nvPr/>
        </p:nvSpPr>
        <p:spPr bwMode="auto">
          <a:xfrm>
            <a:off x="1485900" y="1143000"/>
            <a:ext cx="6931025" cy="609600"/>
          </a:xfrm>
          <a:prstGeom prst="rect">
            <a:avLst/>
          </a:prstGeom>
          <a:noFill/>
          <a:ln w="9525">
            <a:noFill/>
            <a:miter lim="800000"/>
            <a:headEnd/>
            <a:tailEnd/>
          </a:ln>
          <a:effectLst/>
        </p:spPr>
        <p:txBody>
          <a:bodyPr wrap="none" anchor="ctr"/>
          <a:lstStyle/>
          <a:p>
            <a:endParaRPr lang="en-US" dirty="0"/>
          </a:p>
        </p:txBody>
      </p:sp>
      <p:sp>
        <p:nvSpPr>
          <p:cNvPr id="2816004" name="Rectangle 4"/>
          <p:cNvSpPr>
            <a:spLocks noGrp="1" noChangeArrowheads="1"/>
          </p:cNvSpPr>
          <p:nvPr>
            <p:ph type="title"/>
          </p:nvPr>
        </p:nvSpPr>
        <p:spPr/>
        <p:txBody>
          <a:bodyPr/>
          <a:lstStyle/>
          <a:p>
            <a:r>
              <a:rPr lang="en-US" dirty="0"/>
              <a:t>Realizing the Use Case Model </a:t>
            </a:r>
            <a:br>
              <a:rPr lang="en-US" dirty="0"/>
            </a:br>
            <a:r>
              <a:rPr lang="en-US" sz="3200" i="1" dirty="0"/>
              <a:t>to Reflect the Implementation Environment</a:t>
            </a:r>
            <a:endParaRPr lang="en-GB" sz="3200" i="1"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82569" name="Rectangle 9"/>
          <p:cNvSpPr>
            <a:spLocks noGrp="1" noChangeArrowheads="1"/>
          </p:cNvSpPr>
          <p:nvPr>
            <p:ph type="title"/>
          </p:nvPr>
        </p:nvSpPr>
        <p:spPr>
          <a:xfrm>
            <a:off x="381000" y="304800"/>
            <a:ext cx="9034463" cy="1066800"/>
          </a:xfrm>
          <a:noFill/>
        </p:spPr>
        <p:txBody>
          <a:bodyPr/>
          <a:lstStyle/>
          <a:p>
            <a:pPr>
              <a:lnSpc>
                <a:spcPct val="90000"/>
              </a:lnSpc>
              <a:tabLst>
                <a:tab pos="1371600" algn="l"/>
              </a:tabLst>
            </a:pPr>
            <a:r>
              <a:rPr lang="en-US" dirty="0"/>
              <a:t>Analysis Use Case</a:t>
            </a:r>
          </a:p>
        </p:txBody>
      </p:sp>
      <p:grpSp>
        <p:nvGrpSpPr>
          <p:cNvPr id="14" name="Group 39"/>
          <p:cNvGrpSpPr/>
          <p:nvPr/>
        </p:nvGrpSpPr>
        <p:grpSpPr>
          <a:xfrm>
            <a:off x="115887" y="1508725"/>
            <a:ext cx="9702398" cy="5196875"/>
            <a:chOff x="115887" y="1417285"/>
            <a:chExt cx="9702398" cy="5196875"/>
          </a:xfrm>
        </p:grpSpPr>
        <p:sp>
          <p:nvSpPr>
            <p:cNvPr id="15" name="Rectangle 10"/>
            <p:cNvSpPr>
              <a:spLocks noChangeArrowheads="1"/>
            </p:cNvSpPr>
            <p:nvPr/>
          </p:nvSpPr>
          <p:spPr bwMode="auto">
            <a:xfrm>
              <a:off x="1659572" y="2718033"/>
              <a:ext cx="3176587" cy="710967"/>
            </a:xfrm>
            <a:prstGeom prst="rect">
              <a:avLst/>
            </a:prstGeom>
            <a:noFill/>
            <a:ln w="9525">
              <a:noFill/>
              <a:miter lim="800000"/>
              <a:headEnd/>
              <a:tailEnd/>
            </a:ln>
            <a:effectLst/>
          </p:spPr>
          <p:txBody>
            <a:bodyPr/>
            <a:lstStyle/>
            <a:p>
              <a:pPr algn="l" defTabSz="514350">
                <a:lnSpc>
                  <a:spcPct val="90000"/>
                </a:lnSpc>
                <a:spcBef>
                  <a:spcPts val="200"/>
                </a:spcBef>
                <a:spcAft>
                  <a:spcPts val="0"/>
                </a:spcAft>
                <a:buClr>
                  <a:srgbClr val="996633"/>
                </a:buClr>
                <a:buSzPct val="60000"/>
                <a:buFont typeface="Wingdings" pitchFamily="2" charset="2"/>
                <a:buNone/>
                <a:tabLst>
                  <a:tab pos="635000" algn="l"/>
                </a:tabLst>
              </a:pPr>
              <a:r>
                <a:rPr lang="en-US" sz="1500" b="1" dirty="0">
                  <a:solidFill>
                    <a:srgbClr val="FFFFFF">
                      <a:lumMod val="65000"/>
                    </a:srgbClr>
                  </a:solidFill>
                  <a:cs typeface="Times New Roman" pitchFamily="18" charset="0"/>
                </a:rPr>
                <a:t>Actor </a:t>
              </a:r>
              <a:r>
                <a:rPr lang="en-US" sz="1500" b="1" dirty="0" smtClean="0">
                  <a:solidFill>
                    <a:srgbClr val="FFFFFF">
                      <a:lumMod val="65000"/>
                    </a:srgbClr>
                  </a:solidFill>
                  <a:cs typeface="Times New Roman" pitchFamily="18" charset="0"/>
                </a:rPr>
                <a:t>Action</a:t>
              </a:r>
            </a:p>
            <a:p>
              <a:pPr algn="l" defTabSz="514350">
                <a:lnSpc>
                  <a:spcPct val="90000"/>
                </a:lnSpc>
                <a:spcBef>
                  <a:spcPts val="200"/>
                </a:spcBef>
                <a:spcAft>
                  <a:spcPts val="0"/>
                </a:spcAft>
                <a:buClr>
                  <a:srgbClr val="996633"/>
                </a:buClr>
                <a:buSzPct val="60000"/>
                <a:buFont typeface="Wingdings" pitchFamily="2" charset="2"/>
                <a:buNone/>
                <a:tabLst>
                  <a:tab pos="635000" algn="l"/>
                </a:tabLst>
              </a:pPr>
              <a:r>
                <a:rPr lang="en-US" sz="1500" b="1" dirty="0" smtClean="0">
                  <a:solidFill>
                    <a:srgbClr val="FFFFFF">
                      <a:lumMod val="65000"/>
                    </a:srgbClr>
                  </a:solidFill>
                  <a:cs typeface="Times New Roman" pitchFamily="18" charset="0"/>
                </a:rPr>
                <a:t>Step 1</a:t>
              </a:r>
              <a:r>
                <a:rPr lang="en-US" sz="1500" dirty="0" smtClean="0">
                  <a:solidFill>
                    <a:srgbClr val="FFFFFF">
                      <a:lumMod val="65000"/>
                    </a:srgbClr>
                  </a:solidFill>
                  <a:cs typeface="Times New Roman" pitchFamily="18" charset="0"/>
                </a:rPr>
                <a:t>. </a:t>
              </a:r>
              <a:r>
                <a:rPr lang="en-US" sz="1500" dirty="0">
                  <a:solidFill>
                    <a:srgbClr val="FFFFFF">
                      <a:lumMod val="65000"/>
                    </a:srgbClr>
                  </a:solidFill>
                  <a:cs typeface="Times New Roman" pitchFamily="18" charset="0"/>
                </a:rPr>
                <a:t>Initiate this use case when </a:t>
              </a:r>
              <a:r>
                <a:rPr lang="en-US" sz="1500" dirty="0" smtClean="0">
                  <a:solidFill>
                    <a:srgbClr val="FFFFFF">
                      <a:lumMod val="65000"/>
                    </a:srgbClr>
                  </a:solidFill>
                  <a:cs typeface="Times New Roman" pitchFamily="18" charset="0"/>
                </a:rPr>
                <a:t>a </a:t>
              </a:r>
              <a:r>
                <a:rPr lang="en-US" sz="1500" dirty="0">
                  <a:solidFill>
                    <a:srgbClr val="FFFFFF">
                      <a:lumMod val="65000"/>
                    </a:srgbClr>
                  </a:solidFill>
                  <a:cs typeface="Times New Roman" pitchFamily="18" charset="0"/>
                </a:rPr>
                <a:t>member submits an </a:t>
              </a:r>
              <a:r>
                <a:rPr lang="en-US" sz="1500" dirty="0" smtClean="0">
                  <a:solidFill>
                    <a:srgbClr val="FFFFFF">
                      <a:lumMod val="65000"/>
                    </a:srgbClr>
                  </a:solidFill>
                  <a:cs typeface="Times New Roman" pitchFamily="18" charset="0"/>
                </a:rPr>
                <a:t>order.</a:t>
              </a:r>
              <a:endParaRPr lang="en-US" sz="1500" dirty="0">
                <a:solidFill>
                  <a:srgbClr val="FFFFFF">
                    <a:lumMod val="65000"/>
                  </a:srgbClr>
                </a:solidFill>
                <a:cs typeface="Times New Roman" pitchFamily="18" charset="0"/>
              </a:endParaRPr>
            </a:p>
          </p:txBody>
        </p:sp>
        <p:sp>
          <p:nvSpPr>
            <p:cNvPr id="16" name="Rectangle 11"/>
            <p:cNvSpPr>
              <a:spLocks noChangeArrowheads="1"/>
            </p:cNvSpPr>
            <p:nvPr/>
          </p:nvSpPr>
          <p:spPr bwMode="auto">
            <a:xfrm>
              <a:off x="4697645" y="2718732"/>
              <a:ext cx="5120640" cy="3885501"/>
            </a:xfrm>
            <a:prstGeom prst="rect">
              <a:avLst/>
            </a:prstGeom>
            <a:noFill/>
            <a:ln w="9525">
              <a:noFill/>
              <a:miter lim="800000"/>
              <a:headEnd/>
              <a:tailEnd/>
            </a:ln>
            <a:effectLst/>
          </p:spPr>
          <p:txBody>
            <a:bodyPr/>
            <a:lstStyle/>
            <a:p>
              <a:pPr algn="l" defTabSz="514350">
                <a:lnSpc>
                  <a:spcPct val="90000"/>
                </a:lnSpc>
                <a:spcBef>
                  <a:spcPts val="200"/>
                </a:spcBef>
                <a:spcAft>
                  <a:spcPts val="0"/>
                </a:spcAft>
                <a:buClr>
                  <a:srgbClr val="996633"/>
                </a:buClr>
                <a:buSzPct val="60000"/>
                <a:buFont typeface="Wingdings" pitchFamily="2" charset="2"/>
                <a:buNone/>
                <a:tabLst>
                  <a:tab pos="571500" algn="l"/>
                </a:tabLst>
              </a:pPr>
              <a:r>
                <a:rPr lang="en-US" sz="1500" b="1" dirty="0">
                  <a:solidFill>
                    <a:srgbClr val="FFFFFF">
                      <a:lumMod val="65000"/>
                    </a:srgbClr>
                  </a:solidFill>
                  <a:cs typeface="Times New Roman" pitchFamily="18" charset="0"/>
                </a:rPr>
                <a:t>System </a:t>
              </a:r>
              <a:r>
                <a:rPr lang="en-US" sz="1500" b="1" dirty="0" smtClean="0">
                  <a:solidFill>
                    <a:srgbClr val="FFFFFF">
                      <a:lumMod val="65000"/>
                    </a:srgbClr>
                  </a:solidFill>
                  <a:cs typeface="Times New Roman" pitchFamily="18" charset="0"/>
                </a:rPr>
                <a:t>Response</a:t>
              </a:r>
            </a:p>
            <a:p>
              <a:pPr algn="l" defTabSz="514350">
                <a:lnSpc>
                  <a:spcPct val="90000"/>
                </a:lnSpc>
                <a:spcBef>
                  <a:spcPts val="200"/>
                </a:spcBef>
                <a:spcAft>
                  <a:spcPts val="0"/>
                </a:spcAft>
                <a:buClr>
                  <a:srgbClr val="996633"/>
                </a:buClr>
                <a:buSzPct val="60000"/>
                <a:buFont typeface="Wingdings" pitchFamily="2" charset="2"/>
                <a:buNone/>
                <a:tabLst>
                  <a:tab pos="571500" algn="l"/>
                </a:tabLst>
              </a:pPr>
              <a:endParaRPr lang="en-US" sz="1100" dirty="0">
                <a:solidFill>
                  <a:srgbClr val="FFFFFF">
                    <a:lumMod val="65000"/>
                  </a:srgbClr>
                </a:solidFill>
                <a:cs typeface="Times New Roman" pitchFamily="18" charset="0"/>
              </a:endParaRPr>
            </a:p>
            <a:p>
              <a:pPr algn="l" defTabSz="514350">
                <a:lnSpc>
                  <a:spcPct val="90000"/>
                </a:lnSpc>
                <a:spcBef>
                  <a:spcPts val="200"/>
                </a:spcBef>
                <a:spcAft>
                  <a:spcPts val="0"/>
                </a:spcAft>
                <a:buClr>
                  <a:srgbClr val="996633"/>
                </a:buClr>
                <a:buSzPct val="60000"/>
                <a:buFont typeface="Wingdings" pitchFamily="2" charset="2"/>
                <a:buNone/>
                <a:tabLst>
                  <a:tab pos="628650" algn="l"/>
                </a:tabLst>
              </a:pPr>
              <a:r>
                <a:rPr lang="en-US" sz="1500" b="1" dirty="0" smtClean="0">
                  <a:solidFill>
                    <a:srgbClr val="FFFFFF">
                      <a:lumMod val="65000"/>
                    </a:srgbClr>
                  </a:solidFill>
                  <a:cs typeface="Times New Roman" pitchFamily="18" charset="0"/>
                </a:rPr>
                <a:t>Step 2</a:t>
              </a:r>
              <a:r>
                <a:rPr lang="en-US" sz="1500" dirty="0" smtClean="0">
                  <a:solidFill>
                    <a:srgbClr val="FFFFFF">
                      <a:lumMod val="65000"/>
                    </a:srgbClr>
                  </a:solidFill>
                  <a:cs typeface="Times New Roman" pitchFamily="18" charset="0"/>
                </a:rPr>
                <a:t>.</a:t>
              </a:r>
              <a:r>
                <a:rPr lang="en-US" sz="1500" dirty="0">
                  <a:solidFill>
                    <a:srgbClr val="FFFFFF">
                      <a:lumMod val="65000"/>
                    </a:srgbClr>
                  </a:solidFill>
                  <a:cs typeface="Times New Roman" pitchFamily="18" charset="0"/>
                </a:rPr>
                <a:t>	Validate </a:t>
              </a:r>
              <a:r>
                <a:rPr lang="en-US" sz="1500" dirty="0" smtClean="0">
                  <a:solidFill>
                    <a:srgbClr val="FFFFFF">
                      <a:lumMod val="65000"/>
                    </a:srgbClr>
                  </a:solidFill>
                  <a:cs typeface="Times New Roman" pitchFamily="18" charset="0"/>
                </a:rPr>
                <a:t>member’s </a:t>
              </a:r>
              <a:r>
                <a:rPr lang="en-US" sz="1500" dirty="0">
                  <a:solidFill>
                    <a:srgbClr val="FFFFFF">
                      <a:lumMod val="65000"/>
                    </a:srgbClr>
                  </a:solidFill>
                  <a:cs typeface="Times New Roman" pitchFamily="18" charset="0"/>
                </a:rPr>
                <a:t>personal information such as 	address </a:t>
              </a:r>
              <a:r>
                <a:rPr lang="en-US" sz="1500" dirty="0" smtClean="0">
                  <a:solidFill>
                    <a:srgbClr val="FFFFFF">
                      <a:lumMod val="65000"/>
                    </a:srgbClr>
                  </a:solidFill>
                  <a:cs typeface="Times New Roman" pitchFamily="18" charset="0"/>
                </a:rPr>
                <a:t>against </a:t>
              </a:r>
              <a:r>
                <a:rPr lang="en-US" sz="1500" dirty="0">
                  <a:solidFill>
                    <a:srgbClr val="FFFFFF">
                      <a:lumMod val="65000"/>
                    </a:srgbClr>
                  </a:solidFill>
                  <a:cs typeface="Times New Roman" pitchFamily="18" charset="0"/>
                </a:rPr>
                <a:t>what is currently </a:t>
              </a:r>
              <a:r>
                <a:rPr lang="en-US" sz="1500" dirty="0" smtClean="0">
                  <a:solidFill>
                    <a:srgbClr val="FFFFFF">
                      <a:lumMod val="65000"/>
                    </a:srgbClr>
                  </a:solidFill>
                  <a:cs typeface="Times New Roman" pitchFamily="18" charset="0"/>
                </a:rPr>
                <a:t>on file.</a:t>
              </a:r>
              <a:endParaRPr lang="en-US" sz="1500" b="1" dirty="0" smtClean="0">
                <a:solidFill>
                  <a:srgbClr val="FFFFFF">
                    <a:lumMod val="65000"/>
                  </a:srgbClr>
                </a:solidFill>
                <a:cs typeface="Times New Roman" pitchFamily="18" charset="0"/>
              </a:endParaRPr>
            </a:p>
            <a:p>
              <a:pPr algn="l" defTabSz="514350">
                <a:lnSpc>
                  <a:spcPct val="90000"/>
                </a:lnSpc>
                <a:spcBef>
                  <a:spcPts val="200"/>
                </a:spcBef>
                <a:spcAft>
                  <a:spcPts val="0"/>
                </a:spcAft>
                <a:buClr>
                  <a:srgbClr val="996633"/>
                </a:buClr>
                <a:buSzPct val="60000"/>
                <a:buFont typeface="Wingdings" pitchFamily="2" charset="2"/>
                <a:buNone/>
                <a:tabLst>
                  <a:tab pos="628650" algn="l"/>
                </a:tabLst>
              </a:pPr>
              <a:r>
                <a:rPr lang="en-US" sz="1500" b="1" dirty="0" smtClean="0">
                  <a:solidFill>
                    <a:srgbClr val="FFFFFF">
                      <a:lumMod val="65000"/>
                    </a:srgbClr>
                  </a:solidFill>
                  <a:cs typeface="Times New Roman" pitchFamily="18" charset="0"/>
                </a:rPr>
                <a:t>Step 3</a:t>
              </a:r>
              <a:r>
                <a:rPr lang="en-US" sz="1500" dirty="0" smtClean="0">
                  <a:solidFill>
                    <a:srgbClr val="FFFFFF">
                      <a:lumMod val="65000"/>
                    </a:srgbClr>
                  </a:solidFill>
                  <a:cs typeface="Times New Roman" pitchFamily="18" charset="0"/>
                </a:rPr>
                <a:t>.</a:t>
              </a:r>
              <a:r>
                <a:rPr lang="en-US" sz="1500" dirty="0">
                  <a:solidFill>
                    <a:srgbClr val="FFFFFF">
                      <a:lumMod val="65000"/>
                    </a:srgbClr>
                  </a:solidFill>
                  <a:cs typeface="Times New Roman" pitchFamily="18" charset="0"/>
                </a:rPr>
                <a:t>	Check </a:t>
              </a:r>
              <a:r>
                <a:rPr lang="en-US" sz="1500" dirty="0" smtClean="0">
                  <a:solidFill>
                    <a:srgbClr val="FFFFFF">
                      <a:lumMod val="65000"/>
                    </a:srgbClr>
                  </a:solidFill>
                  <a:cs typeface="Times New Roman" pitchFamily="18" charset="0"/>
                </a:rPr>
                <a:t>member’s </a:t>
              </a:r>
              <a:r>
                <a:rPr lang="en-US" sz="1500" dirty="0">
                  <a:solidFill>
                    <a:srgbClr val="FFFFFF">
                      <a:lumMod val="65000"/>
                    </a:srgbClr>
                  </a:solidFill>
                  <a:cs typeface="Times New Roman" pitchFamily="18" charset="0"/>
                </a:rPr>
                <a:t>credit status with </a:t>
              </a:r>
              <a:r>
                <a:rPr lang="en-US" sz="1500" dirty="0" smtClean="0">
                  <a:solidFill>
                    <a:srgbClr val="FFFFFF">
                      <a:lumMod val="65000"/>
                    </a:srgbClr>
                  </a:solidFill>
                  <a:cs typeface="Times New Roman" pitchFamily="18" charset="0"/>
                </a:rPr>
                <a:t>accounts department 	system to ensure </a:t>
              </a:r>
              <a:r>
                <a:rPr lang="en-US" sz="1500" dirty="0">
                  <a:solidFill>
                    <a:srgbClr val="FFFFFF">
                      <a:lumMod val="65000"/>
                    </a:srgbClr>
                  </a:solidFill>
                  <a:cs typeface="Times New Roman" pitchFamily="18" charset="0"/>
                </a:rPr>
                <a:t>no </a:t>
              </a:r>
              <a:r>
                <a:rPr lang="en-US" sz="1500" dirty="0" smtClean="0">
                  <a:solidFill>
                    <a:srgbClr val="FFFFFF">
                      <a:lumMod val="65000"/>
                    </a:srgbClr>
                  </a:solidFill>
                  <a:cs typeface="Times New Roman" pitchFamily="18" charset="0"/>
                </a:rPr>
                <a:t>outstanding payment.</a:t>
              </a:r>
              <a:endParaRPr lang="en-US" sz="1500" dirty="0">
                <a:solidFill>
                  <a:srgbClr val="FFFFFF">
                    <a:lumMod val="65000"/>
                  </a:srgbClr>
                </a:solidFill>
                <a:cs typeface="Times New Roman" pitchFamily="18" charset="0"/>
              </a:endParaRPr>
            </a:p>
            <a:p>
              <a:pPr algn="l" defTabSz="514350">
                <a:lnSpc>
                  <a:spcPct val="90000"/>
                </a:lnSpc>
                <a:spcBef>
                  <a:spcPts val="200"/>
                </a:spcBef>
                <a:spcAft>
                  <a:spcPts val="0"/>
                </a:spcAft>
                <a:buClr>
                  <a:srgbClr val="996633"/>
                </a:buClr>
                <a:buSzPct val="60000"/>
                <a:buFont typeface="Wingdings" pitchFamily="2" charset="2"/>
                <a:buNone/>
                <a:tabLst>
                  <a:tab pos="628650" algn="l"/>
                </a:tabLst>
              </a:pPr>
              <a:r>
                <a:rPr lang="en-US" sz="1500" b="1" dirty="0" smtClean="0">
                  <a:solidFill>
                    <a:srgbClr val="FFFFFF">
                      <a:lumMod val="65000"/>
                    </a:srgbClr>
                  </a:solidFill>
                  <a:cs typeface="Times New Roman" pitchFamily="18" charset="0"/>
                </a:rPr>
                <a:t>Step 4</a:t>
              </a:r>
              <a:r>
                <a:rPr lang="en-US" sz="1500" dirty="0" smtClean="0">
                  <a:solidFill>
                    <a:srgbClr val="FFFFFF">
                      <a:lumMod val="65000"/>
                    </a:srgbClr>
                  </a:solidFill>
                  <a:cs typeface="Times New Roman" pitchFamily="18" charset="0"/>
                </a:rPr>
                <a:t>.</a:t>
              </a:r>
              <a:r>
                <a:rPr lang="en-US" sz="1500" dirty="0">
                  <a:solidFill>
                    <a:srgbClr val="FFFFFF">
                      <a:lumMod val="65000"/>
                    </a:srgbClr>
                  </a:solidFill>
                  <a:cs typeface="Times New Roman" pitchFamily="18" charset="0"/>
                </a:rPr>
                <a:t>	For each product </a:t>
              </a:r>
              <a:r>
                <a:rPr lang="en-US" sz="1500" dirty="0" smtClean="0">
                  <a:solidFill>
                    <a:srgbClr val="FFFFFF">
                      <a:lumMod val="65000"/>
                    </a:srgbClr>
                  </a:solidFill>
                  <a:cs typeface="Times New Roman" pitchFamily="18" charset="0"/>
                </a:rPr>
                <a:t>ordered</a:t>
              </a:r>
              <a:r>
                <a:rPr lang="en-US" sz="1500" dirty="0">
                  <a:solidFill>
                    <a:srgbClr val="FFFFFF">
                      <a:lumMod val="65000"/>
                    </a:srgbClr>
                  </a:solidFill>
                  <a:cs typeface="Times New Roman" pitchFamily="18" charset="0"/>
                </a:rPr>
                <a:t>, validate the </a:t>
              </a:r>
              <a:r>
                <a:rPr lang="en-US" sz="1500" dirty="0" smtClean="0">
                  <a:solidFill>
                    <a:srgbClr val="FFFFFF">
                      <a:lumMod val="65000"/>
                    </a:srgbClr>
                  </a:solidFill>
                  <a:cs typeface="Times New Roman" pitchFamily="18" charset="0"/>
                </a:rPr>
                <a:t>product</a:t>
              </a:r>
              <a:r>
                <a:rPr lang="en-US" sz="1500" dirty="0">
                  <a:solidFill>
                    <a:srgbClr val="FFFFFF">
                      <a:lumMod val="65000"/>
                    </a:srgbClr>
                  </a:solidFill>
                  <a:cs typeface="Times New Roman" pitchFamily="18" charset="0"/>
                </a:rPr>
                <a:t>	</a:t>
              </a:r>
              <a:r>
                <a:rPr lang="en-US" sz="1500" dirty="0" smtClean="0">
                  <a:solidFill>
                    <a:srgbClr val="FFFFFF">
                      <a:lumMod val="65000"/>
                    </a:srgbClr>
                  </a:solidFill>
                  <a:cs typeface="Times New Roman" pitchFamily="18" charset="0"/>
                </a:rPr>
                <a:t>number, check availability </a:t>
              </a:r>
              <a:r>
                <a:rPr lang="en-US" sz="1500" dirty="0">
                  <a:solidFill>
                    <a:srgbClr val="FFFFFF">
                      <a:lumMod val="65000"/>
                    </a:srgbClr>
                  </a:solidFill>
                  <a:cs typeface="Times New Roman" pitchFamily="18" charset="0"/>
                </a:rPr>
                <a:t>in </a:t>
              </a:r>
              <a:r>
                <a:rPr lang="en-US" sz="1500" dirty="0" smtClean="0">
                  <a:solidFill>
                    <a:srgbClr val="FFFFFF">
                      <a:lumMod val="65000"/>
                    </a:srgbClr>
                  </a:solidFill>
                  <a:cs typeface="Times New Roman" pitchFamily="18" charset="0"/>
                </a:rPr>
                <a:t>inventory, and record the 	ordered </a:t>
              </a:r>
              <a:r>
                <a:rPr lang="en-US" sz="1500" dirty="0">
                  <a:solidFill>
                    <a:srgbClr val="FFFFFF">
                      <a:lumMod val="65000"/>
                    </a:srgbClr>
                  </a:solidFill>
                  <a:cs typeface="Times New Roman" pitchFamily="18" charset="0"/>
                </a:rPr>
                <a:t>product </a:t>
              </a:r>
              <a:r>
                <a:rPr lang="en-US" sz="1500" dirty="0" smtClean="0">
                  <a:solidFill>
                    <a:srgbClr val="FFFFFF">
                      <a:lumMod val="65000"/>
                    </a:srgbClr>
                  </a:solidFill>
                  <a:cs typeface="Times New Roman" pitchFamily="18" charset="0"/>
                </a:rPr>
                <a:t>information such as quantity ordered.</a:t>
              </a:r>
              <a:endParaRPr lang="en-US" sz="1500" dirty="0">
                <a:solidFill>
                  <a:srgbClr val="FFFFFF">
                    <a:lumMod val="65000"/>
                  </a:srgbClr>
                </a:solidFill>
                <a:cs typeface="Times New Roman" pitchFamily="18" charset="0"/>
              </a:endParaRPr>
            </a:p>
            <a:p>
              <a:pPr algn="l" defTabSz="514350">
                <a:lnSpc>
                  <a:spcPct val="90000"/>
                </a:lnSpc>
                <a:spcBef>
                  <a:spcPts val="200"/>
                </a:spcBef>
                <a:spcAft>
                  <a:spcPts val="0"/>
                </a:spcAft>
                <a:buClr>
                  <a:srgbClr val="996633"/>
                </a:buClr>
                <a:buSzPct val="60000"/>
                <a:buFont typeface="Wingdings" pitchFamily="2" charset="2"/>
                <a:buNone/>
                <a:tabLst>
                  <a:tab pos="628650" algn="l"/>
                </a:tabLst>
              </a:pPr>
              <a:r>
                <a:rPr lang="en-US" sz="1500" b="1" dirty="0" smtClean="0">
                  <a:solidFill>
                    <a:srgbClr val="FFFFFF">
                      <a:lumMod val="65000"/>
                    </a:srgbClr>
                  </a:solidFill>
                  <a:cs typeface="Times New Roman" pitchFamily="18" charset="0"/>
                </a:rPr>
                <a:t>Step 5.</a:t>
              </a:r>
              <a:r>
                <a:rPr lang="en-US" sz="1500" dirty="0" smtClean="0">
                  <a:solidFill>
                    <a:srgbClr val="FFFFFF">
                      <a:lumMod val="65000"/>
                    </a:srgbClr>
                  </a:solidFill>
                  <a:cs typeface="Times New Roman" pitchFamily="18" charset="0"/>
                </a:rPr>
                <a:t>	Calculate order subtotal and sales tax.</a:t>
              </a:r>
            </a:p>
            <a:p>
              <a:pPr algn="l" defTabSz="514350">
                <a:lnSpc>
                  <a:spcPct val="90000"/>
                </a:lnSpc>
                <a:spcBef>
                  <a:spcPts val="200"/>
                </a:spcBef>
                <a:spcAft>
                  <a:spcPts val="0"/>
                </a:spcAft>
                <a:buClr>
                  <a:srgbClr val="996633"/>
                </a:buClr>
                <a:buSzPct val="60000"/>
                <a:tabLst>
                  <a:tab pos="628650" algn="l"/>
                </a:tabLst>
              </a:pPr>
              <a:r>
                <a:rPr lang="en-US" sz="1500" b="1" dirty="0" smtClean="0">
                  <a:solidFill>
                    <a:srgbClr val="FFFFFF">
                      <a:lumMod val="65000"/>
                    </a:srgbClr>
                  </a:solidFill>
                </a:rPr>
                <a:t>Step 6</a:t>
              </a:r>
              <a:r>
                <a:rPr lang="en-US" sz="1500" dirty="0" smtClean="0">
                  <a:solidFill>
                    <a:srgbClr val="FFFFFF">
                      <a:lumMod val="65000"/>
                    </a:srgbClr>
                  </a:solidFill>
                </a:rPr>
                <a:t>.	Verify member’s credit card information based on the 	amount due.</a:t>
              </a:r>
            </a:p>
            <a:p>
              <a:pPr algn="l" defTabSz="514350">
                <a:lnSpc>
                  <a:spcPct val="90000"/>
                </a:lnSpc>
                <a:spcBef>
                  <a:spcPts val="200"/>
                </a:spcBef>
                <a:spcAft>
                  <a:spcPts val="0"/>
                </a:spcAft>
                <a:buClr>
                  <a:srgbClr val="996633"/>
                </a:buClr>
                <a:buSzPct val="60000"/>
                <a:tabLst>
                  <a:tab pos="628650" algn="l"/>
                </a:tabLst>
              </a:pPr>
              <a:r>
                <a:rPr lang="en-US" sz="1500" b="1" dirty="0" smtClean="0">
                  <a:solidFill>
                    <a:srgbClr val="FFFFFF">
                      <a:lumMod val="65000"/>
                    </a:srgbClr>
                  </a:solidFill>
                  <a:cs typeface="Times New Roman" pitchFamily="18" charset="0"/>
                </a:rPr>
                <a:t>Step 7</a:t>
              </a:r>
              <a:r>
                <a:rPr lang="en-US" sz="1500" dirty="0" smtClean="0">
                  <a:solidFill>
                    <a:srgbClr val="FFFFFF">
                      <a:lumMod val="65000"/>
                    </a:srgbClr>
                  </a:solidFill>
                  <a:cs typeface="Times New Roman" pitchFamily="18" charset="0"/>
                </a:rPr>
                <a:t>.	Create packing slip for the member order containing all 	ordered products available and route it to warehouse.</a:t>
              </a:r>
            </a:p>
            <a:p>
              <a:pPr algn="l" defTabSz="514350">
                <a:lnSpc>
                  <a:spcPct val="90000"/>
                </a:lnSpc>
                <a:spcBef>
                  <a:spcPts val="200"/>
                </a:spcBef>
                <a:spcAft>
                  <a:spcPts val="0"/>
                </a:spcAft>
                <a:buClr>
                  <a:srgbClr val="996633"/>
                </a:buClr>
                <a:buSzPct val="60000"/>
                <a:buFont typeface="Wingdings" pitchFamily="2" charset="2"/>
                <a:buNone/>
                <a:tabLst>
                  <a:tab pos="628650" algn="l"/>
                </a:tabLst>
              </a:pPr>
              <a:r>
                <a:rPr lang="en-US" sz="1500" b="1" dirty="0" smtClean="0">
                  <a:solidFill>
                    <a:srgbClr val="FFFFFF">
                      <a:lumMod val="65000"/>
                    </a:srgbClr>
                  </a:solidFill>
                  <a:cs typeface="Times New Roman" pitchFamily="18" charset="0"/>
                </a:rPr>
                <a:t>Step 8</a:t>
              </a:r>
              <a:r>
                <a:rPr lang="en-US" sz="1500" dirty="0" smtClean="0">
                  <a:solidFill>
                    <a:srgbClr val="FFFFFF">
                      <a:lumMod val="65000"/>
                    </a:srgbClr>
                  </a:solidFill>
                  <a:cs typeface="Times New Roman" pitchFamily="18" charset="0"/>
                </a:rPr>
                <a:t>.</a:t>
              </a:r>
              <a:r>
                <a:rPr lang="en-US" sz="1500" dirty="0">
                  <a:solidFill>
                    <a:srgbClr val="FFFFFF">
                      <a:lumMod val="65000"/>
                    </a:srgbClr>
                  </a:solidFill>
                  <a:cs typeface="Times New Roman" pitchFamily="18" charset="0"/>
                </a:rPr>
                <a:t>	Generate </a:t>
              </a:r>
              <a:r>
                <a:rPr lang="en-US" sz="1500" dirty="0" smtClean="0">
                  <a:solidFill>
                    <a:srgbClr val="FFFFFF">
                      <a:lumMod val="65000"/>
                    </a:srgbClr>
                  </a:solidFill>
                  <a:cs typeface="Times New Roman" pitchFamily="18" charset="0"/>
                </a:rPr>
                <a:t>order </a:t>
              </a:r>
              <a:r>
                <a:rPr lang="en-US" sz="1500" dirty="0">
                  <a:solidFill>
                    <a:srgbClr val="FFFFFF">
                      <a:lumMod val="65000"/>
                    </a:srgbClr>
                  </a:solidFill>
                  <a:cs typeface="Times New Roman" pitchFamily="18" charset="0"/>
                </a:rPr>
                <a:t>confirmation notice indicating the 	status of the order and send it to the member.</a:t>
              </a:r>
            </a:p>
          </p:txBody>
        </p:sp>
        <p:sp>
          <p:nvSpPr>
            <p:cNvPr id="18" name="Rectangle 8"/>
            <p:cNvSpPr txBox="1">
              <a:spLocks noChangeArrowheads="1"/>
            </p:cNvSpPr>
            <p:nvPr/>
          </p:nvSpPr>
          <p:spPr bwMode="auto">
            <a:xfrm>
              <a:off x="115887" y="1417285"/>
              <a:ext cx="9671050" cy="124971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1588" algn="l" defTabSz="514350">
                <a:lnSpc>
                  <a:spcPct val="90000"/>
                </a:lnSpc>
                <a:spcBef>
                  <a:spcPts val="0"/>
                </a:spcBef>
                <a:spcAft>
                  <a:spcPts val="0"/>
                </a:spcAft>
                <a:buClr>
                  <a:srgbClr val="996633"/>
                </a:buClr>
                <a:buSzPct val="60000"/>
                <a:buFont typeface="Wingdings" pitchFamily="2" charset="2"/>
                <a:buNone/>
                <a:tabLst>
                  <a:tab pos="1543050" algn="l"/>
                  <a:tab pos="8112125" algn="l"/>
                </a:tabLst>
                <a:defRPr/>
              </a:pPr>
              <a:r>
                <a:rPr lang="en-US" sz="1500" kern="0" dirty="0" smtClean="0">
                  <a:solidFill>
                    <a:srgbClr val="FFFFFF">
                      <a:lumMod val="65000"/>
                    </a:srgbClr>
                  </a:solidFill>
                  <a:cs typeface="Times New Roman" pitchFamily="18" charset="0"/>
                </a:rPr>
                <a:t>Author: S. Shepherd	Date: 01/07/2047</a:t>
              </a:r>
            </a:p>
            <a:p>
              <a:pPr marL="1588" algn="l" defTabSz="514350">
                <a:lnSpc>
                  <a:spcPct val="90000"/>
                </a:lnSpc>
                <a:spcBef>
                  <a:spcPts val="0"/>
                </a:spcBef>
                <a:spcAft>
                  <a:spcPts val="0"/>
                </a:spcAft>
                <a:buClr>
                  <a:srgbClr val="996633"/>
                </a:buClr>
                <a:buSzPct val="60000"/>
                <a:buFont typeface="Wingdings" pitchFamily="2" charset="2"/>
                <a:buNone/>
                <a:tabLst>
                  <a:tab pos="1543050" algn="l"/>
                  <a:tab pos="8229600" algn="l"/>
                </a:tabLst>
                <a:defRPr/>
              </a:pPr>
              <a:endParaRPr lang="en-US" sz="200" kern="0" dirty="0" smtClean="0">
                <a:solidFill>
                  <a:srgbClr val="FFFFFF">
                    <a:lumMod val="65000"/>
                  </a:srgbClr>
                </a:solidFill>
                <a:cs typeface="Times New Roman" pitchFamily="18" charset="0"/>
              </a:endParaRPr>
            </a:p>
            <a:p>
              <a:pPr marL="1588" algn="l" defTabSz="514350">
                <a:lnSpc>
                  <a:spcPct val="90000"/>
                </a:lnSpc>
                <a:spcBef>
                  <a:spcPts val="0"/>
                </a:spcBef>
                <a:spcAft>
                  <a:spcPts val="0"/>
                </a:spcAft>
                <a:buClr>
                  <a:srgbClr val="996633"/>
                </a:buClr>
                <a:buSzPct val="60000"/>
                <a:buFont typeface="Wingdings" pitchFamily="2" charset="2"/>
                <a:buNone/>
                <a:tabLst>
                  <a:tab pos="1543050" algn="l"/>
                </a:tabLst>
                <a:defRPr/>
              </a:pPr>
              <a:r>
                <a:rPr lang="en-US" sz="1500" kern="0" dirty="0" smtClean="0">
                  <a:solidFill>
                    <a:srgbClr val="FFFFFF">
                      <a:lumMod val="65000"/>
                    </a:srgbClr>
                  </a:solidFill>
                  <a:cs typeface="Times New Roman" pitchFamily="18" charset="0"/>
                </a:rPr>
                <a:t>Use Case Name	Place Member Order</a:t>
              </a:r>
            </a:p>
            <a:p>
              <a:pPr marL="1588" algn="l" defTabSz="514350">
                <a:lnSpc>
                  <a:spcPct val="90000"/>
                </a:lnSpc>
                <a:spcBef>
                  <a:spcPts val="0"/>
                </a:spcBef>
                <a:spcAft>
                  <a:spcPts val="0"/>
                </a:spcAft>
                <a:buClr>
                  <a:srgbClr val="996633"/>
                </a:buClr>
                <a:buSzPct val="60000"/>
                <a:buFont typeface="Wingdings" pitchFamily="2" charset="2"/>
                <a:buNone/>
                <a:tabLst>
                  <a:tab pos="1543050" algn="l"/>
                </a:tabLst>
                <a:defRPr/>
              </a:pPr>
              <a:r>
                <a:rPr lang="en-US" sz="1500" kern="0" dirty="0" smtClean="0">
                  <a:solidFill>
                    <a:srgbClr val="FFFFFF">
                      <a:lumMod val="65000"/>
                    </a:srgbClr>
                  </a:solidFill>
                  <a:cs typeface="Times New Roman" pitchFamily="18" charset="0"/>
                </a:rPr>
                <a:t>Actor(s)	Member, warehouse</a:t>
              </a:r>
            </a:p>
            <a:p>
              <a:pPr marL="1588" algn="l" defTabSz="514350">
                <a:lnSpc>
                  <a:spcPct val="90000"/>
                </a:lnSpc>
                <a:spcBef>
                  <a:spcPts val="0"/>
                </a:spcBef>
                <a:spcAft>
                  <a:spcPts val="0"/>
                </a:spcAft>
                <a:buClr>
                  <a:srgbClr val="996633"/>
                </a:buClr>
                <a:buSzPct val="60000"/>
                <a:buFont typeface="Wingdings" pitchFamily="2" charset="2"/>
                <a:buNone/>
                <a:tabLst>
                  <a:tab pos="1543050" algn="l"/>
                </a:tabLst>
                <a:defRPr/>
              </a:pPr>
              <a:r>
                <a:rPr lang="en-US" sz="1500" kern="0" dirty="0" smtClean="0">
                  <a:solidFill>
                    <a:srgbClr val="FFFFFF">
                      <a:lumMod val="65000"/>
                    </a:srgbClr>
                  </a:solidFill>
                  <a:cs typeface="Times New Roman" pitchFamily="18" charset="0"/>
                </a:rPr>
                <a:t>Description	Describes the process of a member submitting an order for SoundStage products.</a:t>
              </a:r>
            </a:p>
            <a:p>
              <a:pPr marL="1588" algn="l" defTabSz="514350">
                <a:lnSpc>
                  <a:spcPct val="90000"/>
                </a:lnSpc>
                <a:spcBef>
                  <a:spcPts val="0"/>
                </a:spcBef>
                <a:spcAft>
                  <a:spcPts val="0"/>
                </a:spcAft>
                <a:buClr>
                  <a:srgbClr val="996633"/>
                </a:buClr>
                <a:buSzPct val="60000"/>
                <a:buFont typeface="Wingdings" pitchFamily="2" charset="2"/>
                <a:buNone/>
                <a:tabLst>
                  <a:tab pos="1543050" algn="l"/>
                </a:tabLst>
                <a:defRPr/>
              </a:pPr>
              <a:endParaRPr lang="en-US" sz="1500" kern="0" dirty="0" smtClean="0">
                <a:solidFill>
                  <a:srgbClr val="FFFFFF">
                    <a:lumMod val="65000"/>
                  </a:srgbClr>
                </a:solidFill>
                <a:cs typeface="Times New Roman" pitchFamily="18" charset="0"/>
              </a:endParaRPr>
            </a:p>
            <a:p>
              <a:pPr marL="1588" algn="l" defTabSz="514350">
                <a:lnSpc>
                  <a:spcPct val="90000"/>
                </a:lnSpc>
                <a:spcBef>
                  <a:spcPts val="0"/>
                </a:spcBef>
                <a:spcAft>
                  <a:spcPts val="0"/>
                </a:spcAft>
                <a:buClr>
                  <a:srgbClr val="996633"/>
                </a:buClr>
                <a:buSzPct val="60000"/>
                <a:buFont typeface="Wingdings" pitchFamily="2" charset="2"/>
                <a:buNone/>
                <a:tabLst>
                  <a:tab pos="1543050" algn="l"/>
                </a:tabLst>
                <a:defRPr/>
              </a:pPr>
              <a:r>
                <a:rPr lang="en-US" sz="1500" kern="0" dirty="0" smtClean="0">
                  <a:solidFill>
                    <a:srgbClr val="FFFFFF">
                      <a:lumMod val="65000"/>
                    </a:srgbClr>
                  </a:solidFill>
                  <a:cs typeface="Times New Roman" pitchFamily="18" charset="0"/>
                </a:rPr>
                <a:t>Reference	MSS-1.0</a:t>
              </a:r>
              <a:endParaRPr lang="en-US" sz="1500" kern="0" dirty="0">
                <a:solidFill>
                  <a:srgbClr val="FFFFFF">
                    <a:lumMod val="65000"/>
                  </a:srgbClr>
                </a:solidFill>
                <a:cs typeface="Times New Roman" pitchFamily="18" charset="0"/>
              </a:endParaRPr>
            </a:p>
          </p:txBody>
        </p:sp>
        <p:grpSp>
          <p:nvGrpSpPr>
            <p:cNvPr id="19" name="Group 19"/>
            <p:cNvGrpSpPr/>
            <p:nvPr/>
          </p:nvGrpSpPr>
          <p:grpSpPr>
            <a:xfrm>
              <a:off x="137319" y="1676400"/>
              <a:ext cx="9628187" cy="4937760"/>
              <a:chOff x="150813" y="1784583"/>
              <a:chExt cx="9628187" cy="4937760"/>
            </a:xfrm>
          </p:grpSpPr>
          <p:sp>
            <p:nvSpPr>
              <p:cNvPr id="22" name="Rectangle 7"/>
              <p:cNvSpPr>
                <a:spLocks noChangeArrowheads="1"/>
              </p:cNvSpPr>
              <p:nvPr/>
            </p:nvSpPr>
            <p:spPr bwMode="auto">
              <a:xfrm>
                <a:off x="150813" y="1784583"/>
                <a:ext cx="9628187" cy="4937760"/>
              </a:xfrm>
              <a:prstGeom prst="rect">
                <a:avLst/>
              </a:prstGeom>
              <a:noFill/>
              <a:ln w="28575">
                <a:solidFill>
                  <a:schemeClr val="bg1">
                    <a:lumMod val="65000"/>
                  </a:schemeClr>
                </a:solidFill>
                <a:miter lim="800000"/>
                <a:headEnd/>
                <a:tailEnd/>
              </a:ln>
              <a:effectLst/>
            </p:spPr>
            <p:txBody>
              <a:bodyPr wrap="none" anchor="ctr"/>
              <a:lstStyle/>
              <a:p>
                <a:endParaRPr lang="en-US" sz="1400" dirty="0">
                  <a:solidFill>
                    <a:srgbClr val="FFFFFF">
                      <a:lumMod val="65000"/>
                    </a:srgbClr>
                  </a:solidFill>
                  <a:cs typeface="Times New Roman" pitchFamily="18" charset="0"/>
                </a:endParaRPr>
              </a:p>
            </p:txBody>
          </p:sp>
          <p:sp>
            <p:nvSpPr>
              <p:cNvPr id="23" name="Line 12"/>
              <p:cNvSpPr>
                <a:spLocks noChangeShapeType="1"/>
              </p:cNvSpPr>
              <p:nvPr/>
            </p:nvSpPr>
            <p:spPr bwMode="auto">
              <a:xfrm>
                <a:off x="4706035" y="2834605"/>
                <a:ext cx="0" cy="3886200"/>
              </a:xfrm>
              <a:prstGeom prst="line">
                <a:avLst/>
              </a:prstGeom>
              <a:noFill/>
              <a:ln w="12700">
                <a:solidFill>
                  <a:schemeClr val="bg1">
                    <a:lumMod val="65000"/>
                  </a:schemeClr>
                </a:solidFill>
                <a:round/>
                <a:headEnd/>
                <a:tailEnd/>
              </a:ln>
              <a:effectLst/>
            </p:spPr>
            <p:txBody>
              <a:bodyPr wrap="none" anchor="ctr"/>
              <a:lstStyle/>
              <a:p>
                <a:endParaRPr lang="en-US" sz="1400" dirty="0">
                  <a:solidFill>
                    <a:srgbClr val="FFFFFF">
                      <a:lumMod val="65000"/>
                    </a:srgbClr>
                  </a:solidFill>
                  <a:cs typeface="Times New Roman" pitchFamily="18" charset="0"/>
                </a:endParaRPr>
              </a:p>
            </p:txBody>
          </p:sp>
          <p:sp>
            <p:nvSpPr>
              <p:cNvPr id="24" name="Line 13"/>
              <p:cNvSpPr>
                <a:spLocks noChangeShapeType="1"/>
              </p:cNvSpPr>
              <p:nvPr/>
            </p:nvSpPr>
            <p:spPr bwMode="auto">
              <a:xfrm>
                <a:off x="152400" y="2825517"/>
                <a:ext cx="9626600" cy="0"/>
              </a:xfrm>
              <a:prstGeom prst="line">
                <a:avLst/>
              </a:prstGeom>
              <a:noFill/>
              <a:ln w="12700">
                <a:solidFill>
                  <a:schemeClr val="bg1">
                    <a:lumMod val="65000"/>
                  </a:schemeClr>
                </a:solidFill>
                <a:round/>
                <a:headEnd/>
                <a:tailEnd/>
              </a:ln>
              <a:effectLst/>
            </p:spPr>
            <p:txBody>
              <a:bodyPr wrap="none" anchor="ctr"/>
              <a:lstStyle/>
              <a:p>
                <a:endParaRPr lang="en-US" sz="1400" dirty="0">
                  <a:solidFill>
                    <a:srgbClr val="FFFFFF">
                      <a:lumMod val="65000"/>
                    </a:srgbClr>
                  </a:solidFill>
                  <a:cs typeface="Times New Roman" pitchFamily="18" charset="0"/>
                </a:endParaRPr>
              </a:p>
            </p:txBody>
          </p:sp>
          <p:sp>
            <p:nvSpPr>
              <p:cNvPr id="25" name="Line 14"/>
              <p:cNvSpPr>
                <a:spLocks noChangeShapeType="1"/>
              </p:cNvSpPr>
              <p:nvPr/>
            </p:nvSpPr>
            <p:spPr bwMode="auto">
              <a:xfrm>
                <a:off x="152400" y="1994133"/>
                <a:ext cx="9626600" cy="0"/>
              </a:xfrm>
              <a:prstGeom prst="line">
                <a:avLst/>
              </a:prstGeom>
              <a:noFill/>
              <a:ln w="12700">
                <a:solidFill>
                  <a:schemeClr val="bg1">
                    <a:lumMod val="65000"/>
                  </a:schemeClr>
                </a:solidFill>
                <a:round/>
                <a:headEnd/>
                <a:tailEnd/>
              </a:ln>
              <a:effectLst/>
            </p:spPr>
            <p:txBody>
              <a:bodyPr wrap="none" anchor="ctr"/>
              <a:lstStyle/>
              <a:p>
                <a:endParaRPr lang="en-US" sz="1400" dirty="0">
                  <a:solidFill>
                    <a:srgbClr val="FFFFFF">
                      <a:lumMod val="65000"/>
                    </a:srgbClr>
                  </a:solidFill>
                  <a:cs typeface="Times New Roman" pitchFamily="18" charset="0"/>
                </a:endParaRPr>
              </a:p>
            </p:txBody>
          </p:sp>
          <p:sp>
            <p:nvSpPr>
              <p:cNvPr id="26" name="Line 15"/>
              <p:cNvSpPr>
                <a:spLocks noChangeShapeType="1"/>
              </p:cNvSpPr>
              <p:nvPr/>
            </p:nvSpPr>
            <p:spPr bwMode="auto">
              <a:xfrm>
                <a:off x="152400" y="2209800"/>
                <a:ext cx="9626600" cy="0"/>
              </a:xfrm>
              <a:prstGeom prst="line">
                <a:avLst/>
              </a:prstGeom>
              <a:noFill/>
              <a:ln w="12700">
                <a:solidFill>
                  <a:schemeClr val="bg1">
                    <a:lumMod val="65000"/>
                  </a:schemeClr>
                </a:solidFill>
                <a:round/>
                <a:headEnd/>
                <a:tailEnd/>
              </a:ln>
              <a:effectLst/>
            </p:spPr>
            <p:txBody>
              <a:bodyPr wrap="none" anchor="ctr"/>
              <a:lstStyle/>
              <a:p>
                <a:endParaRPr lang="en-US" sz="1400" dirty="0">
                  <a:solidFill>
                    <a:srgbClr val="FFFFFF">
                      <a:lumMod val="65000"/>
                    </a:srgbClr>
                  </a:solidFill>
                  <a:cs typeface="Times New Roman" pitchFamily="18" charset="0"/>
                </a:endParaRPr>
              </a:p>
            </p:txBody>
          </p:sp>
          <p:sp>
            <p:nvSpPr>
              <p:cNvPr id="27" name="Line 16"/>
              <p:cNvSpPr>
                <a:spLocks noChangeShapeType="1"/>
              </p:cNvSpPr>
              <p:nvPr/>
            </p:nvSpPr>
            <p:spPr bwMode="auto">
              <a:xfrm>
                <a:off x="152400" y="2628667"/>
                <a:ext cx="9626600" cy="0"/>
              </a:xfrm>
              <a:prstGeom prst="line">
                <a:avLst/>
              </a:prstGeom>
              <a:noFill/>
              <a:ln w="12700">
                <a:solidFill>
                  <a:schemeClr val="bg1">
                    <a:lumMod val="65000"/>
                  </a:schemeClr>
                </a:solidFill>
                <a:round/>
                <a:headEnd/>
                <a:tailEnd/>
              </a:ln>
              <a:effectLst/>
            </p:spPr>
            <p:txBody>
              <a:bodyPr wrap="none" anchor="ctr"/>
              <a:lstStyle/>
              <a:p>
                <a:endParaRPr lang="en-US" sz="1400" dirty="0">
                  <a:solidFill>
                    <a:srgbClr val="FFFFFF">
                      <a:lumMod val="65000"/>
                    </a:srgbClr>
                  </a:solidFill>
                  <a:cs typeface="Times New Roman" pitchFamily="18" charset="0"/>
                </a:endParaRPr>
              </a:p>
            </p:txBody>
          </p:sp>
          <p:sp>
            <p:nvSpPr>
              <p:cNvPr id="28" name="Line 17"/>
              <p:cNvSpPr>
                <a:spLocks noChangeShapeType="1"/>
              </p:cNvSpPr>
              <p:nvPr/>
            </p:nvSpPr>
            <p:spPr bwMode="auto">
              <a:xfrm>
                <a:off x="1674813" y="1807711"/>
                <a:ext cx="0" cy="4901184"/>
              </a:xfrm>
              <a:prstGeom prst="line">
                <a:avLst/>
              </a:prstGeom>
              <a:noFill/>
              <a:ln w="12700">
                <a:solidFill>
                  <a:schemeClr val="bg1">
                    <a:lumMod val="65000"/>
                  </a:schemeClr>
                </a:solidFill>
                <a:round/>
                <a:headEnd/>
                <a:tailEnd/>
              </a:ln>
              <a:effectLst/>
            </p:spPr>
            <p:txBody>
              <a:bodyPr wrap="none" anchor="ctr"/>
              <a:lstStyle/>
              <a:p>
                <a:endParaRPr lang="en-US" sz="1400" dirty="0">
                  <a:solidFill>
                    <a:srgbClr val="FFFFFF">
                      <a:lumMod val="65000"/>
                    </a:srgbClr>
                  </a:solidFill>
                  <a:cs typeface="Times New Roman" pitchFamily="18" charset="0"/>
                </a:endParaRPr>
              </a:p>
            </p:txBody>
          </p:sp>
        </p:grpSp>
        <p:sp>
          <p:nvSpPr>
            <p:cNvPr id="20" name="Rectangle 8"/>
            <p:cNvSpPr txBox="1">
              <a:spLocks noChangeArrowheads="1"/>
            </p:cNvSpPr>
            <p:nvPr/>
          </p:nvSpPr>
          <p:spPr bwMode="auto">
            <a:xfrm>
              <a:off x="117256" y="2718033"/>
              <a:ext cx="1554480" cy="487715"/>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1588" algn="l" defTabSz="514350">
                <a:lnSpc>
                  <a:spcPct val="90000"/>
                </a:lnSpc>
                <a:spcBef>
                  <a:spcPts val="0"/>
                </a:spcBef>
                <a:spcAft>
                  <a:spcPts val="0"/>
                </a:spcAft>
                <a:buClr>
                  <a:srgbClr val="996633"/>
                </a:buClr>
                <a:buSzPct val="60000"/>
                <a:buFont typeface="Wingdings" pitchFamily="2" charset="2"/>
                <a:buNone/>
                <a:tabLst>
                  <a:tab pos="1543050" algn="l"/>
                </a:tabLst>
                <a:defRPr/>
              </a:pPr>
              <a:r>
                <a:rPr lang="en-US" sz="1500" kern="0" dirty="0" smtClean="0">
                  <a:solidFill>
                    <a:srgbClr val="FFFFFF">
                      <a:lumMod val="65000"/>
                    </a:srgbClr>
                  </a:solidFill>
                  <a:cs typeface="Times New Roman" pitchFamily="18" charset="0"/>
                </a:rPr>
                <a:t>Normal Course</a:t>
              </a:r>
              <a:br>
                <a:rPr lang="en-US" sz="1500" kern="0" dirty="0" smtClean="0">
                  <a:solidFill>
                    <a:srgbClr val="FFFFFF">
                      <a:lumMod val="65000"/>
                    </a:srgbClr>
                  </a:solidFill>
                  <a:cs typeface="Times New Roman" pitchFamily="18" charset="0"/>
                </a:rPr>
              </a:br>
              <a:r>
                <a:rPr lang="en-US" sz="1500" kern="0" dirty="0" smtClean="0">
                  <a:solidFill>
                    <a:srgbClr val="FFFFFF">
                      <a:lumMod val="65000"/>
                    </a:srgbClr>
                  </a:solidFill>
                  <a:cs typeface="Times New Roman" pitchFamily="18" charset="0"/>
                </a:rPr>
                <a:t>of Events</a:t>
              </a:r>
              <a:endParaRPr lang="en-US" sz="1500" kern="0" dirty="0">
                <a:solidFill>
                  <a:srgbClr val="FFFFFF">
                    <a:lumMod val="65000"/>
                  </a:srgbClr>
                </a:solidFill>
                <a:cs typeface="Times New Roman" pitchFamily="18" charset="0"/>
              </a:endParaRPr>
            </a:p>
          </p:txBody>
        </p:sp>
        <p:sp>
          <p:nvSpPr>
            <p:cNvPr id="21" name="Rectangle 10"/>
            <p:cNvSpPr>
              <a:spLocks noChangeArrowheads="1"/>
            </p:cNvSpPr>
            <p:nvPr/>
          </p:nvSpPr>
          <p:spPr bwMode="auto">
            <a:xfrm>
              <a:off x="1658034" y="5901655"/>
              <a:ext cx="3176587" cy="710967"/>
            </a:xfrm>
            <a:prstGeom prst="rect">
              <a:avLst/>
            </a:prstGeom>
            <a:noFill/>
            <a:ln w="9525">
              <a:noFill/>
              <a:miter lim="800000"/>
              <a:headEnd/>
              <a:tailEnd/>
            </a:ln>
            <a:effectLst/>
          </p:spPr>
          <p:txBody>
            <a:bodyPr/>
            <a:lstStyle/>
            <a:p>
              <a:pPr algn="l" defTabSz="514350">
                <a:lnSpc>
                  <a:spcPct val="90000"/>
                </a:lnSpc>
                <a:spcAft>
                  <a:spcPts val="0"/>
                </a:spcAft>
                <a:buClr>
                  <a:srgbClr val="996633"/>
                </a:buClr>
                <a:buSzPct val="60000"/>
                <a:buFont typeface="Wingdings" pitchFamily="2" charset="2"/>
                <a:buNone/>
                <a:tabLst>
                  <a:tab pos="635000" algn="l"/>
                </a:tabLst>
              </a:pPr>
              <a:r>
                <a:rPr lang="en-US" sz="1500" b="1" dirty="0" smtClean="0">
                  <a:solidFill>
                    <a:srgbClr val="FFFFFF">
                      <a:lumMod val="65000"/>
                    </a:srgbClr>
                  </a:solidFill>
                  <a:cs typeface="Times New Roman" pitchFamily="18" charset="0"/>
                </a:rPr>
                <a:t>Step 9</a:t>
              </a:r>
              <a:r>
                <a:rPr lang="en-US" sz="1500" dirty="0" smtClean="0">
                  <a:solidFill>
                    <a:srgbClr val="FFFFFF">
                      <a:lumMod val="65000"/>
                    </a:srgbClr>
                  </a:solidFill>
                  <a:cs typeface="Times New Roman" pitchFamily="18" charset="0"/>
                </a:rPr>
                <a:t>.</a:t>
              </a:r>
              <a:r>
                <a:rPr lang="en-US" sz="1500" dirty="0">
                  <a:solidFill>
                    <a:srgbClr val="FFFFFF">
                      <a:lumMod val="65000"/>
                    </a:srgbClr>
                  </a:solidFill>
                  <a:cs typeface="Times New Roman" pitchFamily="18" charset="0"/>
                </a:rPr>
                <a:t>	Conclude this use case when 	the member receives the 	</a:t>
              </a:r>
              <a:br>
                <a:rPr lang="en-US" sz="1500" dirty="0">
                  <a:solidFill>
                    <a:srgbClr val="FFFFFF">
                      <a:lumMod val="65000"/>
                    </a:srgbClr>
                  </a:solidFill>
                  <a:cs typeface="Times New Roman" pitchFamily="18" charset="0"/>
                </a:rPr>
              </a:br>
              <a:r>
                <a:rPr lang="en-US" sz="1500" dirty="0">
                  <a:solidFill>
                    <a:srgbClr val="FFFFFF">
                      <a:lumMod val="65000"/>
                    </a:srgbClr>
                  </a:solidFill>
                  <a:cs typeface="Times New Roman" pitchFamily="18" charset="0"/>
                </a:rPr>
                <a:t>	order confirmation notice.</a:t>
              </a:r>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2"/>
          </p:nvPr>
        </p:nvSpPr>
        <p:spPr/>
        <p:txBody>
          <a:bodyPr/>
          <a:lstStyle/>
          <a:p>
            <a:fld id="{40158096-E8BA-4027-B2B1-0BEBE713948E}" type="slidenum">
              <a:rPr lang="en-US"/>
              <a:pPr/>
              <a:t>28</a:t>
            </a:fld>
            <a:endParaRPr lang="en-US" dirty="0"/>
          </a:p>
        </p:txBody>
      </p:sp>
      <p:sp>
        <p:nvSpPr>
          <p:cNvPr id="2884628" name="Rectangle 20"/>
          <p:cNvSpPr>
            <a:spLocks noGrp="1" noChangeArrowheads="1"/>
          </p:cNvSpPr>
          <p:nvPr>
            <p:ph type="title"/>
          </p:nvPr>
        </p:nvSpPr>
        <p:spPr>
          <a:noFill/>
          <a:ln/>
        </p:spPr>
        <p:txBody>
          <a:bodyPr/>
          <a:lstStyle/>
          <a:p>
            <a:pPr>
              <a:lnSpc>
                <a:spcPct val="90000"/>
              </a:lnSpc>
              <a:tabLst>
                <a:tab pos="1371600" algn="l"/>
              </a:tabLst>
            </a:pPr>
            <a:r>
              <a:rPr lang="en-US" dirty="0"/>
              <a:t>Analysis Use Case</a:t>
            </a:r>
          </a:p>
        </p:txBody>
      </p:sp>
      <p:grpSp>
        <p:nvGrpSpPr>
          <p:cNvPr id="13" name="Group 12"/>
          <p:cNvGrpSpPr/>
          <p:nvPr/>
        </p:nvGrpSpPr>
        <p:grpSpPr>
          <a:xfrm>
            <a:off x="378618" y="1676400"/>
            <a:ext cx="9145588" cy="3513589"/>
            <a:chOff x="378618" y="1676400"/>
            <a:chExt cx="9145588" cy="3513589"/>
          </a:xfrm>
        </p:grpSpPr>
        <p:sp>
          <p:nvSpPr>
            <p:cNvPr id="14" name="Rectangle 12"/>
            <p:cNvSpPr>
              <a:spLocks noChangeArrowheads="1"/>
            </p:cNvSpPr>
            <p:nvPr/>
          </p:nvSpPr>
          <p:spPr bwMode="auto">
            <a:xfrm>
              <a:off x="1979612" y="1684789"/>
              <a:ext cx="7498080" cy="2103120"/>
            </a:xfrm>
            <a:prstGeom prst="rect">
              <a:avLst/>
            </a:prstGeom>
            <a:noFill/>
            <a:ln w="9525">
              <a:noFill/>
              <a:miter lim="800000"/>
              <a:headEnd/>
              <a:tailEnd/>
            </a:ln>
            <a:effectLst/>
          </p:spPr>
          <p:txBody>
            <a:bodyPr lIns="92075" tIns="46038" rIns="92075" bIns="46038"/>
            <a:lstStyle/>
            <a:p>
              <a:pPr algn="l" defTabSz="514350">
                <a:lnSpc>
                  <a:spcPct val="90000"/>
                </a:lnSpc>
                <a:spcAft>
                  <a:spcPts val="0"/>
                </a:spcAft>
                <a:buClr>
                  <a:schemeClr val="accent2"/>
                </a:buClr>
                <a:buSzPct val="60000"/>
                <a:buFont typeface="Wingdings" pitchFamily="2" charset="2"/>
                <a:buNone/>
                <a:tabLst>
                  <a:tab pos="1141413" algn="l"/>
                  <a:tab pos="2743200" algn="l"/>
                </a:tabLst>
              </a:pPr>
              <a:r>
                <a:rPr lang="en-US" sz="1500" b="1" dirty="0" smtClean="0">
                  <a:solidFill>
                    <a:schemeClr val="bg1">
                      <a:lumMod val="65000"/>
                    </a:schemeClr>
                  </a:solidFill>
                </a:rPr>
                <a:t>Alt. Step 2A.</a:t>
              </a:r>
              <a:r>
                <a:rPr lang="en-US" sz="1500" dirty="0" smtClean="0">
                  <a:solidFill>
                    <a:schemeClr val="bg1">
                      <a:lumMod val="65000"/>
                    </a:schemeClr>
                  </a:solidFill>
                </a:rPr>
                <a:t>	If member </a:t>
              </a:r>
              <a:r>
                <a:rPr lang="en-US" sz="1500" dirty="0">
                  <a:solidFill>
                    <a:schemeClr val="bg1">
                      <a:lumMod val="65000"/>
                    </a:schemeClr>
                  </a:solidFill>
                </a:rPr>
                <a:t>has indicated an address </a:t>
              </a:r>
              <a:r>
                <a:rPr lang="en-US" sz="1500" dirty="0" smtClean="0">
                  <a:solidFill>
                    <a:schemeClr val="bg1">
                      <a:lumMod val="65000"/>
                    </a:schemeClr>
                  </a:solidFill>
                </a:rPr>
                <a:t>change in the order, update the member’s</a:t>
              </a:r>
              <a:r>
                <a:rPr lang="en-US" sz="1500" dirty="0">
                  <a:solidFill>
                    <a:schemeClr val="bg1">
                      <a:lumMod val="65000"/>
                    </a:schemeClr>
                  </a:solidFill>
                </a:rPr>
                <a:t/>
              </a:r>
              <a:br>
                <a:rPr lang="en-US" sz="1500" dirty="0">
                  <a:solidFill>
                    <a:schemeClr val="bg1">
                      <a:lumMod val="65000"/>
                    </a:schemeClr>
                  </a:solidFill>
                </a:rPr>
              </a:br>
              <a:r>
                <a:rPr lang="en-US" sz="1500" dirty="0" smtClean="0">
                  <a:solidFill>
                    <a:schemeClr val="bg1">
                      <a:lumMod val="65000"/>
                    </a:schemeClr>
                  </a:solidFill>
                </a:rPr>
                <a:t>	record.</a:t>
              </a:r>
              <a:endParaRPr lang="en-US" sz="1500" dirty="0">
                <a:solidFill>
                  <a:schemeClr val="bg1">
                    <a:lumMod val="65000"/>
                  </a:schemeClr>
                </a:solidFill>
              </a:endParaRPr>
            </a:p>
            <a:p>
              <a:pPr algn="l" defTabSz="514350">
                <a:lnSpc>
                  <a:spcPct val="90000"/>
                </a:lnSpc>
                <a:spcAft>
                  <a:spcPts val="0"/>
                </a:spcAft>
                <a:buClr>
                  <a:schemeClr val="accent2"/>
                </a:buClr>
                <a:buSzPct val="60000"/>
                <a:buFont typeface="Wingdings" pitchFamily="2" charset="2"/>
                <a:buNone/>
                <a:tabLst>
                  <a:tab pos="1141413" algn="l"/>
                  <a:tab pos="2743200" algn="l"/>
                </a:tabLst>
              </a:pPr>
              <a:r>
                <a:rPr lang="en-US" sz="1500" b="1" dirty="0" smtClean="0">
                  <a:solidFill>
                    <a:schemeClr val="bg1">
                      <a:lumMod val="65000"/>
                    </a:schemeClr>
                  </a:solidFill>
                </a:rPr>
                <a:t>Alt. Step 3A.	</a:t>
              </a:r>
              <a:r>
                <a:rPr lang="en-US" sz="1500" dirty="0" smtClean="0">
                  <a:solidFill>
                    <a:schemeClr val="bg1">
                      <a:lumMod val="65000"/>
                    </a:schemeClr>
                  </a:solidFill>
                </a:rPr>
                <a:t>If accounts department system returns </a:t>
              </a:r>
              <a:r>
                <a:rPr lang="en-US" sz="1500" dirty="0">
                  <a:solidFill>
                    <a:schemeClr val="bg1">
                      <a:lumMod val="65000"/>
                    </a:schemeClr>
                  </a:solidFill>
                </a:rPr>
                <a:t>a credit status that the </a:t>
              </a:r>
              <a:r>
                <a:rPr lang="en-US" sz="1500" dirty="0" smtClean="0">
                  <a:solidFill>
                    <a:schemeClr val="bg1">
                      <a:lumMod val="65000"/>
                    </a:schemeClr>
                  </a:solidFill>
                </a:rPr>
                <a:t>member </a:t>
              </a:r>
              <a:r>
                <a:rPr lang="en-US" sz="1500" dirty="0">
                  <a:solidFill>
                    <a:schemeClr val="bg1">
                      <a:lumMod val="65000"/>
                    </a:schemeClr>
                  </a:solidFill>
                </a:rPr>
                <a:t>is in </a:t>
              </a:r>
              <a:r>
                <a:rPr lang="en-US" sz="1500" dirty="0" smtClean="0">
                  <a:solidFill>
                    <a:schemeClr val="bg1">
                      <a:lumMod val="65000"/>
                    </a:schemeClr>
                  </a:solidFill>
                </a:rPr>
                <a:t>	arrears</a:t>
              </a:r>
              <a:r>
                <a:rPr lang="en-US" sz="1500" dirty="0">
                  <a:solidFill>
                    <a:schemeClr val="bg1">
                      <a:lumMod val="65000"/>
                    </a:schemeClr>
                  </a:solidFill>
                </a:rPr>
                <a:t>, send </a:t>
              </a:r>
              <a:r>
                <a:rPr lang="en-US" sz="1500" dirty="0" smtClean="0">
                  <a:solidFill>
                    <a:schemeClr val="bg1">
                      <a:lumMod val="65000"/>
                    </a:schemeClr>
                  </a:solidFill>
                </a:rPr>
                <a:t>order rejection </a:t>
              </a:r>
              <a:r>
                <a:rPr lang="en-US" sz="1500" dirty="0">
                  <a:solidFill>
                    <a:schemeClr val="bg1">
                      <a:lumMod val="65000"/>
                    </a:schemeClr>
                  </a:solidFill>
                </a:rPr>
                <a:t>notice to the member.</a:t>
              </a:r>
            </a:p>
            <a:p>
              <a:pPr algn="l" defTabSz="514350">
                <a:lnSpc>
                  <a:spcPct val="90000"/>
                </a:lnSpc>
                <a:spcAft>
                  <a:spcPts val="0"/>
                </a:spcAft>
                <a:buClr>
                  <a:schemeClr val="accent2"/>
                </a:buClr>
                <a:buSzPct val="60000"/>
                <a:buFont typeface="Wingdings" pitchFamily="2" charset="2"/>
                <a:buNone/>
                <a:tabLst>
                  <a:tab pos="1141413" algn="l"/>
                  <a:tab pos="2743200" algn="l"/>
                </a:tabLst>
              </a:pPr>
              <a:r>
                <a:rPr lang="en-US" sz="1500" b="1" dirty="0" smtClean="0">
                  <a:solidFill>
                    <a:schemeClr val="bg1">
                      <a:lumMod val="65000"/>
                    </a:schemeClr>
                  </a:solidFill>
                </a:rPr>
                <a:t>Alt. Step 4A.</a:t>
              </a:r>
              <a:r>
                <a:rPr lang="en-US" sz="1500" dirty="0" smtClean="0">
                  <a:solidFill>
                    <a:schemeClr val="bg1">
                      <a:lumMod val="65000"/>
                    </a:schemeClr>
                  </a:solidFill>
                </a:rPr>
                <a:t>	If product </a:t>
              </a:r>
              <a:r>
                <a:rPr lang="en-US" sz="1500" dirty="0">
                  <a:solidFill>
                    <a:schemeClr val="bg1">
                      <a:lumMod val="65000"/>
                    </a:schemeClr>
                  </a:solidFill>
                </a:rPr>
                <a:t>number is </a:t>
              </a:r>
              <a:r>
                <a:rPr lang="en-US" sz="1500" dirty="0" smtClean="0">
                  <a:solidFill>
                    <a:schemeClr val="bg1">
                      <a:lumMod val="65000"/>
                    </a:schemeClr>
                  </a:solidFill>
                </a:rPr>
                <a:t>invalid</a:t>
              </a:r>
              <a:r>
                <a:rPr lang="en-US" sz="1500" dirty="0">
                  <a:solidFill>
                    <a:schemeClr val="bg1">
                      <a:lumMod val="65000"/>
                    </a:schemeClr>
                  </a:solidFill>
                </a:rPr>
                <a:t>, send </a:t>
              </a:r>
              <a:r>
                <a:rPr lang="en-US" sz="1500" dirty="0" smtClean="0">
                  <a:solidFill>
                    <a:schemeClr val="bg1">
                      <a:lumMod val="65000"/>
                    </a:schemeClr>
                  </a:solidFill>
                </a:rPr>
                <a:t>notification </a:t>
              </a:r>
              <a:r>
                <a:rPr lang="en-US" sz="1500" dirty="0">
                  <a:solidFill>
                    <a:schemeClr val="bg1">
                      <a:lumMod val="65000"/>
                    </a:schemeClr>
                  </a:solidFill>
                </a:rPr>
                <a:t>to </a:t>
              </a:r>
              <a:r>
                <a:rPr lang="en-US" sz="1500" dirty="0" smtClean="0">
                  <a:solidFill>
                    <a:schemeClr val="bg1">
                      <a:lumMod val="65000"/>
                    </a:schemeClr>
                  </a:solidFill>
                </a:rPr>
                <a:t>member </a:t>
              </a:r>
              <a:r>
                <a:rPr lang="en-US" sz="1500" dirty="0">
                  <a:solidFill>
                    <a:schemeClr val="bg1">
                      <a:lumMod val="65000"/>
                    </a:schemeClr>
                  </a:solidFill>
                </a:rPr>
                <a:t>requesting </a:t>
              </a:r>
              <a:r>
                <a:rPr lang="en-US" sz="1500" dirty="0" smtClean="0">
                  <a:solidFill>
                    <a:schemeClr val="bg1">
                      <a:lumMod val="65000"/>
                    </a:schemeClr>
                  </a:solidFill>
                </a:rPr>
                <a:t>them to 	resubmit product </a:t>
              </a:r>
              <a:r>
                <a:rPr lang="en-US" sz="1500" dirty="0">
                  <a:solidFill>
                    <a:schemeClr val="bg1">
                      <a:lumMod val="65000"/>
                    </a:schemeClr>
                  </a:solidFill>
                </a:rPr>
                <a:t>number. If the </a:t>
              </a:r>
              <a:r>
                <a:rPr lang="en-US" sz="1500" dirty="0" smtClean="0">
                  <a:solidFill>
                    <a:schemeClr val="bg1">
                      <a:lumMod val="65000"/>
                    </a:schemeClr>
                  </a:solidFill>
                </a:rPr>
                <a:t>ordered product is </a:t>
              </a:r>
              <a:r>
                <a:rPr lang="en-US" sz="1500" dirty="0">
                  <a:solidFill>
                    <a:schemeClr val="bg1">
                      <a:lumMod val="65000"/>
                    </a:schemeClr>
                  </a:solidFill>
                </a:rPr>
                <a:t>not </a:t>
              </a:r>
              <a:r>
                <a:rPr lang="en-US" sz="1500" dirty="0" smtClean="0">
                  <a:solidFill>
                    <a:schemeClr val="bg1">
                      <a:lumMod val="65000"/>
                    </a:schemeClr>
                  </a:solidFill>
                </a:rPr>
                <a:t>available</a:t>
              </a:r>
              <a:r>
                <a:rPr lang="en-US" sz="1500" dirty="0">
                  <a:solidFill>
                    <a:schemeClr val="bg1">
                      <a:lumMod val="65000"/>
                    </a:schemeClr>
                  </a:solidFill>
                </a:rPr>
                <a:t>, record </a:t>
              </a:r>
              <a:r>
                <a:rPr lang="en-US" sz="1500" dirty="0" smtClean="0">
                  <a:solidFill>
                    <a:schemeClr val="bg1">
                      <a:lumMod val="65000"/>
                    </a:schemeClr>
                  </a:solidFill>
                </a:rPr>
                <a:t>the 	product </a:t>
              </a:r>
              <a:r>
                <a:rPr lang="en-US" sz="1500" dirty="0">
                  <a:solidFill>
                    <a:schemeClr val="bg1">
                      <a:lumMod val="65000"/>
                    </a:schemeClr>
                  </a:solidFill>
                </a:rPr>
                <a:t>information and mark as “</a:t>
              </a:r>
              <a:r>
                <a:rPr lang="en-US" sz="1500" dirty="0" smtClean="0">
                  <a:solidFill>
                    <a:schemeClr val="bg1">
                      <a:lumMod val="65000"/>
                    </a:schemeClr>
                  </a:solidFill>
                </a:rPr>
                <a:t>back order”.</a:t>
              </a:r>
            </a:p>
            <a:p>
              <a:pPr algn="l" defTabSz="514350">
                <a:lnSpc>
                  <a:spcPct val="90000"/>
                </a:lnSpc>
                <a:spcAft>
                  <a:spcPts val="0"/>
                </a:spcAft>
                <a:buClr>
                  <a:schemeClr val="accent2"/>
                </a:buClr>
                <a:buSzPct val="60000"/>
                <a:tabLst>
                  <a:tab pos="1141413" algn="l"/>
                  <a:tab pos="2743200" algn="l"/>
                </a:tabLst>
              </a:pPr>
              <a:r>
                <a:rPr lang="en-US" sz="1500" b="1" dirty="0" smtClean="0">
                  <a:solidFill>
                    <a:schemeClr val="bg1">
                      <a:lumMod val="65000"/>
                    </a:schemeClr>
                  </a:solidFill>
                </a:rPr>
                <a:t>Alt. Step 6</a:t>
              </a:r>
              <a:r>
                <a:rPr lang="en-US" sz="1500" dirty="0" smtClean="0">
                  <a:solidFill>
                    <a:schemeClr val="bg1">
                      <a:lumMod val="65000"/>
                    </a:schemeClr>
                  </a:solidFill>
                </a:rPr>
                <a:t>.	If member’s credit card information is invalid or if member is in arrears, send 		credit problem notice to member. Modify the order’s status to “on hold pending 	payment”.</a:t>
              </a:r>
              <a:endParaRPr lang="en-US" sz="1500" dirty="0">
                <a:solidFill>
                  <a:schemeClr val="bg1">
                    <a:lumMod val="65000"/>
                  </a:schemeClr>
                </a:solidFill>
              </a:endParaRPr>
            </a:p>
          </p:txBody>
        </p:sp>
        <p:sp>
          <p:nvSpPr>
            <p:cNvPr id="15" name="Rectangle 15"/>
            <p:cNvSpPr>
              <a:spLocks noChangeArrowheads="1"/>
            </p:cNvSpPr>
            <p:nvPr/>
          </p:nvSpPr>
          <p:spPr bwMode="auto">
            <a:xfrm>
              <a:off x="380206" y="1676400"/>
              <a:ext cx="1589128" cy="3456432"/>
            </a:xfrm>
            <a:prstGeom prst="rect">
              <a:avLst/>
            </a:prstGeom>
            <a:noFill/>
            <a:ln w="12700">
              <a:solidFill>
                <a:schemeClr val="bg1">
                  <a:lumMod val="65000"/>
                </a:schemeClr>
              </a:solidFill>
              <a:miter lim="800000"/>
              <a:headEnd/>
              <a:tailEnd/>
            </a:ln>
            <a:effectLst/>
          </p:spPr>
          <p:txBody>
            <a:bodyPr wrap="none" anchor="ctr"/>
            <a:lstStyle/>
            <a:p>
              <a:endParaRPr lang="en-US" dirty="0">
                <a:solidFill>
                  <a:schemeClr val="bg1">
                    <a:lumMod val="65000"/>
                  </a:schemeClr>
                </a:solidFill>
              </a:endParaRPr>
            </a:p>
          </p:txBody>
        </p:sp>
        <p:sp>
          <p:nvSpPr>
            <p:cNvPr id="16" name="Rectangle 16"/>
            <p:cNvSpPr>
              <a:spLocks noChangeArrowheads="1"/>
            </p:cNvSpPr>
            <p:nvPr/>
          </p:nvSpPr>
          <p:spPr bwMode="auto">
            <a:xfrm>
              <a:off x="380206" y="1676400"/>
              <a:ext cx="9144000" cy="3456432"/>
            </a:xfrm>
            <a:prstGeom prst="rect">
              <a:avLst/>
            </a:prstGeom>
            <a:noFill/>
            <a:ln w="28575">
              <a:solidFill>
                <a:schemeClr val="bg1">
                  <a:lumMod val="65000"/>
                </a:schemeClr>
              </a:solidFill>
              <a:miter lim="800000"/>
              <a:headEnd/>
              <a:tailEnd/>
            </a:ln>
            <a:effectLst/>
          </p:spPr>
          <p:txBody>
            <a:bodyPr wrap="none" anchor="ctr"/>
            <a:lstStyle/>
            <a:p>
              <a:endParaRPr lang="en-US" dirty="0">
                <a:solidFill>
                  <a:schemeClr val="bg1">
                    <a:lumMod val="65000"/>
                  </a:schemeClr>
                </a:solidFill>
              </a:endParaRPr>
            </a:p>
          </p:txBody>
        </p:sp>
        <p:sp>
          <p:nvSpPr>
            <p:cNvPr id="17" name="Line 17"/>
            <p:cNvSpPr>
              <a:spLocks noChangeShapeType="1"/>
            </p:cNvSpPr>
            <p:nvPr/>
          </p:nvSpPr>
          <p:spPr bwMode="auto">
            <a:xfrm>
              <a:off x="380206" y="3886200"/>
              <a:ext cx="9144000" cy="0"/>
            </a:xfrm>
            <a:prstGeom prst="line">
              <a:avLst/>
            </a:prstGeom>
            <a:noFill/>
            <a:ln w="12700">
              <a:solidFill>
                <a:schemeClr val="bg1">
                  <a:lumMod val="65000"/>
                </a:schemeClr>
              </a:solidFill>
              <a:round/>
              <a:headEnd/>
              <a:tailEnd/>
            </a:ln>
            <a:effectLst/>
          </p:spPr>
          <p:txBody>
            <a:bodyPr wrap="none" anchor="ctr"/>
            <a:lstStyle/>
            <a:p>
              <a:endParaRPr lang="en-US" dirty="0">
                <a:solidFill>
                  <a:schemeClr val="bg1">
                    <a:lumMod val="65000"/>
                  </a:schemeClr>
                </a:solidFill>
              </a:endParaRPr>
            </a:p>
          </p:txBody>
        </p:sp>
        <p:sp>
          <p:nvSpPr>
            <p:cNvPr id="18" name="Line 18"/>
            <p:cNvSpPr>
              <a:spLocks noChangeShapeType="1"/>
            </p:cNvSpPr>
            <p:nvPr/>
          </p:nvSpPr>
          <p:spPr bwMode="auto">
            <a:xfrm>
              <a:off x="380206" y="4294061"/>
              <a:ext cx="9144000" cy="0"/>
            </a:xfrm>
            <a:prstGeom prst="line">
              <a:avLst/>
            </a:prstGeom>
            <a:noFill/>
            <a:ln w="12700">
              <a:solidFill>
                <a:schemeClr val="bg1">
                  <a:lumMod val="65000"/>
                </a:schemeClr>
              </a:solidFill>
              <a:round/>
              <a:headEnd/>
              <a:tailEnd/>
            </a:ln>
            <a:effectLst/>
          </p:spPr>
          <p:txBody>
            <a:bodyPr wrap="none" anchor="ctr"/>
            <a:lstStyle/>
            <a:p>
              <a:endParaRPr lang="en-US" dirty="0">
                <a:solidFill>
                  <a:schemeClr val="bg1">
                    <a:lumMod val="65000"/>
                  </a:schemeClr>
                </a:solidFill>
              </a:endParaRPr>
            </a:p>
          </p:txBody>
        </p:sp>
        <p:sp>
          <p:nvSpPr>
            <p:cNvPr id="19" name="Line 19"/>
            <p:cNvSpPr>
              <a:spLocks noChangeShapeType="1"/>
            </p:cNvSpPr>
            <p:nvPr/>
          </p:nvSpPr>
          <p:spPr bwMode="auto">
            <a:xfrm>
              <a:off x="380206" y="4712728"/>
              <a:ext cx="9144000" cy="0"/>
            </a:xfrm>
            <a:prstGeom prst="line">
              <a:avLst/>
            </a:prstGeom>
            <a:noFill/>
            <a:ln w="12700">
              <a:solidFill>
                <a:schemeClr val="bg1">
                  <a:lumMod val="65000"/>
                </a:schemeClr>
              </a:solidFill>
              <a:round/>
              <a:headEnd/>
              <a:tailEnd/>
            </a:ln>
            <a:effectLst/>
          </p:spPr>
          <p:txBody>
            <a:bodyPr wrap="none" anchor="ctr"/>
            <a:lstStyle/>
            <a:p>
              <a:endParaRPr lang="en-US" dirty="0">
                <a:solidFill>
                  <a:schemeClr val="bg1">
                    <a:lumMod val="65000"/>
                  </a:schemeClr>
                </a:solidFill>
              </a:endParaRPr>
            </a:p>
          </p:txBody>
        </p:sp>
        <p:sp>
          <p:nvSpPr>
            <p:cNvPr id="20" name="Rectangle 12"/>
            <p:cNvSpPr>
              <a:spLocks noChangeArrowheads="1"/>
            </p:cNvSpPr>
            <p:nvPr/>
          </p:nvSpPr>
          <p:spPr bwMode="auto">
            <a:xfrm>
              <a:off x="378618" y="3742189"/>
              <a:ext cx="9144000" cy="1447800"/>
            </a:xfrm>
            <a:prstGeom prst="rect">
              <a:avLst/>
            </a:prstGeom>
            <a:noFill/>
            <a:ln w="9525">
              <a:noFill/>
              <a:miter lim="800000"/>
              <a:headEnd/>
              <a:tailEnd/>
            </a:ln>
            <a:effectLst/>
          </p:spPr>
          <p:txBody>
            <a:bodyPr lIns="92075" tIns="46038" rIns="92075" bIns="46038"/>
            <a:lstStyle/>
            <a:p>
              <a:pPr algn="l" defTabSz="514350">
                <a:lnSpc>
                  <a:spcPct val="90000"/>
                </a:lnSpc>
                <a:spcAft>
                  <a:spcPts val="0"/>
                </a:spcAft>
                <a:buClr>
                  <a:schemeClr val="accent2"/>
                </a:buClr>
                <a:buSzPct val="60000"/>
                <a:buFont typeface="Wingdings" pitchFamily="2" charset="2"/>
                <a:buNone/>
                <a:tabLst>
                  <a:tab pos="1600200" algn="l"/>
                  <a:tab pos="2222500" algn="l"/>
                </a:tabLst>
              </a:pPr>
              <a:endParaRPr lang="en-US" sz="1500" dirty="0">
                <a:solidFill>
                  <a:schemeClr val="bg1">
                    <a:lumMod val="65000"/>
                  </a:schemeClr>
                </a:solidFill>
              </a:endParaRPr>
            </a:p>
            <a:p>
              <a:pPr algn="l" defTabSz="514350">
                <a:lnSpc>
                  <a:spcPct val="90000"/>
                </a:lnSpc>
                <a:spcAft>
                  <a:spcPts val="0"/>
                </a:spcAft>
                <a:buClr>
                  <a:schemeClr val="accent2"/>
                </a:buClr>
                <a:buSzPct val="60000"/>
                <a:buFont typeface="Wingdings" pitchFamily="2" charset="2"/>
                <a:buNone/>
                <a:tabLst>
                  <a:tab pos="1600200" algn="l"/>
                  <a:tab pos="2222500" algn="l"/>
                </a:tabLst>
              </a:pPr>
              <a:r>
                <a:rPr lang="en-US" sz="1500" dirty="0" smtClean="0">
                  <a:solidFill>
                    <a:schemeClr val="bg1">
                      <a:lumMod val="65000"/>
                    </a:schemeClr>
                  </a:solidFill>
                </a:rPr>
                <a:t>Pre-Condition</a:t>
              </a:r>
              <a:r>
                <a:rPr lang="en-US" sz="1500" dirty="0">
                  <a:solidFill>
                    <a:schemeClr val="bg1">
                      <a:lumMod val="65000"/>
                    </a:schemeClr>
                  </a:solidFill>
                </a:rPr>
                <a:t>	</a:t>
              </a:r>
              <a:r>
                <a:rPr lang="en-US" sz="1500" dirty="0" smtClean="0">
                  <a:solidFill>
                    <a:schemeClr val="bg1">
                      <a:lumMod val="65000"/>
                    </a:schemeClr>
                  </a:solidFill>
                </a:rPr>
                <a:t>Member has logged in.</a:t>
              </a:r>
              <a:endParaRPr lang="en-US" sz="1500" dirty="0">
                <a:solidFill>
                  <a:schemeClr val="bg1">
                    <a:lumMod val="65000"/>
                  </a:schemeClr>
                </a:solidFill>
              </a:endParaRPr>
            </a:p>
            <a:p>
              <a:pPr algn="l" defTabSz="514350">
                <a:lnSpc>
                  <a:spcPct val="90000"/>
                </a:lnSpc>
                <a:spcAft>
                  <a:spcPts val="0"/>
                </a:spcAft>
                <a:buClr>
                  <a:schemeClr val="accent2"/>
                </a:buClr>
                <a:buSzPct val="60000"/>
                <a:buFont typeface="Wingdings" pitchFamily="2" charset="2"/>
                <a:buNone/>
                <a:tabLst>
                  <a:tab pos="1600200" algn="l"/>
                  <a:tab pos="2222500" algn="l"/>
                </a:tabLst>
              </a:pPr>
              <a:endParaRPr lang="en-US" sz="1500" dirty="0">
                <a:solidFill>
                  <a:schemeClr val="bg1">
                    <a:lumMod val="65000"/>
                  </a:schemeClr>
                </a:solidFill>
              </a:endParaRPr>
            </a:p>
            <a:p>
              <a:pPr algn="l" defTabSz="514350">
                <a:lnSpc>
                  <a:spcPct val="90000"/>
                </a:lnSpc>
                <a:spcAft>
                  <a:spcPts val="0"/>
                </a:spcAft>
                <a:buClr>
                  <a:schemeClr val="accent2"/>
                </a:buClr>
                <a:buSzPct val="60000"/>
                <a:buFont typeface="Wingdings" pitchFamily="2" charset="2"/>
                <a:buNone/>
                <a:tabLst>
                  <a:tab pos="1600200" algn="l"/>
                  <a:tab pos="2222500" algn="l"/>
                </a:tabLst>
              </a:pPr>
              <a:r>
                <a:rPr lang="en-US" sz="1500" dirty="0" smtClean="0">
                  <a:solidFill>
                    <a:schemeClr val="bg1">
                      <a:lumMod val="65000"/>
                    </a:schemeClr>
                  </a:solidFill>
                </a:rPr>
                <a:t>Post-Condition</a:t>
              </a:r>
              <a:r>
                <a:rPr lang="en-US" sz="1500" dirty="0">
                  <a:solidFill>
                    <a:schemeClr val="bg1">
                      <a:lumMod val="65000"/>
                    </a:schemeClr>
                  </a:solidFill>
                </a:rPr>
                <a:t>	Member order has been recorded and </a:t>
              </a:r>
              <a:r>
                <a:rPr lang="en-US" sz="1500" dirty="0" smtClean="0">
                  <a:solidFill>
                    <a:schemeClr val="bg1">
                      <a:lumMod val="65000"/>
                    </a:schemeClr>
                  </a:solidFill>
                </a:rPr>
                <a:t>packing slip has </a:t>
              </a:r>
              <a:r>
                <a:rPr lang="en-US" sz="1500" dirty="0">
                  <a:solidFill>
                    <a:schemeClr val="bg1">
                      <a:lumMod val="65000"/>
                    </a:schemeClr>
                  </a:solidFill>
                </a:rPr>
                <a:t>been routed to </a:t>
              </a:r>
              <a:r>
                <a:rPr lang="en-US" sz="1500" dirty="0" smtClean="0">
                  <a:solidFill>
                    <a:schemeClr val="bg1">
                      <a:lumMod val="65000"/>
                    </a:schemeClr>
                  </a:solidFill>
                </a:rPr>
                <a:t>warehouse</a:t>
              </a:r>
              <a:r>
                <a:rPr lang="en-US" sz="1500" dirty="0">
                  <a:solidFill>
                    <a:schemeClr val="bg1">
                      <a:lumMod val="65000"/>
                    </a:schemeClr>
                  </a:solidFill>
                </a:rPr>
                <a:t>.</a:t>
              </a:r>
            </a:p>
            <a:p>
              <a:pPr algn="l" defTabSz="514350">
                <a:lnSpc>
                  <a:spcPct val="90000"/>
                </a:lnSpc>
                <a:spcAft>
                  <a:spcPts val="0"/>
                </a:spcAft>
                <a:buClr>
                  <a:schemeClr val="accent2"/>
                </a:buClr>
                <a:buSzPct val="60000"/>
                <a:buFont typeface="Wingdings" pitchFamily="2" charset="2"/>
                <a:buNone/>
                <a:tabLst>
                  <a:tab pos="1600200" algn="l"/>
                  <a:tab pos="2222500" algn="l"/>
                </a:tabLst>
              </a:pPr>
              <a:endParaRPr lang="en-US" sz="1500" dirty="0">
                <a:solidFill>
                  <a:schemeClr val="bg1">
                    <a:lumMod val="65000"/>
                  </a:schemeClr>
                </a:solidFill>
              </a:endParaRPr>
            </a:p>
            <a:p>
              <a:pPr algn="l" defTabSz="514350">
                <a:lnSpc>
                  <a:spcPct val="90000"/>
                </a:lnSpc>
                <a:spcAft>
                  <a:spcPts val="0"/>
                </a:spcAft>
                <a:buClr>
                  <a:schemeClr val="accent2"/>
                </a:buClr>
                <a:buSzPct val="60000"/>
                <a:buFont typeface="Wingdings" pitchFamily="2" charset="2"/>
                <a:buNone/>
                <a:tabLst>
                  <a:tab pos="1600200" algn="l"/>
                  <a:tab pos="2222500" algn="l"/>
                </a:tabLst>
              </a:pPr>
              <a:r>
                <a:rPr lang="en-US" sz="1500" dirty="0" smtClean="0">
                  <a:solidFill>
                    <a:schemeClr val="bg1">
                      <a:lumMod val="65000"/>
                    </a:schemeClr>
                  </a:solidFill>
                </a:rPr>
                <a:t>Assumption</a:t>
              </a:r>
              <a:r>
                <a:rPr lang="en-US" sz="1500" dirty="0">
                  <a:solidFill>
                    <a:schemeClr val="bg1">
                      <a:lumMod val="65000"/>
                    </a:schemeClr>
                  </a:solidFill>
                </a:rPr>
                <a:t>	None at this time.</a:t>
              </a:r>
              <a:br>
                <a:rPr lang="en-US" sz="1500" dirty="0">
                  <a:solidFill>
                    <a:schemeClr val="bg1">
                      <a:lumMod val="65000"/>
                    </a:schemeClr>
                  </a:solidFill>
                </a:rPr>
              </a:br>
              <a:r>
                <a:rPr lang="en-US" sz="1500" dirty="0">
                  <a:solidFill>
                    <a:schemeClr val="bg1">
                      <a:lumMod val="65000"/>
                    </a:schemeClr>
                  </a:solidFill>
                </a:rPr>
                <a:t>			</a:t>
              </a:r>
            </a:p>
          </p:txBody>
        </p:sp>
        <p:sp>
          <p:nvSpPr>
            <p:cNvPr id="22" name="Rectangle 12"/>
            <p:cNvSpPr>
              <a:spLocks noChangeArrowheads="1"/>
            </p:cNvSpPr>
            <p:nvPr/>
          </p:nvSpPr>
          <p:spPr bwMode="auto">
            <a:xfrm>
              <a:off x="378618" y="1693178"/>
              <a:ext cx="1097280" cy="548640"/>
            </a:xfrm>
            <a:prstGeom prst="rect">
              <a:avLst/>
            </a:prstGeom>
            <a:noFill/>
            <a:ln w="9525">
              <a:noFill/>
              <a:miter lim="800000"/>
              <a:headEnd/>
              <a:tailEnd/>
            </a:ln>
            <a:effectLst/>
          </p:spPr>
          <p:txBody>
            <a:bodyPr lIns="92075" tIns="46038" rIns="92075" bIns="46038"/>
            <a:lstStyle/>
            <a:p>
              <a:pPr algn="l" defTabSz="514350">
                <a:lnSpc>
                  <a:spcPct val="90000"/>
                </a:lnSpc>
                <a:spcAft>
                  <a:spcPts val="0"/>
                </a:spcAft>
                <a:buClr>
                  <a:schemeClr val="accent2"/>
                </a:buClr>
                <a:buSzPct val="60000"/>
                <a:buFont typeface="Wingdings" pitchFamily="2" charset="2"/>
                <a:buNone/>
                <a:tabLst>
                  <a:tab pos="1600200" algn="l"/>
                  <a:tab pos="2743200" algn="l"/>
                </a:tabLst>
              </a:pPr>
              <a:r>
                <a:rPr lang="en-US" sz="1500" dirty="0" smtClean="0">
                  <a:solidFill>
                    <a:schemeClr val="bg1">
                      <a:lumMod val="65000"/>
                    </a:schemeClr>
                  </a:solidFill>
                </a:rPr>
                <a:t>Alternative</a:t>
              </a:r>
              <a:r>
                <a:rPr lang="en-US" sz="1500" dirty="0">
                  <a:solidFill>
                    <a:schemeClr val="bg1">
                      <a:lumMod val="65000"/>
                    </a:schemeClr>
                  </a:solidFill>
                </a:rPr>
                <a:t/>
              </a:r>
              <a:br>
                <a:rPr lang="en-US" sz="1500" dirty="0">
                  <a:solidFill>
                    <a:schemeClr val="bg1">
                      <a:lumMod val="65000"/>
                    </a:schemeClr>
                  </a:solidFill>
                </a:rPr>
              </a:br>
              <a:r>
                <a:rPr lang="en-US" sz="1500" dirty="0" smtClean="0">
                  <a:solidFill>
                    <a:schemeClr val="bg1">
                      <a:lumMod val="65000"/>
                    </a:schemeClr>
                  </a:solidFill>
                </a:rPr>
                <a:t>Courses</a:t>
              </a:r>
              <a:endParaRPr lang="en-US" sz="1500" dirty="0">
                <a:solidFill>
                  <a:schemeClr val="bg1">
                    <a:lumMod val="65000"/>
                  </a:schemeClr>
                </a:solidFill>
              </a:endParaRPr>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86658" name="Rectangle 1027"/>
          <p:cNvSpPr>
            <a:spLocks noChangeArrowheads="1"/>
          </p:cNvSpPr>
          <p:nvPr/>
        </p:nvSpPr>
        <p:spPr bwMode="auto">
          <a:xfrm>
            <a:off x="-23813" y="1036638"/>
            <a:ext cx="2084388" cy="5602287"/>
          </a:xfrm>
          <a:prstGeom prst="rect">
            <a:avLst/>
          </a:prstGeom>
          <a:noFill/>
          <a:ln w="0">
            <a:noFill/>
            <a:miter lim="800000"/>
            <a:headEnd/>
            <a:tailEnd/>
          </a:ln>
        </p:spPr>
        <p:txBody>
          <a:bodyPr/>
          <a:lstStyle/>
          <a:p>
            <a:pPr algn="l">
              <a:lnSpc>
                <a:spcPct val="90000"/>
              </a:lnSpc>
              <a:spcBef>
                <a:spcPct val="20000"/>
              </a:spcBef>
            </a:pPr>
            <a:r>
              <a:rPr lang="en-US" sz="1300" b="1" dirty="0"/>
              <a:t>Use Case </a:t>
            </a:r>
            <a:r>
              <a:rPr lang="en-US" sz="1300" b="1" dirty="0" smtClean="0"/>
              <a:t>Name</a:t>
            </a:r>
            <a:endParaRPr lang="en-US" sz="1300" b="1" dirty="0"/>
          </a:p>
          <a:p>
            <a:pPr algn="l">
              <a:lnSpc>
                <a:spcPct val="90000"/>
              </a:lnSpc>
              <a:spcBef>
                <a:spcPct val="20000"/>
              </a:spcBef>
            </a:pPr>
            <a:r>
              <a:rPr lang="en-US" sz="1300" b="1" dirty="0"/>
              <a:t>Actor(s</a:t>
            </a:r>
            <a:r>
              <a:rPr lang="en-US" sz="1300" b="1" dirty="0" smtClean="0"/>
              <a:t>)</a:t>
            </a:r>
            <a:endParaRPr lang="en-US" sz="1300" b="1" dirty="0"/>
          </a:p>
          <a:p>
            <a:pPr algn="l">
              <a:lnSpc>
                <a:spcPct val="90000"/>
              </a:lnSpc>
              <a:spcBef>
                <a:spcPct val="20000"/>
              </a:spcBef>
            </a:pPr>
            <a:r>
              <a:rPr lang="en-US" sz="1300" b="1" dirty="0" smtClean="0"/>
              <a:t>Description</a:t>
            </a:r>
            <a:endParaRPr lang="en-US" sz="1300" b="1" dirty="0"/>
          </a:p>
          <a:p>
            <a:pPr algn="l">
              <a:lnSpc>
                <a:spcPct val="90000"/>
              </a:lnSpc>
              <a:spcBef>
                <a:spcPct val="20000"/>
              </a:spcBef>
            </a:pPr>
            <a:r>
              <a:rPr lang="en-US" sz="1300" b="1" dirty="0"/>
              <a:t/>
            </a:r>
            <a:br>
              <a:rPr lang="en-US" sz="1300" b="1" dirty="0"/>
            </a:br>
            <a:r>
              <a:rPr lang="en-US" sz="1300" b="1" dirty="0" smtClean="0"/>
              <a:t>Reference</a:t>
            </a:r>
            <a:endParaRPr lang="en-US" sz="1300" b="1" dirty="0"/>
          </a:p>
          <a:p>
            <a:pPr algn="l">
              <a:lnSpc>
                <a:spcPct val="90000"/>
              </a:lnSpc>
              <a:spcBef>
                <a:spcPct val="20000"/>
              </a:spcBef>
            </a:pPr>
            <a:r>
              <a:rPr lang="en-US" sz="1300" b="1" dirty="0" smtClean="0"/>
              <a:t>Typical </a:t>
            </a:r>
            <a:r>
              <a:rPr lang="en-US" sz="1300" b="1" dirty="0"/>
              <a:t>Course of </a:t>
            </a:r>
            <a:r>
              <a:rPr lang="en-US" sz="1300" b="1" dirty="0" smtClean="0"/>
              <a:t>Events</a:t>
            </a:r>
            <a:endParaRPr lang="en-US" sz="1300" b="1" dirty="0"/>
          </a:p>
        </p:txBody>
      </p:sp>
      <p:sp>
        <p:nvSpPr>
          <p:cNvPr id="2886659" name="Text Box 1028"/>
          <p:cNvSpPr txBox="1">
            <a:spLocks noChangeArrowheads="1"/>
          </p:cNvSpPr>
          <p:nvPr/>
        </p:nvSpPr>
        <p:spPr bwMode="auto">
          <a:xfrm>
            <a:off x="-23813" y="803960"/>
            <a:ext cx="1475084" cy="292388"/>
          </a:xfrm>
          <a:prstGeom prst="rect">
            <a:avLst/>
          </a:prstGeom>
          <a:noFill/>
          <a:ln w="9525">
            <a:noFill/>
            <a:miter lim="800000"/>
            <a:headEnd/>
            <a:tailEnd/>
          </a:ln>
        </p:spPr>
        <p:txBody>
          <a:bodyPr wrap="none">
            <a:spAutoFit/>
          </a:bodyPr>
          <a:lstStyle/>
          <a:p>
            <a:pPr algn="l"/>
            <a:r>
              <a:rPr lang="en-US" sz="1300" b="1" dirty="0"/>
              <a:t>Author: </a:t>
            </a:r>
            <a:r>
              <a:rPr lang="en-US" sz="1300" b="1" dirty="0" smtClean="0"/>
              <a:t>Pat Chan</a:t>
            </a:r>
            <a:endParaRPr lang="en-US" sz="1300" b="1" dirty="0"/>
          </a:p>
        </p:txBody>
      </p:sp>
      <p:sp>
        <p:nvSpPr>
          <p:cNvPr id="2886660" name="Text Box 1030"/>
          <p:cNvSpPr txBox="1">
            <a:spLocks noChangeArrowheads="1"/>
          </p:cNvSpPr>
          <p:nvPr/>
        </p:nvSpPr>
        <p:spPr bwMode="auto">
          <a:xfrm>
            <a:off x="2060575" y="1042988"/>
            <a:ext cx="7680960" cy="1152623"/>
          </a:xfrm>
          <a:prstGeom prst="rect">
            <a:avLst/>
          </a:prstGeom>
          <a:noFill/>
          <a:ln w="9525">
            <a:noFill/>
            <a:miter lim="800000"/>
            <a:headEnd/>
            <a:tailEnd/>
          </a:ln>
        </p:spPr>
        <p:txBody>
          <a:bodyPr>
            <a:spAutoFit/>
          </a:bodyPr>
          <a:lstStyle/>
          <a:p>
            <a:pPr algn="l">
              <a:lnSpc>
                <a:spcPct val="90000"/>
              </a:lnSpc>
              <a:spcBef>
                <a:spcPct val="20000"/>
              </a:spcBef>
            </a:pPr>
            <a:r>
              <a:rPr lang="en-US" sz="1300" dirty="0" smtClean="0"/>
              <a:t>Place </a:t>
            </a:r>
            <a:r>
              <a:rPr lang="en-US" sz="1300" dirty="0"/>
              <a:t>Member Order</a:t>
            </a:r>
          </a:p>
          <a:p>
            <a:pPr algn="l">
              <a:lnSpc>
                <a:spcPct val="90000"/>
              </a:lnSpc>
              <a:spcBef>
                <a:spcPct val="20000"/>
              </a:spcBef>
            </a:pPr>
            <a:r>
              <a:rPr lang="en-US" sz="1300" dirty="0" smtClean="0"/>
              <a:t>Member + Order Specialist</a:t>
            </a:r>
            <a:endParaRPr lang="en-US" sz="1300" dirty="0"/>
          </a:p>
          <a:p>
            <a:pPr algn="l">
              <a:lnSpc>
                <a:spcPct val="90000"/>
              </a:lnSpc>
              <a:spcBef>
                <a:spcPct val="20000"/>
              </a:spcBef>
              <a:tabLst>
                <a:tab pos="7315200" algn="l"/>
              </a:tabLst>
            </a:pPr>
            <a:r>
              <a:rPr lang="en-US" sz="1300" dirty="0" smtClean="0"/>
              <a:t>Describes </a:t>
            </a:r>
            <a:r>
              <a:rPr lang="en-US" sz="1300" dirty="0"/>
              <a:t>the process of a </a:t>
            </a:r>
            <a:r>
              <a:rPr lang="en-US" sz="1300" dirty="0" smtClean="0"/>
              <a:t>member </a:t>
            </a:r>
            <a:r>
              <a:rPr lang="en-US" sz="1300" dirty="0"/>
              <a:t>submitting </a:t>
            </a:r>
            <a:r>
              <a:rPr lang="en-US" sz="1300" dirty="0" smtClean="0"/>
              <a:t>an order </a:t>
            </a:r>
            <a:r>
              <a:rPr lang="en-US" sz="1300" dirty="0"/>
              <a:t>for SoundStage products</a:t>
            </a:r>
            <a:r>
              <a:rPr lang="en-US" sz="1300" dirty="0" smtClean="0"/>
              <a:t>.	</a:t>
            </a:r>
          </a:p>
          <a:p>
            <a:pPr algn="l">
              <a:lnSpc>
                <a:spcPct val="90000"/>
              </a:lnSpc>
              <a:spcBef>
                <a:spcPct val="20000"/>
              </a:spcBef>
              <a:tabLst>
                <a:tab pos="7315200" algn="l"/>
              </a:tabLst>
            </a:pPr>
            <a:endParaRPr lang="en-US" sz="1050" dirty="0" smtClean="0"/>
          </a:p>
          <a:p>
            <a:pPr algn="l">
              <a:lnSpc>
                <a:spcPct val="90000"/>
              </a:lnSpc>
              <a:spcBef>
                <a:spcPct val="20000"/>
              </a:spcBef>
              <a:tabLst>
                <a:tab pos="7315200" algn="l"/>
              </a:tabLst>
            </a:pPr>
            <a:r>
              <a:rPr lang="en-US" sz="1300" dirty="0" smtClean="0"/>
              <a:t>MSS-1.1</a:t>
            </a:r>
            <a:endParaRPr lang="en-US" sz="1300" dirty="0"/>
          </a:p>
        </p:txBody>
      </p:sp>
      <p:sp>
        <p:nvSpPr>
          <p:cNvPr id="2886661" name="Line 1031"/>
          <p:cNvSpPr>
            <a:spLocks noChangeShapeType="1"/>
          </p:cNvSpPr>
          <p:nvPr/>
        </p:nvSpPr>
        <p:spPr bwMode="auto">
          <a:xfrm flipV="1">
            <a:off x="-19050" y="1280880"/>
            <a:ext cx="9923463" cy="0"/>
          </a:xfrm>
          <a:prstGeom prst="line">
            <a:avLst/>
          </a:prstGeom>
          <a:noFill/>
          <a:ln w="9525">
            <a:solidFill>
              <a:schemeClr val="tx1"/>
            </a:solidFill>
            <a:round/>
            <a:headEnd/>
            <a:tailEnd/>
          </a:ln>
        </p:spPr>
        <p:txBody>
          <a:bodyPr wrap="none" anchor="ctr"/>
          <a:lstStyle/>
          <a:p>
            <a:endParaRPr lang="en-US" dirty="0"/>
          </a:p>
        </p:txBody>
      </p:sp>
      <p:sp>
        <p:nvSpPr>
          <p:cNvPr id="2886662" name="Line 1032"/>
          <p:cNvSpPr>
            <a:spLocks noChangeShapeType="1"/>
          </p:cNvSpPr>
          <p:nvPr/>
        </p:nvSpPr>
        <p:spPr bwMode="auto">
          <a:xfrm flipV="1">
            <a:off x="-19050" y="1498833"/>
            <a:ext cx="9923463" cy="0"/>
          </a:xfrm>
          <a:prstGeom prst="line">
            <a:avLst/>
          </a:prstGeom>
          <a:noFill/>
          <a:ln w="9525">
            <a:solidFill>
              <a:schemeClr val="tx1"/>
            </a:solidFill>
            <a:round/>
            <a:headEnd/>
            <a:tailEnd/>
          </a:ln>
        </p:spPr>
        <p:txBody>
          <a:bodyPr wrap="none" anchor="ctr"/>
          <a:lstStyle/>
          <a:p>
            <a:endParaRPr lang="en-US" dirty="0"/>
          </a:p>
        </p:txBody>
      </p:sp>
      <p:sp>
        <p:nvSpPr>
          <p:cNvPr id="2886663" name="Line 1033"/>
          <p:cNvSpPr>
            <a:spLocks noChangeShapeType="1"/>
          </p:cNvSpPr>
          <p:nvPr/>
        </p:nvSpPr>
        <p:spPr bwMode="auto">
          <a:xfrm flipV="1">
            <a:off x="-23813" y="1902029"/>
            <a:ext cx="9923463" cy="0"/>
          </a:xfrm>
          <a:prstGeom prst="line">
            <a:avLst/>
          </a:prstGeom>
          <a:noFill/>
          <a:ln w="9525">
            <a:solidFill>
              <a:schemeClr val="tx1"/>
            </a:solidFill>
            <a:round/>
            <a:headEnd/>
            <a:tailEnd/>
          </a:ln>
        </p:spPr>
        <p:txBody>
          <a:bodyPr wrap="none" anchor="ctr"/>
          <a:lstStyle/>
          <a:p>
            <a:endParaRPr lang="en-US" dirty="0"/>
          </a:p>
        </p:txBody>
      </p:sp>
      <p:sp>
        <p:nvSpPr>
          <p:cNvPr id="2886664" name="Line 1034"/>
          <p:cNvSpPr>
            <a:spLocks noChangeShapeType="1"/>
          </p:cNvSpPr>
          <p:nvPr/>
        </p:nvSpPr>
        <p:spPr bwMode="auto">
          <a:xfrm flipV="1">
            <a:off x="-23813" y="2108433"/>
            <a:ext cx="9923463" cy="0"/>
          </a:xfrm>
          <a:prstGeom prst="line">
            <a:avLst/>
          </a:prstGeom>
          <a:noFill/>
          <a:ln w="9525">
            <a:solidFill>
              <a:schemeClr val="tx1"/>
            </a:solidFill>
            <a:round/>
            <a:headEnd/>
            <a:tailEnd/>
          </a:ln>
        </p:spPr>
        <p:txBody>
          <a:bodyPr wrap="none" anchor="ctr"/>
          <a:lstStyle/>
          <a:p>
            <a:endParaRPr lang="en-US" dirty="0"/>
          </a:p>
        </p:txBody>
      </p:sp>
      <p:sp>
        <p:nvSpPr>
          <p:cNvPr id="2886665" name="Text Box 1035"/>
          <p:cNvSpPr txBox="1">
            <a:spLocks noChangeArrowheads="1"/>
          </p:cNvSpPr>
          <p:nvPr/>
        </p:nvSpPr>
        <p:spPr bwMode="auto">
          <a:xfrm>
            <a:off x="2054225" y="2091372"/>
            <a:ext cx="2894013" cy="2633028"/>
          </a:xfrm>
          <a:prstGeom prst="rect">
            <a:avLst/>
          </a:prstGeom>
          <a:noFill/>
          <a:ln w="9525">
            <a:noFill/>
            <a:miter lim="800000"/>
            <a:headEnd/>
            <a:tailEnd/>
          </a:ln>
        </p:spPr>
        <p:txBody>
          <a:bodyPr>
            <a:spAutoFit/>
          </a:bodyPr>
          <a:lstStyle/>
          <a:p>
            <a:pPr>
              <a:lnSpc>
                <a:spcPct val="90000"/>
              </a:lnSpc>
              <a:spcBef>
                <a:spcPct val="20000"/>
              </a:spcBef>
            </a:pPr>
            <a:r>
              <a:rPr lang="en-US" sz="1300" b="1" dirty="0"/>
              <a:t>Actor Action</a:t>
            </a:r>
          </a:p>
          <a:p>
            <a:pPr algn="l">
              <a:lnSpc>
                <a:spcPct val="90000"/>
              </a:lnSpc>
              <a:spcBef>
                <a:spcPct val="20000"/>
              </a:spcBef>
            </a:pPr>
            <a:endParaRPr lang="en-US" sz="1300" dirty="0"/>
          </a:p>
          <a:p>
            <a:pPr algn="l">
              <a:lnSpc>
                <a:spcPct val="90000"/>
              </a:lnSpc>
              <a:spcBef>
                <a:spcPct val="20000"/>
              </a:spcBef>
            </a:pPr>
            <a:r>
              <a:rPr lang="en-US" sz="1300" dirty="0"/>
              <a:t>The main window is currently displayed on the screen waiting for the order specialist to select a menu option.</a:t>
            </a:r>
          </a:p>
          <a:p>
            <a:pPr algn="l">
              <a:lnSpc>
                <a:spcPct val="90000"/>
              </a:lnSpc>
              <a:spcBef>
                <a:spcPct val="20000"/>
              </a:spcBef>
            </a:pPr>
            <a:endParaRPr lang="en-US" sz="1300" b="1" dirty="0" smtClean="0"/>
          </a:p>
          <a:p>
            <a:pPr algn="l">
              <a:lnSpc>
                <a:spcPct val="90000"/>
              </a:lnSpc>
              <a:spcBef>
                <a:spcPct val="20000"/>
              </a:spcBef>
            </a:pPr>
            <a:r>
              <a:rPr lang="en-US" sz="1300" b="1" dirty="0" smtClean="0"/>
              <a:t>Step 1.</a:t>
            </a:r>
            <a:r>
              <a:rPr lang="en-US" sz="1300" dirty="0" smtClean="0"/>
              <a:t> Initiate this use case when an order </a:t>
            </a:r>
            <a:r>
              <a:rPr lang="en-US" sz="1300" dirty="0"/>
              <a:t>is received from the </a:t>
            </a:r>
            <a:r>
              <a:rPr lang="en-US" sz="1300" dirty="0" smtClean="0"/>
              <a:t>member and the </a:t>
            </a:r>
            <a:r>
              <a:rPr lang="en-US" sz="1300" dirty="0"/>
              <a:t>order specialist selects the option </a:t>
            </a:r>
            <a:r>
              <a:rPr lang="en-US" sz="1300" b="1" dirty="0" smtClean="0">
                <a:sym typeface="Symbol"/>
              </a:rPr>
              <a:t></a:t>
            </a:r>
            <a:r>
              <a:rPr lang="en-US" sz="1300" dirty="0" smtClean="0">
                <a:sym typeface="Symbol"/>
              </a:rPr>
              <a:t>Place</a:t>
            </a:r>
            <a:r>
              <a:rPr lang="en-US" sz="1300" dirty="0" smtClean="0"/>
              <a:t> Member Order</a:t>
            </a:r>
            <a:r>
              <a:rPr lang="en-US" sz="1300" b="1" kern="0" dirty="0" smtClean="0">
                <a:sym typeface="Symbol"/>
              </a:rPr>
              <a:t></a:t>
            </a:r>
            <a:r>
              <a:rPr lang="en-US" sz="1300" dirty="0" smtClean="0"/>
              <a:t>.</a:t>
            </a:r>
            <a:r>
              <a:rPr lang="en-US" sz="1300" dirty="0"/>
              <a:t/>
            </a:r>
            <a:br>
              <a:rPr lang="en-US" sz="1300" dirty="0"/>
            </a:br>
            <a:endParaRPr lang="en-US" sz="1300" dirty="0" smtClean="0"/>
          </a:p>
          <a:p>
            <a:pPr algn="l">
              <a:lnSpc>
                <a:spcPct val="90000"/>
              </a:lnSpc>
              <a:spcBef>
                <a:spcPct val="20000"/>
              </a:spcBef>
            </a:pPr>
            <a:r>
              <a:rPr lang="en-US" sz="1300" b="1" dirty="0" smtClean="0"/>
              <a:t>Step 3.</a:t>
            </a:r>
            <a:r>
              <a:rPr lang="en-US" sz="1300" dirty="0" smtClean="0"/>
              <a:t> </a:t>
            </a:r>
            <a:r>
              <a:rPr lang="en-US" sz="1300" dirty="0"/>
              <a:t>The </a:t>
            </a:r>
            <a:r>
              <a:rPr lang="en-US" sz="1300" dirty="0" smtClean="0"/>
              <a:t>order </a:t>
            </a:r>
            <a:r>
              <a:rPr lang="en-US" sz="1300" dirty="0"/>
              <a:t>specialist enters </a:t>
            </a:r>
            <a:r>
              <a:rPr lang="en-US" sz="1300" dirty="0" smtClean="0"/>
              <a:t>Member </a:t>
            </a:r>
            <a:r>
              <a:rPr lang="en-US" sz="1300" dirty="0"/>
              <a:t>No. and clicks </a:t>
            </a:r>
            <a:r>
              <a:rPr lang="en-US" sz="1300" b="1" dirty="0" smtClean="0">
                <a:sym typeface="Symbol"/>
              </a:rPr>
              <a:t></a:t>
            </a:r>
            <a:r>
              <a:rPr lang="en-US" sz="1300" dirty="0" smtClean="0"/>
              <a:t>OK</a:t>
            </a:r>
            <a:r>
              <a:rPr lang="en-US" sz="1300" b="1" kern="0" dirty="0" smtClean="0">
                <a:sym typeface="Symbol"/>
              </a:rPr>
              <a:t></a:t>
            </a:r>
            <a:r>
              <a:rPr lang="en-US" sz="1300" dirty="0" smtClean="0"/>
              <a:t>.</a:t>
            </a:r>
            <a:endParaRPr lang="en-US" sz="1300" dirty="0"/>
          </a:p>
        </p:txBody>
      </p:sp>
      <p:sp>
        <p:nvSpPr>
          <p:cNvPr id="2886666" name="Line 1036"/>
          <p:cNvSpPr>
            <a:spLocks noChangeShapeType="1"/>
          </p:cNvSpPr>
          <p:nvPr/>
        </p:nvSpPr>
        <p:spPr bwMode="auto">
          <a:xfrm flipV="1">
            <a:off x="-23813" y="6645275"/>
            <a:ext cx="9923463" cy="0"/>
          </a:xfrm>
          <a:prstGeom prst="line">
            <a:avLst/>
          </a:prstGeom>
          <a:noFill/>
          <a:ln w="9525">
            <a:solidFill>
              <a:schemeClr val="tx1"/>
            </a:solidFill>
            <a:round/>
            <a:headEnd/>
            <a:tailEnd/>
          </a:ln>
        </p:spPr>
        <p:txBody>
          <a:bodyPr wrap="none" anchor="ctr"/>
          <a:lstStyle/>
          <a:p>
            <a:endParaRPr lang="en-US" dirty="0"/>
          </a:p>
        </p:txBody>
      </p:sp>
      <p:sp>
        <p:nvSpPr>
          <p:cNvPr id="2886667" name="Line 1037"/>
          <p:cNvSpPr>
            <a:spLocks noChangeShapeType="1"/>
          </p:cNvSpPr>
          <p:nvPr/>
        </p:nvSpPr>
        <p:spPr bwMode="auto">
          <a:xfrm flipV="1">
            <a:off x="4903788" y="2106831"/>
            <a:ext cx="0" cy="4535424"/>
          </a:xfrm>
          <a:prstGeom prst="line">
            <a:avLst/>
          </a:prstGeom>
          <a:noFill/>
          <a:ln w="9525">
            <a:solidFill>
              <a:schemeClr val="tx1"/>
            </a:solidFill>
            <a:round/>
            <a:headEnd/>
            <a:tailEnd/>
          </a:ln>
        </p:spPr>
        <p:txBody>
          <a:bodyPr wrap="none" anchor="ctr"/>
          <a:lstStyle/>
          <a:p>
            <a:endParaRPr lang="en-US" dirty="0"/>
          </a:p>
        </p:txBody>
      </p:sp>
      <p:sp>
        <p:nvSpPr>
          <p:cNvPr id="2886668" name="Line 1038"/>
          <p:cNvSpPr>
            <a:spLocks noChangeShapeType="1"/>
          </p:cNvSpPr>
          <p:nvPr/>
        </p:nvSpPr>
        <p:spPr bwMode="auto">
          <a:xfrm flipV="1">
            <a:off x="-23813" y="1049338"/>
            <a:ext cx="9923463" cy="0"/>
          </a:xfrm>
          <a:prstGeom prst="line">
            <a:avLst/>
          </a:prstGeom>
          <a:noFill/>
          <a:ln w="9525">
            <a:solidFill>
              <a:schemeClr val="tx1"/>
            </a:solidFill>
            <a:round/>
            <a:headEnd/>
            <a:tailEnd/>
          </a:ln>
        </p:spPr>
        <p:txBody>
          <a:bodyPr wrap="none" anchor="ctr"/>
          <a:lstStyle/>
          <a:p>
            <a:endParaRPr lang="en-US" dirty="0"/>
          </a:p>
        </p:txBody>
      </p:sp>
      <p:sp>
        <p:nvSpPr>
          <p:cNvPr id="2886669" name="Text Box 1039"/>
          <p:cNvSpPr txBox="1">
            <a:spLocks noChangeArrowheads="1"/>
          </p:cNvSpPr>
          <p:nvPr/>
        </p:nvSpPr>
        <p:spPr bwMode="auto">
          <a:xfrm>
            <a:off x="4865688" y="2092029"/>
            <a:ext cx="5018087" cy="4433521"/>
          </a:xfrm>
          <a:prstGeom prst="rect">
            <a:avLst/>
          </a:prstGeom>
          <a:noFill/>
          <a:ln w="9525">
            <a:noFill/>
            <a:miter lim="800000"/>
            <a:headEnd/>
            <a:tailEnd/>
          </a:ln>
        </p:spPr>
        <p:txBody>
          <a:bodyPr>
            <a:spAutoFit/>
          </a:bodyPr>
          <a:lstStyle/>
          <a:p>
            <a:pPr>
              <a:lnSpc>
                <a:spcPct val="90000"/>
              </a:lnSpc>
              <a:spcBef>
                <a:spcPct val="20000"/>
              </a:spcBef>
            </a:pPr>
            <a:r>
              <a:rPr lang="en-US" sz="1300" b="1" dirty="0"/>
              <a:t>System Response</a:t>
            </a:r>
          </a:p>
          <a:p>
            <a:pPr algn="l">
              <a:lnSpc>
                <a:spcPct val="90000"/>
              </a:lnSpc>
              <a:spcBef>
                <a:spcPct val="20000"/>
              </a:spcBef>
            </a:pPr>
            <a:r>
              <a:rPr lang="en-US" sz="1300" dirty="0"/>
              <a:t/>
            </a:r>
            <a:br>
              <a:rPr lang="en-US" sz="1300" dirty="0"/>
            </a:br>
            <a:endParaRPr lang="en-US" sz="1300" dirty="0"/>
          </a:p>
          <a:p>
            <a:pPr algn="l">
              <a:lnSpc>
                <a:spcPct val="90000"/>
              </a:lnSpc>
              <a:spcBef>
                <a:spcPct val="20000"/>
              </a:spcBef>
            </a:pPr>
            <a:r>
              <a:rPr lang="en-US" sz="1300" dirty="0"/>
              <a:t/>
            </a:r>
            <a:br>
              <a:rPr lang="en-US" sz="1300" dirty="0"/>
            </a:br>
            <a:r>
              <a:rPr lang="en-US" sz="1300" dirty="0"/>
              <a:t/>
            </a:r>
            <a:br>
              <a:rPr lang="en-US" sz="1300" dirty="0"/>
            </a:br>
            <a:endParaRPr lang="en-US" sz="1300" dirty="0" smtClean="0"/>
          </a:p>
          <a:p>
            <a:pPr algn="l">
              <a:lnSpc>
                <a:spcPct val="90000"/>
              </a:lnSpc>
              <a:spcBef>
                <a:spcPct val="20000"/>
              </a:spcBef>
            </a:pPr>
            <a:r>
              <a:rPr lang="en-US" sz="1300" b="1" dirty="0" smtClean="0"/>
              <a:t>Step 2.</a:t>
            </a:r>
            <a:r>
              <a:rPr lang="en-US" sz="1300" dirty="0" smtClean="0"/>
              <a:t> Display a dialogue </a:t>
            </a:r>
            <a:r>
              <a:rPr lang="en-US" sz="1300" dirty="0"/>
              <a:t>window requesting Member No. be entered.</a:t>
            </a:r>
            <a:br>
              <a:rPr lang="en-US" sz="1300" dirty="0"/>
            </a:br>
            <a:r>
              <a:rPr lang="en-US" sz="1300" dirty="0"/>
              <a:t/>
            </a:r>
            <a:br>
              <a:rPr lang="en-US" sz="1300" dirty="0"/>
            </a:br>
            <a:r>
              <a:rPr lang="en-US" sz="1300" dirty="0"/>
              <a:t/>
            </a:r>
            <a:br>
              <a:rPr lang="en-US" sz="1300" dirty="0"/>
            </a:br>
            <a:endParaRPr lang="en-US" sz="1300" dirty="0"/>
          </a:p>
          <a:p>
            <a:pPr algn="l">
              <a:lnSpc>
                <a:spcPct val="90000"/>
              </a:lnSpc>
              <a:spcBef>
                <a:spcPct val="20000"/>
              </a:spcBef>
            </a:pPr>
            <a:endParaRPr lang="en-US" sz="1300" dirty="0"/>
          </a:p>
          <a:p>
            <a:pPr algn="l">
              <a:lnSpc>
                <a:spcPct val="90000"/>
              </a:lnSpc>
              <a:spcBef>
                <a:spcPct val="20000"/>
              </a:spcBef>
            </a:pPr>
            <a:r>
              <a:rPr lang="en-US" sz="1300" b="1" dirty="0"/>
              <a:t>Step </a:t>
            </a:r>
            <a:r>
              <a:rPr lang="en-US" sz="1300" b="1" dirty="0" smtClean="0"/>
              <a:t>4.</a:t>
            </a:r>
            <a:r>
              <a:rPr lang="en-US" sz="1300" dirty="0" smtClean="0"/>
              <a:t> Verify </a:t>
            </a:r>
            <a:r>
              <a:rPr lang="en-US" sz="1300" dirty="0"/>
              <a:t>whether the Member No. is </a:t>
            </a:r>
            <a:r>
              <a:rPr lang="en-US" sz="1300" dirty="0" smtClean="0"/>
              <a:t>valid. If </a:t>
            </a:r>
            <a:r>
              <a:rPr lang="en-US" sz="1300" dirty="0"/>
              <a:t>so, </a:t>
            </a:r>
            <a:r>
              <a:rPr lang="en-US" sz="1300" dirty="0" smtClean="0"/>
              <a:t>display </a:t>
            </a:r>
            <a:r>
              <a:rPr lang="en-US" sz="1300" dirty="0"/>
              <a:t>a </a:t>
            </a:r>
            <a:r>
              <a:rPr lang="en-US" sz="1300" dirty="0" smtClean="0"/>
              <a:t>member </a:t>
            </a:r>
            <a:r>
              <a:rPr lang="en-US" sz="1300" dirty="0"/>
              <a:t>dialogue window with the following information: Member Name, Member Status, Member Street Address, Member P.O. Box, Member City, Member State, Member Zip, Member Daytime Phone Number, and Member Email Address, along with a menu button labeled </a:t>
            </a:r>
            <a:r>
              <a:rPr lang="en-US" sz="1300" b="1" dirty="0" smtClean="0">
                <a:sym typeface="Symbol"/>
              </a:rPr>
              <a:t></a:t>
            </a:r>
            <a:r>
              <a:rPr lang="en-US" sz="1300" dirty="0" smtClean="0"/>
              <a:t>Update Member</a:t>
            </a:r>
            <a:r>
              <a:rPr lang="en-US" sz="1300" b="1" kern="0" dirty="0" smtClean="0">
                <a:sym typeface="Symbol"/>
              </a:rPr>
              <a:t></a:t>
            </a:r>
            <a:r>
              <a:rPr lang="en-US" sz="1300" dirty="0" smtClean="0"/>
              <a:t>. Also display two read-only windows </a:t>
            </a:r>
            <a:r>
              <a:rPr lang="en-US" sz="1300" dirty="0"/>
              <a:t>containing order related </a:t>
            </a:r>
            <a:r>
              <a:rPr lang="en-US" sz="1300" dirty="0" smtClean="0"/>
              <a:t>fields (initially blank). </a:t>
            </a:r>
            <a:r>
              <a:rPr lang="en-US" sz="1300" dirty="0"/>
              <a:t>The first window contains </a:t>
            </a:r>
            <a:r>
              <a:rPr lang="en-US" altLang="zh-TW" sz="1300" dirty="0">
                <a:solidFill>
                  <a:srgbClr val="000000"/>
                </a:solidFill>
                <a:ea typeface="PMingLiU" pitchFamily="18" charset="-120"/>
                <a:cs typeface="Times New Roman" pitchFamily="18" charset="0"/>
              </a:rPr>
              <a:t>Order Number, Order Creation Date, Subtotal Cost, Sales Tax, and Order Status</a:t>
            </a:r>
            <a:r>
              <a:rPr lang="en-US" sz="1300" dirty="0"/>
              <a:t>. The second window contains the individual ordered products. This is a multi-lined, scrollable window containing </a:t>
            </a:r>
            <a:r>
              <a:rPr lang="en-US" altLang="zh-TW" sz="1300" dirty="0">
                <a:solidFill>
                  <a:srgbClr val="000000"/>
                </a:solidFill>
                <a:ea typeface="PMingLiU" pitchFamily="18" charset="-120"/>
              </a:rPr>
              <a:t>Product Number, Description, Quantity Available, Quantity Ordered, Quantity Backordered, Suggested Retail Price, Purchased Unit Price, Extended Cost, and Credits Earned</a:t>
            </a:r>
            <a:r>
              <a:rPr lang="en-US" sz="1300" dirty="0"/>
              <a:t>.</a:t>
            </a:r>
          </a:p>
        </p:txBody>
      </p:sp>
      <p:sp>
        <p:nvSpPr>
          <p:cNvPr id="2886670" name="Line 1037"/>
          <p:cNvSpPr>
            <a:spLocks noChangeShapeType="1"/>
          </p:cNvSpPr>
          <p:nvPr/>
        </p:nvSpPr>
        <p:spPr bwMode="auto">
          <a:xfrm flipV="1">
            <a:off x="2055813" y="1049338"/>
            <a:ext cx="0" cy="5580062"/>
          </a:xfrm>
          <a:prstGeom prst="line">
            <a:avLst/>
          </a:prstGeom>
          <a:noFill/>
          <a:ln w="9525">
            <a:solidFill>
              <a:schemeClr val="tx1"/>
            </a:solidFill>
            <a:round/>
            <a:headEnd/>
            <a:tailEnd/>
          </a:ln>
        </p:spPr>
        <p:txBody>
          <a:bodyPr wrap="none" anchor="ctr"/>
          <a:lstStyle/>
          <a:p>
            <a:endParaRPr lang="en-US" dirty="0"/>
          </a:p>
        </p:txBody>
      </p:sp>
      <p:sp>
        <p:nvSpPr>
          <p:cNvPr id="2886671" name="Rectangle 3"/>
          <p:cNvSpPr>
            <a:spLocks noChangeArrowheads="1"/>
          </p:cNvSpPr>
          <p:nvPr/>
        </p:nvSpPr>
        <p:spPr bwMode="auto">
          <a:xfrm>
            <a:off x="379412" y="-381000"/>
            <a:ext cx="9144000" cy="1104900"/>
          </a:xfrm>
          <a:prstGeom prst="rect">
            <a:avLst/>
          </a:prstGeom>
          <a:noFill/>
          <a:ln w="9525">
            <a:noFill/>
            <a:miter lim="800000"/>
            <a:headEnd/>
            <a:tailEnd/>
          </a:ln>
        </p:spPr>
        <p:txBody>
          <a:bodyPr lIns="92075" tIns="46038" rIns="92075" bIns="46038" anchor="b"/>
          <a:lstStyle/>
          <a:p>
            <a:pPr algn="l"/>
            <a:r>
              <a:rPr lang="en-US" sz="4400" b="1" dirty="0" smtClean="0">
                <a:solidFill>
                  <a:schemeClr val="tx2"/>
                </a:solidFill>
              </a:rPr>
              <a:t>Transform into </a:t>
            </a:r>
            <a:r>
              <a:rPr lang="en-US" sz="4400" b="1" dirty="0">
                <a:solidFill>
                  <a:schemeClr val="tx2"/>
                </a:solidFill>
              </a:rPr>
              <a:t>Design Use Cases</a:t>
            </a:r>
          </a:p>
        </p:txBody>
      </p:sp>
      <p:sp>
        <p:nvSpPr>
          <p:cNvPr id="18" name="Text Box 1028"/>
          <p:cNvSpPr txBox="1">
            <a:spLocks noChangeArrowheads="1"/>
          </p:cNvSpPr>
          <p:nvPr/>
        </p:nvSpPr>
        <p:spPr bwMode="auto">
          <a:xfrm>
            <a:off x="8452514" y="803960"/>
            <a:ext cx="1375698" cy="292388"/>
          </a:xfrm>
          <a:prstGeom prst="rect">
            <a:avLst/>
          </a:prstGeom>
          <a:noFill/>
          <a:ln w="9525">
            <a:noFill/>
            <a:miter lim="800000"/>
            <a:headEnd/>
            <a:tailEnd/>
          </a:ln>
        </p:spPr>
        <p:txBody>
          <a:bodyPr wrap="none">
            <a:spAutoFit/>
          </a:bodyPr>
          <a:lstStyle/>
          <a:p>
            <a:pPr algn="l"/>
            <a:r>
              <a:rPr lang="en-US" sz="1300" b="1" dirty="0" smtClean="0"/>
              <a:t>Date</a:t>
            </a:r>
            <a:r>
              <a:rPr lang="en-US" sz="1300" b="1" dirty="0"/>
              <a:t>: </a:t>
            </a:r>
            <a:r>
              <a:rPr lang="en-US" sz="1300" b="1" dirty="0" smtClean="0"/>
              <a:t>01/07/2047</a:t>
            </a:r>
            <a:endParaRPr lang="en-US" sz="13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3EE7CF6-0C08-4BE5-A89D-214D572BCA17}" type="slidenum">
              <a:rPr lang="en-US"/>
              <a:pPr/>
              <a:t>3</a:t>
            </a:fld>
            <a:endParaRPr lang="en-US" dirty="0"/>
          </a:p>
        </p:txBody>
      </p:sp>
      <p:sp>
        <p:nvSpPr>
          <p:cNvPr id="2542594" name="Rectangle 2"/>
          <p:cNvSpPr>
            <a:spLocks noGrp="1" noChangeArrowheads="1"/>
          </p:cNvSpPr>
          <p:nvPr>
            <p:ph type="title"/>
          </p:nvPr>
        </p:nvSpPr>
        <p:spPr/>
        <p:txBody>
          <a:bodyPr/>
          <a:lstStyle/>
          <a:p>
            <a:r>
              <a:rPr lang="en-US" dirty="0"/>
              <a:t>Object-Oriented Design</a:t>
            </a:r>
          </a:p>
        </p:txBody>
      </p:sp>
      <p:sp>
        <p:nvSpPr>
          <p:cNvPr id="2542595" name="Rectangle 3"/>
          <p:cNvSpPr>
            <a:spLocks noGrp="1" noChangeArrowheads="1"/>
          </p:cNvSpPr>
          <p:nvPr>
            <p:ph type="body" idx="1"/>
          </p:nvPr>
        </p:nvSpPr>
        <p:spPr/>
        <p:txBody>
          <a:bodyPr/>
          <a:lstStyle/>
          <a:p>
            <a:r>
              <a:rPr lang="en-US" dirty="0" smtClean="0">
                <a:solidFill>
                  <a:srgbClr val="000000"/>
                </a:solidFill>
                <a:cs typeface="Times New Roman" pitchFamily="18" charset="0"/>
              </a:rPr>
              <a:t>Categorize design classes into three types</a:t>
            </a:r>
            <a:endParaRPr lang="en-US" dirty="0">
              <a:solidFill>
                <a:srgbClr val="000000"/>
              </a:solidFill>
              <a:cs typeface="Times New Roman" pitchFamily="18" charset="0"/>
            </a:endParaRPr>
          </a:p>
          <a:p>
            <a:pPr>
              <a:spcBef>
                <a:spcPts val="300"/>
              </a:spcBef>
              <a:spcAft>
                <a:spcPts val="300"/>
              </a:spcAft>
            </a:pPr>
            <a:r>
              <a:rPr lang="en-US" dirty="0">
                <a:solidFill>
                  <a:srgbClr val="000000"/>
                </a:solidFill>
                <a:cs typeface="Times New Roman" pitchFamily="18" charset="0"/>
              </a:rPr>
              <a:t>Describe </a:t>
            </a:r>
            <a:r>
              <a:rPr lang="en-US" dirty="0" smtClean="0"/>
              <a:t>the </a:t>
            </a:r>
            <a:r>
              <a:rPr lang="en-US" dirty="0"/>
              <a:t>activities </a:t>
            </a:r>
            <a:r>
              <a:rPr lang="en-US" dirty="0" smtClean="0"/>
              <a:t>for object-oriented </a:t>
            </a:r>
            <a:r>
              <a:rPr lang="en-US" dirty="0"/>
              <a:t>design</a:t>
            </a:r>
            <a:endParaRPr lang="en-US" dirty="0">
              <a:solidFill>
                <a:srgbClr val="000000"/>
              </a:solidFill>
              <a:cs typeface="Times New Roman" pitchFamily="18" charset="0"/>
            </a:endParaRPr>
          </a:p>
          <a:p>
            <a:pPr>
              <a:spcBef>
                <a:spcPts val="300"/>
              </a:spcBef>
              <a:spcAft>
                <a:spcPts val="300"/>
              </a:spcAft>
            </a:pPr>
            <a:r>
              <a:rPr lang="en-US" dirty="0"/>
              <a:t>Construct </a:t>
            </a:r>
            <a:r>
              <a:rPr lang="en-US" b="1" i="1" dirty="0">
                <a:solidFill>
                  <a:srgbClr val="00B050"/>
                </a:solidFill>
              </a:rPr>
              <a:t>communication diagrams</a:t>
            </a:r>
            <a:r>
              <a:rPr lang="en-US" dirty="0"/>
              <a:t>, </a:t>
            </a:r>
            <a:r>
              <a:rPr lang="en-US" b="1" i="1" dirty="0" smtClean="0">
                <a:solidFill>
                  <a:schemeClr val="bg2"/>
                </a:solidFill>
              </a:rPr>
              <a:t>sequence </a:t>
            </a:r>
            <a:r>
              <a:rPr lang="en-US" b="1" i="1" dirty="0">
                <a:solidFill>
                  <a:schemeClr val="bg2"/>
                </a:solidFill>
              </a:rPr>
              <a:t>diagrams</a:t>
            </a:r>
            <a:r>
              <a:rPr lang="en-US" dirty="0"/>
              <a:t>, </a:t>
            </a:r>
            <a:r>
              <a:rPr lang="en-US" b="1" i="1" dirty="0">
                <a:solidFill>
                  <a:srgbClr val="00B050"/>
                </a:solidFill>
              </a:rPr>
              <a:t>state </a:t>
            </a:r>
            <a:r>
              <a:rPr lang="en-US" b="1" i="1" dirty="0" smtClean="0">
                <a:solidFill>
                  <a:srgbClr val="00B050"/>
                </a:solidFill>
              </a:rPr>
              <a:t>machines</a:t>
            </a:r>
            <a:r>
              <a:rPr lang="en-US" dirty="0" smtClean="0"/>
              <a:t>, </a:t>
            </a:r>
            <a:r>
              <a:rPr lang="en-US" dirty="0"/>
              <a:t>and </a:t>
            </a:r>
            <a:r>
              <a:rPr lang="en-US" b="1" i="1" dirty="0">
                <a:solidFill>
                  <a:schemeClr val="bg2"/>
                </a:solidFill>
              </a:rPr>
              <a:t>class diagram</a:t>
            </a:r>
          </a:p>
          <a:p>
            <a:pPr>
              <a:spcBef>
                <a:spcPts val="300"/>
              </a:spcBef>
              <a:spcAft>
                <a:spcPts val="300"/>
              </a:spcAft>
            </a:pPr>
            <a:r>
              <a:rPr lang="en-US" dirty="0">
                <a:solidFill>
                  <a:srgbClr val="000000"/>
                </a:solidFill>
                <a:cs typeface="Times New Roman" pitchFamily="18" charset="0"/>
              </a:rPr>
              <a:t>Identify </a:t>
            </a:r>
            <a:r>
              <a:rPr lang="en-US" b="1" i="1" dirty="0">
                <a:solidFill>
                  <a:srgbClr val="7030A0"/>
                </a:solidFill>
                <a:cs typeface="Times New Roman" pitchFamily="18" charset="0"/>
              </a:rPr>
              <a:t>activity </a:t>
            </a:r>
            <a:r>
              <a:rPr lang="en-US" b="1" i="1" dirty="0" smtClean="0">
                <a:solidFill>
                  <a:srgbClr val="7030A0"/>
                </a:solidFill>
                <a:cs typeface="Times New Roman" pitchFamily="18" charset="0"/>
              </a:rPr>
              <a:t>diagrams</a:t>
            </a:r>
            <a:r>
              <a:rPr lang="en-US" b="1" i="1" dirty="0" smtClean="0">
                <a:solidFill>
                  <a:srgbClr val="0099FF"/>
                </a:solidFill>
                <a:cs typeface="Times New Roman" pitchFamily="18" charset="0"/>
              </a:rPr>
              <a:t> </a:t>
            </a:r>
            <a:r>
              <a:rPr lang="en-US" dirty="0" smtClean="0">
                <a:solidFill>
                  <a:srgbClr val="000000"/>
                </a:solidFill>
                <a:cs typeface="Times New Roman" pitchFamily="18" charset="0"/>
              </a:rPr>
              <a:t>and </a:t>
            </a:r>
            <a:r>
              <a:rPr lang="en-US" b="1" i="1" dirty="0">
                <a:solidFill>
                  <a:srgbClr val="7030A0"/>
                </a:solidFill>
                <a:cs typeface="Times New Roman" pitchFamily="18" charset="0"/>
              </a:rPr>
              <a:t>implementation </a:t>
            </a:r>
            <a:r>
              <a:rPr lang="en-US" b="1" i="1" dirty="0" smtClean="0">
                <a:solidFill>
                  <a:srgbClr val="7030A0"/>
                </a:solidFill>
                <a:cs typeface="Times New Roman" pitchFamily="18" charset="0"/>
              </a:rPr>
              <a:t>diagrams</a:t>
            </a:r>
            <a:r>
              <a:rPr lang="en-US" dirty="0" smtClean="0">
                <a:solidFill>
                  <a:srgbClr val="7030A0"/>
                </a:solidFill>
                <a:cs typeface="Times New Roman" pitchFamily="18" charset="0"/>
              </a:rPr>
              <a:t> </a:t>
            </a:r>
            <a:r>
              <a:rPr lang="en-US" b="1" dirty="0" smtClean="0">
                <a:solidFill>
                  <a:schemeClr val="bg1">
                    <a:lumMod val="65000"/>
                  </a:schemeClr>
                </a:solidFill>
                <a:cs typeface="Times New Roman" pitchFamily="18" charset="0"/>
              </a:rPr>
              <a:t>.</a:t>
            </a:r>
            <a:endParaRPr lang="en-US" b="1" dirty="0">
              <a:solidFill>
                <a:schemeClr val="bg1">
                  <a:lumMod val="65000"/>
                </a:schemeClr>
              </a:solidFill>
              <a:cs typeface="Times New Roman" pitchFamily="18" charset="0"/>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259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54259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4259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542595">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4259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542595">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42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2595"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31715" name="Rectangle 3"/>
          <p:cNvSpPr>
            <a:spLocks noChangeArrowheads="1"/>
          </p:cNvSpPr>
          <p:nvPr/>
        </p:nvSpPr>
        <p:spPr bwMode="auto">
          <a:xfrm>
            <a:off x="-23813" y="815975"/>
            <a:ext cx="2082801" cy="5830887"/>
          </a:xfrm>
          <a:prstGeom prst="rect">
            <a:avLst/>
          </a:prstGeom>
          <a:noFill/>
          <a:ln w="0">
            <a:solidFill>
              <a:srgbClr val="000000"/>
            </a:solidFill>
            <a:miter lim="800000"/>
            <a:headEnd/>
            <a:tailEnd/>
          </a:ln>
        </p:spPr>
        <p:txBody>
          <a:bodyPr/>
          <a:lstStyle/>
          <a:p>
            <a:pPr algn="l">
              <a:lnSpc>
                <a:spcPct val="80000"/>
              </a:lnSpc>
              <a:spcBef>
                <a:spcPct val="20000"/>
              </a:spcBef>
            </a:pPr>
            <a:r>
              <a:rPr lang="en-US" sz="1300" b="1" dirty="0"/>
              <a:t>Typical Course of </a:t>
            </a:r>
            <a:r>
              <a:rPr lang="en-US" sz="1300" b="1" dirty="0" smtClean="0"/>
              <a:t>Events</a:t>
            </a:r>
            <a:endParaRPr lang="en-US" sz="1300" b="1" dirty="0"/>
          </a:p>
        </p:txBody>
      </p:sp>
      <p:sp>
        <p:nvSpPr>
          <p:cNvPr id="2931716" name="Text Box 4"/>
          <p:cNvSpPr txBox="1">
            <a:spLocks noChangeArrowheads="1"/>
          </p:cNvSpPr>
          <p:nvPr/>
        </p:nvSpPr>
        <p:spPr bwMode="auto">
          <a:xfrm>
            <a:off x="2054225" y="838200"/>
            <a:ext cx="2894013" cy="5093702"/>
          </a:xfrm>
          <a:prstGeom prst="rect">
            <a:avLst/>
          </a:prstGeom>
          <a:noFill/>
          <a:ln w="9525">
            <a:noFill/>
            <a:miter lim="800000"/>
            <a:headEnd/>
            <a:tailEnd/>
          </a:ln>
        </p:spPr>
        <p:txBody>
          <a:bodyPr>
            <a:spAutoFit/>
          </a:bodyPr>
          <a:lstStyle/>
          <a:p>
            <a:pPr algn="l">
              <a:lnSpc>
                <a:spcPct val="90000"/>
              </a:lnSpc>
              <a:spcBef>
                <a:spcPct val="20000"/>
              </a:spcBef>
            </a:pPr>
            <a:r>
              <a:rPr lang="en-US" sz="1300" b="1" dirty="0"/>
              <a:t>Step </a:t>
            </a:r>
            <a:r>
              <a:rPr lang="en-US" sz="1300" b="1" dirty="0" smtClean="0"/>
              <a:t>5.</a:t>
            </a:r>
            <a:r>
              <a:rPr lang="en-US" sz="1300" dirty="0" smtClean="0"/>
              <a:t> </a:t>
            </a:r>
            <a:r>
              <a:rPr lang="en-US" sz="1300" dirty="0"/>
              <a:t>The order specialist checks </a:t>
            </a:r>
            <a:r>
              <a:rPr lang="en-US" sz="1300" dirty="0" smtClean="0"/>
              <a:t>whether the member </a:t>
            </a:r>
            <a:r>
              <a:rPr lang="en-US" sz="1300" dirty="0"/>
              <a:t>has made any address or phone number changes on the order. If changes have been made the order specialist clicks the </a:t>
            </a:r>
            <a:r>
              <a:rPr lang="en-US" sz="1300" b="1" dirty="0" smtClean="0">
                <a:sym typeface="Symbol"/>
              </a:rPr>
              <a:t></a:t>
            </a:r>
            <a:r>
              <a:rPr lang="en-US" sz="1300" dirty="0" smtClean="0"/>
              <a:t>Update Member</a:t>
            </a:r>
            <a:r>
              <a:rPr lang="en-US" sz="1300" b="1" kern="0" dirty="0" smtClean="0">
                <a:sym typeface="Symbol"/>
              </a:rPr>
              <a:t></a:t>
            </a:r>
            <a:r>
              <a:rPr lang="en-US" sz="1300" dirty="0" smtClean="0"/>
              <a:t> </a:t>
            </a:r>
            <a:r>
              <a:rPr lang="en-US" sz="1300" dirty="0"/>
              <a:t>menu button to invoke </a:t>
            </a:r>
            <a:r>
              <a:rPr lang="en-US" sz="1300" dirty="0" smtClean="0"/>
              <a:t>use </a:t>
            </a:r>
            <a:r>
              <a:rPr lang="en-US" sz="1300" dirty="0"/>
              <a:t>case </a:t>
            </a:r>
            <a:r>
              <a:rPr lang="en-US" sz="1300" i="1" dirty="0"/>
              <a:t>Revise Street Address</a:t>
            </a:r>
            <a:r>
              <a:rPr lang="en-US" sz="1300" dirty="0"/>
              <a:t>. Otherwise, the order specialist clicks </a:t>
            </a:r>
            <a:r>
              <a:rPr lang="en-US" sz="1300" b="1" dirty="0" smtClean="0">
                <a:sym typeface="Symbol"/>
              </a:rPr>
              <a:t></a:t>
            </a:r>
            <a:r>
              <a:rPr lang="en-US" sz="1300" dirty="0" smtClean="0"/>
              <a:t>Enter </a:t>
            </a:r>
            <a:r>
              <a:rPr lang="en-US" sz="1300" dirty="0"/>
              <a:t>Ordered </a:t>
            </a:r>
            <a:r>
              <a:rPr lang="en-US" sz="1300" dirty="0" smtClean="0"/>
              <a:t>Product</a:t>
            </a:r>
            <a:r>
              <a:rPr lang="en-US" sz="1300" b="1" kern="0" dirty="0" smtClean="0">
                <a:sym typeface="Symbol"/>
              </a:rPr>
              <a:t></a:t>
            </a:r>
            <a:r>
              <a:rPr lang="en-US" sz="1300" dirty="0" smtClean="0"/>
              <a:t> </a:t>
            </a:r>
            <a:r>
              <a:rPr lang="en-US" sz="1300" dirty="0"/>
              <a:t>menu button.</a:t>
            </a:r>
          </a:p>
          <a:p>
            <a:pPr algn="l">
              <a:lnSpc>
                <a:spcPct val="90000"/>
              </a:lnSpc>
              <a:spcBef>
                <a:spcPct val="20000"/>
              </a:spcBef>
            </a:pPr>
            <a:endParaRPr lang="en-US" sz="1300" b="1" dirty="0" smtClean="0"/>
          </a:p>
          <a:p>
            <a:pPr algn="l">
              <a:lnSpc>
                <a:spcPct val="90000"/>
              </a:lnSpc>
              <a:spcBef>
                <a:spcPct val="20000"/>
              </a:spcBef>
            </a:pPr>
            <a:r>
              <a:rPr lang="en-US" sz="1300" b="1" dirty="0" smtClean="0"/>
              <a:t>Step 7</a:t>
            </a:r>
            <a:r>
              <a:rPr lang="en-US" sz="1300" b="1" dirty="0"/>
              <a:t>.</a:t>
            </a:r>
            <a:r>
              <a:rPr lang="en-US" sz="1300" dirty="0" smtClean="0"/>
              <a:t> </a:t>
            </a:r>
            <a:r>
              <a:rPr lang="en-US" sz="1300" dirty="0"/>
              <a:t>The order specialist enters the Product No. of the item being ordered and then clicks </a:t>
            </a:r>
            <a:r>
              <a:rPr lang="en-US" sz="1300" b="1" dirty="0" smtClean="0">
                <a:sym typeface="Symbol"/>
              </a:rPr>
              <a:t></a:t>
            </a:r>
            <a:r>
              <a:rPr lang="en-US" sz="1300" dirty="0" smtClean="0"/>
              <a:t>Enter</a:t>
            </a:r>
            <a:r>
              <a:rPr lang="en-US" sz="1300" b="1" kern="0" dirty="0" smtClean="0">
                <a:sym typeface="Symbol"/>
              </a:rPr>
              <a:t></a:t>
            </a:r>
            <a:r>
              <a:rPr lang="en-US" sz="1300" dirty="0" smtClean="0"/>
              <a:t>.</a:t>
            </a:r>
            <a:endParaRPr lang="en-US" sz="1300" dirty="0"/>
          </a:p>
          <a:p>
            <a:pPr algn="l">
              <a:lnSpc>
                <a:spcPct val="90000"/>
              </a:lnSpc>
              <a:spcBef>
                <a:spcPct val="20000"/>
              </a:spcBef>
            </a:pPr>
            <a:endParaRPr lang="en-US" sz="1300" b="1" dirty="0"/>
          </a:p>
          <a:p>
            <a:pPr algn="l">
              <a:lnSpc>
                <a:spcPct val="90000"/>
              </a:lnSpc>
              <a:spcBef>
                <a:spcPct val="20000"/>
              </a:spcBef>
            </a:pPr>
            <a:r>
              <a:rPr lang="en-US" sz="1300" b="1" dirty="0"/>
              <a:t>Step </a:t>
            </a:r>
            <a:r>
              <a:rPr lang="en-US" sz="1300" b="1" dirty="0" smtClean="0"/>
              <a:t>9.</a:t>
            </a:r>
            <a:r>
              <a:rPr lang="en-US" sz="1300" dirty="0" smtClean="0"/>
              <a:t> </a:t>
            </a:r>
            <a:r>
              <a:rPr lang="en-US" sz="1300" dirty="0"/>
              <a:t>The order specialist enters the Quantity Ordered  and a Purchase Unit Price if it differs from the Suggested Retail Price and clicks </a:t>
            </a:r>
            <a:r>
              <a:rPr lang="en-US" sz="1300" b="1" dirty="0" smtClean="0">
                <a:sym typeface="Symbol"/>
              </a:rPr>
              <a:t></a:t>
            </a:r>
            <a:r>
              <a:rPr lang="en-US" sz="1300" dirty="0" smtClean="0"/>
              <a:t>Enter</a:t>
            </a:r>
            <a:r>
              <a:rPr lang="en-US" sz="1300" b="1" kern="0" dirty="0" smtClean="0">
                <a:sym typeface="Symbol"/>
              </a:rPr>
              <a:t></a:t>
            </a:r>
            <a:r>
              <a:rPr lang="en-US" sz="1300" dirty="0" smtClean="0"/>
              <a:t>. </a:t>
            </a:r>
            <a:r>
              <a:rPr lang="en-US" sz="1300" dirty="0"/>
              <a:t>If Purchase Unit Price is not entered it will default to the Suggested Retail Price.</a:t>
            </a:r>
          </a:p>
          <a:p>
            <a:pPr algn="l">
              <a:lnSpc>
                <a:spcPct val="90000"/>
              </a:lnSpc>
              <a:spcBef>
                <a:spcPct val="20000"/>
              </a:spcBef>
            </a:pPr>
            <a:r>
              <a:rPr lang="en-US" sz="1300" dirty="0"/>
              <a:t/>
            </a:r>
            <a:br>
              <a:rPr lang="en-US" sz="1300" dirty="0"/>
            </a:br>
            <a:endParaRPr lang="en-US" sz="1300" dirty="0" smtClean="0"/>
          </a:p>
          <a:p>
            <a:pPr algn="l">
              <a:lnSpc>
                <a:spcPct val="90000"/>
              </a:lnSpc>
              <a:spcBef>
                <a:spcPct val="20000"/>
              </a:spcBef>
            </a:pPr>
            <a:endParaRPr lang="en-US" sz="1300" dirty="0"/>
          </a:p>
          <a:p>
            <a:pPr algn="l">
              <a:lnSpc>
                <a:spcPct val="90000"/>
              </a:lnSpc>
              <a:spcBef>
                <a:spcPct val="20000"/>
              </a:spcBef>
            </a:pPr>
            <a:endParaRPr lang="en-US" sz="1300" b="1" dirty="0"/>
          </a:p>
          <a:p>
            <a:pPr algn="l">
              <a:lnSpc>
                <a:spcPct val="90000"/>
              </a:lnSpc>
              <a:spcBef>
                <a:spcPct val="20000"/>
              </a:spcBef>
            </a:pPr>
            <a:r>
              <a:rPr lang="en-US" sz="1300" b="1" dirty="0"/>
              <a:t>Step </a:t>
            </a:r>
            <a:r>
              <a:rPr lang="en-US" sz="1300" b="1" dirty="0" smtClean="0"/>
              <a:t>12.</a:t>
            </a:r>
            <a:r>
              <a:rPr lang="en-US" sz="1300" dirty="0" smtClean="0"/>
              <a:t> </a:t>
            </a:r>
            <a:r>
              <a:rPr lang="en-US" sz="1300" dirty="0"/>
              <a:t>If the order specialist clicks </a:t>
            </a:r>
            <a:r>
              <a:rPr lang="en-US" sz="1300" b="1" dirty="0" smtClean="0">
                <a:sym typeface="Symbol"/>
              </a:rPr>
              <a:t></a:t>
            </a:r>
            <a:r>
              <a:rPr lang="en-US" sz="1300" dirty="0" smtClean="0"/>
              <a:t>Yes</a:t>
            </a:r>
            <a:r>
              <a:rPr lang="en-US" sz="1300" b="1" kern="0" dirty="0" smtClean="0">
                <a:sym typeface="Symbol"/>
              </a:rPr>
              <a:t></a:t>
            </a:r>
            <a:r>
              <a:rPr lang="en-US" sz="1300" dirty="0" smtClean="0"/>
              <a:t>, </a:t>
            </a:r>
            <a:r>
              <a:rPr lang="en-US" sz="1300" dirty="0"/>
              <a:t>go back to </a:t>
            </a:r>
            <a:r>
              <a:rPr lang="en-US" sz="1300" b="1" dirty="0"/>
              <a:t>Step 5</a:t>
            </a:r>
            <a:r>
              <a:rPr lang="en-US" sz="1300" dirty="0"/>
              <a:t>.</a:t>
            </a:r>
          </a:p>
        </p:txBody>
      </p:sp>
      <p:sp>
        <p:nvSpPr>
          <p:cNvPr id="2931717" name="Line 5"/>
          <p:cNvSpPr>
            <a:spLocks noChangeShapeType="1"/>
          </p:cNvSpPr>
          <p:nvPr/>
        </p:nvSpPr>
        <p:spPr bwMode="auto">
          <a:xfrm flipV="1">
            <a:off x="-23813" y="6646862"/>
            <a:ext cx="9923463" cy="0"/>
          </a:xfrm>
          <a:prstGeom prst="line">
            <a:avLst/>
          </a:prstGeom>
          <a:noFill/>
          <a:ln w="9525">
            <a:solidFill>
              <a:schemeClr val="tx1"/>
            </a:solidFill>
            <a:round/>
            <a:headEnd/>
            <a:tailEnd/>
          </a:ln>
        </p:spPr>
        <p:txBody>
          <a:bodyPr wrap="none" anchor="ctr"/>
          <a:lstStyle/>
          <a:p>
            <a:endParaRPr lang="en-US" dirty="0"/>
          </a:p>
        </p:txBody>
      </p:sp>
      <p:sp>
        <p:nvSpPr>
          <p:cNvPr id="2931718" name="Line 6"/>
          <p:cNvSpPr>
            <a:spLocks noChangeShapeType="1"/>
          </p:cNvSpPr>
          <p:nvPr/>
        </p:nvSpPr>
        <p:spPr bwMode="auto">
          <a:xfrm flipV="1">
            <a:off x="4903788" y="815975"/>
            <a:ext cx="0" cy="5834063"/>
          </a:xfrm>
          <a:prstGeom prst="line">
            <a:avLst/>
          </a:prstGeom>
          <a:noFill/>
          <a:ln w="9525">
            <a:solidFill>
              <a:schemeClr val="tx1"/>
            </a:solidFill>
            <a:round/>
            <a:headEnd/>
            <a:tailEnd/>
          </a:ln>
        </p:spPr>
        <p:txBody>
          <a:bodyPr wrap="none" anchor="ctr"/>
          <a:lstStyle/>
          <a:p>
            <a:endParaRPr lang="en-US" dirty="0"/>
          </a:p>
        </p:txBody>
      </p:sp>
      <p:sp>
        <p:nvSpPr>
          <p:cNvPr id="2931719" name="Line 7"/>
          <p:cNvSpPr>
            <a:spLocks noChangeShapeType="1"/>
          </p:cNvSpPr>
          <p:nvPr/>
        </p:nvSpPr>
        <p:spPr bwMode="auto">
          <a:xfrm flipV="1">
            <a:off x="-23813" y="815975"/>
            <a:ext cx="9923463" cy="0"/>
          </a:xfrm>
          <a:prstGeom prst="line">
            <a:avLst/>
          </a:prstGeom>
          <a:noFill/>
          <a:ln w="9525">
            <a:solidFill>
              <a:schemeClr val="tx1"/>
            </a:solidFill>
            <a:round/>
            <a:headEnd/>
            <a:tailEnd/>
          </a:ln>
        </p:spPr>
        <p:txBody>
          <a:bodyPr wrap="none" anchor="ctr"/>
          <a:lstStyle/>
          <a:p>
            <a:endParaRPr lang="en-US" dirty="0"/>
          </a:p>
        </p:txBody>
      </p:sp>
      <p:sp>
        <p:nvSpPr>
          <p:cNvPr id="2931720" name="Text Box 8"/>
          <p:cNvSpPr txBox="1">
            <a:spLocks noChangeArrowheads="1"/>
          </p:cNvSpPr>
          <p:nvPr/>
        </p:nvSpPr>
        <p:spPr bwMode="auto">
          <a:xfrm>
            <a:off x="4941888" y="842963"/>
            <a:ext cx="4887912" cy="5853910"/>
          </a:xfrm>
          <a:prstGeom prst="rect">
            <a:avLst/>
          </a:prstGeom>
          <a:noFill/>
          <a:ln w="9525">
            <a:noFill/>
            <a:miter lim="800000"/>
            <a:headEnd/>
            <a:tailEnd/>
          </a:ln>
        </p:spPr>
        <p:txBody>
          <a:bodyPr>
            <a:spAutoFit/>
          </a:bodyPr>
          <a:lstStyle/>
          <a:p>
            <a:pPr algn="l">
              <a:lnSpc>
                <a:spcPct val="90000"/>
              </a:lnSpc>
              <a:spcBef>
                <a:spcPct val="20000"/>
              </a:spcBef>
            </a:pPr>
            <a:r>
              <a:rPr lang="en-US" sz="1300" b="1" dirty="0"/>
              <a:t>Step </a:t>
            </a:r>
            <a:r>
              <a:rPr lang="en-US" sz="1300" b="1" dirty="0" smtClean="0"/>
              <a:t>6.</a:t>
            </a:r>
            <a:r>
              <a:rPr lang="en-US" sz="1300" dirty="0" smtClean="0"/>
              <a:t> Display </a:t>
            </a:r>
            <a:r>
              <a:rPr lang="en-US" sz="1300" dirty="0"/>
              <a:t>a dialogue window prompting the user to enter the Product No.</a:t>
            </a:r>
          </a:p>
          <a:p>
            <a:pPr algn="l">
              <a:lnSpc>
                <a:spcPct val="90000"/>
              </a:lnSpc>
              <a:spcBef>
                <a:spcPct val="20000"/>
              </a:spcBef>
            </a:pPr>
            <a:r>
              <a:rPr lang="en-US" sz="1300" dirty="0"/>
              <a:t/>
            </a:r>
            <a:br>
              <a:rPr lang="en-US" sz="1300" dirty="0"/>
            </a:br>
            <a:r>
              <a:rPr lang="en-US" sz="1300" dirty="0"/>
              <a:t/>
            </a:r>
            <a:br>
              <a:rPr lang="en-US" sz="1300" dirty="0"/>
            </a:br>
            <a:r>
              <a:rPr lang="en-US" sz="1300" dirty="0"/>
              <a:t/>
            </a:r>
            <a:br>
              <a:rPr lang="en-US" sz="1300" dirty="0"/>
            </a:br>
            <a:r>
              <a:rPr lang="en-US" sz="1300" dirty="0"/>
              <a:t/>
            </a:r>
            <a:br>
              <a:rPr lang="en-US" sz="1300" dirty="0"/>
            </a:br>
            <a:r>
              <a:rPr lang="en-US" sz="1300" dirty="0"/>
              <a:t/>
            </a:r>
            <a:br>
              <a:rPr lang="en-US" sz="1300" dirty="0"/>
            </a:br>
            <a:r>
              <a:rPr lang="en-US" sz="1300" dirty="0"/>
              <a:t/>
            </a:r>
            <a:br>
              <a:rPr lang="en-US" sz="1300" dirty="0"/>
            </a:br>
            <a:r>
              <a:rPr lang="en-US" sz="1300" dirty="0"/>
              <a:t/>
            </a:r>
            <a:br>
              <a:rPr lang="en-US" sz="1300" dirty="0"/>
            </a:br>
            <a:endParaRPr lang="en-US" sz="1300" dirty="0" smtClean="0"/>
          </a:p>
          <a:p>
            <a:pPr algn="l">
              <a:lnSpc>
                <a:spcPct val="90000"/>
              </a:lnSpc>
              <a:spcBef>
                <a:spcPct val="20000"/>
              </a:spcBef>
            </a:pPr>
            <a:r>
              <a:rPr lang="en-US" sz="1300" b="1" dirty="0" smtClean="0"/>
              <a:t>Step 8.</a:t>
            </a:r>
            <a:r>
              <a:rPr lang="en-US" sz="1300" dirty="0" smtClean="0"/>
              <a:t> Validate Product No. </a:t>
            </a:r>
            <a:r>
              <a:rPr lang="en-US" sz="1300" dirty="0"/>
              <a:t>and </a:t>
            </a:r>
            <a:r>
              <a:rPr lang="en-US" sz="1300" dirty="0" smtClean="0"/>
              <a:t>retrieve </a:t>
            </a:r>
            <a:r>
              <a:rPr lang="en-US" sz="1300" dirty="0"/>
              <a:t>and </a:t>
            </a:r>
            <a:r>
              <a:rPr lang="en-US" sz="1300" dirty="0" smtClean="0"/>
              <a:t>display </a:t>
            </a:r>
            <a:r>
              <a:rPr lang="en-US" sz="1300" dirty="0"/>
              <a:t>the </a:t>
            </a:r>
            <a:r>
              <a:rPr lang="en-US" sz="1300" dirty="0">
                <a:solidFill>
                  <a:srgbClr val="000000"/>
                </a:solidFill>
                <a:cs typeface="Times New Roman" pitchFamily="18" charset="0"/>
              </a:rPr>
              <a:t>Description, Credit Value, Quantity In Stock, and Suggested Retail Price</a:t>
            </a:r>
            <a:r>
              <a:rPr lang="en-US" sz="1300" dirty="0"/>
              <a:t>. </a:t>
            </a:r>
            <a:r>
              <a:rPr lang="en-US" sz="1300" dirty="0" smtClean="0"/>
              <a:t>Then, advance the </a:t>
            </a:r>
            <a:r>
              <a:rPr lang="en-US" sz="1300" dirty="0"/>
              <a:t>cursor </a:t>
            </a:r>
            <a:r>
              <a:rPr lang="en-US" sz="1300" dirty="0" smtClean="0"/>
              <a:t>to </a:t>
            </a:r>
            <a:r>
              <a:rPr lang="en-US" sz="1300" dirty="0"/>
              <a:t>the Quantity Ordered field.</a:t>
            </a:r>
          </a:p>
          <a:p>
            <a:pPr algn="l">
              <a:lnSpc>
                <a:spcPct val="90000"/>
              </a:lnSpc>
              <a:spcBef>
                <a:spcPct val="20000"/>
              </a:spcBef>
            </a:pPr>
            <a:endParaRPr lang="en-US" sz="1300" b="1" dirty="0" smtClean="0"/>
          </a:p>
          <a:p>
            <a:pPr algn="l">
              <a:lnSpc>
                <a:spcPct val="90000"/>
              </a:lnSpc>
              <a:spcBef>
                <a:spcPct val="20000"/>
              </a:spcBef>
            </a:pPr>
            <a:r>
              <a:rPr lang="en-US" sz="1300" b="1" dirty="0" smtClean="0"/>
              <a:t>Step 10.</a:t>
            </a:r>
            <a:r>
              <a:rPr lang="en-US" sz="1300" dirty="0" smtClean="0"/>
              <a:t> Validate </a:t>
            </a:r>
            <a:r>
              <a:rPr lang="en-US" sz="1300" dirty="0"/>
              <a:t>the </a:t>
            </a:r>
            <a:r>
              <a:rPr lang="en-US" sz="1300" dirty="0" smtClean="0"/>
              <a:t>inputs and  </a:t>
            </a:r>
            <a:r>
              <a:rPr lang="en-US" sz="1300" dirty="0"/>
              <a:t>then </a:t>
            </a:r>
            <a:r>
              <a:rPr lang="en-US" sz="1300" dirty="0" smtClean="0"/>
              <a:t>calculate </a:t>
            </a:r>
            <a:r>
              <a:rPr lang="en-US" sz="1300" dirty="0"/>
              <a:t>the new Extended Cost by multiplying the Purchase Unit Price by the Quantity Ordered. If the Quantity Ordered is greater than the Quantity in Stock, </a:t>
            </a:r>
            <a:r>
              <a:rPr lang="en-US" sz="1300" dirty="0" smtClean="0"/>
              <a:t>calculate </a:t>
            </a:r>
            <a:r>
              <a:rPr lang="en-US" sz="1300" dirty="0"/>
              <a:t>Quantity Backordered by subtracting Quantity in Stock from Quantity Ordered. </a:t>
            </a:r>
            <a:r>
              <a:rPr lang="en-US" sz="1300" dirty="0" smtClean="0"/>
              <a:t>Display </a:t>
            </a:r>
            <a:r>
              <a:rPr lang="en-US" sz="1300" dirty="0"/>
              <a:t>all fields in the ordered product read-only window.</a:t>
            </a:r>
          </a:p>
          <a:p>
            <a:pPr algn="l">
              <a:lnSpc>
                <a:spcPct val="90000"/>
              </a:lnSpc>
              <a:spcBef>
                <a:spcPct val="20000"/>
              </a:spcBef>
            </a:pPr>
            <a:endParaRPr lang="en-US" sz="1300" b="1" dirty="0" smtClean="0"/>
          </a:p>
          <a:p>
            <a:pPr algn="l">
              <a:lnSpc>
                <a:spcPct val="90000"/>
              </a:lnSpc>
              <a:spcBef>
                <a:spcPct val="20000"/>
              </a:spcBef>
            </a:pPr>
            <a:r>
              <a:rPr lang="en-US" sz="1300" b="1" dirty="0" smtClean="0"/>
              <a:t>Step 11.</a:t>
            </a:r>
            <a:r>
              <a:rPr lang="en-US" sz="1300" dirty="0" smtClean="0"/>
              <a:t> Display </a:t>
            </a:r>
            <a:r>
              <a:rPr lang="en-US" sz="1300" dirty="0"/>
              <a:t>a window with the message “Is the Ordered Product Information Correct?” If so, </a:t>
            </a:r>
            <a:r>
              <a:rPr lang="en-US" sz="1300" dirty="0" smtClean="0"/>
              <a:t>display </a:t>
            </a:r>
            <a:r>
              <a:rPr lang="en-US" sz="1300" dirty="0"/>
              <a:t>another window with the message “Additional Products to be Entered?” Otherwise, go to Step 7. </a:t>
            </a:r>
          </a:p>
          <a:p>
            <a:pPr algn="l">
              <a:lnSpc>
                <a:spcPct val="90000"/>
              </a:lnSpc>
              <a:spcBef>
                <a:spcPct val="20000"/>
              </a:spcBef>
            </a:pPr>
            <a:endParaRPr lang="en-US" sz="1300" b="1" dirty="0" smtClean="0"/>
          </a:p>
          <a:p>
            <a:pPr algn="l">
              <a:lnSpc>
                <a:spcPct val="90000"/>
              </a:lnSpc>
              <a:spcBef>
                <a:spcPct val="20000"/>
              </a:spcBef>
            </a:pPr>
            <a:r>
              <a:rPr lang="en-US" sz="1300" b="1" dirty="0" smtClean="0"/>
              <a:t>Step 13.</a:t>
            </a:r>
            <a:r>
              <a:rPr lang="en-US" sz="1300" dirty="0" smtClean="0"/>
              <a:t> Assign </a:t>
            </a:r>
            <a:r>
              <a:rPr lang="en-US" sz="1300" dirty="0"/>
              <a:t>a unique Order No. and an Order Status of “O”, and then </a:t>
            </a:r>
            <a:r>
              <a:rPr lang="en-US" sz="1300" dirty="0" smtClean="0"/>
              <a:t>calculate </a:t>
            </a:r>
            <a:r>
              <a:rPr lang="en-US" sz="1300" dirty="0"/>
              <a:t>Order Subtotal and Order Sales Tax by invoking </a:t>
            </a:r>
            <a:r>
              <a:rPr lang="en-US" sz="1300" dirty="0" smtClean="0"/>
              <a:t> </a:t>
            </a:r>
            <a:r>
              <a:rPr lang="en-US" sz="1300" dirty="0"/>
              <a:t>use case </a:t>
            </a:r>
            <a:r>
              <a:rPr lang="en-US" sz="1300" i="1" dirty="0"/>
              <a:t>Calculate Order Subtotal and Sales Tax</a:t>
            </a:r>
            <a:r>
              <a:rPr lang="en-US" sz="1300" dirty="0"/>
              <a:t>. </a:t>
            </a:r>
            <a:r>
              <a:rPr lang="en-US" sz="1300" dirty="0" smtClean="0"/>
              <a:t>Display </a:t>
            </a:r>
            <a:r>
              <a:rPr lang="en-US" sz="1300" dirty="0"/>
              <a:t>all fields in the Order read-only window and then </a:t>
            </a:r>
            <a:r>
              <a:rPr lang="en-US" sz="1300" dirty="0" smtClean="0"/>
              <a:t>display </a:t>
            </a:r>
            <a:r>
              <a:rPr lang="en-US" sz="1300" dirty="0"/>
              <a:t>a message “Commit Order?” with </a:t>
            </a:r>
            <a:r>
              <a:rPr lang="en-US" sz="1300" b="1" dirty="0" smtClean="0">
                <a:sym typeface="Symbol"/>
              </a:rPr>
              <a:t></a:t>
            </a:r>
            <a:r>
              <a:rPr lang="en-US" sz="1300" dirty="0" smtClean="0"/>
              <a:t>Yes</a:t>
            </a:r>
            <a:r>
              <a:rPr lang="en-US" sz="1300" b="1" kern="0" dirty="0" smtClean="0">
                <a:sym typeface="Symbol"/>
              </a:rPr>
              <a:t></a:t>
            </a:r>
            <a:r>
              <a:rPr lang="en-US" sz="1300" dirty="0" smtClean="0"/>
              <a:t> and </a:t>
            </a:r>
            <a:r>
              <a:rPr lang="en-US" sz="1300" b="1" dirty="0" smtClean="0">
                <a:sym typeface="Symbol"/>
              </a:rPr>
              <a:t></a:t>
            </a:r>
            <a:r>
              <a:rPr lang="en-US" sz="1300" dirty="0" smtClean="0"/>
              <a:t>Cancel</a:t>
            </a:r>
            <a:r>
              <a:rPr lang="en-US" sz="1300" b="1" kern="0" dirty="0" smtClean="0">
                <a:sym typeface="Symbol"/>
              </a:rPr>
              <a:t></a:t>
            </a:r>
            <a:r>
              <a:rPr lang="en-US" sz="1300" dirty="0" smtClean="0"/>
              <a:t> </a:t>
            </a:r>
            <a:r>
              <a:rPr lang="en-US" sz="1300" dirty="0"/>
              <a:t>buttons.</a:t>
            </a:r>
          </a:p>
          <a:p>
            <a:pPr algn="l">
              <a:lnSpc>
                <a:spcPct val="90000"/>
              </a:lnSpc>
              <a:spcBef>
                <a:spcPct val="20000"/>
              </a:spcBef>
            </a:pPr>
            <a:endParaRPr lang="en-US" sz="1300" dirty="0"/>
          </a:p>
        </p:txBody>
      </p:sp>
      <p:sp>
        <p:nvSpPr>
          <p:cNvPr id="9" name="Rectangle 3"/>
          <p:cNvSpPr>
            <a:spLocks noChangeArrowheads="1"/>
          </p:cNvSpPr>
          <p:nvPr/>
        </p:nvSpPr>
        <p:spPr bwMode="auto">
          <a:xfrm>
            <a:off x="379412" y="-381000"/>
            <a:ext cx="9144000" cy="1104900"/>
          </a:xfrm>
          <a:prstGeom prst="rect">
            <a:avLst/>
          </a:prstGeom>
          <a:noFill/>
          <a:ln w="9525">
            <a:noFill/>
            <a:miter lim="800000"/>
            <a:headEnd/>
            <a:tailEnd/>
          </a:ln>
        </p:spPr>
        <p:txBody>
          <a:bodyPr lIns="92075" tIns="46038" rIns="92075" bIns="46038" anchor="b"/>
          <a:lstStyle/>
          <a:p>
            <a:pPr algn="l"/>
            <a:r>
              <a:rPr lang="en-US" sz="4400" b="1" dirty="0" smtClean="0">
                <a:solidFill>
                  <a:schemeClr val="tx2"/>
                </a:solidFill>
              </a:rPr>
              <a:t>Transform into </a:t>
            </a:r>
            <a:r>
              <a:rPr lang="en-US" sz="4400" b="1" dirty="0">
                <a:solidFill>
                  <a:schemeClr val="tx2"/>
                </a:solidFill>
              </a:rPr>
              <a:t>Design Use Cases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90754" name="Text Box 2"/>
          <p:cNvSpPr txBox="1">
            <a:spLocks noChangeArrowheads="1"/>
          </p:cNvSpPr>
          <p:nvPr/>
        </p:nvSpPr>
        <p:spPr bwMode="auto">
          <a:xfrm>
            <a:off x="4865688" y="761782"/>
            <a:ext cx="5018087" cy="1892826"/>
          </a:xfrm>
          <a:prstGeom prst="rect">
            <a:avLst/>
          </a:prstGeom>
          <a:noFill/>
          <a:ln w="9525">
            <a:noFill/>
            <a:miter lim="800000"/>
            <a:headEnd/>
            <a:tailEnd/>
          </a:ln>
        </p:spPr>
        <p:txBody>
          <a:bodyPr>
            <a:spAutoFit/>
          </a:bodyPr>
          <a:lstStyle/>
          <a:p>
            <a:pPr algn="l">
              <a:lnSpc>
                <a:spcPct val="90000"/>
              </a:lnSpc>
              <a:spcBef>
                <a:spcPts val="0"/>
              </a:spcBef>
            </a:pPr>
            <a:r>
              <a:rPr lang="en-US" sz="1300" b="1" dirty="0"/>
              <a:t>Step </a:t>
            </a:r>
            <a:r>
              <a:rPr lang="en-US" sz="1300" b="1" dirty="0" smtClean="0"/>
              <a:t>15.</a:t>
            </a:r>
            <a:r>
              <a:rPr lang="en-US" sz="1300" dirty="0" smtClean="0"/>
              <a:t> Reduce </a:t>
            </a:r>
            <a:r>
              <a:rPr lang="en-US" sz="1300" dirty="0"/>
              <a:t>the Quantity in Stock by the Quantity Ordered for each product being ordered </a:t>
            </a:r>
            <a:r>
              <a:rPr lang="en-US" sz="1300" dirty="0" smtClean="0"/>
              <a:t>(replacing </a:t>
            </a:r>
            <a:r>
              <a:rPr lang="en-US" sz="1300" dirty="0"/>
              <a:t>any negative result with zero) and then </a:t>
            </a:r>
            <a:r>
              <a:rPr lang="en-US" sz="1300" dirty="0" smtClean="0"/>
              <a:t>save all </a:t>
            </a:r>
            <a:r>
              <a:rPr lang="en-US" sz="1300" dirty="0"/>
              <a:t>entries. Then, </a:t>
            </a:r>
            <a:r>
              <a:rPr lang="en-US" sz="1300" dirty="0" smtClean="0"/>
              <a:t>verify </a:t>
            </a:r>
            <a:r>
              <a:rPr lang="en-US" sz="1300" dirty="0"/>
              <a:t>the member’s status and creditworthiness by invoking </a:t>
            </a:r>
            <a:r>
              <a:rPr lang="en-US" sz="1300" dirty="0" smtClean="0"/>
              <a:t>use </a:t>
            </a:r>
            <a:r>
              <a:rPr lang="en-US" sz="1300" dirty="0"/>
              <a:t>case </a:t>
            </a:r>
            <a:r>
              <a:rPr lang="en-US" sz="1300" i="1" dirty="0"/>
              <a:t>Verify </a:t>
            </a:r>
            <a:r>
              <a:rPr lang="en-US" sz="1300" i="1" dirty="0" smtClean="0"/>
              <a:t>Member </a:t>
            </a:r>
            <a:r>
              <a:rPr lang="en-US" sz="1300" i="1" dirty="0"/>
              <a:t>Status</a:t>
            </a:r>
            <a:r>
              <a:rPr lang="en-US" sz="1300" dirty="0"/>
              <a:t>.</a:t>
            </a:r>
          </a:p>
          <a:p>
            <a:pPr algn="l">
              <a:lnSpc>
                <a:spcPct val="90000"/>
              </a:lnSpc>
              <a:spcBef>
                <a:spcPts val="0"/>
              </a:spcBef>
            </a:pPr>
            <a:endParaRPr lang="en-US" sz="1300" b="1" dirty="0" smtClean="0"/>
          </a:p>
          <a:p>
            <a:pPr algn="l">
              <a:lnSpc>
                <a:spcPct val="90000"/>
              </a:lnSpc>
              <a:spcBef>
                <a:spcPts val="0"/>
              </a:spcBef>
            </a:pPr>
            <a:r>
              <a:rPr lang="en-US" sz="1300" b="1" dirty="0" smtClean="0"/>
              <a:t>Step 16.</a:t>
            </a:r>
            <a:r>
              <a:rPr lang="en-US" sz="1300" dirty="0" smtClean="0"/>
              <a:t> Generate </a:t>
            </a:r>
            <a:r>
              <a:rPr lang="en-US" sz="1300" dirty="0"/>
              <a:t>a packing order by invoking </a:t>
            </a:r>
            <a:r>
              <a:rPr lang="en-US" sz="1300" dirty="0" smtClean="0"/>
              <a:t>use </a:t>
            </a:r>
            <a:r>
              <a:rPr lang="en-US" sz="1300" dirty="0"/>
              <a:t>case </a:t>
            </a:r>
            <a:r>
              <a:rPr lang="en-US" sz="1300" i="1" dirty="0"/>
              <a:t>Generate Warehouse Packing </a:t>
            </a:r>
            <a:r>
              <a:rPr lang="en-US" sz="1300" i="1" dirty="0" smtClean="0"/>
              <a:t>Slip</a:t>
            </a:r>
            <a:r>
              <a:rPr lang="en-US" sz="1300" dirty="0" smtClean="0"/>
              <a:t> </a:t>
            </a:r>
            <a:r>
              <a:rPr lang="en-US" sz="1300" dirty="0"/>
              <a:t>and </a:t>
            </a:r>
            <a:r>
              <a:rPr lang="en-US" sz="1300" dirty="0" smtClean="0"/>
              <a:t>generate </a:t>
            </a:r>
            <a:r>
              <a:rPr lang="en-US" sz="1300" dirty="0"/>
              <a:t>an order confirmation notice indicating the status of the order by invoking </a:t>
            </a:r>
            <a:r>
              <a:rPr lang="en-US" sz="1300" dirty="0" smtClean="0"/>
              <a:t>use </a:t>
            </a:r>
            <a:r>
              <a:rPr lang="en-US" sz="1300" dirty="0"/>
              <a:t>case </a:t>
            </a:r>
            <a:r>
              <a:rPr lang="en-US" sz="1300" i="1" dirty="0"/>
              <a:t>Generate Order Confirmation Notice</a:t>
            </a:r>
            <a:r>
              <a:rPr lang="en-US" sz="1300" dirty="0"/>
              <a:t>. If there </a:t>
            </a:r>
            <a:r>
              <a:rPr lang="en-US" sz="1300" dirty="0" smtClean="0"/>
              <a:t>are </a:t>
            </a:r>
            <a:r>
              <a:rPr lang="en-US" sz="1300" dirty="0"/>
              <a:t>invalid entries submitted by the </a:t>
            </a:r>
            <a:r>
              <a:rPr lang="en-US" sz="1300" dirty="0" smtClean="0"/>
              <a:t>member</a:t>
            </a:r>
            <a:r>
              <a:rPr lang="en-US" sz="1300" dirty="0"/>
              <a:t>, invoke </a:t>
            </a:r>
            <a:r>
              <a:rPr lang="en-US" sz="1300" dirty="0" smtClean="0"/>
              <a:t>use </a:t>
            </a:r>
            <a:r>
              <a:rPr lang="en-US" sz="1300" dirty="0"/>
              <a:t>case </a:t>
            </a:r>
            <a:r>
              <a:rPr lang="en-US" sz="1300" i="1" dirty="0"/>
              <a:t>Generate Order Error Report</a:t>
            </a:r>
            <a:r>
              <a:rPr lang="en-US" sz="1300" dirty="0"/>
              <a:t>.</a:t>
            </a:r>
          </a:p>
        </p:txBody>
      </p:sp>
      <p:sp>
        <p:nvSpPr>
          <p:cNvPr id="2890756" name="Rectangle 4"/>
          <p:cNvSpPr>
            <a:spLocks noChangeArrowheads="1"/>
          </p:cNvSpPr>
          <p:nvPr/>
        </p:nvSpPr>
        <p:spPr bwMode="auto">
          <a:xfrm>
            <a:off x="-27454" y="762000"/>
            <a:ext cx="2082801" cy="5852160"/>
          </a:xfrm>
          <a:prstGeom prst="rect">
            <a:avLst/>
          </a:prstGeom>
          <a:noFill/>
          <a:ln w="0">
            <a:noFill/>
            <a:miter lim="800000"/>
            <a:headEnd/>
            <a:tailEnd/>
          </a:ln>
        </p:spPr>
        <p:txBody>
          <a:bodyPr/>
          <a:lstStyle/>
          <a:p>
            <a:pPr algn="l">
              <a:lnSpc>
                <a:spcPct val="90000"/>
              </a:lnSpc>
              <a:spcBef>
                <a:spcPts val="0"/>
              </a:spcBef>
            </a:pPr>
            <a:r>
              <a:rPr lang="en-US" sz="1300" b="1" dirty="0" smtClean="0"/>
              <a:t>Typical Course of Events</a:t>
            </a:r>
            <a:endParaRPr lang="en-US" sz="1300" b="1" dirty="0"/>
          </a:p>
        </p:txBody>
      </p:sp>
      <p:sp>
        <p:nvSpPr>
          <p:cNvPr id="2890757" name="Text Box 5"/>
          <p:cNvSpPr txBox="1">
            <a:spLocks noChangeArrowheads="1"/>
          </p:cNvSpPr>
          <p:nvPr/>
        </p:nvSpPr>
        <p:spPr bwMode="auto">
          <a:xfrm>
            <a:off x="2054225" y="757019"/>
            <a:ext cx="2894013" cy="2252924"/>
          </a:xfrm>
          <a:prstGeom prst="rect">
            <a:avLst/>
          </a:prstGeom>
          <a:noFill/>
          <a:ln w="9525">
            <a:noFill/>
            <a:miter lim="800000"/>
            <a:headEnd/>
            <a:tailEnd/>
          </a:ln>
        </p:spPr>
        <p:txBody>
          <a:bodyPr>
            <a:spAutoFit/>
          </a:bodyPr>
          <a:lstStyle/>
          <a:p>
            <a:pPr algn="l">
              <a:lnSpc>
                <a:spcPct val="90000"/>
              </a:lnSpc>
              <a:spcBef>
                <a:spcPts val="0"/>
              </a:spcBef>
            </a:pPr>
            <a:r>
              <a:rPr lang="en-US" sz="1300" b="1" dirty="0"/>
              <a:t>Step </a:t>
            </a:r>
            <a:r>
              <a:rPr lang="en-US" sz="1300" b="1" dirty="0" smtClean="0"/>
              <a:t>14.</a:t>
            </a:r>
            <a:r>
              <a:rPr lang="en-US" sz="1300" dirty="0" smtClean="0"/>
              <a:t> </a:t>
            </a:r>
            <a:r>
              <a:rPr lang="en-US" sz="1300" dirty="0"/>
              <a:t>The order specialist clicks </a:t>
            </a:r>
            <a:r>
              <a:rPr lang="en-US" sz="1300" b="1" dirty="0" smtClean="0">
                <a:sym typeface="Symbol"/>
              </a:rPr>
              <a:t></a:t>
            </a:r>
            <a:r>
              <a:rPr lang="en-US" sz="1300" dirty="0" smtClean="0"/>
              <a:t>Yes</a:t>
            </a:r>
            <a:r>
              <a:rPr lang="en-US" sz="1300" b="1" kern="0" dirty="0" smtClean="0">
                <a:sym typeface="Symbol"/>
              </a:rPr>
              <a:t></a:t>
            </a:r>
            <a:r>
              <a:rPr lang="en-US" sz="1300" dirty="0" smtClean="0"/>
              <a:t>.</a:t>
            </a:r>
            <a:r>
              <a:rPr lang="en-US" sz="1300" dirty="0"/>
              <a:t/>
            </a:r>
            <a:br>
              <a:rPr lang="en-US" sz="1300" dirty="0"/>
            </a:br>
            <a:r>
              <a:rPr lang="en-US" sz="1300" dirty="0"/>
              <a:t/>
            </a:r>
            <a:br>
              <a:rPr lang="en-US" sz="1300" dirty="0"/>
            </a:br>
            <a:r>
              <a:rPr lang="en-US" sz="1300" dirty="0"/>
              <a:t/>
            </a:r>
            <a:br>
              <a:rPr lang="en-US" sz="1300" dirty="0"/>
            </a:br>
            <a:endParaRPr lang="en-US" sz="1300" dirty="0"/>
          </a:p>
          <a:p>
            <a:pPr algn="l">
              <a:lnSpc>
                <a:spcPct val="90000"/>
              </a:lnSpc>
              <a:spcBef>
                <a:spcPts val="0"/>
              </a:spcBef>
            </a:pPr>
            <a:r>
              <a:rPr lang="en-US" sz="1300" b="1" dirty="0"/>
              <a:t>Step </a:t>
            </a:r>
            <a:r>
              <a:rPr lang="en-US" sz="1300" b="1" dirty="0" smtClean="0"/>
              <a:t>17.</a:t>
            </a:r>
            <a:r>
              <a:rPr lang="en-US" sz="1300" dirty="0" smtClean="0"/>
              <a:t> </a:t>
            </a:r>
            <a:r>
              <a:rPr lang="en-US" sz="1300" dirty="0"/>
              <a:t>This use case concludes when the system displays a message “Order </a:t>
            </a:r>
            <a:r>
              <a:rPr lang="en-US" sz="1300" i="1" dirty="0" smtClean="0"/>
              <a:t>N</a:t>
            </a:r>
            <a:r>
              <a:rPr lang="en-US" sz="1300" dirty="0" smtClean="0"/>
              <a:t> </a:t>
            </a:r>
            <a:r>
              <a:rPr lang="en-US" sz="1300" dirty="0"/>
              <a:t>has been processed successfully. Would you like to enter another one?” If the order specialist clicks </a:t>
            </a:r>
            <a:r>
              <a:rPr lang="en-US" sz="1300" b="1" dirty="0" smtClean="0">
                <a:sym typeface="Symbol"/>
              </a:rPr>
              <a:t></a:t>
            </a:r>
            <a:r>
              <a:rPr lang="en-US" sz="1300" dirty="0" smtClean="0"/>
              <a:t>Yes</a:t>
            </a:r>
            <a:r>
              <a:rPr lang="en-US" sz="1300" b="1" kern="0" dirty="0" smtClean="0">
                <a:sym typeface="Symbol"/>
              </a:rPr>
              <a:t></a:t>
            </a:r>
            <a:r>
              <a:rPr lang="en-US" sz="1300" dirty="0" smtClean="0"/>
              <a:t> </a:t>
            </a:r>
            <a:r>
              <a:rPr lang="en-US" sz="1300" dirty="0"/>
              <a:t>the use case is repeated. If the order specialist clicks </a:t>
            </a:r>
            <a:r>
              <a:rPr lang="en-US" sz="1300" b="1" dirty="0" smtClean="0">
                <a:sym typeface="Symbol"/>
              </a:rPr>
              <a:t></a:t>
            </a:r>
            <a:r>
              <a:rPr lang="en-US" sz="1300" dirty="0" smtClean="0"/>
              <a:t>No</a:t>
            </a:r>
            <a:r>
              <a:rPr lang="en-US" sz="1300" b="1" kern="0" dirty="0" smtClean="0">
                <a:sym typeface="Symbol"/>
              </a:rPr>
              <a:t></a:t>
            </a:r>
            <a:r>
              <a:rPr lang="en-US" sz="1300" dirty="0" smtClean="0"/>
              <a:t>, </a:t>
            </a:r>
            <a:r>
              <a:rPr lang="en-US" sz="1300" dirty="0"/>
              <a:t>display the main system window.</a:t>
            </a:r>
          </a:p>
        </p:txBody>
      </p:sp>
      <p:sp>
        <p:nvSpPr>
          <p:cNvPr id="2890758" name="Line 7"/>
          <p:cNvSpPr>
            <a:spLocks noChangeShapeType="1"/>
          </p:cNvSpPr>
          <p:nvPr/>
        </p:nvSpPr>
        <p:spPr bwMode="auto">
          <a:xfrm flipV="1">
            <a:off x="4828287" y="762000"/>
            <a:ext cx="0" cy="2386584"/>
          </a:xfrm>
          <a:prstGeom prst="line">
            <a:avLst/>
          </a:prstGeom>
          <a:noFill/>
          <a:ln w="9525">
            <a:solidFill>
              <a:schemeClr val="tx1"/>
            </a:solidFill>
            <a:round/>
            <a:headEnd/>
            <a:tailEnd/>
          </a:ln>
        </p:spPr>
        <p:txBody>
          <a:bodyPr wrap="none" anchor="ctr"/>
          <a:lstStyle/>
          <a:p>
            <a:endParaRPr lang="en-US" dirty="0"/>
          </a:p>
        </p:txBody>
      </p:sp>
      <p:sp>
        <p:nvSpPr>
          <p:cNvPr id="2890759" name="Line 8"/>
          <p:cNvSpPr>
            <a:spLocks noChangeShapeType="1"/>
          </p:cNvSpPr>
          <p:nvPr/>
        </p:nvSpPr>
        <p:spPr bwMode="auto">
          <a:xfrm flipV="1">
            <a:off x="-23813" y="762000"/>
            <a:ext cx="9923463" cy="0"/>
          </a:xfrm>
          <a:prstGeom prst="line">
            <a:avLst/>
          </a:prstGeom>
          <a:noFill/>
          <a:ln w="9525">
            <a:solidFill>
              <a:schemeClr val="tx1"/>
            </a:solidFill>
            <a:round/>
            <a:headEnd/>
            <a:tailEnd/>
          </a:ln>
        </p:spPr>
        <p:txBody>
          <a:bodyPr wrap="none" anchor="ctr"/>
          <a:lstStyle/>
          <a:p>
            <a:endParaRPr lang="en-US" dirty="0"/>
          </a:p>
        </p:txBody>
      </p:sp>
      <p:sp>
        <p:nvSpPr>
          <p:cNvPr id="2890760" name="Line 9"/>
          <p:cNvSpPr>
            <a:spLocks noChangeShapeType="1"/>
          </p:cNvSpPr>
          <p:nvPr/>
        </p:nvSpPr>
        <p:spPr bwMode="auto">
          <a:xfrm flipV="1">
            <a:off x="-20638" y="3158455"/>
            <a:ext cx="9923463" cy="0"/>
          </a:xfrm>
          <a:prstGeom prst="line">
            <a:avLst/>
          </a:prstGeom>
          <a:noFill/>
          <a:ln w="9525">
            <a:solidFill>
              <a:schemeClr val="tx1"/>
            </a:solidFill>
            <a:round/>
            <a:headEnd/>
            <a:tailEnd/>
          </a:ln>
        </p:spPr>
        <p:txBody>
          <a:bodyPr wrap="none" anchor="ctr"/>
          <a:lstStyle/>
          <a:p>
            <a:endParaRPr lang="en-US" dirty="0"/>
          </a:p>
        </p:txBody>
      </p:sp>
      <p:sp>
        <p:nvSpPr>
          <p:cNvPr id="2890761" name="Text Box 10"/>
          <p:cNvSpPr txBox="1">
            <a:spLocks noChangeArrowheads="1"/>
          </p:cNvSpPr>
          <p:nvPr/>
        </p:nvSpPr>
        <p:spPr bwMode="auto">
          <a:xfrm>
            <a:off x="2043113" y="3140978"/>
            <a:ext cx="7859712" cy="3499420"/>
          </a:xfrm>
          <a:prstGeom prst="rect">
            <a:avLst/>
          </a:prstGeom>
          <a:noFill/>
          <a:ln w="9525">
            <a:noFill/>
            <a:miter lim="800000"/>
            <a:headEnd/>
            <a:tailEnd/>
          </a:ln>
        </p:spPr>
        <p:txBody>
          <a:bodyPr>
            <a:spAutoFit/>
          </a:bodyPr>
          <a:lstStyle/>
          <a:p>
            <a:pPr algn="l">
              <a:lnSpc>
                <a:spcPct val="90000"/>
              </a:lnSpc>
              <a:spcBef>
                <a:spcPts val="0"/>
              </a:spcBef>
            </a:pPr>
            <a:r>
              <a:rPr lang="en-US" sz="1300" b="1" dirty="0" smtClean="0"/>
              <a:t>Alt. Step 4A.</a:t>
            </a:r>
            <a:r>
              <a:rPr lang="en-US" sz="1300" dirty="0" smtClean="0"/>
              <a:t> </a:t>
            </a:r>
            <a:r>
              <a:rPr lang="en-US" sz="1300" dirty="0"/>
              <a:t>If the Member No. is invalid, </a:t>
            </a:r>
            <a:r>
              <a:rPr lang="en-US" sz="1300" dirty="0" smtClean="0"/>
              <a:t>display </a:t>
            </a:r>
            <a:r>
              <a:rPr lang="en-US" sz="1300" dirty="0"/>
              <a:t>a window with the error message “Member Number Not on File”. The order specialist can then re-enter the number or cancel the transaction.</a:t>
            </a:r>
          </a:p>
          <a:p>
            <a:pPr algn="l">
              <a:lnSpc>
                <a:spcPct val="90000"/>
              </a:lnSpc>
              <a:spcBef>
                <a:spcPts val="0"/>
              </a:spcBef>
            </a:pPr>
            <a:r>
              <a:rPr lang="en-US" sz="1300" b="1" dirty="0" smtClean="0"/>
              <a:t>Alt. Step 8A.</a:t>
            </a:r>
            <a:r>
              <a:rPr lang="en-US" sz="1300" dirty="0" smtClean="0"/>
              <a:t> </a:t>
            </a:r>
            <a:r>
              <a:rPr lang="en-US" sz="1300" dirty="0"/>
              <a:t>If the Product No. is invalid, </a:t>
            </a:r>
            <a:r>
              <a:rPr lang="en-US" sz="1300" dirty="0" smtClean="0"/>
              <a:t>display </a:t>
            </a:r>
            <a:r>
              <a:rPr lang="en-US" sz="1300" dirty="0"/>
              <a:t>a window with the error message “Product Number not Valid”. The order specialist either corrects the entry or advances to the next entry. In a later step, </a:t>
            </a:r>
            <a:r>
              <a:rPr lang="en-US" sz="1300" dirty="0" smtClean="0"/>
              <a:t>generate an </a:t>
            </a:r>
            <a:r>
              <a:rPr lang="en-US" sz="1300" dirty="0"/>
              <a:t>error report </a:t>
            </a:r>
            <a:r>
              <a:rPr lang="en-US" sz="1300" dirty="0" smtClean="0"/>
              <a:t>for </a:t>
            </a:r>
            <a:r>
              <a:rPr lang="en-US" sz="1300" dirty="0"/>
              <a:t>any invalid </a:t>
            </a:r>
            <a:r>
              <a:rPr lang="en-US" sz="1300" dirty="0" smtClean="0"/>
              <a:t>entries.</a:t>
            </a:r>
            <a:endParaRPr lang="en-US" sz="1300" dirty="0"/>
          </a:p>
          <a:p>
            <a:pPr algn="l">
              <a:lnSpc>
                <a:spcPct val="90000"/>
              </a:lnSpc>
              <a:spcBef>
                <a:spcPts val="0"/>
              </a:spcBef>
            </a:pPr>
            <a:r>
              <a:rPr lang="en-US" sz="1300" b="1" dirty="0" smtClean="0"/>
              <a:t>Alt. Step 10A.</a:t>
            </a:r>
            <a:r>
              <a:rPr lang="en-US" sz="1300" dirty="0" smtClean="0"/>
              <a:t> </a:t>
            </a:r>
            <a:r>
              <a:rPr lang="en-US" sz="1300" dirty="0"/>
              <a:t>If the Quantity Ordered or Purchase Unit Price is invalid, </a:t>
            </a:r>
            <a:r>
              <a:rPr lang="en-US" sz="1300" dirty="0" smtClean="0"/>
              <a:t>highlight </a:t>
            </a:r>
            <a:r>
              <a:rPr lang="en-US" sz="1300" dirty="0"/>
              <a:t>the field(s) in error and then </a:t>
            </a:r>
            <a:r>
              <a:rPr lang="en-US" sz="1300" dirty="0" smtClean="0"/>
              <a:t>display </a:t>
            </a:r>
            <a:r>
              <a:rPr lang="en-US" sz="1300" dirty="0"/>
              <a:t>a window with the error message “Highlighted fields invalid”. The order specialist either corrects the entry or advances to the next entry. In a later </a:t>
            </a:r>
            <a:r>
              <a:rPr lang="en-US" sz="1300" dirty="0" smtClean="0"/>
              <a:t>step, generate an </a:t>
            </a:r>
            <a:r>
              <a:rPr lang="en-US" sz="1300" dirty="0"/>
              <a:t>error report </a:t>
            </a:r>
            <a:r>
              <a:rPr lang="en-US" sz="1300" dirty="0" smtClean="0"/>
              <a:t>for </a:t>
            </a:r>
            <a:r>
              <a:rPr lang="en-US" sz="1300" dirty="0"/>
              <a:t>any invalid entries.</a:t>
            </a:r>
          </a:p>
          <a:p>
            <a:pPr algn="l">
              <a:lnSpc>
                <a:spcPct val="90000"/>
              </a:lnSpc>
              <a:spcBef>
                <a:spcPts val="0"/>
              </a:spcBef>
            </a:pPr>
            <a:r>
              <a:rPr lang="en-US" sz="1300" b="1" dirty="0" smtClean="0"/>
              <a:t>Alt. Step 13A.</a:t>
            </a:r>
            <a:r>
              <a:rPr lang="en-US" sz="1300" dirty="0" smtClean="0"/>
              <a:t> </a:t>
            </a:r>
            <a:r>
              <a:rPr lang="en-US" sz="1300" dirty="0"/>
              <a:t>If any of the products being ordered is not available, record the order status as “P” (for partially filled).</a:t>
            </a:r>
          </a:p>
          <a:p>
            <a:pPr algn="l">
              <a:lnSpc>
                <a:spcPct val="90000"/>
              </a:lnSpc>
              <a:spcBef>
                <a:spcPts val="0"/>
              </a:spcBef>
            </a:pPr>
            <a:r>
              <a:rPr lang="en-US" sz="1300" b="1" dirty="0" smtClean="0"/>
              <a:t>Alt. Step 16A.</a:t>
            </a:r>
            <a:r>
              <a:rPr lang="en-US" sz="1300" dirty="0" smtClean="0"/>
              <a:t> </a:t>
            </a:r>
            <a:r>
              <a:rPr lang="en-US" sz="1300" dirty="0"/>
              <a:t>If member’s credit card information is invalid or if the member is found to be in arrears, </a:t>
            </a:r>
            <a:r>
              <a:rPr lang="en-US" sz="1300" dirty="0" smtClean="0"/>
              <a:t>send a </a:t>
            </a:r>
            <a:r>
              <a:rPr lang="en-US" sz="1300" dirty="0"/>
              <a:t>credit problem notice </a:t>
            </a:r>
            <a:r>
              <a:rPr lang="en-US" sz="1300" dirty="0" smtClean="0"/>
              <a:t>to </a:t>
            </a:r>
            <a:r>
              <a:rPr lang="en-US" sz="1300" dirty="0"/>
              <a:t>the member. Modify the order’s status to </a:t>
            </a:r>
            <a:r>
              <a:rPr lang="en-US" sz="1300" dirty="0" smtClean="0"/>
              <a:t>“</a:t>
            </a:r>
            <a:r>
              <a:rPr lang="en-US" sz="1300" dirty="0"/>
              <a:t>H” </a:t>
            </a:r>
            <a:r>
              <a:rPr lang="en-US" sz="1300" dirty="0">
                <a:sym typeface="Symbol" pitchFamily="18" charset="2"/>
              </a:rPr>
              <a:t>(for </a:t>
            </a:r>
            <a:r>
              <a:rPr lang="en-US" sz="1300" dirty="0" smtClean="0"/>
              <a:t>on-hold </a:t>
            </a:r>
            <a:r>
              <a:rPr lang="en-US" sz="1300" dirty="0"/>
              <a:t>pending payment). Exit transaction.</a:t>
            </a:r>
          </a:p>
          <a:p>
            <a:pPr algn="l">
              <a:lnSpc>
                <a:spcPct val="90000"/>
              </a:lnSpc>
              <a:spcBef>
                <a:spcPts val="0"/>
              </a:spcBef>
            </a:pPr>
            <a:endParaRPr lang="en-US" sz="400" dirty="0"/>
          </a:p>
          <a:p>
            <a:pPr algn="l">
              <a:lnSpc>
                <a:spcPct val="90000"/>
              </a:lnSpc>
              <a:spcBef>
                <a:spcPts val="0"/>
              </a:spcBef>
            </a:pPr>
            <a:r>
              <a:rPr lang="en-US" sz="1300" dirty="0"/>
              <a:t>Order specialist has logged on the system and has authorization for this transaction. The main window is currently displayed on the screen.</a:t>
            </a:r>
          </a:p>
          <a:p>
            <a:pPr algn="l">
              <a:lnSpc>
                <a:spcPct val="90000"/>
              </a:lnSpc>
              <a:spcBef>
                <a:spcPts val="0"/>
              </a:spcBef>
            </a:pPr>
            <a:endParaRPr lang="en-US" sz="400" dirty="0"/>
          </a:p>
          <a:p>
            <a:pPr algn="l">
              <a:lnSpc>
                <a:spcPct val="90000"/>
              </a:lnSpc>
              <a:spcBef>
                <a:spcPts val="0"/>
              </a:spcBef>
            </a:pPr>
            <a:r>
              <a:rPr lang="en-US" sz="1300" dirty="0"/>
              <a:t>Member order has been recorded, the Packing Order has been routed to the Warehouse, and a confirmation notice  has been generated and sent to the </a:t>
            </a:r>
            <a:r>
              <a:rPr lang="en-US" sz="1300" dirty="0" smtClean="0"/>
              <a:t>member</a:t>
            </a:r>
            <a:r>
              <a:rPr lang="en-US" sz="1300" dirty="0"/>
              <a:t>.</a:t>
            </a:r>
          </a:p>
          <a:p>
            <a:pPr algn="l">
              <a:lnSpc>
                <a:spcPct val="90000"/>
              </a:lnSpc>
              <a:spcBef>
                <a:spcPts val="0"/>
              </a:spcBef>
            </a:pPr>
            <a:endParaRPr lang="en-US" sz="400" dirty="0"/>
          </a:p>
          <a:p>
            <a:pPr algn="l">
              <a:lnSpc>
                <a:spcPct val="90000"/>
              </a:lnSpc>
              <a:spcBef>
                <a:spcPts val="0"/>
              </a:spcBef>
            </a:pPr>
            <a:r>
              <a:rPr lang="en-US" sz="1300" dirty="0"/>
              <a:t>None at this time.</a:t>
            </a:r>
          </a:p>
        </p:txBody>
      </p:sp>
      <p:sp>
        <p:nvSpPr>
          <p:cNvPr id="2890762" name="Line 11"/>
          <p:cNvSpPr>
            <a:spLocks noChangeShapeType="1"/>
          </p:cNvSpPr>
          <p:nvPr/>
        </p:nvSpPr>
        <p:spPr bwMode="auto">
          <a:xfrm flipV="1">
            <a:off x="-20638" y="5537433"/>
            <a:ext cx="9923463" cy="0"/>
          </a:xfrm>
          <a:prstGeom prst="line">
            <a:avLst/>
          </a:prstGeom>
          <a:noFill/>
          <a:ln w="9525">
            <a:solidFill>
              <a:schemeClr val="tx1"/>
            </a:solidFill>
            <a:round/>
            <a:headEnd/>
            <a:tailEnd/>
          </a:ln>
        </p:spPr>
        <p:txBody>
          <a:bodyPr wrap="none" anchor="ctr"/>
          <a:lstStyle/>
          <a:p>
            <a:endParaRPr lang="en-US" dirty="0"/>
          </a:p>
        </p:txBody>
      </p:sp>
      <p:sp>
        <p:nvSpPr>
          <p:cNvPr id="2890763" name="Line 12"/>
          <p:cNvSpPr>
            <a:spLocks noChangeShapeType="1"/>
          </p:cNvSpPr>
          <p:nvPr/>
        </p:nvSpPr>
        <p:spPr bwMode="auto">
          <a:xfrm flipV="1">
            <a:off x="-20638" y="5948843"/>
            <a:ext cx="9923463" cy="0"/>
          </a:xfrm>
          <a:prstGeom prst="line">
            <a:avLst/>
          </a:prstGeom>
          <a:noFill/>
          <a:ln w="9525">
            <a:solidFill>
              <a:schemeClr val="tx1"/>
            </a:solidFill>
            <a:round/>
            <a:headEnd/>
            <a:tailEnd/>
          </a:ln>
        </p:spPr>
        <p:txBody>
          <a:bodyPr wrap="none" anchor="ctr"/>
          <a:lstStyle/>
          <a:p>
            <a:endParaRPr lang="en-US" dirty="0"/>
          </a:p>
        </p:txBody>
      </p:sp>
      <p:sp>
        <p:nvSpPr>
          <p:cNvPr id="2890764" name="Line 13"/>
          <p:cNvSpPr>
            <a:spLocks noChangeShapeType="1"/>
          </p:cNvSpPr>
          <p:nvPr/>
        </p:nvSpPr>
        <p:spPr bwMode="auto">
          <a:xfrm flipV="1">
            <a:off x="-20638" y="6347087"/>
            <a:ext cx="9923463" cy="0"/>
          </a:xfrm>
          <a:prstGeom prst="line">
            <a:avLst/>
          </a:prstGeom>
          <a:noFill/>
          <a:ln w="9525">
            <a:solidFill>
              <a:schemeClr val="tx1"/>
            </a:solidFill>
            <a:round/>
            <a:headEnd/>
            <a:tailEnd/>
          </a:ln>
        </p:spPr>
        <p:txBody>
          <a:bodyPr wrap="none" anchor="ctr"/>
          <a:lstStyle/>
          <a:p>
            <a:endParaRPr lang="en-US" dirty="0"/>
          </a:p>
        </p:txBody>
      </p:sp>
      <p:sp>
        <p:nvSpPr>
          <p:cNvPr id="13" name="Rectangle 3"/>
          <p:cNvSpPr>
            <a:spLocks noChangeArrowheads="1"/>
          </p:cNvSpPr>
          <p:nvPr/>
        </p:nvSpPr>
        <p:spPr bwMode="auto">
          <a:xfrm>
            <a:off x="379412" y="-381000"/>
            <a:ext cx="9144000" cy="1104900"/>
          </a:xfrm>
          <a:prstGeom prst="rect">
            <a:avLst/>
          </a:prstGeom>
          <a:noFill/>
          <a:ln w="9525">
            <a:noFill/>
            <a:miter lim="800000"/>
            <a:headEnd/>
            <a:tailEnd/>
          </a:ln>
        </p:spPr>
        <p:txBody>
          <a:bodyPr lIns="92075" tIns="46038" rIns="92075" bIns="46038" anchor="b"/>
          <a:lstStyle/>
          <a:p>
            <a:pPr algn="l"/>
            <a:r>
              <a:rPr lang="en-US" sz="4400" b="1" dirty="0" smtClean="0">
                <a:solidFill>
                  <a:schemeClr val="tx2"/>
                </a:solidFill>
              </a:rPr>
              <a:t>Transform into </a:t>
            </a:r>
            <a:r>
              <a:rPr lang="en-US" sz="4400" b="1" dirty="0">
                <a:solidFill>
                  <a:schemeClr val="tx2"/>
                </a:solidFill>
              </a:rPr>
              <a:t>Design Use Cases</a:t>
            </a:r>
          </a:p>
        </p:txBody>
      </p:sp>
      <p:sp>
        <p:nvSpPr>
          <p:cNvPr id="14" name="Rectangle 4"/>
          <p:cNvSpPr>
            <a:spLocks noChangeArrowheads="1"/>
          </p:cNvSpPr>
          <p:nvPr/>
        </p:nvSpPr>
        <p:spPr bwMode="auto">
          <a:xfrm>
            <a:off x="-27454" y="3140978"/>
            <a:ext cx="2082801" cy="304800"/>
          </a:xfrm>
          <a:prstGeom prst="rect">
            <a:avLst/>
          </a:prstGeom>
          <a:noFill/>
          <a:ln w="0">
            <a:noFill/>
            <a:miter lim="800000"/>
            <a:headEnd/>
            <a:tailEnd/>
          </a:ln>
        </p:spPr>
        <p:txBody>
          <a:bodyPr/>
          <a:lstStyle/>
          <a:p>
            <a:pPr algn="l">
              <a:lnSpc>
                <a:spcPct val="90000"/>
              </a:lnSpc>
              <a:spcBef>
                <a:spcPts val="0"/>
              </a:spcBef>
            </a:pPr>
            <a:r>
              <a:rPr lang="en-US" sz="1300" b="1" dirty="0" smtClean="0"/>
              <a:t>Alternate Courses</a:t>
            </a:r>
            <a:endParaRPr lang="en-US" sz="1300" b="1" dirty="0"/>
          </a:p>
        </p:txBody>
      </p:sp>
      <p:sp>
        <p:nvSpPr>
          <p:cNvPr id="15" name="Rectangle 4"/>
          <p:cNvSpPr>
            <a:spLocks noChangeArrowheads="1"/>
          </p:cNvSpPr>
          <p:nvPr/>
        </p:nvSpPr>
        <p:spPr bwMode="auto">
          <a:xfrm>
            <a:off x="-27454" y="5520655"/>
            <a:ext cx="2082801" cy="304800"/>
          </a:xfrm>
          <a:prstGeom prst="rect">
            <a:avLst/>
          </a:prstGeom>
          <a:noFill/>
          <a:ln w="0">
            <a:noFill/>
            <a:miter lim="800000"/>
            <a:headEnd/>
            <a:tailEnd/>
          </a:ln>
        </p:spPr>
        <p:txBody>
          <a:bodyPr/>
          <a:lstStyle/>
          <a:p>
            <a:pPr algn="l">
              <a:lnSpc>
                <a:spcPct val="90000"/>
              </a:lnSpc>
              <a:spcBef>
                <a:spcPts val="0"/>
              </a:spcBef>
            </a:pPr>
            <a:r>
              <a:rPr lang="en-US" sz="1300" b="1" dirty="0" smtClean="0"/>
              <a:t>Precondition</a:t>
            </a:r>
            <a:endParaRPr lang="en-US" sz="1300" b="1" dirty="0"/>
          </a:p>
        </p:txBody>
      </p:sp>
      <p:sp>
        <p:nvSpPr>
          <p:cNvPr id="16" name="Rectangle 4"/>
          <p:cNvSpPr>
            <a:spLocks noChangeArrowheads="1"/>
          </p:cNvSpPr>
          <p:nvPr/>
        </p:nvSpPr>
        <p:spPr bwMode="auto">
          <a:xfrm>
            <a:off x="-27454" y="5943600"/>
            <a:ext cx="2082801" cy="304800"/>
          </a:xfrm>
          <a:prstGeom prst="rect">
            <a:avLst/>
          </a:prstGeom>
          <a:noFill/>
          <a:ln w="0">
            <a:noFill/>
            <a:miter lim="800000"/>
            <a:headEnd/>
            <a:tailEnd/>
          </a:ln>
        </p:spPr>
        <p:txBody>
          <a:bodyPr/>
          <a:lstStyle/>
          <a:p>
            <a:pPr algn="l">
              <a:lnSpc>
                <a:spcPct val="90000"/>
              </a:lnSpc>
              <a:spcBef>
                <a:spcPts val="0"/>
              </a:spcBef>
            </a:pPr>
            <a:r>
              <a:rPr lang="en-US" sz="1300" b="1" dirty="0" smtClean="0"/>
              <a:t>Postcondition</a:t>
            </a:r>
            <a:endParaRPr lang="en-US" sz="1300" b="1" dirty="0"/>
          </a:p>
        </p:txBody>
      </p:sp>
      <p:sp>
        <p:nvSpPr>
          <p:cNvPr id="17" name="Line 13"/>
          <p:cNvSpPr>
            <a:spLocks noChangeShapeType="1"/>
          </p:cNvSpPr>
          <p:nvPr/>
        </p:nvSpPr>
        <p:spPr bwMode="auto">
          <a:xfrm flipV="1">
            <a:off x="-889" y="6612622"/>
            <a:ext cx="9923463" cy="0"/>
          </a:xfrm>
          <a:prstGeom prst="line">
            <a:avLst/>
          </a:prstGeom>
          <a:noFill/>
          <a:ln w="9525">
            <a:solidFill>
              <a:schemeClr val="tx1"/>
            </a:solidFill>
            <a:round/>
            <a:headEnd/>
            <a:tailEnd/>
          </a:ln>
        </p:spPr>
        <p:txBody>
          <a:bodyPr wrap="none" anchor="ctr"/>
          <a:lstStyle/>
          <a:p>
            <a:endParaRPr lang="en-US" dirty="0"/>
          </a:p>
        </p:txBody>
      </p:sp>
      <p:sp>
        <p:nvSpPr>
          <p:cNvPr id="18" name="Rectangle 4"/>
          <p:cNvSpPr>
            <a:spLocks noChangeArrowheads="1"/>
          </p:cNvSpPr>
          <p:nvPr/>
        </p:nvSpPr>
        <p:spPr bwMode="auto">
          <a:xfrm>
            <a:off x="-27454" y="6341378"/>
            <a:ext cx="2082801" cy="304800"/>
          </a:xfrm>
          <a:prstGeom prst="rect">
            <a:avLst/>
          </a:prstGeom>
          <a:noFill/>
          <a:ln w="0">
            <a:noFill/>
            <a:miter lim="800000"/>
            <a:headEnd/>
            <a:tailEnd/>
          </a:ln>
        </p:spPr>
        <p:txBody>
          <a:bodyPr/>
          <a:lstStyle/>
          <a:p>
            <a:pPr algn="l">
              <a:lnSpc>
                <a:spcPct val="90000"/>
              </a:lnSpc>
              <a:spcBef>
                <a:spcPts val="0"/>
              </a:spcBef>
            </a:pPr>
            <a:r>
              <a:rPr lang="en-US" sz="1300" b="1" dirty="0" smtClean="0"/>
              <a:t>Assumptions</a:t>
            </a:r>
            <a:endParaRPr lang="en-US" sz="1300" b="1" dirty="0"/>
          </a:p>
        </p:txBody>
      </p:sp>
      <p:sp>
        <p:nvSpPr>
          <p:cNvPr id="19" name="Line 7"/>
          <p:cNvSpPr>
            <a:spLocks noChangeShapeType="1"/>
          </p:cNvSpPr>
          <p:nvPr/>
        </p:nvSpPr>
        <p:spPr bwMode="auto">
          <a:xfrm flipV="1">
            <a:off x="2013168" y="762000"/>
            <a:ext cx="0" cy="5852160"/>
          </a:xfrm>
          <a:prstGeom prst="line">
            <a:avLst/>
          </a:prstGeom>
          <a:noFill/>
          <a:ln w="9525">
            <a:solidFill>
              <a:schemeClr val="tx1"/>
            </a:solidFill>
            <a:round/>
            <a:headEnd/>
            <a:tailEnd/>
          </a:ln>
        </p:spPr>
        <p:txBody>
          <a:bodyPr wrap="none" anchor="ctr"/>
          <a:lstStyle/>
          <a:p>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379412" y="1676400"/>
            <a:ext cx="9144000" cy="1645920"/>
          </a:xfrm>
          <a:prstGeom prst="rect">
            <a:avLst/>
          </a:prstGeom>
          <a:solidFill>
            <a:schemeClr val="bg1"/>
          </a:solidFill>
          <a:ln w="28575">
            <a:solidFill>
              <a:schemeClr val="tx2"/>
            </a:solidFill>
            <a:miter lim="800000"/>
            <a:headEnd/>
            <a:tailEnd/>
          </a:ln>
          <a:effectLst>
            <a:outerShdw dist="35921" dir="2700000" algn="ctr" rotWithShape="0">
              <a:schemeClr val="tx2"/>
            </a:outerShdw>
          </a:effectLst>
        </p:spPr>
        <p:txBody>
          <a:bodyPr vert="horz" wrap="square" lIns="92075" tIns="46038" rIns="92075" bIns="46038" numCol="1" anchor="t" anchorCtr="0" compatLnSpc="1">
            <a:prstTxWarp prst="textNoShape">
              <a:avLst/>
            </a:prstTxWarp>
          </a:bodyPr>
          <a:lstStyle/>
          <a:p>
            <a:pPr marL="1366838" marR="0" lvl="0" indent="-1366838" algn="l" defTabSz="914400" rtl="0" eaLnBrk="0" fontAlgn="base" latinLnBrk="0" hangingPunct="0">
              <a:lnSpc>
                <a:spcPct val="100000"/>
              </a:lnSpc>
              <a:spcBef>
                <a:spcPct val="0"/>
              </a:spcBef>
              <a:spcAft>
                <a:spcPct val="10000"/>
              </a:spcAft>
              <a:buClr>
                <a:schemeClr val="tx2"/>
              </a:buClr>
              <a:buSzPct val="60000"/>
              <a:buFont typeface="Wingdings" pitchFamily="2" charset="2"/>
              <a:buNone/>
              <a:tabLst/>
              <a:defRPr/>
            </a:pPr>
            <a:r>
              <a:rPr kumimoji="0" lang="en-US" sz="3200" b="1" i="0" u="none" strike="noStrike" kern="0" cap="none" spc="0" normalizeH="0" baseline="0" noProof="0" dirty="0" smtClean="0">
                <a:ln>
                  <a:noFill/>
                </a:ln>
                <a:solidFill>
                  <a:schemeClr val="tx1"/>
                </a:solidFill>
                <a:effectLst/>
                <a:uLnTx/>
                <a:uFillTx/>
                <a:latin typeface="+mn-lt"/>
                <a:ea typeface="+mn-ea"/>
                <a:cs typeface="+mn-cs"/>
              </a:rPr>
              <a:t>Step 2.</a:t>
            </a:r>
            <a:r>
              <a:rPr kumimoji="0" lang="en-US" sz="3200" b="0" i="0" u="none" strike="noStrike" kern="0" cap="none" spc="0" normalizeH="0" baseline="0" noProof="0" dirty="0" smtClean="0">
                <a:ln>
                  <a:noFill/>
                </a:ln>
                <a:solidFill>
                  <a:schemeClr val="tx1"/>
                </a:solidFill>
                <a:effectLst/>
                <a:uLnTx/>
                <a:uFillTx/>
                <a:latin typeface="+mn-lt"/>
                <a:ea typeface="+mn-ea"/>
                <a:cs typeface="+mn-cs"/>
              </a:rPr>
              <a:t>	Validate the member’s personal information such as address against what is currently recorded on file </a:t>
            </a:r>
            <a:r>
              <a:rPr kumimoji="0" lang="en-US" sz="3200" b="1" i="0" u="none" strike="noStrike" kern="0" cap="none" spc="0" normalizeH="0" baseline="0" noProof="0" dirty="0" smtClean="0">
                <a:ln>
                  <a:noFill/>
                </a:ln>
                <a:solidFill>
                  <a:schemeClr val="bg1">
                    <a:lumMod val="65000"/>
                  </a:schemeClr>
                </a:solidFill>
                <a:effectLst/>
                <a:uLnTx/>
                <a:uFillTx/>
                <a:latin typeface="+mn-lt"/>
                <a:ea typeface="+mn-ea"/>
                <a:cs typeface="+mn-cs"/>
              </a:rPr>
              <a:t>.</a:t>
            </a:r>
            <a:endParaRPr kumimoji="0" lang="en-US" sz="3200" b="1" i="0" u="none" strike="noStrike" kern="0" cap="none" spc="0" normalizeH="0" baseline="0" noProof="0" dirty="0">
              <a:ln>
                <a:noFill/>
              </a:ln>
              <a:solidFill>
                <a:schemeClr val="bg1">
                  <a:lumMod val="65000"/>
                </a:schemeClr>
              </a:solidFill>
              <a:effectLst/>
              <a:uLnTx/>
              <a:uFillTx/>
              <a:latin typeface="+mn-lt"/>
              <a:ea typeface="+mn-ea"/>
              <a:cs typeface="+mn-cs"/>
            </a:endParaRPr>
          </a:p>
        </p:txBody>
      </p:sp>
      <p:sp>
        <p:nvSpPr>
          <p:cNvPr id="5" name="Slide Number Placeholder 3"/>
          <p:cNvSpPr>
            <a:spLocks noGrp="1"/>
          </p:cNvSpPr>
          <p:nvPr>
            <p:ph type="sldNum" sz="quarter" idx="12"/>
          </p:nvPr>
        </p:nvSpPr>
        <p:spPr/>
        <p:txBody>
          <a:bodyPr/>
          <a:lstStyle/>
          <a:p>
            <a:pPr>
              <a:defRPr/>
            </a:pPr>
            <a:fld id="{74A1468F-A740-4719-A6BA-1CBFA6114B67}" type="slidenum">
              <a:rPr lang="en-US"/>
              <a:pPr>
                <a:defRPr/>
              </a:pPr>
              <a:t>32</a:t>
            </a:fld>
            <a:endParaRPr lang="en-US" dirty="0"/>
          </a:p>
        </p:txBody>
      </p:sp>
      <p:sp>
        <p:nvSpPr>
          <p:cNvPr id="2952195" name="Rectangle 2"/>
          <p:cNvSpPr>
            <a:spLocks noGrp="1" noChangeArrowheads="1"/>
          </p:cNvSpPr>
          <p:nvPr>
            <p:ph type="title" idx="4294967295"/>
          </p:nvPr>
        </p:nvSpPr>
        <p:spPr>
          <a:xfrm>
            <a:off x="379412" y="266700"/>
            <a:ext cx="9144000" cy="1104900"/>
          </a:xfrm>
        </p:spPr>
        <p:txBody>
          <a:bodyPr/>
          <a:lstStyle/>
          <a:p>
            <a:r>
              <a:rPr lang="en-US" sz="3200" i="1" dirty="0"/>
              <a:t>Example 1</a:t>
            </a:r>
            <a:br>
              <a:rPr lang="en-US" sz="3200" i="1" dirty="0"/>
            </a:br>
            <a:r>
              <a:rPr lang="en-US" dirty="0"/>
              <a:t>Before Design</a:t>
            </a:r>
            <a:endParaRPr lang="en-GB" dirty="0"/>
          </a:p>
        </p:txBody>
      </p:sp>
      <p:sp>
        <p:nvSpPr>
          <p:cNvPr id="2952194" name="Slide Number Placeholder 5"/>
          <p:cNvSpPr txBox="1">
            <a:spLocks noGrp="1"/>
          </p:cNvSpPr>
          <p:nvPr/>
        </p:nvSpPr>
        <p:spPr bwMode="auto">
          <a:xfrm>
            <a:off x="7462838" y="6172200"/>
            <a:ext cx="2062162" cy="457200"/>
          </a:xfrm>
          <a:prstGeom prst="rect">
            <a:avLst/>
          </a:prstGeom>
          <a:noFill/>
          <a:ln w="9525">
            <a:noFill/>
            <a:miter lim="800000"/>
            <a:headEnd/>
            <a:tailEnd/>
          </a:ln>
        </p:spPr>
        <p:txBody>
          <a:bodyPr wrap="none" lIns="92075" tIns="46038" rIns="92075" bIns="46038" anchor="ctr"/>
          <a:lstStyle/>
          <a:p>
            <a:pPr algn="r"/>
            <a:fld id="{B8F4A700-7DBF-428E-AFA9-3185C0AC854E}" type="slidenum">
              <a:rPr lang="en-US" sz="1400">
                <a:solidFill>
                  <a:srgbClr val="969696"/>
                </a:solidFill>
              </a:rPr>
              <a:pPr algn="r"/>
              <a:t>32</a:t>
            </a:fld>
            <a:endParaRPr lang="en-US" sz="1400" dirty="0">
              <a:solidFill>
                <a:srgbClr val="969696"/>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79412" y="1600200"/>
            <a:ext cx="9144000" cy="5029200"/>
          </a:xfrm>
          <a:prstGeom prst="rect">
            <a:avLst/>
          </a:prstGeom>
          <a:solidFill>
            <a:schemeClr val="bg1"/>
          </a:solidFill>
          <a:ln w="28575">
            <a:solidFill>
              <a:schemeClr val="tx2"/>
            </a:solidFill>
            <a:miter lim="800000"/>
            <a:headEnd/>
            <a:tailEnd/>
          </a:ln>
          <a:effectLst>
            <a:outerShdw dist="35921" dir="2700000" algn="ctr" rotWithShape="0">
              <a:schemeClr val="tx2"/>
            </a:outerShdw>
          </a:effectLst>
        </p:spPr>
        <p:txBody>
          <a:bodyPr vert="horz" wrap="square" lIns="92075" tIns="46038" rIns="92075" bIns="46038" numCol="1" anchor="t" anchorCtr="0" compatLnSpc="1">
            <a:prstTxWarp prst="textNoShape">
              <a:avLst/>
            </a:prstTxWarp>
          </a:bodyPr>
          <a:lstStyle/>
          <a:p>
            <a:pPr marL="1200150" marR="0" lvl="0" indent="-1200150" algn="l" defTabSz="914400" rtl="0" eaLnBrk="0" fontAlgn="base" latinLnBrk="0" hangingPunct="0">
              <a:lnSpc>
                <a:spcPct val="100000"/>
              </a:lnSpc>
              <a:spcBef>
                <a:spcPct val="20000"/>
              </a:spcBef>
              <a:spcAft>
                <a:spcPct val="0"/>
              </a:spcAft>
              <a:buClr>
                <a:schemeClr val="tx2"/>
              </a:buClr>
              <a:buSzPct val="60000"/>
              <a:buFont typeface="Wingdings" pitchFamily="2" charset="2"/>
              <a:buNone/>
              <a:tabLst/>
              <a:defRPr/>
            </a:pPr>
            <a:r>
              <a:rPr kumimoji="0" lang="en-US" b="1" i="0" u="none" strike="noStrike" kern="0" cap="none" spc="0" normalizeH="0" baseline="0" noProof="0" dirty="0" smtClean="0">
                <a:ln>
                  <a:noFill/>
                </a:ln>
                <a:solidFill>
                  <a:srgbClr val="000000"/>
                </a:solidFill>
                <a:effectLst/>
                <a:uLnTx/>
                <a:uFillTx/>
                <a:latin typeface="+mn-lt"/>
                <a:ea typeface="+mn-ea"/>
                <a:cs typeface="+mn-cs"/>
              </a:rPr>
              <a:t>Step 2.</a:t>
            </a:r>
            <a:r>
              <a:rPr kumimoji="0" lang="en-US" b="0" i="0" u="none" strike="noStrike" kern="0" cap="none" spc="0" normalizeH="0" baseline="0" noProof="0" dirty="0" smtClean="0">
                <a:ln>
                  <a:noFill/>
                </a:ln>
                <a:solidFill>
                  <a:srgbClr val="000000"/>
                </a:solidFill>
                <a:effectLst/>
                <a:uLnTx/>
                <a:uFillTx/>
                <a:latin typeface="+mn-lt"/>
                <a:ea typeface="+mn-ea"/>
                <a:cs typeface="+mn-cs"/>
              </a:rPr>
              <a:t>	Display a </a:t>
            </a:r>
            <a:r>
              <a:rPr kumimoji="0" lang="en-US" b="1" i="1" u="none" strike="noStrike" kern="0" cap="none" spc="0" normalizeH="0" baseline="0" noProof="0" dirty="0" smtClean="0">
                <a:ln>
                  <a:noFill/>
                </a:ln>
                <a:solidFill>
                  <a:srgbClr val="00B050"/>
                </a:solidFill>
                <a:effectLst/>
                <a:uLnTx/>
                <a:uFillTx/>
                <a:latin typeface="+mn-lt"/>
                <a:ea typeface="+mn-ea"/>
                <a:cs typeface="+mn-cs"/>
              </a:rPr>
              <a:t>dialogue window</a:t>
            </a:r>
            <a:r>
              <a:rPr kumimoji="0" lang="en-US" b="0" i="0" u="none" strike="noStrike" kern="0" cap="none" spc="0" normalizeH="0" baseline="0" noProof="0" dirty="0" smtClean="0">
                <a:ln>
                  <a:noFill/>
                </a:ln>
                <a:solidFill>
                  <a:srgbClr val="00B050"/>
                </a:solidFill>
                <a:effectLst/>
                <a:uLnTx/>
                <a:uFillTx/>
                <a:latin typeface="+mn-lt"/>
                <a:ea typeface="+mn-ea"/>
                <a:cs typeface="+mn-cs"/>
              </a:rPr>
              <a:t> </a:t>
            </a:r>
            <a:r>
              <a:rPr kumimoji="0" lang="en-US" b="0" i="0" u="none" strike="noStrike" kern="0" cap="none" spc="0" normalizeH="0" baseline="0" noProof="0" dirty="0" smtClean="0">
                <a:ln>
                  <a:noFill/>
                </a:ln>
                <a:solidFill>
                  <a:srgbClr val="000000"/>
                </a:solidFill>
                <a:effectLst/>
                <a:uLnTx/>
                <a:uFillTx/>
                <a:latin typeface="+mn-lt"/>
                <a:ea typeface="+mn-ea"/>
                <a:cs typeface="+mn-cs"/>
              </a:rPr>
              <a:t>requesting Member No. be entered</a:t>
            </a:r>
          </a:p>
          <a:p>
            <a:pPr marL="1200150" marR="0" lvl="0" indent="-1200150" algn="l" defTabSz="914400" rtl="0" eaLnBrk="0" fontAlgn="base" latinLnBrk="0" hangingPunct="0">
              <a:lnSpc>
                <a:spcPct val="100000"/>
              </a:lnSpc>
              <a:spcBef>
                <a:spcPct val="20000"/>
              </a:spcBef>
              <a:spcAft>
                <a:spcPct val="0"/>
              </a:spcAft>
              <a:buClr>
                <a:schemeClr val="tx2"/>
              </a:buClr>
              <a:buSzPct val="60000"/>
              <a:buFont typeface="Wingdings" pitchFamily="2" charset="2"/>
              <a:buNone/>
              <a:tabLst/>
              <a:defRPr/>
            </a:pPr>
            <a:r>
              <a:rPr kumimoji="0" lang="en-US" b="1" i="0" u="none" strike="noStrike" kern="0" cap="none" spc="0" normalizeH="0" baseline="0" noProof="0" dirty="0" smtClean="0">
                <a:ln>
                  <a:noFill/>
                </a:ln>
                <a:solidFill>
                  <a:srgbClr val="000000"/>
                </a:solidFill>
                <a:effectLst/>
                <a:uLnTx/>
                <a:uFillTx/>
                <a:latin typeface="+mn-lt"/>
                <a:ea typeface="+mn-ea"/>
                <a:cs typeface="+mn-cs"/>
              </a:rPr>
              <a:t>Step 3.</a:t>
            </a:r>
            <a:r>
              <a:rPr kumimoji="0" lang="en-US" b="0" i="0" u="none" strike="noStrike" kern="0" cap="none" spc="0" normalizeH="0" baseline="0" noProof="0" dirty="0" smtClean="0">
                <a:ln>
                  <a:noFill/>
                </a:ln>
                <a:solidFill>
                  <a:srgbClr val="000000"/>
                </a:solidFill>
                <a:effectLst/>
                <a:uLnTx/>
                <a:uFillTx/>
                <a:latin typeface="+mn-lt"/>
                <a:ea typeface="+mn-ea"/>
                <a:cs typeface="+mn-cs"/>
              </a:rPr>
              <a:t>	The order specialist enters Member No. and </a:t>
            </a:r>
            <a:r>
              <a:rPr kumimoji="0" lang="en-US" b="1" i="1" u="none" strike="noStrike" kern="0" cap="none" spc="0" normalizeH="0" baseline="0" noProof="0" dirty="0" smtClean="0">
                <a:ln>
                  <a:noFill/>
                </a:ln>
                <a:solidFill>
                  <a:srgbClr val="00B050"/>
                </a:solidFill>
                <a:effectLst/>
                <a:uLnTx/>
                <a:uFillTx/>
                <a:latin typeface="+mn-lt"/>
                <a:ea typeface="+mn-ea"/>
                <a:cs typeface="+mn-cs"/>
              </a:rPr>
              <a:t>clicks </a:t>
            </a:r>
            <a:r>
              <a:rPr lang="en-US" b="1" kern="0" dirty="0" smtClean="0">
                <a:solidFill>
                  <a:srgbClr val="00B050"/>
                </a:solidFill>
                <a:latin typeface="+mn-lt"/>
                <a:sym typeface="Symbol"/>
              </a:rPr>
              <a:t></a:t>
            </a:r>
            <a:r>
              <a:rPr lang="en-US" b="1" i="1" kern="0" dirty="0" smtClean="0">
                <a:solidFill>
                  <a:srgbClr val="00B050"/>
                </a:solidFill>
                <a:latin typeface="+mn-lt"/>
                <a:sym typeface="Symbol"/>
              </a:rPr>
              <a:t>OK</a:t>
            </a:r>
            <a:r>
              <a:rPr lang="en-US" sz="1400" b="1" i="1" kern="0" dirty="0" smtClean="0">
                <a:solidFill>
                  <a:srgbClr val="00B050"/>
                </a:solidFill>
                <a:latin typeface="+mn-lt"/>
                <a:sym typeface="Symbol"/>
              </a:rPr>
              <a:t> </a:t>
            </a:r>
            <a:r>
              <a:rPr lang="en-US" b="1" kern="0" dirty="0" smtClean="0">
                <a:solidFill>
                  <a:srgbClr val="00B050"/>
                </a:solidFill>
                <a:latin typeface="+mn-lt"/>
                <a:sym typeface="Symbol"/>
              </a:rPr>
              <a:t></a:t>
            </a:r>
            <a:endParaRPr kumimoji="0" lang="en-US" b="1" u="none" strike="noStrike" kern="0" cap="none" spc="0" normalizeH="0" baseline="0" noProof="0" dirty="0" smtClean="0">
              <a:ln>
                <a:noFill/>
              </a:ln>
              <a:solidFill>
                <a:srgbClr val="00B050"/>
              </a:solidFill>
              <a:effectLst/>
              <a:uLnTx/>
              <a:uFillTx/>
              <a:latin typeface="+mn-lt"/>
              <a:ea typeface="+mn-ea"/>
              <a:cs typeface="+mn-cs"/>
            </a:endParaRPr>
          </a:p>
        </p:txBody>
      </p:sp>
      <p:sp>
        <p:nvSpPr>
          <p:cNvPr id="2953219" name="Rectangle 2"/>
          <p:cNvSpPr>
            <a:spLocks noGrp="1" noChangeArrowheads="1"/>
          </p:cNvSpPr>
          <p:nvPr>
            <p:ph type="title" idx="4294967295"/>
          </p:nvPr>
        </p:nvSpPr>
        <p:spPr>
          <a:xfrm>
            <a:off x="379412" y="266700"/>
            <a:ext cx="9144000" cy="1104900"/>
          </a:xfrm>
        </p:spPr>
        <p:txBody>
          <a:bodyPr/>
          <a:lstStyle/>
          <a:p>
            <a:r>
              <a:rPr lang="en-US" sz="3200" i="1" dirty="0"/>
              <a:t>Example </a:t>
            </a:r>
            <a:r>
              <a:rPr lang="en-US" sz="3200" i="1" dirty="0" smtClean="0"/>
              <a:t>1</a:t>
            </a:r>
            <a:r>
              <a:rPr lang="en-US" sz="3200" i="1" dirty="0"/>
              <a:t/>
            </a:r>
            <a:br>
              <a:rPr lang="en-US" sz="3200" i="1" dirty="0"/>
            </a:br>
            <a:r>
              <a:rPr lang="en-US" dirty="0"/>
              <a:t>After Design</a:t>
            </a:r>
            <a:endParaRPr lang="en-GB"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folHlink"/>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79412" y="1600200"/>
            <a:ext cx="9144000" cy="5029200"/>
          </a:xfrm>
          <a:prstGeom prst="rect">
            <a:avLst/>
          </a:prstGeom>
          <a:solidFill>
            <a:schemeClr val="bg1"/>
          </a:solidFill>
          <a:ln w="28575">
            <a:solidFill>
              <a:schemeClr val="tx2"/>
            </a:solidFill>
            <a:miter lim="800000"/>
            <a:headEnd/>
            <a:tailEnd/>
          </a:ln>
          <a:effectLst>
            <a:outerShdw dist="35921" dir="2700000" algn="ctr" rotWithShape="0">
              <a:schemeClr val="tx2"/>
            </a:outerShdw>
          </a:effectLst>
        </p:spPr>
        <p:txBody>
          <a:bodyPr vert="horz" wrap="square" lIns="92075" tIns="46038" rIns="92075" bIns="46038" numCol="1" anchor="t" anchorCtr="0" compatLnSpc="1">
            <a:prstTxWarp prst="textNoShape">
              <a:avLst/>
            </a:prstTxWarp>
          </a:bodyPr>
          <a:lstStyle/>
          <a:p>
            <a:pPr marL="1200150" marR="0" lvl="0" indent="-1200150" algn="l" defTabSz="914400" rtl="0" eaLnBrk="0" fontAlgn="base" latinLnBrk="0" hangingPunct="0">
              <a:lnSpc>
                <a:spcPct val="100000"/>
              </a:lnSpc>
              <a:spcBef>
                <a:spcPct val="20000"/>
              </a:spcBef>
              <a:spcAft>
                <a:spcPct val="0"/>
              </a:spcAft>
              <a:buClr>
                <a:schemeClr val="tx2"/>
              </a:buClr>
              <a:buSzPct val="60000"/>
              <a:buFont typeface="Wingdings" pitchFamily="2" charset="2"/>
              <a:buNone/>
              <a:tabLst/>
              <a:defRPr/>
            </a:pPr>
            <a:r>
              <a:rPr kumimoji="0" lang="en-US" b="1" i="0" u="none" strike="noStrike" kern="0" cap="none" spc="0" normalizeH="0" baseline="0" noProof="0" dirty="0" smtClean="0">
                <a:ln>
                  <a:noFill/>
                </a:ln>
                <a:solidFill>
                  <a:srgbClr val="000000"/>
                </a:solidFill>
                <a:effectLst/>
                <a:uLnTx/>
                <a:uFillTx/>
                <a:latin typeface="+mn-lt"/>
                <a:ea typeface="+mn-ea"/>
                <a:cs typeface="+mn-cs"/>
              </a:rPr>
              <a:t>Step 4.</a:t>
            </a:r>
            <a:r>
              <a:rPr kumimoji="0" lang="en-US" b="0" i="0" u="none" strike="noStrike" kern="0" cap="none" spc="0" normalizeH="0" baseline="0" noProof="0" dirty="0" smtClean="0">
                <a:ln>
                  <a:noFill/>
                </a:ln>
                <a:solidFill>
                  <a:srgbClr val="000000"/>
                </a:solidFill>
                <a:effectLst/>
                <a:uLnTx/>
                <a:uFillTx/>
                <a:latin typeface="+mn-lt"/>
                <a:ea typeface="+mn-ea"/>
                <a:cs typeface="+mn-cs"/>
              </a:rPr>
              <a:t>	Verify whether Member No. is valid. If so, display a member dialogue window with the </a:t>
            </a:r>
            <a:r>
              <a:rPr kumimoji="0" lang="en-US" b="1" i="1" u="none" strike="noStrike" kern="0" cap="none" spc="0" normalizeH="0" baseline="0" noProof="0" dirty="0" smtClean="0">
                <a:ln>
                  <a:noFill/>
                </a:ln>
                <a:solidFill>
                  <a:srgbClr val="00B050"/>
                </a:solidFill>
                <a:effectLst/>
                <a:uLnTx/>
                <a:uFillTx/>
                <a:latin typeface="+mn-lt"/>
                <a:ea typeface="+mn-ea"/>
                <a:cs typeface="+mn-cs"/>
              </a:rPr>
              <a:t>following information</a:t>
            </a:r>
            <a:r>
              <a:rPr kumimoji="0" lang="en-US" b="0" i="0" u="none" strike="noStrike" kern="0" cap="none" spc="0" normalizeH="0" baseline="0" noProof="0" dirty="0" smtClean="0">
                <a:ln>
                  <a:noFill/>
                </a:ln>
                <a:solidFill>
                  <a:srgbClr val="000000"/>
                </a:solidFill>
                <a:effectLst/>
                <a:uLnTx/>
                <a:uFillTx/>
                <a:latin typeface="+mn-lt"/>
                <a:ea typeface="+mn-ea"/>
                <a:cs typeface="+mn-cs"/>
              </a:rPr>
              <a:t>: Member Name, Member Status, Member Street Address, Member PO Box, Member City, Member State, Member Zip, Member Daytime Phone Number, and Member Email Address, along with a </a:t>
            </a:r>
            <a:r>
              <a:rPr kumimoji="0" lang="en-US" b="1" i="1" u="none" strike="noStrike" kern="0" cap="none" spc="0" normalizeH="0" baseline="0" noProof="0" dirty="0" smtClean="0">
                <a:ln>
                  <a:noFill/>
                </a:ln>
                <a:solidFill>
                  <a:srgbClr val="00B050"/>
                </a:solidFill>
                <a:effectLst/>
                <a:uLnTx/>
                <a:uFillTx/>
                <a:latin typeface="+mn-lt"/>
                <a:ea typeface="+mn-ea"/>
                <a:cs typeface="+mn-cs"/>
              </a:rPr>
              <a:t>menu button</a:t>
            </a:r>
            <a:r>
              <a:rPr kumimoji="0" lang="en-US" b="0" i="0" u="none" strike="noStrike" kern="0" cap="none" spc="0" normalizeH="0" baseline="0" noProof="0" dirty="0" smtClean="0">
                <a:ln>
                  <a:noFill/>
                </a:ln>
                <a:solidFill>
                  <a:srgbClr val="000000"/>
                </a:solidFill>
                <a:effectLst/>
                <a:uLnTx/>
                <a:uFillTx/>
                <a:latin typeface="+mn-lt"/>
                <a:ea typeface="+mn-ea"/>
                <a:cs typeface="+mn-cs"/>
              </a:rPr>
              <a:t> labeled </a:t>
            </a:r>
            <a:r>
              <a:rPr kumimoji="0" lang="en-US" b="1" i="0" u="none" strike="noStrike" kern="0" cap="none" spc="0" normalizeH="0" baseline="0" noProof="0" dirty="0" smtClean="0">
                <a:ln>
                  <a:noFill/>
                </a:ln>
                <a:solidFill>
                  <a:srgbClr val="000000"/>
                </a:solidFill>
                <a:effectLst/>
                <a:uLnTx/>
                <a:uFillTx/>
                <a:latin typeface="+mn-lt"/>
                <a:ea typeface="+mn-ea"/>
                <a:cs typeface="+mn-cs"/>
                <a:sym typeface="Symbol"/>
              </a:rPr>
              <a:t></a:t>
            </a:r>
            <a:r>
              <a:rPr kumimoji="0" lang="en-US" b="0" i="0" u="none" strike="noStrike" kern="0" cap="none" spc="0" normalizeH="0" baseline="0" noProof="0" dirty="0" smtClean="0">
                <a:ln>
                  <a:noFill/>
                </a:ln>
                <a:solidFill>
                  <a:srgbClr val="000000"/>
                </a:solidFill>
                <a:effectLst/>
                <a:uLnTx/>
                <a:uFillTx/>
                <a:latin typeface="+mn-lt"/>
                <a:ea typeface="+mn-ea"/>
                <a:cs typeface="+mn-cs"/>
              </a:rPr>
              <a:t>Update Member</a:t>
            </a:r>
            <a:r>
              <a:rPr kumimoji="0" lang="en-US" b="1" i="0" u="none" strike="noStrike" kern="0" cap="none" spc="0" normalizeH="0" baseline="0" noProof="0" dirty="0" smtClean="0">
                <a:ln>
                  <a:noFill/>
                </a:ln>
                <a:solidFill>
                  <a:srgbClr val="000000"/>
                </a:solidFill>
                <a:effectLst/>
                <a:uLnTx/>
                <a:uFillTx/>
                <a:latin typeface="+mn-lt"/>
                <a:ea typeface="+mn-ea"/>
                <a:cs typeface="+mn-cs"/>
                <a:sym typeface="Symbol"/>
              </a:rPr>
              <a:t></a:t>
            </a:r>
            <a:r>
              <a:rPr lang="en-US" kern="0" dirty="0" smtClean="0">
                <a:solidFill>
                  <a:srgbClr val="000000"/>
                </a:solidFill>
                <a:latin typeface="+mn-lt"/>
              </a:rPr>
              <a:t>	</a:t>
            </a:r>
            <a:endParaRPr kumimoji="0" lang="en-US" sz="2000" b="0" i="0" u="none" strike="noStrike" kern="0" cap="none" spc="0" normalizeH="0" baseline="0" noProof="0" dirty="0">
              <a:ln>
                <a:noFill/>
              </a:ln>
              <a:solidFill>
                <a:srgbClr val="000000"/>
              </a:solidFill>
              <a:effectLst/>
              <a:uLnTx/>
              <a:uFillTx/>
              <a:latin typeface="+mn-lt"/>
              <a:ea typeface="+mn-ea"/>
              <a:cs typeface="+mn-cs"/>
            </a:endParaRPr>
          </a:p>
        </p:txBody>
      </p:sp>
      <p:sp>
        <p:nvSpPr>
          <p:cNvPr id="2953219" name="Rectangle 2"/>
          <p:cNvSpPr>
            <a:spLocks noGrp="1" noChangeArrowheads="1"/>
          </p:cNvSpPr>
          <p:nvPr>
            <p:ph type="title" idx="4294967295"/>
          </p:nvPr>
        </p:nvSpPr>
        <p:spPr>
          <a:xfrm>
            <a:off x="379412" y="266700"/>
            <a:ext cx="9144000" cy="1104900"/>
          </a:xfrm>
        </p:spPr>
        <p:txBody>
          <a:bodyPr/>
          <a:lstStyle/>
          <a:p>
            <a:r>
              <a:rPr lang="en-US" sz="3200" i="1" dirty="0"/>
              <a:t>Example </a:t>
            </a:r>
            <a:r>
              <a:rPr lang="en-US" sz="3200" i="1" dirty="0" smtClean="0"/>
              <a:t>1</a:t>
            </a:r>
            <a:r>
              <a:rPr lang="en-US" sz="3200" i="1" dirty="0"/>
              <a:t/>
            </a:r>
            <a:br>
              <a:rPr lang="en-US" sz="3200" i="1" dirty="0"/>
            </a:br>
            <a:r>
              <a:rPr lang="en-US" dirty="0"/>
              <a:t>After Design</a:t>
            </a:r>
            <a:endParaRPr lang="en-GB"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79412" y="1600200"/>
            <a:ext cx="9144000" cy="5029200"/>
          </a:xfrm>
          <a:prstGeom prst="rect">
            <a:avLst/>
          </a:prstGeom>
          <a:solidFill>
            <a:schemeClr val="bg1"/>
          </a:solidFill>
          <a:ln w="28575">
            <a:solidFill>
              <a:schemeClr val="tx2"/>
            </a:solidFill>
            <a:miter lim="800000"/>
            <a:headEnd/>
            <a:tailEnd/>
          </a:ln>
          <a:effectLst>
            <a:outerShdw dist="35921" dir="2700000" algn="ctr" rotWithShape="0">
              <a:schemeClr val="tx2"/>
            </a:outerShdw>
          </a:effectLst>
        </p:spPr>
        <p:txBody>
          <a:bodyPr vert="horz" wrap="square" lIns="92075" tIns="46038" rIns="92075" bIns="46038" numCol="1" anchor="t" anchorCtr="0" compatLnSpc="1">
            <a:prstTxWarp prst="textNoShape">
              <a:avLst/>
            </a:prstTxWarp>
          </a:bodyPr>
          <a:lstStyle/>
          <a:p>
            <a:pPr marL="739775" marR="0" lvl="0" indent="-739775" algn="l" defTabSz="914400" rtl="0" eaLnBrk="0" fontAlgn="base" latinLnBrk="0" hangingPunct="0">
              <a:lnSpc>
                <a:spcPct val="100000"/>
              </a:lnSpc>
              <a:spcBef>
                <a:spcPct val="20000"/>
              </a:spcBef>
              <a:spcAft>
                <a:spcPct val="0"/>
              </a:spcAft>
              <a:buClr>
                <a:schemeClr val="tx2"/>
              </a:buClr>
              <a:buSzPct val="60000"/>
              <a:buFont typeface="Wingdings" pitchFamily="2" charset="2"/>
              <a:buNone/>
              <a:tabLst/>
              <a:defRPr/>
            </a:pPr>
            <a:r>
              <a:rPr kumimoji="0" lang="en-US" b="1" i="0" u="none" strike="noStrike" kern="0" cap="none" spc="0" normalizeH="0" baseline="0" noProof="0" dirty="0" smtClean="0">
                <a:ln>
                  <a:noFill/>
                </a:ln>
                <a:solidFill>
                  <a:srgbClr val="000000"/>
                </a:solidFill>
                <a:effectLst/>
                <a:uLnTx/>
                <a:uFillTx/>
                <a:latin typeface="+mn-lt"/>
                <a:ea typeface="+mn-ea"/>
                <a:cs typeface="+mn-cs"/>
              </a:rPr>
              <a:t>Step 4.</a:t>
            </a:r>
            <a:r>
              <a:rPr kumimoji="0" lang="en-US" b="0" i="0" u="none" strike="noStrike" kern="0" cap="none" spc="0" normalizeH="0" baseline="0" noProof="0" dirty="0" smtClean="0">
                <a:ln>
                  <a:noFill/>
                </a:ln>
                <a:solidFill>
                  <a:srgbClr val="000000"/>
                </a:solidFill>
                <a:effectLst/>
                <a:uLnTx/>
                <a:uFillTx/>
                <a:latin typeface="+mn-lt"/>
                <a:ea typeface="+mn-ea"/>
                <a:cs typeface="+mn-cs"/>
              </a:rPr>
              <a:t> ...</a:t>
            </a:r>
          </a:p>
          <a:p>
            <a:pPr marL="739775" lvl="0" indent="-739775" algn="l">
              <a:spcBef>
                <a:spcPct val="20000"/>
              </a:spcBef>
              <a:buClr>
                <a:schemeClr val="tx2"/>
              </a:buClr>
              <a:buSzPct val="60000"/>
              <a:defRPr/>
            </a:pPr>
            <a:r>
              <a:rPr lang="en-US" kern="0" dirty="0" smtClean="0">
                <a:solidFill>
                  <a:srgbClr val="000000"/>
                </a:solidFill>
                <a:latin typeface="+mn-lt"/>
              </a:rPr>
              <a:t>	Also</a:t>
            </a:r>
            <a:r>
              <a:rPr lang="en-US" dirty="0" smtClean="0"/>
              <a:t> display two </a:t>
            </a:r>
            <a:r>
              <a:rPr lang="en-US" b="1" i="1" dirty="0" smtClean="0">
                <a:solidFill>
                  <a:srgbClr val="00B050"/>
                </a:solidFill>
              </a:rPr>
              <a:t>windows</a:t>
            </a:r>
            <a:r>
              <a:rPr lang="en-US" dirty="0" smtClean="0"/>
              <a:t> containing order-related fields (</a:t>
            </a:r>
            <a:r>
              <a:rPr lang="en-US" b="1" i="1" dirty="0" smtClean="0">
                <a:solidFill>
                  <a:srgbClr val="00B050"/>
                </a:solidFill>
              </a:rPr>
              <a:t>initially blank</a:t>
            </a:r>
            <a:r>
              <a:rPr lang="en-US" dirty="0" smtClean="0"/>
              <a:t>).</a:t>
            </a:r>
            <a:r>
              <a:rPr kumimoji="0" lang="en-US" b="0" i="0" u="none" strike="noStrike" kern="0" cap="none" spc="0" normalizeH="0" baseline="0" noProof="0" dirty="0" smtClean="0">
                <a:ln>
                  <a:noFill/>
                </a:ln>
                <a:solidFill>
                  <a:srgbClr val="000000"/>
                </a:solidFill>
                <a:effectLst/>
                <a:uLnTx/>
                <a:uFillTx/>
                <a:latin typeface="+mn-lt"/>
                <a:ea typeface="+mn-ea"/>
                <a:cs typeface="+mn-cs"/>
              </a:rPr>
              <a:t> The first window contains </a:t>
            </a:r>
            <a:r>
              <a:rPr kumimoji="0" lang="en-US" altLang="zh-TW" b="0" i="0" u="none" strike="noStrike" kern="0" cap="none" spc="0" normalizeH="0" baseline="0" noProof="0" dirty="0" smtClean="0">
                <a:ln>
                  <a:noFill/>
                </a:ln>
                <a:solidFill>
                  <a:srgbClr val="000000"/>
                </a:solidFill>
                <a:effectLst/>
                <a:uLnTx/>
                <a:uFillTx/>
                <a:latin typeface="+mn-lt"/>
                <a:ea typeface="PMingLiU" pitchFamily="18" charset="-120"/>
                <a:cs typeface="+mn-cs"/>
              </a:rPr>
              <a:t>Order Number, Order Creation Date, Subtotal Cost, Sales Tax, and Order Status</a:t>
            </a:r>
            <a:r>
              <a:rPr kumimoji="0" lang="en-US" b="0" i="0" u="none" strike="noStrike" kern="0" cap="none" spc="0" normalizeH="0" baseline="0" noProof="0" dirty="0" smtClean="0">
                <a:ln>
                  <a:noFill/>
                </a:ln>
                <a:solidFill>
                  <a:srgbClr val="000000"/>
                </a:solidFill>
                <a:effectLst/>
                <a:uLnTx/>
                <a:uFillTx/>
                <a:latin typeface="+mn-lt"/>
                <a:ea typeface="+mn-ea"/>
                <a:cs typeface="+mn-cs"/>
              </a:rPr>
              <a:t>. The second window contains the individual ordered products. This is a </a:t>
            </a:r>
            <a:r>
              <a:rPr kumimoji="0" lang="en-US" b="1" i="1" u="none" strike="noStrike" kern="0" cap="none" spc="0" normalizeH="0" baseline="0" noProof="0" dirty="0" smtClean="0">
                <a:ln>
                  <a:noFill/>
                </a:ln>
                <a:solidFill>
                  <a:srgbClr val="00B050"/>
                </a:solidFill>
                <a:effectLst/>
                <a:uLnTx/>
                <a:uFillTx/>
                <a:latin typeface="+mn-lt"/>
                <a:ea typeface="+mn-ea"/>
                <a:cs typeface="+mn-cs"/>
              </a:rPr>
              <a:t>multi-lined,</a:t>
            </a:r>
            <a:r>
              <a:rPr kumimoji="0" lang="en-US" b="0" i="0" u="none" strike="noStrike" kern="0" cap="none" spc="0" normalizeH="0" baseline="0" noProof="0" dirty="0" smtClean="0">
                <a:ln>
                  <a:noFill/>
                </a:ln>
                <a:solidFill>
                  <a:srgbClr val="000000"/>
                </a:solidFill>
                <a:effectLst/>
                <a:uLnTx/>
                <a:uFillTx/>
                <a:latin typeface="+mn-lt"/>
                <a:ea typeface="+mn-ea"/>
                <a:cs typeface="+mn-cs"/>
              </a:rPr>
              <a:t> </a:t>
            </a:r>
            <a:r>
              <a:rPr kumimoji="0" lang="en-US" b="1" i="1" u="none" strike="noStrike" kern="0" cap="none" spc="0" normalizeH="0" baseline="0" noProof="0" dirty="0" smtClean="0">
                <a:ln>
                  <a:noFill/>
                </a:ln>
                <a:solidFill>
                  <a:srgbClr val="00B050"/>
                </a:solidFill>
                <a:effectLst/>
                <a:uLnTx/>
                <a:uFillTx/>
                <a:latin typeface="+mn-lt"/>
                <a:ea typeface="+mn-ea"/>
                <a:cs typeface="+mn-cs"/>
              </a:rPr>
              <a:t>scrollable window</a:t>
            </a:r>
            <a:r>
              <a:rPr kumimoji="0" lang="en-US" b="0" i="0" u="none" strike="noStrike" kern="0" cap="none" spc="0" normalizeH="0" baseline="0" noProof="0" dirty="0" smtClean="0">
                <a:ln>
                  <a:noFill/>
                </a:ln>
                <a:solidFill>
                  <a:srgbClr val="000000"/>
                </a:solidFill>
                <a:effectLst/>
                <a:uLnTx/>
                <a:uFillTx/>
                <a:latin typeface="+mn-lt"/>
                <a:ea typeface="+mn-ea"/>
                <a:cs typeface="+mn-cs"/>
              </a:rPr>
              <a:t> containing </a:t>
            </a:r>
            <a:r>
              <a:rPr kumimoji="0" lang="en-US" altLang="zh-TW" b="0" i="0" u="none" strike="noStrike" kern="0" cap="none" spc="0" normalizeH="0" baseline="0" noProof="0" dirty="0" smtClean="0">
                <a:ln>
                  <a:noFill/>
                </a:ln>
                <a:solidFill>
                  <a:srgbClr val="000000"/>
                </a:solidFill>
                <a:effectLst/>
                <a:uLnTx/>
                <a:uFillTx/>
                <a:latin typeface="+mn-lt"/>
                <a:ea typeface="PMingLiU" pitchFamily="18" charset="-120"/>
                <a:cs typeface="+mn-cs"/>
              </a:rPr>
              <a:t>Product Number, Description, Quantity Available, Quantity Ordered, Quantity Backordered, Suggested Retail Price, Purchased Unit Price, Extended Cost, and Credits Earned</a:t>
            </a:r>
            <a:endParaRPr kumimoji="0" lang="en-US" b="0" i="0" u="none" strike="noStrike" kern="0" cap="none" spc="0" normalizeH="0" baseline="0" noProof="0" dirty="0" smtClean="0">
              <a:ln>
                <a:noFill/>
              </a:ln>
              <a:solidFill>
                <a:srgbClr val="000000"/>
              </a:solidFill>
              <a:effectLst/>
              <a:uLnTx/>
              <a:uFillTx/>
              <a:latin typeface="+mn-lt"/>
              <a:ea typeface="+mn-ea"/>
              <a:cs typeface="+mn-cs"/>
            </a:endParaRPr>
          </a:p>
        </p:txBody>
      </p:sp>
      <p:sp>
        <p:nvSpPr>
          <p:cNvPr id="2953219" name="Rectangle 2"/>
          <p:cNvSpPr>
            <a:spLocks noGrp="1" noChangeArrowheads="1"/>
          </p:cNvSpPr>
          <p:nvPr>
            <p:ph type="title" idx="4294967295"/>
          </p:nvPr>
        </p:nvSpPr>
        <p:spPr>
          <a:xfrm>
            <a:off x="379412" y="266700"/>
            <a:ext cx="9144000" cy="1104900"/>
          </a:xfrm>
        </p:spPr>
        <p:txBody>
          <a:bodyPr/>
          <a:lstStyle/>
          <a:p>
            <a:r>
              <a:rPr lang="en-US" sz="3200" i="1" dirty="0"/>
              <a:t>Example </a:t>
            </a:r>
            <a:r>
              <a:rPr lang="en-US" sz="3200" i="1" dirty="0" smtClean="0"/>
              <a:t>1</a:t>
            </a:r>
            <a:r>
              <a:rPr lang="en-US" sz="3200" i="1" dirty="0"/>
              <a:t/>
            </a:r>
            <a:br>
              <a:rPr lang="en-US" sz="3200" i="1" dirty="0"/>
            </a:br>
            <a:r>
              <a:rPr lang="en-US" dirty="0"/>
              <a:t>After Design</a:t>
            </a:r>
            <a:endParaRPr lang="en-GB"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379412" y="1600200"/>
            <a:ext cx="9144000" cy="5029200"/>
          </a:xfrm>
          <a:prstGeom prst="rect">
            <a:avLst/>
          </a:prstGeom>
          <a:solidFill>
            <a:schemeClr val="bg1"/>
          </a:solidFill>
          <a:ln w="28575">
            <a:solidFill>
              <a:schemeClr val="tx2"/>
            </a:solidFill>
            <a:miter lim="800000"/>
            <a:headEnd/>
            <a:tailEnd/>
          </a:ln>
          <a:effectLst>
            <a:outerShdw dist="35921" dir="2700000" algn="ctr" rotWithShape="0">
              <a:schemeClr val="tx2"/>
            </a:outerShdw>
          </a:effectLst>
        </p:spPr>
        <p:txBody>
          <a:bodyPr vert="horz" wrap="square" lIns="92075" tIns="46038" rIns="92075" bIns="46038" numCol="1" anchor="t" anchorCtr="0" compatLnSpc="1">
            <a:prstTxWarp prst="textNoShape">
              <a:avLst/>
            </a:prstTxWarp>
          </a:bodyPr>
          <a:lstStyle/>
          <a:p>
            <a:pPr marL="739775" lvl="0" indent="-739775" algn="l">
              <a:spcBef>
                <a:spcPct val="20000"/>
              </a:spcBef>
              <a:defRPr/>
            </a:pPr>
            <a:r>
              <a:rPr kumimoji="0" lang="en-US" b="1" i="0" u="none" strike="noStrike" kern="0" cap="none" spc="0" normalizeH="0" baseline="0" noProof="0" dirty="0" smtClean="0">
                <a:ln>
                  <a:noFill/>
                </a:ln>
                <a:solidFill>
                  <a:srgbClr val="000000"/>
                </a:solidFill>
                <a:effectLst/>
                <a:uLnTx/>
                <a:uFillTx/>
                <a:latin typeface="+mn-lt"/>
                <a:ea typeface="+mn-ea"/>
                <a:cs typeface="+mn-cs"/>
              </a:rPr>
              <a:t>Step 5.</a:t>
            </a:r>
            <a:r>
              <a:rPr kumimoji="0" lang="en-US" b="0" i="0" u="none" strike="noStrike" kern="0" cap="none" spc="0" normalizeH="0" baseline="0" noProof="0" dirty="0" smtClean="0">
                <a:ln>
                  <a:noFill/>
                </a:ln>
                <a:solidFill>
                  <a:srgbClr val="000000"/>
                </a:solidFill>
                <a:effectLst/>
                <a:uLnTx/>
                <a:uFillTx/>
                <a:latin typeface="+mn-lt"/>
                <a:ea typeface="+mn-ea"/>
                <a:cs typeface="+mn-cs"/>
              </a:rPr>
              <a:t> The order specialist checks to see if the member has made any address or phone number changes on the order. If changes have been made, the order specialist clicks the </a:t>
            </a:r>
            <a:r>
              <a:rPr lang="en-US" b="1" dirty="0" smtClean="0">
                <a:sym typeface="Symbol"/>
              </a:rPr>
              <a:t></a:t>
            </a:r>
            <a:r>
              <a:rPr kumimoji="0" lang="en-US" b="0" i="0" u="none" strike="noStrike" kern="0" cap="none" spc="0" normalizeH="0" baseline="0" noProof="0" dirty="0" smtClean="0">
                <a:ln>
                  <a:noFill/>
                </a:ln>
                <a:solidFill>
                  <a:srgbClr val="000000"/>
                </a:solidFill>
                <a:effectLst/>
                <a:uLnTx/>
                <a:uFillTx/>
                <a:latin typeface="+mn-lt"/>
                <a:ea typeface="+mn-ea"/>
                <a:cs typeface="+mn-cs"/>
              </a:rPr>
              <a:t>Update Member</a:t>
            </a:r>
            <a:r>
              <a:rPr lang="en-US" b="1" kern="0" dirty="0" smtClean="0">
                <a:sym typeface="Symbol"/>
              </a:rPr>
              <a:t></a:t>
            </a:r>
            <a:r>
              <a:rPr kumimoji="0" lang="en-US" b="0" i="0" u="none" strike="noStrike" kern="0" cap="none" spc="0" normalizeH="0" baseline="0" noProof="0" dirty="0" smtClean="0">
                <a:ln>
                  <a:noFill/>
                </a:ln>
                <a:solidFill>
                  <a:srgbClr val="000000"/>
                </a:solidFill>
                <a:effectLst/>
                <a:uLnTx/>
                <a:uFillTx/>
                <a:latin typeface="+mn-lt"/>
                <a:ea typeface="+mn-ea"/>
                <a:cs typeface="+mn-cs"/>
              </a:rPr>
              <a:t> menu button to invoke use case </a:t>
            </a:r>
            <a:r>
              <a:rPr kumimoji="0" lang="en-US" b="0" i="1" u="none" strike="noStrike" kern="0" cap="none" spc="0" normalizeH="0" baseline="0" noProof="0" dirty="0" smtClean="0">
                <a:ln>
                  <a:noFill/>
                </a:ln>
                <a:solidFill>
                  <a:srgbClr val="000000"/>
                </a:solidFill>
                <a:effectLst/>
                <a:uLnTx/>
                <a:uFillTx/>
                <a:latin typeface="+mn-lt"/>
                <a:ea typeface="+mn-ea"/>
                <a:cs typeface="+mn-cs"/>
              </a:rPr>
              <a:t>Revise Street Address</a:t>
            </a:r>
            <a:r>
              <a:rPr kumimoji="0" lang="en-US" b="0" i="0" u="none" strike="noStrike" kern="0" cap="none" spc="0" normalizeH="0" baseline="0" noProof="0" dirty="0" smtClean="0">
                <a:ln>
                  <a:noFill/>
                </a:ln>
                <a:solidFill>
                  <a:srgbClr val="000000"/>
                </a:solidFill>
                <a:effectLst/>
                <a:uLnTx/>
                <a:uFillTx/>
                <a:latin typeface="+mn-lt"/>
                <a:ea typeface="+mn-ea"/>
                <a:cs typeface="+mn-cs"/>
              </a:rPr>
              <a:t>. Otherwise, the order specialist clicks </a:t>
            </a:r>
            <a:r>
              <a:rPr lang="en-US" b="1" dirty="0" smtClean="0">
                <a:sym typeface="Symbol"/>
              </a:rPr>
              <a:t></a:t>
            </a:r>
            <a:r>
              <a:rPr kumimoji="0" lang="en-US" b="0" i="0" u="none" strike="noStrike" kern="0" cap="none" spc="0" normalizeH="0" baseline="0" noProof="0" dirty="0" smtClean="0">
                <a:ln>
                  <a:noFill/>
                </a:ln>
                <a:solidFill>
                  <a:srgbClr val="000000"/>
                </a:solidFill>
                <a:effectLst/>
                <a:uLnTx/>
                <a:uFillTx/>
                <a:latin typeface="+mn-lt"/>
                <a:ea typeface="+mn-ea"/>
                <a:cs typeface="+mn-cs"/>
              </a:rPr>
              <a:t>Enter Ordered Product</a:t>
            </a:r>
            <a:r>
              <a:rPr lang="en-US" b="1" kern="0" dirty="0" smtClean="0">
                <a:sym typeface="Symbol"/>
              </a:rPr>
              <a:t></a:t>
            </a:r>
            <a:r>
              <a:rPr kumimoji="0" lang="en-US" b="0" i="0" u="none" strike="noStrike" kern="0" cap="none" spc="0" normalizeH="0" baseline="0" noProof="0" dirty="0" smtClean="0">
                <a:ln>
                  <a:noFill/>
                </a:ln>
                <a:solidFill>
                  <a:srgbClr val="000000"/>
                </a:solidFill>
                <a:effectLst/>
                <a:uLnTx/>
                <a:uFillTx/>
                <a:latin typeface="+mn-lt"/>
                <a:ea typeface="+mn-ea"/>
                <a:cs typeface="+mn-cs"/>
              </a:rPr>
              <a:t> menu button</a:t>
            </a:r>
            <a:r>
              <a:rPr kumimoji="0" lang="en-US" b="1" i="0" u="none" strike="noStrike" kern="0" cap="none" spc="0" normalizeH="0" baseline="0" noProof="0" dirty="0" smtClean="0">
                <a:ln>
                  <a:noFill/>
                </a:ln>
                <a:solidFill>
                  <a:schemeClr val="bg1">
                    <a:lumMod val="65000"/>
                  </a:schemeClr>
                </a:solidFill>
                <a:effectLst/>
                <a:uLnTx/>
                <a:uFillTx/>
                <a:latin typeface="+mn-lt"/>
                <a:ea typeface="+mn-ea"/>
                <a:cs typeface="+mn-cs"/>
              </a:rPr>
              <a:t>.</a:t>
            </a:r>
            <a:endParaRPr kumimoji="0" lang="en-US" b="1" i="0" u="none" strike="noStrike" kern="0" cap="none" spc="0" normalizeH="0" baseline="0" noProof="0" dirty="0">
              <a:ln>
                <a:noFill/>
              </a:ln>
              <a:solidFill>
                <a:schemeClr val="bg1">
                  <a:lumMod val="65000"/>
                </a:schemeClr>
              </a:solidFill>
              <a:effectLst/>
              <a:uLnTx/>
              <a:uFillTx/>
              <a:latin typeface="+mn-lt"/>
              <a:ea typeface="+mn-ea"/>
              <a:cs typeface="+mn-cs"/>
            </a:endParaRPr>
          </a:p>
        </p:txBody>
      </p:sp>
      <p:sp>
        <p:nvSpPr>
          <p:cNvPr id="2953219" name="Rectangle 2"/>
          <p:cNvSpPr>
            <a:spLocks noGrp="1" noChangeArrowheads="1"/>
          </p:cNvSpPr>
          <p:nvPr>
            <p:ph type="title" idx="4294967295"/>
          </p:nvPr>
        </p:nvSpPr>
        <p:spPr>
          <a:xfrm>
            <a:off x="379412" y="266700"/>
            <a:ext cx="9144000" cy="1104900"/>
          </a:xfrm>
        </p:spPr>
        <p:txBody>
          <a:bodyPr/>
          <a:lstStyle/>
          <a:p>
            <a:r>
              <a:rPr lang="en-US" sz="3200" i="1" dirty="0" smtClean="0"/>
              <a:t>Example 1</a:t>
            </a:r>
            <a:br>
              <a:rPr lang="en-US" sz="3200" i="1" dirty="0" smtClean="0"/>
            </a:br>
            <a:r>
              <a:rPr lang="en-US" dirty="0" smtClean="0"/>
              <a:t>After </a:t>
            </a:r>
            <a:r>
              <a:rPr lang="en-US" dirty="0"/>
              <a:t>Design</a:t>
            </a:r>
            <a:endParaRPr lang="en-GB"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3219" name="Rectangle 2"/>
          <p:cNvSpPr>
            <a:spLocks noGrp="1" noChangeArrowheads="1"/>
          </p:cNvSpPr>
          <p:nvPr>
            <p:ph type="title" idx="4294967295"/>
          </p:nvPr>
        </p:nvSpPr>
        <p:spPr>
          <a:xfrm>
            <a:off x="379412" y="266700"/>
            <a:ext cx="9144000" cy="1104900"/>
          </a:xfrm>
        </p:spPr>
        <p:txBody>
          <a:bodyPr/>
          <a:lstStyle/>
          <a:p>
            <a:r>
              <a:rPr lang="en-US" sz="3200" i="1" dirty="0" smtClean="0"/>
              <a:t>Example 1</a:t>
            </a:r>
            <a:br>
              <a:rPr lang="en-US" sz="3200" i="1" dirty="0" smtClean="0"/>
            </a:br>
            <a:r>
              <a:rPr lang="en-US" dirty="0" smtClean="0"/>
              <a:t>Use Precise Technical Terms</a:t>
            </a:r>
            <a:endParaRPr lang="en-GB" dirty="0"/>
          </a:p>
        </p:txBody>
      </p:sp>
      <p:sp>
        <p:nvSpPr>
          <p:cNvPr id="4" name="Rectangle 1027"/>
          <p:cNvSpPr txBox="1">
            <a:spLocks noChangeArrowheads="1"/>
          </p:cNvSpPr>
          <p:nvPr/>
        </p:nvSpPr>
        <p:spPr>
          <a:xfrm>
            <a:off x="381000" y="1676400"/>
            <a:ext cx="9144000" cy="4953000"/>
          </a:xfrm>
          <a:prstGeom prst="rect">
            <a:avLst/>
          </a:prstGeom>
        </p:spPr>
        <p:txBody>
          <a:bodyPr/>
          <a:lst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a:lstStyle>
          <a:p>
            <a:pPr marL="0" indent="0">
              <a:buNone/>
            </a:pPr>
            <a:r>
              <a:rPr lang="en-US" sz="3600" b="1" i="1" kern="0" dirty="0" smtClean="0"/>
              <a:t>Traditional Mouse</a:t>
            </a:r>
          </a:p>
          <a:p>
            <a:r>
              <a:rPr lang="en-US" b="1" i="1" kern="0" dirty="0" smtClean="0">
                <a:solidFill>
                  <a:schemeClr val="bg2"/>
                </a:solidFill>
              </a:rPr>
              <a:t>Click</a:t>
            </a:r>
            <a:r>
              <a:rPr lang="en-US" kern="0" dirty="0" smtClean="0"/>
              <a:t> = press and release</a:t>
            </a:r>
          </a:p>
          <a:p>
            <a:r>
              <a:rPr lang="en-US" b="1" i="1" kern="0" dirty="0" smtClean="0">
                <a:solidFill>
                  <a:schemeClr val="bg2"/>
                </a:solidFill>
              </a:rPr>
              <a:t>Double click</a:t>
            </a:r>
            <a:r>
              <a:rPr lang="en-US" kern="0" dirty="0" smtClean="0"/>
              <a:t> = click and click</a:t>
            </a:r>
          </a:p>
          <a:p>
            <a:r>
              <a:rPr lang="en-US" b="1" i="1" kern="0" dirty="0">
                <a:solidFill>
                  <a:schemeClr val="bg2"/>
                </a:solidFill>
              </a:rPr>
              <a:t>Move</a:t>
            </a:r>
            <a:r>
              <a:rPr lang="en-US" kern="0" dirty="0"/>
              <a:t> = move pointer without pressing</a:t>
            </a:r>
          </a:p>
          <a:p>
            <a:r>
              <a:rPr lang="en-US" b="1" i="1" kern="0" dirty="0">
                <a:solidFill>
                  <a:schemeClr val="bg2"/>
                </a:solidFill>
              </a:rPr>
              <a:t>Drag</a:t>
            </a:r>
            <a:r>
              <a:rPr lang="en-US" kern="0" dirty="0"/>
              <a:t> = move pointer with </a:t>
            </a:r>
            <a:r>
              <a:rPr lang="en-US" kern="0" dirty="0" smtClean="0"/>
              <a:t>pressing </a:t>
            </a:r>
            <a:r>
              <a:rPr lang="en-US" b="1" kern="0" dirty="0" smtClean="0">
                <a:solidFill>
                  <a:schemeClr val="bg1">
                    <a:lumMod val="65000"/>
                  </a:schemeClr>
                </a:solidFill>
              </a:rPr>
              <a:t>.</a:t>
            </a:r>
            <a:endParaRPr lang="en-US" b="1" kern="0" dirty="0">
              <a:solidFill>
                <a:schemeClr val="bg1">
                  <a:lumMod val="65000"/>
                </a:schemeClr>
              </a:solidFill>
            </a:endParaRPr>
          </a:p>
        </p:txBody>
      </p:sp>
    </p:spTree>
    <p:extLst>
      <p:ext uri="{BB962C8B-B14F-4D97-AF65-F5344CB8AC3E}">
        <p14:creationId xmlns:p14="http://schemas.microsoft.com/office/powerpoint/2010/main" val="373397176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3219" name="Rectangle 2"/>
          <p:cNvSpPr>
            <a:spLocks noGrp="1" noChangeArrowheads="1"/>
          </p:cNvSpPr>
          <p:nvPr>
            <p:ph type="title" idx="4294967295"/>
          </p:nvPr>
        </p:nvSpPr>
        <p:spPr>
          <a:xfrm>
            <a:off x="379412" y="266700"/>
            <a:ext cx="9144000" cy="1104900"/>
          </a:xfrm>
        </p:spPr>
        <p:txBody>
          <a:bodyPr/>
          <a:lstStyle/>
          <a:p>
            <a:r>
              <a:rPr lang="en-US" sz="3200" i="1" dirty="0"/>
              <a:t>Example 1</a:t>
            </a:r>
            <a:br>
              <a:rPr lang="en-US" sz="3200" i="1" dirty="0"/>
            </a:br>
            <a:r>
              <a:rPr lang="en-US" dirty="0" smtClean="0"/>
              <a:t>Use </a:t>
            </a:r>
            <a:r>
              <a:rPr lang="en-US" dirty="0"/>
              <a:t>Precise </a:t>
            </a:r>
            <a:r>
              <a:rPr lang="en-US" dirty="0" smtClean="0"/>
              <a:t>Technical Terms</a:t>
            </a:r>
            <a:endParaRPr lang="en-GB" dirty="0"/>
          </a:p>
        </p:txBody>
      </p:sp>
      <p:sp>
        <p:nvSpPr>
          <p:cNvPr id="4" name="Rectangle 1027"/>
          <p:cNvSpPr txBox="1">
            <a:spLocks noChangeArrowheads="1"/>
          </p:cNvSpPr>
          <p:nvPr/>
        </p:nvSpPr>
        <p:spPr>
          <a:xfrm>
            <a:off x="381000" y="1676400"/>
            <a:ext cx="8609012" cy="4953000"/>
          </a:xfrm>
          <a:prstGeom prst="rect">
            <a:avLst/>
          </a:prstGeom>
        </p:spPr>
        <p:txBody>
          <a:bodyPr/>
          <a:lstStyle>
            <a:lvl1pPr marL="398463" indent="-398463" algn="l" rtl="0" eaLnBrk="0" fontAlgn="base" hangingPunct="0">
              <a:spcBef>
                <a:spcPct val="20000"/>
              </a:spcBef>
              <a:spcAft>
                <a:spcPct val="0"/>
              </a:spcAft>
              <a:buClr>
                <a:schemeClr val="tx2"/>
              </a:buClr>
              <a:buSzPct val="60000"/>
              <a:buFont typeface="Wingdings" pitchFamily="2" charset="2"/>
              <a:buChar char="u"/>
              <a:defRPr sz="3200">
                <a:solidFill>
                  <a:schemeClr val="tx1"/>
                </a:solidFill>
                <a:latin typeface="+mn-lt"/>
                <a:ea typeface="+mn-ea"/>
                <a:cs typeface="+mn-cs"/>
              </a:defRPr>
            </a:lvl1pPr>
            <a:lvl2pPr marL="862013" indent="-3492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latin typeface="+mn-lt"/>
              </a:defRPr>
            </a:lvl2pPr>
            <a:lvl3pPr marL="1262063"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3pPr>
            <a:lvl4pPr marL="1660525" indent="-284163" algn="l" rtl="0" eaLnBrk="0" fontAlgn="base" hangingPunct="0">
              <a:spcBef>
                <a:spcPct val="20000"/>
              </a:spcBef>
              <a:spcAft>
                <a:spcPct val="0"/>
              </a:spcAft>
              <a:buClr>
                <a:schemeClr val="tx1"/>
              </a:buClr>
              <a:buSzPct val="60000"/>
              <a:buFont typeface="Wingdings" pitchFamily="2" charset="2"/>
              <a:buChar char="u"/>
              <a:defRPr sz="2000">
                <a:solidFill>
                  <a:schemeClr val="tx1"/>
                </a:solidFill>
                <a:latin typeface="+mn-lt"/>
              </a:defRPr>
            </a:lvl4pPr>
            <a:lvl5pPr marL="20589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5pPr>
            <a:lvl6pPr marL="25161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6pPr>
            <a:lvl7pPr marL="29733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7pPr>
            <a:lvl8pPr marL="34305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8pPr>
            <a:lvl9pPr marL="3887788" indent="-284163"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9pPr>
          </a:lstStyle>
          <a:p>
            <a:pPr marL="0" indent="0">
              <a:buNone/>
            </a:pPr>
            <a:r>
              <a:rPr lang="en-US" sz="3600" b="1" i="1" kern="0" dirty="0" smtClean="0"/>
              <a:t>Touchscreen</a:t>
            </a:r>
          </a:p>
          <a:p>
            <a:r>
              <a:rPr lang="en-US" b="1" i="1" kern="0" dirty="0" smtClean="0">
                <a:solidFill>
                  <a:schemeClr val="bg2"/>
                </a:solidFill>
              </a:rPr>
              <a:t>Tap</a:t>
            </a:r>
            <a:r>
              <a:rPr lang="en-US" kern="0" dirty="0" smtClean="0"/>
              <a:t> </a:t>
            </a:r>
            <a:r>
              <a:rPr lang="en-US" kern="0" dirty="0"/>
              <a:t>= touch and lift finger</a:t>
            </a:r>
          </a:p>
          <a:p>
            <a:r>
              <a:rPr lang="en-US" b="1" i="1" kern="0" dirty="0">
                <a:solidFill>
                  <a:schemeClr val="bg2"/>
                </a:solidFill>
              </a:rPr>
              <a:t>Double tap</a:t>
            </a:r>
            <a:r>
              <a:rPr lang="en-US" kern="0" dirty="0"/>
              <a:t> = tap and </a:t>
            </a:r>
            <a:r>
              <a:rPr lang="en-US" kern="0" dirty="0" smtClean="0"/>
              <a:t>tap</a:t>
            </a:r>
          </a:p>
          <a:p>
            <a:r>
              <a:rPr lang="en-US" b="1" i="1" kern="0" dirty="0" smtClean="0">
                <a:solidFill>
                  <a:schemeClr val="bg2"/>
                </a:solidFill>
              </a:rPr>
              <a:t>Pinch</a:t>
            </a:r>
            <a:r>
              <a:rPr lang="en-US" kern="0" dirty="0" smtClean="0"/>
              <a:t> = touch the screen with 2 fingers and move them closer together </a:t>
            </a:r>
          </a:p>
          <a:p>
            <a:r>
              <a:rPr lang="en-US" b="1" i="1" kern="0" dirty="0" smtClean="0">
                <a:solidFill>
                  <a:schemeClr val="bg2"/>
                </a:solidFill>
              </a:rPr>
              <a:t>Spread</a:t>
            </a:r>
            <a:r>
              <a:rPr lang="en-US" kern="0" dirty="0" smtClean="0"/>
              <a:t> = touch the screen with 2 fingers and move them apart </a:t>
            </a:r>
            <a:r>
              <a:rPr lang="en-US" b="1" kern="0" dirty="0" smtClean="0">
                <a:solidFill>
                  <a:schemeClr val="bg1">
                    <a:lumMod val="65000"/>
                  </a:schemeClr>
                </a:solidFill>
              </a:rPr>
              <a:t>.</a:t>
            </a:r>
            <a:endParaRPr lang="en-US" b="1" kern="0" dirty="0">
              <a:solidFill>
                <a:schemeClr val="bg1">
                  <a:lumMod val="65000"/>
                </a:schemeClr>
              </a:solidFill>
            </a:endParaRPr>
          </a:p>
        </p:txBody>
      </p:sp>
    </p:spTree>
    <p:extLst>
      <p:ext uri="{BB962C8B-B14F-4D97-AF65-F5344CB8AC3E}">
        <p14:creationId xmlns:p14="http://schemas.microsoft.com/office/powerpoint/2010/main" val="263224000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80E96549-6163-4C79-A0D5-97CE4156DE50}" type="slidenum">
              <a:rPr lang="en-US"/>
              <a:pPr>
                <a:defRPr/>
              </a:pPr>
              <a:t>39</a:t>
            </a:fld>
            <a:endParaRPr lang="en-US" dirty="0"/>
          </a:p>
        </p:txBody>
      </p:sp>
      <p:sp>
        <p:nvSpPr>
          <p:cNvPr id="2954243" name="Rectangle 2"/>
          <p:cNvSpPr>
            <a:spLocks noGrp="1" noChangeArrowheads="1"/>
          </p:cNvSpPr>
          <p:nvPr>
            <p:ph type="title" idx="4294967295"/>
          </p:nvPr>
        </p:nvSpPr>
        <p:spPr>
          <a:xfrm>
            <a:off x="379412" y="266700"/>
            <a:ext cx="9144000" cy="1104900"/>
          </a:xfrm>
        </p:spPr>
        <p:txBody>
          <a:bodyPr/>
          <a:lstStyle/>
          <a:p>
            <a:r>
              <a:rPr lang="en-US" sz="3200" i="1" dirty="0"/>
              <a:t>Example </a:t>
            </a:r>
            <a:r>
              <a:rPr lang="en-US" sz="3200" i="1" dirty="0" smtClean="0"/>
              <a:t>2: Web Design</a:t>
            </a:r>
            <a:r>
              <a:rPr lang="en-US" sz="3200" i="1" dirty="0"/>
              <a:t/>
            </a:r>
            <a:br>
              <a:rPr lang="en-US" sz="3200" i="1" dirty="0"/>
            </a:br>
            <a:r>
              <a:rPr lang="en-US" dirty="0"/>
              <a:t>Before Design</a:t>
            </a:r>
            <a:endParaRPr lang="en-GB" dirty="0"/>
          </a:p>
        </p:txBody>
      </p:sp>
      <p:sp>
        <p:nvSpPr>
          <p:cNvPr id="2954242" name="Slide Number Placeholder 5"/>
          <p:cNvSpPr txBox="1">
            <a:spLocks noGrp="1"/>
          </p:cNvSpPr>
          <p:nvPr/>
        </p:nvSpPr>
        <p:spPr bwMode="auto">
          <a:xfrm>
            <a:off x="7462838" y="6172200"/>
            <a:ext cx="2062162" cy="457200"/>
          </a:xfrm>
          <a:prstGeom prst="rect">
            <a:avLst/>
          </a:prstGeom>
          <a:noFill/>
          <a:ln w="9525">
            <a:noFill/>
            <a:miter lim="800000"/>
            <a:headEnd/>
            <a:tailEnd/>
          </a:ln>
        </p:spPr>
        <p:txBody>
          <a:bodyPr wrap="none" lIns="92075" tIns="46038" rIns="92075" bIns="46038" anchor="ctr"/>
          <a:lstStyle/>
          <a:p>
            <a:pPr algn="r"/>
            <a:fld id="{C50325D9-7129-477B-A3E6-430861EAA5D1}" type="slidenum">
              <a:rPr lang="en-US" sz="1400">
                <a:solidFill>
                  <a:srgbClr val="969696"/>
                </a:solidFill>
              </a:rPr>
              <a:pPr algn="r"/>
              <a:t>39</a:t>
            </a:fld>
            <a:endParaRPr lang="en-US" sz="1400" dirty="0">
              <a:solidFill>
                <a:srgbClr val="969696"/>
              </a:solidFill>
            </a:endParaRPr>
          </a:p>
        </p:txBody>
      </p:sp>
      <p:sp>
        <p:nvSpPr>
          <p:cNvPr id="7" name="Rectangle 3"/>
          <p:cNvSpPr txBox="1">
            <a:spLocks noChangeArrowheads="1"/>
          </p:cNvSpPr>
          <p:nvPr/>
        </p:nvSpPr>
        <p:spPr bwMode="auto">
          <a:xfrm>
            <a:off x="381007" y="1676400"/>
            <a:ext cx="9144000" cy="640080"/>
          </a:xfrm>
          <a:prstGeom prst="rect">
            <a:avLst/>
          </a:prstGeom>
          <a:noFill/>
          <a:ln w="28575">
            <a:solidFill>
              <a:schemeClr val="tx2"/>
            </a:solidFill>
            <a:miter lim="800000"/>
            <a:headEnd/>
            <a:tailEnd/>
          </a:ln>
          <a:effectLst/>
        </p:spPr>
        <p:txBody>
          <a:bodyPr vert="horz" wrap="square" lIns="92075" tIns="46038" rIns="92075" bIns="46038" numCol="1" anchor="t" anchorCtr="0" compatLnSpc="1">
            <a:prstTxWarp prst="textNoShape">
              <a:avLst/>
            </a:prstTxWarp>
          </a:bodyPr>
          <a:lstStyle/>
          <a:p>
            <a:pPr marL="1366838" marR="0" lvl="0" indent="-1366838" algn="l" defTabSz="914400" rtl="0" eaLnBrk="1" fontAlgn="base" latinLnBrk="0" hangingPunct="1">
              <a:lnSpc>
                <a:spcPct val="100000"/>
              </a:lnSpc>
              <a:spcBef>
                <a:spcPct val="0"/>
              </a:spcBef>
              <a:spcAft>
                <a:spcPct val="10000"/>
              </a:spcAft>
              <a:buClr>
                <a:schemeClr val="tx2"/>
              </a:buClr>
              <a:buSzPct val="60000"/>
              <a:buFont typeface="Wingdings" pitchFamily="2" charset="2"/>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Display the web page responsively</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6" name="AutoShape 6"/>
          <p:cNvSpPr>
            <a:spLocks noChangeArrowheads="1"/>
          </p:cNvSpPr>
          <p:nvPr/>
        </p:nvSpPr>
        <p:spPr bwMode="auto">
          <a:xfrm>
            <a:off x="1956752" y="2941320"/>
            <a:ext cx="5989320" cy="1554480"/>
          </a:xfrm>
          <a:prstGeom prst="wedgeRectCallout">
            <a:avLst>
              <a:gd name="adj1" fmla="val 1484"/>
              <a:gd name="adj2" fmla="val -92074"/>
            </a:avLst>
          </a:prstGeom>
          <a:noFill/>
          <a:ln w="76200">
            <a:solidFill>
              <a:schemeClr val="bg1">
                <a:lumMod val="65000"/>
              </a:schemeClr>
            </a:solidFill>
            <a:miter lim="800000"/>
            <a:headEnd type="none" w="sm" len="sm"/>
            <a:tailEnd type="none" w="sm" len="sm"/>
          </a:ln>
          <a:effectLst/>
        </p:spPr>
        <p:txBody>
          <a:bodyPr/>
          <a:lstStyle/>
          <a:p>
            <a:pPr marL="60325" algn="l"/>
            <a:r>
              <a:rPr lang="en-US" sz="3200" b="1" i="1" dirty="0" smtClean="0"/>
              <a:t>Fits desktop and mobile devices, all platforms, all screen sizes, and landscape and portrait modes </a:t>
            </a:r>
            <a:r>
              <a:rPr lang="en-US" sz="3200" b="1" dirty="0" smtClean="0">
                <a:solidFill>
                  <a:schemeClr val="bg1">
                    <a:lumMod val="65000"/>
                  </a:schemeClr>
                </a:solidFill>
              </a:rPr>
              <a:t>.</a:t>
            </a:r>
            <a:endParaRPr lang="en-US" sz="3200"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subTnLst>
                                    <p:animClr clrSpc="rgb" dir="cw">
                                      <p:cBhvr override="childStyle">
                                        <p:cTn dur="1" fill="hold" display="0" masterRel="nextClick" afterEffect="1"/>
                                        <p:tgtEl>
                                          <p:spTgt spid="7"/>
                                        </p:tgtEl>
                                        <p:attrNameLst>
                                          <p:attrName>ppt_c</p:attrName>
                                        </p:attrNameLst>
                                      </p:cBhvr>
                                      <p:to>
                                        <a:schemeClr val="folHlink"/>
                                      </p:to>
                                    </p:animClr>
                                  </p:subTnLst>
                                </p:cTn>
                              </p:par>
                              <p:par>
                                <p:cTn id="7" presetID="1" presetClass="entr" presetSubtype="0" fill="hold" grpId="0" nodeType="withEffect">
                                  <p:stCondLst>
                                    <p:cond delay="0"/>
                                  </p:stCondLst>
                                  <p:childTnLst>
                                    <p:set>
                                      <p:cBhvr>
                                        <p:cTn id="8" dur="1" fill="hold">
                                          <p:stCondLst>
                                            <p:cond delay="0"/>
                                          </p:stCondLst>
                                        </p:cTn>
                                        <p:tgtEl>
                                          <p:spTgt spid="6">
                                            <p:bg/>
                                          </p:spTgt>
                                        </p:tgtEl>
                                        <p:attrNameLst>
                                          <p:attrName>style.visibility</p:attrName>
                                        </p:attrNameLst>
                                      </p:cBhvr>
                                      <p:to>
                                        <p:strVal val="visible"/>
                                      </p:to>
                                    </p:set>
                                  </p:childTnLst>
                                  <p:subTnLst>
                                    <p:animClr clrSpc="rgb" dir="cw">
                                      <p:cBhvr override="childStyle">
                                        <p:cTn dur="1" fill="hold" display="0" masterRel="nextClick" afterEffect="1"/>
                                        <p:tgtEl>
                                          <p:spTgt spid="6">
                                            <p:bg/>
                                          </p:spTgt>
                                        </p:tgtEl>
                                        <p:attrNameLst>
                                          <p:attrName>ppt_c</p:attrName>
                                        </p:attrNameLst>
                                      </p:cBhvr>
                                      <p:to>
                                        <a:srgbClr val="00B05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8"/>
          <p:cNvSpPr txBox="1">
            <a:spLocks noChangeArrowheads="1"/>
          </p:cNvSpPr>
          <p:nvPr/>
        </p:nvSpPr>
        <p:spPr bwMode="auto">
          <a:xfrm>
            <a:off x="379412" y="1676400"/>
            <a:ext cx="9144000" cy="4953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98463" marR="0" lvl="0" indent="-398463" algn="l" defTabSz="914400" rtl="0" eaLnBrk="0" fontAlgn="base" latinLnBrk="0" hangingPunct="0">
              <a:spcBef>
                <a:spcPct val="20000"/>
              </a:spcBef>
              <a:spcAft>
                <a:spcPct val="0"/>
              </a:spcAft>
              <a:buClr>
                <a:srgbClr val="00B050"/>
              </a:buClr>
              <a:buSzPct val="60000"/>
              <a:buFont typeface="Wingdings" pitchFamily="2" charset="2"/>
              <a:buChar char="u"/>
              <a:tabLst/>
              <a:defRPr/>
            </a:pPr>
            <a:r>
              <a:rPr kumimoji="0" lang="en-US" sz="3200" b="0" i="0" u="none" strike="noStrike" kern="0" cap="none" spc="0" normalizeH="0" baseline="0" noProof="0" dirty="0" smtClean="0">
                <a:ln>
                  <a:noFill/>
                </a:ln>
                <a:solidFill>
                  <a:schemeClr val="tx1"/>
                </a:solidFill>
                <a:effectLst/>
                <a:uLnTx/>
                <a:uFillTx/>
                <a:latin typeface="+mn-lt"/>
              </a:rPr>
              <a:t>Distribute system functionality across three types of classes</a:t>
            </a:r>
          </a:p>
          <a:p>
            <a:pPr marL="398463" marR="0" lvl="0" indent="-398463" algn="l" defTabSz="914400" rtl="0" eaLnBrk="0" fontAlgn="base" latinLnBrk="0" hangingPunct="0">
              <a:spcBef>
                <a:spcPct val="20000"/>
              </a:spcBef>
              <a:spcAft>
                <a:spcPct val="0"/>
              </a:spcAft>
              <a:buClr>
                <a:srgbClr val="00B050"/>
              </a:buClr>
              <a:buSzPct val="60000"/>
              <a:buFont typeface="Wingdings" pitchFamily="2" charset="2"/>
              <a:buChar char="u"/>
              <a:tabLst/>
              <a:defRPr/>
            </a:pPr>
            <a:r>
              <a:rPr kumimoji="0" lang="en-US" sz="3200" b="0" i="0" u="none" strike="noStrike" kern="0" cap="none" spc="0" normalizeH="0" baseline="0" noProof="0" dirty="0" smtClean="0">
                <a:ln>
                  <a:noFill/>
                </a:ln>
                <a:solidFill>
                  <a:schemeClr val="tx1"/>
                </a:solidFill>
                <a:effectLst/>
                <a:uLnTx/>
                <a:uFillTx/>
                <a:latin typeface="+mn-lt"/>
              </a:rPr>
              <a:t>Simplifies maintenance, revisions, and visualization</a:t>
            </a:r>
            <a:r>
              <a:rPr lang="en-US" sz="3200" kern="0" dirty="0" smtClean="0">
                <a:latin typeface="+mn-lt"/>
              </a:rPr>
              <a:t> of </a:t>
            </a:r>
            <a:r>
              <a:rPr kumimoji="0" lang="en-US" sz="3200" b="0" i="0" u="none" strike="noStrike" kern="0" cap="none" spc="0" normalizeH="0" baseline="0" noProof="0" dirty="0" smtClean="0">
                <a:ln>
                  <a:noFill/>
                </a:ln>
                <a:solidFill>
                  <a:schemeClr val="tx1"/>
                </a:solidFill>
                <a:effectLst/>
                <a:uLnTx/>
                <a:uFillTx/>
                <a:latin typeface="+mn-lt"/>
              </a:rPr>
              <a:t>classes </a:t>
            </a:r>
            <a:r>
              <a:rPr kumimoji="0" lang="en-US" sz="3200" b="1" i="0" u="none" strike="noStrike" kern="0" cap="none" spc="0" normalizeH="0" baseline="0" noProof="0" dirty="0" smtClean="0">
                <a:ln>
                  <a:noFill/>
                </a:ln>
                <a:solidFill>
                  <a:schemeClr val="bg1">
                    <a:lumMod val="65000"/>
                  </a:schemeClr>
                </a:solidFill>
                <a:effectLst/>
                <a:uLnTx/>
                <a:uFillTx/>
                <a:latin typeface="+mn-lt"/>
              </a:rPr>
              <a:t>.</a:t>
            </a:r>
            <a:endParaRPr kumimoji="0" lang="en-US" sz="3200" b="1" i="0" u="none" strike="noStrike" kern="0" cap="none" spc="0" normalizeH="0" baseline="0" noProof="0" dirty="0">
              <a:ln>
                <a:noFill/>
              </a:ln>
              <a:solidFill>
                <a:schemeClr val="bg1">
                  <a:lumMod val="65000"/>
                </a:schemeClr>
              </a:solidFill>
              <a:effectLst/>
              <a:uLnTx/>
              <a:uFillTx/>
              <a:latin typeface="+mn-lt"/>
            </a:endParaRPr>
          </a:p>
        </p:txBody>
      </p:sp>
      <p:sp>
        <p:nvSpPr>
          <p:cNvPr id="4" name="Slide Number Placeholder 3"/>
          <p:cNvSpPr>
            <a:spLocks noGrp="1"/>
          </p:cNvSpPr>
          <p:nvPr>
            <p:ph type="sldNum" sz="quarter" idx="12"/>
          </p:nvPr>
        </p:nvSpPr>
        <p:spPr/>
        <p:txBody>
          <a:bodyPr/>
          <a:lstStyle/>
          <a:p>
            <a:fld id="{9AF252C7-53CF-403F-BC15-9A014D701972}" type="slidenum">
              <a:rPr lang="en-US"/>
              <a:pPr/>
              <a:t>4</a:t>
            </a:fld>
            <a:endParaRPr lang="en-US" dirty="0"/>
          </a:p>
        </p:txBody>
      </p:sp>
      <p:sp>
        <p:nvSpPr>
          <p:cNvPr id="2900994" name="Rectangle 1027"/>
          <p:cNvSpPr>
            <a:spLocks noGrp="1" noChangeArrowheads="1"/>
          </p:cNvSpPr>
          <p:nvPr>
            <p:ph type="title" idx="4294967295"/>
          </p:nvPr>
        </p:nvSpPr>
        <p:spPr/>
        <p:txBody>
          <a:bodyPr/>
          <a:lstStyle/>
          <a:p>
            <a:r>
              <a:rPr lang="en-US" dirty="0"/>
              <a:t>Design Classes</a:t>
            </a:r>
            <a:endParaRPr lang="en-GB"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6290" name="Rectangle 1026"/>
          <p:cNvSpPr>
            <a:spLocks noGrp="1" noChangeArrowheads="1"/>
          </p:cNvSpPr>
          <p:nvPr>
            <p:ph type="title" idx="4294967295"/>
          </p:nvPr>
        </p:nvSpPr>
        <p:spPr>
          <a:xfrm>
            <a:off x="379412" y="266700"/>
            <a:ext cx="9144000" cy="1104900"/>
          </a:xfrm>
        </p:spPr>
        <p:txBody>
          <a:bodyPr/>
          <a:lstStyle/>
          <a:p>
            <a:r>
              <a:rPr lang="en-US" sz="3200" i="1" dirty="0" smtClean="0"/>
              <a:t>After Design</a:t>
            </a:r>
            <a:br>
              <a:rPr lang="en-US" sz="3200" i="1" dirty="0" smtClean="0"/>
            </a:br>
            <a:r>
              <a:rPr lang="en-US" dirty="0" smtClean="0"/>
              <a:t>Desktop Version</a:t>
            </a:r>
            <a:endParaRPr lang="en-GB" dirty="0"/>
          </a:p>
        </p:txBody>
      </p:sp>
      <p:pic>
        <p:nvPicPr>
          <p:cNvPr id="3228673" name="Picture 1"/>
          <p:cNvPicPr>
            <a:picLocks noChangeAspect="1" noChangeArrowheads="1"/>
          </p:cNvPicPr>
          <p:nvPr/>
        </p:nvPicPr>
        <p:blipFill>
          <a:blip r:embed="rId4" cstate="print"/>
          <a:srcRect/>
          <a:stretch>
            <a:fillRect/>
          </a:stretch>
        </p:blipFill>
        <p:spPr bwMode="auto">
          <a:xfrm>
            <a:off x="381007" y="1676400"/>
            <a:ext cx="9144000" cy="4695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28673"/>
                                        </p:tgtEl>
                                        <p:attrNameLst>
                                          <p:attrName>style.visibility</p:attrName>
                                        </p:attrNameLst>
                                      </p:cBhvr>
                                      <p:to>
                                        <p:strVal val="visible"/>
                                      </p:to>
                                    </p:set>
                                    <p:animEffect transition="in" filter="wipe(left)">
                                      <p:cBhvr>
                                        <p:cTn id="7" dur="500"/>
                                        <p:tgtEl>
                                          <p:spTgt spid="3228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6290" name="Rectangle 1026"/>
          <p:cNvSpPr>
            <a:spLocks noGrp="1" noChangeArrowheads="1"/>
          </p:cNvSpPr>
          <p:nvPr>
            <p:ph type="title" idx="4294967295"/>
          </p:nvPr>
        </p:nvSpPr>
        <p:spPr>
          <a:xfrm>
            <a:off x="379412" y="266700"/>
            <a:ext cx="9144000" cy="1104900"/>
          </a:xfrm>
        </p:spPr>
        <p:txBody>
          <a:bodyPr/>
          <a:lstStyle/>
          <a:p>
            <a:r>
              <a:rPr lang="en-US" sz="3200" i="1" dirty="0" smtClean="0"/>
              <a:t>After Design</a:t>
            </a:r>
            <a:br>
              <a:rPr lang="en-US" sz="3200" i="1" dirty="0" smtClean="0"/>
            </a:br>
            <a:r>
              <a:rPr lang="en-US" dirty="0" smtClean="0"/>
              <a:t>iPhone Portrait Version</a:t>
            </a:r>
            <a:endParaRPr lang="en-GB" dirty="0"/>
          </a:p>
        </p:txBody>
      </p:sp>
      <p:pic>
        <p:nvPicPr>
          <p:cNvPr id="2915330" name="Picture 2"/>
          <p:cNvPicPr>
            <a:picLocks noChangeAspect="1" noChangeArrowheads="1"/>
          </p:cNvPicPr>
          <p:nvPr/>
        </p:nvPicPr>
        <p:blipFill>
          <a:blip r:embed="rId4" cstate="print"/>
          <a:srcRect/>
          <a:stretch>
            <a:fillRect/>
          </a:stretch>
        </p:blipFill>
        <p:spPr bwMode="auto">
          <a:xfrm>
            <a:off x="381012" y="1676400"/>
            <a:ext cx="2376512" cy="3657600"/>
          </a:xfrm>
          <a:prstGeom prst="rect">
            <a:avLst/>
          </a:prstGeom>
          <a:noFill/>
          <a:ln w="9525">
            <a:noFill/>
            <a:miter lim="800000"/>
            <a:headEnd/>
            <a:tailEnd/>
          </a:ln>
        </p:spPr>
      </p:pic>
      <p:pic>
        <p:nvPicPr>
          <p:cNvPr id="2915331" name="Picture 3"/>
          <p:cNvPicPr>
            <a:picLocks noChangeAspect="1" noChangeArrowheads="1"/>
          </p:cNvPicPr>
          <p:nvPr/>
        </p:nvPicPr>
        <p:blipFill>
          <a:blip r:embed="rId5" cstate="print"/>
          <a:srcRect/>
          <a:stretch>
            <a:fillRect/>
          </a:stretch>
        </p:blipFill>
        <p:spPr bwMode="auto">
          <a:xfrm>
            <a:off x="3046412" y="1676400"/>
            <a:ext cx="2369386" cy="3657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15330"/>
                                        </p:tgtEl>
                                        <p:attrNameLst>
                                          <p:attrName>style.visibility</p:attrName>
                                        </p:attrNameLst>
                                      </p:cBhvr>
                                      <p:to>
                                        <p:strVal val="visible"/>
                                      </p:to>
                                    </p:set>
                                    <p:animEffect transition="in" filter="wipe(up)">
                                      <p:cBhvr>
                                        <p:cTn id="7" dur="500"/>
                                        <p:tgtEl>
                                          <p:spTgt spid="291533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915331"/>
                                        </p:tgtEl>
                                        <p:attrNameLst>
                                          <p:attrName>style.visibility</p:attrName>
                                        </p:attrNameLst>
                                      </p:cBhvr>
                                      <p:to>
                                        <p:strVal val="visible"/>
                                      </p:to>
                                    </p:set>
                                    <p:animEffect transition="in" filter="wipe(up)">
                                      <p:cBhvr>
                                        <p:cTn id="11" dur="500"/>
                                        <p:tgtEl>
                                          <p:spTgt spid="2915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232771" name="Picture 3"/>
          <p:cNvPicPr>
            <a:picLocks noChangeAspect="1" noChangeArrowheads="1"/>
          </p:cNvPicPr>
          <p:nvPr/>
        </p:nvPicPr>
        <p:blipFill>
          <a:blip r:embed="rId4" cstate="print"/>
          <a:srcRect/>
          <a:stretch>
            <a:fillRect/>
          </a:stretch>
        </p:blipFill>
        <p:spPr bwMode="auto">
          <a:xfrm>
            <a:off x="381000" y="1676400"/>
            <a:ext cx="4114800" cy="2318200"/>
          </a:xfrm>
          <a:prstGeom prst="rect">
            <a:avLst/>
          </a:prstGeom>
          <a:noFill/>
          <a:ln w="9525">
            <a:noFill/>
            <a:miter lim="800000"/>
            <a:headEnd/>
            <a:tailEnd/>
          </a:ln>
        </p:spPr>
      </p:pic>
      <p:pic>
        <p:nvPicPr>
          <p:cNvPr id="3457027" name="Picture 3"/>
          <p:cNvPicPr>
            <a:picLocks noChangeAspect="1" noChangeArrowheads="1"/>
          </p:cNvPicPr>
          <p:nvPr/>
        </p:nvPicPr>
        <p:blipFill>
          <a:blip r:embed="rId5" cstate="print"/>
          <a:srcRect/>
          <a:stretch>
            <a:fillRect/>
          </a:stretch>
        </p:blipFill>
        <p:spPr bwMode="auto">
          <a:xfrm>
            <a:off x="381007" y="4267200"/>
            <a:ext cx="4114800" cy="2318200"/>
          </a:xfrm>
          <a:prstGeom prst="rect">
            <a:avLst/>
          </a:prstGeom>
          <a:noFill/>
          <a:ln w="9525">
            <a:noFill/>
            <a:miter lim="800000"/>
            <a:headEnd/>
            <a:tailEnd/>
          </a:ln>
        </p:spPr>
      </p:pic>
      <p:sp>
        <p:nvSpPr>
          <p:cNvPr id="2956290" name="Rectangle 1026"/>
          <p:cNvSpPr>
            <a:spLocks noGrp="1" noChangeArrowheads="1"/>
          </p:cNvSpPr>
          <p:nvPr>
            <p:ph type="title" idx="4294967295"/>
          </p:nvPr>
        </p:nvSpPr>
        <p:spPr>
          <a:xfrm>
            <a:off x="379412" y="266700"/>
            <a:ext cx="9144000" cy="1104900"/>
          </a:xfrm>
        </p:spPr>
        <p:txBody>
          <a:bodyPr/>
          <a:lstStyle/>
          <a:p>
            <a:r>
              <a:rPr lang="en-US" sz="3200" i="1" dirty="0" smtClean="0"/>
              <a:t>After Design</a:t>
            </a:r>
            <a:br>
              <a:rPr lang="en-US" sz="3200" i="1" dirty="0" smtClean="0"/>
            </a:br>
            <a:r>
              <a:rPr lang="en-US" dirty="0" smtClean="0"/>
              <a:t>iPhone Landscape Version</a:t>
            </a:r>
            <a:endParaRPr lang="en-GB" dirty="0"/>
          </a:p>
        </p:txBody>
      </p:sp>
      <p:sp>
        <p:nvSpPr>
          <p:cNvPr id="3457026" name="AutoShape 2" descr="imap://tse@post-office.cs.hku.hk:143/fetch%3EUID%3E/INBOX%3E121697?part=1.1&amp;type=image/png&amp;filename=image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232770" name="AutoShape 2" descr="imap://tse@post-office.cs.hku.hk:143/fetch%3EUID%3E/INBOX%3E121708?part=1.1&amp;type=image/png&amp;filename=image1.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232771"/>
                                        </p:tgtEl>
                                        <p:attrNameLst>
                                          <p:attrName>style.visibility</p:attrName>
                                        </p:attrNameLst>
                                      </p:cBhvr>
                                      <p:to>
                                        <p:strVal val="visible"/>
                                      </p:to>
                                    </p:set>
                                    <p:animEffect transition="in" filter="wipe(left)">
                                      <p:cBhvr>
                                        <p:cTn id="7" dur="500"/>
                                        <p:tgtEl>
                                          <p:spTgt spid="32327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57027"/>
                                        </p:tgtEl>
                                        <p:attrNameLst>
                                          <p:attrName>style.visibility</p:attrName>
                                        </p:attrNameLst>
                                      </p:cBhvr>
                                      <p:to>
                                        <p:strVal val="visible"/>
                                      </p:to>
                                    </p:set>
                                    <p:animEffect transition="in" filter="wipe(left)">
                                      <p:cBhvr>
                                        <p:cTn id="11" dur="500"/>
                                        <p:tgtEl>
                                          <p:spTgt spid="3457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p:txBody>
          <a:bodyPr/>
          <a:lstStyle/>
          <a:p>
            <a:pPr>
              <a:defRPr/>
            </a:pPr>
            <a:fld id="{80E96549-6163-4C79-A0D5-97CE4156DE50}" type="slidenum">
              <a:rPr lang="en-US"/>
              <a:pPr>
                <a:defRPr/>
              </a:pPr>
              <a:t>43</a:t>
            </a:fld>
            <a:endParaRPr lang="en-US" dirty="0"/>
          </a:p>
        </p:txBody>
      </p:sp>
      <p:sp>
        <p:nvSpPr>
          <p:cNvPr id="2954243" name="Rectangle 2"/>
          <p:cNvSpPr>
            <a:spLocks noGrp="1" noChangeArrowheads="1"/>
          </p:cNvSpPr>
          <p:nvPr>
            <p:ph type="title" idx="4294967295"/>
          </p:nvPr>
        </p:nvSpPr>
        <p:spPr>
          <a:xfrm>
            <a:off x="379412" y="266700"/>
            <a:ext cx="9144000" cy="1104900"/>
          </a:xfrm>
        </p:spPr>
        <p:txBody>
          <a:bodyPr/>
          <a:lstStyle/>
          <a:p>
            <a:r>
              <a:rPr lang="en-US" sz="3200" i="1" dirty="0"/>
              <a:t>Example </a:t>
            </a:r>
            <a:r>
              <a:rPr lang="en-US" sz="3200" i="1" dirty="0" smtClean="0"/>
              <a:t>3</a:t>
            </a:r>
            <a:r>
              <a:rPr lang="en-US" sz="3200" i="1" dirty="0"/>
              <a:t/>
            </a:r>
            <a:br>
              <a:rPr lang="en-US" sz="3200" i="1" dirty="0"/>
            </a:br>
            <a:r>
              <a:rPr lang="en-US" dirty="0"/>
              <a:t>Before Design</a:t>
            </a:r>
            <a:endParaRPr lang="en-GB" dirty="0"/>
          </a:p>
        </p:txBody>
      </p:sp>
      <p:sp>
        <p:nvSpPr>
          <p:cNvPr id="2954242" name="Slide Number Placeholder 5"/>
          <p:cNvSpPr txBox="1">
            <a:spLocks noGrp="1"/>
          </p:cNvSpPr>
          <p:nvPr/>
        </p:nvSpPr>
        <p:spPr bwMode="auto">
          <a:xfrm>
            <a:off x="7462838" y="6172200"/>
            <a:ext cx="2062162" cy="457200"/>
          </a:xfrm>
          <a:prstGeom prst="rect">
            <a:avLst/>
          </a:prstGeom>
          <a:noFill/>
          <a:ln w="9525">
            <a:noFill/>
            <a:miter lim="800000"/>
            <a:headEnd/>
            <a:tailEnd/>
          </a:ln>
        </p:spPr>
        <p:txBody>
          <a:bodyPr wrap="none" lIns="92075" tIns="46038" rIns="92075" bIns="46038" anchor="ctr"/>
          <a:lstStyle/>
          <a:p>
            <a:pPr algn="r"/>
            <a:fld id="{C50325D9-7129-477B-A3E6-430861EAA5D1}" type="slidenum">
              <a:rPr lang="en-US" sz="1400">
                <a:solidFill>
                  <a:srgbClr val="969696"/>
                </a:solidFill>
              </a:rPr>
              <a:pPr algn="r"/>
              <a:t>43</a:t>
            </a:fld>
            <a:endParaRPr lang="en-US" sz="1400" dirty="0">
              <a:solidFill>
                <a:srgbClr val="969696"/>
              </a:solidFill>
            </a:endParaRPr>
          </a:p>
        </p:txBody>
      </p:sp>
      <p:sp>
        <p:nvSpPr>
          <p:cNvPr id="7" name="Rectangle 3"/>
          <p:cNvSpPr txBox="1">
            <a:spLocks noChangeArrowheads="1"/>
          </p:cNvSpPr>
          <p:nvPr/>
        </p:nvSpPr>
        <p:spPr bwMode="auto">
          <a:xfrm>
            <a:off x="381007" y="1676400"/>
            <a:ext cx="9144000" cy="640080"/>
          </a:xfrm>
          <a:prstGeom prst="rect">
            <a:avLst/>
          </a:prstGeom>
          <a:solidFill>
            <a:schemeClr val="bg1"/>
          </a:solidFill>
          <a:ln w="28575">
            <a:solidFill>
              <a:schemeClr val="tx2"/>
            </a:solidFill>
            <a:miter lim="800000"/>
            <a:headEnd/>
            <a:tailEnd/>
          </a:ln>
          <a:effectLst>
            <a:outerShdw dist="35921" dir="2700000" algn="ctr" rotWithShape="0">
              <a:schemeClr val="tx2"/>
            </a:outerShdw>
          </a:effectLst>
        </p:spPr>
        <p:txBody>
          <a:bodyPr vert="horz" wrap="square" lIns="92075" tIns="46038" rIns="92075" bIns="46038" numCol="1" anchor="t" anchorCtr="0" compatLnSpc="1">
            <a:prstTxWarp prst="textNoShape">
              <a:avLst/>
            </a:prstTxWarp>
          </a:bodyPr>
          <a:lstStyle/>
          <a:p>
            <a:pPr marL="1366838" marR="0" lvl="0" indent="-1366838" algn="l" defTabSz="914400" rtl="0" eaLnBrk="1" fontAlgn="base" latinLnBrk="0" hangingPunct="1">
              <a:lnSpc>
                <a:spcPct val="100000"/>
              </a:lnSpc>
              <a:spcBef>
                <a:spcPct val="0"/>
              </a:spcBef>
              <a:spcAft>
                <a:spcPct val="10000"/>
              </a:spcAft>
              <a:buClr>
                <a:schemeClr val="tx2"/>
              </a:buClr>
              <a:buSzPct val="60000"/>
              <a:buFont typeface="Wingdings" pitchFamily="2" charset="2"/>
              <a:buNone/>
              <a:tabLst/>
              <a:defRPr/>
            </a:pPr>
            <a:r>
              <a:rPr kumimoji="0" lang="en-US" sz="3200" b="0" i="0" u="none" strike="noStrike" kern="0" cap="none" spc="0" normalizeH="0" baseline="0" noProof="0" dirty="0" smtClean="0">
                <a:ln>
                  <a:noFill/>
                </a:ln>
                <a:solidFill>
                  <a:schemeClr val="tx1"/>
                </a:solidFill>
                <a:effectLst/>
                <a:uLnTx/>
                <a:uFillTx/>
                <a:latin typeface="+mn-lt"/>
                <a:ea typeface="+mn-ea"/>
                <a:cs typeface="+mn-cs"/>
              </a:rPr>
              <a:t>Enter user name and password </a:t>
            </a:r>
            <a:r>
              <a:rPr kumimoji="0" lang="en-US" sz="3200" b="1" i="0" u="none" strike="noStrike" kern="0" cap="none" spc="0" normalizeH="0" baseline="0" noProof="0" dirty="0" smtClean="0">
                <a:ln>
                  <a:noFill/>
                </a:ln>
                <a:solidFill>
                  <a:schemeClr val="bg1">
                    <a:lumMod val="65000"/>
                  </a:schemeClr>
                </a:solidFill>
                <a:effectLst/>
                <a:uLnTx/>
                <a:uFillTx/>
                <a:latin typeface="+mn-lt"/>
                <a:ea typeface="+mn-ea"/>
                <a:cs typeface="+mn-cs"/>
              </a:rPr>
              <a:t>.</a:t>
            </a:r>
            <a:endParaRPr kumimoji="0" lang="en-US" sz="3200" b="1" i="0" u="none" strike="noStrike" kern="0" cap="none" spc="0" normalizeH="0" baseline="0" noProof="0" dirty="0">
              <a:ln>
                <a:noFill/>
              </a:ln>
              <a:solidFill>
                <a:schemeClr val="bg1">
                  <a:lumMod val="65000"/>
                </a:schemeClr>
              </a:solidFill>
              <a:effectLst/>
              <a:uLnTx/>
              <a:uFillTx/>
              <a:latin typeface="+mn-lt"/>
              <a:ea typeface="+mn-ea"/>
              <a:cs typeface="+mn-cs"/>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3"/>
          <p:cNvSpPr>
            <a:spLocks noGrp="1"/>
          </p:cNvSpPr>
          <p:nvPr>
            <p:ph type="sldNum" sz="quarter" idx="12"/>
          </p:nvPr>
        </p:nvSpPr>
        <p:spPr/>
        <p:txBody>
          <a:bodyPr/>
          <a:lstStyle/>
          <a:p>
            <a:pPr>
              <a:defRPr/>
            </a:pPr>
            <a:fld id="{0FE3E925-35B3-4FA3-AB74-D1DB7F73775D}" type="slidenum">
              <a:rPr lang="en-US"/>
              <a:pPr>
                <a:defRPr/>
              </a:pPr>
              <a:t>44</a:t>
            </a:fld>
            <a:endParaRPr lang="en-US" dirty="0"/>
          </a:p>
        </p:txBody>
      </p:sp>
      <p:sp>
        <p:nvSpPr>
          <p:cNvPr id="2955269" name="Rectangle 2"/>
          <p:cNvSpPr>
            <a:spLocks noGrp="1" noChangeArrowheads="1"/>
          </p:cNvSpPr>
          <p:nvPr>
            <p:ph type="title" idx="4294967295"/>
          </p:nvPr>
        </p:nvSpPr>
        <p:spPr>
          <a:xfrm>
            <a:off x="379412" y="266700"/>
            <a:ext cx="9144000" cy="1104900"/>
          </a:xfrm>
        </p:spPr>
        <p:txBody>
          <a:bodyPr/>
          <a:lstStyle/>
          <a:p>
            <a:r>
              <a:rPr lang="en-US" sz="3200" i="1" dirty="0"/>
              <a:t>Example </a:t>
            </a:r>
            <a:r>
              <a:rPr lang="en-US" sz="3200" i="1" dirty="0" smtClean="0"/>
              <a:t>3</a:t>
            </a:r>
            <a:r>
              <a:rPr lang="en-US" sz="3200" i="1" dirty="0"/>
              <a:t/>
            </a:r>
            <a:br>
              <a:rPr lang="en-US" sz="3200" i="1" dirty="0"/>
            </a:br>
            <a:r>
              <a:rPr lang="en-US" dirty="0"/>
              <a:t>After Design</a:t>
            </a:r>
            <a:endParaRPr lang="en-GB" dirty="0"/>
          </a:p>
        </p:txBody>
      </p:sp>
      <p:pic>
        <p:nvPicPr>
          <p:cNvPr id="2955266" name="Picture 2"/>
          <p:cNvPicPr>
            <a:picLocks noChangeAspect="1" noChangeArrowheads="1"/>
          </p:cNvPicPr>
          <p:nvPr/>
        </p:nvPicPr>
        <p:blipFill>
          <a:blip r:embed="rId3" cstate="print"/>
          <a:srcRect/>
          <a:stretch>
            <a:fillRect/>
          </a:stretch>
        </p:blipFill>
        <p:spPr bwMode="auto">
          <a:xfrm>
            <a:off x="381000" y="2819400"/>
            <a:ext cx="3503613" cy="1463675"/>
          </a:xfrm>
          <a:prstGeom prst="rect">
            <a:avLst/>
          </a:prstGeom>
          <a:noFill/>
          <a:ln w="9525">
            <a:noFill/>
            <a:miter lim="800000"/>
            <a:headEnd/>
            <a:tailEnd/>
          </a:ln>
          <a:effectLst/>
        </p:spPr>
      </p:pic>
      <p:pic>
        <p:nvPicPr>
          <p:cNvPr id="2955267" name="Picture 3"/>
          <p:cNvPicPr>
            <a:picLocks noChangeAspect="1" noChangeArrowheads="1"/>
          </p:cNvPicPr>
          <p:nvPr/>
        </p:nvPicPr>
        <p:blipFill>
          <a:blip r:embed="rId4" cstate="print"/>
          <a:srcRect/>
          <a:stretch>
            <a:fillRect/>
          </a:stretch>
        </p:blipFill>
        <p:spPr bwMode="auto">
          <a:xfrm>
            <a:off x="4056063" y="1600200"/>
            <a:ext cx="5010150" cy="1647825"/>
          </a:xfrm>
          <a:prstGeom prst="rect">
            <a:avLst/>
          </a:prstGeom>
          <a:noFill/>
          <a:ln w="9525">
            <a:noFill/>
            <a:miter lim="800000"/>
            <a:headEnd/>
            <a:tailEnd/>
          </a:ln>
          <a:effectLst/>
        </p:spPr>
      </p:pic>
      <p:sp>
        <p:nvSpPr>
          <p:cNvPr id="2955268" name="Slide Number Placeholder 5"/>
          <p:cNvSpPr txBox="1">
            <a:spLocks noGrp="1"/>
          </p:cNvSpPr>
          <p:nvPr/>
        </p:nvSpPr>
        <p:spPr bwMode="auto">
          <a:xfrm>
            <a:off x="7462838" y="6172200"/>
            <a:ext cx="2062162" cy="457200"/>
          </a:xfrm>
          <a:prstGeom prst="rect">
            <a:avLst/>
          </a:prstGeom>
          <a:noFill/>
          <a:ln w="9525">
            <a:noFill/>
            <a:miter lim="800000"/>
            <a:headEnd/>
            <a:tailEnd/>
          </a:ln>
        </p:spPr>
        <p:txBody>
          <a:bodyPr wrap="none" lIns="92075" tIns="46038" rIns="92075" bIns="46038" anchor="ctr"/>
          <a:lstStyle/>
          <a:p>
            <a:pPr algn="r"/>
            <a:fld id="{24A7835A-B3D0-4EA3-82B4-C3CDC79F1DD6}" type="slidenum">
              <a:rPr lang="en-US" sz="1400">
                <a:solidFill>
                  <a:srgbClr val="969696"/>
                </a:solidFill>
              </a:rPr>
              <a:pPr algn="r"/>
              <a:t>44</a:t>
            </a:fld>
            <a:endParaRPr lang="en-US" sz="1400" dirty="0">
              <a:solidFill>
                <a:srgbClr val="969696"/>
              </a:solidFill>
            </a:endParaRPr>
          </a:p>
        </p:txBody>
      </p:sp>
      <p:pic>
        <p:nvPicPr>
          <p:cNvPr id="2955270" name="Picture 6"/>
          <p:cNvPicPr>
            <a:picLocks noChangeAspect="1" noChangeArrowheads="1"/>
          </p:cNvPicPr>
          <p:nvPr/>
        </p:nvPicPr>
        <p:blipFill>
          <a:blip r:embed="rId5" cstate="print"/>
          <a:srcRect/>
          <a:stretch>
            <a:fillRect/>
          </a:stretch>
        </p:blipFill>
        <p:spPr bwMode="auto">
          <a:xfrm>
            <a:off x="381000" y="1608138"/>
            <a:ext cx="3503613" cy="950912"/>
          </a:xfrm>
          <a:prstGeom prst="rect">
            <a:avLst/>
          </a:prstGeom>
          <a:noFill/>
          <a:ln w="9525">
            <a:noFill/>
            <a:miter lim="800000"/>
            <a:headEnd/>
            <a:tailEnd/>
          </a:ln>
          <a:effectLst/>
        </p:spPr>
      </p:pic>
      <p:pic>
        <p:nvPicPr>
          <p:cNvPr id="2955276" name="Picture 12"/>
          <p:cNvPicPr>
            <a:picLocks noChangeAspect="1" noChangeArrowheads="1"/>
          </p:cNvPicPr>
          <p:nvPr/>
        </p:nvPicPr>
        <p:blipFill>
          <a:blip r:embed="rId6" cstate="print"/>
          <a:srcRect/>
          <a:stretch>
            <a:fillRect/>
          </a:stretch>
        </p:blipFill>
        <p:spPr bwMode="auto">
          <a:xfrm>
            <a:off x="1674813" y="2286000"/>
            <a:ext cx="838200" cy="76200"/>
          </a:xfrm>
          <a:prstGeom prst="rect">
            <a:avLst/>
          </a:prstGeom>
          <a:noFill/>
          <a:ln w="12700">
            <a:noFill/>
            <a:miter lim="800000"/>
            <a:headEnd type="none" w="sm" len="sm"/>
            <a:tailEnd type="none" w="sm" len="sm"/>
          </a:ln>
          <a:effectLst/>
        </p:spPr>
      </p:pic>
      <p:sp>
        <p:nvSpPr>
          <p:cNvPr id="2" name="TextBox 1"/>
          <p:cNvSpPr txBox="1"/>
          <p:nvPr/>
        </p:nvSpPr>
        <p:spPr>
          <a:xfrm>
            <a:off x="7542212" y="1981200"/>
            <a:ext cx="287259" cy="584775"/>
          </a:xfrm>
          <a:prstGeom prst="rect">
            <a:avLst/>
          </a:prstGeom>
          <a:noFill/>
        </p:spPr>
        <p:txBody>
          <a:bodyPr wrap="none" rtlCol="0">
            <a:spAutoFit/>
          </a:bodyPr>
          <a:lstStyle/>
          <a:p>
            <a:r>
              <a:rPr lang="en-US" sz="3200" b="1" dirty="0" smtClean="0">
                <a:solidFill>
                  <a:schemeClr val="bg1">
                    <a:lumMod val="65000"/>
                  </a:schemeClr>
                </a:solidFill>
              </a:rPr>
              <a:t>.</a:t>
            </a:r>
            <a:endParaRPr lang="en-GB" b="1"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5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552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5526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5526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0AE1485-9F73-439D-BF41-F6A57D6FAD63}" type="slidenum">
              <a:rPr lang="en-US"/>
              <a:pPr>
                <a:defRPr/>
              </a:pPr>
              <a:t>45</a:t>
            </a:fld>
            <a:endParaRPr lang="en-US" dirty="0"/>
          </a:p>
        </p:txBody>
      </p:sp>
      <p:sp>
        <p:nvSpPr>
          <p:cNvPr id="2956290" name="Rectangle 1026"/>
          <p:cNvSpPr>
            <a:spLocks noGrp="1" noChangeArrowheads="1"/>
          </p:cNvSpPr>
          <p:nvPr>
            <p:ph type="title" idx="4294967295"/>
          </p:nvPr>
        </p:nvSpPr>
        <p:spPr>
          <a:xfrm>
            <a:off x="379412" y="266700"/>
            <a:ext cx="9144000" cy="1104900"/>
          </a:xfrm>
        </p:spPr>
        <p:txBody>
          <a:bodyPr/>
          <a:lstStyle/>
          <a:p>
            <a:r>
              <a:rPr lang="en-US" sz="3200" i="1" dirty="0"/>
              <a:t>Example </a:t>
            </a:r>
            <a:r>
              <a:rPr lang="en-US" sz="3200" i="1" dirty="0" smtClean="0"/>
              <a:t>4: </a:t>
            </a:r>
            <a:r>
              <a:rPr lang="en-US" sz="3200" i="1" dirty="0"/>
              <a:t>Machine Setting Problems</a:t>
            </a:r>
            <a:br>
              <a:rPr lang="en-US" sz="3200" i="1" dirty="0"/>
            </a:br>
            <a:r>
              <a:rPr lang="en-US" dirty="0"/>
              <a:t>After Design</a:t>
            </a:r>
            <a:endParaRPr lang="en-GB" dirty="0"/>
          </a:p>
        </p:txBody>
      </p:sp>
      <p:pic>
        <p:nvPicPr>
          <p:cNvPr id="2956292" name="Picture 4"/>
          <p:cNvPicPr>
            <a:picLocks noChangeAspect="1" noChangeArrowheads="1"/>
          </p:cNvPicPr>
          <p:nvPr/>
        </p:nvPicPr>
        <p:blipFill>
          <a:blip r:embed="rId4" cstate="print"/>
          <a:srcRect/>
          <a:stretch>
            <a:fillRect/>
          </a:stretch>
        </p:blipFill>
        <p:spPr bwMode="auto">
          <a:xfrm>
            <a:off x="381000" y="1676400"/>
            <a:ext cx="9142413" cy="4005263"/>
          </a:xfrm>
          <a:prstGeom prst="rect">
            <a:avLst/>
          </a:prstGeom>
          <a:noFill/>
          <a:ln w="12700">
            <a:noFill/>
            <a:miter lim="800000"/>
            <a:headEnd type="none" w="sm" len="sm"/>
            <a:tailEnd type="none" w="sm" len="sm"/>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56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8338" name="Rectangle 1026"/>
          <p:cNvSpPr>
            <a:spLocks noGrp="1" noChangeArrowheads="1"/>
          </p:cNvSpPr>
          <p:nvPr>
            <p:ph type="title" idx="4294967295"/>
          </p:nvPr>
        </p:nvSpPr>
        <p:spPr>
          <a:xfrm>
            <a:off x="379412" y="266700"/>
            <a:ext cx="9144000" cy="1104900"/>
          </a:xfrm>
        </p:spPr>
        <p:txBody>
          <a:bodyPr/>
          <a:lstStyle/>
          <a:p>
            <a:r>
              <a:rPr lang="en-US" sz="3200" i="1" dirty="0"/>
              <a:t>Example </a:t>
            </a:r>
            <a:r>
              <a:rPr lang="en-US" sz="3200" i="1" dirty="0" smtClean="0"/>
              <a:t>5: Graphical Interface</a:t>
            </a:r>
            <a:r>
              <a:rPr lang="en-US" sz="3200" i="1" dirty="0"/>
              <a:t/>
            </a:r>
            <a:br>
              <a:rPr lang="en-US" sz="3200" i="1" dirty="0"/>
            </a:br>
            <a:r>
              <a:rPr lang="en-US" dirty="0" smtClean="0"/>
              <a:t>Design by Steve Jobs </a:t>
            </a:r>
            <a:endParaRPr lang="en-GB" dirty="0"/>
          </a:p>
        </p:txBody>
      </p:sp>
      <p:pic>
        <p:nvPicPr>
          <p:cNvPr id="7" name="Picture 6" descr="2.JPG"/>
          <p:cNvPicPr>
            <a:picLocks noChangeAspect="1"/>
          </p:cNvPicPr>
          <p:nvPr/>
        </p:nvPicPr>
        <p:blipFill>
          <a:blip r:embed="rId4" cstate="print"/>
          <a:stretch>
            <a:fillRect/>
          </a:stretch>
        </p:blipFill>
        <p:spPr>
          <a:xfrm>
            <a:off x="455631" y="1676395"/>
            <a:ext cx="4440555" cy="3383280"/>
          </a:xfrm>
          <a:prstGeom prst="rect">
            <a:avLst/>
          </a:prstGeom>
        </p:spPr>
      </p:pic>
      <p:pic>
        <p:nvPicPr>
          <p:cNvPr id="8" name="Picture 7" descr="5.jpg"/>
          <p:cNvPicPr>
            <a:picLocks noChangeAspect="1"/>
          </p:cNvPicPr>
          <p:nvPr/>
        </p:nvPicPr>
        <p:blipFill>
          <a:blip r:embed="rId5" cstate="print"/>
          <a:stretch>
            <a:fillRect/>
          </a:stretch>
        </p:blipFill>
        <p:spPr>
          <a:xfrm>
            <a:off x="5082857" y="1676395"/>
            <a:ext cx="4440555" cy="33832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58338" name="Rectangle 1026"/>
          <p:cNvSpPr>
            <a:spLocks noGrp="1" noChangeArrowheads="1"/>
          </p:cNvSpPr>
          <p:nvPr>
            <p:ph type="title" idx="4294967295"/>
          </p:nvPr>
        </p:nvSpPr>
        <p:spPr>
          <a:xfrm>
            <a:off x="379412" y="266700"/>
            <a:ext cx="9144000" cy="1104900"/>
          </a:xfrm>
        </p:spPr>
        <p:txBody>
          <a:bodyPr/>
          <a:lstStyle/>
          <a:p>
            <a:r>
              <a:rPr lang="en-US" sz="3200" i="1" dirty="0"/>
              <a:t>Example </a:t>
            </a:r>
            <a:r>
              <a:rPr lang="en-US" sz="3200" i="1" dirty="0" smtClean="0"/>
              <a:t>6: </a:t>
            </a:r>
            <a:r>
              <a:rPr lang="en-US" sz="3200" i="1" dirty="0"/>
              <a:t>The Future of </a:t>
            </a:r>
            <a:r>
              <a:rPr lang="en-US" sz="3200" i="1" dirty="0" smtClean="0"/>
              <a:t>Shopping</a:t>
            </a:r>
            <a:br>
              <a:rPr lang="en-US" sz="3200" i="1" dirty="0" smtClean="0"/>
            </a:br>
            <a:r>
              <a:rPr lang="en-US" dirty="0" smtClean="0"/>
              <a:t>Design by Cisco</a:t>
            </a:r>
            <a:endParaRPr lang="en-GB" dirty="0"/>
          </a:p>
        </p:txBody>
      </p:sp>
      <p:pic>
        <p:nvPicPr>
          <p:cNvPr id="6" name="Picture 4" descr="https://i.ytimg.com/vi/XM9ZOWPeiAk/maxresdefault.jpg"/>
          <p:cNvPicPr>
            <a:picLocks noChangeAspect="1" noChangeArrowheads="1"/>
          </p:cNvPicPr>
          <p:nvPr/>
        </p:nvPicPr>
        <p:blipFill>
          <a:blip r:embed="rId4" cstate="print"/>
          <a:srcRect/>
          <a:stretch>
            <a:fillRect/>
          </a:stretch>
        </p:blipFill>
        <p:spPr bwMode="auto">
          <a:xfrm>
            <a:off x="455612" y="1676395"/>
            <a:ext cx="8778238" cy="493776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15331" name="Rectangle 3"/>
          <p:cNvSpPr>
            <a:spLocks noGrp="1" noChangeArrowheads="1"/>
          </p:cNvSpPr>
          <p:nvPr>
            <p:ph type="title" idx="4294967295"/>
          </p:nvPr>
        </p:nvSpPr>
        <p:spPr>
          <a:xfrm>
            <a:off x="381000" y="304800"/>
            <a:ext cx="9144000" cy="1066800"/>
          </a:xfrm>
        </p:spPr>
        <p:txBody>
          <a:bodyPr/>
          <a:lstStyle/>
          <a:p>
            <a:r>
              <a:rPr lang="en-US" sz="3200" i="1" dirty="0" smtClean="0"/>
              <a:t>The Role of a Designer</a:t>
            </a:r>
            <a:r>
              <a:rPr lang="en-US" sz="3200" i="1" dirty="0"/>
              <a:t/>
            </a:r>
            <a:br>
              <a:rPr lang="en-US" sz="3200" i="1" dirty="0"/>
            </a:br>
            <a:r>
              <a:rPr lang="en-US" dirty="0" smtClean="0"/>
              <a:t>iPhone Example</a:t>
            </a:r>
            <a:endParaRPr lang="en-GB" dirty="0"/>
          </a:p>
        </p:txBody>
      </p:sp>
      <p:grpSp>
        <p:nvGrpSpPr>
          <p:cNvPr id="14" name="Group 8"/>
          <p:cNvGrpSpPr>
            <a:grpSpLocks noChangeAspect="1"/>
          </p:cNvGrpSpPr>
          <p:nvPr/>
        </p:nvGrpSpPr>
        <p:grpSpPr bwMode="auto">
          <a:xfrm>
            <a:off x="883920" y="4648200"/>
            <a:ext cx="457200" cy="930249"/>
            <a:chOff x="378" y="1549"/>
            <a:chExt cx="264" cy="537"/>
          </a:xfrm>
        </p:grpSpPr>
        <p:sp>
          <p:nvSpPr>
            <p:cNvPr id="16" name="Oval 9"/>
            <p:cNvSpPr>
              <a:spLocks noChangeArrowheads="1"/>
            </p:cNvSpPr>
            <p:nvPr/>
          </p:nvSpPr>
          <p:spPr bwMode="auto">
            <a:xfrm flipH="1">
              <a:off x="444" y="1549"/>
              <a:ext cx="132" cy="129"/>
            </a:xfrm>
            <a:prstGeom prst="ellipse">
              <a:avLst/>
            </a:prstGeom>
            <a:noFill/>
            <a:ln w="38100">
              <a:solidFill>
                <a:schemeClr val="bg1">
                  <a:lumMod val="65000"/>
                </a:schemeClr>
              </a:solidFill>
              <a:round/>
              <a:headEnd/>
              <a:tailEnd/>
            </a:ln>
          </p:spPr>
          <p:txBody>
            <a:bodyPr/>
            <a:lstStyle/>
            <a:p>
              <a:endParaRPr lang="en-US" dirty="0"/>
            </a:p>
          </p:txBody>
        </p:sp>
        <p:sp>
          <p:nvSpPr>
            <p:cNvPr id="17"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38100" cmpd="sng">
              <a:solidFill>
                <a:schemeClr val="bg1">
                  <a:lumMod val="65000"/>
                </a:schemeClr>
              </a:solidFill>
              <a:prstDash val="solid"/>
              <a:round/>
              <a:headEnd/>
              <a:tailEnd/>
            </a:ln>
          </p:spPr>
          <p:txBody>
            <a:bodyPr/>
            <a:lstStyle/>
            <a:p>
              <a:endParaRPr lang="en-US" dirty="0"/>
            </a:p>
          </p:txBody>
        </p:sp>
        <p:sp>
          <p:nvSpPr>
            <p:cNvPr id="18" name="Line 11"/>
            <p:cNvSpPr>
              <a:spLocks noChangeShapeType="1"/>
            </p:cNvSpPr>
            <p:nvPr/>
          </p:nvSpPr>
          <p:spPr bwMode="auto">
            <a:xfrm>
              <a:off x="510" y="1871"/>
              <a:ext cx="132" cy="215"/>
            </a:xfrm>
            <a:prstGeom prst="line">
              <a:avLst/>
            </a:prstGeom>
            <a:noFill/>
            <a:ln w="38100">
              <a:solidFill>
                <a:schemeClr val="bg1">
                  <a:lumMod val="65000"/>
                </a:schemeClr>
              </a:solidFill>
              <a:round/>
              <a:headEnd/>
              <a:tailEnd/>
            </a:ln>
          </p:spPr>
          <p:txBody>
            <a:bodyPr/>
            <a:lstStyle/>
            <a:p>
              <a:endParaRPr lang="en-US" dirty="0"/>
            </a:p>
          </p:txBody>
        </p:sp>
        <p:sp>
          <p:nvSpPr>
            <p:cNvPr id="19" name="Line 12"/>
            <p:cNvSpPr>
              <a:spLocks noChangeShapeType="1"/>
            </p:cNvSpPr>
            <p:nvPr/>
          </p:nvSpPr>
          <p:spPr bwMode="auto">
            <a:xfrm>
              <a:off x="378" y="1742"/>
              <a:ext cx="264" cy="2"/>
            </a:xfrm>
            <a:prstGeom prst="line">
              <a:avLst/>
            </a:prstGeom>
            <a:noFill/>
            <a:ln w="38100">
              <a:solidFill>
                <a:schemeClr val="bg1">
                  <a:lumMod val="65000"/>
                </a:schemeClr>
              </a:solidFill>
              <a:round/>
              <a:headEnd/>
              <a:tailEnd/>
            </a:ln>
          </p:spPr>
          <p:txBody>
            <a:bodyPr/>
            <a:lstStyle/>
            <a:p>
              <a:endParaRPr lang="en-US" dirty="0"/>
            </a:p>
          </p:txBody>
        </p:sp>
      </p:grpSp>
      <p:sp>
        <p:nvSpPr>
          <p:cNvPr id="8" name="AutoShape 4"/>
          <p:cNvSpPr>
            <a:spLocks noChangeArrowheads="1"/>
          </p:cNvSpPr>
          <p:nvPr/>
        </p:nvSpPr>
        <p:spPr bwMode="auto">
          <a:xfrm>
            <a:off x="381000" y="1676399"/>
            <a:ext cx="1463040" cy="1371600"/>
          </a:xfrm>
          <a:prstGeom prst="wedgeRectCallout">
            <a:avLst>
              <a:gd name="adj1" fmla="val -5095"/>
              <a:gd name="adj2" fmla="val 136517"/>
            </a:avLst>
          </a:prstGeom>
          <a:noFill/>
          <a:ln w="76200">
            <a:solidFill>
              <a:srgbClr val="996600"/>
            </a:solidFill>
            <a:miter lim="800000"/>
            <a:headEnd type="none" w="sm" len="sm"/>
            <a:tailEnd type="none" w="sm" len="sm"/>
          </a:ln>
        </p:spPr>
        <p:txBody>
          <a:bodyPr>
            <a:spAutoFit/>
          </a:bodyPr>
          <a:lstStyle/>
          <a:p>
            <a:pPr algn="l"/>
            <a:r>
              <a:rPr lang="en-US" dirty="0" smtClean="0"/>
              <a:t>We need a </a:t>
            </a:r>
            <a:r>
              <a:rPr lang="en-US" b="1" i="1" dirty="0" smtClean="0">
                <a:solidFill>
                  <a:srgbClr val="996600"/>
                </a:solidFill>
              </a:rPr>
              <a:t>larger screen</a:t>
            </a:r>
            <a:endParaRPr lang="en-US" b="1" i="1" dirty="0">
              <a:solidFill>
                <a:srgbClr val="996600"/>
              </a:solidFill>
            </a:endParaRPr>
          </a:p>
        </p:txBody>
      </p:sp>
      <p:sp>
        <p:nvSpPr>
          <p:cNvPr id="15" name="Text Box 13"/>
          <p:cNvSpPr txBox="1">
            <a:spLocks noChangeArrowheads="1"/>
          </p:cNvSpPr>
          <p:nvPr/>
        </p:nvSpPr>
        <p:spPr bwMode="auto">
          <a:xfrm>
            <a:off x="729242" y="5589588"/>
            <a:ext cx="766557" cy="461665"/>
          </a:xfrm>
          <a:prstGeom prst="rect">
            <a:avLst/>
          </a:prstGeom>
          <a:noFill/>
          <a:ln w="12700">
            <a:noFill/>
            <a:miter lim="800000"/>
            <a:headEnd type="none" w="sm" len="sm"/>
            <a:tailEnd type="none" w="sm" len="sm"/>
          </a:ln>
        </p:spPr>
        <p:txBody>
          <a:bodyPr wrap="none">
            <a:spAutoFit/>
          </a:bodyPr>
          <a:lstStyle/>
          <a:p>
            <a:r>
              <a:rPr lang="en-US" sz="2400" dirty="0" smtClean="0"/>
              <a:t>User</a:t>
            </a:r>
            <a:endParaRPr lang="en-US" sz="2400" dirty="0"/>
          </a:p>
        </p:txBody>
      </p:sp>
      <p:grpSp>
        <p:nvGrpSpPr>
          <p:cNvPr id="21" name="Group 8"/>
          <p:cNvGrpSpPr>
            <a:grpSpLocks noChangeAspect="1"/>
          </p:cNvGrpSpPr>
          <p:nvPr/>
        </p:nvGrpSpPr>
        <p:grpSpPr bwMode="auto">
          <a:xfrm>
            <a:off x="2833052" y="4648200"/>
            <a:ext cx="457200" cy="930249"/>
            <a:chOff x="378" y="1549"/>
            <a:chExt cx="264" cy="537"/>
          </a:xfrm>
        </p:grpSpPr>
        <p:sp>
          <p:nvSpPr>
            <p:cNvPr id="23" name="Oval 9"/>
            <p:cNvSpPr>
              <a:spLocks noChangeArrowheads="1"/>
            </p:cNvSpPr>
            <p:nvPr/>
          </p:nvSpPr>
          <p:spPr bwMode="auto">
            <a:xfrm flipH="1">
              <a:off x="444" y="1549"/>
              <a:ext cx="132" cy="129"/>
            </a:xfrm>
            <a:prstGeom prst="ellipse">
              <a:avLst/>
            </a:prstGeom>
            <a:noFill/>
            <a:ln w="38100">
              <a:solidFill>
                <a:schemeClr val="bg1">
                  <a:lumMod val="65000"/>
                </a:schemeClr>
              </a:solidFill>
              <a:round/>
              <a:headEnd/>
              <a:tailEnd/>
            </a:ln>
          </p:spPr>
          <p:txBody>
            <a:bodyPr/>
            <a:lstStyle/>
            <a:p>
              <a:endParaRPr lang="en-US" dirty="0"/>
            </a:p>
          </p:txBody>
        </p:sp>
        <p:sp>
          <p:nvSpPr>
            <p:cNvPr id="24"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38100" cmpd="sng">
              <a:solidFill>
                <a:schemeClr val="bg1">
                  <a:lumMod val="65000"/>
                </a:schemeClr>
              </a:solidFill>
              <a:prstDash val="solid"/>
              <a:round/>
              <a:headEnd/>
              <a:tailEnd/>
            </a:ln>
          </p:spPr>
          <p:txBody>
            <a:bodyPr/>
            <a:lstStyle/>
            <a:p>
              <a:endParaRPr lang="en-US" dirty="0"/>
            </a:p>
          </p:txBody>
        </p:sp>
        <p:sp>
          <p:nvSpPr>
            <p:cNvPr id="25" name="Line 11"/>
            <p:cNvSpPr>
              <a:spLocks noChangeShapeType="1"/>
            </p:cNvSpPr>
            <p:nvPr/>
          </p:nvSpPr>
          <p:spPr bwMode="auto">
            <a:xfrm>
              <a:off x="510" y="1871"/>
              <a:ext cx="132" cy="215"/>
            </a:xfrm>
            <a:prstGeom prst="line">
              <a:avLst/>
            </a:prstGeom>
            <a:noFill/>
            <a:ln w="38100">
              <a:solidFill>
                <a:schemeClr val="bg1">
                  <a:lumMod val="65000"/>
                </a:schemeClr>
              </a:solidFill>
              <a:round/>
              <a:headEnd/>
              <a:tailEnd/>
            </a:ln>
          </p:spPr>
          <p:txBody>
            <a:bodyPr/>
            <a:lstStyle/>
            <a:p>
              <a:endParaRPr lang="en-US" dirty="0"/>
            </a:p>
          </p:txBody>
        </p:sp>
        <p:sp>
          <p:nvSpPr>
            <p:cNvPr id="26" name="Line 12"/>
            <p:cNvSpPr>
              <a:spLocks noChangeShapeType="1"/>
            </p:cNvSpPr>
            <p:nvPr/>
          </p:nvSpPr>
          <p:spPr bwMode="auto">
            <a:xfrm>
              <a:off x="378" y="1742"/>
              <a:ext cx="264" cy="2"/>
            </a:xfrm>
            <a:prstGeom prst="line">
              <a:avLst/>
            </a:prstGeom>
            <a:noFill/>
            <a:ln w="38100">
              <a:solidFill>
                <a:schemeClr val="bg1">
                  <a:lumMod val="65000"/>
                </a:schemeClr>
              </a:solidFill>
              <a:round/>
              <a:headEnd/>
              <a:tailEnd/>
            </a:ln>
          </p:spPr>
          <p:txBody>
            <a:bodyPr/>
            <a:lstStyle/>
            <a:p>
              <a:endParaRPr lang="en-US" dirty="0"/>
            </a:p>
          </p:txBody>
        </p:sp>
      </p:grpSp>
      <p:sp>
        <p:nvSpPr>
          <p:cNvPr id="9" name="AutoShape 5"/>
          <p:cNvSpPr>
            <a:spLocks noChangeArrowheads="1"/>
          </p:cNvSpPr>
          <p:nvPr/>
        </p:nvSpPr>
        <p:spPr bwMode="auto">
          <a:xfrm>
            <a:off x="1996704" y="1676399"/>
            <a:ext cx="2103120" cy="1371600"/>
          </a:xfrm>
          <a:prstGeom prst="wedgeRectCallout">
            <a:avLst>
              <a:gd name="adj1" fmla="val 3734"/>
              <a:gd name="adj2" fmla="val 141809"/>
            </a:avLst>
          </a:prstGeom>
          <a:noFill/>
          <a:ln w="76200">
            <a:solidFill>
              <a:srgbClr val="996600"/>
            </a:solidFill>
            <a:miter lim="800000"/>
            <a:headEnd type="none" w="sm" len="sm"/>
            <a:tailEnd type="none" w="sm" len="sm"/>
          </a:ln>
        </p:spPr>
        <p:txBody>
          <a:bodyPr>
            <a:spAutoFit/>
          </a:bodyPr>
          <a:lstStyle/>
          <a:p>
            <a:pPr algn="l"/>
            <a:r>
              <a:rPr lang="en-US" dirty="0" smtClean="0"/>
              <a:t>The users need a </a:t>
            </a:r>
            <a:r>
              <a:rPr lang="en-US" b="1" i="1" dirty="0" smtClean="0">
                <a:solidFill>
                  <a:srgbClr val="996600"/>
                </a:solidFill>
              </a:rPr>
              <a:t>larger screen</a:t>
            </a:r>
            <a:endParaRPr lang="en-US" b="1" i="1" dirty="0">
              <a:solidFill>
                <a:srgbClr val="996600"/>
              </a:solidFill>
            </a:endParaRPr>
          </a:p>
        </p:txBody>
      </p:sp>
      <p:sp>
        <p:nvSpPr>
          <p:cNvPr id="22" name="Text Box 13"/>
          <p:cNvSpPr txBox="1">
            <a:spLocks noChangeArrowheads="1"/>
          </p:cNvSpPr>
          <p:nvPr/>
        </p:nvSpPr>
        <p:spPr bwMode="auto">
          <a:xfrm>
            <a:off x="2490824" y="5589588"/>
            <a:ext cx="1141658" cy="461665"/>
          </a:xfrm>
          <a:prstGeom prst="rect">
            <a:avLst/>
          </a:prstGeom>
          <a:noFill/>
          <a:ln w="12700">
            <a:noFill/>
            <a:miter lim="800000"/>
            <a:headEnd type="none" w="sm" len="sm"/>
            <a:tailEnd type="none" w="sm" len="sm"/>
          </a:ln>
        </p:spPr>
        <p:txBody>
          <a:bodyPr wrap="none">
            <a:spAutoFit/>
          </a:bodyPr>
          <a:lstStyle/>
          <a:p>
            <a:r>
              <a:rPr lang="en-US" sz="2400" dirty="0" smtClean="0"/>
              <a:t>Analyst</a:t>
            </a:r>
            <a:endParaRPr lang="en-US" sz="2400" dirty="0"/>
          </a:p>
        </p:txBody>
      </p:sp>
      <p:grpSp>
        <p:nvGrpSpPr>
          <p:cNvPr id="28" name="Group 8"/>
          <p:cNvGrpSpPr>
            <a:grpSpLocks noChangeAspect="1"/>
          </p:cNvGrpSpPr>
          <p:nvPr/>
        </p:nvGrpSpPr>
        <p:grpSpPr bwMode="auto">
          <a:xfrm>
            <a:off x="4776955" y="4648200"/>
            <a:ext cx="457200" cy="930249"/>
            <a:chOff x="378" y="1549"/>
            <a:chExt cx="264" cy="537"/>
          </a:xfrm>
        </p:grpSpPr>
        <p:sp>
          <p:nvSpPr>
            <p:cNvPr id="30" name="Oval 9"/>
            <p:cNvSpPr>
              <a:spLocks noChangeArrowheads="1"/>
            </p:cNvSpPr>
            <p:nvPr/>
          </p:nvSpPr>
          <p:spPr bwMode="auto">
            <a:xfrm flipH="1">
              <a:off x="444" y="1549"/>
              <a:ext cx="132" cy="129"/>
            </a:xfrm>
            <a:prstGeom prst="ellipse">
              <a:avLst/>
            </a:prstGeom>
            <a:noFill/>
            <a:ln w="38100">
              <a:solidFill>
                <a:schemeClr val="bg1">
                  <a:lumMod val="65000"/>
                </a:schemeClr>
              </a:solidFill>
              <a:round/>
              <a:headEnd/>
              <a:tailEnd/>
            </a:ln>
          </p:spPr>
          <p:txBody>
            <a:bodyPr/>
            <a:lstStyle/>
            <a:p>
              <a:endParaRPr lang="en-US" dirty="0"/>
            </a:p>
          </p:txBody>
        </p:sp>
        <p:sp>
          <p:nvSpPr>
            <p:cNvPr id="31"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38100" cmpd="sng">
              <a:solidFill>
                <a:schemeClr val="bg1">
                  <a:lumMod val="65000"/>
                </a:schemeClr>
              </a:solidFill>
              <a:prstDash val="solid"/>
              <a:round/>
              <a:headEnd/>
              <a:tailEnd/>
            </a:ln>
          </p:spPr>
          <p:txBody>
            <a:bodyPr/>
            <a:lstStyle/>
            <a:p>
              <a:endParaRPr lang="en-US" dirty="0"/>
            </a:p>
          </p:txBody>
        </p:sp>
        <p:sp>
          <p:nvSpPr>
            <p:cNvPr id="32" name="Line 11"/>
            <p:cNvSpPr>
              <a:spLocks noChangeShapeType="1"/>
            </p:cNvSpPr>
            <p:nvPr/>
          </p:nvSpPr>
          <p:spPr bwMode="auto">
            <a:xfrm>
              <a:off x="510" y="1871"/>
              <a:ext cx="132" cy="215"/>
            </a:xfrm>
            <a:prstGeom prst="line">
              <a:avLst/>
            </a:prstGeom>
            <a:noFill/>
            <a:ln w="38100">
              <a:solidFill>
                <a:schemeClr val="bg1">
                  <a:lumMod val="65000"/>
                </a:schemeClr>
              </a:solidFill>
              <a:round/>
              <a:headEnd/>
              <a:tailEnd/>
            </a:ln>
          </p:spPr>
          <p:txBody>
            <a:bodyPr/>
            <a:lstStyle/>
            <a:p>
              <a:endParaRPr lang="en-US" dirty="0"/>
            </a:p>
          </p:txBody>
        </p:sp>
        <p:sp>
          <p:nvSpPr>
            <p:cNvPr id="33" name="Line 12"/>
            <p:cNvSpPr>
              <a:spLocks noChangeShapeType="1"/>
            </p:cNvSpPr>
            <p:nvPr/>
          </p:nvSpPr>
          <p:spPr bwMode="auto">
            <a:xfrm>
              <a:off x="378" y="1742"/>
              <a:ext cx="264" cy="2"/>
            </a:xfrm>
            <a:prstGeom prst="line">
              <a:avLst/>
            </a:prstGeom>
            <a:noFill/>
            <a:ln w="38100">
              <a:solidFill>
                <a:schemeClr val="bg1">
                  <a:lumMod val="65000"/>
                </a:schemeClr>
              </a:solidFill>
              <a:round/>
              <a:headEnd/>
              <a:tailEnd/>
            </a:ln>
          </p:spPr>
          <p:txBody>
            <a:bodyPr/>
            <a:lstStyle/>
            <a:p>
              <a:endParaRPr lang="en-US" dirty="0"/>
            </a:p>
          </p:txBody>
        </p:sp>
      </p:grpSp>
      <p:sp>
        <p:nvSpPr>
          <p:cNvPr id="11" name="AutoShape 5"/>
          <p:cNvSpPr>
            <a:spLocks noChangeArrowheads="1"/>
          </p:cNvSpPr>
          <p:nvPr/>
        </p:nvSpPr>
        <p:spPr bwMode="auto">
          <a:xfrm>
            <a:off x="4265612" y="1676399"/>
            <a:ext cx="1920240" cy="1371600"/>
          </a:xfrm>
          <a:prstGeom prst="wedgeRectCallout">
            <a:avLst>
              <a:gd name="adj1" fmla="val -12647"/>
              <a:gd name="adj2" fmla="val 140534"/>
            </a:avLst>
          </a:prstGeom>
          <a:noFill/>
          <a:ln w="76200">
            <a:solidFill>
              <a:schemeClr val="tx2"/>
            </a:solidFill>
            <a:miter lim="800000"/>
            <a:headEnd type="none" w="sm" len="sm"/>
            <a:tailEnd type="none" w="sm" len="sm"/>
          </a:ln>
        </p:spPr>
        <p:txBody>
          <a:bodyPr>
            <a:spAutoFit/>
          </a:bodyPr>
          <a:lstStyle/>
          <a:p>
            <a:pPr algn="l"/>
            <a:r>
              <a:rPr lang="en-US" dirty="0" smtClean="0"/>
              <a:t>Let’s design a </a:t>
            </a:r>
            <a:r>
              <a:rPr lang="en-US" b="1" i="1" dirty="0" smtClean="0">
                <a:solidFill>
                  <a:schemeClr val="tx2"/>
                </a:solidFill>
              </a:rPr>
              <a:t>larger phone</a:t>
            </a:r>
            <a:endParaRPr lang="en-US" b="1" i="1" dirty="0">
              <a:solidFill>
                <a:schemeClr val="tx2"/>
              </a:solidFill>
            </a:endParaRPr>
          </a:p>
        </p:txBody>
      </p:sp>
      <p:sp>
        <p:nvSpPr>
          <p:cNvPr id="29" name="Text Box 13"/>
          <p:cNvSpPr txBox="1">
            <a:spLocks noChangeArrowheads="1"/>
          </p:cNvSpPr>
          <p:nvPr/>
        </p:nvSpPr>
        <p:spPr bwMode="auto">
          <a:xfrm>
            <a:off x="4357784" y="5589588"/>
            <a:ext cx="1295547" cy="830997"/>
          </a:xfrm>
          <a:prstGeom prst="rect">
            <a:avLst/>
          </a:prstGeom>
          <a:noFill/>
          <a:ln w="12700">
            <a:noFill/>
            <a:miter lim="800000"/>
            <a:headEnd type="none" w="sm" len="sm"/>
            <a:tailEnd type="none" w="sm" len="sm"/>
          </a:ln>
        </p:spPr>
        <p:txBody>
          <a:bodyPr wrap="none">
            <a:spAutoFit/>
          </a:bodyPr>
          <a:lstStyle/>
          <a:p>
            <a:r>
              <a:rPr lang="en-US" sz="2400" dirty="0" smtClean="0"/>
              <a:t>Lead</a:t>
            </a:r>
          </a:p>
          <a:p>
            <a:r>
              <a:rPr lang="en-HK" sz="2400" dirty="0" smtClean="0"/>
              <a:t>Designer</a:t>
            </a:r>
            <a:endParaRPr lang="en-US" sz="2400" dirty="0"/>
          </a:p>
        </p:txBody>
      </p:sp>
      <p:grpSp>
        <p:nvGrpSpPr>
          <p:cNvPr id="35" name="Group 8"/>
          <p:cNvGrpSpPr>
            <a:grpSpLocks noChangeAspect="1"/>
          </p:cNvGrpSpPr>
          <p:nvPr/>
        </p:nvGrpSpPr>
        <p:grpSpPr bwMode="auto">
          <a:xfrm>
            <a:off x="6503329" y="4648200"/>
            <a:ext cx="415636" cy="930249"/>
            <a:chOff x="378" y="1549"/>
            <a:chExt cx="264" cy="537"/>
          </a:xfrm>
        </p:grpSpPr>
        <p:sp>
          <p:nvSpPr>
            <p:cNvPr id="37" name="Oval 9"/>
            <p:cNvSpPr>
              <a:spLocks noChangeArrowheads="1"/>
            </p:cNvSpPr>
            <p:nvPr/>
          </p:nvSpPr>
          <p:spPr bwMode="auto">
            <a:xfrm flipH="1">
              <a:off x="444" y="1549"/>
              <a:ext cx="132" cy="129"/>
            </a:xfrm>
            <a:prstGeom prst="ellipse">
              <a:avLst/>
            </a:prstGeom>
            <a:noFill/>
            <a:ln w="38100">
              <a:solidFill>
                <a:schemeClr val="bg2"/>
              </a:solidFill>
              <a:round/>
              <a:headEnd/>
              <a:tailEnd/>
            </a:ln>
          </p:spPr>
          <p:txBody>
            <a:bodyPr/>
            <a:lstStyle/>
            <a:p>
              <a:endParaRPr lang="en-US" dirty="0"/>
            </a:p>
          </p:txBody>
        </p:sp>
        <p:sp>
          <p:nvSpPr>
            <p:cNvPr id="38"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38100" cmpd="sng">
              <a:solidFill>
                <a:schemeClr val="bg2"/>
              </a:solidFill>
              <a:prstDash val="solid"/>
              <a:round/>
              <a:headEnd/>
              <a:tailEnd/>
            </a:ln>
          </p:spPr>
          <p:txBody>
            <a:bodyPr/>
            <a:lstStyle/>
            <a:p>
              <a:endParaRPr lang="en-US" dirty="0"/>
            </a:p>
          </p:txBody>
        </p:sp>
        <p:sp>
          <p:nvSpPr>
            <p:cNvPr id="39" name="Line 11"/>
            <p:cNvSpPr>
              <a:spLocks noChangeShapeType="1"/>
            </p:cNvSpPr>
            <p:nvPr/>
          </p:nvSpPr>
          <p:spPr bwMode="auto">
            <a:xfrm>
              <a:off x="510" y="1871"/>
              <a:ext cx="132" cy="215"/>
            </a:xfrm>
            <a:prstGeom prst="line">
              <a:avLst/>
            </a:prstGeom>
            <a:noFill/>
            <a:ln w="38100">
              <a:solidFill>
                <a:schemeClr val="bg2"/>
              </a:solidFill>
              <a:round/>
              <a:headEnd/>
              <a:tailEnd/>
            </a:ln>
          </p:spPr>
          <p:txBody>
            <a:bodyPr/>
            <a:lstStyle/>
            <a:p>
              <a:endParaRPr lang="en-US" dirty="0"/>
            </a:p>
          </p:txBody>
        </p:sp>
        <p:sp>
          <p:nvSpPr>
            <p:cNvPr id="40" name="Line 12"/>
            <p:cNvSpPr>
              <a:spLocks noChangeShapeType="1"/>
            </p:cNvSpPr>
            <p:nvPr/>
          </p:nvSpPr>
          <p:spPr bwMode="auto">
            <a:xfrm>
              <a:off x="378" y="1742"/>
              <a:ext cx="264" cy="2"/>
            </a:xfrm>
            <a:prstGeom prst="line">
              <a:avLst/>
            </a:prstGeom>
            <a:noFill/>
            <a:ln w="38100">
              <a:solidFill>
                <a:schemeClr val="bg2"/>
              </a:solidFill>
              <a:round/>
              <a:headEnd/>
              <a:tailEnd/>
            </a:ln>
          </p:spPr>
          <p:txBody>
            <a:bodyPr/>
            <a:lstStyle/>
            <a:p>
              <a:endParaRPr lang="en-US" dirty="0"/>
            </a:p>
          </p:txBody>
        </p:sp>
      </p:grpSp>
      <p:sp>
        <p:nvSpPr>
          <p:cNvPr id="12" name="AutoShape 5"/>
          <p:cNvSpPr>
            <a:spLocks noChangeArrowheads="1"/>
          </p:cNvSpPr>
          <p:nvPr/>
        </p:nvSpPr>
        <p:spPr bwMode="auto">
          <a:xfrm>
            <a:off x="6340104" y="1676400"/>
            <a:ext cx="822960" cy="950976"/>
          </a:xfrm>
          <a:prstGeom prst="wedgeRectCallout">
            <a:avLst>
              <a:gd name="adj1" fmla="val -16208"/>
              <a:gd name="adj2" fmla="val 208111"/>
            </a:avLst>
          </a:prstGeom>
          <a:noFill/>
          <a:ln w="76200">
            <a:solidFill>
              <a:schemeClr val="bg2"/>
            </a:solidFill>
            <a:miter lim="800000"/>
            <a:headEnd type="none" w="sm" len="sm"/>
            <a:tailEnd type="none" w="sm" len="sm"/>
          </a:ln>
        </p:spPr>
        <p:txBody>
          <a:bodyPr>
            <a:spAutoFit/>
          </a:bodyPr>
          <a:lstStyle/>
          <a:p>
            <a:pPr algn="l"/>
            <a:r>
              <a:rPr lang="en-US" dirty="0" smtClean="0"/>
              <a:t>Yes, sir!</a:t>
            </a:r>
            <a:endParaRPr lang="en-US" dirty="0"/>
          </a:p>
        </p:txBody>
      </p:sp>
      <p:sp>
        <p:nvSpPr>
          <p:cNvPr id="36" name="Text Box 13"/>
          <p:cNvSpPr txBox="1">
            <a:spLocks noChangeArrowheads="1"/>
          </p:cNvSpPr>
          <p:nvPr/>
        </p:nvSpPr>
        <p:spPr bwMode="auto">
          <a:xfrm>
            <a:off x="5899453" y="5589588"/>
            <a:ext cx="1623394" cy="830997"/>
          </a:xfrm>
          <a:prstGeom prst="rect">
            <a:avLst/>
          </a:prstGeom>
          <a:noFill/>
          <a:ln w="12700">
            <a:noFill/>
            <a:miter lim="800000"/>
            <a:headEnd type="none" w="sm" len="sm"/>
            <a:tailEnd type="none" w="sm" len="sm"/>
          </a:ln>
        </p:spPr>
        <p:txBody>
          <a:bodyPr wrap="none">
            <a:spAutoFit/>
          </a:bodyPr>
          <a:lstStyle/>
          <a:p>
            <a:r>
              <a:rPr lang="en-US" sz="2400" b="1" dirty="0" smtClean="0">
                <a:solidFill>
                  <a:schemeClr val="bg2"/>
                </a:solidFill>
              </a:rPr>
              <a:t>Junior</a:t>
            </a:r>
          </a:p>
          <a:p>
            <a:r>
              <a:rPr lang="en-HK" sz="2400" b="1" dirty="0" smtClean="0">
                <a:solidFill>
                  <a:schemeClr val="bg2"/>
                </a:solidFill>
              </a:rPr>
              <a:t>Designer </a:t>
            </a:r>
            <a:r>
              <a:rPr lang="en-HK" sz="2400" b="1" i="1" dirty="0" smtClean="0">
                <a:solidFill>
                  <a:schemeClr val="bg2"/>
                </a:solidFill>
              </a:rPr>
              <a:t>A</a:t>
            </a:r>
            <a:endParaRPr lang="en-US" sz="2400" b="1" i="1" dirty="0">
              <a:solidFill>
                <a:schemeClr val="bg2"/>
              </a:solidFill>
            </a:endParaRPr>
          </a:p>
        </p:txBody>
      </p:sp>
      <p:grpSp>
        <p:nvGrpSpPr>
          <p:cNvPr id="42" name="Group 8"/>
          <p:cNvGrpSpPr>
            <a:grpSpLocks noChangeAspect="1"/>
          </p:cNvGrpSpPr>
          <p:nvPr/>
        </p:nvGrpSpPr>
        <p:grpSpPr bwMode="auto">
          <a:xfrm>
            <a:off x="8391629" y="4648200"/>
            <a:ext cx="457200" cy="930249"/>
            <a:chOff x="378" y="1549"/>
            <a:chExt cx="264" cy="537"/>
          </a:xfrm>
        </p:grpSpPr>
        <p:sp>
          <p:nvSpPr>
            <p:cNvPr id="44" name="Oval 9"/>
            <p:cNvSpPr>
              <a:spLocks noChangeArrowheads="1"/>
            </p:cNvSpPr>
            <p:nvPr/>
          </p:nvSpPr>
          <p:spPr bwMode="auto">
            <a:xfrm flipH="1">
              <a:off x="444" y="1549"/>
              <a:ext cx="132" cy="129"/>
            </a:xfrm>
            <a:prstGeom prst="ellipse">
              <a:avLst/>
            </a:prstGeom>
            <a:noFill/>
            <a:ln w="38100">
              <a:solidFill>
                <a:srgbClr val="00B050"/>
              </a:solidFill>
              <a:round/>
              <a:headEnd/>
              <a:tailEnd/>
            </a:ln>
          </p:spPr>
          <p:txBody>
            <a:bodyPr/>
            <a:lstStyle/>
            <a:p>
              <a:endParaRPr lang="en-US" dirty="0"/>
            </a:p>
          </p:txBody>
        </p:sp>
        <p:sp>
          <p:nvSpPr>
            <p:cNvPr id="45" name="Freeform 10"/>
            <p:cNvSpPr>
              <a:spLocks/>
            </p:cNvSpPr>
            <p:nvPr/>
          </p:nvSpPr>
          <p:spPr bwMode="auto">
            <a:xfrm flipH="1">
              <a:off x="378" y="1678"/>
              <a:ext cx="132" cy="408"/>
            </a:xfrm>
            <a:custGeom>
              <a:avLst/>
              <a:gdLst>
                <a:gd name="T0" fmla="*/ 0 w 30"/>
                <a:gd name="T1" fmla="*/ 0 h 95"/>
                <a:gd name="T2" fmla="*/ 0 w 30"/>
                <a:gd name="T3" fmla="*/ 193 h 95"/>
                <a:gd name="T4" fmla="*/ 132 w 30"/>
                <a:gd name="T5" fmla="*/ 408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38100" cmpd="sng">
              <a:solidFill>
                <a:srgbClr val="00B050"/>
              </a:solidFill>
              <a:prstDash val="solid"/>
              <a:round/>
              <a:headEnd/>
              <a:tailEnd/>
            </a:ln>
          </p:spPr>
          <p:txBody>
            <a:bodyPr/>
            <a:lstStyle/>
            <a:p>
              <a:endParaRPr lang="en-US" dirty="0"/>
            </a:p>
          </p:txBody>
        </p:sp>
        <p:sp>
          <p:nvSpPr>
            <p:cNvPr id="46" name="Line 11"/>
            <p:cNvSpPr>
              <a:spLocks noChangeShapeType="1"/>
            </p:cNvSpPr>
            <p:nvPr/>
          </p:nvSpPr>
          <p:spPr bwMode="auto">
            <a:xfrm>
              <a:off x="510" y="1871"/>
              <a:ext cx="132" cy="215"/>
            </a:xfrm>
            <a:prstGeom prst="line">
              <a:avLst/>
            </a:prstGeom>
            <a:noFill/>
            <a:ln w="38100">
              <a:solidFill>
                <a:srgbClr val="00B050"/>
              </a:solidFill>
              <a:round/>
              <a:headEnd/>
              <a:tailEnd/>
            </a:ln>
          </p:spPr>
          <p:txBody>
            <a:bodyPr/>
            <a:lstStyle/>
            <a:p>
              <a:endParaRPr lang="en-US" dirty="0"/>
            </a:p>
          </p:txBody>
        </p:sp>
        <p:sp>
          <p:nvSpPr>
            <p:cNvPr id="47" name="Line 12"/>
            <p:cNvSpPr>
              <a:spLocks noChangeShapeType="1"/>
            </p:cNvSpPr>
            <p:nvPr/>
          </p:nvSpPr>
          <p:spPr bwMode="auto">
            <a:xfrm>
              <a:off x="378" y="1742"/>
              <a:ext cx="264" cy="2"/>
            </a:xfrm>
            <a:prstGeom prst="line">
              <a:avLst/>
            </a:prstGeom>
            <a:noFill/>
            <a:ln w="38100">
              <a:solidFill>
                <a:srgbClr val="00B050"/>
              </a:solidFill>
              <a:round/>
              <a:headEnd/>
              <a:tailEnd/>
            </a:ln>
          </p:spPr>
          <p:txBody>
            <a:bodyPr/>
            <a:lstStyle/>
            <a:p>
              <a:endParaRPr lang="en-US" dirty="0"/>
            </a:p>
          </p:txBody>
        </p:sp>
      </p:grpSp>
      <p:sp>
        <p:nvSpPr>
          <p:cNvPr id="13" name="AutoShape 5"/>
          <p:cNvSpPr>
            <a:spLocks noChangeArrowheads="1"/>
          </p:cNvSpPr>
          <p:nvPr/>
        </p:nvSpPr>
        <p:spPr bwMode="auto">
          <a:xfrm>
            <a:off x="7313612" y="1676400"/>
            <a:ext cx="2148840" cy="1815882"/>
          </a:xfrm>
          <a:prstGeom prst="wedgeRectCallout">
            <a:avLst>
              <a:gd name="adj1" fmla="val 10380"/>
              <a:gd name="adj2" fmla="val 93734"/>
            </a:avLst>
          </a:prstGeom>
          <a:noFill/>
          <a:ln w="76200">
            <a:solidFill>
              <a:srgbClr val="00B050"/>
            </a:solidFill>
            <a:miter lim="800000"/>
            <a:headEnd type="none" w="sm" len="sm"/>
            <a:tailEnd type="none" w="sm" len="sm"/>
          </a:ln>
        </p:spPr>
        <p:txBody>
          <a:bodyPr>
            <a:spAutoFit/>
          </a:bodyPr>
          <a:lstStyle/>
          <a:p>
            <a:pPr algn="l"/>
            <a:r>
              <a:rPr lang="en-US" dirty="0" smtClean="0"/>
              <a:t>I propose a new design without the home button </a:t>
            </a:r>
            <a:r>
              <a:rPr lang="en-US" b="1" dirty="0" smtClean="0">
                <a:solidFill>
                  <a:schemeClr val="bg1">
                    <a:lumMod val="65000"/>
                  </a:schemeClr>
                </a:solidFill>
              </a:rPr>
              <a:t>.</a:t>
            </a:r>
            <a:endParaRPr lang="en-US" b="1" dirty="0">
              <a:solidFill>
                <a:schemeClr val="bg1">
                  <a:lumMod val="65000"/>
                </a:schemeClr>
              </a:solidFill>
            </a:endParaRPr>
          </a:p>
        </p:txBody>
      </p:sp>
      <p:sp>
        <p:nvSpPr>
          <p:cNvPr id="43" name="Text Box 13"/>
          <p:cNvSpPr txBox="1">
            <a:spLocks noChangeArrowheads="1"/>
          </p:cNvSpPr>
          <p:nvPr/>
        </p:nvSpPr>
        <p:spPr bwMode="auto">
          <a:xfrm>
            <a:off x="7808535" y="5589588"/>
            <a:ext cx="1623394" cy="830997"/>
          </a:xfrm>
          <a:prstGeom prst="rect">
            <a:avLst/>
          </a:prstGeom>
          <a:noFill/>
          <a:ln w="12700">
            <a:noFill/>
            <a:miter lim="800000"/>
            <a:headEnd type="none" w="sm" len="sm"/>
            <a:tailEnd type="none" w="sm" len="sm"/>
          </a:ln>
        </p:spPr>
        <p:txBody>
          <a:bodyPr wrap="none">
            <a:spAutoFit/>
          </a:bodyPr>
          <a:lstStyle/>
          <a:p>
            <a:r>
              <a:rPr lang="en-US" sz="2400" b="1" dirty="0" smtClean="0">
                <a:solidFill>
                  <a:srgbClr val="00B050"/>
                </a:solidFill>
              </a:rPr>
              <a:t>Junior</a:t>
            </a:r>
          </a:p>
          <a:p>
            <a:r>
              <a:rPr lang="en-HK" sz="2400" b="1" dirty="0" smtClean="0">
                <a:solidFill>
                  <a:srgbClr val="00B050"/>
                </a:solidFill>
              </a:rPr>
              <a:t>Designer </a:t>
            </a:r>
            <a:r>
              <a:rPr lang="en-HK" sz="2400" b="1" i="1" dirty="0" smtClean="0">
                <a:solidFill>
                  <a:srgbClr val="00B050"/>
                </a:solidFill>
              </a:rPr>
              <a:t>B</a:t>
            </a:r>
            <a:endParaRPr lang="en-US" sz="2400" b="1" i="1" dirty="0">
              <a:solidFill>
                <a:srgbClr val="00B050"/>
              </a:solidFill>
            </a:endParaRPr>
          </a:p>
        </p:txBody>
      </p:sp>
    </p:spTree>
    <p:extLst>
      <p:ext uri="{BB962C8B-B14F-4D97-AF65-F5344CB8AC3E}">
        <p14:creationId xmlns:p14="http://schemas.microsoft.com/office/powerpoint/2010/main" val="12891323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rgbClr val="A6A6A6"/>
                                      </p:to>
                                    </p:animClr>
                                  </p:sub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rgbClr val="A6A6A6"/>
                                      </p:to>
                                    </p:animClr>
                                  </p:sub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subTnLst>
                                    <p:animClr clrSpc="rgb" dir="cw">
                                      <p:cBhvr override="childStyle">
                                        <p:cTn dur="1" fill="hold" display="0" masterRel="nextClick" afterEffect="1"/>
                                        <p:tgtEl>
                                          <p:spTgt spid="9"/>
                                        </p:tgtEl>
                                        <p:attrNameLst>
                                          <p:attrName>ppt_c</p:attrName>
                                        </p:attrNameLst>
                                      </p:cBhvr>
                                      <p:to>
                                        <a:srgbClr val="A6A6A6"/>
                                      </p:to>
                                    </p:animClr>
                                  </p:sub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subTnLst>
                                    <p:animClr clrSpc="rgb" dir="cw">
                                      <p:cBhvr override="childStyle">
                                        <p:cTn dur="1" fill="hold" display="0" masterRel="nextClick" afterEffect="1"/>
                                        <p:tgtEl>
                                          <p:spTgt spid="22"/>
                                        </p:tgtEl>
                                        <p:attrNameLst>
                                          <p:attrName>ppt_c</p:attrName>
                                        </p:attrNameLst>
                                      </p:cBhvr>
                                      <p:to>
                                        <a:srgbClr val="A6A6A6"/>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subTnLst>
                                    <p:animClr clrSpc="rgb" dir="cw">
                                      <p:cBhvr override="childStyle">
                                        <p:cTn dur="1" fill="hold" display="0" masterRel="nextClick" afterEffect="1"/>
                                        <p:tgtEl>
                                          <p:spTgt spid="11"/>
                                        </p:tgtEl>
                                        <p:attrNameLst>
                                          <p:attrName>ppt_c</p:attrName>
                                        </p:attrNameLst>
                                      </p:cBhvr>
                                      <p:to>
                                        <a:srgbClr val="A6A6A6"/>
                                      </p:to>
                                    </p:animClr>
                                  </p:sub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subTnLst>
                                    <p:animClr clrSpc="rgb" dir="cw">
                                      <p:cBhvr override="childStyle">
                                        <p:cTn dur="1" fill="hold" display="0" masterRel="nextClick" afterEffect="1"/>
                                        <p:tgtEl>
                                          <p:spTgt spid="29"/>
                                        </p:tgtEl>
                                        <p:attrNameLst>
                                          <p:attrName>ppt_c</p:attrName>
                                        </p:attrNameLst>
                                      </p:cBhvr>
                                      <p:to>
                                        <a:srgbClr val="A6A6A6"/>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p:bldP spid="9" grpId="0" animBg="1"/>
      <p:bldP spid="22" grpId="0"/>
      <p:bldP spid="11" grpId="0" animBg="1"/>
      <p:bldP spid="29" grpId="0"/>
      <p:bldP spid="12" grpId="0" animBg="1"/>
      <p:bldP spid="36" grpId="0"/>
      <p:bldP spid="13" grpId="0" animBg="1"/>
      <p:bldP spid="43"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4"/>
          <p:cNvSpPr txBox="1">
            <a:spLocks noChangeArrowheads="1"/>
          </p:cNvSpPr>
          <p:nvPr/>
        </p:nvSpPr>
        <p:spPr bwMode="auto">
          <a:xfrm>
            <a:off x="912812" y="3886200"/>
            <a:ext cx="8612187" cy="609600"/>
          </a:xfrm>
          <a:prstGeom prst="rect">
            <a:avLst/>
          </a:prstGeom>
          <a:noFill/>
          <a:ln w="28575">
            <a:solidFill>
              <a:schemeClr val="tx2"/>
            </a:solidFill>
            <a:miter lim="800000"/>
            <a:headEnd/>
            <a:tailEnd/>
          </a:ln>
          <a:effectLst/>
        </p:spPr>
        <p:txBody>
          <a:bodyPr vert="horz" wrap="square" lIns="92075" tIns="46038" rIns="92075" bIns="46038" numCol="1" anchor="t" anchorCtr="0" compatLnSpc="1">
            <a:prstTxWarp prst="textNoShape">
              <a:avLst/>
            </a:prstTxWarp>
          </a:bodyPr>
          <a:lstStyle/>
          <a:p>
            <a:pPr marL="977900" marR="0" lvl="0" indent="-977900" algn="l" defTabSz="914400" rtl="0" eaLnBrk="0" fontAlgn="base" latinLnBrk="0" hangingPunct="0">
              <a:lnSpc>
                <a:spcPct val="100000"/>
              </a:lnSpc>
              <a:spcBef>
                <a:spcPct val="0"/>
              </a:spcBef>
              <a:spcAft>
                <a:spcPct val="10000"/>
              </a:spcAft>
              <a:buClr>
                <a:schemeClr val="tx2"/>
              </a:buClr>
              <a:buSzPct val="60000"/>
              <a:buFont typeface="Wingdings" pitchFamily="2" charset="2"/>
              <a:buNone/>
              <a:tabLst/>
              <a:defRPr/>
            </a:pPr>
            <a:r>
              <a:rPr kumimoji="0" lang="en-US" sz="2800" b="1" i="0" u="none" strike="noStrike" kern="0" cap="none" spc="0" normalizeH="0" baseline="0" noProof="0" dirty="0" smtClean="0">
                <a:ln>
                  <a:noFill/>
                </a:ln>
                <a:solidFill>
                  <a:schemeClr val="tx1"/>
                </a:solidFill>
                <a:effectLst/>
                <a:uLnTx/>
                <a:uFillTx/>
                <a:latin typeface="+mn-lt"/>
                <a:ea typeface="+mn-ea"/>
                <a:cs typeface="+mn-cs"/>
              </a:rPr>
              <a:t>Step 3.  </a:t>
            </a:r>
            <a:r>
              <a:rPr kumimoji="0" lang="en-US" altLang="zh-CN" sz="2800" b="0" i="0" u="none" strike="noStrike" kern="0" cap="none" spc="0" normalizeH="0" baseline="0" noProof="0" dirty="0" smtClean="0">
                <a:ln>
                  <a:noFill/>
                </a:ln>
                <a:solidFill>
                  <a:schemeClr val="tx1"/>
                </a:solidFill>
                <a:effectLst/>
                <a:uLnTx/>
                <a:uFillTx/>
                <a:latin typeface="+mn-lt"/>
                <a:ea typeface="SimSun" pitchFamily="2" charset="-122"/>
                <a:cs typeface="+mn-cs"/>
              </a:rPr>
              <a:t>The system asks for a customer profile</a:t>
            </a:r>
            <a:endParaRPr kumimoji="0" lang="en-US" sz="2800" b="0" i="0" u="none" strike="noStrike" kern="0" cap="none" spc="0" normalizeH="0" baseline="0" noProof="0" dirty="0">
              <a:ln>
                <a:noFill/>
              </a:ln>
              <a:solidFill>
                <a:schemeClr val="tx1"/>
              </a:solidFill>
              <a:effectLst/>
              <a:uLnTx/>
              <a:uFillTx/>
              <a:latin typeface="+mn-lt"/>
              <a:ea typeface="+mn-ea"/>
              <a:cs typeface="+mn-cs"/>
            </a:endParaRPr>
          </a:p>
        </p:txBody>
      </p:sp>
      <p:sp>
        <p:nvSpPr>
          <p:cNvPr id="7" name="Slide Number Placeholder 3"/>
          <p:cNvSpPr>
            <a:spLocks noGrp="1"/>
          </p:cNvSpPr>
          <p:nvPr>
            <p:ph type="sldNum" sz="quarter" idx="12"/>
          </p:nvPr>
        </p:nvSpPr>
        <p:spPr/>
        <p:txBody>
          <a:bodyPr/>
          <a:lstStyle/>
          <a:p>
            <a:fld id="{CF4774EF-8AA5-4BD3-AA59-5EBD459C1583}" type="slidenum">
              <a:rPr lang="en-US"/>
              <a:pPr/>
              <a:t>49</a:t>
            </a:fld>
            <a:endParaRPr lang="en-US" dirty="0"/>
          </a:p>
        </p:txBody>
      </p:sp>
      <p:sp>
        <p:nvSpPr>
          <p:cNvPr id="2403330" name="Rectangle 2"/>
          <p:cNvSpPr>
            <a:spLocks noChangeArrowheads="1"/>
          </p:cNvSpPr>
          <p:nvPr/>
        </p:nvSpPr>
        <p:spPr bwMode="auto">
          <a:xfrm>
            <a:off x="381000" y="1676400"/>
            <a:ext cx="9218613" cy="2286000"/>
          </a:xfrm>
          <a:prstGeom prst="rect">
            <a:avLst/>
          </a:prstGeom>
          <a:noFill/>
          <a:ln w="9525">
            <a:noFill/>
            <a:miter lim="800000"/>
            <a:headEnd/>
            <a:tailEnd/>
          </a:ln>
        </p:spPr>
        <p:txBody>
          <a:bodyPr lIns="92075" tIns="46038" rIns="92075" bIns="46038"/>
          <a:lstStyle/>
          <a:p>
            <a:pPr marL="398463" indent="-398463" algn="l">
              <a:lnSpc>
                <a:spcPct val="90000"/>
              </a:lnSpc>
              <a:spcBef>
                <a:spcPct val="20000"/>
              </a:spcBef>
              <a:buClr>
                <a:srgbClr val="996633"/>
              </a:buClr>
              <a:buSzPct val="60000"/>
              <a:buFont typeface="Wingdings" pitchFamily="2" charset="2"/>
              <a:buChar char="u"/>
            </a:pPr>
            <a:r>
              <a:rPr lang="en-US" sz="3200" b="1" i="1" dirty="0"/>
              <a:t>User </a:t>
            </a:r>
            <a:r>
              <a:rPr lang="en-US" sz="3200" b="1" i="1" dirty="0" smtClean="0"/>
              <a:t>Requirement</a:t>
            </a:r>
            <a:endParaRPr lang="en-US" sz="3200" dirty="0"/>
          </a:p>
          <a:p>
            <a:pPr marL="862013" lvl="1" indent="-349250" algn="l">
              <a:lnSpc>
                <a:spcPct val="90000"/>
              </a:lnSpc>
              <a:spcBef>
                <a:spcPct val="20000"/>
              </a:spcBef>
              <a:buClr>
                <a:srgbClr val="996633"/>
              </a:buClr>
              <a:buSzPct val="60000"/>
              <a:buFont typeface="Wingdings" pitchFamily="2" charset="2"/>
              <a:buChar char="n"/>
            </a:pPr>
            <a:r>
              <a:rPr lang="en-US" altLang="zh-CN" sz="2400" dirty="0">
                <a:ea typeface="SimSun" pitchFamily="2" charset="-122"/>
              </a:rPr>
              <a:t>The system asks for a customer profile, including such entries as the date of birth, the annual household income, and the number of years of investment experience</a:t>
            </a:r>
          </a:p>
          <a:p>
            <a:pPr marL="398463" indent="-398463" algn="l">
              <a:spcBef>
                <a:spcPct val="20000"/>
              </a:spcBef>
              <a:buClr>
                <a:schemeClr val="tx2"/>
              </a:buClr>
              <a:buSzPct val="60000"/>
              <a:buFont typeface="Wingdings" pitchFamily="2" charset="2"/>
              <a:buChar char="u"/>
            </a:pPr>
            <a:r>
              <a:rPr lang="en-US" sz="3200" b="1" i="1" dirty="0"/>
              <a:t>Analysis Use </a:t>
            </a:r>
            <a:r>
              <a:rPr lang="en-US" sz="3200" b="1" i="1" dirty="0" smtClean="0"/>
              <a:t>Case</a:t>
            </a:r>
            <a:endParaRPr lang="en-US" sz="3200" dirty="0"/>
          </a:p>
        </p:txBody>
      </p:sp>
      <p:sp>
        <p:nvSpPr>
          <p:cNvPr id="2914307" name="Rectangle 3"/>
          <p:cNvSpPr>
            <a:spLocks noGrp="1" noChangeArrowheads="1"/>
          </p:cNvSpPr>
          <p:nvPr>
            <p:ph type="title" idx="4294967295"/>
          </p:nvPr>
        </p:nvSpPr>
        <p:spPr/>
        <p:txBody>
          <a:bodyPr/>
          <a:lstStyle/>
          <a:p>
            <a:r>
              <a:rPr lang="en-US" sz="3200" i="1" dirty="0"/>
              <a:t>We Learn from Mistakes</a:t>
            </a:r>
            <a:br>
              <a:rPr lang="en-US" sz="3200" i="1" dirty="0"/>
            </a:br>
            <a:r>
              <a:rPr lang="en-US" dirty="0"/>
              <a:t>Customer Profile</a:t>
            </a:r>
            <a:endParaRPr lang="en-GB" dirty="0"/>
          </a:p>
        </p:txBody>
      </p:sp>
      <p:sp>
        <p:nvSpPr>
          <p:cNvPr id="2403333" name="Rectangle 5"/>
          <p:cNvSpPr>
            <a:spLocks noChangeArrowheads="1"/>
          </p:cNvSpPr>
          <p:nvPr/>
        </p:nvSpPr>
        <p:spPr bwMode="auto">
          <a:xfrm>
            <a:off x="379413" y="4648200"/>
            <a:ext cx="9144000" cy="609600"/>
          </a:xfrm>
          <a:prstGeom prst="rect">
            <a:avLst/>
          </a:prstGeom>
          <a:noFill/>
          <a:ln w="9525">
            <a:noFill/>
            <a:miter lim="800000"/>
            <a:headEnd/>
            <a:tailEnd/>
          </a:ln>
        </p:spPr>
        <p:txBody>
          <a:bodyPr lIns="92075" tIns="46038" rIns="92075" bIns="46038"/>
          <a:lstStyle/>
          <a:p>
            <a:pPr marL="398463" indent="-398463" algn="l">
              <a:lnSpc>
                <a:spcPct val="90000"/>
              </a:lnSpc>
              <a:spcBef>
                <a:spcPct val="20000"/>
              </a:spcBef>
              <a:buClr>
                <a:schemeClr val="tx2"/>
              </a:buClr>
              <a:buSzPct val="60000"/>
              <a:buFont typeface="Wingdings" pitchFamily="2" charset="2"/>
              <a:buChar char="u"/>
            </a:pPr>
            <a:r>
              <a:rPr lang="en-US" sz="3200" b="1" i="1" dirty="0"/>
              <a:t>Design Use </a:t>
            </a:r>
            <a:r>
              <a:rPr lang="en-US" sz="3200" b="1" i="1" dirty="0" smtClean="0"/>
              <a:t>Case</a:t>
            </a:r>
            <a:endParaRPr lang="en-US" sz="3200" dirty="0"/>
          </a:p>
        </p:txBody>
      </p:sp>
      <p:sp>
        <p:nvSpPr>
          <p:cNvPr id="2403334" name="Rectangle 6"/>
          <p:cNvSpPr>
            <a:spLocks noChangeArrowheads="1"/>
          </p:cNvSpPr>
          <p:nvPr/>
        </p:nvSpPr>
        <p:spPr bwMode="auto">
          <a:xfrm>
            <a:off x="912813" y="5257800"/>
            <a:ext cx="8612187" cy="1295400"/>
          </a:xfrm>
          <a:prstGeom prst="rect">
            <a:avLst/>
          </a:prstGeom>
          <a:solidFill>
            <a:srgbClr val="F8F8F8"/>
          </a:solidFill>
          <a:ln w="28575">
            <a:solidFill>
              <a:schemeClr val="tx2"/>
            </a:solidFill>
            <a:miter lim="800000"/>
            <a:headEnd/>
            <a:tailEnd/>
          </a:ln>
          <a:effectLst>
            <a:outerShdw dist="35921" dir="2700000" algn="ctr" rotWithShape="0">
              <a:schemeClr val="tx2"/>
            </a:outerShdw>
          </a:effectLst>
        </p:spPr>
        <p:txBody>
          <a:bodyPr lIns="92075" tIns="46038" rIns="92075" bIns="46038"/>
          <a:lstStyle/>
          <a:p>
            <a:pPr marL="977900" indent="-977900" algn="l">
              <a:spcAft>
                <a:spcPct val="10000"/>
              </a:spcAft>
              <a:buClr>
                <a:schemeClr val="tx2"/>
              </a:buClr>
              <a:buSzPct val="60000"/>
              <a:buFont typeface="Wingdings" pitchFamily="2" charset="2"/>
              <a:buNone/>
            </a:pPr>
            <a:r>
              <a:rPr lang="en-US" sz="2400" b="1" dirty="0"/>
              <a:t>Step </a:t>
            </a:r>
            <a:r>
              <a:rPr lang="en-US" sz="2400" b="1" dirty="0" smtClean="0"/>
              <a:t>3.</a:t>
            </a:r>
            <a:r>
              <a:rPr lang="en-US" sz="2400" dirty="0"/>
              <a:t>	</a:t>
            </a:r>
            <a:r>
              <a:rPr lang="en-US" altLang="zh-CN" sz="2400" dirty="0">
                <a:ea typeface="SimSun" pitchFamily="2" charset="-122"/>
              </a:rPr>
              <a:t>The system asks for a customer profile, which captures the Date of Birth, Annual Household Income, and No. of Years of Investment </a:t>
            </a:r>
            <a:r>
              <a:rPr lang="en-US" altLang="zh-CN" sz="2400" dirty="0" smtClean="0">
                <a:ea typeface="SimSun" pitchFamily="2" charset="-122"/>
              </a:rPr>
              <a:t>Experience </a:t>
            </a:r>
            <a:r>
              <a:rPr lang="en-US" altLang="zh-CN" sz="2400" b="1" dirty="0" smtClean="0">
                <a:solidFill>
                  <a:schemeClr val="bg1">
                    <a:lumMod val="65000"/>
                  </a:schemeClr>
                </a:solidFill>
                <a:ea typeface="SimSun" pitchFamily="2" charset="-122"/>
              </a:rPr>
              <a:t>.</a:t>
            </a:r>
            <a:endParaRPr lang="en-US" sz="2400"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0333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03330">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0333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403330">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0333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403330">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subTnLst>
                                    <p:animClr clrSpc="rgb" dir="cw">
                                      <p:cBhvr override="childStyle">
                                        <p:cTn dur="1" fill="hold" display="0" masterRel="nextClick" afterEffect="1"/>
                                        <p:tgtEl>
                                          <p:spTgt spid="8"/>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033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03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403330" grpId="0" build="p" bldLvl="2"/>
      <p:bldP spid="2403333" grpId="0"/>
      <p:bldP spid="24033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28"/>
          <p:cNvSpPr txBox="1">
            <a:spLocks noChangeArrowheads="1"/>
          </p:cNvSpPr>
          <p:nvPr/>
        </p:nvSpPr>
        <p:spPr bwMode="auto">
          <a:xfrm>
            <a:off x="379412" y="1676400"/>
            <a:ext cx="9144000" cy="4953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398463" marR="0" lvl="0" indent="-398463" algn="l" defTabSz="914400" rtl="0" eaLnBrk="0" fontAlgn="base" latinLnBrk="0" hangingPunct="0">
              <a:spcBef>
                <a:spcPct val="20000"/>
              </a:spcBef>
              <a:spcAft>
                <a:spcPct val="0"/>
              </a:spcAft>
              <a:buClr>
                <a:schemeClr val="tx2"/>
              </a:buClr>
              <a:buSzPct val="60000"/>
              <a:buFont typeface="Wingdings" pitchFamily="2" charset="2"/>
              <a:buChar char="u"/>
              <a:tabLst/>
              <a:defRPr/>
            </a:pPr>
            <a:r>
              <a:rPr kumimoji="0" lang="en-US" sz="3200" b="1" i="1" u="none" strike="noStrike" kern="0" cap="none" spc="0" normalizeH="0" baseline="0" noProof="0" dirty="0" smtClean="0">
                <a:ln>
                  <a:noFill/>
                </a:ln>
                <a:solidFill>
                  <a:schemeClr val="bg2"/>
                </a:solidFill>
                <a:effectLst/>
                <a:uLnTx/>
                <a:uFillTx/>
                <a:latin typeface="+mn-lt"/>
              </a:rPr>
              <a:t>Entity Classes</a:t>
            </a:r>
            <a:endParaRPr kumimoji="0" lang="en-US" sz="3200" b="0" i="0" u="none" strike="noStrike" kern="0" cap="none" spc="0" normalizeH="0" baseline="0" noProof="0" dirty="0" smtClean="0">
              <a:ln>
                <a:noFill/>
              </a:ln>
              <a:solidFill>
                <a:schemeClr val="bg2"/>
              </a:solidFill>
              <a:effectLst/>
              <a:uLnTx/>
              <a:uFillTx/>
              <a:latin typeface="+mn-lt"/>
            </a:endParaRPr>
          </a:p>
          <a:p>
            <a:pPr marL="803275" lvl="1" indent="-346075" algn="l">
              <a:spcBef>
                <a:spcPct val="20000"/>
              </a:spcBef>
              <a:buClr>
                <a:schemeClr val="tx2"/>
              </a:buClr>
              <a:buSzPct val="60000"/>
              <a:buFont typeface="Wingdings" panose="05000000000000000000" pitchFamily="2" charset="2"/>
              <a:buChar char="n"/>
              <a:defRPr/>
            </a:pPr>
            <a:r>
              <a:rPr lang="en-US" kern="0" dirty="0" smtClean="0">
                <a:latin typeface="+mn-lt"/>
              </a:rPr>
              <a:t>Contain</a:t>
            </a:r>
            <a:r>
              <a:rPr kumimoji="0" lang="en-US" b="0" i="0" u="none" strike="noStrike" kern="0" cap="none" spc="0" normalizeH="0" baseline="0" noProof="0" dirty="0" smtClean="0">
                <a:ln>
                  <a:noFill/>
                </a:ln>
                <a:solidFill>
                  <a:schemeClr val="tx1"/>
                </a:solidFill>
                <a:effectLst/>
                <a:uLnTx/>
                <a:uFillTx/>
                <a:latin typeface="+mn-lt"/>
              </a:rPr>
              <a:t> objects that </a:t>
            </a:r>
            <a:r>
              <a:rPr kumimoji="0" lang="en-US" b="1" i="1" u="none" strike="noStrike" kern="0" cap="none" spc="0" normalizeH="0" baseline="0" noProof="0" dirty="0" smtClean="0">
                <a:ln>
                  <a:noFill/>
                </a:ln>
                <a:solidFill>
                  <a:schemeClr val="tx1"/>
                </a:solidFill>
                <a:effectLst/>
                <a:uLnTx/>
                <a:uFillTx/>
                <a:latin typeface="+mn-lt"/>
              </a:rPr>
              <a:t>store and manipulate </a:t>
            </a:r>
            <a:r>
              <a:rPr kumimoji="0" lang="en-US" b="0" i="0" u="none" strike="noStrike" kern="0" cap="none" spc="0" normalizeH="0" baseline="0" noProof="0" dirty="0" smtClean="0">
                <a:ln>
                  <a:noFill/>
                </a:ln>
                <a:solidFill>
                  <a:schemeClr val="tx1"/>
                </a:solidFill>
                <a:effectLst/>
                <a:uLnTx/>
                <a:uFillTx/>
                <a:latin typeface="+mn-lt"/>
              </a:rPr>
              <a:t>actual data</a:t>
            </a:r>
            <a:endParaRPr kumimoji="0" lang="en-US" b="0" i="0" u="none" strike="noStrike" kern="0" cap="none" spc="0" normalizeH="0" baseline="0" noProof="0" dirty="0" smtClean="0">
              <a:ln>
                <a:noFill/>
              </a:ln>
              <a:solidFill>
                <a:srgbClr val="0099FF"/>
              </a:solidFill>
              <a:effectLst/>
              <a:uLnTx/>
              <a:uFillTx/>
              <a:latin typeface="+mn-lt"/>
            </a:endParaRPr>
          </a:p>
          <a:p>
            <a:pPr marL="398463" marR="0" lvl="0" indent="-398463" algn="l" defTabSz="914400" rtl="0" eaLnBrk="0" fontAlgn="base" latinLnBrk="0" hangingPunct="0">
              <a:spcBef>
                <a:spcPct val="20000"/>
              </a:spcBef>
              <a:spcAft>
                <a:spcPct val="0"/>
              </a:spcAft>
              <a:buClr>
                <a:schemeClr val="tx2"/>
              </a:buClr>
              <a:buSzPct val="60000"/>
              <a:buFont typeface="Wingdings" pitchFamily="2" charset="2"/>
              <a:buChar char="u"/>
              <a:tabLst/>
              <a:defRPr/>
            </a:pPr>
            <a:r>
              <a:rPr kumimoji="0" lang="en-US" sz="3200" b="1" i="1" u="none" strike="noStrike" kern="0" cap="none" spc="0" normalizeH="0" baseline="0" noProof="0" dirty="0" smtClean="0">
                <a:ln>
                  <a:noFill/>
                </a:ln>
                <a:solidFill>
                  <a:srgbClr val="00B050"/>
                </a:solidFill>
                <a:effectLst/>
                <a:uLnTx/>
                <a:uFillTx/>
                <a:latin typeface="+mn-lt"/>
              </a:rPr>
              <a:t>Boundary Classes</a:t>
            </a:r>
            <a:r>
              <a:rPr kumimoji="0" lang="en-US" sz="3200" b="0" i="0" u="none" strike="noStrike" kern="0" cap="none" spc="0" normalizeH="0" baseline="0" noProof="0" dirty="0" smtClean="0">
                <a:ln>
                  <a:noFill/>
                </a:ln>
                <a:solidFill>
                  <a:srgbClr val="00B050"/>
                </a:solidFill>
                <a:effectLst/>
                <a:uLnTx/>
                <a:uFillTx/>
                <a:latin typeface="+mn-lt"/>
              </a:rPr>
              <a:t> </a:t>
            </a:r>
          </a:p>
          <a:p>
            <a:pPr marL="803275" lvl="1" indent="-346075" algn="l">
              <a:spcBef>
                <a:spcPct val="20000"/>
              </a:spcBef>
              <a:buClr>
                <a:schemeClr val="tx2"/>
              </a:buClr>
              <a:buSzPct val="60000"/>
              <a:buFont typeface="Wingdings" panose="05000000000000000000" pitchFamily="2" charset="2"/>
              <a:buChar char="n"/>
              <a:defRPr/>
            </a:pPr>
            <a:r>
              <a:rPr lang="en-US" kern="0" dirty="0" smtClean="0">
                <a:latin typeface="+mn-lt"/>
              </a:rPr>
              <a:t>Contain</a:t>
            </a:r>
            <a:r>
              <a:rPr kumimoji="0" lang="en-US" b="0" i="0" u="none" strike="noStrike" kern="0" cap="none" spc="0" normalizeH="0" baseline="0" noProof="0" dirty="0" smtClean="0">
                <a:ln>
                  <a:noFill/>
                </a:ln>
                <a:solidFill>
                  <a:schemeClr val="tx1"/>
                </a:solidFill>
                <a:effectLst/>
                <a:uLnTx/>
                <a:uFillTx/>
                <a:latin typeface="+mn-lt"/>
              </a:rPr>
              <a:t> objects that represent </a:t>
            </a:r>
            <a:r>
              <a:rPr kumimoji="0" lang="en-US" b="1" i="1" u="none" strike="noStrike" kern="0" cap="none" spc="0" normalizeH="0" baseline="0" noProof="0" dirty="0" smtClean="0">
                <a:ln>
                  <a:noFill/>
                </a:ln>
                <a:solidFill>
                  <a:schemeClr val="tx1"/>
                </a:solidFill>
                <a:effectLst/>
                <a:uLnTx/>
                <a:uFillTx/>
                <a:latin typeface="+mn-lt"/>
              </a:rPr>
              <a:t>interfaces</a:t>
            </a:r>
            <a:r>
              <a:rPr kumimoji="0" lang="en-US" b="0" i="0" u="none" strike="noStrike" kern="0" cap="none" spc="0" normalizeH="0" baseline="0" noProof="0" dirty="0" smtClean="0">
                <a:ln>
                  <a:noFill/>
                </a:ln>
                <a:solidFill>
                  <a:schemeClr val="tx1"/>
                </a:solidFill>
                <a:effectLst/>
                <a:uLnTx/>
                <a:uFillTx/>
                <a:latin typeface="+mn-lt"/>
              </a:rPr>
              <a:t> with the actors</a:t>
            </a:r>
            <a:endParaRPr kumimoji="0" lang="en-US" b="0" i="0" u="none" strike="noStrike" kern="0" cap="none" spc="0" normalizeH="0" baseline="0" noProof="0" dirty="0" smtClean="0">
              <a:ln>
                <a:noFill/>
              </a:ln>
              <a:solidFill>
                <a:srgbClr val="0099FF"/>
              </a:solidFill>
              <a:effectLst/>
              <a:uLnTx/>
              <a:uFillTx/>
              <a:latin typeface="+mn-lt"/>
            </a:endParaRPr>
          </a:p>
          <a:p>
            <a:pPr marL="398463" marR="0" lvl="0" indent="-398463" algn="l" defTabSz="914400" rtl="0" eaLnBrk="0" fontAlgn="base" latinLnBrk="0" hangingPunct="0">
              <a:spcBef>
                <a:spcPct val="20000"/>
              </a:spcBef>
              <a:spcAft>
                <a:spcPct val="0"/>
              </a:spcAft>
              <a:buClr>
                <a:schemeClr val="tx2"/>
              </a:buClr>
              <a:buSzPct val="60000"/>
              <a:buFont typeface="Wingdings" pitchFamily="2" charset="2"/>
              <a:buChar char="u"/>
              <a:tabLst/>
              <a:defRPr/>
            </a:pPr>
            <a:r>
              <a:rPr kumimoji="0" lang="en-US" sz="3200" b="1" i="1" u="none" strike="noStrike" kern="0" cap="none" spc="0" normalizeH="0" baseline="0" noProof="0" dirty="0" smtClean="0">
                <a:ln>
                  <a:noFill/>
                </a:ln>
                <a:solidFill>
                  <a:srgbClr val="7030A0"/>
                </a:solidFill>
                <a:effectLst/>
                <a:uLnTx/>
                <a:uFillTx/>
                <a:latin typeface="+mn-lt"/>
              </a:rPr>
              <a:t>Control Classes</a:t>
            </a:r>
            <a:r>
              <a:rPr kumimoji="0" lang="en-US" sz="3200" b="0" i="0" u="none" strike="noStrike" kern="0" cap="none" spc="0" normalizeH="0" baseline="0" noProof="0" dirty="0" smtClean="0">
                <a:ln>
                  <a:noFill/>
                </a:ln>
                <a:solidFill>
                  <a:srgbClr val="7030A0"/>
                </a:solidFill>
                <a:effectLst/>
                <a:uLnTx/>
                <a:uFillTx/>
                <a:latin typeface="+mn-lt"/>
              </a:rPr>
              <a:t> </a:t>
            </a:r>
          </a:p>
          <a:p>
            <a:pPr marL="803275" lvl="1" indent="-346075" algn="l">
              <a:spcBef>
                <a:spcPct val="20000"/>
              </a:spcBef>
              <a:buClr>
                <a:schemeClr val="tx2"/>
              </a:buClr>
              <a:buSzPct val="60000"/>
              <a:buFont typeface="Wingdings" panose="05000000000000000000" pitchFamily="2" charset="2"/>
              <a:buChar char="n"/>
              <a:defRPr/>
            </a:pPr>
            <a:r>
              <a:rPr kumimoji="0" lang="en-US" b="0" i="0" u="none" strike="noStrike" kern="0" cap="none" spc="0" normalizeH="0" baseline="0" noProof="0" dirty="0" smtClean="0">
                <a:ln>
                  <a:noFill/>
                </a:ln>
                <a:solidFill>
                  <a:schemeClr val="tx1"/>
                </a:solidFill>
                <a:effectLst/>
                <a:uLnTx/>
                <a:uFillTx/>
                <a:latin typeface="+mn-lt"/>
              </a:rPr>
              <a:t>Contain objects that involve </a:t>
            </a:r>
            <a:r>
              <a:rPr kumimoji="0" lang="en-US" b="1" i="1" u="none" strike="noStrike" kern="0" cap="none" spc="0" normalizeH="0" baseline="0" noProof="0" dirty="0" smtClean="0">
                <a:ln>
                  <a:noFill/>
                </a:ln>
                <a:solidFill>
                  <a:schemeClr val="tx1"/>
                </a:solidFill>
                <a:effectLst/>
                <a:uLnTx/>
                <a:uFillTx/>
                <a:latin typeface="+mn-lt"/>
              </a:rPr>
              <a:t>decisions in application processes </a:t>
            </a:r>
            <a:r>
              <a:rPr kumimoji="0" lang="en-US" b="1" i="1" u="none" strike="noStrike" kern="0" cap="none" spc="0" normalizeH="0" baseline="0" noProof="0" dirty="0" smtClean="0">
                <a:ln>
                  <a:noFill/>
                </a:ln>
                <a:solidFill>
                  <a:schemeClr val="bg1">
                    <a:lumMod val="65000"/>
                  </a:schemeClr>
                </a:solidFill>
                <a:effectLst/>
                <a:uLnTx/>
                <a:uFillTx/>
                <a:latin typeface="+mn-lt"/>
              </a:rPr>
              <a:t>.</a:t>
            </a:r>
          </a:p>
        </p:txBody>
      </p:sp>
      <p:sp>
        <p:nvSpPr>
          <p:cNvPr id="4" name="Slide Number Placeholder 3"/>
          <p:cNvSpPr>
            <a:spLocks noGrp="1"/>
          </p:cNvSpPr>
          <p:nvPr>
            <p:ph type="sldNum" sz="quarter" idx="12"/>
          </p:nvPr>
        </p:nvSpPr>
        <p:spPr/>
        <p:txBody>
          <a:bodyPr/>
          <a:lstStyle/>
          <a:p>
            <a:fld id="{9AF252C7-53CF-403F-BC15-9A014D701972}" type="slidenum">
              <a:rPr lang="en-US"/>
              <a:pPr/>
              <a:t>5</a:t>
            </a:fld>
            <a:endParaRPr lang="en-US" dirty="0"/>
          </a:p>
        </p:txBody>
      </p:sp>
      <p:sp>
        <p:nvSpPr>
          <p:cNvPr id="2900994" name="Rectangle 1027"/>
          <p:cNvSpPr>
            <a:spLocks noGrp="1" noChangeArrowheads="1"/>
          </p:cNvSpPr>
          <p:nvPr>
            <p:ph type="title" idx="4294967295"/>
          </p:nvPr>
        </p:nvSpPr>
        <p:spPr/>
        <p:txBody>
          <a:bodyPr/>
          <a:lstStyle/>
          <a:p>
            <a:r>
              <a:rPr lang="en-US" dirty="0" smtClean="0"/>
              <a:t>Design </a:t>
            </a:r>
            <a:r>
              <a:rPr lang="en-US" dirty="0"/>
              <a:t>Classes</a:t>
            </a:r>
            <a:endParaRPr lang="en-GB" dirty="0"/>
          </a:p>
        </p:txBody>
      </p:sp>
    </p:spTree>
    <p:extLst>
      <p:ext uri="{BB962C8B-B14F-4D97-AF65-F5344CB8AC3E}">
        <p14:creationId xmlns:p14="http://schemas.microsoft.com/office/powerpoint/2010/main" val="19885069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5">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bldLvl="2"/>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3BE78F7-5FDF-4DDF-A2D5-4CD8A7521845}" type="slidenum">
              <a:rPr lang="en-US"/>
              <a:pPr/>
              <a:t>50</a:t>
            </a:fld>
            <a:endParaRPr lang="en-US" dirty="0"/>
          </a:p>
        </p:txBody>
      </p:sp>
      <p:sp>
        <p:nvSpPr>
          <p:cNvPr id="2333698" name="Rectangle 2"/>
          <p:cNvSpPr>
            <a:spLocks noGrp="1" noChangeArrowheads="1"/>
          </p:cNvSpPr>
          <p:nvPr>
            <p:ph type="title"/>
          </p:nvPr>
        </p:nvSpPr>
        <p:spPr>
          <a:xfrm>
            <a:off x="381000" y="304800"/>
            <a:ext cx="9144000" cy="1066800"/>
          </a:xfrm>
        </p:spPr>
        <p:txBody>
          <a:bodyPr/>
          <a:lstStyle/>
          <a:p>
            <a:r>
              <a:rPr lang="en-US" dirty="0"/>
              <a:t>Realizing the Use Case Model </a:t>
            </a:r>
            <a:br>
              <a:rPr lang="en-US" dirty="0"/>
            </a:br>
            <a:r>
              <a:rPr lang="en-US" sz="3200" i="1" dirty="0"/>
              <a:t>to Reflect the Implementation Environment</a:t>
            </a:r>
          </a:p>
        </p:txBody>
      </p:sp>
      <p:sp>
        <p:nvSpPr>
          <p:cNvPr id="2333699" name="Rectangle 3"/>
          <p:cNvSpPr>
            <a:spLocks noGrp="1" noChangeArrowheads="1"/>
          </p:cNvSpPr>
          <p:nvPr>
            <p:ph type="body" idx="1"/>
          </p:nvPr>
        </p:nvSpPr>
        <p:spPr/>
        <p:txBody>
          <a:bodyPr/>
          <a:lstStyle/>
          <a:p>
            <a:pPr>
              <a:buFont typeface="Wingdings" pitchFamily="2" charset="2"/>
              <a:buNone/>
              <a:tabLst>
                <a:tab pos="1541463" algn="l"/>
                <a:tab pos="8691563" algn="l"/>
              </a:tabLst>
            </a:pPr>
            <a:r>
              <a:rPr lang="en-US" sz="3600" b="1" i="1" dirty="0"/>
              <a:t>Step </a:t>
            </a:r>
            <a:r>
              <a:rPr lang="en-US" sz="3600" b="1" i="1" dirty="0" smtClean="0"/>
              <a:t>2.  </a:t>
            </a:r>
            <a:r>
              <a:rPr lang="en-US" sz="3600" b="1" i="1" dirty="0"/>
              <a:t>Update </a:t>
            </a:r>
            <a:r>
              <a:rPr lang="en-US" sz="3600" b="1" i="1" dirty="0" smtClean="0"/>
              <a:t>Use </a:t>
            </a:r>
            <a:r>
              <a:rPr lang="en-US" sz="3600" b="1" i="1" dirty="0"/>
              <a:t>Case Diagram		and other Documentation to Reflect		any new Use Cases</a:t>
            </a:r>
          </a:p>
          <a:p>
            <a:pPr>
              <a:tabLst>
                <a:tab pos="1541463" algn="l"/>
                <a:tab pos="8691563" algn="l"/>
              </a:tabLst>
            </a:pPr>
            <a:r>
              <a:rPr lang="en-US" dirty="0"/>
              <a:t>Update</a:t>
            </a:r>
          </a:p>
          <a:p>
            <a:pPr lvl="1">
              <a:tabLst>
                <a:tab pos="1541463" algn="l"/>
                <a:tab pos="8691563" algn="l"/>
              </a:tabLst>
            </a:pPr>
            <a:r>
              <a:rPr lang="en-US" dirty="0"/>
              <a:t>the use case model diagram and </a:t>
            </a:r>
          </a:p>
          <a:p>
            <a:pPr lvl="1">
              <a:tabLst>
                <a:tab pos="1541463" algn="l"/>
                <a:tab pos="8691563" algn="l"/>
              </a:tabLst>
            </a:pPr>
            <a:r>
              <a:rPr lang="en-US" dirty="0"/>
              <a:t>the actor and use case glossaries</a:t>
            </a:r>
          </a:p>
          <a:p>
            <a:pPr>
              <a:buFont typeface="Wingdings" pitchFamily="2" charset="2"/>
              <a:buNone/>
              <a:tabLst>
                <a:tab pos="1541463" algn="l"/>
                <a:tab pos="8691563" algn="l"/>
              </a:tabLst>
            </a:pPr>
            <a:r>
              <a:rPr lang="en-US" dirty="0"/>
              <a:t>	to reflect any new information introduced in step </a:t>
            </a:r>
            <a:r>
              <a:rPr lang="en-US" dirty="0" smtClean="0"/>
              <a:t>1 </a:t>
            </a:r>
            <a:r>
              <a:rPr lang="en-US" b="1" dirty="0" smtClean="0">
                <a:solidFill>
                  <a:schemeClr val="bg1">
                    <a:lumMod val="65000"/>
                  </a:schemeClr>
                </a:solidFill>
              </a:rPr>
              <a:t>.</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369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33699">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3369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33699">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3369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333699">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33699">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333699">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3369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3699" grpId="0" uiExpand="1" build="p" bldLvl="2"/>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43" name="Rectangle 2"/>
          <p:cNvSpPr>
            <a:spLocks noGrp="1" noChangeArrowheads="1"/>
          </p:cNvSpPr>
          <p:nvPr>
            <p:ph type="title" idx="4294967295"/>
          </p:nvPr>
        </p:nvSpPr>
        <p:spPr>
          <a:xfrm>
            <a:off x="379412" y="266700"/>
            <a:ext cx="9144000" cy="1104900"/>
          </a:xfrm>
        </p:spPr>
        <p:txBody>
          <a:bodyPr/>
          <a:lstStyle/>
          <a:p>
            <a:r>
              <a:rPr lang="en-US" dirty="0" smtClean="0"/>
              <a:t>Is the Design Final?</a:t>
            </a:r>
            <a:endParaRPr lang="en-US" sz="3200" i="1" dirty="0" smtClean="0"/>
          </a:p>
        </p:txBody>
      </p:sp>
      <p:sp>
        <p:nvSpPr>
          <p:cNvPr id="215044" name="Rectangle 3"/>
          <p:cNvSpPr>
            <a:spLocks noGrp="1" noChangeArrowheads="1"/>
          </p:cNvSpPr>
          <p:nvPr>
            <p:ph type="body" idx="4294967295"/>
          </p:nvPr>
        </p:nvSpPr>
        <p:spPr>
          <a:xfrm>
            <a:off x="379412" y="1676400"/>
            <a:ext cx="9144000" cy="685800"/>
          </a:xfrm>
        </p:spPr>
        <p:txBody>
          <a:bodyPr/>
          <a:lstStyle/>
          <a:p>
            <a:pPr>
              <a:buFont typeface="Wingdings" pitchFamily="2" charset="2"/>
              <a:buNone/>
              <a:tabLst>
                <a:tab pos="1541463" algn="l"/>
                <a:tab pos="8920163" algn="l"/>
              </a:tabLst>
            </a:pPr>
            <a:r>
              <a:rPr lang="en-US" sz="3600" b="1" i="1" dirty="0" smtClean="0"/>
              <a:t>Example:</a:t>
            </a:r>
          </a:p>
        </p:txBody>
      </p:sp>
      <p:pic>
        <p:nvPicPr>
          <p:cNvPr id="215045" name="Picture 5"/>
          <p:cNvPicPr>
            <a:picLocks noChangeAspect="1" noChangeArrowheads="1"/>
          </p:cNvPicPr>
          <p:nvPr/>
        </p:nvPicPr>
        <p:blipFill>
          <a:blip r:embed="rId4" cstate="print"/>
          <a:srcRect/>
          <a:stretch>
            <a:fillRect/>
          </a:stretch>
        </p:blipFill>
        <p:spPr bwMode="auto">
          <a:xfrm>
            <a:off x="455613" y="2514600"/>
            <a:ext cx="6553200" cy="3992563"/>
          </a:xfrm>
          <a:prstGeom prst="rect">
            <a:avLst/>
          </a:prstGeom>
          <a:noFill/>
          <a:ln w="9525">
            <a:noFill/>
            <a:miter lim="800000"/>
            <a:headEnd/>
            <a:tailEnd/>
          </a:ln>
          <a:effectLst/>
        </p:spPr>
      </p:pic>
      <p:sp>
        <p:nvSpPr>
          <p:cNvPr id="215046" name="AutoShape 6"/>
          <p:cNvSpPr>
            <a:spLocks noChangeArrowheads="1"/>
          </p:cNvSpPr>
          <p:nvPr/>
        </p:nvSpPr>
        <p:spPr bwMode="auto">
          <a:xfrm>
            <a:off x="7772400" y="1676400"/>
            <a:ext cx="1752600" cy="2133600"/>
          </a:xfrm>
          <a:prstGeom prst="wedgeRectCallout">
            <a:avLst>
              <a:gd name="adj1" fmla="val -282519"/>
              <a:gd name="adj2" fmla="val 15255"/>
            </a:avLst>
          </a:prstGeom>
          <a:solidFill>
            <a:schemeClr val="bg1"/>
          </a:solidFill>
          <a:ln w="76200">
            <a:solidFill>
              <a:schemeClr val="bg1">
                <a:lumMod val="65000"/>
              </a:schemeClr>
            </a:solidFill>
            <a:miter lim="800000"/>
            <a:headEnd type="none" w="sm" len="sm"/>
            <a:tailEnd type="none" w="sm" len="sm"/>
          </a:ln>
          <a:effectLst/>
        </p:spPr>
        <p:txBody>
          <a:bodyPr/>
          <a:lstStyle/>
          <a:p>
            <a:pPr marL="60325" indent="-60325" algn="l"/>
            <a:r>
              <a:rPr lang="en-US" sz="3200" b="1" i="1" dirty="0" smtClean="0">
                <a:solidFill>
                  <a:schemeClr val="bg2"/>
                </a:solidFill>
              </a:rPr>
              <a:t>Rewrite the entire system?</a:t>
            </a:r>
          </a:p>
        </p:txBody>
      </p:sp>
      <p:sp>
        <p:nvSpPr>
          <p:cNvPr id="215047" name="AutoShape 7"/>
          <p:cNvSpPr>
            <a:spLocks noChangeArrowheads="1"/>
          </p:cNvSpPr>
          <p:nvPr/>
        </p:nvSpPr>
        <p:spPr bwMode="auto">
          <a:xfrm>
            <a:off x="7712900" y="4291013"/>
            <a:ext cx="1810512" cy="2133600"/>
          </a:xfrm>
          <a:prstGeom prst="wedgeRectCallout">
            <a:avLst>
              <a:gd name="adj1" fmla="val -2898"/>
              <a:gd name="adj2" fmla="val -74481"/>
            </a:avLst>
          </a:prstGeom>
          <a:solidFill>
            <a:schemeClr val="bg1"/>
          </a:solidFill>
          <a:ln w="76200">
            <a:solidFill>
              <a:schemeClr val="bg1">
                <a:lumMod val="65000"/>
              </a:schemeClr>
            </a:solidFill>
            <a:miter lim="800000"/>
            <a:headEnd type="none" w="sm" len="sm"/>
            <a:tailEnd type="none" w="sm" len="sm"/>
          </a:ln>
          <a:effectLst/>
        </p:spPr>
        <p:txBody>
          <a:bodyPr/>
          <a:lstStyle/>
          <a:p>
            <a:pPr marL="60325" algn="l"/>
            <a:r>
              <a:rPr lang="en-US" sz="3200" b="1" i="1" dirty="0" smtClean="0">
                <a:solidFill>
                  <a:srgbClr val="00B050"/>
                </a:solidFill>
              </a:rPr>
              <a:t>How can object classes help? </a:t>
            </a:r>
            <a:r>
              <a:rPr lang="en-US" sz="3200" b="1" dirty="0" smtClean="0">
                <a:solidFill>
                  <a:srgbClr val="00B050"/>
                </a:solidFill>
              </a:rPr>
              <a:t>.</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4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5046">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5047">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04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15046">
                                            <p:txEl>
                                              <p:pRg st="0" end="0"/>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50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4" grpId="0" build="p"/>
      <p:bldP spid="215046" grpId="0" uiExpand="1" build="p" animBg="1"/>
      <p:bldP spid="215047" grpId="0" uiExpand="1" build="p"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8DC0643-96D4-4930-BF3F-40B2065C4144}" type="slidenum">
              <a:rPr lang="en-US"/>
              <a:pPr/>
              <a:t>52</a:t>
            </a:fld>
            <a:endParaRPr lang="en-US" dirty="0"/>
          </a:p>
        </p:txBody>
      </p:sp>
      <p:sp>
        <p:nvSpPr>
          <p:cNvPr id="2335746" name="Rectangle 2"/>
          <p:cNvSpPr>
            <a:spLocks noGrp="1" noChangeArrowheads="1"/>
          </p:cNvSpPr>
          <p:nvPr>
            <p:ph type="title"/>
          </p:nvPr>
        </p:nvSpPr>
        <p:spPr/>
        <p:txBody>
          <a:bodyPr/>
          <a:lstStyle/>
          <a:p>
            <a:r>
              <a:rPr lang="en-US" dirty="0"/>
              <a:t>Object-Oriented Design Process</a:t>
            </a:r>
          </a:p>
        </p:txBody>
      </p:sp>
      <p:sp>
        <p:nvSpPr>
          <p:cNvPr id="2335747" name="Rectangle 3"/>
          <p:cNvSpPr>
            <a:spLocks noGrp="1" noChangeArrowheads="1"/>
          </p:cNvSpPr>
          <p:nvPr>
            <p:ph type="body" idx="1"/>
          </p:nvPr>
        </p:nvSpPr>
        <p:spPr>
          <a:xfrm>
            <a:off x="381000" y="1676400"/>
            <a:ext cx="9144000" cy="4953000"/>
          </a:xfrm>
        </p:spPr>
        <p:txBody>
          <a:bodyPr/>
          <a:lstStyle/>
          <a:p>
            <a:pPr>
              <a:buClr>
                <a:schemeClr val="folHlink"/>
              </a:buClr>
            </a:pPr>
            <a:r>
              <a:rPr lang="en-US" dirty="0">
                <a:solidFill>
                  <a:schemeClr val="folHlink"/>
                </a:solidFill>
              </a:rPr>
              <a:t>Realize </a:t>
            </a:r>
            <a:r>
              <a:rPr lang="en-US" dirty="0" smtClean="0">
                <a:solidFill>
                  <a:schemeClr val="folHlink"/>
                </a:solidFill>
              </a:rPr>
              <a:t>use </a:t>
            </a:r>
            <a:r>
              <a:rPr lang="en-US" dirty="0">
                <a:solidFill>
                  <a:schemeClr val="folHlink"/>
                </a:solidFill>
              </a:rPr>
              <a:t>case model to reflect </a:t>
            </a:r>
            <a:r>
              <a:rPr lang="en-US" dirty="0" smtClean="0">
                <a:solidFill>
                  <a:schemeClr val="folHlink"/>
                </a:solidFill>
              </a:rPr>
              <a:t>implementation </a:t>
            </a:r>
            <a:r>
              <a:rPr lang="en-US" dirty="0">
                <a:solidFill>
                  <a:schemeClr val="folHlink"/>
                </a:solidFill>
              </a:rPr>
              <a:t>environment</a:t>
            </a:r>
          </a:p>
          <a:p>
            <a:pPr>
              <a:buClr>
                <a:schemeClr val="hlink"/>
              </a:buClr>
            </a:pPr>
            <a:r>
              <a:rPr lang="en-US" sz="3600" b="1" i="1" dirty="0">
                <a:solidFill>
                  <a:schemeClr val="hlink"/>
                </a:solidFill>
              </a:rPr>
              <a:t>Model object interactions and </a:t>
            </a:r>
            <a:r>
              <a:rPr lang="en-GB" sz="3600" b="1" i="1" dirty="0" smtClean="0">
                <a:solidFill>
                  <a:schemeClr val="hlink"/>
                </a:solidFill>
              </a:rPr>
              <a:t>behaviour</a:t>
            </a:r>
            <a:r>
              <a:rPr lang="en-US" sz="3600" b="1" i="1" dirty="0" smtClean="0">
                <a:solidFill>
                  <a:schemeClr val="hlink"/>
                </a:solidFill>
              </a:rPr>
              <a:t> </a:t>
            </a:r>
            <a:r>
              <a:rPr lang="en-US" sz="3600" b="1" i="1" dirty="0">
                <a:solidFill>
                  <a:schemeClr val="hlink"/>
                </a:solidFill>
              </a:rPr>
              <a:t>that support </a:t>
            </a:r>
            <a:r>
              <a:rPr lang="en-US" sz="3600" b="1" i="1" dirty="0" smtClean="0">
                <a:solidFill>
                  <a:schemeClr val="hlink"/>
                </a:solidFill>
              </a:rPr>
              <a:t>use </a:t>
            </a:r>
            <a:r>
              <a:rPr lang="en-US" sz="3600" b="1" i="1" dirty="0">
                <a:solidFill>
                  <a:schemeClr val="hlink"/>
                </a:solidFill>
              </a:rPr>
              <a:t>case </a:t>
            </a:r>
            <a:r>
              <a:rPr lang="en-US" sz="3600" b="1" i="1" dirty="0" smtClean="0">
                <a:solidFill>
                  <a:schemeClr val="hlink"/>
                </a:solidFill>
              </a:rPr>
              <a:t>scenarios</a:t>
            </a:r>
            <a:endParaRPr lang="en-US" sz="3600" b="1" i="1" dirty="0">
              <a:solidFill>
                <a:schemeClr val="hlink"/>
              </a:solidFill>
            </a:endParaRPr>
          </a:p>
          <a:p>
            <a:pPr>
              <a:buClr>
                <a:schemeClr val="folHlink"/>
              </a:buClr>
            </a:pPr>
            <a:r>
              <a:rPr lang="en-US" dirty="0">
                <a:solidFill>
                  <a:schemeClr val="folHlink"/>
                </a:solidFill>
              </a:rPr>
              <a:t>Update </a:t>
            </a:r>
            <a:r>
              <a:rPr lang="en-US" dirty="0" smtClean="0">
                <a:solidFill>
                  <a:schemeClr val="folHlink"/>
                </a:solidFill>
              </a:rPr>
              <a:t>class </a:t>
            </a:r>
            <a:r>
              <a:rPr lang="en-US" dirty="0">
                <a:solidFill>
                  <a:schemeClr val="folHlink"/>
                </a:solidFill>
              </a:rPr>
              <a:t>diagram to reflect </a:t>
            </a:r>
            <a:r>
              <a:rPr lang="en-US" dirty="0" smtClean="0">
                <a:solidFill>
                  <a:schemeClr val="folHlink"/>
                </a:solidFill>
              </a:rPr>
              <a:t>implementation environment </a:t>
            </a:r>
            <a:r>
              <a:rPr lang="en-US" b="1" dirty="0" smtClean="0">
                <a:solidFill>
                  <a:schemeClr val="bg1">
                    <a:lumMod val="65000"/>
                  </a:schemeClr>
                </a:solidFill>
              </a:rPr>
              <a:t>.</a:t>
            </a:r>
            <a:endParaRPr lang="en-US" b="1" dirty="0">
              <a:solidFill>
                <a:schemeClr val="bg1">
                  <a:lumMod val="65000"/>
                </a:schemeClr>
              </a:solidFill>
            </a:endParaRPr>
          </a:p>
        </p:txBody>
      </p:sp>
      <p:sp>
        <p:nvSpPr>
          <p:cNvPr id="5" name="Line 12"/>
          <p:cNvSpPr>
            <a:spLocks noChangeShapeType="1"/>
          </p:cNvSpPr>
          <p:nvPr/>
        </p:nvSpPr>
        <p:spPr bwMode="auto">
          <a:xfrm flipH="1" flipV="1">
            <a:off x="6094412" y="3657600"/>
            <a:ext cx="1981200" cy="1447800"/>
          </a:xfrm>
          <a:prstGeom prst="line">
            <a:avLst/>
          </a:prstGeom>
          <a:noFill/>
          <a:ln w="406400">
            <a:solidFill>
              <a:srgbClr val="000066"/>
            </a:solidFill>
            <a:round/>
            <a:headEnd type="none" w="sm" len="sm"/>
            <a:tailEnd type="stealth" w="med" len="lg"/>
          </a:ln>
          <a:effectLst/>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813FD02-16E0-4E02-9843-039D27969465}" type="slidenum">
              <a:rPr lang="en-US"/>
              <a:pPr/>
              <a:t>53</a:t>
            </a:fld>
            <a:endParaRPr lang="en-US" dirty="0"/>
          </a:p>
        </p:txBody>
      </p:sp>
      <p:sp>
        <p:nvSpPr>
          <p:cNvPr id="2337794" name="Rectangle 1026"/>
          <p:cNvSpPr>
            <a:spLocks noGrp="1" noChangeArrowheads="1"/>
          </p:cNvSpPr>
          <p:nvPr>
            <p:ph type="title"/>
          </p:nvPr>
        </p:nvSpPr>
        <p:spPr>
          <a:xfrm>
            <a:off x="412750" y="266700"/>
            <a:ext cx="9264650" cy="1104900"/>
          </a:xfrm>
        </p:spPr>
        <p:txBody>
          <a:bodyPr/>
          <a:lstStyle/>
          <a:p>
            <a:r>
              <a:rPr lang="en-US" sz="4000" dirty="0" smtClean="0"/>
              <a:t>Model </a:t>
            </a:r>
            <a:r>
              <a:rPr lang="en-US" sz="4000" dirty="0"/>
              <a:t>Object Interactions and </a:t>
            </a:r>
            <a:r>
              <a:rPr lang="en-GB" sz="4000" dirty="0" smtClean="0"/>
              <a:t>Behaviour</a:t>
            </a:r>
            <a:r>
              <a:rPr lang="en-US" sz="4000" dirty="0" smtClean="0"/>
              <a:t> </a:t>
            </a:r>
            <a:r>
              <a:rPr lang="en-US" sz="4000" dirty="0"/>
              <a:t/>
            </a:r>
            <a:br>
              <a:rPr lang="en-US" sz="4000" dirty="0"/>
            </a:br>
            <a:r>
              <a:rPr lang="en-US" sz="3200" i="1" dirty="0"/>
              <a:t>that Support </a:t>
            </a:r>
            <a:r>
              <a:rPr lang="en-US" sz="3200" i="1" dirty="0" smtClean="0"/>
              <a:t>Use </a:t>
            </a:r>
            <a:r>
              <a:rPr lang="en-US" sz="3200" i="1" dirty="0"/>
              <a:t>Case </a:t>
            </a:r>
            <a:r>
              <a:rPr lang="en-US" sz="3200" i="1" dirty="0" smtClean="0"/>
              <a:t>Scenarios</a:t>
            </a:r>
            <a:endParaRPr lang="en-US" sz="3200" i="1" dirty="0"/>
          </a:p>
        </p:txBody>
      </p:sp>
      <p:sp>
        <p:nvSpPr>
          <p:cNvPr id="2337795" name="Rectangle 1027"/>
          <p:cNvSpPr>
            <a:spLocks noGrp="1" noChangeArrowheads="1"/>
          </p:cNvSpPr>
          <p:nvPr>
            <p:ph type="body" idx="1"/>
          </p:nvPr>
        </p:nvSpPr>
        <p:spPr/>
        <p:txBody>
          <a:bodyPr/>
          <a:lstStyle/>
          <a:p>
            <a:r>
              <a:rPr lang="en-US" dirty="0"/>
              <a:t>Identify and categorize the design classes required by the functionality specified in each use case, and identify object interactions, </a:t>
            </a:r>
            <a:r>
              <a:rPr lang="en-US" dirty="0" smtClean="0"/>
              <a:t>responsibilities, </a:t>
            </a:r>
            <a:r>
              <a:rPr lang="en-US" dirty="0"/>
              <a:t>and </a:t>
            </a:r>
            <a:r>
              <a:rPr lang="en-GB" dirty="0" smtClean="0"/>
              <a:t>behaviour</a:t>
            </a:r>
            <a:r>
              <a:rPr lang="en-US" dirty="0" smtClean="0"/>
              <a:t> </a:t>
            </a:r>
            <a:r>
              <a:rPr lang="en-US" b="1" dirty="0" smtClean="0">
                <a:solidFill>
                  <a:schemeClr val="bg1">
                    <a:lumMod val="65000"/>
                  </a:schemeClr>
                </a:solidFill>
              </a:rPr>
              <a:t>.</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377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7795" grpId="0" build="p" bldLvl="2"/>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stretch>
            <a:fillRect/>
          </a:stretch>
        </p:blipFill>
        <p:spPr>
          <a:xfrm>
            <a:off x="5272088" y="4038600"/>
            <a:ext cx="3566464" cy="2468880"/>
          </a:xfrm>
          <a:prstGeom prst="rect">
            <a:avLst/>
          </a:prstGeom>
        </p:spPr>
      </p:pic>
      <p:sp>
        <p:nvSpPr>
          <p:cNvPr id="39943" name="AutoShape 7"/>
          <p:cNvSpPr>
            <a:spLocks noChangeArrowheads="1"/>
          </p:cNvSpPr>
          <p:nvPr/>
        </p:nvSpPr>
        <p:spPr bwMode="auto">
          <a:xfrm>
            <a:off x="3732213" y="4056055"/>
            <a:ext cx="5105400" cy="2438400"/>
          </a:xfrm>
          <a:prstGeom prst="wedgeRectCallout">
            <a:avLst>
              <a:gd name="adj1" fmla="val 56"/>
              <a:gd name="adj2" fmla="val -74996"/>
            </a:avLst>
          </a:prstGeom>
          <a:noFill/>
          <a:ln w="76200">
            <a:solidFill>
              <a:schemeClr val="bg1">
                <a:lumMod val="65000"/>
              </a:schemeClr>
            </a:solidFill>
            <a:miter lim="800000"/>
            <a:headEnd type="none" w="sm" len="sm"/>
            <a:tailEnd type="none" w="sm" len="sm"/>
          </a:ln>
          <a:effectLst/>
        </p:spPr>
        <p:txBody>
          <a:bodyPr/>
          <a:lstStyle/>
          <a:p>
            <a:pPr algn="l">
              <a:spcBef>
                <a:spcPct val="0"/>
              </a:spcBef>
            </a:pPr>
            <a:r>
              <a:rPr lang="en-US" sz="3200" b="1" i="1" dirty="0"/>
              <a:t>Recall:</a:t>
            </a:r>
          </a:p>
        </p:txBody>
      </p:sp>
      <p:sp>
        <p:nvSpPr>
          <p:cNvPr id="39939" name="Rectangle 2"/>
          <p:cNvSpPr>
            <a:spLocks noGrp="1" noChangeArrowheads="1"/>
          </p:cNvSpPr>
          <p:nvPr>
            <p:ph type="title"/>
          </p:nvPr>
        </p:nvSpPr>
        <p:spPr>
          <a:xfrm>
            <a:off x="412750" y="266700"/>
            <a:ext cx="9264650" cy="1104900"/>
          </a:xfrm>
        </p:spPr>
        <p:txBody>
          <a:bodyPr/>
          <a:lstStyle/>
          <a:p>
            <a:r>
              <a:rPr lang="en-US" sz="4000" dirty="0" smtClean="0"/>
              <a:t>Model Object Interactions and </a:t>
            </a:r>
            <a:r>
              <a:rPr lang="en-GB" sz="4000" dirty="0" smtClean="0"/>
              <a:t>Behaviour</a:t>
            </a:r>
            <a:r>
              <a:rPr lang="en-US" sz="4000" dirty="0" smtClean="0"/>
              <a:t> </a:t>
            </a:r>
            <a:br>
              <a:rPr lang="en-US" sz="4000" dirty="0" smtClean="0"/>
            </a:br>
            <a:r>
              <a:rPr lang="en-US" sz="3200" i="1" dirty="0" smtClean="0"/>
              <a:t>that Support Use Case Scenarios</a:t>
            </a:r>
          </a:p>
        </p:txBody>
      </p:sp>
      <p:sp>
        <p:nvSpPr>
          <p:cNvPr id="39940" name="Rectangle 3"/>
          <p:cNvSpPr>
            <a:spLocks noGrp="1" noChangeArrowheads="1"/>
          </p:cNvSpPr>
          <p:nvPr>
            <p:ph type="body" idx="1"/>
          </p:nvPr>
        </p:nvSpPr>
        <p:spPr>
          <a:xfrm>
            <a:off x="381000" y="1676400"/>
            <a:ext cx="9144000" cy="2209800"/>
          </a:xfrm>
        </p:spPr>
        <p:txBody>
          <a:bodyPr/>
          <a:lstStyle/>
          <a:p>
            <a:pPr>
              <a:buFont typeface="Wingdings" pitchFamily="2" charset="2"/>
              <a:buNone/>
              <a:tabLst>
                <a:tab pos="1366838" algn="l"/>
              </a:tabLst>
            </a:pPr>
            <a:r>
              <a:rPr lang="en-US" sz="3600" b="1" i="1" dirty="0" smtClean="0"/>
              <a:t>Step 1.  Identify and Categorize Design Classes</a:t>
            </a:r>
          </a:p>
          <a:p>
            <a:pPr>
              <a:tabLst>
                <a:tab pos="1366838" algn="l"/>
              </a:tabLst>
            </a:pPr>
            <a:r>
              <a:rPr lang="en-US" dirty="0" smtClean="0"/>
              <a:t>Examine each design use case to identify and categorize the classes into 3 types (</a:t>
            </a:r>
            <a:r>
              <a:rPr lang="en-US" b="1" i="1" dirty="0" smtClean="0">
                <a:solidFill>
                  <a:srgbClr val="00B050"/>
                </a:solidFill>
              </a:rPr>
              <a:t>boundary</a:t>
            </a:r>
            <a:r>
              <a:rPr lang="en-US" dirty="0" smtClean="0"/>
              <a:t>, </a:t>
            </a:r>
            <a:r>
              <a:rPr lang="en-US" b="1" i="1" dirty="0" smtClean="0">
                <a:solidFill>
                  <a:schemeClr val="bg2"/>
                </a:solidFill>
              </a:rPr>
              <a:t>control</a:t>
            </a:r>
            <a:r>
              <a:rPr lang="en-US" dirty="0" smtClean="0"/>
              <a:t>, and </a:t>
            </a:r>
            <a:r>
              <a:rPr lang="en-US" b="1" i="1" dirty="0" smtClean="0">
                <a:solidFill>
                  <a:srgbClr val="7030A0"/>
                </a:solidFill>
              </a:rPr>
              <a:t>entity</a:t>
            </a:r>
            <a:r>
              <a:rPr lang="en-US" dirty="0" smtClean="0"/>
              <a:t>)</a:t>
            </a:r>
          </a:p>
        </p:txBody>
      </p:sp>
      <p:sp>
        <p:nvSpPr>
          <p:cNvPr id="4" name="TextBox 3"/>
          <p:cNvSpPr txBox="1"/>
          <p:nvPr/>
        </p:nvSpPr>
        <p:spPr>
          <a:xfrm>
            <a:off x="8913812" y="6044625"/>
            <a:ext cx="287259" cy="584775"/>
          </a:xfrm>
          <a:prstGeom prst="rect">
            <a:avLst/>
          </a:prstGeom>
          <a:noFill/>
        </p:spPr>
        <p:txBody>
          <a:bodyPr wrap="none" rtlCol="0">
            <a:spAutoFit/>
          </a:bodyPr>
          <a:lstStyle/>
          <a:p>
            <a:r>
              <a:rPr lang="en-US" sz="3200" b="1" dirty="0" smtClean="0">
                <a:solidFill>
                  <a:schemeClr val="bg1">
                    <a:lumMod val="65000"/>
                  </a:schemeClr>
                </a:solidFill>
              </a:rPr>
              <a:t>.</a:t>
            </a:r>
            <a:endParaRPr lang="en-GB" b="1" dirty="0">
              <a:solidFill>
                <a:schemeClr val="bg1">
                  <a:lumMod val="65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9940">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4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9940">
                                            <p:txEl>
                                              <p:pRg st="1" end="1"/>
                                            </p:txEl>
                                          </p:spTgt>
                                        </p:tgtEl>
                                        <p:attrNameLst>
                                          <p:attrName>ppt_c</p:attrName>
                                        </p:attrNameLst>
                                      </p:cBhvr>
                                      <p:to>
                                        <a:srgbClr val="A6A6A6"/>
                                      </p:to>
                                    </p:animClr>
                                  </p:subTnLst>
                                </p:cTn>
                              </p:par>
                              <p:par>
                                <p:cTn id="11" presetID="1" presetClass="entr" presetSubtype="0" fill="hold" grpId="0" nodeType="withEffect">
                                  <p:stCondLst>
                                    <p:cond delay="0"/>
                                  </p:stCondLst>
                                  <p:childTnLst>
                                    <p:set>
                                      <p:cBhvr>
                                        <p:cTn id="12" dur="1" fill="hold">
                                          <p:stCondLst>
                                            <p:cond delay="0"/>
                                          </p:stCondLst>
                                        </p:cTn>
                                        <p:tgtEl>
                                          <p:spTgt spid="39943">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994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uiExpand="1" build="p" animBg="1"/>
      <p:bldP spid="39940" grpId="0" uiExpand="1" build="p"/>
      <p:bldP spid="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980FD37B-351B-4285-9CDF-DC2C44508DF4}" type="slidenum">
              <a:rPr lang="en-US"/>
              <a:pPr/>
              <a:t>55</a:t>
            </a:fld>
            <a:endParaRPr lang="en-US" dirty="0"/>
          </a:p>
        </p:txBody>
      </p:sp>
      <p:sp>
        <p:nvSpPr>
          <p:cNvPr id="40963" name="Rectangle 2"/>
          <p:cNvSpPr>
            <a:spLocks noChangeArrowheads="1"/>
          </p:cNvSpPr>
          <p:nvPr/>
        </p:nvSpPr>
        <p:spPr bwMode="auto">
          <a:xfrm>
            <a:off x="1485900" y="1143000"/>
            <a:ext cx="6931025" cy="609600"/>
          </a:xfrm>
          <a:prstGeom prst="rect">
            <a:avLst/>
          </a:prstGeom>
          <a:noFill/>
          <a:ln w="9525">
            <a:noFill/>
            <a:miter lim="800000"/>
            <a:headEnd/>
            <a:tailEnd/>
          </a:ln>
        </p:spPr>
        <p:txBody>
          <a:bodyPr wrap="none" anchor="ctr"/>
          <a:lstStyle/>
          <a:p>
            <a:endParaRPr lang="en-US" dirty="0"/>
          </a:p>
        </p:txBody>
      </p:sp>
      <p:sp>
        <p:nvSpPr>
          <p:cNvPr id="40965" name="Rectangle 4"/>
          <p:cNvSpPr>
            <a:spLocks noGrp="1" noChangeArrowheads="1"/>
          </p:cNvSpPr>
          <p:nvPr>
            <p:ph type="title"/>
          </p:nvPr>
        </p:nvSpPr>
        <p:spPr/>
        <p:txBody>
          <a:bodyPr/>
          <a:lstStyle/>
          <a:p>
            <a:r>
              <a:rPr lang="en-US" dirty="0" smtClean="0"/>
              <a:t>Boundary, Control, and Entity Classes</a:t>
            </a:r>
            <a:endParaRPr lang="en-GB" dirty="0" smtClean="0"/>
          </a:p>
        </p:txBody>
      </p:sp>
      <p:sp>
        <p:nvSpPr>
          <p:cNvPr id="40966" name="Rectangle 5"/>
          <p:cNvSpPr>
            <a:spLocks noChangeArrowheads="1"/>
          </p:cNvSpPr>
          <p:nvPr/>
        </p:nvSpPr>
        <p:spPr bwMode="auto">
          <a:xfrm>
            <a:off x="379413" y="1676400"/>
            <a:ext cx="8991600" cy="266700"/>
          </a:xfrm>
          <a:prstGeom prst="rect">
            <a:avLst/>
          </a:prstGeom>
          <a:noFill/>
          <a:ln w="12700">
            <a:solidFill>
              <a:schemeClr val="tx1"/>
            </a:solidFill>
            <a:miter lim="800000"/>
            <a:headEnd/>
            <a:tailEnd/>
          </a:ln>
        </p:spPr>
        <p:txBody>
          <a:bodyPr wrap="none" anchor="ctr"/>
          <a:lstStyle/>
          <a:p>
            <a:endParaRPr lang="en-US" dirty="0"/>
          </a:p>
        </p:txBody>
      </p:sp>
      <p:sp>
        <p:nvSpPr>
          <p:cNvPr id="40967" name="Rectangle 6"/>
          <p:cNvSpPr>
            <a:spLocks noChangeArrowheads="1"/>
          </p:cNvSpPr>
          <p:nvPr/>
        </p:nvSpPr>
        <p:spPr bwMode="auto">
          <a:xfrm>
            <a:off x="379413" y="1981200"/>
            <a:ext cx="8991600" cy="1981200"/>
          </a:xfrm>
          <a:prstGeom prst="rect">
            <a:avLst/>
          </a:prstGeom>
          <a:noFill/>
          <a:ln w="12700">
            <a:solidFill>
              <a:schemeClr val="tx1"/>
            </a:solidFill>
            <a:miter lim="800000"/>
            <a:headEnd/>
            <a:tailEnd/>
          </a:ln>
        </p:spPr>
        <p:txBody>
          <a:bodyPr/>
          <a:lstStyle/>
          <a:p>
            <a:pPr algn="l">
              <a:lnSpc>
                <a:spcPct val="80000"/>
              </a:lnSpc>
              <a:spcBef>
                <a:spcPct val="20000"/>
              </a:spcBef>
            </a:pPr>
            <a:endParaRPr lang="en-US" sz="1500" dirty="0"/>
          </a:p>
        </p:txBody>
      </p:sp>
      <p:sp>
        <p:nvSpPr>
          <p:cNvPr id="40968" name="Rectangle 7"/>
          <p:cNvSpPr>
            <a:spLocks noChangeArrowheads="1"/>
          </p:cNvSpPr>
          <p:nvPr/>
        </p:nvSpPr>
        <p:spPr bwMode="auto">
          <a:xfrm>
            <a:off x="871538" y="1689100"/>
            <a:ext cx="2000250" cy="228600"/>
          </a:xfrm>
          <a:prstGeom prst="rect">
            <a:avLst/>
          </a:prstGeom>
          <a:noFill/>
          <a:ln w="12700">
            <a:noFill/>
            <a:miter lim="800000"/>
            <a:headEnd/>
            <a:tailEnd/>
          </a:ln>
        </p:spPr>
        <p:txBody>
          <a:bodyPr wrap="none" lIns="0" tIns="0" rIns="0" bIns="0">
            <a:spAutoFit/>
          </a:bodyPr>
          <a:lstStyle/>
          <a:p>
            <a:pPr algn="l">
              <a:spcBef>
                <a:spcPct val="0"/>
              </a:spcBef>
            </a:pPr>
            <a:r>
              <a:rPr lang="en-US" sz="1500" b="1" dirty="0"/>
              <a:t>BOUNDARY CLASSES</a:t>
            </a:r>
            <a:endParaRPr lang="en-US" sz="2400" b="1" dirty="0"/>
          </a:p>
        </p:txBody>
      </p:sp>
      <p:sp>
        <p:nvSpPr>
          <p:cNvPr id="40969" name="Rectangle 8"/>
          <p:cNvSpPr>
            <a:spLocks noChangeArrowheads="1"/>
          </p:cNvSpPr>
          <p:nvPr/>
        </p:nvSpPr>
        <p:spPr bwMode="auto">
          <a:xfrm>
            <a:off x="3810000" y="1689100"/>
            <a:ext cx="1860550" cy="228600"/>
          </a:xfrm>
          <a:prstGeom prst="rect">
            <a:avLst/>
          </a:prstGeom>
          <a:noFill/>
          <a:ln w="12700">
            <a:noFill/>
            <a:miter lim="800000"/>
            <a:headEnd/>
            <a:tailEnd/>
          </a:ln>
        </p:spPr>
        <p:txBody>
          <a:bodyPr wrap="none" lIns="0" tIns="0" rIns="0" bIns="0">
            <a:spAutoFit/>
          </a:bodyPr>
          <a:lstStyle/>
          <a:p>
            <a:pPr algn="l">
              <a:spcBef>
                <a:spcPct val="0"/>
              </a:spcBef>
            </a:pPr>
            <a:r>
              <a:rPr lang="en-US" sz="1500" b="1" dirty="0"/>
              <a:t>CONTROL CLASSES</a:t>
            </a:r>
            <a:endParaRPr lang="en-US" sz="2400" b="1" dirty="0"/>
          </a:p>
        </p:txBody>
      </p:sp>
      <p:sp>
        <p:nvSpPr>
          <p:cNvPr id="40971" name="Rectangle 10"/>
          <p:cNvSpPr>
            <a:spLocks noChangeArrowheads="1"/>
          </p:cNvSpPr>
          <p:nvPr/>
        </p:nvSpPr>
        <p:spPr bwMode="auto">
          <a:xfrm>
            <a:off x="6937375" y="1689100"/>
            <a:ext cx="1628775" cy="228600"/>
          </a:xfrm>
          <a:prstGeom prst="rect">
            <a:avLst/>
          </a:prstGeom>
          <a:noFill/>
          <a:ln w="12700">
            <a:noFill/>
            <a:miter lim="800000"/>
            <a:headEnd/>
            <a:tailEnd/>
          </a:ln>
        </p:spPr>
        <p:txBody>
          <a:bodyPr wrap="none" lIns="0" tIns="0" rIns="0" bIns="0">
            <a:spAutoFit/>
          </a:bodyPr>
          <a:lstStyle/>
          <a:p>
            <a:pPr algn="l">
              <a:spcBef>
                <a:spcPct val="0"/>
              </a:spcBef>
            </a:pPr>
            <a:r>
              <a:rPr lang="en-US" sz="1500" b="1" dirty="0"/>
              <a:t>ENTITY CLASSES</a:t>
            </a:r>
            <a:endParaRPr lang="en-US" sz="2400" b="1" dirty="0"/>
          </a:p>
        </p:txBody>
      </p:sp>
      <p:sp>
        <p:nvSpPr>
          <p:cNvPr id="40972" name="Rectangle 11"/>
          <p:cNvSpPr>
            <a:spLocks noChangeArrowheads="1"/>
          </p:cNvSpPr>
          <p:nvPr/>
        </p:nvSpPr>
        <p:spPr bwMode="auto">
          <a:xfrm>
            <a:off x="455613" y="2016125"/>
            <a:ext cx="2489200" cy="228600"/>
          </a:xfrm>
          <a:prstGeom prst="rect">
            <a:avLst/>
          </a:prstGeom>
          <a:noFill/>
          <a:ln w="12700">
            <a:noFill/>
            <a:miter lim="800000"/>
            <a:headEnd/>
            <a:tailEnd/>
          </a:ln>
        </p:spPr>
        <p:txBody>
          <a:bodyPr wrap="none" lIns="0" tIns="0" rIns="0" bIns="0">
            <a:spAutoFit/>
          </a:bodyPr>
          <a:lstStyle/>
          <a:p>
            <a:pPr algn="l">
              <a:spcBef>
                <a:spcPct val="0"/>
              </a:spcBef>
            </a:pPr>
            <a:r>
              <a:rPr lang="en-US" sz="1500" dirty="0"/>
              <a:t>Member Services Main Window</a:t>
            </a:r>
            <a:endParaRPr lang="en-US" sz="2400" dirty="0"/>
          </a:p>
        </p:txBody>
      </p:sp>
      <p:sp>
        <p:nvSpPr>
          <p:cNvPr id="40973" name="Rectangle 12"/>
          <p:cNvSpPr>
            <a:spLocks noChangeArrowheads="1"/>
          </p:cNvSpPr>
          <p:nvPr/>
        </p:nvSpPr>
        <p:spPr bwMode="auto">
          <a:xfrm>
            <a:off x="3459163" y="2016125"/>
            <a:ext cx="1233487" cy="228600"/>
          </a:xfrm>
          <a:prstGeom prst="rect">
            <a:avLst/>
          </a:prstGeom>
          <a:noFill/>
          <a:ln w="12700">
            <a:noFill/>
            <a:miter lim="800000"/>
            <a:headEnd/>
            <a:tailEnd/>
          </a:ln>
        </p:spPr>
        <p:txBody>
          <a:bodyPr wrap="none" lIns="0" tIns="0" rIns="0" bIns="0">
            <a:spAutoFit/>
          </a:bodyPr>
          <a:lstStyle/>
          <a:p>
            <a:pPr algn="l">
              <a:spcBef>
                <a:spcPct val="0"/>
              </a:spcBef>
            </a:pPr>
            <a:r>
              <a:rPr lang="en-US" sz="1500" dirty="0"/>
              <a:t>Order Processor</a:t>
            </a:r>
            <a:endParaRPr lang="en-US" sz="2400" dirty="0"/>
          </a:p>
        </p:txBody>
      </p:sp>
      <p:sp>
        <p:nvSpPr>
          <p:cNvPr id="40974" name="Rectangle 13"/>
          <p:cNvSpPr>
            <a:spLocks noChangeArrowheads="1"/>
          </p:cNvSpPr>
          <p:nvPr/>
        </p:nvSpPr>
        <p:spPr bwMode="auto">
          <a:xfrm>
            <a:off x="6224588" y="2016125"/>
            <a:ext cx="650819" cy="230832"/>
          </a:xfrm>
          <a:prstGeom prst="rect">
            <a:avLst/>
          </a:prstGeom>
          <a:noFill/>
          <a:ln w="12700">
            <a:noFill/>
            <a:miter lim="800000"/>
            <a:headEnd/>
            <a:tailEnd/>
          </a:ln>
        </p:spPr>
        <p:txBody>
          <a:bodyPr wrap="none" lIns="0" tIns="0" rIns="0" bIns="0">
            <a:spAutoFit/>
          </a:bodyPr>
          <a:lstStyle/>
          <a:p>
            <a:pPr algn="l">
              <a:spcBef>
                <a:spcPct val="0"/>
              </a:spcBef>
            </a:pPr>
            <a:r>
              <a:rPr lang="en-US" sz="1500" dirty="0" smtClean="0"/>
              <a:t>Member</a:t>
            </a:r>
            <a:endParaRPr lang="en-US" sz="2400" dirty="0"/>
          </a:p>
        </p:txBody>
      </p:sp>
      <p:sp>
        <p:nvSpPr>
          <p:cNvPr id="40975" name="Rectangle 14"/>
          <p:cNvSpPr>
            <a:spLocks noChangeArrowheads="1"/>
          </p:cNvSpPr>
          <p:nvPr/>
        </p:nvSpPr>
        <p:spPr bwMode="auto">
          <a:xfrm>
            <a:off x="455613" y="2259013"/>
            <a:ext cx="2149691" cy="230832"/>
          </a:xfrm>
          <a:prstGeom prst="rect">
            <a:avLst/>
          </a:prstGeom>
          <a:noFill/>
          <a:ln w="12700">
            <a:noFill/>
            <a:miter lim="800000"/>
            <a:headEnd/>
            <a:tailEnd/>
          </a:ln>
        </p:spPr>
        <p:txBody>
          <a:bodyPr wrap="none" lIns="0" tIns="0" rIns="0" bIns="0">
            <a:spAutoFit/>
          </a:bodyPr>
          <a:lstStyle/>
          <a:p>
            <a:pPr algn="l">
              <a:spcBef>
                <a:spcPct val="0"/>
              </a:spcBef>
            </a:pPr>
            <a:r>
              <a:rPr lang="en-US" sz="1500" dirty="0" smtClean="0"/>
              <a:t>Member Dialogue </a:t>
            </a:r>
            <a:r>
              <a:rPr lang="en-US" sz="1500" dirty="0"/>
              <a:t>Window </a:t>
            </a:r>
          </a:p>
        </p:txBody>
      </p:sp>
      <p:sp>
        <p:nvSpPr>
          <p:cNvPr id="40977" name="Rectangle 16"/>
          <p:cNvSpPr>
            <a:spLocks noChangeArrowheads="1"/>
          </p:cNvSpPr>
          <p:nvPr/>
        </p:nvSpPr>
        <p:spPr bwMode="auto">
          <a:xfrm>
            <a:off x="3459163" y="2259013"/>
            <a:ext cx="1792157" cy="230832"/>
          </a:xfrm>
          <a:prstGeom prst="rect">
            <a:avLst/>
          </a:prstGeom>
          <a:noFill/>
          <a:ln w="12700">
            <a:noFill/>
            <a:miter lim="800000"/>
            <a:headEnd/>
            <a:tailEnd/>
          </a:ln>
        </p:spPr>
        <p:txBody>
          <a:bodyPr wrap="none" lIns="0" tIns="0" rIns="0" bIns="0">
            <a:spAutoFit/>
          </a:bodyPr>
          <a:lstStyle/>
          <a:p>
            <a:pPr algn="l">
              <a:spcBef>
                <a:spcPct val="0"/>
              </a:spcBef>
            </a:pPr>
            <a:r>
              <a:rPr lang="en-US" sz="1500" dirty="0"/>
              <a:t>Packing </a:t>
            </a:r>
            <a:r>
              <a:rPr lang="en-US" sz="1500" dirty="0" smtClean="0"/>
              <a:t>Slip Generator</a:t>
            </a:r>
            <a:endParaRPr lang="en-US" sz="2400" dirty="0"/>
          </a:p>
        </p:txBody>
      </p:sp>
      <p:sp>
        <p:nvSpPr>
          <p:cNvPr id="40978" name="Rectangle 17"/>
          <p:cNvSpPr>
            <a:spLocks noChangeArrowheads="1"/>
          </p:cNvSpPr>
          <p:nvPr/>
        </p:nvSpPr>
        <p:spPr bwMode="auto">
          <a:xfrm>
            <a:off x="6224588" y="2259013"/>
            <a:ext cx="1136650" cy="228600"/>
          </a:xfrm>
          <a:prstGeom prst="rect">
            <a:avLst/>
          </a:prstGeom>
          <a:noFill/>
          <a:ln w="12700">
            <a:noFill/>
            <a:miter lim="800000"/>
            <a:headEnd/>
            <a:tailEnd/>
          </a:ln>
        </p:spPr>
        <p:txBody>
          <a:bodyPr wrap="none" lIns="0" tIns="0" rIns="0" bIns="0">
            <a:spAutoFit/>
          </a:bodyPr>
          <a:lstStyle/>
          <a:p>
            <a:pPr algn="l">
              <a:spcBef>
                <a:spcPct val="0"/>
              </a:spcBef>
            </a:pPr>
            <a:r>
              <a:rPr lang="en-US" sz="1500" dirty="0"/>
              <a:t>Member Order</a:t>
            </a:r>
            <a:endParaRPr lang="en-US" sz="2400" dirty="0"/>
          </a:p>
        </p:txBody>
      </p:sp>
      <p:sp>
        <p:nvSpPr>
          <p:cNvPr id="40985" name="Rectangle 24"/>
          <p:cNvSpPr>
            <a:spLocks noChangeArrowheads="1"/>
          </p:cNvSpPr>
          <p:nvPr/>
        </p:nvSpPr>
        <p:spPr bwMode="auto">
          <a:xfrm>
            <a:off x="455613" y="2490788"/>
            <a:ext cx="2470150" cy="228600"/>
          </a:xfrm>
          <a:prstGeom prst="rect">
            <a:avLst/>
          </a:prstGeom>
          <a:noFill/>
          <a:ln w="12700">
            <a:noFill/>
            <a:miter lim="800000"/>
            <a:headEnd/>
            <a:tailEnd/>
          </a:ln>
        </p:spPr>
        <p:txBody>
          <a:bodyPr wrap="none" lIns="0" tIns="0" rIns="0" bIns="0">
            <a:spAutoFit/>
          </a:bodyPr>
          <a:lstStyle/>
          <a:p>
            <a:pPr algn="l">
              <a:spcBef>
                <a:spcPct val="0"/>
              </a:spcBef>
            </a:pPr>
            <a:r>
              <a:rPr lang="en-US" sz="1500" dirty="0"/>
              <a:t>Order Processing Main Window</a:t>
            </a:r>
            <a:endParaRPr lang="en-US" sz="2400" dirty="0"/>
          </a:p>
        </p:txBody>
      </p:sp>
      <p:sp>
        <p:nvSpPr>
          <p:cNvPr id="40986" name="Rectangle 25"/>
          <p:cNvSpPr>
            <a:spLocks noChangeArrowheads="1"/>
          </p:cNvSpPr>
          <p:nvPr/>
        </p:nvSpPr>
        <p:spPr bwMode="auto">
          <a:xfrm>
            <a:off x="6224588" y="2482850"/>
            <a:ext cx="597921" cy="230832"/>
          </a:xfrm>
          <a:prstGeom prst="rect">
            <a:avLst/>
          </a:prstGeom>
          <a:noFill/>
          <a:ln w="12700">
            <a:noFill/>
            <a:miter lim="800000"/>
            <a:headEnd/>
            <a:tailEnd/>
          </a:ln>
        </p:spPr>
        <p:txBody>
          <a:bodyPr wrap="none" lIns="0" tIns="0" rIns="0" bIns="0">
            <a:spAutoFit/>
          </a:bodyPr>
          <a:lstStyle/>
          <a:p>
            <a:pPr algn="l">
              <a:spcBef>
                <a:spcPct val="0"/>
              </a:spcBef>
            </a:pPr>
            <a:r>
              <a:rPr lang="en-US" sz="1500" dirty="0" smtClean="0"/>
              <a:t>Product</a:t>
            </a:r>
            <a:endParaRPr lang="en-US" sz="2400" dirty="0"/>
          </a:p>
        </p:txBody>
      </p:sp>
      <p:sp>
        <p:nvSpPr>
          <p:cNvPr id="40993" name="Rectangle 32"/>
          <p:cNvSpPr>
            <a:spLocks noChangeArrowheads="1"/>
          </p:cNvSpPr>
          <p:nvPr/>
        </p:nvSpPr>
        <p:spPr bwMode="auto">
          <a:xfrm>
            <a:off x="455613" y="2735263"/>
            <a:ext cx="1894814" cy="600164"/>
          </a:xfrm>
          <a:prstGeom prst="rect">
            <a:avLst/>
          </a:prstGeom>
          <a:noFill/>
          <a:ln w="12700">
            <a:noFill/>
            <a:miter lim="800000"/>
            <a:headEnd/>
            <a:tailEnd/>
          </a:ln>
        </p:spPr>
        <p:txBody>
          <a:bodyPr wrap="none" lIns="0" tIns="0" rIns="0" bIns="0">
            <a:spAutoFit/>
          </a:bodyPr>
          <a:lstStyle/>
          <a:p>
            <a:pPr algn="l">
              <a:spcBef>
                <a:spcPct val="0"/>
              </a:spcBef>
            </a:pPr>
            <a:r>
              <a:rPr lang="en-US" sz="1500" dirty="0" smtClean="0"/>
              <a:t>Member Order </a:t>
            </a:r>
            <a:r>
              <a:rPr lang="en-US" sz="1500" dirty="0"/>
              <a:t>Window</a:t>
            </a:r>
            <a:endParaRPr lang="en-US" sz="2400" dirty="0"/>
          </a:p>
          <a:p>
            <a:pPr algn="l">
              <a:spcBef>
                <a:spcPct val="0"/>
              </a:spcBef>
            </a:pPr>
            <a:endParaRPr lang="en-US" sz="2400" dirty="0"/>
          </a:p>
        </p:txBody>
      </p:sp>
      <p:sp>
        <p:nvSpPr>
          <p:cNvPr id="40994" name="Rectangle 33"/>
          <p:cNvSpPr>
            <a:spLocks noChangeArrowheads="1"/>
          </p:cNvSpPr>
          <p:nvPr/>
        </p:nvSpPr>
        <p:spPr bwMode="auto">
          <a:xfrm>
            <a:off x="6224588" y="2727325"/>
            <a:ext cx="1275990" cy="230832"/>
          </a:xfrm>
          <a:prstGeom prst="rect">
            <a:avLst/>
          </a:prstGeom>
          <a:noFill/>
          <a:ln w="12700">
            <a:noFill/>
            <a:miter lim="800000"/>
            <a:headEnd/>
            <a:tailEnd/>
          </a:ln>
        </p:spPr>
        <p:txBody>
          <a:bodyPr wrap="none" lIns="0" tIns="0" rIns="0" bIns="0">
            <a:spAutoFit/>
          </a:bodyPr>
          <a:lstStyle/>
          <a:p>
            <a:pPr algn="l">
              <a:spcBef>
                <a:spcPct val="0"/>
              </a:spcBef>
            </a:pPr>
            <a:r>
              <a:rPr lang="en-US" sz="1500" dirty="0" smtClean="0"/>
              <a:t>Product Ordered</a:t>
            </a:r>
            <a:endParaRPr lang="en-US" sz="2400" dirty="0"/>
          </a:p>
        </p:txBody>
      </p:sp>
      <p:sp>
        <p:nvSpPr>
          <p:cNvPr id="41005" name="Rectangle 44"/>
          <p:cNvSpPr>
            <a:spLocks noChangeArrowheads="1"/>
          </p:cNvSpPr>
          <p:nvPr/>
        </p:nvSpPr>
        <p:spPr bwMode="auto">
          <a:xfrm>
            <a:off x="455613" y="2982913"/>
            <a:ext cx="2023054" cy="230832"/>
          </a:xfrm>
          <a:prstGeom prst="rect">
            <a:avLst/>
          </a:prstGeom>
          <a:noFill/>
          <a:ln w="12700">
            <a:noFill/>
            <a:miter lim="800000"/>
            <a:headEnd/>
            <a:tailEnd/>
          </a:ln>
        </p:spPr>
        <p:txBody>
          <a:bodyPr wrap="none" lIns="0" tIns="0" rIns="0" bIns="0">
            <a:spAutoFit/>
          </a:bodyPr>
          <a:lstStyle/>
          <a:p>
            <a:pPr algn="l">
              <a:spcBef>
                <a:spcPct val="0"/>
              </a:spcBef>
            </a:pPr>
            <a:r>
              <a:rPr lang="en-US" sz="1500" dirty="0" smtClean="0"/>
              <a:t>Product </a:t>
            </a:r>
            <a:r>
              <a:rPr lang="en-US" sz="1500" dirty="0"/>
              <a:t>Ordered </a:t>
            </a:r>
            <a:r>
              <a:rPr lang="en-US" sz="1500" dirty="0" smtClean="0"/>
              <a:t>Window </a:t>
            </a:r>
            <a:endParaRPr lang="en-US" sz="1500" dirty="0"/>
          </a:p>
        </p:txBody>
      </p:sp>
      <p:sp>
        <p:nvSpPr>
          <p:cNvPr id="41013" name="Rectangle 52"/>
          <p:cNvSpPr>
            <a:spLocks noChangeArrowheads="1"/>
          </p:cNvSpPr>
          <p:nvPr/>
        </p:nvSpPr>
        <p:spPr bwMode="auto">
          <a:xfrm>
            <a:off x="455613" y="3228975"/>
            <a:ext cx="2039937" cy="228600"/>
          </a:xfrm>
          <a:prstGeom prst="rect">
            <a:avLst/>
          </a:prstGeom>
          <a:noFill/>
          <a:ln w="12700">
            <a:noFill/>
            <a:miter lim="800000"/>
            <a:headEnd/>
            <a:tailEnd/>
          </a:ln>
        </p:spPr>
        <p:txBody>
          <a:bodyPr wrap="none" lIns="0" tIns="0" rIns="0" bIns="0">
            <a:spAutoFit/>
          </a:bodyPr>
          <a:lstStyle/>
          <a:p>
            <a:pPr algn="l">
              <a:spcBef>
                <a:spcPct val="0"/>
              </a:spcBef>
            </a:pPr>
            <a:r>
              <a:rPr lang="en-US" sz="1500" dirty="0"/>
              <a:t>Product Dialogue Window</a:t>
            </a:r>
            <a:endParaRPr lang="en-US" sz="2400" dirty="0"/>
          </a:p>
        </p:txBody>
      </p:sp>
      <p:sp>
        <p:nvSpPr>
          <p:cNvPr id="41020" name="Rectangle 59"/>
          <p:cNvSpPr>
            <a:spLocks noChangeArrowheads="1"/>
          </p:cNvSpPr>
          <p:nvPr/>
        </p:nvSpPr>
        <p:spPr bwMode="auto">
          <a:xfrm>
            <a:off x="455613" y="3471863"/>
            <a:ext cx="1370012" cy="228600"/>
          </a:xfrm>
          <a:prstGeom prst="rect">
            <a:avLst/>
          </a:prstGeom>
          <a:noFill/>
          <a:ln w="12700">
            <a:noFill/>
            <a:miter lim="800000"/>
            <a:headEnd/>
            <a:tailEnd/>
          </a:ln>
        </p:spPr>
        <p:txBody>
          <a:bodyPr wrap="none" lIns="0" tIns="0" rIns="0" bIns="0">
            <a:spAutoFit/>
          </a:bodyPr>
          <a:lstStyle/>
          <a:p>
            <a:pPr algn="l">
              <a:spcBef>
                <a:spcPct val="0"/>
              </a:spcBef>
            </a:pPr>
            <a:r>
              <a:rPr lang="en-US" sz="1500" dirty="0"/>
              <a:t>Message Window</a:t>
            </a:r>
            <a:endParaRPr lang="en-US" sz="2400" dirty="0"/>
          </a:p>
        </p:txBody>
      </p:sp>
      <p:sp>
        <p:nvSpPr>
          <p:cNvPr id="41027" name="Rectangle 66"/>
          <p:cNvSpPr>
            <a:spLocks noChangeArrowheads="1"/>
          </p:cNvSpPr>
          <p:nvPr/>
        </p:nvSpPr>
        <p:spPr bwMode="auto">
          <a:xfrm>
            <a:off x="455613" y="3716338"/>
            <a:ext cx="1420812" cy="228600"/>
          </a:xfrm>
          <a:prstGeom prst="rect">
            <a:avLst/>
          </a:prstGeom>
          <a:noFill/>
          <a:ln w="12700">
            <a:noFill/>
            <a:miter lim="800000"/>
            <a:headEnd/>
            <a:tailEnd/>
          </a:ln>
        </p:spPr>
        <p:txBody>
          <a:bodyPr wrap="none" lIns="0" tIns="0" rIns="0" bIns="0">
            <a:spAutoFit/>
          </a:bodyPr>
          <a:lstStyle/>
          <a:p>
            <a:pPr algn="l">
              <a:spcBef>
                <a:spcPct val="0"/>
              </a:spcBef>
            </a:pPr>
            <a:r>
              <a:rPr lang="en-US" sz="1500" dirty="0"/>
              <a:t>Warehouse Printer</a:t>
            </a:r>
            <a:endParaRPr lang="en-US" sz="2400" dirty="0"/>
          </a:p>
        </p:txBody>
      </p:sp>
      <p:sp>
        <p:nvSpPr>
          <p:cNvPr id="41032" name="Line 71"/>
          <p:cNvSpPr>
            <a:spLocks noChangeShapeType="1"/>
          </p:cNvSpPr>
          <p:nvPr/>
        </p:nvSpPr>
        <p:spPr bwMode="auto">
          <a:xfrm flipH="1">
            <a:off x="3343275" y="1676400"/>
            <a:ext cx="7938" cy="2286000"/>
          </a:xfrm>
          <a:prstGeom prst="line">
            <a:avLst/>
          </a:prstGeom>
          <a:noFill/>
          <a:ln w="12700">
            <a:solidFill>
              <a:schemeClr val="tx1"/>
            </a:solidFill>
            <a:round/>
            <a:headEnd/>
            <a:tailEnd/>
          </a:ln>
        </p:spPr>
        <p:txBody>
          <a:bodyPr wrap="none" anchor="ctr"/>
          <a:lstStyle/>
          <a:p>
            <a:endParaRPr lang="en-US" dirty="0"/>
          </a:p>
        </p:txBody>
      </p:sp>
      <p:sp>
        <p:nvSpPr>
          <p:cNvPr id="41033" name="Line 72"/>
          <p:cNvSpPr>
            <a:spLocks noChangeShapeType="1"/>
          </p:cNvSpPr>
          <p:nvPr/>
        </p:nvSpPr>
        <p:spPr bwMode="auto">
          <a:xfrm>
            <a:off x="6115050" y="1676400"/>
            <a:ext cx="0" cy="2286000"/>
          </a:xfrm>
          <a:prstGeom prst="line">
            <a:avLst/>
          </a:prstGeom>
          <a:noFill/>
          <a:ln w="12700">
            <a:solidFill>
              <a:schemeClr val="tx1"/>
            </a:solidFill>
            <a:round/>
            <a:headEnd/>
            <a:tailEnd/>
          </a:ln>
        </p:spPr>
        <p:txBody>
          <a:bodyPr wrap="none" anchor="ctr"/>
          <a:lstStyle/>
          <a:p>
            <a:endParaRPr lang="en-US" dirty="0"/>
          </a:p>
        </p:txBody>
      </p:sp>
      <p:sp>
        <p:nvSpPr>
          <p:cNvPr id="41036" name="Line 76"/>
          <p:cNvSpPr>
            <a:spLocks noChangeShapeType="1"/>
          </p:cNvSpPr>
          <p:nvPr/>
        </p:nvSpPr>
        <p:spPr bwMode="auto">
          <a:xfrm>
            <a:off x="379413" y="2247900"/>
            <a:ext cx="8991600" cy="0"/>
          </a:xfrm>
          <a:prstGeom prst="line">
            <a:avLst/>
          </a:prstGeom>
          <a:noFill/>
          <a:ln w="12700">
            <a:solidFill>
              <a:schemeClr val="tx1"/>
            </a:solidFill>
            <a:round/>
            <a:headEnd/>
            <a:tailEnd/>
          </a:ln>
          <a:effectLst/>
        </p:spPr>
        <p:txBody>
          <a:bodyPr/>
          <a:lstStyle/>
          <a:p>
            <a:endParaRPr lang="en-US" dirty="0"/>
          </a:p>
        </p:txBody>
      </p:sp>
      <p:sp>
        <p:nvSpPr>
          <p:cNvPr id="41037" name="Line 77"/>
          <p:cNvSpPr>
            <a:spLocks noChangeShapeType="1"/>
          </p:cNvSpPr>
          <p:nvPr/>
        </p:nvSpPr>
        <p:spPr bwMode="auto">
          <a:xfrm>
            <a:off x="379413" y="2489200"/>
            <a:ext cx="8991600" cy="0"/>
          </a:xfrm>
          <a:prstGeom prst="line">
            <a:avLst/>
          </a:prstGeom>
          <a:noFill/>
          <a:ln w="12700">
            <a:solidFill>
              <a:schemeClr val="tx1"/>
            </a:solidFill>
            <a:round/>
            <a:headEnd/>
            <a:tailEnd/>
          </a:ln>
          <a:effectLst/>
        </p:spPr>
        <p:txBody>
          <a:bodyPr/>
          <a:lstStyle/>
          <a:p>
            <a:endParaRPr lang="en-US" dirty="0"/>
          </a:p>
        </p:txBody>
      </p:sp>
      <p:sp>
        <p:nvSpPr>
          <p:cNvPr id="41038" name="Line 78"/>
          <p:cNvSpPr>
            <a:spLocks noChangeShapeType="1"/>
          </p:cNvSpPr>
          <p:nvPr/>
        </p:nvSpPr>
        <p:spPr bwMode="auto">
          <a:xfrm>
            <a:off x="379413" y="2717800"/>
            <a:ext cx="8991600" cy="0"/>
          </a:xfrm>
          <a:prstGeom prst="line">
            <a:avLst/>
          </a:prstGeom>
          <a:noFill/>
          <a:ln w="12700">
            <a:solidFill>
              <a:schemeClr val="tx1"/>
            </a:solidFill>
            <a:round/>
            <a:headEnd/>
            <a:tailEnd/>
          </a:ln>
          <a:effectLst/>
        </p:spPr>
        <p:txBody>
          <a:bodyPr/>
          <a:lstStyle/>
          <a:p>
            <a:endParaRPr lang="en-US" dirty="0"/>
          </a:p>
        </p:txBody>
      </p:sp>
      <p:sp>
        <p:nvSpPr>
          <p:cNvPr id="41039" name="Line 79"/>
          <p:cNvSpPr>
            <a:spLocks noChangeShapeType="1"/>
          </p:cNvSpPr>
          <p:nvPr/>
        </p:nvSpPr>
        <p:spPr bwMode="auto">
          <a:xfrm>
            <a:off x="366713" y="2959100"/>
            <a:ext cx="8991600" cy="0"/>
          </a:xfrm>
          <a:prstGeom prst="line">
            <a:avLst/>
          </a:prstGeom>
          <a:noFill/>
          <a:ln w="12700">
            <a:solidFill>
              <a:schemeClr val="tx1"/>
            </a:solidFill>
            <a:round/>
            <a:headEnd/>
            <a:tailEnd/>
          </a:ln>
          <a:effectLst/>
        </p:spPr>
        <p:txBody>
          <a:bodyPr/>
          <a:lstStyle/>
          <a:p>
            <a:endParaRPr lang="en-US" dirty="0"/>
          </a:p>
        </p:txBody>
      </p:sp>
      <p:sp>
        <p:nvSpPr>
          <p:cNvPr id="41040" name="Line 80"/>
          <p:cNvSpPr>
            <a:spLocks noChangeShapeType="1"/>
          </p:cNvSpPr>
          <p:nvPr/>
        </p:nvSpPr>
        <p:spPr bwMode="auto">
          <a:xfrm>
            <a:off x="379413" y="3213100"/>
            <a:ext cx="8991600" cy="0"/>
          </a:xfrm>
          <a:prstGeom prst="line">
            <a:avLst/>
          </a:prstGeom>
          <a:noFill/>
          <a:ln w="12700">
            <a:solidFill>
              <a:schemeClr val="tx1"/>
            </a:solidFill>
            <a:round/>
            <a:headEnd/>
            <a:tailEnd/>
          </a:ln>
          <a:effectLst/>
        </p:spPr>
        <p:txBody>
          <a:bodyPr/>
          <a:lstStyle/>
          <a:p>
            <a:endParaRPr lang="en-US" dirty="0"/>
          </a:p>
        </p:txBody>
      </p:sp>
      <p:sp>
        <p:nvSpPr>
          <p:cNvPr id="41041" name="Line 81"/>
          <p:cNvSpPr>
            <a:spLocks noChangeShapeType="1"/>
          </p:cNvSpPr>
          <p:nvPr/>
        </p:nvSpPr>
        <p:spPr bwMode="auto">
          <a:xfrm>
            <a:off x="379413" y="3454400"/>
            <a:ext cx="8991600" cy="0"/>
          </a:xfrm>
          <a:prstGeom prst="line">
            <a:avLst/>
          </a:prstGeom>
          <a:noFill/>
          <a:ln w="12700">
            <a:solidFill>
              <a:schemeClr val="tx1"/>
            </a:solidFill>
            <a:round/>
            <a:headEnd/>
            <a:tailEnd/>
          </a:ln>
          <a:effectLst/>
        </p:spPr>
        <p:txBody>
          <a:bodyPr/>
          <a:lstStyle/>
          <a:p>
            <a:endParaRPr lang="en-US" dirty="0"/>
          </a:p>
        </p:txBody>
      </p:sp>
      <p:sp>
        <p:nvSpPr>
          <p:cNvPr id="41042" name="Line 82"/>
          <p:cNvSpPr>
            <a:spLocks noChangeShapeType="1"/>
          </p:cNvSpPr>
          <p:nvPr/>
        </p:nvSpPr>
        <p:spPr bwMode="auto">
          <a:xfrm>
            <a:off x="379413" y="3708400"/>
            <a:ext cx="8991600" cy="0"/>
          </a:xfrm>
          <a:prstGeom prst="line">
            <a:avLst/>
          </a:prstGeom>
          <a:noFill/>
          <a:ln w="12700">
            <a:solidFill>
              <a:schemeClr val="tx1"/>
            </a:solidFill>
            <a:round/>
            <a:headEnd/>
            <a:tailEnd/>
          </a:ln>
          <a:effectLst/>
        </p:spPr>
        <p:txBody>
          <a:bodyPr/>
          <a:lstStyle/>
          <a:p>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BC07292B-A849-4F4E-ABEA-88C2B439A218}" type="slidenum">
              <a:rPr lang="en-US"/>
              <a:pPr/>
              <a:t>56</a:t>
            </a:fld>
            <a:endParaRPr lang="en-US" dirty="0"/>
          </a:p>
        </p:txBody>
      </p:sp>
      <p:sp>
        <p:nvSpPr>
          <p:cNvPr id="2343938" name="Rectangle 2050"/>
          <p:cNvSpPr>
            <a:spLocks noGrp="1" noChangeArrowheads="1"/>
          </p:cNvSpPr>
          <p:nvPr>
            <p:ph type="title"/>
          </p:nvPr>
        </p:nvSpPr>
        <p:spPr>
          <a:xfrm>
            <a:off x="412750" y="266700"/>
            <a:ext cx="9340850" cy="1104900"/>
          </a:xfrm>
        </p:spPr>
        <p:txBody>
          <a:bodyPr/>
          <a:lstStyle/>
          <a:p>
            <a:r>
              <a:rPr lang="en-US" sz="4000" dirty="0" smtClean="0"/>
              <a:t>Model </a:t>
            </a:r>
            <a:r>
              <a:rPr lang="en-US" sz="4000" dirty="0"/>
              <a:t>Object Interactions and </a:t>
            </a:r>
            <a:r>
              <a:rPr lang="en-GB" sz="4000" dirty="0" smtClean="0"/>
              <a:t>Behaviour</a:t>
            </a:r>
            <a:r>
              <a:rPr lang="en-US" sz="4000" dirty="0" smtClean="0"/>
              <a:t> </a:t>
            </a:r>
            <a:r>
              <a:rPr lang="en-US" sz="4000" dirty="0"/>
              <a:t/>
            </a:r>
            <a:br>
              <a:rPr lang="en-US" sz="4000" dirty="0"/>
            </a:br>
            <a:r>
              <a:rPr lang="en-US" sz="3200" i="1" dirty="0"/>
              <a:t>that Support </a:t>
            </a:r>
            <a:r>
              <a:rPr lang="en-US" sz="3200" i="1" dirty="0" smtClean="0"/>
              <a:t>Use </a:t>
            </a:r>
            <a:r>
              <a:rPr lang="en-US" sz="3200" i="1" dirty="0"/>
              <a:t>Case </a:t>
            </a:r>
            <a:r>
              <a:rPr lang="en-US" sz="3200" i="1" dirty="0" smtClean="0"/>
              <a:t>Scenarios</a:t>
            </a:r>
            <a:endParaRPr lang="en-US" sz="3200" i="1" dirty="0"/>
          </a:p>
        </p:txBody>
      </p:sp>
      <p:sp>
        <p:nvSpPr>
          <p:cNvPr id="2343939" name="Rectangle 2051"/>
          <p:cNvSpPr>
            <a:spLocks noGrp="1" noChangeArrowheads="1"/>
          </p:cNvSpPr>
          <p:nvPr>
            <p:ph type="body" idx="1"/>
          </p:nvPr>
        </p:nvSpPr>
        <p:spPr/>
        <p:txBody>
          <a:bodyPr/>
          <a:lstStyle/>
          <a:p>
            <a:pPr>
              <a:buFont typeface="Wingdings" pitchFamily="2" charset="2"/>
              <a:buNone/>
            </a:pPr>
            <a:r>
              <a:rPr lang="en-US" sz="3600" b="1" i="1" dirty="0"/>
              <a:t>Step </a:t>
            </a:r>
            <a:r>
              <a:rPr lang="en-US" sz="3600" b="1" i="1" dirty="0" smtClean="0"/>
              <a:t>2.  </a:t>
            </a:r>
            <a:r>
              <a:rPr lang="en-US" sz="3600" b="1" i="1" dirty="0"/>
              <a:t>Identify Attributes</a:t>
            </a:r>
          </a:p>
          <a:p>
            <a:r>
              <a:rPr lang="en-US" dirty="0"/>
              <a:t>During analysis, some attributes may have been discovered</a:t>
            </a:r>
          </a:p>
          <a:p>
            <a:r>
              <a:rPr lang="en-US" dirty="0"/>
              <a:t>Examine each use case for additional attributes that have not yet been identified, and update the class diagram to include such attributes</a:t>
            </a:r>
            <a:r>
              <a:rPr lang="en-US" b="1" dirty="0">
                <a:solidFill>
                  <a:schemeClr val="bg1">
                    <a:lumMod val="65000"/>
                  </a:schemeClr>
                </a:solidFill>
              </a:rPr>
              <a:t>.</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4393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43939">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4393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43939">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43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3939" grpId="0" uiExpand="1" build="p" bldLvl="2"/>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p:spPr>
        <p:txBody>
          <a:bodyPr/>
          <a:lstStyle/>
          <a:p>
            <a:fld id="{65790401-9CC8-46C0-8FE0-EA6D961D70E1}" type="slidenum">
              <a:rPr lang="en-US"/>
              <a:pPr/>
              <a:t>57</a:t>
            </a:fld>
            <a:endParaRPr lang="en-US" dirty="0"/>
          </a:p>
        </p:txBody>
      </p:sp>
      <p:sp>
        <p:nvSpPr>
          <p:cNvPr id="43011" name="Rectangle 2051"/>
          <p:cNvSpPr>
            <a:spLocks noGrp="1" noChangeArrowheads="1"/>
          </p:cNvSpPr>
          <p:nvPr>
            <p:ph type="title"/>
          </p:nvPr>
        </p:nvSpPr>
        <p:spPr>
          <a:xfrm>
            <a:off x="412750" y="266700"/>
            <a:ext cx="9340850" cy="1104900"/>
          </a:xfrm>
        </p:spPr>
        <p:txBody>
          <a:bodyPr/>
          <a:lstStyle/>
          <a:p>
            <a:r>
              <a:rPr lang="en-US" sz="4000" dirty="0" smtClean="0"/>
              <a:t>Model Object Interactions and </a:t>
            </a:r>
            <a:r>
              <a:rPr lang="en-GB" sz="4000" dirty="0" smtClean="0"/>
              <a:t>Behaviour</a:t>
            </a:r>
            <a:r>
              <a:rPr lang="en-US" sz="4000" dirty="0" smtClean="0"/>
              <a:t> </a:t>
            </a:r>
            <a:br>
              <a:rPr lang="en-US" sz="4000" dirty="0" smtClean="0"/>
            </a:br>
            <a:r>
              <a:rPr lang="en-US" sz="3200" i="1" dirty="0" smtClean="0"/>
              <a:t>that Support Use Case Scenarios</a:t>
            </a:r>
          </a:p>
        </p:txBody>
      </p:sp>
      <p:sp>
        <p:nvSpPr>
          <p:cNvPr id="43012" name="Rectangle 2052"/>
          <p:cNvSpPr>
            <a:spLocks noGrp="1" noChangeArrowheads="1"/>
          </p:cNvSpPr>
          <p:nvPr>
            <p:ph type="body" idx="1"/>
          </p:nvPr>
        </p:nvSpPr>
        <p:spPr>
          <a:xfrm>
            <a:off x="381000" y="1676400"/>
            <a:ext cx="9235440" cy="4953000"/>
          </a:xfrm>
        </p:spPr>
        <p:txBody>
          <a:bodyPr/>
          <a:lstStyle/>
          <a:p>
            <a:pPr>
              <a:buFont typeface="Wingdings" pitchFamily="2" charset="2"/>
              <a:buNone/>
              <a:tabLst>
                <a:tab pos="1604963" algn="l"/>
              </a:tabLst>
            </a:pPr>
            <a:r>
              <a:rPr lang="en-US" sz="3600" b="1" i="1" dirty="0" smtClean="0"/>
              <a:t>Step 3.  Model </a:t>
            </a:r>
            <a:r>
              <a:rPr lang="en-US" sz="3600" b="1" i="1" dirty="0" smtClean="0">
                <a:solidFill>
                  <a:srgbClr val="00B050"/>
                </a:solidFill>
              </a:rPr>
              <a:t>High-Level</a:t>
            </a:r>
            <a:r>
              <a:rPr lang="en-US" sz="3600" b="1" i="1" dirty="0" smtClean="0"/>
              <a:t> Object Interactions</a:t>
            </a:r>
          </a:p>
          <a:p>
            <a:pPr>
              <a:tabLst>
                <a:tab pos="1604963" algn="l"/>
              </a:tabLst>
            </a:pPr>
            <a:r>
              <a:rPr lang="en-US" dirty="0" smtClean="0"/>
              <a:t>For </a:t>
            </a:r>
            <a:r>
              <a:rPr lang="en-US" b="1" i="1" dirty="0" smtClean="0">
                <a:solidFill>
                  <a:schemeClr val="bg2"/>
                </a:solidFill>
              </a:rPr>
              <a:t>each</a:t>
            </a:r>
            <a:r>
              <a:rPr lang="en-US" dirty="0" smtClean="0">
                <a:solidFill>
                  <a:schemeClr val="bg2"/>
                </a:solidFill>
              </a:rPr>
              <a:t> </a:t>
            </a:r>
            <a:r>
              <a:rPr lang="en-US" b="1" i="1" dirty="0" smtClean="0">
                <a:solidFill>
                  <a:schemeClr val="bg2"/>
                </a:solidFill>
              </a:rPr>
              <a:t>use case</a:t>
            </a:r>
            <a:r>
              <a:rPr lang="en-US" dirty="0" smtClean="0"/>
              <a:t>, create a </a:t>
            </a:r>
            <a:r>
              <a:rPr lang="en-US" b="1" i="1" dirty="0" smtClean="0">
                <a:solidFill>
                  <a:srgbClr val="00B050"/>
                </a:solidFill>
              </a:rPr>
              <a:t>communication diagram</a:t>
            </a:r>
            <a:r>
              <a:rPr lang="en-US" dirty="0" smtClean="0">
                <a:solidFill>
                  <a:srgbClr val="00B050"/>
                </a:solidFill>
              </a:rPr>
              <a:t> </a:t>
            </a:r>
            <a:r>
              <a:rPr lang="en-US" dirty="0" smtClean="0"/>
              <a:t>to model high-level interactions of design objects</a:t>
            </a:r>
          </a:p>
          <a:p>
            <a:pPr>
              <a:tabLst>
                <a:tab pos="1604963" algn="l"/>
              </a:tabLst>
            </a:pPr>
            <a:r>
              <a:rPr lang="en-US" dirty="0" smtClean="0"/>
              <a:t>Include actors, boundary, control, and entity objects, as well as messages among objects </a:t>
            </a:r>
            <a:r>
              <a:rPr lang="en-US" b="1" dirty="0" smtClean="0">
                <a:solidFill>
                  <a:schemeClr val="bg1">
                    <a:lumMod val="65000"/>
                  </a:schemeClr>
                </a:solidFill>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43012">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3012">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2" grpId="0" uiExpand="1" build="p" bldLvl="2"/>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 name="Slide Number Placeholder 5"/>
          <p:cNvSpPr>
            <a:spLocks noGrp="1"/>
          </p:cNvSpPr>
          <p:nvPr>
            <p:ph type="sldNum" sz="quarter" idx="12"/>
          </p:nvPr>
        </p:nvSpPr>
        <p:spPr/>
        <p:txBody>
          <a:bodyPr/>
          <a:lstStyle/>
          <a:p>
            <a:fld id="{280383FF-154E-4723-B218-A113E7D523A9}" type="slidenum">
              <a:rPr lang="en-US"/>
              <a:pPr/>
              <a:t>58</a:t>
            </a:fld>
            <a:endParaRPr lang="en-US" dirty="0"/>
          </a:p>
        </p:txBody>
      </p:sp>
      <p:sp>
        <p:nvSpPr>
          <p:cNvPr id="2818050" name="Rectangle 2"/>
          <p:cNvSpPr>
            <a:spLocks noGrp="1" noChangeArrowheads="1"/>
          </p:cNvSpPr>
          <p:nvPr>
            <p:ph type="title"/>
          </p:nvPr>
        </p:nvSpPr>
        <p:spPr>
          <a:xfrm>
            <a:off x="412750" y="266700"/>
            <a:ext cx="9340850" cy="1104900"/>
          </a:xfrm>
        </p:spPr>
        <p:txBody>
          <a:bodyPr/>
          <a:lstStyle/>
          <a:p>
            <a:r>
              <a:rPr lang="en-US" sz="4000" dirty="0" smtClean="0"/>
              <a:t>Model </a:t>
            </a:r>
            <a:r>
              <a:rPr lang="en-US" sz="4000" dirty="0"/>
              <a:t>Object Interactions and </a:t>
            </a:r>
            <a:r>
              <a:rPr lang="en-GB" sz="4000" dirty="0" smtClean="0"/>
              <a:t>Behaviour</a:t>
            </a:r>
            <a:r>
              <a:rPr lang="en-US" sz="4000" dirty="0" smtClean="0"/>
              <a:t> </a:t>
            </a:r>
            <a:r>
              <a:rPr lang="en-US" sz="4000" dirty="0"/>
              <a:t/>
            </a:r>
            <a:br>
              <a:rPr lang="en-US" sz="4000" dirty="0"/>
            </a:br>
            <a:r>
              <a:rPr lang="en-US" sz="3200" i="1" dirty="0"/>
              <a:t>that Support </a:t>
            </a:r>
            <a:r>
              <a:rPr lang="en-US" sz="3200" i="1" dirty="0" smtClean="0"/>
              <a:t>Use </a:t>
            </a:r>
            <a:r>
              <a:rPr lang="en-US" sz="3200" i="1" dirty="0"/>
              <a:t>Case </a:t>
            </a:r>
            <a:r>
              <a:rPr lang="en-US" sz="3200" i="1" dirty="0" smtClean="0"/>
              <a:t>Scenarios</a:t>
            </a:r>
            <a:endParaRPr lang="en-US" sz="3200" i="1" dirty="0"/>
          </a:p>
        </p:txBody>
      </p:sp>
      <p:sp>
        <p:nvSpPr>
          <p:cNvPr id="2818051" name="Rectangle 3"/>
          <p:cNvSpPr>
            <a:spLocks noGrp="1" noChangeArrowheads="1"/>
          </p:cNvSpPr>
          <p:nvPr>
            <p:ph type="body" idx="1"/>
          </p:nvPr>
        </p:nvSpPr>
        <p:spPr>
          <a:xfrm>
            <a:off x="381000" y="1676400"/>
            <a:ext cx="9144000" cy="737650"/>
          </a:xfrm>
        </p:spPr>
        <p:txBody>
          <a:bodyPr/>
          <a:lstStyle/>
          <a:p>
            <a:pPr>
              <a:buFont typeface="Wingdings" pitchFamily="2" charset="2"/>
              <a:buNone/>
              <a:tabLst>
                <a:tab pos="1604963" algn="l"/>
              </a:tabLst>
            </a:pPr>
            <a:r>
              <a:rPr lang="en-US" sz="3600" b="1" i="1" dirty="0">
                <a:solidFill>
                  <a:schemeClr val="bg1">
                    <a:lumMod val="65000"/>
                  </a:schemeClr>
                </a:solidFill>
              </a:rPr>
              <a:t>Step </a:t>
            </a:r>
            <a:r>
              <a:rPr lang="en-US" sz="3600" b="1" i="1" dirty="0" smtClean="0">
                <a:solidFill>
                  <a:schemeClr val="bg1">
                    <a:lumMod val="65000"/>
                  </a:schemeClr>
                </a:solidFill>
              </a:rPr>
              <a:t>3.  </a:t>
            </a:r>
            <a:r>
              <a:rPr lang="en-US" sz="3600" b="1" i="1" dirty="0">
                <a:solidFill>
                  <a:schemeClr val="bg1">
                    <a:lumMod val="65000"/>
                  </a:schemeClr>
                </a:solidFill>
              </a:rPr>
              <a:t>Model High-Level Object </a:t>
            </a:r>
            <a:r>
              <a:rPr lang="en-US" sz="3600" b="1" i="1" dirty="0" smtClean="0">
                <a:solidFill>
                  <a:schemeClr val="bg1">
                    <a:lumMod val="65000"/>
                  </a:schemeClr>
                </a:solidFill>
              </a:rPr>
              <a:t>Interactions</a:t>
            </a:r>
            <a:endParaRPr lang="en-US" sz="3600" b="1" i="1" dirty="0">
              <a:solidFill>
                <a:schemeClr val="bg1">
                  <a:lumMod val="65000"/>
                </a:schemeClr>
              </a:solidFill>
            </a:endParaRPr>
          </a:p>
        </p:txBody>
      </p:sp>
      <p:grpSp>
        <p:nvGrpSpPr>
          <p:cNvPr id="2818052" name="Group 4"/>
          <p:cNvGrpSpPr>
            <a:grpSpLocks/>
          </p:cNvGrpSpPr>
          <p:nvPr/>
        </p:nvGrpSpPr>
        <p:grpSpPr bwMode="auto">
          <a:xfrm>
            <a:off x="533400" y="2709863"/>
            <a:ext cx="1828800" cy="2852737"/>
            <a:chOff x="336" y="2018"/>
            <a:chExt cx="1152" cy="1797"/>
          </a:xfrm>
        </p:grpSpPr>
        <p:grpSp>
          <p:nvGrpSpPr>
            <p:cNvPr id="2818053" name="Group 5"/>
            <p:cNvGrpSpPr>
              <a:grpSpLocks/>
            </p:cNvGrpSpPr>
            <p:nvPr/>
          </p:nvGrpSpPr>
          <p:grpSpPr bwMode="auto">
            <a:xfrm>
              <a:off x="559" y="2018"/>
              <a:ext cx="705" cy="859"/>
              <a:chOff x="1776" y="1728"/>
              <a:chExt cx="705" cy="859"/>
            </a:xfrm>
          </p:grpSpPr>
          <p:sp>
            <p:nvSpPr>
              <p:cNvPr id="2818054" name="Oval 6"/>
              <p:cNvSpPr>
                <a:spLocks noChangeArrowheads="1"/>
              </p:cNvSpPr>
              <p:nvPr/>
            </p:nvSpPr>
            <p:spPr bwMode="auto">
              <a:xfrm>
                <a:off x="1776" y="1728"/>
                <a:ext cx="583" cy="245"/>
              </a:xfrm>
              <a:prstGeom prst="ellipse">
                <a:avLst/>
              </a:prstGeom>
              <a:noFill/>
              <a:ln w="28575">
                <a:solidFill>
                  <a:schemeClr val="bg2"/>
                </a:solidFill>
                <a:prstDash val="dash"/>
                <a:round/>
                <a:headEnd type="none" w="sm" len="sm"/>
                <a:tailEnd type="none" w="lg" len="lg"/>
              </a:ln>
              <a:effectLst/>
            </p:spPr>
            <p:txBody>
              <a:bodyPr wrap="none" anchor="ctr"/>
              <a:lstStyle/>
              <a:p>
                <a:endParaRPr lang="en-US" dirty="0"/>
              </a:p>
            </p:txBody>
          </p:sp>
          <p:sp>
            <p:nvSpPr>
              <p:cNvPr id="2818055" name="Rectangle 7"/>
              <p:cNvSpPr>
                <a:spLocks noChangeArrowheads="1"/>
              </p:cNvSpPr>
              <p:nvPr/>
            </p:nvSpPr>
            <p:spPr bwMode="auto">
              <a:xfrm>
                <a:off x="2077" y="1973"/>
                <a:ext cx="404" cy="614"/>
              </a:xfrm>
              <a:prstGeom prst="rect">
                <a:avLst/>
              </a:prstGeom>
              <a:noFill/>
              <a:ln w="28575">
                <a:solidFill>
                  <a:schemeClr val="bg2"/>
                </a:solidFill>
                <a:miter lim="800000"/>
                <a:headEnd type="none" w="sm" len="sm"/>
                <a:tailEnd type="none" w="lg" len="lg"/>
              </a:ln>
              <a:effectLst/>
            </p:spPr>
            <p:txBody>
              <a:bodyPr wrap="none" anchor="ctr"/>
              <a:lstStyle/>
              <a:p>
                <a:endParaRPr lang="en-US" dirty="0"/>
              </a:p>
            </p:txBody>
          </p:sp>
          <p:sp>
            <p:nvSpPr>
              <p:cNvPr id="2818056" name="Line 8"/>
              <p:cNvSpPr>
                <a:spLocks noChangeShapeType="1"/>
              </p:cNvSpPr>
              <p:nvPr/>
            </p:nvSpPr>
            <p:spPr bwMode="auto">
              <a:xfrm>
                <a:off x="2346" y="1973"/>
                <a:ext cx="135" cy="123"/>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18057" name="Line 9"/>
              <p:cNvSpPr>
                <a:spLocks noChangeShapeType="1"/>
              </p:cNvSpPr>
              <p:nvPr/>
            </p:nvSpPr>
            <p:spPr bwMode="auto">
              <a:xfrm>
                <a:off x="2346" y="1973"/>
                <a:ext cx="0" cy="123"/>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18058" name="Line 10"/>
              <p:cNvSpPr>
                <a:spLocks noChangeShapeType="1"/>
              </p:cNvSpPr>
              <p:nvPr/>
            </p:nvSpPr>
            <p:spPr bwMode="auto">
              <a:xfrm flipH="1">
                <a:off x="2346" y="2096"/>
                <a:ext cx="135"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18059" name="Line 11"/>
              <p:cNvSpPr>
                <a:spLocks noChangeShapeType="1"/>
              </p:cNvSpPr>
              <p:nvPr/>
            </p:nvSpPr>
            <p:spPr bwMode="auto">
              <a:xfrm>
                <a:off x="2122" y="2178"/>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18060" name="Line 12"/>
              <p:cNvSpPr>
                <a:spLocks noChangeShapeType="1"/>
              </p:cNvSpPr>
              <p:nvPr/>
            </p:nvSpPr>
            <p:spPr bwMode="auto">
              <a:xfrm>
                <a:off x="2122" y="2219"/>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18061" name="Line 13"/>
              <p:cNvSpPr>
                <a:spLocks noChangeShapeType="1"/>
              </p:cNvSpPr>
              <p:nvPr/>
            </p:nvSpPr>
            <p:spPr bwMode="auto">
              <a:xfrm>
                <a:off x="2122" y="2260"/>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18062" name="Line 14"/>
              <p:cNvSpPr>
                <a:spLocks noChangeShapeType="1"/>
              </p:cNvSpPr>
              <p:nvPr/>
            </p:nvSpPr>
            <p:spPr bwMode="auto">
              <a:xfrm>
                <a:off x="2122" y="2342"/>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18063" name="Line 15"/>
              <p:cNvSpPr>
                <a:spLocks noChangeShapeType="1"/>
              </p:cNvSpPr>
              <p:nvPr/>
            </p:nvSpPr>
            <p:spPr bwMode="auto">
              <a:xfrm>
                <a:off x="2122" y="2301"/>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18064" name="Line 16"/>
              <p:cNvSpPr>
                <a:spLocks noChangeShapeType="1"/>
              </p:cNvSpPr>
              <p:nvPr/>
            </p:nvSpPr>
            <p:spPr bwMode="auto">
              <a:xfrm>
                <a:off x="2122" y="2382"/>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18065" name="Line 17"/>
              <p:cNvSpPr>
                <a:spLocks noChangeShapeType="1"/>
              </p:cNvSpPr>
              <p:nvPr/>
            </p:nvSpPr>
            <p:spPr bwMode="auto">
              <a:xfrm>
                <a:off x="2122" y="2423"/>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18066" name="Line 18"/>
              <p:cNvSpPr>
                <a:spLocks noChangeShapeType="1"/>
              </p:cNvSpPr>
              <p:nvPr/>
            </p:nvSpPr>
            <p:spPr bwMode="auto">
              <a:xfrm>
                <a:off x="2122" y="2464"/>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18067" name="Line 19"/>
              <p:cNvSpPr>
                <a:spLocks noChangeShapeType="1"/>
              </p:cNvSpPr>
              <p:nvPr/>
            </p:nvSpPr>
            <p:spPr bwMode="auto">
              <a:xfrm>
                <a:off x="2122" y="2505"/>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18068" name="Line 20"/>
              <p:cNvSpPr>
                <a:spLocks noChangeShapeType="1"/>
              </p:cNvSpPr>
              <p:nvPr/>
            </p:nvSpPr>
            <p:spPr bwMode="auto">
              <a:xfrm>
                <a:off x="2122" y="2546"/>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18069" name="Line 21"/>
              <p:cNvSpPr>
                <a:spLocks noChangeShapeType="1"/>
              </p:cNvSpPr>
              <p:nvPr/>
            </p:nvSpPr>
            <p:spPr bwMode="auto">
              <a:xfrm>
                <a:off x="2122" y="2137"/>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18070" name="Line 22"/>
              <p:cNvSpPr>
                <a:spLocks noChangeShapeType="1"/>
              </p:cNvSpPr>
              <p:nvPr/>
            </p:nvSpPr>
            <p:spPr bwMode="auto">
              <a:xfrm>
                <a:off x="2122" y="2055"/>
                <a:ext cx="195"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18071" name="Line 23"/>
              <p:cNvSpPr>
                <a:spLocks noChangeShapeType="1"/>
              </p:cNvSpPr>
              <p:nvPr/>
            </p:nvSpPr>
            <p:spPr bwMode="auto">
              <a:xfrm>
                <a:off x="2122" y="2014"/>
                <a:ext cx="195"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18072" name="Line 24"/>
              <p:cNvSpPr>
                <a:spLocks noChangeShapeType="1"/>
              </p:cNvSpPr>
              <p:nvPr/>
            </p:nvSpPr>
            <p:spPr bwMode="auto">
              <a:xfrm>
                <a:off x="2122" y="2096"/>
                <a:ext cx="195"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grpSp>
        <p:sp>
          <p:nvSpPr>
            <p:cNvPr id="2818073" name="Text Box 25"/>
            <p:cNvSpPr txBox="1">
              <a:spLocks noChangeArrowheads="1"/>
            </p:cNvSpPr>
            <p:nvPr/>
          </p:nvSpPr>
          <p:spPr bwMode="auto">
            <a:xfrm>
              <a:off x="336" y="2950"/>
              <a:ext cx="1152" cy="865"/>
            </a:xfrm>
            <a:prstGeom prst="rect">
              <a:avLst/>
            </a:prstGeom>
            <a:noFill/>
            <a:ln w="12700">
              <a:noFill/>
              <a:miter lim="800000"/>
              <a:headEnd type="none" w="sm" len="sm"/>
              <a:tailEnd type="none" w="lg" len="lg"/>
            </a:ln>
            <a:effectLst/>
          </p:spPr>
          <p:txBody>
            <a:bodyPr>
              <a:spAutoFit/>
            </a:bodyPr>
            <a:lstStyle/>
            <a:p>
              <a:pPr>
                <a:spcBef>
                  <a:spcPct val="50000"/>
                </a:spcBef>
              </a:pPr>
              <a:r>
                <a:rPr lang="en-US" dirty="0"/>
                <a:t>Use Case Realization Document</a:t>
              </a:r>
            </a:p>
          </p:txBody>
        </p:sp>
      </p:grpSp>
      <p:sp>
        <p:nvSpPr>
          <p:cNvPr id="2818075" name="AutoShape 27"/>
          <p:cNvSpPr>
            <a:spLocks noChangeArrowheads="1"/>
          </p:cNvSpPr>
          <p:nvPr/>
        </p:nvSpPr>
        <p:spPr bwMode="auto">
          <a:xfrm>
            <a:off x="2895600" y="3754438"/>
            <a:ext cx="1066800" cy="762000"/>
          </a:xfrm>
          <a:prstGeom prst="rightArrow">
            <a:avLst>
              <a:gd name="adj1" fmla="val 52083"/>
              <a:gd name="adj2" fmla="val 41877"/>
            </a:avLst>
          </a:prstGeom>
          <a:gradFill rotWithShape="0">
            <a:gsLst>
              <a:gs pos="0">
                <a:schemeClr val="bg2"/>
              </a:gs>
              <a:gs pos="100000">
                <a:schemeClr val="tx2"/>
              </a:gs>
            </a:gsLst>
            <a:lin ang="0" scaled="1"/>
          </a:gradFill>
          <a:ln w="12700">
            <a:noFill/>
            <a:miter lim="800000"/>
            <a:headEnd type="none" w="sm" len="sm"/>
            <a:tailEnd type="none" w="lg" len="lg"/>
          </a:ln>
          <a:effectLst/>
        </p:spPr>
        <p:txBody>
          <a:bodyPr wrap="none" anchor="ctr"/>
          <a:lstStyle/>
          <a:p>
            <a:endParaRPr lang="en-US" dirty="0"/>
          </a:p>
        </p:txBody>
      </p:sp>
      <p:sp>
        <p:nvSpPr>
          <p:cNvPr id="2818077" name="Text Box 29"/>
          <p:cNvSpPr txBox="1">
            <a:spLocks noChangeArrowheads="1"/>
          </p:cNvSpPr>
          <p:nvPr/>
        </p:nvSpPr>
        <p:spPr bwMode="auto">
          <a:xfrm>
            <a:off x="4605338" y="4598988"/>
            <a:ext cx="2519363" cy="946150"/>
          </a:xfrm>
          <a:prstGeom prst="rect">
            <a:avLst/>
          </a:prstGeom>
          <a:noFill/>
          <a:ln w="12700">
            <a:noFill/>
            <a:miter lim="800000"/>
            <a:headEnd type="none" w="sm" len="sm"/>
            <a:tailEnd type="none" w="lg" len="lg"/>
          </a:ln>
          <a:effectLst/>
        </p:spPr>
        <p:txBody>
          <a:bodyPr>
            <a:spAutoFit/>
          </a:bodyPr>
          <a:lstStyle/>
          <a:p>
            <a:pPr>
              <a:spcBef>
                <a:spcPct val="50000"/>
              </a:spcBef>
            </a:pPr>
            <a:r>
              <a:rPr lang="en-US" dirty="0"/>
              <a:t>Communication </a:t>
            </a:r>
            <a:r>
              <a:rPr lang="en-US" dirty="0" smtClean="0"/>
              <a:t>Diagram </a:t>
            </a:r>
            <a:r>
              <a:rPr lang="en-US" b="1" dirty="0" smtClean="0">
                <a:solidFill>
                  <a:schemeClr val="bg1">
                    <a:lumMod val="65000"/>
                  </a:schemeClr>
                </a:solidFill>
              </a:rPr>
              <a:t>.</a:t>
            </a:r>
            <a:r>
              <a:rPr lang="en-US" dirty="0" smtClean="0"/>
              <a:t> </a:t>
            </a:r>
            <a:endParaRPr lang="en-US" dirty="0"/>
          </a:p>
        </p:txBody>
      </p:sp>
      <p:sp>
        <p:nvSpPr>
          <p:cNvPr id="2818079" name="Line 31"/>
          <p:cNvSpPr>
            <a:spLocks noChangeShapeType="1"/>
          </p:cNvSpPr>
          <p:nvPr/>
        </p:nvSpPr>
        <p:spPr bwMode="auto">
          <a:xfrm flipV="1">
            <a:off x="6851996" y="2832408"/>
            <a:ext cx="377687" cy="923305"/>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2818080" name="Line 32"/>
          <p:cNvSpPr>
            <a:spLocks noChangeShapeType="1"/>
          </p:cNvSpPr>
          <p:nvPr/>
        </p:nvSpPr>
        <p:spPr bwMode="auto">
          <a:xfrm flipV="1">
            <a:off x="5635004" y="3713744"/>
            <a:ext cx="1175026" cy="83937"/>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2818081" name="Line 33"/>
          <p:cNvSpPr>
            <a:spLocks noChangeShapeType="1"/>
          </p:cNvSpPr>
          <p:nvPr/>
        </p:nvSpPr>
        <p:spPr bwMode="auto">
          <a:xfrm>
            <a:off x="5760900" y="3042250"/>
            <a:ext cx="1049130" cy="671494"/>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2818082" name="Line 34"/>
          <p:cNvSpPr>
            <a:spLocks noChangeShapeType="1"/>
          </p:cNvSpPr>
          <p:nvPr/>
        </p:nvSpPr>
        <p:spPr bwMode="auto">
          <a:xfrm>
            <a:off x="6810030" y="3713744"/>
            <a:ext cx="83930" cy="713463"/>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2818083" name="Oval 35"/>
          <p:cNvSpPr>
            <a:spLocks noChangeArrowheads="1"/>
          </p:cNvSpPr>
          <p:nvPr/>
        </p:nvSpPr>
        <p:spPr bwMode="auto">
          <a:xfrm>
            <a:off x="6726100" y="3629807"/>
            <a:ext cx="218569" cy="220334"/>
          </a:xfrm>
          <a:prstGeom prst="ellipse">
            <a:avLst/>
          </a:prstGeom>
          <a:solidFill>
            <a:schemeClr val="bg1"/>
          </a:solidFill>
          <a:ln w="28575">
            <a:solidFill>
              <a:srgbClr val="7030A0"/>
            </a:solidFill>
            <a:round/>
            <a:headEnd type="none" w="sm" len="sm"/>
            <a:tailEnd type="none" w="lg" len="lg"/>
          </a:ln>
          <a:effectLst/>
        </p:spPr>
        <p:txBody>
          <a:bodyPr wrap="none" lIns="0" tIns="0" rIns="0" bIns="0" anchor="ctr">
            <a:spAutoFit/>
          </a:bodyPr>
          <a:lstStyle/>
          <a:p>
            <a:endParaRPr lang="en-US" dirty="0"/>
          </a:p>
        </p:txBody>
      </p:sp>
      <p:sp>
        <p:nvSpPr>
          <p:cNvPr id="2818084" name="Oval 36"/>
          <p:cNvSpPr>
            <a:spLocks noChangeArrowheads="1"/>
          </p:cNvSpPr>
          <p:nvPr/>
        </p:nvSpPr>
        <p:spPr bwMode="auto">
          <a:xfrm>
            <a:off x="5641999" y="2936454"/>
            <a:ext cx="216820" cy="221208"/>
          </a:xfrm>
          <a:prstGeom prst="ellipse">
            <a:avLst/>
          </a:prstGeom>
          <a:solidFill>
            <a:schemeClr val="bg1"/>
          </a:solidFill>
          <a:ln w="28575">
            <a:solidFill>
              <a:srgbClr val="0070C0"/>
            </a:solidFill>
            <a:round/>
            <a:headEnd type="none" w="sm" len="sm"/>
            <a:tailEnd type="none" w="lg" len="lg"/>
          </a:ln>
          <a:effectLst/>
        </p:spPr>
        <p:txBody>
          <a:bodyPr wrap="none" lIns="0" tIns="0" rIns="0" bIns="0" anchor="ctr">
            <a:spAutoFit/>
          </a:bodyPr>
          <a:lstStyle/>
          <a:p>
            <a:endParaRPr lang="en-US" dirty="0"/>
          </a:p>
        </p:txBody>
      </p:sp>
      <p:sp>
        <p:nvSpPr>
          <p:cNvPr id="2818085" name="Line 37"/>
          <p:cNvSpPr>
            <a:spLocks noChangeShapeType="1"/>
          </p:cNvSpPr>
          <p:nvPr/>
        </p:nvSpPr>
        <p:spPr bwMode="auto">
          <a:xfrm>
            <a:off x="5555445" y="2974925"/>
            <a:ext cx="0" cy="144266"/>
          </a:xfrm>
          <a:prstGeom prst="line">
            <a:avLst/>
          </a:prstGeom>
          <a:noFill/>
          <a:ln w="28575">
            <a:solidFill>
              <a:srgbClr val="0070C0"/>
            </a:solidFill>
            <a:round/>
            <a:headEnd type="none" w="sm" len="sm"/>
            <a:tailEnd type="none" w="lg" len="lg"/>
          </a:ln>
          <a:effectLst/>
        </p:spPr>
        <p:txBody>
          <a:bodyPr wrap="none" anchor="ctr"/>
          <a:lstStyle/>
          <a:p>
            <a:endParaRPr lang="en-US" dirty="0"/>
          </a:p>
        </p:txBody>
      </p:sp>
      <p:sp>
        <p:nvSpPr>
          <p:cNvPr id="2818086" name="Line 38"/>
          <p:cNvSpPr>
            <a:spLocks noChangeShapeType="1"/>
          </p:cNvSpPr>
          <p:nvPr/>
        </p:nvSpPr>
        <p:spPr bwMode="auto">
          <a:xfrm flipH="1">
            <a:off x="5555445" y="3048370"/>
            <a:ext cx="86553" cy="0"/>
          </a:xfrm>
          <a:prstGeom prst="line">
            <a:avLst/>
          </a:prstGeom>
          <a:noFill/>
          <a:ln w="28575">
            <a:solidFill>
              <a:srgbClr val="0070C0"/>
            </a:solidFill>
            <a:round/>
            <a:headEnd type="none" w="sm" len="sm"/>
            <a:tailEnd type="none" w="lg" len="lg"/>
          </a:ln>
          <a:effectLst/>
        </p:spPr>
        <p:txBody>
          <a:bodyPr wrap="none" anchor="ctr"/>
          <a:lstStyle/>
          <a:p>
            <a:endParaRPr lang="en-US" dirty="0"/>
          </a:p>
        </p:txBody>
      </p:sp>
      <p:sp>
        <p:nvSpPr>
          <p:cNvPr id="2818087" name="Oval 39"/>
          <p:cNvSpPr>
            <a:spLocks noChangeArrowheads="1"/>
          </p:cNvSpPr>
          <p:nvPr/>
        </p:nvSpPr>
        <p:spPr bwMode="auto">
          <a:xfrm>
            <a:off x="5553697" y="3702377"/>
            <a:ext cx="216820" cy="221208"/>
          </a:xfrm>
          <a:prstGeom prst="ellipse">
            <a:avLst/>
          </a:prstGeom>
          <a:solidFill>
            <a:schemeClr val="bg1"/>
          </a:solidFill>
          <a:ln w="28575">
            <a:solidFill>
              <a:srgbClr val="0070C0"/>
            </a:solidFill>
            <a:round/>
            <a:headEnd type="none" w="sm" len="sm"/>
            <a:tailEnd type="none" w="lg" len="lg"/>
          </a:ln>
          <a:effectLst/>
        </p:spPr>
        <p:txBody>
          <a:bodyPr wrap="none" lIns="0" tIns="0" rIns="0" bIns="0" anchor="ctr">
            <a:spAutoFit/>
          </a:bodyPr>
          <a:lstStyle/>
          <a:p>
            <a:endParaRPr lang="en-US" dirty="0"/>
          </a:p>
        </p:txBody>
      </p:sp>
      <p:sp>
        <p:nvSpPr>
          <p:cNvPr id="2818088" name="Line 40"/>
          <p:cNvSpPr>
            <a:spLocks noChangeShapeType="1"/>
          </p:cNvSpPr>
          <p:nvPr/>
        </p:nvSpPr>
        <p:spPr bwMode="auto">
          <a:xfrm>
            <a:off x="5467143" y="3740848"/>
            <a:ext cx="0" cy="144266"/>
          </a:xfrm>
          <a:prstGeom prst="line">
            <a:avLst/>
          </a:prstGeom>
          <a:noFill/>
          <a:ln w="28575">
            <a:solidFill>
              <a:srgbClr val="0070C0"/>
            </a:solidFill>
            <a:round/>
            <a:headEnd type="none" w="sm" len="sm"/>
            <a:tailEnd type="none" w="lg" len="lg"/>
          </a:ln>
          <a:effectLst/>
        </p:spPr>
        <p:txBody>
          <a:bodyPr wrap="none" anchor="ctr"/>
          <a:lstStyle/>
          <a:p>
            <a:endParaRPr lang="en-US" dirty="0"/>
          </a:p>
        </p:txBody>
      </p:sp>
      <p:sp>
        <p:nvSpPr>
          <p:cNvPr id="2818089" name="Line 41"/>
          <p:cNvSpPr>
            <a:spLocks noChangeShapeType="1"/>
          </p:cNvSpPr>
          <p:nvPr/>
        </p:nvSpPr>
        <p:spPr bwMode="auto">
          <a:xfrm flipH="1">
            <a:off x="5467143" y="3813419"/>
            <a:ext cx="86553" cy="0"/>
          </a:xfrm>
          <a:prstGeom prst="line">
            <a:avLst/>
          </a:prstGeom>
          <a:noFill/>
          <a:ln w="28575">
            <a:solidFill>
              <a:srgbClr val="0070C0"/>
            </a:solidFill>
            <a:round/>
            <a:headEnd type="none" w="sm" len="sm"/>
            <a:tailEnd type="none" w="lg" len="lg"/>
          </a:ln>
          <a:effectLst/>
        </p:spPr>
        <p:txBody>
          <a:bodyPr wrap="none" anchor="ctr"/>
          <a:lstStyle/>
          <a:p>
            <a:endParaRPr lang="en-US" dirty="0"/>
          </a:p>
        </p:txBody>
      </p:sp>
      <p:sp>
        <p:nvSpPr>
          <p:cNvPr id="2818090" name="Oval 42"/>
          <p:cNvSpPr>
            <a:spLocks noChangeArrowheads="1"/>
          </p:cNvSpPr>
          <p:nvPr/>
        </p:nvSpPr>
        <p:spPr bwMode="auto">
          <a:xfrm>
            <a:off x="6785551" y="4321411"/>
            <a:ext cx="215072" cy="218585"/>
          </a:xfrm>
          <a:prstGeom prst="ellipse">
            <a:avLst/>
          </a:prstGeom>
          <a:solidFill>
            <a:schemeClr val="bg1"/>
          </a:solidFill>
          <a:ln w="28575">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2818091" name="Line 43"/>
          <p:cNvSpPr>
            <a:spLocks noChangeShapeType="1"/>
          </p:cNvSpPr>
          <p:nvPr/>
        </p:nvSpPr>
        <p:spPr bwMode="auto">
          <a:xfrm>
            <a:off x="6782054" y="4551363"/>
            <a:ext cx="226437"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18092" name="Oval 44"/>
          <p:cNvSpPr>
            <a:spLocks noChangeArrowheads="1"/>
          </p:cNvSpPr>
          <p:nvPr/>
        </p:nvSpPr>
        <p:spPr bwMode="auto">
          <a:xfrm>
            <a:off x="7088924" y="2725738"/>
            <a:ext cx="216820" cy="218585"/>
          </a:xfrm>
          <a:prstGeom prst="ellipse">
            <a:avLst/>
          </a:prstGeom>
          <a:solidFill>
            <a:schemeClr val="bg1"/>
          </a:solidFill>
          <a:ln w="28575">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2818093" name="Line 45"/>
          <p:cNvSpPr>
            <a:spLocks noChangeShapeType="1"/>
          </p:cNvSpPr>
          <p:nvPr/>
        </p:nvSpPr>
        <p:spPr bwMode="auto">
          <a:xfrm>
            <a:off x="7085427" y="2944323"/>
            <a:ext cx="228186"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18094" name="Line 46"/>
          <p:cNvSpPr>
            <a:spLocks noChangeShapeType="1"/>
          </p:cNvSpPr>
          <p:nvPr/>
        </p:nvSpPr>
        <p:spPr bwMode="auto">
          <a:xfrm flipV="1">
            <a:off x="6789922" y="3584341"/>
            <a:ext cx="61199" cy="55958"/>
          </a:xfrm>
          <a:prstGeom prst="line">
            <a:avLst/>
          </a:prstGeom>
          <a:noFill/>
          <a:ln w="28575">
            <a:solidFill>
              <a:srgbClr val="7030A0"/>
            </a:solidFill>
            <a:round/>
            <a:headEnd type="none" w="sm" len="sm"/>
            <a:tailEnd type="none" w="sm" len="sm"/>
          </a:ln>
          <a:effectLst/>
        </p:spPr>
        <p:txBody>
          <a:bodyPr wrap="none" anchor="ctr"/>
          <a:lstStyle/>
          <a:p>
            <a:endParaRPr lang="en-US" dirty="0"/>
          </a:p>
        </p:txBody>
      </p:sp>
      <p:sp>
        <p:nvSpPr>
          <p:cNvPr id="2818095" name="Line 47"/>
          <p:cNvSpPr>
            <a:spLocks noChangeShapeType="1"/>
          </p:cNvSpPr>
          <p:nvPr/>
        </p:nvSpPr>
        <p:spPr bwMode="auto">
          <a:xfrm flipH="1" flipV="1">
            <a:off x="6798665" y="3638551"/>
            <a:ext cx="57702" cy="53335"/>
          </a:xfrm>
          <a:prstGeom prst="line">
            <a:avLst/>
          </a:prstGeom>
          <a:noFill/>
          <a:ln w="28575">
            <a:solidFill>
              <a:srgbClr val="7030A0"/>
            </a:solidFill>
            <a:round/>
            <a:headEnd type="none" w="sm" len="sm"/>
            <a:tailEnd type="none" w="sm" len="sm"/>
          </a:ln>
          <a:effectLst/>
        </p:spPr>
        <p:txBody>
          <a:bodyPr wrap="none" anchor="ctr"/>
          <a:lstStyle/>
          <a:p>
            <a:endParaRPr lang="en-US" dirty="0"/>
          </a:p>
        </p:txBody>
      </p:sp>
      <p:sp>
        <p:nvSpPr>
          <p:cNvPr id="2818096" name="Line 48"/>
          <p:cNvSpPr>
            <a:spLocks noChangeShapeType="1"/>
          </p:cNvSpPr>
          <p:nvPr/>
        </p:nvSpPr>
        <p:spPr bwMode="auto">
          <a:xfrm>
            <a:off x="4711770" y="3797681"/>
            <a:ext cx="671443" cy="0"/>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2818097" name="Line 49"/>
          <p:cNvSpPr>
            <a:spLocks noChangeShapeType="1"/>
          </p:cNvSpPr>
          <p:nvPr/>
        </p:nvSpPr>
        <p:spPr bwMode="auto">
          <a:xfrm flipV="1">
            <a:off x="4696033" y="3051867"/>
            <a:ext cx="799962" cy="86560"/>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sp>
        <p:nvSpPr>
          <p:cNvPr id="2818098" name="Line 50"/>
          <p:cNvSpPr>
            <a:spLocks noChangeShapeType="1"/>
          </p:cNvSpPr>
          <p:nvPr/>
        </p:nvSpPr>
        <p:spPr bwMode="auto">
          <a:xfrm>
            <a:off x="4879630" y="3713744"/>
            <a:ext cx="335722" cy="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2818099" name="Line 51"/>
          <p:cNvSpPr>
            <a:spLocks noChangeShapeType="1"/>
          </p:cNvSpPr>
          <p:nvPr/>
        </p:nvSpPr>
        <p:spPr bwMode="auto">
          <a:xfrm>
            <a:off x="6064274" y="3336028"/>
            <a:ext cx="242174" cy="167874"/>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2818100" name="Line 52"/>
          <p:cNvSpPr>
            <a:spLocks noChangeShapeType="1"/>
          </p:cNvSpPr>
          <p:nvPr/>
        </p:nvSpPr>
        <p:spPr bwMode="auto">
          <a:xfrm>
            <a:off x="6757574" y="3983041"/>
            <a:ext cx="31474" cy="248313"/>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2818101" name="Line 53"/>
          <p:cNvSpPr>
            <a:spLocks noChangeShapeType="1"/>
          </p:cNvSpPr>
          <p:nvPr/>
        </p:nvSpPr>
        <p:spPr bwMode="auto">
          <a:xfrm flipV="1">
            <a:off x="6892212" y="3133181"/>
            <a:ext cx="113656" cy="229952"/>
          </a:xfrm>
          <a:prstGeom prst="line">
            <a:avLst/>
          </a:prstGeom>
          <a:noFill/>
          <a:ln w="38100">
            <a:solidFill>
              <a:srgbClr val="00B050"/>
            </a:solidFill>
            <a:round/>
            <a:headEnd/>
            <a:tailEnd type="arrow" w="lg" len="lg"/>
          </a:ln>
          <a:effectLst/>
        </p:spPr>
        <p:txBody>
          <a:bodyPr wrap="none" lIns="0" tIns="0" rIns="0" bIns="0" anchor="ctr"/>
          <a:lstStyle/>
          <a:p>
            <a:endParaRPr lang="en-US" dirty="0"/>
          </a:p>
        </p:txBody>
      </p:sp>
      <p:sp>
        <p:nvSpPr>
          <p:cNvPr id="2818102" name="Line 54"/>
          <p:cNvSpPr>
            <a:spLocks noChangeShapeType="1"/>
          </p:cNvSpPr>
          <p:nvPr/>
        </p:nvSpPr>
        <p:spPr bwMode="auto">
          <a:xfrm flipV="1">
            <a:off x="4897116" y="3002030"/>
            <a:ext cx="255288" cy="28853"/>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grpSp>
        <p:nvGrpSpPr>
          <p:cNvPr id="2" name="Group 1"/>
          <p:cNvGrpSpPr/>
          <p:nvPr/>
        </p:nvGrpSpPr>
        <p:grpSpPr>
          <a:xfrm>
            <a:off x="4418013" y="2908475"/>
            <a:ext cx="209826" cy="385585"/>
            <a:chOff x="4418013" y="2908475"/>
            <a:chExt cx="209826" cy="385585"/>
          </a:xfrm>
        </p:grpSpPr>
        <p:sp>
          <p:nvSpPr>
            <p:cNvPr id="2818103" name="Line 55"/>
            <p:cNvSpPr>
              <a:spLocks noChangeShapeType="1"/>
            </p:cNvSpPr>
            <p:nvPr/>
          </p:nvSpPr>
          <p:spPr bwMode="auto">
            <a:xfrm>
              <a:off x="4522926" y="3000281"/>
              <a:ext cx="0" cy="193229"/>
            </a:xfrm>
            <a:prstGeom prst="line">
              <a:avLst/>
            </a:prstGeom>
            <a:noFill/>
            <a:ln w="28575">
              <a:solidFill>
                <a:schemeClr val="tx2"/>
              </a:solidFill>
              <a:round/>
              <a:headEnd/>
              <a:tailEnd/>
            </a:ln>
          </p:spPr>
          <p:txBody>
            <a:bodyPr/>
            <a:lstStyle/>
            <a:p>
              <a:endParaRPr lang="en-US" dirty="0"/>
            </a:p>
          </p:txBody>
        </p:sp>
        <p:sp>
          <p:nvSpPr>
            <p:cNvPr id="2818104" name="Line 56"/>
            <p:cNvSpPr>
              <a:spLocks noChangeShapeType="1"/>
            </p:cNvSpPr>
            <p:nvPr/>
          </p:nvSpPr>
          <p:spPr bwMode="auto">
            <a:xfrm>
              <a:off x="4421510" y="3084218"/>
              <a:ext cx="203706" cy="0"/>
            </a:xfrm>
            <a:prstGeom prst="line">
              <a:avLst/>
            </a:prstGeom>
            <a:noFill/>
            <a:ln w="28575">
              <a:solidFill>
                <a:schemeClr val="tx2"/>
              </a:solidFill>
              <a:round/>
              <a:headEnd/>
              <a:tailEnd/>
            </a:ln>
          </p:spPr>
          <p:txBody>
            <a:bodyPr/>
            <a:lstStyle/>
            <a:p>
              <a:endParaRPr lang="en-US" dirty="0"/>
            </a:p>
          </p:txBody>
        </p:sp>
        <p:sp>
          <p:nvSpPr>
            <p:cNvPr id="2818105" name="Freeform 57"/>
            <p:cNvSpPr>
              <a:spLocks/>
            </p:cNvSpPr>
            <p:nvPr/>
          </p:nvSpPr>
          <p:spPr bwMode="auto">
            <a:xfrm>
              <a:off x="4418013" y="3193511"/>
              <a:ext cx="209826" cy="100549"/>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2"/>
              </a:solidFill>
              <a:prstDash val="solid"/>
              <a:round/>
              <a:headEnd/>
              <a:tailEnd/>
            </a:ln>
          </p:spPr>
          <p:txBody>
            <a:bodyPr/>
            <a:lstStyle/>
            <a:p>
              <a:endParaRPr lang="en-US" dirty="0"/>
            </a:p>
          </p:txBody>
        </p:sp>
        <p:sp>
          <p:nvSpPr>
            <p:cNvPr id="2818106" name="Oval 58"/>
            <p:cNvSpPr>
              <a:spLocks noChangeArrowheads="1"/>
            </p:cNvSpPr>
            <p:nvPr/>
          </p:nvSpPr>
          <p:spPr bwMode="auto">
            <a:xfrm>
              <a:off x="4459978" y="2908475"/>
              <a:ext cx="126770" cy="116287"/>
            </a:xfrm>
            <a:prstGeom prst="ellipse">
              <a:avLst/>
            </a:prstGeom>
            <a:solidFill>
              <a:schemeClr val="bg1"/>
            </a:solidFill>
            <a:ln w="28575">
              <a:solidFill>
                <a:schemeClr val="tx2"/>
              </a:solidFill>
              <a:round/>
              <a:headEnd/>
              <a:tailEnd/>
            </a:ln>
          </p:spPr>
          <p:txBody>
            <a:bodyPr/>
            <a:lstStyle/>
            <a:p>
              <a:endParaRPr lang="en-US" dirty="0"/>
            </a:p>
          </p:txBody>
        </p:sp>
      </p:grpSp>
      <p:grpSp>
        <p:nvGrpSpPr>
          <p:cNvPr id="3" name="Group 2"/>
          <p:cNvGrpSpPr/>
          <p:nvPr/>
        </p:nvGrpSpPr>
        <p:grpSpPr>
          <a:xfrm>
            <a:off x="4418013" y="3579970"/>
            <a:ext cx="209826" cy="385584"/>
            <a:chOff x="4418013" y="3579970"/>
            <a:chExt cx="209826" cy="385584"/>
          </a:xfrm>
        </p:grpSpPr>
        <p:sp>
          <p:nvSpPr>
            <p:cNvPr id="2818107" name="Line 59"/>
            <p:cNvSpPr>
              <a:spLocks noChangeShapeType="1"/>
            </p:cNvSpPr>
            <p:nvPr/>
          </p:nvSpPr>
          <p:spPr bwMode="auto">
            <a:xfrm>
              <a:off x="4522926" y="3671775"/>
              <a:ext cx="0" cy="193229"/>
            </a:xfrm>
            <a:prstGeom prst="line">
              <a:avLst/>
            </a:prstGeom>
            <a:noFill/>
            <a:ln w="28575">
              <a:solidFill>
                <a:schemeClr val="tx2"/>
              </a:solidFill>
              <a:round/>
              <a:headEnd/>
              <a:tailEnd/>
            </a:ln>
          </p:spPr>
          <p:txBody>
            <a:bodyPr/>
            <a:lstStyle/>
            <a:p>
              <a:endParaRPr lang="en-US" dirty="0"/>
            </a:p>
          </p:txBody>
        </p:sp>
        <p:sp>
          <p:nvSpPr>
            <p:cNvPr id="2818108" name="Line 60"/>
            <p:cNvSpPr>
              <a:spLocks noChangeShapeType="1"/>
            </p:cNvSpPr>
            <p:nvPr/>
          </p:nvSpPr>
          <p:spPr bwMode="auto">
            <a:xfrm>
              <a:off x="4421510" y="3755712"/>
              <a:ext cx="203706" cy="0"/>
            </a:xfrm>
            <a:prstGeom prst="line">
              <a:avLst/>
            </a:prstGeom>
            <a:noFill/>
            <a:ln w="28575">
              <a:solidFill>
                <a:schemeClr val="tx2"/>
              </a:solidFill>
              <a:round/>
              <a:headEnd/>
              <a:tailEnd/>
            </a:ln>
          </p:spPr>
          <p:txBody>
            <a:bodyPr/>
            <a:lstStyle/>
            <a:p>
              <a:endParaRPr lang="en-US" dirty="0"/>
            </a:p>
          </p:txBody>
        </p:sp>
        <p:sp>
          <p:nvSpPr>
            <p:cNvPr id="2818109" name="Freeform 61"/>
            <p:cNvSpPr>
              <a:spLocks/>
            </p:cNvSpPr>
            <p:nvPr/>
          </p:nvSpPr>
          <p:spPr bwMode="auto">
            <a:xfrm>
              <a:off x="4418013" y="3865005"/>
              <a:ext cx="209826" cy="100549"/>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2"/>
              </a:solidFill>
              <a:prstDash val="solid"/>
              <a:round/>
              <a:headEnd/>
              <a:tailEnd/>
            </a:ln>
          </p:spPr>
          <p:txBody>
            <a:bodyPr/>
            <a:lstStyle/>
            <a:p>
              <a:endParaRPr lang="en-US" dirty="0"/>
            </a:p>
          </p:txBody>
        </p:sp>
        <p:sp>
          <p:nvSpPr>
            <p:cNvPr id="2818110" name="Oval 62"/>
            <p:cNvSpPr>
              <a:spLocks noChangeArrowheads="1"/>
            </p:cNvSpPr>
            <p:nvPr/>
          </p:nvSpPr>
          <p:spPr bwMode="auto">
            <a:xfrm>
              <a:off x="4459978" y="3579970"/>
              <a:ext cx="126770" cy="116287"/>
            </a:xfrm>
            <a:prstGeom prst="ellipse">
              <a:avLst/>
            </a:prstGeom>
            <a:solidFill>
              <a:schemeClr val="bg1"/>
            </a:solidFill>
            <a:ln w="28575">
              <a:solidFill>
                <a:schemeClr val="tx2"/>
              </a:solidFill>
              <a:round/>
              <a:headEnd/>
              <a:tailEnd/>
            </a:ln>
          </p:spPr>
          <p:txBody>
            <a:bodyPr/>
            <a:lstStyle/>
            <a:p>
              <a:endParaRPr lang="en-US" dirty="0"/>
            </a:p>
          </p:txBody>
        </p:sp>
      </p:grpSp>
      <p:sp>
        <p:nvSpPr>
          <p:cNvPr id="2818111" name="Line 63"/>
          <p:cNvSpPr>
            <a:spLocks noChangeShapeType="1"/>
          </p:cNvSpPr>
          <p:nvPr/>
        </p:nvSpPr>
        <p:spPr bwMode="auto">
          <a:xfrm flipV="1">
            <a:off x="6054656" y="3649917"/>
            <a:ext cx="305996" cy="21859"/>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18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818075"/>
                                        </p:tgtEl>
                                        <p:attrNameLst>
                                          <p:attrName>style.visibility</p:attrName>
                                        </p:attrNameLst>
                                      </p:cBhvr>
                                      <p:to>
                                        <p:strVal val="visible"/>
                                      </p:to>
                                    </p:set>
                                    <p:animEffect transition="in" filter="wipe(left)">
                                      <p:cBhvr>
                                        <p:cTn id="11" dur="500"/>
                                        <p:tgtEl>
                                          <p:spTgt spid="281807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818077"/>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81807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81808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818081"/>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81808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28180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81808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81808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81808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818087"/>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818088"/>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818089"/>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81809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281809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81809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81809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81809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818095"/>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2818096"/>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818097"/>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2818098"/>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2818099"/>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2818100"/>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2818101"/>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818102"/>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2"/>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3"/>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2818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8075" grpId="0" animBg="1"/>
      <p:bldP spid="2818077" grpId="0"/>
      <p:bldP spid="2818079" grpId="0" animBg="1"/>
      <p:bldP spid="2818080" grpId="0" animBg="1"/>
      <p:bldP spid="2818081" grpId="0" animBg="1"/>
      <p:bldP spid="2818082" grpId="0" animBg="1"/>
      <p:bldP spid="2818083" grpId="0" animBg="1"/>
      <p:bldP spid="2818084" grpId="0" animBg="1"/>
      <p:bldP spid="2818085" grpId="0" animBg="1"/>
      <p:bldP spid="2818086" grpId="0" animBg="1"/>
      <p:bldP spid="2818087" grpId="0" animBg="1"/>
      <p:bldP spid="2818088" grpId="0" animBg="1"/>
      <p:bldP spid="2818089" grpId="0" animBg="1"/>
      <p:bldP spid="2818090" grpId="0" animBg="1"/>
      <p:bldP spid="2818091" grpId="0" animBg="1"/>
      <p:bldP spid="2818092" grpId="0" animBg="1"/>
      <p:bldP spid="2818093" grpId="0" animBg="1"/>
      <p:bldP spid="2818094" grpId="0" animBg="1"/>
      <p:bldP spid="2818095" grpId="0" animBg="1"/>
      <p:bldP spid="2818096" grpId="0" animBg="1"/>
      <p:bldP spid="2818097" grpId="0" animBg="1"/>
      <p:bldP spid="2818098" grpId="0" animBg="1"/>
      <p:bldP spid="2818099" grpId="0" animBg="1"/>
      <p:bldP spid="2818100" grpId="0" animBg="1"/>
      <p:bldP spid="2818101" grpId="0" animBg="1"/>
      <p:bldP spid="2818102" grpId="0" animBg="1"/>
      <p:bldP spid="2818111" grpId="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8082" name="Line 34"/>
          <p:cNvSpPr>
            <a:spLocks noChangeShapeType="1"/>
          </p:cNvSpPr>
          <p:nvPr/>
        </p:nvSpPr>
        <p:spPr bwMode="auto">
          <a:xfrm>
            <a:off x="6015865" y="3810001"/>
            <a:ext cx="2286000" cy="1371600"/>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grpSp>
        <p:nvGrpSpPr>
          <p:cNvPr id="105" name="Group 104"/>
          <p:cNvGrpSpPr/>
          <p:nvPr/>
        </p:nvGrpSpPr>
        <p:grpSpPr>
          <a:xfrm>
            <a:off x="7710495" y="4338935"/>
            <a:ext cx="1279517" cy="1073304"/>
            <a:chOff x="7710495" y="4338935"/>
            <a:chExt cx="1279517" cy="1073304"/>
          </a:xfrm>
        </p:grpSpPr>
        <p:grpSp>
          <p:nvGrpSpPr>
            <p:cNvPr id="73" name="Group 72"/>
            <p:cNvGrpSpPr/>
            <p:nvPr/>
          </p:nvGrpSpPr>
          <p:grpSpPr>
            <a:xfrm>
              <a:off x="8002241" y="4876800"/>
              <a:ext cx="554673" cy="535439"/>
              <a:chOff x="8200171" y="4876800"/>
              <a:chExt cx="554673" cy="535439"/>
            </a:xfrm>
          </p:grpSpPr>
          <p:sp>
            <p:nvSpPr>
              <p:cNvPr id="2818090" name="Oval 42"/>
              <p:cNvSpPr>
                <a:spLocks noChangeArrowheads="1"/>
              </p:cNvSpPr>
              <p:nvPr/>
            </p:nvSpPr>
            <p:spPr bwMode="auto">
              <a:xfrm>
                <a:off x="8214091" y="4876800"/>
                <a:ext cx="526832" cy="535439"/>
              </a:xfrm>
              <a:prstGeom prst="ellipse">
                <a:avLst/>
              </a:prstGeom>
              <a:solidFill>
                <a:schemeClr val="bg1"/>
              </a:solidFill>
              <a:ln w="28575">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2818091" name="Line 43"/>
              <p:cNvSpPr>
                <a:spLocks noChangeShapeType="1"/>
              </p:cNvSpPr>
              <p:nvPr/>
            </p:nvSpPr>
            <p:spPr bwMode="auto">
              <a:xfrm>
                <a:off x="8200171" y="5412239"/>
                <a:ext cx="554673"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grpSp>
        <p:sp>
          <p:nvSpPr>
            <p:cNvPr id="76" name="TextBox 75"/>
            <p:cNvSpPr txBox="1"/>
            <p:nvPr/>
          </p:nvSpPr>
          <p:spPr>
            <a:xfrm>
              <a:off x="7710495" y="4338935"/>
              <a:ext cx="1279517" cy="461665"/>
            </a:xfrm>
            <a:prstGeom prst="rect">
              <a:avLst/>
            </a:prstGeom>
            <a:noFill/>
          </p:spPr>
          <p:txBody>
            <a:bodyPr wrap="none" rtlCol="0">
              <a:spAutoFit/>
            </a:bodyPr>
            <a:lstStyle/>
            <a:p>
              <a:r>
                <a:rPr lang="en-US" sz="2400" b="1" dirty="0" smtClean="0"/>
                <a:t>Account</a:t>
              </a:r>
              <a:endParaRPr lang="en-US" sz="2400" b="1" dirty="0"/>
            </a:p>
          </p:txBody>
        </p:sp>
      </p:grpSp>
      <p:sp>
        <p:nvSpPr>
          <p:cNvPr id="2818079" name="Line 31"/>
          <p:cNvSpPr>
            <a:spLocks noChangeShapeType="1"/>
          </p:cNvSpPr>
          <p:nvPr/>
        </p:nvSpPr>
        <p:spPr bwMode="auto">
          <a:xfrm flipV="1">
            <a:off x="6046536" y="2743199"/>
            <a:ext cx="2255329" cy="1142999"/>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grpSp>
        <p:nvGrpSpPr>
          <p:cNvPr id="104" name="Group 103"/>
          <p:cNvGrpSpPr/>
          <p:nvPr/>
        </p:nvGrpSpPr>
        <p:grpSpPr>
          <a:xfrm>
            <a:off x="7847012" y="1976735"/>
            <a:ext cx="1484702" cy="1073304"/>
            <a:chOff x="7847012" y="1976735"/>
            <a:chExt cx="1484702" cy="1073304"/>
          </a:xfrm>
        </p:grpSpPr>
        <p:grpSp>
          <p:nvGrpSpPr>
            <p:cNvPr id="72" name="Group 71"/>
            <p:cNvGrpSpPr/>
            <p:nvPr/>
          </p:nvGrpSpPr>
          <p:grpSpPr>
            <a:xfrm>
              <a:off x="7997958" y="2514600"/>
              <a:ext cx="558956" cy="535439"/>
              <a:chOff x="6915007" y="2057400"/>
              <a:chExt cx="558956" cy="535439"/>
            </a:xfrm>
          </p:grpSpPr>
          <p:sp>
            <p:nvSpPr>
              <p:cNvPr id="2818092" name="Oval 44"/>
              <p:cNvSpPr>
                <a:spLocks noChangeArrowheads="1"/>
              </p:cNvSpPr>
              <p:nvPr/>
            </p:nvSpPr>
            <p:spPr bwMode="auto">
              <a:xfrm>
                <a:off x="6923573" y="2057400"/>
                <a:ext cx="531116" cy="535439"/>
              </a:xfrm>
              <a:prstGeom prst="ellipse">
                <a:avLst/>
              </a:prstGeom>
              <a:solidFill>
                <a:schemeClr val="bg1"/>
              </a:solidFill>
              <a:ln w="28575">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2818093" name="Line 45"/>
              <p:cNvSpPr>
                <a:spLocks noChangeShapeType="1"/>
              </p:cNvSpPr>
              <p:nvPr/>
            </p:nvSpPr>
            <p:spPr bwMode="auto">
              <a:xfrm>
                <a:off x="6915007" y="2592839"/>
                <a:ext cx="558956" cy="0"/>
              </a:xfrm>
              <a:prstGeom prst="line">
                <a:avLst/>
              </a:prstGeom>
              <a:noFill/>
              <a:ln w="28575">
                <a:solidFill>
                  <a:schemeClr val="bg2"/>
                </a:solidFill>
                <a:round/>
                <a:headEnd type="none" w="sm" len="sm"/>
                <a:tailEnd type="none" w="lg" len="lg"/>
              </a:ln>
              <a:effectLst/>
            </p:spPr>
            <p:txBody>
              <a:bodyPr wrap="none" anchor="ctr"/>
              <a:lstStyle/>
              <a:p>
                <a:endParaRPr lang="en-US" dirty="0">
                  <a:ln>
                    <a:solidFill>
                      <a:srgbClr val="0070C0"/>
                    </a:solidFill>
                  </a:ln>
                </a:endParaRPr>
              </a:p>
            </p:txBody>
          </p:sp>
        </p:grpSp>
        <p:sp>
          <p:nvSpPr>
            <p:cNvPr id="77" name="TextBox 76"/>
            <p:cNvSpPr txBox="1"/>
            <p:nvPr/>
          </p:nvSpPr>
          <p:spPr>
            <a:xfrm>
              <a:off x="7847012" y="1976735"/>
              <a:ext cx="1484702" cy="461665"/>
            </a:xfrm>
            <a:prstGeom prst="rect">
              <a:avLst/>
            </a:prstGeom>
            <a:noFill/>
          </p:spPr>
          <p:txBody>
            <a:bodyPr wrap="none" rtlCol="0">
              <a:spAutoFit/>
            </a:bodyPr>
            <a:lstStyle/>
            <a:p>
              <a:r>
                <a:rPr lang="en-US" sz="2400" b="1" dirty="0" smtClean="0"/>
                <a:t>Customer</a:t>
              </a:r>
              <a:endParaRPr lang="en-US" sz="2400" b="1" dirty="0"/>
            </a:p>
          </p:txBody>
        </p:sp>
      </p:grpSp>
      <p:sp>
        <p:nvSpPr>
          <p:cNvPr id="70" name="Line 49"/>
          <p:cNvSpPr>
            <a:spLocks noChangeShapeType="1"/>
          </p:cNvSpPr>
          <p:nvPr/>
        </p:nvSpPr>
        <p:spPr bwMode="auto">
          <a:xfrm flipV="1">
            <a:off x="3963445" y="3803947"/>
            <a:ext cx="1905000" cy="0"/>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grpSp>
        <p:nvGrpSpPr>
          <p:cNvPr id="68" name="Group 67"/>
          <p:cNvGrpSpPr/>
          <p:nvPr/>
        </p:nvGrpSpPr>
        <p:grpSpPr>
          <a:xfrm>
            <a:off x="5740147" y="3469395"/>
            <a:ext cx="535399" cy="651094"/>
            <a:chOff x="6034811" y="4160605"/>
            <a:chExt cx="535399" cy="651094"/>
          </a:xfrm>
        </p:grpSpPr>
        <p:sp>
          <p:nvSpPr>
            <p:cNvPr id="2818083" name="Oval 35"/>
            <p:cNvSpPr>
              <a:spLocks noChangeArrowheads="1"/>
            </p:cNvSpPr>
            <p:nvPr/>
          </p:nvSpPr>
          <p:spPr bwMode="auto">
            <a:xfrm>
              <a:off x="6034811" y="4271976"/>
              <a:ext cx="535399" cy="539723"/>
            </a:xfrm>
            <a:prstGeom prst="ellipse">
              <a:avLst/>
            </a:prstGeom>
            <a:solidFill>
              <a:schemeClr val="bg1"/>
            </a:solidFill>
            <a:ln w="28575">
              <a:solidFill>
                <a:srgbClr val="7030A0"/>
              </a:solidFill>
              <a:round/>
              <a:headEnd type="none" w="sm" len="sm"/>
              <a:tailEnd type="none" w="lg" len="lg"/>
            </a:ln>
            <a:effectLst/>
          </p:spPr>
          <p:txBody>
            <a:bodyPr wrap="none" lIns="0" tIns="0" rIns="0" bIns="0" anchor="ctr">
              <a:spAutoFit/>
            </a:bodyPr>
            <a:lstStyle/>
            <a:p>
              <a:endParaRPr lang="en-US" dirty="0"/>
            </a:p>
          </p:txBody>
        </p:sp>
        <p:sp>
          <p:nvSpPr>
            <p:cNvPr id="2818094" name="Line 46"/>
            <p:cNvSpPr>
              <a:spLocks noChangeShapeType="1"/>
            </p:cNvSpPr>
            <p:nvPr/>
          </p:nvSpPr>
          <p:spPr bwMode="auto">
            <a:xfrm flipV="1">
              <a:off x="6191148" y="4160605"/>
              <a:ext cx="149912" cy="137072"/>
            </a:xfrm>
            <a:prstGeom prst="line">
              <a:avLst/>
            </a:prstGeom>
            <a:noFill/>
            <a:ln w="28575">
              <a:solidFill>
                <a:srgbClr val="7030A0"/>
              </a:solidFill>
              <a:round/>
              <a:headEnd type="none" w="sm" len="sm"/>
              <a:tailEnd type="none" w="sm" len="sm"/>
            </a:ln>
            <a:effectLst/>
          </p:spPr>
          <p:txBody>
            <a:bodyPr wrap="none" anchor="ctr"/>
            <a:lstStyle/>
            <a:p>
              <a:endParaRPr lang="en-US" dirty="0"/>
            </a:p>
          </p:txBody>
        </p:sp>
        <p:sp>
          <p:nvSpPr>
            <p:cNvPr id="2818095" name="Line 47"/>
            <p:cNvSpPr>
              <a:spLocks noChangeShapeType="1"/>
            </p:cNvSpPr>
            <p:nvPr/>
          </p:nvSpPr>
          <p:spPr bwMode="auto">
            <a:xfrm flipH="1" flipV="1">
              <a:off x="6212563" y="4293394"/>
              <a:ext cx="141345" cy="130647"/>
            </a:xfrm>
            <a:prstGeom prst="line">
              <a:avLst/>
            </a:prstGeom>
            <a:noFill/>
            <a:ln w="28575">
              <a:solidFill>
                <a:srgbClr val="7030A0"/>
              </a:solidFill>
              <a:round/>
              <a:headEnd type="none" w="sm" len="sm"/>
              <a:tailEnd type="none" w="sm" len="sm"/>
            </a:ln>
            <a:effectLst/>
          </p:spPr>
          <p:txBody>
            <a:bodyPr wrap="none" anchor="ctr"/>
            <a:lstStyle/>
            <a:p>
              <a:endParaRPr lang="en-US" dirty="0"/>
            </a:p>
          </p:txBody>
        </p:sp>
      </p:grpSp>
      <p:sp>
        <p:nvSpPr>
          <p:cNvPr id="78" name="TextBox 77"/>
          <p:cNvSpPr txBox="1"/>
          <p:nvPr/>
        </p:nvSpPr>
        <p:spPr>
          <a:xfrm>
            <a:off x="5480862" y="2667000"/>
            <a:ext cx="1279517" cy="830997"/>
          </a:xfrm>
          <a:prstGeom prst="rect">
            <a:avLst/>
          </a:prstGeom>
          <a:noFill/>
        </p:spPr>
        <p:txBody>
          <a:bodyPr wrap="none" rtlCol="0">
            <a:spAutoFit/>
          </a:bodyPr>
          <a:lstStyle/>
          <a:p>
            <a:r>
              <a:rPr lang="en-US" sz="2400" b="1" dirty="0" smtClean="0"/>
              <a:t>Account</a:t>
            </a:r>
          </a:p>
          <a:p>
            <a:r>
              <a:rPr lang="en-US" sz="2400" b="1" dirty="0" smtClean="0"/>
              <a:t>Control</a:t>
            </a:r>
            <a:endParaRPr lang="en-US" sz="2400" b="1" dirty="0"/>
          </a:p>
        </p:txBody>
      </p:sp>
      <p:sp>
        <p:nvSpPr>
          <p:cNvPr id="2818050" name="Rectangle 2"/>
          <p:cNvSpPr>
            <a:spLocks noGrp="1" noChangeArrowheads="1"/>
          </p:cNvSpPr>
          <p:nvPr>
            <p:ph type="title"/>
          </p:nvPr>
        </p:nvSpPr>
        <p:spPr>
          <a:xfrm>
            <a:off x="381000" y="266700"/>
            <a:ext cx="9340850" cy="1104900"/>
          </a:xfrm>
        </p:spPr>
        <p:txBody>
          <a:bodyPr/>
          <a:lstStyle/>
          <a:p>
            <a:r>
              <a:rPr lang="en-US" sz="3200" i="1" dirty="0" smtClean="0">
                <a:solidFill>
                  <a:srgbClr val="000066"/>
                </a:solidFill>
              </a:rPr>
              <a:t>Communication Diagram</a:t>
            </a:r>
            <a:br>
              <a:rPr lang="en-US" sz="3200" i="1" dirty="0" smtClean="0">
                <a:solidFill>
                  <a:srgbClr val="000066"/>
                </a:solidFill>
              </a:rPr>
            </a:br>
            <a:r>
              <a:rPr lang="en-US" dirty="0" smtClean="0">
                <a:solidFill>
                  <a:srgbClr val="000066"/>
                </a:solidFill>
              </a:rPr>
              <a:t>Example</a:t>
            </a:r>
            <a:endParaRPr lang="en-US" sz="3200" i="1" dirty="0"/>
          </a:p>
        </p:txBody>
      </p:sp>
      <p:grpSp>
        <p:nvGrpSpPr>
          <p:cNvPr id="69" name="Group 68"/>
          <p:cNvGrpSpPr/>
          <p:nvPr/>
        </p:nvGrpSpPr>
        <p:grpSpPr>
          <a:xfrm>
            <a:off x="895442" y="3322685"/>
            <a:ext cx="513983" cy="944515"/>
            <a:chOff x="381000" y="2505027"/>
            <a:chExt cx="513983" cy="944515"/>
          </a:xfrm>
        </p:grpSpPr>
        <p:sp>
          <p:nvSpPr>
            <p:cNvPr id="2818103" name="Line 55"/>
            <p:cNvSpPr>
              <a:spLocks noChangeShapeType="1"/>
            </p:cNvSpPr>
            <p:nvPr/>
          </p:nvSpPr>
          <p:spPr bwMode="auto">
            <a:xfrm>
              <a:off x="637991" y="2729912"/>
              <a:ext cx="0" cy="473328"/>
            </a:xfrm>
            <a:prstGeom prst="line">
              <a:avLst/>
            </a:prstGeom>
            <a:noFill/>
            <a:ln w="28575">
              <a:solidFill>
                <a:schemeClr val="tx1"/>
              </a:solidFill>
              <a:round/>
              <a:headEnd/>
              <a:tailEnd/>
            </a:ln>
          </p:spPr>
          <p:txBody>
            <a:bodyPr/>
            <a:lstStyle/>
            <a:p>
              <a:endParaRPr lang="en-US" dirty="0"/>
            </a:p>
          </p:txBody>
        </p:sp>
        <p:sp>
          <p:nvSpPr>
            <p:cNvPr id="2818104" name="Line 56"/>
            <p:cNvSpPr>
              <a:spLocks noChangeShapeType="1"/>
            </p:cNvSpPr>
            <p:nvPr/>
          </p:nvSpPr>
          <p:spPr bwMode="auto">
            <a:xfrm>
              <a:off x="389566" y="2935520"/>
              <a:ext cx="498992" cy="0"/>
            </a:xfrm>
            <a:prstGeom prst="line">
              <a:avLst/>
            </a:prstGeom>
            <a:noFill/>
            <a:ln w="28575">
              <a:solidFill>
                <a:schemeClr val="tx1"/>
              </a:solidFill>
              <a:round/>
              <a:headEnd/>
              <a:tailEnd/>
            </a:ln>
          </p:spPr>
          <p:txBody>
            <a:bodyPr/>
            <a:lstStyle/>
            <a:p>
              <a:endParaRPr lang="en-US" dirty="0"/>
            </a:p>
          </p:txBody>
        </p:sp>
        <p:sp>
          <p:nvSpPr>
            <p:cNvPr id="2818105" name="Freeform 57"/>
            <p:cNvSpPr>
              <a:spLocks/>
            </p:cNvSpPr>
            <p:nvPr/>
          </p:nvSpPr>
          <p:spPr bwMode="auto">
            <a:xfrm>
              <a:off x="381000" y="3203240"/>
              <a:ext cx="513983" cy="246302"/>
            </a:xfrm>
            <a:custGeom>
              <a:avLst/>
              <a:gdLst/>
              <a:ahLst/>
              <a:cxnLst>
                <a:cxn ang="0">
                  <a:pos x="0" y="54"/>
                </a:cxn>
                <a:cxn ang="0">
                  <a:pos x="54" y="0"/>
                </a:cxn>
                <a:cxn ang="0">
                  <a:pos x="108" y="54"/>
                </a:cxn>
              </a:cxnLst>
              <a:rect l="0" t="0" r="r" b="b"/>
              <a:pathLst>
                <a:path w="108" h="54">
                  <a:moveTo>
                    <a:pt x="0" y="54"/>
                  </a:moveTo>
                  <a:lnTo>
                    <a:pt x="54" y="0"/>
                  </a:lnTo>
                  <a:lnTo>
                    <a:pt x="108" y="54"/>
                  </a:lnTo>
                </a:path>
              </a:pathLst>
            </a:custGeom>
            <a:noFill/>
            <a:ln w="28575" cmpd="sng">
              <a:solidFill>
                <a:schemeClr val="tx1"/>
              </a:solidFill>
              <a:prstDash val="solid"/>
              <a:round/>
              <a:headEnd/>
              <a:tailEnd/>
            </a:ln>
          </p:spPr>
          <p:txBody>
            <a:bodyPr/>
            <a:lstStyle/>
            <a:p>
              <a:endParaRPr lang="en-US" dirty="0"/>
            </a:p>
          </p:txBody>
        </p:sp>
        <p:sp>
          <p:nvSpPr>
            <p:cNvPr id="2818106" name="Oval 58"/>
            <p:cNvSpPr>
              <a:spLocks noChangeArrowheads="1"/>
            </p:cNvSpPr>
            <p:nvPr/>
          </p:nvSpPr>
          <p:spPr bwMode="auto">
            <a:xfrm>
              <a:off x="500755" y="2505027"/>
              <a:ext cx="276615" cy="284854"/>
            </a:xfrm>
            <a:prstGeom prst="ellipse">
              <a:avLst/>
            </a:prstGeom>
            <a:solidFill>
              <a:schemeClr val="bg1"/>
            </a:solidFill>
            <a:ln w="28575">
              <a:solidFill>
                <a:schemeClr val="tx1"/>
              </a:solidFill>
              <a:round/>
              <a:headEnd/>
              <a:tailEnd/>
            </a:ln>
          </p:spPr>
          <p:txBody>
            <a:bodyPr/>
            <a:lstStyle/>
            <a:p>
              <a:endParaRPr lang="en-US" dirty="0"/>
            </a:p>
          </p:txBody>
        </p:sp>
      </p:grpSp>
      <p:sp>
        <p:nvSpPr>
          <p:cNvPr id="74" name="TextBox 73"/>
          <p:cNvSpPr txBox="1"/>
          <p:nvPr/>
        </p:nvSpPr>
        <p:spPr>
          <a:xfrm>
            <a:off x="410082" y="4343400"/>
            <a:ext cx="1484702" cy="830997"/>
          </a:xfrm>
          <a:prstGeom prst="rect">
            <a:avLst/>
          </a:prstGeom>
          <a:noFill/>
        </p:spPr>
        <p:txBody>
          <a:bodyPr wrap="none" rtlCol="0">
            <a:spAutoFit/>
          </a:bodyPr>
          <a:lstStyle/>
          <a:p>
            <a:r>
              <a:rPr lang="en-US" sz="2400" b="1" dirty="0" smtClean="0"/>
              <a:t>Bank</a:t>
            </a:r>
            <a:br>
              <a:rPr lang="en-US" sz="2400" b="1" dirty="0" smtClean="0"/>
            </a:br>
            <a:r>
              <a:rPr lang="en-US" sz="2400" b="1" dirty="0" smtClean="0"/>
              <a:t>Customer</a:t>
            </a:r>
            <a:endParaRPr lang="en-US" sz="2400" b="1" dirty="0"/>
          </a:p>
        </p:txBody>
      </p:sp>
      <p:sp>
        <p:nvSpPr>
          <p:cNvPr id="2818097" name="Line 49"/>
          <p:cNvSpPr>
            <a:spLocks noChangeShapeType="1"/>
          </p:cNvSpPr>
          <p:nvPr/>
        </p:nvSpPr>
        <p:spPr bwMode="auto">
          <a:xfrm flipV="1">
            <a:off x="1751012" y="3794942"/>
            <a:ext cx="1369253" cy="0"/>
          </a:xfrm>
          <a:prstGeom prst="line">
            <a:avLst/>
          </a:prstGeom>
          <a:noFill/>
          <a:ln w="38100">
            <a:solidFill>
              <a:srgbClr val="00B050"/>
            </a:solidFill>
            <a:round/>
            <a:headEnd type="none" w="sm" len="sm"/>
            <a:tailEnd type="none" w="lg" len="lg"/>
          </a:ln>
          <a:effectLst/>
        </p:spPr>
        <p:txBody>
          <a:bodyPr wrap="none" lIns="0" tIns="0" rIns="0" bIns="0" anchor="ctr"/>
          <a:lstStyle/>
          <a:p>
            <a:endParaRPr lang="en-US" dirty="0"/>
          </a:p>
        </p:txBody>
      </p:sp>
      <p:grpSp>
        <p:nvGrpSpPr>
          <p:cNvPr id="67" name="Group 66"/>
          <p:cNvGrpSpPr/>
          <p:nvPr/>
        </p:nvGrpSpPr>
        <p:grpSpPr>
          <a:xfrm>
            <a:off x="3322248" y="3524010"/>
            <a:ext cx="743134" cy="541864"/>
            <a:chOff x="3167215" y="2573563"/>
            <a:chExt cx="743134" cy="541864"/>
          </a:xfrm>
        </p:grpSpPr>
        <p:sp>
          <p:nvSpPr>
            <p:cNvPr id="2818084" name="Oval 36"/>
            <p:cNvSpPr>
              <a:spLocks noChangeArrowheads="1"/>
            </p:cNvSpPr>
            <p:nvPr/>
          </p:nvSpPr>
          <p:spPr bwMode="auto">
            <a:xfrm>
              <a:off x="3379233" y="2573563"/>
              <a:ext cx="531116" cy="541864"/>
            </a:xfrm>
            <a:prstGeom prst="ellipse">
              <a:avLst/>
            </a:prstGeom>
            <a:solidFill>
              <a:schemeClr val="bg1"/>
            </a:solidFill>
            <a:ln w="28575">
              <a:solidFill>
                <a:srgbClr val="0070C0"/>
              </a:solidFill>
              <a:round/>
              <a:headEnd type="none" w="sm" len="sm"/>
              <a:tailEnd type="none" w="lg" len="lg"/>
            </a:ln>
            <a:effectLst/>
          </p:spPr>
          <p:txBody>
            <a:bodyPr wrap="none" lIns="0" tIns="0" rIns="0" bIns="0" anchor="ctr">
              <a:spAutoFit/>
            </a:bodyPr>
            <a:lstStyle/>
            <a:p>
              <a:endParaRPr lang="en-US" dirty="0"/>
            </a:p>
          </p:txBody>
        </p:sp>
        <p:sp>
          <p:nvSpPr>
            <p:cNvPr id="2818085" name="Line 37"/>
            <p:cNvSpPr>
              <a:spLocks noChangeShapeType="1"/>
            </p:cNvSpPr>
            <p:nvPr/>
          </p:nvSpPr>
          <p:spPr bwMode="auto">
            <a:xfrm>
              <a:off x="3167215" y="2667801"/>
              <a:ext cx="0" cy="353390"/>
            </a:xfrm>
            <a:prstGeom prst="line">
              <a:avLst/>
            </a:prstGeom>
            <a:noFill/>
            <a:ln w="28575">
              <a:solidFill>
                <a:srgbClr val="0070C0"/>
              </a:solidFill>
              <a:round/>
              <a:headEnd type="none" w="sm" len="sm"/>
              <a:tailEnd type="none" w="lg" len="lg"/>
            </a:ln>
            <a:effectLst/>
          </p:spPr>
          <p:txBody>
            <a:bodyPr wrap="none" anchor="ctr"/>
            <a:lstStyle/>
            <a:p>
              <a:endParaRPr lang="en-US" dirty="0"/>
            </a:p>
          </p:txBody>
        </p:sp>
        <p:sp>
          <p:nvSpPr>
            <p:cNvPr id="2818086" name="Line 38"/>
            <p:cNvSpPr>
              <a:spLocks noChangeShapeType="1"/>
            </p:cNvSpPr>
            <p:nvPr/>
          </p:nvSpPr>
          <p:spPr bwMode="auto">
            <a:xfrm flipH="1">
              <a:off x="3167215" y="2847708"/>
              <a:ext cx="212018" cy="0"/>
            </a:xfrm>
            <a:prstGeom prst="line">
              <a:avLst/>
            </a:prstGeom>
            <a:noFill/>
            <a:ln w="28575">
              <a:solidFill>
                <a:srgbClr val="0070C0"/>
              </a:solidFill>
              <a:round/>
              <a:headEnd type="none" w="sm" len="sm"/>
              <a:tailEnd type="none" w="lg" len="lg"/>
            </a:ln>
            <a:effectLst/>
          </p:spPr>
          <p:txBody>
            <a:bodyPr wrap="none" anchor="ctr"/>
            <a:lstStyle/>
            <a:p>
              <a:endParaRPr lang="en-US" dirty="0"/>
            </a:p>
          </p:txBody>
        </p:sp>
      </p:grpSp>
      <p:sp>
        <p:nvSpPr>
          <p:cNvPr id="75" name="TextBox 74"/>
          <p:cNvSpPr txBox="1"/>
          <p:nvPr/>
        </p:nvSpPr>
        <p:spPr>
          <a:xfrm>
            <a:off x="3331232" y="4191000"/>
            <a:ext cx="766557" cy="461665"/>
          </a:xfrm>
          <a:prstGeom prst="rect">
            <a:avLst/>
          </a:prstGeom>
          <a:noFill/>
        </p:spPr>
        <p:txBody>
          <a:bodyPr wrap="none" rtlCol="0">
            <a:spAutoFit/>
          </a:bodyPr>
          <a:lstStyle/>
          <a:p>
            <a:r>
              <a:rPr lang="en-US" sz="2400" b="1" dirty="0" smtClean="0"/>
              <a:t>Atm</a:t>
            </a:r>
            <a:endParaRPr lang="en-US" sz="2400" b="1" dirty="0"/>
          </a:p>
        </p:txBody>
      </p:sp>
      <p:sp>
        <p:nvSpPr>
          <p:cNvPr id="2818101" name="Line 53"/>
          <p:cNvSpPr>
            <a:spLocks noChangeShapeType="1"/>
          </p:cNvSpPr>
          <p:nvPr/>
        </p:nvSpPr>
        <p:spPr bwMode="auto">
          <a:xfrm flipV="1">
            <a:off x="6809432" y="3048000"/>
            <a:ext cx="457200" cy="228600"/>
          </a:xfrm>
          <a:prstGeom prst="line">
            <a:avLst/>
          </a:prstGeom>
          <a:noFill/>
          <a:ln w="38100">
            <a:solidFill>
              <a:srgbClr val="00B050"/>
            </a:solidFill>
            <a:round/>
            <a:headEnd/>
            <a:tailEnd type="arrow" w="lg" len="lg"/>
          </a:ln>
          <a:effectLst/>
        </p:spPr>
        <p:txBody>
          <a:bodyPr wrap="none" lIns="0" tIns="0" rIns="0" bIns="0" anchor="ctr"/>
          <a:lstStyle/>
          <a:p>
            <a:endParaRPr lang="en-US" dirty="0"/>
          </a:p>
        </p:txBody>
      </p:sp>
      <p:sp>
        <p:nvSpPr>
          <p:cNvPr id="85" name="TextBox 84"/>
          <p:cNvSpPr txBox="1"/>
          <p:nvPr/>
        </p:nvSpPr>
        <p:spPr>
          <a:xfrm>
            <a:off x="6367750" y="1828800"/>
            <a:ext cx="1250662" cy="1015663"/>
          </a:xfrm>
          <a:prstGeom prst="rect">
            <a:avLst/>
          </a:prstGeom>
          <a:noFill/>
        </p:spPr>
        <p:txBody>
          <a:bodyPr wrap="none" rtlCol="0">
            <a:spAutoFit/>
          </a:bodyPr>
          <a:lstStyle/>
          <a:p>
            <a:r>
              <a:rPr lang="en-US" sz="2000" dirty="0" smtClean="0"/>
              <a:t>3. confirm</a:t>
            </a:r>
          </a:p>
          <a:p>
            <a:r>
              <a:rPr lang="en-US" sz="2000" dirty="0" smtClean="0"/>
              <a:t>(</a:t>
            </a:r>
            <a:r>
              <a:rPr lang="en-US" sz="2000" i="1" dirty="0" smtClean="0"/>
              <a:t>Cust,</a:t>
            </a:r>
          </a:p>
          <a:p>
            <a:r>
              <a:rPr lang="en-US" sz="2000" i="1" dirty="0" smtClean="0"/>
              <a:t>Acct</a:t>
            </a:r>
            <a:r>
              <a:rPr lang="en-US" sz="2000" dirty="0" smtClean="0"/>
              <a:t>)</a:t>
            </a:r>
            <a:endParaRPr lang="en-US" sz="2000" dirty="0"/>
          </a:p>
        </p:txBody>
      </p:sp>
      <p:sp>
        <p:nvSpPr>
          <p:cNvPr id="2818100" name="Line 52"/>
          <p:cNvSpPr>
            <a:spLocks noChangeShapeType="1"/>
          </p:cNvSpPr>
          <p:nvPr/>
        </p:nvSpPr>
        <p:spPr bwMode="auto">
          <a:xfrm>
            <a:off x="6551612" y="4343400"/>
            <a:ext cx="457200" cy="30480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87" name="TextBox 86"/>
          <p:cNvSpPr txBox="1"/>
          <p:nvPr/>
        </p:nvSpPr>
        <p:spPr>
          <a:xfrm>
            <a:off x="5789612" y="4495800"/>
            <a:ext cx="1095172" cy="707886"/>
          </a:xfrm>
          <a:prstGeom prst="rect">
            <a:avLst/>
          </a:prstGeom>
          <a:noFill/>
        </p:spPr>
        <p:txBody>
          <a:bodyPr wrap="none" rtlCol="0">
            <a:spAutoFit/>
          </a:bodyPr>
          <a:lstStyle/>
          <a:p>
            <a:r>
              <a:rPr lang="en-US" sz="2000" dirty="0" smtClean="0"/>
              <a:t>5. debit</a:t>
            </a:r>
          </a:p>
          <a:p>
            <a:r>
              <a:rPr lang="en-US" sz="2000" dirty="0" smtClean="0"/>
              <a:t>(</a:t>
            </a:r>
            <a:r>
              <a:rPr lang="en-US" sz="2000" i="1" dirty="0" smtClean="0"/>
              <a:t>Acct, X</a:t>
            </a:r>
            <a:r>
              <a:rPr lang="en-US" sz="2000" dirty="0" smtClean="0"/>
              <a:t>)</a:t>
            </a:r>
            <a:endParaRPr lang="en-US" sz="2000" dirty="0"/>
          </a:p>
        </p:txBody>
      </p:sp>
      <p:sp>
        <p:nvSpPr>
          <p:cNvPr id="83" name="TextBox 82"/>
          <p:cNvSpPr txBox="1"/>
          <p:nvPr/>
        </p:nvSpPr>
        <p:spPr>
          <a:xfrm>
            <a:off x="3686896" y="2413337"/>
            <a:ext cx="1947969" cy="1015663"/>
          </a:xfrm>
          <a:prstGeom prst="rect">
            <a:avLst/>
          </a:prstGeom>
          <a:noFill/>
        </p:spPr>
        <p:txBody>
          <a:bodyPr wrap="none" rtlCol="0">
            <a:spAutoFit/>
          </a:bodyPr>
          <a:lstStyle/>
          <a:p>
            <a:r>
              <a:rPr lang="en-US" sz="2000" dirty="0" smtClean="0"/>
              <a:t>2. debitSummary</a:t>
            </a:r>
          </a:p>
          <a:p>
            <a:r>
              <a:rPr lang="en-US" sz="2000" dirty="0" smtClean="0"/>
              <a:t>(</a:t>
            </a:r>
            <a:r>
              <a:rPr lang="en-US" sz="2000" i="1" dirty="0" smtClean="0"/>
              <a:t>Cust,</a:t>
            </a:r>
          </a:p>
          <a:p>
            <a:r>
              <a:rPr lang="en-US" sz="2000" i="1" dirty="0" smtClean="0"/>
              <a:t>Acc, X</a:t>
            </a:r>
            <a:r>
              <a:rPr lang="en-US" sz="2000" dirty="0" smtClean="0"/>
              <a:t>)</a:t>
            </a:r>
            <a:endParaRPr lang="en-US" sz="2000" dirty="0"/>
          </a:p>
        </p:txBody>
      </p:sp>
      <p:sp>
        <p:nvSpPr>
          <p:cNvPr id="91" name="Line 54"/>
          <p:cNvSpPr>
            <a:spLocks noChangeShapeType="1"/>
          </p:cNvSpPr>
          <p:nvPr/>
        </p:nvSpPr>
        <p:spPr bwMode="auto">
          <a:xfrm>
            <a:off x="4491865" y="3581400"/>
            <a:ext cx="609600" cy="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88" name="TextBox 87"/>
          <p:cNvSpPr txBox="1"/>
          <p:nvPr/>
        </p:nvSpPr>
        <p:spPr>
          <a:xfrm>
            <a:off x="4187065" y="4165937"/>
            <a:ext cx="1608134" cy="1015663"/>
          </a:xfrm>
          <a:prstGeom prst="rect">
            <a:avLst/>
          </a:prstGeom>
          <a:noFill/>
        </p:spPr>
        <p:txBody>
          <a:bodyPr wrap="none" rtlCol="0">
            <a:spAutoFit/>
          </a:bodyPr>
          <a:lstStyle/>
          <a:p>
            <a:r>
              <a:rPr lang="en-US" sz="2000" dirty="0" smtClean="0"/>
              <a:t>7. displayAck</a:t>
            </a:r>
          </a:p>
          <a:p>
            <a:r>
              <a:rPr lang="en-US" sz="2000" dirty="0" smtClean="0"/>
              <a:t>(</a:t>
            </a:r>
            <a:r>
              <a:rPr lang="en-US" sz="2000" i="1" dirty="0" smtClean="0"/>
              <a:t>Cust,</a:t>
            </a:r>
          </a:p>
          <a:p>
            <a:r>
              <a:rPr lang="en-US" sz="2000" i="1" dirty="0" smtClean="0"/>
              <a:t>Acct, X</a:t>
            </a:r>
            <a:r>
              <a:rPr lang="en-US" sz="2000" dirty="0" smtClean="0"/>
              <a:t>)</a:t>
            </a:r>
            <a:endParaRPr lang="en-US" sz="2000" dirty="0"/>
          </a:p>
        </p:txBody>
      </p:sp>
      <p:sp>
        <p:nvSpPr>
          <p:cNvPr id="94" name="Line 54"/>
          <p:cNvSpPr>
            <a:spLocks noChangeShapeType="1"/>
          </p:cNvSpPr>
          <p:nvPr/>
        </p:nvSpPr>
        <p:spPr bwMode="auto">
          <a:xfrm flipH="1">
            <a:off x="4491865" y="4038600"/>
            <a:ext cx="609600" cy="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93" name="TextBox 92"/>
          <p:cNvSpPr txBox="1"/>
          <p:nvPr/>
        </p:nvSpPr>
        <p:spPr>
          <a:xfrm>
            <a:off x="2061480" y="4165937"/>
            <a:ext cx="1138453" cy="1015663"/>
          </a:xfrm>
          <a:prstGeom prst="rect">
            <a:avLst/>
          </a:prstGeom>
          <a:noFill/>
        </p:spPr>
        <p:txBody>
          <a:bodyPr wrap="none" rtlCol="0">
            <a:spAutoFit/>
          </a:bodyPr>
          <a:lstStyle/>
          <a:p>
            <a:r>
              <a:rPr lang="en-US" sz="2000" dirty="0" smtClean="0"/>
              <a:t>8. ack</a:t>
            </a:r>
          </a:p>
          <a:p>
            <a:r>
              <a:rPr lang="en-US" sz="2000" dirty="0" smtClean="0"/>
              <a:t>(</a:t>
            </a:r>
            <a:r>
              <a:rPr lang="en-US" sz="2000" i="1" dirty="0" smtClean="0"/>
              <a:t>Cust,</a:t>
            </a:r>
          </a:p>
          <a:p>
            <a:r>
              <a:rPr lang="en-US" sz="2000" i="1" dirty="0" smtClean="0"/>
              <a:t>Acct, X</a:t>
            </a:r>
            <a:r>
              <a:rPr lang="en-US" sz="2000" dirty="0" smtClean="0"/>
              <a:t>) </a:t>
            </a:r>
            <a:r>
              <a:rPr lang="en-US" sz="2000" b="1" dirty="0" smtClean="0">
                <a:solidFill>
                  <a:schemeClr val="bg1">
                    <a:lumMod val="65000"/>
                  </a:schemeClr>
                </a:solidFill>
              </a:rPr>
              <a:t>.</a:t>
            </a:r>
            <a:endParaRPr lang="en-US" sz="2000" b="1" dirty="0">
              <a:solidFill>
                <a:schemeClr val="bg1">
                  <a:lumMod val="65000"/>
                </a:schemeClr>
              </a:solidFill>
            </a:endParaRPr>
          </a:p>
        </p:txBody>
      </p:sp>
      <p:sp>
        <p:nvSpPr>
          <p:cNvPr id="95" name="Line 54"/>
          <p:cNvSpPr>
            <a:spLocks noChangeShapeType="1"/>
          </p:cNvSpPr>
          <p:nvPr/>
        </p:nvSpPr>
        <p:spPr bwMode="auto">
          <a:xfrm flipH="1">
            <a:off x="2138482" y="4038600"/>
            <a:ext cx="609600" cy="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89" name="TextBox 88"/>
          <p:cNvSpPr txBox="1"/>
          <p:nvPr/>
        </p:nvSpPr>
        <p:spPr>
          <a:xfrm>
            <a:off x="1723214" y="2413337"/>
            <a:ext cx="1778051" cy="1015663"/>
          </a:xfrm>
          <a:prstGeom prst="rect">
            <a:avLst/>
          </a:prstGeom>
          <a:noFill/>
        </p:spPr>
        <p:txBody>
          <a:bodyPr wrap="none" rtlCol="0">
            <a:spAutoFit/>
          </a:bodyPr>
          <a:lstStyle/>
          <a:p>
            <a:r>
              <a:rPr lang="en-US" sz="2000" dirty="0" smtClean="0"/>
              <a:t>1. debitRequest</a:t>
            </a:r>
          </a:p>
          <a:p>
            <a:r>
              <a:rPr lang="en-US" sz="2000" dirty="0" smtClean="0"/>
              <a:t>(</a:t>
            </a:r>
            <a:r>
              <a:rPr lang="en-US" sz="2000" i="1" dirty="0" smtClean="0"/>
              <a:t>Cust,</a:t>
            </a:r>
          </a:p>
          <a:p>
            <a:r>
              <a:rPr lang="en-US" sz="2000" i="1" dirty="0" smtClean="0"/>
              <a:t>Acct, X</a:t>
            </a:r>
            <a:r>
              <a:rPr lang="en-US" sz="2000" dirty="0" smtClean="0"/>
              <a:t>)</a:t>
            </a:r>
            <a:endParaRPr lang="en-US" sz="2000" dirty="0"/>
          </a:p>
        </p:txBody>
      </p:sp>
      <p:sp>
        <p:nvSpPr>
          <p:cNvPr id="96" name="Line 54"/>
          <p:cNvSpPr>
            <a:spLocks noChangeShapeType="1"/>
          </p:cNvSpPr>
          <p:nvPr/>
        </p:nvSpPr>
        <p:spPr bwMode="auto">
          <a:xfrm>
            <a:off x="2132012" y="3581400"/>
            <a:ext cx="609600" cy="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86" name="TextBox 85"/>
          <p:cNvSpPr txBox="1"/>
          <p:nvPr/>
        </p:nvSpPr>
        <p:spPr>
          <a:xfrm>
            <a:off x="7161212" y="3562290"/>
            <a:ext cx="697627" cy="400110"/>
          </a:xfrm>
          <a:prstGeom prst="rect">
            <a:avLst/>
          </a:prstGeom>
          <a:noFill/>
        </p:spPr>
        <p:txBody>
          <a:bodyPr wrap="none" rtlCol="0">
            <a:spAutoFit/>
          </a:bodyPr>
          <a:lstStyle/>
          <a:p>
            <a:r>
              <a:rPr lang="en-US" sz="2000" dirty="0" smtClean="0"/>
              <a:t>4. ok</a:t>
            </a:r>
            <a:endParaRPr lang="en-US" sz="2000" dirty="0"/>
          </a:p>
        </p:txBody>
      </p:sp>
      <p:sp>
        <p:nvSpPr>
          <p:cNvPr id="97" name="Line 53"/>
          <p:cNvSpPr>
            <a:spLocks noChangeShapeType="1"/>
          </p:cNvSpPr>
          <p:nvPr/>
        </p:nvSpPr>
        <p:spPr bwMode="auto">
          <a:xfrm rot="10800000" flipV="1">
            <a:off x="6961832" y="3429000"/>
            <a:ext cx="457200" cy="228600"/>
          </a:xfrm>
          <a:prstGeom prst="line">
            <a:avLst/>
          </a:prstGeom>
          <a:noFill/>
          <a:ln w="38100">
            <a:solidFill>
              <a:srgbClr val="00B050"/>
            </a:solidFill>
            <a:round/>
            <a:headEnd/>
            <a:tailEnd type="arrow" w="lg" len="lg"/>
          </a:ln>
          <a:effectLst/>
        </p:spPr>
        <p:txBody>
          <a:bodyPr wrap="none" lIns="0" tIns="0" rIns="0" bIns="0" anchor="ctr"/>
          <a:lstStyle/>
          <a:p>
            <a:endParaRPr lang="en-US" dirty="0"/>
          </a:p>
        </p:txBody>
      </p:sp>
      <p:sp>
        <p:nvSpPr>
          <p:cNvPr id="99" name="Line 52"/>
          <p:cNvSpPr>
            <a:spLocks noChangeShapeType="1"/>
          </p:cNvSpPr>
          <p:nvPr/>
        </p:nvSpPr>
        <p:spPr bwMode="auto">
          <a:xfrm rot="10800000">
            <a:off x="7237412" y="4876799"/>
            <a:ext cx="457200" cy="304800"/>
          </a:xfrm>
          <a:prstGeom prst="line">
            <a:avLst/>
          </a:prstGeom>
          <a:noFill/>
          <a:ln w="38100">
            <a:solidFill>
              <a:srgbClr val="00B050"/>
            </a:solidFill>
            <a:round/>
            <a:headEnd type="none" w="sm" len="sm"/>
            <a:tailEnd type="arrow" w="lg" len="lg"/>
          </a:ln>
          <a:effectLst/>
        </p:spPr>
        <p:txBody>
          <a:bodyPr wrap="none" lIns="0" tIns="0" rIns="0" bIns="0" anchor="ctr"/>
          <a:lstStyle/>
          <a:p>
            <a:endParaRPr lang="en-US" dirty="0"/>
          </a:p>
        </p:txBody>
      </p:sp>
      <p:sp>
        <p:nvSpPr>
          <p:cNvPr id="100" name="TextBox 99"/>
          <p:cNvSpPr txBox="1"/>
          <p:nvPr/>
        </p:nvSpPr>
        <p:spPr>
          <a:xfrm>
            <a:off x="6780212" y="5181600"/>
            <a:ext cx="939680" cy="400110"/>
          </a:xfrm>
          <a:prstGeom prst="rect">
            <a:avLst/>
          </a:prstGeom>
          <a:noFill/>
        </p:spPr>
        <p:txBody>
          <a:bodyPr wrap="none" rtlCol="0">
            <a:spAutoFit/>
          </a:bodyPr>
          <a:lstStyle/>
          <a:p>
            <a:r>
              <a:rPr lang="en-US" sz="2000" dirty="0" smtClean="0"/>
              <a:t>6. done</a:t>
            </a:r>
            <a:endParaRPr lang="en-US" sz="2000"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818097"/>
                                        </p:tgtEl>
                                        <p:attrNameLst>
                                          <p:attrName>style.visibility</p:attrName>
                                        </p:attrNameLst>
                                      </p:cBhvr>
                                      <p:to>
                                        <p:strVal val="visible"/>
                                      </p:to>
                                    </p:set>
                                    <p:animEffect transition="in" filter="wipe(left)">
                                      <p:cBhvr>
                                        <p:cTn id="13" dur="500"/>
                                        <p:tgtEl>
                                          <p:spTgt spid="281809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wipe(left)">
                                      <p:cBhvr>
                                        <p:cTn id="16" dur="500"/>
                                        <p:tgtEl>
                                          <p:spTgt spid="9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wipe(left)">
                                      <p:cBhvr>
                                        <p:cTn id="19" dur="500"/>
                                        <p:tgtEl>
                                          <p:spTgt spid="8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7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0"/>
                                        </p:tgtEl>
                                        <p:attrNameLst>
                                          <p:attrName>style.visibility</p:attrName>
                                        </p:attrNameLst>
                                      </p:cBhvr>
                                      <p:to>
                                        <p:strVal val="visible"/>
                                      </p:to>
                                    </p:set>
                                    <p:animEffect transition="in" filter="wipe(left)">
                                      <p:cBhvr>
                                        <p:cTn id="30" dur="500"/>
                                        <p:tgtEl>
                                          <p:spTgt spid="70"/>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wipe(left)">
                                      <p:cBhvr>
                                        <p:cTn id="33" dur="500"/>
                                        <p:tgtEl>
                                          <p:spTgt spid="83"/>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wipe(left)">
                                      <p:cBhvr>
                                        <p:cTn id="36" dur="500"/>
                                        <p:tgtEl>
                                          <p:spTgt spid="91"/>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818079"/>
                                        </p:tgtEl>
                                        <p:attrNameLst>
                                          <p:attrName>style.visibility</p:attrName>
                                        </p:attrNameLst>
                                      </p:cBhvr>
                                      <p:to>
                                        <p:strVal val="visible"/>
                                      </p:to>
                                    </p:set>
                                    <p:animEffect transition="in" filter="wipe(down)">
                                      <p:cBhvr>
                                        <p:cTn id="47" dur="500"/>
                                        <p:tgtEl>
                                          <p:spTgt spid="281807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2818101"/>
                                        </p:tgtEl>
                                        <p:attrNameLst>
                                          <p:attrName>style.visibility</p:attrName>
                                        </p:attrNameLst>
                                      </p:cBhvr>
                                      <p:to>
                                        <p:strVal val="visible"/>
                                      </p:to>
                                    </p:set>
                                    <p:animEffect transition="in" filter="wipe(down)">
                                      <p:cBhvr>
                                        <p:cTn id="50" dur="500"/>
                                        <p:tgtEl>
                                          <p:spTgt spid="281810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wipe(down)">
                                      <p:cBhvr>
                                        <p:cTn id="53" dur="500"/>
                                        <p:tgtEl>
                                          <p:spTgt spid="85"/>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0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wipe(up)">
                                      <p:cBhvr>
                                        <p:cTn id="62" dur="500"/>
                                        <p:tgtEl>
                                          <p:spTgt spid="97"/>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86"/>
                                        </p:tgtEl>
                                        <p:attrNameLst>
                                          <p:attrName>style.visibility</p:attrName>
                                        </p:attrNameLst>
                                      </p:cBhvr>
                                      <p:to>
                                        <p:strVal val="visible"/>
                                      </p:to>
                                    </p:set>
                                    <p:animEffect transition="in" filter="wipe(up)">
                                      <p:cBhvr>
                                        <p:cTn id="65" dur="500"/>
                                        <p:tgtEl>
                                          <p:spTgt spid="8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818100"/>
                                        </p:tgtEl>
                                        <p:attrNameLst>
                                          <p:attrName>style.visibility</p:attrName>
                                        </p:attrNameLst>
                                      </p:cBhvr>
                                      <p:to>
                                        <p:strVal val="visible"/>
                                      </p:to>
                                    </p:set>
                                    <p:animEffect transition="in" filter="wipe(left)">
                                      <p:cBhvr>
                                        <p:cTn id="70" dur="500"/>
                                        <p:tgtEl>
                                          <p:spTgt spid="2818100"/>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wipe(left)">
                                      <p:cBhvr>
                                        <p:cTn id="73" dur="500"/>
                                        <p:tgtEl>
                                          <p:spTgt spid="8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2818082"/>
                                        </p:tgtEl>
                                        <p:attrNameLst>
                                          <p:attrName>style.visibility</p:attrName>
                                        </p:attrNameLst>
                                      </p:cBhvr>
                                      <p:to>
                                        <p:strVal val="visible"/>
                                      </p:to>
                                    </p:set>
                                    <p:animEffect transition="in" filter="wipe(left)">
                                      <p:cBhvr>
                                        <p:cTn id="76" dur="500"/>
                                        <p:tgtEl>
                                          <p:spTgt spid="2818082"/>
                                        </p:tgtEl>
                                      </p:cBhvr>
                                    </p:animEffec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05"/>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100"/>
                                        </p:tgtEl>
                                        <p:attrNameLst>
                                          <p:attrName>style.visibility</p:attrName>
                                        </p:attrNameLst>
                                      </p:cBhvr>
                                      <p:to>
                                        <p:strVal val="visible"/>
                                      </p:to>
                                    </p:set>
                                    <p:animEffect transition="in" filter="wipe(down)">
                                      <p:cBhvr>
                                        <p:cTn id="85" dur="500"/>
                                        <p:tgtEl>
                                          <p:spTgt spid="100"/>
                                        </p:tgtEl>
                                      </p:cBhvr>
                                    </p:animEffect>
                                  </p:childTnLst>
                                </p:cTn>
                              </p:par>
                              <p:par>
                                <p:cTn id="86" presetID="22" presetClass="entr" presetSubtype="4" fill="hold" grpId="0" nodeType="withEffect">
                                  <p:stCondLst>
                                    <p:cond delay="0"/>
                                  </p:stCondLst>
                                  <p:childTnLst>
                                    <p:set>
                                      <p:cBhvr>
                                        <p:cTn id="87" dur="1" fill="hold">
                                          <p:stCondLst>
                                            <p:cond delay="0"/>
                                          </p:stCondLst>
                                        </p:cTn>
                                        <p:tgtEl>
                                          <p:spTgt spid="99"/>
                                        </p:tgtEl>
                                        <p:attrNameLst>
                                          <p:attrName>style.visibility</p:attrName>
                                        </p:attrNameLst>
                                      </p:cBhvr>
                                      <p:to>
                                        <p:strVal val="visible"/>
                                      </p:to>
                                    </p:set>
                                    <p:animEffect transition="in" filter="wipe(down)">
                                      <p:cBhvr>
                                        <p:cTn id="88" dur="500"/>
                                        <p:tgtEl>
                                          <p:spTgt spid="9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94"/>
                                        </p:tgtEl>
                                        <p:attrNameLst>
                                          <p:attrName>style.visibility</p:attrName>
                                        </p:attrNameLst>
                                      </p:cBhvr>
                                      <p:to>
                                        <p:strVal val="visible"/>
                                      </p:to>
                                    </p:set>
                                    <p:animEffect transition="in" filter="wipe(right)">
                                      <p:cBhvr>
                                        <p:cTn id="93" dur="500"/>
                                        <p:tgtEl>
                                          <p:spTgt spid="94"/>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88"/>
                                        </p:tgtEl>
                                        <p:attrNameLst>
                                          <p:attrName>style.visibility</p:attrName>
                                        </p:attrNameLst>
                                      </p:cBhvr>
                                      <p:to>
                                        <p:strVal val="visible"/>
                                      </p:to>
                                    </p:set>
                                    <p:animEffect transition="in" filter="wipe(right)">
                                      <p:cBhvr>
                                        <p:cTn id="96" dur="500"/>
                                        <p:tgtEl>
                                          <p:spTgt spid="88"/>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2" fill="hold" grpId="0" nodeType="click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right)">
                                      <p:cBhvr>
                                        <p:cTn id="101" dur="500"/>
                                        <p:tgtEl>
                                          <p:spTgt spid="95"/>
                                        </p:tgtEl>
                                      </p:cBhvr>
                                    </p:animEffect>
                                  </p:childTnLst>
                                </p:cTn>
                              </p:par>
                              <p:par>
                                <p:cTn id="102" presetID="22" presetClass="entr" presetSubtype="2" fill="hold" grpId="0" nodeType="withEffect">
                                  <p:stCondLst>
                                    <p:cond delay="0"/>
                                  </p:stCondLst>
                                  <p:childTnLst>
                                    <p:set>
                                      <p:cBhvr>
                                        <p:cTn id="103" dur="1" fill="hold">
                                          <p:stCondLst>
                                            <p:cond delay="0"/>
                                          </p:stCondLst>
                                        </p:cTn>
                                        <p:tgtEl>
                                          <p:spTgt spid="93"/>
                                        </p:tgtEl>
                                        <p:attrNameLst>
                                          <p:attrName>style.visibility</p:attrName>
                                        </p:attrNameLst>
                                      </p:cBhvr>
                                      <p:to>
                                        <p:strVal val="visible"/>
                                      </p:to>
                                    </p:set>
                                    <p:animEffect transition="in" filter="wipe(right)">
                                      <p:cBhvr>
                                        <p:cTn id="104"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8082" grpId="0" animBg="1"/>
      <p:bldP spid="2818079" grpId="0" animBg="1"/>
      <p:bldP spid="70" grpId="0" animBg="1"/>
      <p:bldP spid="78" grpId="0"/>
      <p:bldP spid="74" grpId="0"/>
      <p:bldP spid="2818097" grpId="0" animBg="1"/>
      <p:bldP spid="75" grpId="0"/>
      <p:bldP spid="2818101" grpId="0" animBg="1"/>
      <p:bldP spid="85" grpId="0"/>
      <p:bldP spid="2818100" grpId="0" animBg="1"/>
      <p:bldP spid="87" grpId="0"/>
      <p:bldP spid="83" grpId="0"/>
      <p:bldP spid="91" grpId="0" animBg="1"/>
      <p:bldP spid="88" grpId="0"/>
      <p:bldP spid="94" grpId="0" animBg="1"/>
      <p:bldP spid="93" grpId="0"/>
      <p:bldP spid="95" grpId="0" animBg="1"/>
      <p:bldP spid="89" grpId="0"/>
      <p:bldP spid="96" grpId="0" animBg="1"/>
      <p:bldP spid="86" grpId="0"/>
      <p:bldP spid="97" grpId="0" animBg="1"/>
      <p:bldP spid="99" grpId="0" animBg="1"/>
      <p:bldP spid="10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2978" name="Rectangle 2"/>
          <p:cNvSpPr>
            <a:spLocks noGrp="1" noChangeArrowheads="1"/>
          </p:cNvSpPr>
          <p:nvPr>
            <p:ph type="title"/>
          </p:nvPr>
        </p:nvSpPr>
        <p:spPr>
          <a:xfrm>
            <a:off x="381000" y="304800"/>
            <a:ext cx="9144000" cy="1066800"/>
          </a:xfrm>
        </p:spPr>
        <p:txBody>
          <a:bodyPr/>
          <a:lstStyle/>
          <a:p>
            <a:r>
              <a:rPr lang="en-US" sz="3200" i="1" dirty="0" smtClean="0"/>
              <a:t>Design Classes</a:t>
            </a:r>
            <a:r>
              <a:rPr lang="en-US" dirty="0" smtClean="0"/>
              <a:t/>
            </a:r>
            <a:br>
              <a:rPr lang="en-US" dirty="0" smtClean="0"/>
            </a:br>
            <a:r>
              <a:rPr lang="en-US" dirty="0" smtClean="0"/>
              <a:t>Motivating Example</a:t>
            </a:r>
            <a:endParaRPr lang="en-GB" dirty="0"/>
          </a:p>
        </p:txBody>
      </p:sp>
      <p:sp>
        <p:nvSpPr>
          <p:cNvPr id="3459074" name="AutoShape 2" descr="imap://tse@post-office.cs.hku.hk:143/fetch%3EUID%3E/INBOX%3E103057?part=1.2&amp;type=image/png&amp;filename=IMG_1816.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459076" name="AutoShape 4" descr="imap://tse@post-office.cs.hku.hk:143/fetch%3EUID%3E/INBOX%3E103057?part=1.2&amp;type=image/png&amp;filename=IMG_1816.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3459078" name="AutoShape 6" descr="imap://tse@post-office.cs.hku.hk:143/fetch%3EUID%3E/INBOX%3E103057?part=1.2&amp;type=image/png&amp;filename=IMG_1816.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3459079" name="Picture 7"/>
          <p:cNvPicPr>
            <a:picLocks noChangeAspect="1" noChangeArrowheads="1"/>
          </p:cNvPicPr>
          <p:nvPr/>
        </p:nvPicPr>
        <p:blipFill>
          <a:blip r:embed="rId4" cstate="print"/>
          <a:srcRect/>
          <a:stretch>
            <a:fillRect/>
          </a:stretch>
        </p:blipFill>
        <p:spPr bwMode="auto">
          <a:xfrm>
            <a:off x="455612" y="1664208"/>
            <a:ext cx="2926080" cy="5193792"/>
          </a:xfrm>
          <a:prstGeom prst="rect">
            <a:avLst/>
          </a:prstGeom>
          <a:noFill/>
          <a:ln w="9525">
            <a:noFill/>
            <a:miter lim="800000"/>
            <a:headEnd/>
            <a:tailEnd/>
          </a:ln>
        </p:spPr>
      </p:pic>
      <p:sp>
        <p:nvSpPr>
          <p:cNvPr id="13" name="AutoShape 6"/>
          <p:cNvSpPr>
            <a:spLocks noChangeArrowheads="1"/>
          </p:cNvSpPr>
          <p:nvPr/>
        </p:nvSpPr>
        <p:spPr bwMode="auto">
          <a:xfrm>
            <a:off x="4678680" y="1524000"/>
            <a:ext cx="4846320" cy="1005840"/>
          </a:xfrm>
          <a:prstGeom prst="wedgeRectCallout">
            <a:avLst>
              <a:gd name="adj1" fmla="val -101661"/>
              <a:gd name="adj2" fmla="val 132344"/>
            </a:avLst>
          </a:prstGeom>
          <a:noFill/>
          <a:ln w="76200">
            <a:solidFill>
              <a:schemeClr val="bg1">
                <a:lumMod val="65000"/>
              </a:schemeClr>
            </a:solidFill>
            <a:miter lim="800000"/>
            <a:headEnd type="none" w="sm" len="sm"/>
            <a:tailEnd type="none" w="sm" len="sm"/>
          </a:ln>
          <a:effectLst/>
        </p:spPr>
        <p:txBody>
          <a:bodyPr/>
          <a:lstStyle/>
          <a:p>
            <a:pPr algn="l">
              <a:lnSpc>
                <a:spcPct val="90000"/>
              </a:lnSpc>
            </a:pPr>
            <a:r>
              <a:rPr lang="en-US" sz="3200" b="1" i="1" dirty="0" smtClean="0">
                <a:solidFill>
                  <a:srgbClr val="000000"/>
                </a:solidFill>
              </a:rPr>
              <a:t>Is YouTube written in hypertext preprocessor?</a:t>
            </a:r>
          </a:p>
        </p:txBody>
      </p:sp>
      <p:sp>
        <p:nvSpPr>
          <p:cNvPr id="14" name="AutoShape 6"/>
          <p:cNvSpPr>
            <a:spLocks noChangeArrowheads="1"/>
          </p:cNvSpPr>
          <p:nvPr/>
        </p:nvSpPr>
        <p:spPr bwMode="auto">
          <a:xfrm>
            <a:off x="4678680" y="2880360"/>
            <a:ext cx="4846320" cy="1005840"/>
          </a:xfrm>
          <a:prstGeom prst="wedgeRectCallout">
            <a:avLst>
              <a:gd name="adj1" fmla="val -91301"/>
              <a:gd name="adj2" fmla="val 113319"/>
            </a:avLst>
          </a:prstGeom>
          <a:noFill/>
          <a:ln w="76200">
            <a:solidFill>
              <a:schemeClr val="bg1">
                <a:lumMod val="65000"/>
              </a:schemeClr>
            </a:solidFill>
            <a:miter lim="800000"/>
            <a:headEnd type="none" w="sm" len="sm"/>
            <a:tailEnd type="none" w="sm" len="sm"/>
          </a:ln>
          <a:effectLst/>
        </p:spPr>
        <p:txBody>
          <a:bodyPr/>
          <a:lstStyle/>
          <a:p>
            <a:pPr algn="l">
              <a:lnSpc>
                <a:spcPct val="90000"/>
              </a:lnSpc>
            </a:pPr>
            <a:r>
              <a:rPr lang="en-US" sz="3200" b="1" i="1" dirty="0" smtClean="0">
                <a:solidFill>
                  <a:srgbClr val="000000"/>
                </a:solidFill>
              </a:rPr>
              <a:t>No, or else it cannot survive the volume</a:t>
            </a:r>
          </a:p>
        </p:txBody>
      </p:sp>
      <p:sp>
        <p:nvSpPr>
          <p:cNvPr id="15" name="AutoShape 6"/>
          <p:cNvSpPr>
            <a:spLocks noChangeArrowheads="1"/>
          </p:cNvSpPr>
          <p:nvPr/>
        </p:nvSpPr>
        <p:spPr bwMode="auto">
          <a:xfrm>
            <a:off x="4678680" y="4208092"/>
            <a:ext cx="4846320" cy="548640"/>
          </a:xfrm>
          <a:prstGeom prst="wedgeRectCallout">
            <a:avLst>
              <a:gd name="adj1" fmla="val -95019"/>
              <a:gd name="adj2" fmla="val 207828"/>
            </a:avLst>
          </a:prstGeom>
          <a:noFill/>
          <a:ln w="76200">
            <a:solidFill>
              <a:srgbClr val="00B050"/>
            </a:solidFill>
            <a:miter lim="800000"/>
            <a:headEnd type="none" w="sm" len="sm"/>
            <a:tailEnd type="none" w="sm" len="sm"/>
          </a:ln>
          <a:effectLst/>
        </p:spPr>
        <p:txBody>
          <a:bodyPr/>
          <a:lstStyle/>
          <a:p>
            <a:pPr algn="l">
              <a:lnSpc>
                <a:spcPct val="90000"/>
              </a:lnSpc>
            </a:pPr>
            <a:r>
              <a:rPr lang="en-US" sz="3200" b="1" i="1" dirty="0" smtClean="0">
                <a:solidFill>
                  <a:srgbClr val="000000"/>
                </a:solidFill>
              </a:rPr>
              <a:t>Client side: Boundary class</a:t>
            </a:r>
          </a:p>
        </p:txBody>
      </p:sp>
      <p:sp>
        <p:nvSpPr>
          <p:cNvPr id="16" name="AutoShape 6"/>
          <p:cNvSpPr>
            <a:spLocks noChangeArrowheads="1"/>
          </p:cNvSpPr>
          <p:nvPr/>
        </p:nvSpPr>
        <p:spPr bwMode="auto">
          <a:xfrm>
            <a:off x="4678680" y="5151120"/>
            <a:ext cx="4846320" cy="640080"/>
          </a:xfrm>
          <a:prstGeom prst="wedgeRectCallout">
            <a:avLst>
              <a:gd name="adj1" fmla="val -101242"/>
              <a:gd name="adj2" fmla="val 82684"/>
            </a:avLst>
          </a:prstGeom>
          <a:noFill/>
          <a:ln w="76200">
            <a:solidFill>
              <a:srgbClr val="7030A0"/>
            </a:solidFill>
            <a:miter lim="800000"/>
            <a:headEnd type="none" w="sm" len="sm"/>
            <a:tailEnd type="none" w="sm" len="sm"/>
          </a:ln>
          <a:effectLst/>
        </p:spPr>
        <p:txBody>
          <a:bodyPr/>
          <a:lstStyle/>
          <a:p>
            <a:pPr algn="l"/>
            <a:r>
              <a:rPr lang="en-US" sz="3200" b="1" i="1" dirty="0" smtClean="0">
                <a:solidFill>
                  <a:srgbClr val="000000"/>
                </a:solidFill>
              </a:rPr>
              <a:t>Server side: Control class</a:t>
            </a:r>
            <a:endParaRPr lang="en-US" sz="3200" b="1" dirty="0" smtClean="0">
              <a:solidFill>
                <a:schemeClr val="bg1">
                  <a:lumMod val="65000"/>
                </a:schemeClr>
              </a:solidFill>
            </a:endParaRPr>
          </a:p>
        </p:txBody>
      </p:sp>
      <p:sp>
        <p:nvSpPr>
          <p:cNvPr id="11" name="AutoShape 6"/>
          <p:cNvSpPr>
            <a:spLocks noChangeArrowheads="1"/>
          </p:cNvSpPr>
          <p:nvPr/>
        </p:nvSpPr>
        <p:spPr bwMode="auto">
          <a:xfrm>
            <a:off x="4678680" y="5989320"/>
            <a:ext cx="4846320" cy="640080"/>
          </a:xfrm>
          <a:prstGeom prst="wedgeRectCallout">
            <a:avLst>
              <a:gd name="adj1" fmla="val -86959"/>
              <a:gd name="adj2" fmla="val 33285"/>
            </a:avLst>
          </a:prstGeom>
          <a:solidFill>
            <a:schemeClr val="bg1"/>
          </a:solidFill>
          <a:ln w="76200">
            <a:solidFill>
              <a:schemeClr val="bg2"/>
            </a:solidFill>
            <a:miter lim="800000"/>
            <a:headEnd type="none" w="sm" len="sm"/>
            <a:tailEnd type="none" w="sm" len="sm"/>
          </a:ln>
          <a:effectLst/>
        </p:spPr>
        <p:txBody>
          <a:bodyPr/>
          <a:lstStyle/>
          <a:p>
            <a:pPr algn="l"/>
            <a:r>
              <a:rPr lang="en-US" sz="3200" b="1" i="1" dirty="0" smtClean="0">
                <a:solidFill>
                  <a:srgbClr val="000000"/>
                </a:solidFill>
              </a:rPr>
              <a:t>Database: Entity class</a:t>
            </a:r>
            <a:r>
              <a:rPr lang="en-US" sz="3200" b="1" dirty="0" smtClean="0">
                <a:solidFill>
                  <a:schemeClr val="bg1">
                    <a:lumMod val="65000"/>
                  </a:schemeClr>
                </a:solidFill>
              </a:rPr>
              <a:t>.</a:t>
            </a: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590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A6A6A6"/>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Slide Number Placeholder 3"/>
          <p:cNvSpPr>
            <a:spLocks noGrp="1"/>
          </p:cNvSpPr>
          <p:nvPr>
            <p:ph type="sldNum" sz="quarter" idx="12"/>
          </p:nvPr>
        </p:nvSpPr>
        <p:spPr/>
        <p:txBody>
          <a:bodyPr/>
          <a:lstStyle/>
          <a:p>
            <a:fld id="{7C715F45-DE24-4084-9D37-4D9928EF2869}" type="slidenum">
              <a:rPr lang="en-US"/>
              <a:pPr/>
              <a:t>60</a:t>
            </a:fld>
            <a:endParaRPr lang="en-US" dirty="0"/>
          </a:p>
        </p:txBody>
      </p:sp>
      <p:sp>
        <p:nvSpPr>
          <p:cNvPr id="2922498" name="Slide Number Placeholder 5"/>
          <p:cNvSpPr txBox="1">
            <a:spLocks noGrp="1"/>
          </p:cNvSpPr>
          <p:nvPr/>
        </p:nvSpPr>
        <p:spPr bwMode="auto">
          <a:xfrm>
            <a:off x="7462838" y="6172200"/>
            <a:ext cx="2062162" cy="457200"/>
          </a:xfrm>
          <a:prstGeom prst="rect">
            <a:avLst/>
          </a:prstGeom>
          <a:noFill/>
          <a:ln w="9525">
            <a:noFill/>
            <a:miter lim="800000"/>
            <a:headEnd/>
            <a:tailEnd/>
          </a:ln>
        </p:spPr>
        <p:txBody>
          <a:bodyPr wrap="none" lIns="92075" tIns="46038" rIns="92075" bIns="46038" anchor="ctr"/>
          <a:lstStyle/>
          <a:p>
            <a:pPr algn="r"/>
            <a:fld id="{4D221E08-CF9B-461C-B2DD-B266E67B6CD1}" type="slidenum">
              <a:rPr lang="en-US" sz="1400">
                <a:solidFill>
                  <a:srgbClr val="969696"/>
                </a:solidFill>
              </a:rPr>
              <a:pPr algn="r"/>
              <a:t>60</a:t>
            </a:fld>
            <a:endParaRPr lang="en-US" sz="1400" dirty="0">
              <a:solidFill>
                <a:srgbClr val="969696"/>
              </a:solidFill>
            </a:endParaRPr>
          </a:p>
        </p:txBody>
      </p:sp>
      <p:sp>
        <p:nvSpPr>
          <p:cNvPr id="2922499" name="Rectangle 2"/>
          <p:cNvSpPr>
            <a:spLocks noGrp="1" noChangeArrowheads="1"/>
          </p:cNvSpPr>
          <p:nvPr>
            <p:ph type="title" idx="4294967295"/>
          </p:nvPr>
        </p:nvSpPr>
        <p:spPr/>
        <p:txBody>
          <a:bodyPr/>
          <a:lstStyle/>
          <a:p>
            <a:r>
              <a:rPr lang="en-US" dirty="0"/>
              <a:t>We Learn from Mistakes</a:t>
            </a:r>
          </a:p>
        </p:txBody>
      </p:sp>
      <p:grpSp>
        <p:nvGrpSpPr>
          <p:cNvPr id="2" name="Group 3"/>
          <p:cNvGrpSpPr>
            <a:grpSpLocks/>
          </p:cNvGrpSpPr>
          <p:nvPr/>
        </p:nvGrpSpPr>
        <p:grpSpPr bwMode="auto">
          <a:xfrm>
            <a:off x="303213" y="1676400"/>
            <a:ext cx="2959100" cy="4192588"/>
            <a:chOff x="191" y="1056"/>
            <a:chExt cx="1864" cy="2641"/>
          </a:xfrm>
        </p:grpSpPr>
        <p:grpSp>
          <p:nvGrpSpPr>
            <p:cNvPr id="2922501" name="Group 4"/>
            <p:cNvGrpSpPr>
              <a:grpSpLocks/>
            </p:cNvGrpSpPr>
            <p:nvPr/>
          </p:nvGrpSpPr>
          <p:grpSpPr bwMode="auto">
            <a:xfrm>
              <a:off x="260" y="1056"/>
              <a:ext cx="1795" cy="1705"/>
              <a:chOff x="260" y="1056"/>
              <a:chExt cx="1795" cy="1705"/>
            </a:xfrm>
          </p:grpSpPr>
          <p:sp>
            <p:nvSpPr>
              <p:cNvPr id="2922502" name="Line 5"/>
              <p:cNvSpPr>
                <a:spLocks noChangeShapeType="1"/>
              </p:cNvSpPr>
              <p:nvPr/>
            </p:nvSpPr>
            <p:spPr bwMode="auto">
              <a:xfrm flipH="1">
                <a:off x="1771" y="1106"/>
                <a:ext cx="0" cy="987"/>
              </a:xfrm>
              <a:prstGeom prst="line">
                <a:avLst/>
              </a:prstGeom>
              <a:noFill/>
              <a:ln w="28575">
                <a:solidFill>
                  <a:schemeClr val="tx2"/>
                </a:solidFill>
                <a:round/>
                <a:headEnd/>
                <a:tailEnd type="none" w="med" len="lg"/>
              </a:ln>
            </p:spPr>
            <p:txBody>
              <a:bodyPr/>
              <a:lstStyle/>
              <a:p>
                <a:endParaRPr lang="en-US" dirty="0"/>
              </a:p>
            </p:txBody>
          </p:sp>
          <p:sp>
            <p:nvSpPr>
              <p:cNvPr id="2922503" name="Freeform 6"/>
              <p:cNvSpPr>
                <a:spLocks/>
              </p:cNvSpPr>
              <p:nvPr/>
            </p:nvSpPr>
            <p:spPr bwMode="auto">
              <a:xfrm flipH="1">
                <a:off x="1697" y="1354"/>
                <a:ext cx="148" cy="97"/>
              </a:xfrm>
              <a:custGeom>
                <a:avLst/>
                <a:gdLst>
                  <a:gd name="T0" fmla="*/ 72 w 144"/>
                  <a:gd name="T1" fmla="*/ 0 h 94"/>
                  <a:gd name="T2" fmla="*/ 0 w 144"/>
                  <a:gd name="T3" fmla="*/ 94 h 94"/>
                  <a:gd name="T4" fmla="*/ 144 w 144"/>
                  <a:gd name="T5" fmla="*/ 94 h 94"/>
                  <a:gd name="T6" fmla="*/ 72 w 144"/>
                  <a:gd name="T7" fmla="*/ 0 h 94"/>
                  <a:gd name="T8" fmla="*/ 0 60000 65536"/>
                  <a:gd name="T9" fmla="*/ 0 60000 65536"/>
                  <a:gd name="T10" fmla="*/ 0 60000 65536"/>
                  <a:gd name="T11" fmla="*/ 0 60000 65536"/>
                  <a:gd name="T12" fmla="*/ 0 w 144"/>
                  <a:gd name="T13" fmla="*/ 0 h 94"/>
                  <a:gd name="T14" fmla="*/ 144 w 144"/>
                  <a:gd name="T15" fmla="*/ 94 h 94"/>
                </a:gdLst>
                <a:ahLst/>
                <a:cxnLst>
                  <a:cxn ang="T8">
                    <a:pos x="T0" y="T1"/>
                  </a:cxn>
                  <a:cxn ang="T9">
                    <a:pos x="T2" y="T3"/>
                  </a:cxn>
                  <a:cxn ang="T10">
                    <a:pos x="T4" y="T5"/>
                  </a:cxn>
                  <a:cxn ang="T11">
                    <a:pos x="T6" y="T7"/>
                  </a:cxn>
                </a:cxnLst>
                <a:rect l="T12" t="T13" r="T14" b="T15"/>
                <a:pathLst>
                  <a:path w="144" h="94">
                    <a:moveTo>
                      <a:pt x="72" y="0"/>
                    </a:moveTo>
                    <a:lnTo>
                      <a:pt x="0" y="94"/>
                    </a:lnTo>
                    <a:lnTo>
                      <a:pt x="144" y="94"/>
                    </a:lnTo>
                    <a:lnTo>
                      <a:pt x="72" y="0"/>
                    </a:lnTo>
                    <a:close/>
                  </a:path>
                </a:pathLst>
              </a:custGeom>
              <a:solidFill>
                <a:schemeClr val="bg1"/>
              </a:solidFill>
              <a:ln w="28575">
                <a:solidFill>
                  <a:schemeClr val="tx2"/>
                </a:solidFill>
                <a:round/>
                <a:headEnd type="none" w="sm" len="sm"/>
                <a:tailEnd type="none" w="sm" len="sm"/>
              </a:ln>
            </p:spPr>
            <p:txBody>
              <a:bodyPr/>
              <a:lstStyle/>
              <a:p>
                <a:pPr>
                  <a:spcBef>
                    <a:spcPct val="50000"/>
                  </a:spcBef>
                </a:pPr>
                <a:endParaRPr lang="en-US" dirty="0"/>
              </a:p>
            </p:txBody>
          </p:sp>
          <p:sp>
            <p:nvSpPr>
              <p:cNvPr id="2922504" name="Line 7"/>
              <p:cNvSpPr>
                <a:spLocks noChangeShapeType="1"/>
              </p:cNvSpPr>
              <p:nvPr/>
            </p:nvSpPr>
            <p:spPr bwMode="auto">
              <a:xfrm flipV="1">
                <a:off x="586" y="2119"/>
                <a:ext cx="1037" cy="395"/>
              </a:xfrm>
              <a:prstGeom prst="line">
                <a:avLst/>
              </a:prstGeom>
              <a:noFill/>
              <a:ln w="28575">
                <a:solidFill>
                  <a:schemeClr val="tx2"/>
                </a:solidFill>
                <a:round/>
                <a:headEnd/>
                <a:tailEnd type="none" w="med" len="lg"/>
              </a:ln>
            </p:spPr>
            <p:txBody>
              <a:bodyPr/>
              <a:lstStyle/>
              <a:p>
                <a:endParaRPr lang="en-US" dirty="0"/>
              </a:p>
            </p:txBody>
          </p:sp>
          <p:sp>
            <p:nvSpPr>
              <p:cNvPr id="2922505" name="Line 8"/>
              <p:cNvSpPr>
                <a:spLocks noChangeShapeType="1"/>
              </p:cNvSpPr>
              <p:nvPr/>
            </p:nvSpPr>
            <p:spPr bwMode="auto">
              <a:xfrm>
                <a:off x="635" y="1575"/>
                <a:ext cx="865" cy="496"/>
              </a:xfrm>
              <a:prstGeom prst="line">
                <a:avLst/>
              </a:prstGeom>
              <a:noFill/>
              <a:ln w="28575">
                <a:solidFill>
                  <a:schemeClr val="tx2"/>
                </a:solidFill>
                <a:round/>
                <a:headEnd/>
                <a:tailEnd type="none" w="med" len="lg"/>
              </a:ln>
            </p:spPr>
            <p:txBody>
              <a:bodyPr/>
              <a:lstStyle/>
              <a:p>
                <a:endParaRPr lang="en-US" dirty="0"/>
              </a:p>
            </p:txBody>
          </p:sp>
          <p:sp>
            <p:nvSpPr>
              <p:cNvPr id="2922506" name="Oval 9"/>
              <p:cNvSpPr>
                <a:spLocks noChangeArrowheads="1"/>
              </p:cNvSpPr>
              <p:nvPr/>
            </p:nvSpPr>
            <p:spPr bwMode="auto">
              <a:xfrm flipH="1">
                <a:off x="1488" y="1949"/>
                <a:ext cx="567" cy="243"/>
              </a:xfrm>
              <a:prstGeom prst="ellipse">
                <a:avLst/>
              </a:prstGeom>
              <a:solidFill>
                <a:schemeClr val="bg1"/>
              </a:solidFill>
              <a:ln w="28575">
                <a:solidFill>
                  <a:schemeClr val="tx2"/>
                </a:solidFill>
                <a:round/>
                <a:headEnd/>
                <a:tailEnd/>
              </a:ln>
            </p:spPr>
            <p:txBody>
              <a:bodyPr/>
              <a:lstStyle/>
              <a:p>
                <a:endParaRPr lang="en-US" sz="1000" dirty="0"/>
              </a:p>
            </p:txBody>
          </p:sp>
          <p:sp>
            <p:nvSpPr>
              <p:cNvPr id="2922507" name="Rectangle 10"/>
              <p:cNvSpPr>
                <a:spLocks noChangeArrowheads="1"/>
              </p:cNvSpPr>
              <p:nvPr/>
            </p:nvSpPr>
            <p:spPr bwMode="auto">
              <a:xfrm flipH="1">
                <a:off x="1488" y="1954"/>
                <a:ext cx="563" cy="243"/>
              </a:xfrm>
              <a:prstGeom prst="rect">
                <a:avLst/>
              </a:prstGeom>
              <a:noFill/>
              <a:ln w="4763">
                <a:noFill/>
                <a:miter lim="800000"/>
                <a:headEnd/>
                <a:tailEnd/>
              </a:ln>
            </p:spPr>
            <p:txBody>
              <a:bodyPr/>
              <a:lstStyle/>
              <a:p>
                <a:r>
                  <a:rPr lang="en-US" sz="1000" dirty="0"/>
                  <a:t>PG Student Record</a:t>
                </a:r>
              </a:p>
            </p:txBody>
          </p:sp>
          <p:sp>
            <p:nvSpPr>
              <p:cNvPr id="2922508" name="Line 11"/>
              <p:cNvSpPr>
                <a:spLocks noChangeShapeType="1"/>
              </p:cNvSpPr>
              <p:nvPr/>
            </p:nvSpPr>
            <p:spPr bwMode="auto">
              <a:xfrm flipV="1">
                <a:off x="635" y="1222"/>
                <a:ext cx="879" cy="107"/>
              </a:xfrm>
              <a:prstGeom prst="line">
                <a:avLst/>
              </a:prstGeom>
              <a:noFill/>
              <a:ln w="28575">
                <a:solidFill>
                  <a:schemeClr val="tx2"/>
                </a:solidFill>
                <a:round/>
                <a:headEnd/>
                <a:tailEnd type="none" w="med" len="lg"/>
              </a:ln>
            </p:spPr>
            <p:txBody>
              <a:bodyPr/>
              <a:lstStyle/>
              <a:p>
                <a:endParaRPr lang="en-US" dirty="0"/>
              </a:p>
            </p:txBody>
          </p:sp>
          <p:grpSp>
            <p:nvGrpSpPr>
              <p:cNvPr id="2922509" name="Group 12"/>
              <p:cNvGrpSpPr>
                <a:grpSpLocks/>
              </p:cNvGrpSpPr>
              <p:nvPr/>
            </p:nvGrpSpPr>
            <p:grpSpPr bwMode="auto">
              <a:xfrm flipH="1">
                <a:off x="284" y="2207"/>
                <a:ext cx="273" cy="554"/>
                <a:chOff x="2511" y="2630"/>
                <a:chExt cx="264" cy="538"/>
              </a:xfrm>
            </p:grpSpPr>
            <p:sp>
              <p:nvSpPr>
                <p:cNvPr id="2922510" name="Oval 13"/>
                <p:cNvSpPr>
                  <a:spLocks noChangeArrowheads="1"/>
                </p:cNvSpPr>
                <p:nvPr/>
              </p:nvSpPr>
              <p:spPr bwMode="auto">
                <a:xfrm>
                  <a:off x="2577" y="2630"/>
                  <a:ext cx="132" cy="130"/>
                </a:xfrm>
                <a:prstGeom prst="ellipse">
                  <a:avLst/>
                </a:prstGeom>
                <a:noFill/>
                <a:ln w="28575">
                  <a:solidFill>
                    <a:schemeClr val="tx2"/>
                  </a:solidFill>
                  <a:round/>
                  <a:headEnd/>
                  <a:tailEnd/>
                </a:ln>
              </p:spPr>
              <p:txBody>
                <a:bodyPr/>
                <a:lstStyle/>
                <a:p>
                  <a:pPr>
                    <a:spcBef>
                      <a:spcPct val="50000"/>
                    </a:spcBef>
                  </a:pPr>
                  <a:endParaRPr lang="en-US" dirty="0"/>
                </a:p>
              </p:txBody>
            </p:sp>
            <p:sp>
              <p:nvSpPr>
                <p:cNvPr id="2922511" name="Freeform 14"/>
                <p:cNvSpPr>
                  <a:spLocks/>
                </p:cNvSpPr>
                <p:nvPr/>
              </p:nvSpPr>
              <p:spPr bwMode="auto">
                <a:xfrm>
                  <a:off x="2643" y="2760"/>
                  <a:ext cx="132" cy="408"/>
                </a:xfrm>
                <a:custGeom>
                  <a:avLst/>
                  <a:gdLst>
                    <a:gd name="T0" fmla="*/ 0 w 30"/>
                    <a:gd name="T1" fmla="*/ 0 h 95"/>
                    <a:gd name="T2" fmla="*/ 0 w 30"/>
                    <a:gd name="T3" fmla="*/ 45 h 95"/>
                    <a:gd name="T4" fmla="*/ 30 w 30"/>
                    <a:gd name="T5" fmla="*/ 95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a:solidFill>
                    <a:schemeClr val="tx2"/>
                  </a:solidFill>
                  <a:round/>
                  <a:headEnd/>
                  <a:tailEnd/>
                </a:ln>
              </p:spPr>
              <p:txBody>
                <a:bodyPr/>
                <a:lstStyle/>
                <a:p>
                  <a:pPr>
                    <a:spcBef>
                      <a:spcPct val="50000"/>
                    </a:spcBef>
                  </a:pPr>
                  <a:endParaRPr lang="en-US" dirty="0"/>
                </a:p>
              </p:txBody>
            </p:sp>
            <p:sp>
              <p:nvSpPr>
                <p:cNvPr id="2922512" name="Line 15"/>
                <p:cNvSpPr>
                  <a:spLocks noChangeShapeType="1"/>
                </p:cNvSpPr>
                <p:nvPr/>
              </p:nvSpPr>
              <p:spPr bwMode="auto">
                <a:xfrm flipH="1">
                  <a:off x="2511" y="2953"/>
                  <a:ext cx="132" cy="215"/>
                </a:xfrm>
                <a:prstGeom prst="line">
                  <a:avLst/>
                </a:prstGeom>
                <a:noFill/>
                <a:ln w="28575">
                  <a:solidFill>
                    <a:schemeClr val="tx2"/>
                  </a:solidFill>
                  <a:round/>
                  <a:headEnd/>
                  <a:tailEnd/>
                </a:ln>
              </p:spPr>
              <p:txBody>
                <a:bodyPr/>
                <a:lstStyle/>
                <a:p>
                  <a:endParaRPr lang="en-US" dirty="0"/>
                </a:p>
              </p:txBody>
            </p:sp>
            <p:sp>
              <p:nvSpPr>
                <p:cNvPr id="2922513" name="Line 16"/>
                <p:cNvSpPr>
                  <a:spLocks noChangeShapeType="1"/>
                </p:cNvSpPr>
                <p:nvPr/>
              </p:nvSpPr>
              <p:spPr bwMode="auto">
                <a:xfrm flipH="1">
                  <a:off x="2511" y="2824"/>
                  <a:ext cx="264" cy="2"/>
                </a:xfrm>
                <a:prstGeom prst="line">
                  <a:avLst/>
                </a:prstGeom>
                <a:noFill/>
                <a:ln w="28575">
                  <a:solidFill>
                    <a:schemeClr val="tx2"/>
                  </a:solidFill>
                  <a:round/>
                  <a:headEnd/>
                  <a:tailEnd/>
                </a:ln>
              </p:spPr>
              <p:txBody>
                <a:bodyPr/>
                <a:lstStyle/>
                <a:p>
                  <a:endParaRPr lang="en-US" dirty="0"/>
                </a:p>
              </p:txBody>
            </p:sp>
          </p:grpSp>
          <p:sp>
            <p:nvSpPr>
              <p:cNvPr id="2922514" name="Rectangle 17"/>
              <p:cNvSpPr>
                <a:spLocks noChangeArrowheads="1"/>
              </p:cNvSpPr>
              <p:nvPr/>
            </p:nvSpPr>
            <p:spPr bwMode="auto">
              <a:xfrm flipH="1">
                <a:off x="315" y="2049"/>
                <a:ext cx="214" cy="96"/>
              </a:xfrm>
              <a:prstGeom prst="rect">
                <a:avLst/>
              </a:prstGeom>
              <a:noFill/>
              <a:ln w="9525">
                <a:noFill/>
                <a:miter lim="800000"/>
                <a:headEnd/>
                <a:tailEnd/>
              </a:ln>
            </p:spPr>
            <p:txBody>
              <a:bodyPr wrap="none" lIns="0" tIns="0" rIns="0" bIns="0">
                <a:spAutoFit/>
              </a:bodyPr>
              <a:lstStyle/>
              <a:p>
                <a:r>
                  <a:rPr lang="en-US" sz="1000" b="1" dirty="0">
                    <a:solidFill>
                      <a:srgbClr val="000000"/>
                    </a:solidFill>
                  </a:rPr>
                  <a:t>Timer</a:t>
                </a:r>
                <a:endParaRPr lang="en-US" sz="1000" b="1" dirty="0"/>
              </a:p>
            </p:txBody>
          </p:sp>
          <p:grpSp>
            <p:nvGrpSpPr>
              <p:cNvPr id="2922515" name="Group 18"/>
              <p:cNvGrpSpPr>
                <a:grpSpLocks/>
              </p:cNvGrpSpPr>
              <p:nvPr/>
            </p:nvGrpSpPr>
            <p:grpSpPr bwMode="auto">
              <a:xfrm flipH="1">
                <a:off x="284" y="1215"/>
                <a:ext cx="273" cy="552"/>
                <a:chOff x="2511" y="1665"/>
                <a:chExt cx="264" cy="537"/>
              </a:xfrm>
            </p:grpSpPr>
            <p:sp>
              <p:nvSpPr>
                <p:cNvPr id="2922516" name="Oval 19"/>
                <p:cNvSpPr>
                  <a:spLocks noChangeArrowheads="1"/>
                </p:cNvSpPr>
                <p:nvPr/>
              </p:nvSpPr>
              <p:spPr bwMode="auto">
                <a:xfrm>
                  <a:off x="2577" y="1665"/>
                  <a:ext cx="132" cy="129"/>
                </a:xfrm>
                <a:prstGeom prst="ellipse">
                  <a:avLst/>
                </a:prstGeom>
                <a:noFill/>
                <a:ln w="28575">
                  <a:solidFill>
                    <a:schemeClr val="tx2"/>
                  </a:solidFill>
                  <a:round/>
                  <a:headEnd/>
                  <a:tailEnd/>
                </a:ln>
              </p:spPr>
              <p:txBody>
                <a:bodyPr/>
                <a:lstStyle/>
                <a:p>
                  <a:pPr>
                    <a:spcBef>
                      <a:spcPct val="50000"/>
                    </a:spcBef>
                  </a:pPr>
                  <a:endParaRPr lang="en-US" dirty="0"/>
                </a:p>
              </p:txBody>
            </p:sp>
            <p:sp>
              <p:nvSpPr>
                <p:cNvPr id="2922517" name="Freeform 20"/>
                <p:cNvSpPr>
                  <a:spLocks/>
                </p:cNvSpPr>
                <p:nvPr/>
              </p:nvSpPr>
              <p:spPr bwMode="auto">
                <a:xfrm>
                  <a:off x="2643" y="1794"/>
                  <a:ext cx="132" cy="408"/>
                </a:xfrm>
                <a:custGeom>
                  <a:avLst/>
                  <a:gdLst>
                    <a:gd name="T0" fmla="*/ 0 w 30"/>
                    <a:gd name="T1" fmla="*/ 0 h 95"/>
                    <a:gd name="T2" fmla="*/ 0 w 30"/>
                    <a:gd name="T3" fmla="*/ 45 h 95"/>
                    <a:gd name="T4" fmla="*/ 30 w 30"/>
                    <a:gd name="T5" fmla="*/ 95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a:solidFill>
                    <a:schemeClr val="tx2"/>
                  </a:solidFill>
                  <a:round/>
                  <a:headEnd/>
                  <a:tailEnd/>
                </a:ln>
              </p:spPr>
              <p:txBody>
                <a:bodyPr/>
                <a:lstStyle/>
                <a:p>
                  <a:pPr>
                    <a:spcBef>
                      <a:spcPct val="50000"/>
                    </a:spcBef>
                  </a:pPr>
                  <a:endParaRPr lang="en-US" dirty="0"/>
                </a:p>
              </p:txBody>
            </p:sp>
            <p:sp>
              <p:nvSpPr>
                <p:cNvPr id="2922518" name="Line 21"/>
                <p:cNvSpPr>
                  <a:spLocks noChangeShapeType="1"/>
                </p:cNvSpPr>
                <p:nvPr/>
              </p:nvSpPr>
              <p:spPr bwMode="auto">
                <a:xfrm flipH="1">
                  <a:off x="2511" y="1987"/>
                  <a:ext cx="132" cy="215"/>
                </a:xfrm>
                <a:prstGeom prst="line">
                  <a:avLst/>
                </a:prstGeom>
                <a:noFill/>
                <a:ln w="28575">
                  <a:solidFill>
                    <a:schemeClr val="tx2"/>
                  </a:solidFill>
                  <a:round/>
                  <a:headEnd/>
                  <a:tailEnd/>
                </a:ln>
              </p:spPr>
              <p:txBody>
                <a:bodyPr/>
                <a:lstStyle/>
                <a:p>
                  <a:endParaRPr lang="en-US" dirty="0"/>
                </a:p>
              </p:txBody>
            </p:sp>
            <p:sp>
              <p:nvSpPr>
                <p:cNvPr id="2922519" name="Line 22"/>
                <p:cNvSpPr>
                  <a:spLocks noChangeShapeType="1"/>
                </p:cNvSpPr>
                <p:nvPr/>
              </p:nvSpPr>
              <p:spPr bwMode="auto">
                <a:xfrm flipH="1">
                  <a:off x="2511" y="1858"/>
                  <a:ext cx="264" cy="2"/>
                </a:xfrm>
                <a:prstGeom prst="line">
                  <a:avLst/>
                </a:prstGeom>
                <a:noFill/>
                <a:ln w="28575">
                  <a:solidFill>
                    <a:schemeClr val="tx2"/>
                  </a:solidFill>
                  <a:round/>
                  <a:headEnd/>
                  <a:tailEnd/>
                </a:ln>
              </p:spPr>
              <p:txBody>
                <a:bodyPr/>
                <a:lstStyle/>
                <a:p>
                  <a:endParaRPr lang="en-US" dirty="0"/>
                </a:p>
              </p:txBody>
            </p:sp>
          </p:grpSp>
          <p:sp>
            <p:nvSpPr>
              <p:cNvPr id="2922520" name="Rectangle 23"/>
              <p:cNvSpPr>
                <a:spLocks noChangeArrowheads="1"/>
              </p:cNvSpPr>
              <p:nvPr/>
            </p:nvSpPr>
            <p:spPr bwMode="auto">
              <a:xfrm flipH="1">
                <a:off x="260" y="1056"/>
                <a:ext cx="326" cy="96"/>
              </a:xfrm>
              <a:prstGeom prst="rect">
                <a:avLst/>
              </a:prstGeom>
              <a:noFill/>
              <a:ln w="9525">
                <a:noFill/>
                <a:miter lim="800000"/>
                <a:headEnd/>
                <a:tailEnd/>
              </a:ln>
            </p:spPr>
            <p:txBody>
              <a:bodyPr wrap="none" lIns="0" tIns="0" rIns="0" bIns="0">
                <a:spAutoFit/>
              </a:bodyPr>
              <a:lstStyle/>
              <a:p>
                <a:r>
                  <a:rPr lang="en-US" sz="1000" b="1" dirty="0">
                    <a:solidFill>
                      <a:srgbClr val="000000"/>
                    </a:solidFill>
                  </a:rPr>
                  <a:t>Professor</a:t>
                </a:r>
                <a:endParaRPr lang="en-US" sz="1000" b="1" dirty="0"/>
              </a:p>
            </p:txBody>
          </p:sp>
          <p:sp>
            <p:nvSpPr>
              <p:cNvPr id="2922521" name="Line 24"/>
              <p:cNvSpPr>
                <a:spLocks noChangeShapeType="1"/>
              </p:cNvSpPr>
              <p:nvPr/>
            </p:nvSpPr>
            <p:spPr bwMode="auto">
              <a:xfrm flipV="1">
                <a:off x="635" y="1280"/>
                <a:ext cx="988" cy="938"/>
              </a:xfrm>
              <a:prstGeom prst="line">
                <a:avLst/>
              </a:prstGeom>
              <a:noFill/>
              <a:ln w="28575">
                <a:solidFill>
                  <a:schemeClr val="tx2"/>
                </a:solidFill>
                <a:round/>
                <a:headEnd/>
                <a:tailEnd type="none" w="med" len="lg"/>
              </a:ln>
            </p:spPr>
            <p:txBody>
              <a:bodyPr/>
              <a:lstStyle/>
              <a:p>
                <a:endParaRPr lang="en-US" dirty="0"/>
              </a:p>
            </p:txBody>
          </p:sp>
          <p:sp>
            <p:nvSpPr>
              <p:cNvPr id="2922522" name="Oval 25"/>
              <p:cNvSpPr>
                <a:spLocks noChangeArrowheads="1"/>
              </p:cNvSpPr>
              <p:nvPr/>
            </p:nvSpPr>
            <p:spPr bwMode="auto">
              <a:xfrm flipH="1">
                <a:off x="1488" y="1110"/>
                <a:ext cx="566" cy="243"/>
              </a:xfrm>
              <a:prstGeom prst="ellipse">
                <a:avLst/>
              </a:prstGeom>
              <a:solidFill>
                <a:schemeClr val="bg1"/>
              </a:solidFill>
              <a:ln w="28575">
                <a:solidFill>
                  <a:schemeClr val="tx2"/>
                </a:solidFill>
                <a:round/>
                <a:headEnd/>
                <a:tailEnd/>
              </a:ln>
            </p:spPr>
            <p:txBody>
              <a:bodyPr/>
              <a:lstStyle/>
              <a:p>
                <a:endParaRPr lang="en-US" sz="1000" dirty="0"/>
              </a:p>
            </p:txBody>
          </p:sp>
          <p:sp>
            <p:nvSpPr>
              <p:cNvPr id="2922523" name="Oval 26"/>
              <p:cNvSpPr>
                <a:spLocks noChangeArrowheads="1"/>
              </p:cNvSpPr>
              <p:nvPr/>
            </p:nvSpPr>
            <p:spPr bwMode="auto">
              <a:xfrm flipH="1">
                <a:off x="1488" y="1082"/>
                <a:ext cx="566" cy="242"/>
              </a:xfrm>
              <a:prstGeom prst="ellipse">
                <a:avLst/>
              </a:prstGeom>
              <a:noFill/>
              <a:ln w="4763">
                <a:noFill/>
                <a:round/>
                <a:headEnd/>
                <a:tailEnd/>
              </a:ln>
            </p:spPr>
            <p:txBody>
              <a:bodyPr/>
              <a:lstStyle/>
              <a:p>
                <a:r>
                  <a:rPr lang="en-US" sz="1000" dirty="0"/>
                  <a:t>Student Record</a:t>
                </a:r>
              </a:p>
            </p:txBody>
          </p:sp>
        </p:grpSp>
        <p:sp>
          <p:nvSpPr>
            <p:cNvPr id="2922524" name="Text Box 27"/>
            <p:cNvSpPr txBox="1">
              <a:spLocks noChangeArrowheads="1"/>
            </p:cNvSpPr>
            <p:nvPr/>
          </p:nvSpPr>
          <p:spPr bwMode="auto">
            <a:xfrm>
              <a:off x="191" y="2832"/>
              <a:ext cx="1152" cy="865"/>
            </a:xfrm>
            <a:prstGeom prst="rect">
              <a:avLst/>
            </a:prstGeom>
            <a:noFill/>
            <a:ln w="12700">
              <a:noFill/>
              <a:miter lim="800000"/>
              <a:headEnd type="none" w="sm" len="sm"/>
              <a:tailEnd type="none" w="sm" len="sm"/>
            </a:ln>
          </p:spPr>
          <p:txBody>
            <a:bodyPr>
              <a:spAutoFit/>
            </a:bodyPr>
            <a:lstStyle/>
            <a:p>
              <a:pPr algn="l"/>
              <a:r>
                <a:rPr lang="en-US" b="1" i="1" dirty="0"/>
                <a:t>Analysis Use Case</a:t>
              </a:r>
            </a:p>
            <a:p>
              <a:pPr algn="l"/>
              <a:r>
                <a:rPr lang="en-US" b="1" i="1" dirty="0"/>
                <a:t>Diagram</a:t>
              </a:r>
            </a:p>
          </p:txBody>
        </p:sp>
      </p:grpSp>
      <p:grpSp>
        <p:nvGrpSpPr>
          <p:cNvPr id="6" name="Group 28"/>
          <p:cNvGrpSpPr>
            <a:grpSpLocks/>
          </p:cNvGrpSpPr>
          <p:nvPr/>
        </p:nvGrpSpPr>
        <p:grpSpPr bwMode="auto">
          <a:xfrm>
            <a:off x="2741613" y="3994150"/>
            <a:ext cx="3276600" cy="2392363"/>
            <a:chOff x="1727" y="2516"/>
            <a:chExt cx="2064" cy="1507"/>
          </a:xfrm>
        </p:grpSpPr>
        <p:grpSp>
          <p:nvGrpSpPr>
            <p:cNvPr id="2922526" name="Group 29"/>
            <p:cNvGrpSpPr>
              <a:grpSpLocks/>
            </p:cNvGrpSpPr>
            <p:nvPr/>
          </p:nvGrpSpPr>
          <p:grpSpPr bwMode="auto">
            <a:xfrm>
              <a:off x="1823" y="2516"/>
              <a:ext cx="1920" cy="1132"/>
              <a:chOff x="2639" y="1056"/>
              <a:chExt cx="1920" cy="1132"/>
            </a:xfrm>
          </p:grpSpPr>
          <p:sp>
            <p:nvSpPr>
              <p:cNvPr id="2922527" name="Line 30"/>
              <p:cNvSpPr>
                <a:spLocks noChangeShapeType="1"/>
              </p:cNvSpPr>
              <p:nvPr/>
            </p:nvSpPr>
            <p:spPr bwMode="auto">
              <a:xfrm flipV="1">
                <a:off x="2974" y="2000"/>
                <a:ext cx="965" cy="0"/>
              </a:xfrm>
              <a:prstGeom prst="line">
                <a:avLst/>
              </a:prstGeom>
              <a:noFill/>
              <a:ln w="28575">
                <a:solidFill>
                  <a:schemeClr val="tx2"/>
                </a:solidFill>
                <a:round/>
                <a:headEnd/>
                <a:tailEnd type="none" w="med" len="lg"/>
              </a:ln>
            </p:spPr>
            <p:txBody>
              <a:bodyPr/>
              <a:lstStyle/>
              <a:p>
                <a:endParaRPr lang="en-US" dirty="0"/>
              </a:p>
            </p:txBody>
          </p:sp>
          <p:sp>
            <p:nvSpPr>
              <p:cNvPr id="2922528" name="Line 31"/>
              <p:cNvSpPr>
                <a:spLocks noChangeShapeType="1"/>
              </p:cNvSpPr>
              <p:nvPr/>
            </p:nvSpPr>
            <p:spPr bwMode="auto">
              <a:xfrm>
                <a:off x="3017" y="1307"/>
                <a:ext cx="1090" cy="713"/>
              </a:xfrm>
              <a:prstGeom prst="line">
                <a:avLst/>
              </a:prstGeom>
              <a:noFill/>
              <a:ln w="28575">
                <a:solidFill>
                  <a:schemeClr val="tx2"/>
                </a:solidFill>
                <a:round/>
                <a:headEnd/>
                <a:tailEnd type="none" w="med" len="lg"/>
              </a:ln>
            </p:spPr>
            <p:txBody>
              <a:bodyPr/>
              <a:lstStyle/>
              <a:p>
                <a:endParaRPr lang="en-US" dirty="0"/>
              </a:p>
            </p:txBody>
          </p:sp>
          <p:sp>
            <p:nvSpPr>
              <p:cNvPr id="2922529" name="Line 32"/>
              <p:cNvSpPr>
                <a:spLocks noChangeShapeType="1"/>
              </p:cNvSpPr>
              <p:nvPr/>
            </p:nvSpPr>
            <p:spPr bwMode="auto">
              <a:xfrm flipV="1">
                <a:off x="3017" y="1266"/>
                <a:ext cx="1090" cy="712"/>
              </a:xfrm>
              <a:prstGeom prst="line">
                <a:avLst/>
              </a:prstGeom>
              <a:noFill/>
              <a:ln w="28575">
                <a:solidFill>
                  <a:schemeClr val="tx2"/>
                </a:solidFill>
                <a:round/>
                <a:headEnd/>
                <a:tailEnd type="none" w="med" len="lg"/>
              </a:ln>
            </p:spPr>
            <p:txBody>
              <a:bodyPr/>
              <a:lstStyle/>
              <a:p>
                <a:endParaRPr lang="en-US" dirty="0"/>
              </a:p>
            </p:txBody>
          </p:sp>
          <p:sp>
            <p:nvSpPr>
              <p:cNvPr id="2922530" name="Line 33"/>
              <p:cNvSpPr>
                <a:spLocks noChangeShapeType="1"/>
              </p:cNvSpPr>
              <p:nvPr/>
            </p:nvSpPr>
            <p:spPr bwMode="auto">
              <a:xfrm flipV="1">
                <a:off x="3142" y="1244"/>
                <a:ext cx="755" cy="0"/>
              </a:xfrm>
              <a:prstGeom prst="line">
                <a:avLst/>
              </a:prstGeom>
              <a:noFill/>
              <a:ln w="28575">
                <a:solidFill>
                  <a:schemeClr val="tx2"/>
                </a:solidFill>
                <a:round/>
                <a:headEnd/>
                <a:tailEnd type="none" w="med" len="lg"/>
              </a:ln>
            </p:spPr>
            <p:txBody>
              <a:bodyPr/>
              <a:lstStyle/>
              <a:p>
                <a:endParaRPr lang="en-US" dirty="0"/>
              </a:p>
            </p:txBody>
          </p:sp>
          <p:sp>
            <p:nvSpPr>
              <p:cNvPr id="2922531" name="Line 34"/>
              <p:cNvSpPr>
                <a:spLocks noChangeShapeType="1"/>
              </p:cNvSpPr>
              <p:nvPr/>
            </p:nvSpPr>
            <p:spPr bwMode="auto">
              <a:xfrm flipH="1">
                <a:off x="4171" y="1224"/>
                <a:ext cx="0" cy="838"/>
              </a:xfrm>
              <a:prstGeom prst="line">
                <a:avLst/>
              </a:prstGeom>
              <a:noFill/>
              <a:ln w="28575">
                <a:solidFill>
                  <a:schemeClr val="tx2"/>
                </a:solidFill>
                <a:round/>
                <a:headEnd/>
                <a:tailEnd type="none" w="med" len="lg"/>
              </a:ln>
            </p:spPr>
            <p:txBody>
              <a:bodyPr/>
              <a:lstStyle/>
              <a:p>
                <a:endParaRPr lang="en-US" dirty="0"/>
              </a:p>
            </p:txBody>
          </p:sp>
          <p:grpSp>
            <p:nvGrpSpPr>
              <p:cNvPr id="2922532" name="Group 35"/>
              <p:cNvGrpSpPr>
                <a:grpSpLocks/>
              </p:cNvGrpSpPr>
              <p:nvPr/>
            </p:nvGrpSpPr>
            <p:grpSpPr bwMode="auto">
              <a:xfrm>
                <a:off x="3820" y="1056"/>
                <a:ext cx="702" cy="1132"/>
                <a:chOff x="3809" y="1056"/>
                <a:chExt cx="633" cy="1132"/>
              </a:xfrm>
            </p:grpSpPr>
            <p:sp>
              <p:nvSpPr>
                <p:cNvPr id="2922533" name="Rectangle 36"/>
                <p:cNvSpPr>
                  <a:spLocks noChangeArrowheads="1"/>
                </p:cNvSpPr>
                <p:nvPr/>
              </p:nvSpPr>
              <p:spPr bwMode="auto">
                <a:xfrm flipH="1">
                  <a:off x="3809" y="1056"/>
                  <a:ext cx="633" cy="378"/>
                </a:xfrm>
                <a:prstGeom prst="rect">
                  <a:avLst/>
                </a:prstGeom>
                <a:solidFill>
                  <a:schemeClr val="bg1"/>
                </a:solidFill>
                <a:ln w="28575">
                  <a:solidFill>
                    <a:schemeClr val="tx2"/>
                  </a:solidFill>
                  <a:miter lim="800000"/>
                  <a:headEnd type="none" w="sm" len="sm"/>
                  <a:tailEnd type="none" w="sm" len="sm"/>
                </a:ln>
              </p:spPr>
              <p:txBody>
                <a:bodyPr wrap="none" anchor="ctr"/>
                <a:lstStyle/>
                <a:p>
                  <a:pPr>
                    <a:spcBef>
                      <a:spcPct val="50000"/>
                    </a:spcBef>
                  </a:pPr>
                  <a:endParaRPr lang="en-US" dirty="0"/>
                </a:p>
              </p:txBody>
            </p:sp>
            <p:sp>
              <p:nvSpPr>
                <p:cNvPr id="2922534" name="Rectangle 37"/>
                <p:cNvSpPr>
                  <a:spLocks noChangeArrowheads="1"/>
                </p:cNvSpPr>
                <p:nvPr/>
              </p:nvSpPr>
              <p:spPr bwMode="auto">
                <a:xfrm flipH="1">
                  <a:off x="3809" y="1810"/>
                  <a:ext cx="633" cy="378"/>
                </a:xfrm>
                <a:prstGeom prst="rect">
                  <a:avLst/>
                </a:prstGeom>
                <a:solidFill>
                  <a:schemeClr val="bg1"/>
                </a:solidFill>
                <a:ln w="28575">
                  <a:solidFill>
                    <a:schemeClr val="tx2"/>
                  </a:solidFill>
                  <a:miter lim="800000"/>
                  <a:headEnd type="none" w="sm" len="sm"/>
                  <a:tailEnd type="none" w="sm" len="sm"/>
                </a:ln>
              </p:spPr>
              <p:txBody>
                <a:bodyPr wrap="none" anchor="ctr"/>
                <a:lstStyle/>
                <a:p>
                  <a:pPr>
                    <a:spcBef>
                      <a:spcPct val="50000"/>
                    </a:spcBef>
                  </a:pPr>
                  <a:endParaRPr lang="en-US" dirty="0"/>
                </a:p>
              </p:txBody>
            </p:sp>
            <p:sp>
              <p:nvSpPr>
                <p:cNvPr id="2922535" name="Line 38"/>
                <p:cNvSpPr>
                  <a:spLocks noChangeShapeType="1"/>
                </p:cNvSpPr>
                <p:nvPr/>
              </p:nvSpPr>
              <p:spPr bwMode="auto">
                <a:xfrm flipH="1">
                  <a:off x="3813" y="1182"/>
                  <a:ext cx="629" cy="0"/>
                </a:xfrm>
                <a:prstGeom prst="line">
                  <a:avLst/>
                </a:prstGeom>
                <a:noFill/>
                <a:ln w="28575">
                  <a:solidFill>
                    <a:schemeClr val="tx2"/>
                  </a:solidFill>
                  <a:round/>
                  <a:headEnd type="none" w="sm" len="sm"/>
                  <a:tailEnd type="none" w="sm" len="sm"/>
                </a:ln>
              </p:spPr>
              <p:txBody>
                <a:bodyPr/>
                <a:lstStyle/>
                <a:p>
                  <a:endParaRPr lang="en-US" dirty="0"/>
                </a:p>
              </p:txBody>
            </p:sp>
            <p:sp>
              <p:nvSpPr>
                <p:cNvPr id="2922536" name="Line 39"/>
                <p:cNvSpPr>
                  <a:spLocks noChangeShapeType="1"/>
                </p:cNvSpPr>
                <p:nvPr/>
              </p:nvSpPr>
              <p:spPr bwMode="auto">
                <a:xfrm flipH="1">
                  <a:off x="3813" y="1937"/>
                  <a:ext cx="629" cy="0"/>
                </a:xfrm>
                <a:prstGeom prst="line">
                  <a:avLst/>
                </a:prstGeom>
                <a:noFill/>
                <a:ln w="28575">
                  <a:solidFill>
                    <a:schemeClr val="tx2"/>
                  </a:solidFill>
                  <a:round/>
                  <a:headEnd type="none" w="sm" len="sm"/>
                  <a:tailEnd type="none" w="sm" len="sm"/>
                </a:ln>
              </p:spPr>
              <p:txBody>
                <a:bodyPr/>
                <a:lstStyle/>
                <a:p>
                  <a:endParaRPr lang="en-US" dirty="0"/>
                </a:p>
              </p:txBody>
            </p:sp>
          </p:grpSp>
          <p:sp>
            <p:nvSpPr>
              <p:cNvPr id="2922537" name="Rectangle 40"/>
              <p:cNvSpPr>
                <a:spLocks noChangeArrowheads="1"/>
              </p:cNvSpPr>
              <p:nvPr/>
            </p:nvSpPr>
            <p:spPr bwMode="auto">
              <a:xfrm flipH="1">
                <a:off x="2639" y="1056"/>
                <a:ext cx="629" cy="378"/>
              </a:xfrm>
              <a:prstGeom prst="rect">
                <a:avLst/>
              </a:prstGeom>
              <a:solidFill>
                <a:schemeClr val="bg1"/>
              </a:solidFill>
              <a:ln w="28575">
                <a:solidFill>
                  <a:schemeClr val="tx2"/>
                </a:solidFill>
                <a:miter lim="800000"/>
                <a:headEnd type="none" w="sm" len="sm"/>
                <a:tailEnd type="none" w="sm" len="sm"/>
              </a:ln>
            </p:spPr>
            <p:txBody>
              <a:bodyPr wrap="none" anchor="ctr"/>
              <a:lstStyle/>
              <a:p>
                <a:pPr>
                  <a:spcBef>
                    <a:spcPct val="50000"/>
                  </a:spcBef>
                </a:pPr>
                <a:endParaRPr lang="en-US" dirty="0"/>
              </a:p>
            </p:txBody>
          </p:sp>
          <p:sp>
            <p:nvSpPr>
              <p:cNvPr id="2922538" name="Rectangle 41"/>
              <p:cNvSpPr>
                <a:spLocks noChangeArrowheads="1"/>
              </p:cNvSpPr>
              <p:nvPr/>
            </p:nvSpPr>
            <p:spPr bwMode="auto">
              <a:xfrm flipH="1">
                <a:off x="2639" y="1810"/>
                <a:ext cx="629" cy="378"/>
              </a:xfrm>
              <a:prstGeom prst="rect">
                <a:avLst/>
              </a:prstGeom>
              <a:solidFill>
                <a:schemeClr val="bg1"/>
              </a:solidFill>
              <a:ln w="28575">
                <a:solidFill>
                  <a:schemeClr val="tx2"/>
                </a:solidFill>
                <a:miter lim="800000"/>
                <a:headEnd type="none" w="sm" len="sm"/>
                <a:tailEnd type="none" w="sm" len="sm"/>
              </a:ln>
            </p:spPr>
            <p:txBody>
              <a:bodyPr wrap="none" anchor="ctr"/>
              <a:lstStyle/>
              <a:p>
                <a:pPr>
                  <a:spcBef>
                    <a:spcPct val="50000"/>
                  </a:spcBef>
                </a:pPr>
                <a:endParaRPr lang="en-US" dirty="0"/>
              </a:p>
            </p:txBody>
          </p:sp>
          <p:sp>
            <p:nvSpPr>
              <p:cNvPr id="2922539" name="Rectangle 42"/>
              <p:cNvSpPr>
                <a:spLocks noChangeArrowheads="1"/>
              </p:cNvSpPr>
              <p:nvPr/>
            </p:nvSpPr>
            <p:spPr bwMode="auto">
              <a:xfrm flipH="1">
                <a:off x="3784" y="1810"/>
                <a:ext cx="775" cy="207"/>
              </a:xfrm>
              <a:prstGeom prst="rect">
                <a:avLst/>
              </a:prstGeom>
              <a:noFill/>
              <a:ln w="28575">
                <a:noFill/>
                <a:miter lim="800000"/>
                <a:headEnd/>
                <a:tailEnd/>
              </a:ln>
            </p:spPr>
            <p:txBody>
              <a:bodyPr/>
              <a:lstStyle/>
              <a:p>
                <a:r>
                  <a:rPr lang="en-US" sz="1000" dirty="0"/>
                  <a:t>PG Student Record</a:t>
                </a:r>
              </a:p>
            </p:txBody>
          </p:sp>
          <p:sp>
            <p:nvSpPr>
              <p:cNvPr id="2922540" name="Rectangle 43"/>
              <p:cNvSpPr>
                <a:spLocks noChangeArrowheads="1"/>
              </p:cNvSpPr>
              <p:nvPr/>
            </p:nvSpPr>
            <p:spPr bwMode="auto">
              <a:xfrm flipH="1">
                <a:off x="2855" y="1816"/>
                <a:ext cx="196" cy="96"/>
              </a:xfrm>
              <a:prstGeom prst="rect">
                <a:avLst/>
              </a:prstGeom>
              <a:noFill/>
              <a:ln w="28575">
                <a:noFill/>
                <a:miter lim="800000"/>
                <a:headEnd/>
                <a:tailEnd/>
              </a:ln>
            </p:spPr>
            <p:txBody>
              <a:bodyPr wrap="none" lIns="0" tIns="0" rIns="0" bIns="0">
                <a:spAutoFit/>
              </a:bodyPr>
              <a:lstStyle/>
              <a:p>
                <a:r>
                  <a:rPr lang="en-US" sz="1000" dirty="0">
                    <a:solidFill>
                      <a:srgbClr val="000000"/>
                    </a:solidFill>
                  </a:rPr>
                  <a:t>Timer</a:t>
                </a:r>
                <a:endParaRPr lang="en-US" sz="1000" dirty="0"/>
              </a:p>
            </p:txBody>
          </p:sp>
          <p:sp>
            <p:nvSpPr>
              <p:cNvPr id="2922541" name="Rectangle 44"/>
              <p:cNvSpPr>
                <a:spLocks noChangeArrowheads="1"/>
              </p:cNvSpPr>
              <p:nvPr/>
            </p:nvSpPr>
            <p:spPr bwMode="auto">
              <a:xfrm flipH="1">
                <a:off x="2802" y="1062"/>
                <a:ext cx="303" cy="96"/>
              </a:xfrm>
              <a:prstGeom prst="rect">
                <a:avLst/>
              </a:prstGeom>
              <a:noFill/>
              <a:ln w="28575">
                <a:noFill/>
                <a:miter lim="800000"/>
                <a:headEnd/>
                <a:tailEnd/>
              </a:ln>
            </p:spPr>
            <p:txBody>
              <a:bodyPr wrap="none" lIns="0" tIns="0" rIns="0" bIns="0">
                <a:spAutoFit/>
              </a:bodyPr>
              <a:lstStyle/>
              <a:p>
                <a:r>
                  <a:rPr lang="en-US" sz="1000" dirty="0">
                    <a:solidFill>
                      <a:srgbClr val="000000"/>
                    </a:solidFill>
                  </a:rPr>
                  <a:t>Professor</a:t>
                </a:r>
                <a:endParaRPr lang="en-US" sz="1000" dirty="0"/>
              </a:p>
            </p:txBody>
          </p:sp>
          <p:sp>
            <p:nvSpPr>
              <p:cNvPr id="2922542" name="Rectangle 45"/>
              <p:cNvSpPr>
                <a:spLocks noChangeArrowheads="1"/>
              </p:cNvSpPr>
              <p:nvPr/>
            </p:nvSpPr>
            <p:spPr bwMode="auto">
              <a:xfrm flipH="1">
                <a:off x="3837" y="1056"/>
                <a:ext cx="669" cy="206"/>
              </a:xfrm>
              <a:prstGeom prst="rect">
                <a:avLst/>
              </a:prstGeom>
              <a:noFill/>
              <a:ln w="28575">
                <a:noFill/>
                <a:miter lim="800000"/>
                <a:headEnd/>
                <a:tailEnd/>
              </a:ln>
            </p:spPr>
            <p:txBody>
              <a:bodyPr/>
              <a:lstStyle/>
              <a:p>
                <a:r>
                  <a:rPr lang="en-US" sz="1000" dirty="0"/>
                  <a:t>Student Record</a:t>
                </a:r>
              </a:p>
            </p:txBody>
          </p:sp>
          <p:sp>
            <p:nvSpPr>
              <p:cNvPr id="2922543" name="Line 46"/>
              <p:cNvSpPr>
                <a:spLocks noChangeShapeType="1"/>
              </p:cNvSpPr>
              <p:nvPr/>
            </p:nvSpPr>
            <p:spPr bwMode="auto">
              <a:xfrm flipH="1">
                <a:off x="2639" y="1937"/>
                <a:ext cx="629" cy="0"/>
              </a:xfrm>
              <a:prstGeom prst="line">
                <a:avLst/>
              </a:prstGeom>
              <a:noFill/>
              <a:ln w="28575">
                <a:solidFill>
                  <a:schemeClr val="tx2"/>
                </a:solidFill>
                <a:round/>
                <a:headEnd type="none" w="sm" len="sm"/>
                <a:tailEnd type="none" w="sm" len="sm"/>
              </a:ln>
            </p:spPr>
            <p:txBody>
              <a:bodyPr/>
              <a:lstStyle/>
              <a:p>
                <a:endParaRPr lang="en-US" dirty="0"/>
              </a:p>
            </p:txBody>
          </p:sp>
          <p:sp>
            <p:nvSpPr>
              <p:cNvPr id="2922544" name="Line 47"/>
              <p:cNvSpPr>
                <a:spLocks noChangeShapeType="1"/>
              </p:cNvSpPr>
              <p:nvPr/>
            </p:nvSpPr>
            <p:spPr bwMode="auto">
              <a:xfrm flipH="1">
                <a:off x="2639" y="1182"/>
                <a:ext cx="629" cy="0"/>
              </a:xfrm>
              <a:prstGeom prst="line">
                <a:avLst/>
              </a:prstGeom>
              <a:noFill/>
              <a:ln w="28575">
                <a:solidFill>
                  <a:schemeClr val="tx2"/>
                </a:solidFill>
                <a:round/>
                <a:headEnd type="none" w="sm" len="sm"/>
                <a:tailEnd type="none" w="sm" len="sm"/>
              </a:ln>
            </p:spPr>
            <p:txBody>
              <a:bodyPr/>
              <a:lstStyle/>
              <a:p>
                <a:endParaRPr lang="en-US" dirty="0"/>
              </a:p>
            </p:txBody>
          </p:sp>
          <p:sp>
            <p:nvSpPr>
              <p:cNvPr id="2922545" name="Freeform 48"/>
              <p:cNvSpPr>
                <a:spLocks/>
              </p:cNvSpPr>
              <p:nvPr/>
            </p:nvSpPr>
            <p:spPr bwMode="auto">
              <a:xfrm flipH="1">
                <a:off x="4108" y="1435"/>
                <a:ext cx="126" cy="82"/>
              </a:xfrm>
              <a:custGeom>
                <a:avLst/>
                <a:gdLst>
                  <a:gd name="T0" fmla="*/ 72 w 144"/>
                  <a:gd name="T1" fmla="*/ 0 h 94"/>
                  <a:gd name="T2" fmla="*/ 0 w 144"/>
                  <a:gd name="T3" fmla="*/ 94 h 94"/>
                  <a:gd name="T4" fmla="*/ 144 w 144"/>
                  <a:gd name="T5" fmla="*/ 94 h 94"/>
                  <a:gd name="T6" fmla="*/ 72 w 144"/>
                  <a:gd name="T7" fmla="*/ 0 h 94"/>
                  <a:gd name="T8" fmla="*/ 0 60000 65536"/>
                  <a:gd name="T9" fmla="*/ 0 60000 65536"/>
                  <a:gd name="T10" fmla="*/ 0 60000 65536"/>
                  <a:gd name="T11" fmla="*/ 0 60000 65536"/>
                  <a:gd name="T12" fmla="*/ 0 w 144"/>
                  <a:gd name="T13" fmla="*/ 0 h 94"/>
                  <a:gd name="T14" fmla="*/ 144 w 144"/>
                  <a:gd name="T15" fmla="*/ 94 h 94"/>
                </a:gdLst>
                <a:ahLst/>
                <a:cxnLst>
                  <a:cxn ang="T8">
                    <a:pos x="T0" y="T1"/>
                  </a:cxn>
                  <a:cxn ang="T9">
                    <a:pos x="T2" y="T3"/>
                  </a:cxn>
                  <a:cxn ang="T10">
                    <a:pos x="T4" y="T5"/>
                  </a:cxn>
                  <a:cxn ang="T11">
                    <a:pos x="T6" y="T7"/>
                  </a:cxn>
                </a:cxnLst>
                <a:rect l="T12" t="T13" r="T14" b="T15"/>
                <a:pathLst>
                  <a:path w="144" h="94">
                    <a:moveTo>
                      <a:pt x="72" y="0"/>
                    </a:moveTo>
                    <a:lnTo>
                      <a:pt x="0" y="94"/>
                    </a:lnTo>
                    <a:lnTo>
                      <a:pt x="144" y="94"/>
                    </a:lnTo>
                    <a:lnTo>
                      <a:pt x="72" y="0"/>
                    </a:lnTo>
                    <a:close/>
                  </a:path>
                </a:pathLst>
              </a:custGeom>
              <a:solidFill>
                <a:schemeClr val="bg1"/>
              </a:solidFill>
              <a:ln w="28575">
                <a:solidFill>
                  <a:schemeClr val="tx2"/>
                </a:solidFill>
                <a:round/>
                <a:headEnd type="none" w="sm" len="sm"/>
                <a:tailEnd type="none" w="sm" len="sm"/>
              </a:ln>
            </p:spPr>
            <p:txBody>
              <a:bodyPr/>
              <a:lstStyle/>
              <a:p>
                <a:pPr>
                  <a:spcBef>
                    <a:spcPct val="50000"/>
                  </a:spcBef>
                </a:pPr>
                <a:endParaRPr lang="en-US" dirty="0"/>
              </a:p>
            </p:txBody>
          </p:sp>
        </p:grpSp>
        <p:sp>
          <p:nvSpPr>
            <p:cNvPr id="2922546" name="Text Box 49"/>
            <p:cNvSpPr txBox="1">
              <a:spLocks noChangeArrowheads="1"/>
            </p:cNvSpPr>
            <p:nvPr/>
          </p:nvSpPr>
          <p:spPr bwMode="auto">
            <a:xfrm>
              <a:off x="1727" y="3696"/>
              <a:ext cx="2064" cy="327"/>
            </a:xfrm>
            <a:prstGeom prst="rect">
              <a:avLst/>
            </a:prstGeom>
            <a:noFill/>
            <a:ln w="12700">
              <a:noFill/>
              <a:miter lim="800000"/>
              <a:headEnd type="none" w="sm" len="sm"/>
              <a:tailEnd type="none" w="sm" len="sm"/>
            </a:ln>
          </p:spPr>
          <p:txBody>
            <a:bodyPr>
              <a:spAutoFit/>
            </a:bodyPr>
            <a:lstStyle/>
            <a:p>
              <a:pPr algn="l"/>
              <a:r>
                <a:rPr lang="en-US" b="1" i="1" dirty="0"/>
                <a:t>Class Diagram</a:t>
              </a:r>
            </a:p>
          </p:txBody>
        </p:sp>
      </p:grpSp>
      <p:grpSp>
        <p:nvGrpSpPr>
          <p:cNvPr id="9" name="Group 50"/>
          <p:cNvGrpSpPr>
            <a:grpSpLocks/>
          </p:cNvGrpSpPr>
          <p:nvPr/>
        </p:nvGrpSpPr>
        <p:grpSpPr bwMode="auto">
          <a:xfrm>
            <a:off x="6599238" y="1676400"/>
            <a:ext cx="2924175" cy="3994150"/>
            <a:chOff x="4157" y="1056"/>
            <a:chExt cx="1842" cy="2516"/>
          </a:xfrm>
        </p:grpSpPr>
        <p:sp>
          <p:nvSpPr>
            <p:cNvPr id="2922548" name="Line 51"/>
            <p:cNvSpPr>
              <a:spLocks noChangeShapeType="1"/>
            </p:cNvSpPr>
            <p:nvPr/>
          </p:nvSpPr>
          <p:spPr bwMode="auto">
            <a:xfrm flipV="1">
              <a:off x="4510" y="2293"/>
              <a:ext cx="1024" cy="391"/>
            </a:xfrm>
            <a:prstGeom prst="line">
              <a:avLst/>
            </a:prstGeom>
            <a:noFill/>
            <a:ln w="28575">
              <a:solidFill>
                <a:schemeClr val="tx2"/>
              </a:solidFill>
              <a:round/>
              <a:headEnd/>
              <a:tailEnd type="none" w="med" len="lg"/>
            </a:ln>
          </p:spPr>
          <p:txBody>
            <a:bodyPr/>
            <a:lstStyle/>
            <a:p>
              <a:endParaRPr lang="en-US" dirty="0"/>
            </a:p>
          </p:txBody>
        </p:sp>
        <p:sp>
          <p:nvSpPr>
            <p:cNvPr id="2922549" name="Line 52"/>
            <p:cNvSpPr>
              <a:spLocks noChangeShapeType="1"/>
            </p:cNvSpPr>
            <p:nvPr/>
          </p:nvSpPr>
          <p:spPr bwMode="auto">
            <a:xfrm>
              <a:off x="4559" y="1757"/>
              <a:ext cx="1080" cy="532"/>
            </a:xfrm>
            <a:prstGeom prst="line">
              <a:avLst/>
            </a:prstGeom>
            <a:noFill/>
            <a:ln w="28575">
              <a:solidFill>
                <a:schemeClr val="tx2"/>
              </a:solidFill>
              <a:round/>
              <a:headEnd/>
              <a:tailEnd type="none" w="med" len="lg"/>
            </a:ln>
          </p:spPr>
          <p:txBody>
            <a:bodyPr/>
            <a:lstStyle/>
            <a:p>
              <a:endParaRPr lang="en-US" dirty="0"/>
            </a:p>
          </p:txBody>
        </p:sp>
        <p:sp>
          <p:nvSpPr>
            <p:cNvPr id="2922550" name="Line 53"/>
            <p:cNvSpPr>
              <a:spLocks noChangeShapeType="1"/>
            </p:cNvSpPr>
            <p:nvPr/>
          </p:nvSpPr>
          <p:spPr bwMode="auto">
            <a:xfrm flipV="1">
              <a:off x="4559" y="1262"/>
              <a:ext cx="1080" cy="250"/>
            </a:xfrm>
            <a:prstGeom prst="line">
              <a:avLst/>
            </a:prstGeom>
            <a:noFill/>
            <a:ln w="28575">
              <a:solidFill>
                <a:schemeClr val="tx2"/>
              </a:solidFill>
              <a:round/>
              <a:headEnd/>
              <a:tailEnd type="none" w="med" len="lg"/>
            </a:ln>
          </p:spPr>
          <p:txBody>
            <a:bodyPr/>
            <a:lstStyle/>
            <a:p>
              <a:endParaRPr lang="en-US" dirty="0"/>
            </a:p>
          </p:txBody>
        </p:sp>
        <p:grpSp>
          <p:nvGrpSpPr>
            <p:cNvPr id="2922551" name="Group 54"/>
            <p:cNvGrpSpPr>
              <a:grpSpLocks/>
            </p:cNvGrpSpPr>
            <p:nvPr/>
          </p:nvGrpSpPr>
          <p:grpSpPr bwMode="auto">
            <a:xfrm flipH="1">
              <a:off x="4240" y="2381"/>
              <a:ext cx="269" cy="547"/>
              <a:chOff x="2511" y="2630"/>
              <a:chExt cx="264" cy="538"/>
            </a:xfrm>
          </p:grpSpPr>
          <p:sp>
            <p:nvSpPr>
              <p:cNvPr id="2922552" name="Oval 55"/>
              <p:cNvSpPr>
                <a:spLocks noChangeArrowheads="1"/>
              </p:cNvSpPr>
              <p:nvPr/>
            </p:nvSpPr>
            <p:spPr bwMode="auto">
              <a:xfrm>
                <a:off x="2577" y="2630"/>
                <a:ext cx="132" cy="130"/>
              </a:xfrm>
              <a:prstGeom prst="ellipse">
                <a:avLst/>
              </a:prstGeom>
              <a:noFill/>
              <a:ln w="28575">
                <a:solidFill>
                  <a:schemeClr val="tx2"/>
                </a:solidFill>
                <a:round/>
                <a:headEnd/>
                <a:tailEnd/>
              </a:ln>
            </p:spPr>
            <p:txBody>
              <a:bodyPr/>
              <a:lstStyle/>
              <a:p>
                <a:pPr>
                  <a:spcBef>
                    <a:spcPct val="50000"/>
                  </a:spcBef>
                </a:pPr>
                <a:endParaRPr lang="en-US" dirty="0"/>
              </a:p>
            </p:txBody>
          </p:sp>
          <p:sp>
            <p:nvSpPr>
              <p:cNvPr id="2922553" name="Freeform 56"/>
              <p:cNvSpPr>
                <a:spLocks/>
              </p:cNvSpPr>
              <p:nvPr/>
            </p:nvSpPr>
            <p:spPr bwMode="auto">
              <a:xfrm>
                <a:off x="2643" y="2760"/>
                <a:ext cx="132" cy="408"/>
              </a:xfrm>
              <a:custGeom>
                <a:avLst/>
                <a:gdLst>
                  <a:gd name="T0" fmla="*/ 0 w 30"/>
                  <a:gd name="T1" fmla="*/ 0 h 95"/>
                  <a:gd name="T2" fmla="*/ 0 w 30"/>
                  <a:gd name="T3" fmla="*/ 45 h 95"/>
                  <a:gd name="T4" fmla="*/ 30 w 30"/>
                  <a:gd name="T5" fmla="*/ 95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a:solidFill>
                  <a:schemeClr val="tx2"/>
                </a:solidFill>
                <a:round/>
                <a:headEnd/>
                <a:tailEnd/>
              </a:ln>
            </p:spPr>
            <p:txBody>
              <a:bodyPr/>
              <a:lstStyle/>
              <a:p>
                <a:pPr>
                  <a:spcBef>
                    <a:spcPct val="50000"/>
                  </a:spcBef>
                </a:pPr>
                <a:endParaRPr lang="en-US" dirty="0"/>
              </a:p>
            </p:txBody>
          </p:sp>
          <p:sp>
            <p:nvSpPr>
              <p:cNvPr id="2922554" name="Line 57"/>
              <p:cNvSpPr>
                <a:spLocks noChangeShapeType="1"/>
              </p:cNvSpPr>
              <p:nvPr/>
            </p:nvSpPr>
            <p:spPr bwMode="auto">
              <a:xfrm flipH="1">
                <a:off x="2511" y="2953"/>
                <a:ext cx="132" cy="215"/>
              </a:xfrm>
              <a:prstGeom prst="line">
                <a:avLst/>
              </a:prstGeom>
              <a:noFill/>
              <a:ln w="28575">
                <a:solidFill>
                  <a:schemeClr val="tx2"/>
                </a:solidFill>
                <a:round/>
                <a:headEnd/>
                <a:tailEnd/>
              </a:ln>
            </p:spPr>
            <p:txBody>
              <a:bodyPr/>
              <a:lstStyle/>
              <a:p>
                <a:endParaRPr lang="en-US" dirty="0"/>
              </a:p>
            </p:txBody>
          </p:sp>
          <p:sp>
            <p:nvSpPr>
              <p:cNvPr id="2922555" name="Line 58"/>
              <p:cNvSpPr>
                <a:spLocks noChangeShapeType="1"/>
              </p:cNvSpPr>
              <p:nvPr/>
            </p:nvSpPr>
            <p:spPr bwMode="auto">
              <a:xfrm flipH="1">
                <a:off x="2511" y="2824"/>
                <a:ext cx="264" cy="2"/>
              </a:xfrm>
              <a:prstGeom prst="line">
                <a:avLst/>
              </a:prstGeom>
              <a:noFill/>
              <a:ln w="28575">
                <a:solidFill>
                  <a:schemeClr val="tx2"/>
                </a:solidFill>
                <a:round/>
                <a:headEnd/>
                <a:tailEnd/>
              </a:ln>
            </p:spPr>
            <p:txBody>
              <a:bodyPr/>
              <a:lstStyle/>
              <a:p>
                <a:endParaRPr lang="en-US" dirty="0"/>
              </a:p>
            </p:txBody>
          </p:sp>
        </p:grpSp>
        <p:sp>
          <p:nvSpPr>
            <p:cNvPr id="2922556" name="Rectangle 59"/>
            <p:cNvSpPr>
              <a:spLocks noChangeArrowheads="1"/>
            </p:cNvSpPr>
            <p:nvPr/>
          </p:nvSpPr>
          <p:spPr bwMode="auto">
            <a:xfrm flipH="1">
              <a:off x="4268" y="2225"/>
              <a:ext cx="214" cy="96"/>
            </a:xfrm>
            <a:prstGeom prst="rect">
              <a:avLst/>
            </a:prstGeom>
            <a:noFill/>
            <a:ln w="9525">
              <a:noFill/>
              <a:miter lim="800000"/>
              <a:headEnd/>
              <a:tailEnd/>
            </a:ln>
          </p:spPr>
          <p:txBody>
            <a:bodyPr wrap="none" lIns="0" tIns="0" rIns="0" bIns="0">
              <a:spAutoFit/>
            </a:bodyPr>
            <a:lstStyle/>
            <a:p>
              <a:r>
                <a:rPr lang="en-US" sz="1000" b="1" dirty="0">
                  <a:solidFill>
                    <a:srgbClr val="000000"/>
                  </a:solidFill>
                </a:rPr>
                <a:t>Timer</a:t>
              </a:r>
              <a:endParaRPr lang="en-US" sz="1000" b="1" dirty="0"/>
            </a:p>
          </p:txBody>
        </p:sp>
        <p:grpSp>
          <p:nvGrpSpPr>
            <p:cNvPr id="2922557" name="Group 60"/>
            <p:cNvGrpSpPr>
              <a:grpSpLocks/>
            </p:cNvGrpSpPr>
            <p:nvPr/>
          </p:nvGrpSpPr>
          <p:grpSpPr bwMode="auto">
            <a:xfrm flipH="1">
              <a:off x="4240" y="1400"/>
              <a:ext cx="269" cy="547"/>
              <a:chOff x="2511" y="1665"/>
              <a:chExt cx="264" cy="537"/>
            </a:xfrm>
          </p:grpSpPr>
          <p:sp>
            <p:nvSpPr>
              <p:cNvPr id="2922558" name="Oval 61"/>
              <p:cNvSpPr>
                <a:spLocks noChangeArrowheads="1"/>
              </p:cNvSpPr>
              <p:nvPr/>
            </p:nvSpPr>
            <p:spPr bwMode="auto">
              <a:xfrm>
                <a:off x="2577" y="1665"/>
                <a:ext cx="132" cy="129"/>
              </a:xfrm>
              <a:prstGeom prst="ellipse">
                <a:avLst/>
              </a:prstGeom>
              <a:noFill/>
              <a:ln w="28575">
                <a:solidFill>
                  <a:schemeClr val="tx2"/>
                </a:solidFill>
                <a:round/>
                <a:headEnd/>
                <a:tailEnd/>
              </a:ln>
            </p:spPr>
            <p:txBody>
              <a:bodyPr/>
              <a:lstStyle/>
              <a:p>
                <a:pPr>
                  <a:spcBef>
                    <a:spcPct val="50000"/>
                  </a:spcBef>
                </a:pPr>
                <a:endParaRPr lang="en-US" dirty="0"/>
              </a:p>
            </p:txBody>
          </p:sp>
          <p:sp>
            <p:nvSpPr>
              <p:cNvPr id="2922559" name="Freeform 62"/>
              <p:cNvSpPr>
                <a:spLocks/>
              </p:cNvSpPr>
              <p:nvPr/>
            </p:nvSpPr>
            <p:spPr bwMode="auto">
              <a:xfrm>
                <a:off x="2643" y="1794"/>
                <a:ext cx="132" cy="408"/>
              </a:xfrm>
              <a:custGeom>
                <a:avLst/>
                <a:gdLst>
                  <a:gd name="T0" fmla="*/ 0 w 30"/>
                  <a:gd name="T1" fmla="*/ 0 h 95"/>
                  <a:gd name="T2" fmla="*/ 0 w 30"/>
                  <a:gd name="T3" fmla="*/ 45 h 95"/>
                  <a:gd name="T4" fmla="*/ 30 w 30"/>
                  <a:gd name="T5" fmla="*/ 95 h 95"/>
                  <a:gd name="T6" fmla="*/ 0 60000 65536"/>
                  <a:gd name="T7" fmla="*/ 0 60000 65536"/>
                  <a:gd name="T8" fmla="*/ 0 60000 65536"/>
                  <a:gd name="T9" fmla="*/ 0 w 30"/>
                  <a:gd name="T10" fmla="*/ 0 h 95"/>
                  <a:gd name="T11" fmla="*/ 30 w 30"/>
                  <a:gd name="T12" fmla="*/ 95 h 95"/>
                </a:gdLst>
                <a:ahLst/>
                <a:cxnLst>
                  <a:cxn ang="T6">
                    <a:pos x="T0" y="T1"/>
                  </a:cxn>
                  <a:cxn ang="T7">
                    <a:pos x="T2" y="T3"/>
                  </a:cxn>
                  <a:cxn ang="T8">
                    <a:pos x="T4" y="T5"/>
                  </a:cxn>
                </a:cxnLst>
                <a:rect l="T9" t="T10" r="T11" b="T12"/>
                <a:pathLst>
                  <a:path w="30" h="95">
                    <a:moveTo>
                      <a:pt x="0" y="0"/>
                    </a:moveTo>
                    <a:lnTo>
                      <a:pt x="0" y="45"/>
                    </a:lnTo>
                    <a:lnTo>
                      <a:pt x="30" y="95"/>
                    </a:lnTo>
                  </a:path>
                </a:pathLst>
              </a:custGeom>
              <a:noFill/>
              <a:ln w="28575">
                <a:solidFill>
                  <a:schemeClr val="tx2"/>
                </a:solidFill>
                <a:round/>
                <a:headEnd/>
                <a:tailEnd/>
              </a:ln>
            </p:spPr>
            <p:txBody>
              <a:bodyPr/>
              <a:lstStyle/>
              <a:p>
                <a:pPr>
                  <a:spcBef>
                    <a:spcPct val="50000"/>
                  </a:spcBef>
                </a:pPr>
                <a:endParaRPr lang="en-US" dirty="0"/>
              </a:p>
            </p:txBody>
          </p:sp>
          <p:sp>
            <p:nvSpPr>
              <p:cNvPr id="2922560" name="Line 63"/>
              <p:cNvSpPr>
                <a:spLocks noChangeShapeType="1"/>
              </p:cNvSpPr>
              <p:nvPr/>
            </p:nvSpPr>
            <p:spPr bwMode="auto">
              <a:xfrm flipH="1">
                <a:off x="2511" y="1987"/>
                <a:ext cx="132" cy="215"/>
              </a:xfrm>
              <a:prstGeom prst="line">
                <a:avLst/>
              </a:prstGeom>
              <a:noFill/>
              <a:ln w="28575">
                <a:solidFill>
                  <a:schemeClr val="tx2"/>
                </a:solidFill>
                <a:round/>
                <a:headEnd/>
                <a:tailEnd/>
              </a:ln>
            </p:spPr>
            <p:txBody>
              <a:bodyPr/>
              <a:lstStyle/>
              <a:p>
                <a:endParaRPr lang="en-US" dirty="0"/>
              </a:p>
            </p:txBody>
          </p:sp>
          <p:sp>
            <p:nvSpPr>
              <p:cNvPr id="2922561" name="Line 64"/>
              <p:cNvSpPr>
                <a:spLocks noChangeShapeType="1"/>
              </p:cNvSpPr>
              <p:nvPr/>
            </p:nvSpPr>
            <p:spPr bwMode="auto">
              <a:xfrm flipH="1">
                <a:off x="2511" y="1858"/>
                <a:ext cx="264" cy="2"/>
              </a:xfrm>
              <a:prstGeom prst="line">
                <a:avLst/>
              </a:prstGeom>
              <a:noFill/>
              <a:ln w="28575">
                <a:solidFill>
                  <a:schemeClr val="tx2"/>
                </a:solidFill>
                <a:round/>
                <a:headEnd/>
                <a:tailEnd/>
              </a:ln>
            </p:spPr>
            <p:txBody>
              <a:bodyPr/>
              <a:lstStyle/>
              <a:p>
                <a:endParaRPr lang="en-US" dirty="0"/>
              </a:p>
            </p:txBody>
          </p:sp>
        </p:grpSp>
        <p:sp>
          <p:nvSpPr>
            <p:cNvPr id="2922562" name="Rectangle 65"/>
            <p:cNvSpPr>
              <a:spLocks noChangeArrowheads="1"/>
            </p:cNvSpPr>
            <p:nvPr/>
          </p:nvSpPr>
          <p:spPr bwMode="auto">
            <a:xfrm flipH="1">
              <a:off x="4212" y="1243"/>
              <a:ext cx="327" cy="96"/>
            </a:xfrm>
            <a:prstGeom prst="rect">
              <a:avLst/>
            </a:prstGeom>
            <a:noFill/>
            <a:ln w="9525">
              <a:noFill/>
              <a:miter lim="800000"/>
              <a:headEnd/>
              <a:tailEnd/>
            </a:ln>
          </p:spPr>
          <p:txBody>
            <a:bodyPr wrap="none" lIns="0" tIns="0" rIns="0" bIns="0">
              <a:spAutoFit/>
            </a:bodyPr>
            <a:lstStyle/>
            <a:p>
              <a:r>
                <a:rPr lang="en-US" sz="1000" b="1" dirty="0">
                  <a:solidFill>
                    <a:srgbClr val="000000"/>
                  </a:solidFill>
                </a:rPr>
                <a:t>Professor</a:t>
              </a:r>
              <a:endParaRPr lang="en-US" sz="1000" b="1" dirty="0"/>
            </a:p>
          </p:txBody>
        </p:sp>
        <p:sp>
          <p:nvSpPr>
            <p:cNvPr id="2922563" name="Line 66"/>
            <p:cNvSpPr>
              <a:spLocks noChangeShapeType="1"/>
            </p:cNvSpPr>
            <p:nvPr/>
          </p:nvSpPr>
          <p:spPr bwMode="auto">
            <a:xfrm flipV="1">
              <a:off x="4559" y="1464"/>
              <a:ext cx="975" cy="928"/>
            </a:xfrm>
            <a:prstGeom prst="line">
              <a:avLst/>
            </a:prstGeom>
            <a:noFill/>
            <a:ln w="28575">
              <a:solidFill>
                <a:schemeClr val="tx2"/>
              </a:solidFill>
              <a:round/>
              <a:headEnd/>
              <a:tailEnd type="none" w="med" len="lg"/>
            </a:ln>
          </p:spPr>
          <p:txBody>
            <a:bodyPr/>
            <a:lstStyle/>
            <a:p>
              <a:endParaRPr lang="en-US" dirty="0"/>
            </a:p>
          </p:txBody>
        </p:sp>
        <p:sp>
          <p:nvSpPr>
            <p:cNvPr id="2922564" name="Line 67"/>
            <p:cNvSpPr>
              <a:spLocks noChangeShapeType="1"/>
            </p:cNvSpPr>
            <p:nvPr/>
          </p:nvSpPr>
          <p:spPr bwMode="auto">
            <a:xfrm flipH="1">
              <a:off x="5665" y="1293"/>
              <a:ext cx="0" cy="975"/>
            </a:xfrm>
            <a:prstGeom prst="line">
              <a:avLst/>
            </a:prstGeom>
            <a:noFill/>
            <a:ln w="28575">
              <a:solidFill>
                <a:schemeClr val="tx2"/>
              </a:solidFill>
              <a:round/>
              <a:headEnd/>
              <a:tailEnd type="none" w="med" len="lg"/>
            </a:ln>
          </p:spPr>
          <p:txBody>
            <a:bodyPr/>
            <a:lstStyle/>
            <a:p>
              <a:endParaRPr lang="en-US" dirty="0"/>
            </a:p>
          </p:txBody>
        </p:sp>
        <p:grpSp>
          <p:nvGrpSpPr>
            <p:cNvPr id="2922565" name="Group 68"/>
            <p:cNvGrpSpPr>
              <a:grpSpLocks/>
            </p:cNvGrpSpPr>
            <p:nvPr/>
          </p:nvGrpSpPr>
          <p:grpSpPr bwMode="auto">
            <a:xfrm>
              <a:off x="5434" y="2032"/>
              <a:ext cx="462" cy="463"/>
              <a:chOff x="4175" y="3264"/>
              <a:chExt cx="432" cy="432"/>
            </a:xfrm>
          </p:grpSpPr>
          <p:sp>
            <p:nvSpPr>
              <p:cNvPr id="2922566" name="Oval 69"/>
              <p:cNvSpPr>
                <a:spLocks noChangeArrowheads="1"/>
              </p:cNvSpPr>
              <p:nvPr/>
            </p:nvSpPr>
            <p:spPr bwMode="auto">
              <a:xfrm flipH="1">
                <a:off x="4175" y="3264"/>
                <a:ext cx="432" cy="432"/>
              </a:xfrm>
              <a:prstGeom prst="ellipse">
                <a:avLst/>
              </a:prstGeom>
              <a:solidFill>
                <a:schemeClr val="bg1"/>
              </a:solidFill>
              <a:ln w="28575">
                <a:solidFill>
                  <a:schemeClr val="tx2"/>
                </a:solidFill>
                <a:round/>
                <a:headEnd/>
                <a:tailEnd/>
              </a:ln>
            </p:spPr>
            <p:txBody>
              <a:bodyPr/>
              <a:lstStyle/>
              <a:p>
                <a:endParaRPr lang="en-US" sz="1000" dirty="0"/>
              </a:p>
            </p:txBody>
          </p:sp>
          <p:sp>
            <p:nvSpPr>
              <p:cNvPr id="2922567" name="Line 70"/>
              <p:cNvSpPr>
                <a:spLocks noChangeShapeType="1"/>
              </p:cNvSpPr>
              <p:nvPr/>
            </p:nvSpPr>
            <p:spPr bwMode="auto">
              <a:xfrm>
                <a:off x="4175" y="3696"/>
                <a:ext cx="432" cy="0"/>
              </a:xfrm>
              <a:prstGeom prst="line">
                <a:avLst/>
              </a:prstGeom>
              <a:noFill/>
              <a:ln w="28575">
                <a:solidFill>
                  <a:schemeClr val="tx2"/>
                </a:solidFill>
                <a:round/>
                <a:headEnd type="none" w="sm" len="sm"/>
                <a:tailEnd type="none" w="sm" len="sm"/>
              </a:ln>
            </p:spPr>
            <p:txBody>
              <a:bodyPr/>
              <a:lstStyle/>
              <a:p>
                <a:endParaRPr lang="en-US" dirty="0"/>
              </a:p>
            </p:txBody>
          </p:sp>
        </p:grpSp>
        <p:sp>
          <p:nvSpPr>
            <p:cNvPr id="2922568" name="Oval 71"/>
            <p:cNvSpPr>
              <a:spLocks noChangeArrowheads="1"/>
            </p:cNvSpPr>
            <p:nvPr/>
          </p:nvSpPr>
          <p:spPr bwMode="auto">
            <a:xfrm flipH="1">
              <a:off x="5434" y="1056"/>
              <a:ext cx="462" cy="462"/>
            </a:xfrm>
            <a:prstGeom prst="ellipse">
              <a:avLst/>
            </a:prstGeom>
            <a:solidFill>
              <a:schemeClr val="bg1"/>
            </a:solidFill>
            <a:ln w="28575">
              <a:solidFill>
                <a:schemeClr val="tx2"/>
              </a:solidFill>
              <a:round/>
              <a:headEnd/>
              <a:tailEnd/>
            </a:ln>
          </p:spPr>
          <p:txBody>
            <a:bodyPr/>
            <a:lstStyle/>
            <a:p>
              <a:endParaRPr lang="en-US" sz="1000" dirty="0"/>
            </a:p>
          </p:txBody>
        </p:sp>
        <p:sp>
          <p:nvSpPr>
            <p:cNvPr id="2922569" name="Line 72"/>
            <p:cNvSpPr>
              <a:spLocks noChangeShapeType="1"/>
            </p:cNvSpPr>
            <p:nvPr/>
          </p:nvSpPr>
          <p:spPr bwMode="auto">
            <a:xfrm>
              <a:off x="5434" y="1518"/>
              <a:ext cx="462" cy="0"/>
            </a:xfrm>
            <a:prstGeom prst="line">
              <a:avLst/>
            </a:prstGeom>
            <a:noFill/>
            <a:ln w="28575">
              <a:solidFill>
                <a:schemeClr val="tx2"/>
              </a:solidFill>
              <a:round/>
              <a:headEnd type="none" w="sm" len="sm"/>
              <a:tailEnd type="none" w="sm" len="sm"/>
            </a:ln>
          </p:spPr>
          <p:txBody>
            <a:bodyPr/>
            <a:lstStyle/>
            <a:p>
              <a:endParaRPr lang="en-US" dirty="0"/>
            </a:p>
          </p:txBody>
        </p:sp>
        <p:sp>
          <p:nvSpPr>
            <p:cNvPr id="2922570" name="Rectangle 73"/>
            <p:cNvSpPr>
              <a:spLocks noChangeArrowheads="1"/>
            </p:cNvSpPr>
            <p:nvPr/>
          </p:nvSpPr>
          <p:spPr bwMode="auto">
            <a:xfrm flipH="1">
              <a:off x="5331" y="2149"/>
              <a:ext cx="668" cy="240"/>
            </a:xfrm>
            <a:prstGeom prst="rect">
              <a:avLst/>
            </a:prstGeom>
            <a:noFill/>
            <a:ln w="4763">
              <a:noFill/>
              <a:miter lim="800000"/>
              <a:headEnd/>
              <a:tailEnd/>
            </a:ln>
          </p:spPr>
          <p:txBody>
            <a:bodyPr/>
            <a:lstStyle/>
            <a:p>
              <a:r>
                <a:rPr lang="en-US" sz="1000" dirty="0"/>
                <a:t>PG Student Record</a:t>
              </a:r>
            </a:p>
          </p:txBody>
        </p:sp>
        <p:sp>
          <p:nvSpPr>
            <p:cNvPr id="2922571" name="Oval 74"/>
            <p:cNvSpPr>
              <a:spLocks noChangeArrowheads="1"/>
            </p:cNvSpPr>
            <p:nvPr/>
          </p:nvSpPr>
          <p:spPr bwMode="auto">
            <a:xfrm flipH="1">
              <a:off x="5386" y="1131"/>
              <a:ext cx="560" cy="240"/>
            </a:xfrm>
            <a:prstGeom prst="ellipse">
              <a:avLst/>
            </a:prstGeom>
            <a:noFill/>
            <a:ln w="4763">
              <a:noFill/>
              <a:round/>
              <a:headEnd/>
              <a:tailEnd/>
            </a:ln>
          </p:spPr>
          <p:txBody>
            <a:bodyPr/>
            <a:lstStyle/>
            <a:p>
              <a:r>
                <a:rPr lang="en-US" sz="1000" dirty="0"/>
                <a:t>Student Record</a:t>
              </a:r>
            </a:p>
          </p:txBody>
        </p:sp>
        <p:sp>
          <p:nvSpPr>
            <p:cNvPr id="2922572" name="Text Box 75"/>
            <p:cNvSpPr txBox="1">
              <a:spLocks noChangeArrowheads="1"/>
            </p:cNvSpPr>
            <p:nvPr/>
          </p:nvSpPr>
          <p:spPr bwMode="auto">
            <a:xfrm>
              <a:off x="4157" y="2976"/>
              <a:ext cx="1632" cy="596"/>
            </a:xfrm>
            <a:prstGeom prst="rect">
              <a:avLst/>
            </a:prstGeom>
            <a:noFill/>
            <a:ln w="12700">
              <a:noFill/>
              <a:miter lim="800000"/>
              <a:headEnd type="none" w="sm" len="sm"/>
              <a:tailEnd type="none" w="sm" len="sm"/>
            </a:ln>
          </p:spPr>
          <p:txBody>
            <a:bodyPr>
              <a:spAutoFit/>
            </a:bodyPr>
            <a:lstStyle/>
            <a:p>
              <a:pPr algn="l"/>
              <a:r>
                <a:rPr lang="en-US" b="1" i="1" dirty="0"/>
                <a:t>Communication </a:t>
              </a:r>
              <a:r>
                <a:rPr lang="en-US" b="1" i="1" dirty="0" smtClean="0"/>
                <a:t>Diagram </a:t>
              </a:r>
              <a:r>
                <a:rPr lang="en-US" b="1" dirty="0" smtClean="0">
                  <a:solidFill>
                    <a:schemeClr val="bg1">
                      <a:lumMod val="65000"/>
                    </a:schemeClr>
                  </a:solidFill>
                </a:rPr>
                <a:t>.</a:t>
              </a:r>
              <a:endParaRPr lang="en-US" b="1" dirty="0">
                <a:solidFill>
                  <a:schemeClr val="bg1">
                    <a:lumMod val="65000"/>
                  </a:schemeClr>
                </a:solidFill>
              </a:endParaRPr>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2131" name="Rectangle 3"/>
          <p:cNvSpPr>
            <a:spLocks noGrp="1" noChangeArrowheads="1"/>
          </p:cNvSpPr>
          <p:nvPr>
            <p:ph type="title"/>
          </p:nvPr>
        </p:nvSpPr>
        <p:spPr>
          <a:xfrm>
            <a:off x="379412" y="266700"/>
            <a:ext cx="9340850" cy="1104900"/>
          </a:xfrm>
        </p:spPr>
        <p:txBody>
          <a:bodyPr/>
          <a:lstStyle/>
          <a:p>
            <a:r>
              <a:rPr lang="en-US" sz="4000" dirty="0" smtClean="0"/>
              <a:t>Model </a:t>
            </a:r>
            <a:r>
              <a:rPr lang="en-US" sz="4000" dirty="0"/>
              <a:t>Object Interactions and </a:t>
            </a:r>
            <a:r>
              <a:rPr lang="en-GB" sz="4000" dirty="0" smtClean="0"/>
              <a:t>Behaviour</a:t>
            </a:r>
            <a:r>
              <a:rPr lang="en-US" sz="4000" dirty="0" smtClean="0"/>
              <a:t> </a:t>
            </a:r>
            <a:r>
              <a:rPr lang="en-US" sz="4000" dirty="0"/>
              <a:t/>
            </a:r>
            <a:br>
              <a:rPr lang="en-US" sz="4000" dirty="0"/>
            </a:br>
            <a:r>
              <a:rPr lang="en-US" sz="3200" i="1" dirty="0"/>
              <a:t>that Support </a:t>
            </a:r>
            <a:r>
              <a:rPr lang="en-US" sz="3200" i="1" dirty="0" smtClean="0"/>
              <a:t>Use </a:t>
            </a:r>
            <a:r>
              <a:rPr lang="en-US" sz="3200" i="1" dirty="0"/>
              <a:t>Case </a:t>
            </a:r>
            <a:r>
              <a:rPr lang="en-US" sz="3200" i="1" dirty="0" smtClean="0"/>
              <a:t>Scenarios</a:t>
            </a:r>
            <a:endParaRPr lang="en-US" sz="3200" i="1" dirty="0"/>
          </a:p>
        </p:txBody>
      </p:sp>
      <p:sp>
        <p:nvSpPr>
          <p:cNvPr id="2352132" name="Rectangle 4"/>
          <p:cNvSpPr>
            <a:spLocks noGrp="1" noChangeArrowheads="1"/>
          </p:cNvSpPr>
          <p:nvPr>
            <p:ph type="body" idx="1"/>
          </p:nvPr>
        </p:nvSpPr>
        <p:spPr>
          <a:xfrm>
            <a:off x="379412" y="1702038"/>
            <a:ext cx="9144000" cy="3048000"/>
          </a:xfrm>
        </p:spPr>
        <p:txBody>
          <a:bodyPr/>
          <a:lstStyle/>
          <a:p>
            <a:pPr>
              <a:lnSpc>
                <a:spcPct val="95000"/>
              </a:lnSpc>
              <a:buFont typeface="Wingdings" pitchFamily="2" charset="2"/>
              <a:buNone/>
              <a:tabLst>
                <a:tab pos="1374775" algn="l"/>
              </a:tabLst>
            </a:pPr>
            <a:r>
              <a:rPr lang="en-US" sz="3600" b="1" i="1" dirty="0"/>
              <a:t>Step </a:t>
            </a:r>
            <a:r>
              <a:rPr lang="en-US" sz="3600" b="1" i="1" dirty="0" smtClean="0"/>
              <a:t>4.  </a:t>
            </a:r>
            <a:r>
              <a:rPr lang="en-US" sz="3600" b="1" i="1" dirty="0"/>
              <a:t>Identify </a:t>
            </a:r>
            <a:r>
              <a:rPr lang="en-GB" sz="3600" b="1" i="1" dirty="0" smtClean="0"/>
              <a:t>Behaviour</a:t>
            </a:r>
          </a:p>
          <a:p>
            <a:pPr>
              <a:lnSpc>
                <a:spcPct val="95000"/>
              </a:lnSpc>
              <a:tabLst>
                <a:tab pos="1374775" algn="l"/>
              </a:tabLst>
            </a:pPr>
            <a:r>
              <a:rPr lang="en-US" dirty="0" smtClean="0"/>
              <a:t>Tasks </a:t>
            </a:r>
            <a:r>
              <a:rPr lang="en-US" dirty="0"/>
              <a:t>include:</a:t>
            </a:r>
          </a:p>
          <a:p>
            <a:pPr marL="1144588" lvl="1" indent="-631825">
              <a:lnSpc>
                <a:spcPct val="95000"/>
              </a:lnSpc>
              <a:buNone/>
              <a:tabLst>
                <a:tab pos="1374775" algn="l"/>
              </a:tabLst>
            </a:pPr>
            <a:r>
              <a:rPr lang="en-US" dirty="0" smtClean="0"/>
              <a:t>4.1	Examine use case descriptions to identify behaviour</a:t>
            </a:r>
            <a:endParaRPr lang="en-US" dirty="0"/>
          </a:p>
          <a:p>
            <a:pPr marL="1144588" lvl="1" indent="-631825">
              <a:lnSpc>
                <a:spcPct val="95000"/>
              </a:lnSpc>
              <a:buNone/>
              <a:tabLst>
                <a:tab pos="1374775" algn="l"/>
              </a:tabLst>
            </a:pPr>
            <a:r>
              <a:rPr lang="en-US" dirty="0" smtClean="0"/>
              <a:t>4.2	Examine class diagram for additional behaviour</a:t>
            </a:r>
          </a:p>
          <a:p>
            <a:pPr marL="1144588" lvl="1" indent="-631825">
              <a:lnSpc>
                <a:spcPct val="95000"/>
              </a:lnSpc>
              <a:buNone/>
              <a:tabLst>
                <a:tab pos="1374775" algn="l"/>
              </a:tabLst>
            </a:pPr>
            <a:r>
              <a:rPr lang="en-HK" dirty="0" smtClean="0"/>
              <a:t>4.3	</a:t>
            </a:r>
            <a:r>
              <a:rPr lang="en-US" dirty="0" smtClean="0"/>
              <a:t>Associate behaviour with class types</a:t>
            </a:r>
          </a:p>
          <a:p>
            <a:pPr marL="1144588" lvl="1" indent="-631825">
              <a:lnSpc>
                <a:spcPct val="95000"/>
              </a:lnSpc>
              <a:buNone/>
              <a:tabLst>
                <a:tab pos="1374775" algn="l"/>
              </a:tabLst>
            </a:pPr>
            <a:r>
              <a:rPr lang="en-US" dirty="0" smtClean="0"/>
              <a:t>4.4	Verify the results </a:t>
            </a:r>
            <a:r>
              <a:rPr lang="en-US" b="1" dirty="0" smtClean="0">
                <a:solidFill>
                  <a:schemeClr val="bg1">
                    <a:lumMod val="65000"/>
                  </a:schemeClr>
                </a:solidFill>
              </a:rPr>
              <a:t>.</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2132">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52132">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2132">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52132">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2132">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352132">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52132">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352132">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52132">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352132">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5213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2132" grpId="0" uiExpand="1" build="p" bldLvl="2"/>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828066" y="3953854"/>
            <a:ext cx="2148840" cy="457200"/>
          </a:xfrm>
          <a:prstGeom prst="rect">
            <a:avLst/>
          </a:prstGeom>
          <a:solidFill>
            <a:srgbClr val="99FFCC"/>
          </a:solidFill>
          <a:ln w="9525">
            <a:noFill/>
            <a:miter lim="800000"/>
            <a:headEnd/>
            <a:tailEnd/>
          </a:ln>
          <a:effectLst/>
        </p:spPr>
        <p:txBody>
          <a:bodyPr wrap="none" anchor="ctr"/>
          <a:lstStyle/>
          <a:p>
            <a:endParaRPr lang="en-US" dirty="0"/>
          </a:p>
        </p:txBody>
      </p:sp>
      <p:sp>
        <p:nvSpPr>
          <p:cNvPr id="7" name="Rectangle 4"/>
          <p:cNvSpPr txBox="1">
            <a:spLocks noChangeArrowheads="1"/>
          </p:cNvSpPr>
          <p:nvPr/>
        </p:nvSpPr>
        <p:spPr bwMode="auto">
          <a:xfrm>
            <a:off x="379412" y="2336562"/>
            <a:ext cx="9144000" cy="1981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marL="1660525" lvl="0" indent="-1660525" algn="l">
              <a:lnSpc>
                <a:spcPct val="95000"/>
              </a:lnSpc>
              <a:spcBef>
                <a:spcPct val="20000"/>
              </a:spcBef>
              <a:buClr>
                <a:schemeClr val="tx2"/>
              </a:buClr>
              <a:buSzPct val="60000"/>
              <a:defRPr/>
            </a:pPr>
            <a:r>
              <a:rPr lang="en-US" sz="3200" b="1" i="1" kern="0" dirty="0" smtClean="0">
                <a:latin typeface="+mn-lt"/>
              </a:rPr>
              <a:t>Task </a:t>
            </a:r>
            <a:r>
              <a:rPr kumimoji="0" lang="en-US" sz="3200" b="1" i="1" u="none" strike="noStrike" kern="0" cap="none" spc="0" normalizeH="0" baseline="0" noProof="0" dirty="0" smtClean="0">
                <a:ln>
                  <a:noFill/>
                </a:ln>
                <a:solidFill>
                  <a:schemeClr val="tx1"/>
                </a:solidFill>
                <a:effectLst/>
                <a:uLnTx/>
                <a:uFillTx/>
                <a:latin typeface="+mn-lt"/>
              </a:rPr>
              <a:t>4.1</a:t>
            </a:r>
            <a:r>
              <a:rPr lang="en-US" sz="3200" kern="0" dirty="0">
                <a:latin typeface="+mn-lt"/>
              </a:rPr>
              <a:t>	</a:t>
            </a:r>
            <a:r>
              <a:rPr lang="en-US" sz="3200" dirty="0" smtClean="0"/>
              <a:t>Examine </a:t>
            </a:r>
            <a:r>
              <a:rPr lang="en-US" sz="3200" dirty="0"/>
              <a:t>use case descriptions to identify </a:t>
            </a:r>
            <a:r>
              <a:rPr lang="en-US" sz="3200" dirty="0" smtClean="0"/>
              <a:t>behaviour</a:t>
            </a:r>
          </a:p>
          <a:p>
            <a:pPr marL="398463" lvl="0" indent="-398463" algn="l">
              <a:spcBef>
                <a:spcPct val="20000"/>
              </a:spcBef>
              <a:buClr>
                <a:srgbClr val="000066"/>
              </a:buClr>
              <a:buSzPct val="60000"/>
              <a:buFont typeface="Wingdings" pitchFamily="2" charset="2"/>
              <a:buChar char="u"/>
              <a:tabLst>
                <a:tab pos="1374775" algn="l"/>
              </a:tabLst>
            </a:pPr>
            <a:r>
              <a:rPr kumimoji="0" lang="en-US" sz="3200" b="1" i="1" u="none" strike="noStrike" kern="0" cap="none" spc="0" normalizeH="0" baseline="0" noProof="0" dirty="0" smtClean="0">
                <a:ln>
                  <a:noFill/>
                </a:ln>
                <a:solidFill>
                  <a:srgbClr val="00B050"/>
                </a:solidFill>
                <a:effectLst/>
                <a:uLnTx/>
                <a:uFillTx/>
                <a:latin typeface="+mn-lt"/>
                <a:ea typeface="+mn-ea"/>
                <a:cs typeface="+mn-cs"/>
              </a:rPr>
              <a:t>For each use case description</a:t>
            </a:r>
            <a:r>
              <a:rPr kumimoji="0" lang="en-US" sz="3200" b="0" i="0" u="none" strike="noStrike" kern="0" cap="none" spc="0" normalizeH="0" baseline="0" noProof="0" dirty="0" smtClean="0">
                <a:ln>
                  <a:noFill/>
                </a:ln>
                <a:solidFill>
                  <a:schemeClr val="tx1"/>
                </a:solidFill>
                <a:effectLst/>
                <a:uLnTx/>
                <a:uFillTx/>
                <a:latin typeface="+mn-lt"/>
                <a:ea typeface="+mn-ea"/>
                <a:cs typeface="+mn-cs"/>
              </a:rPr>
              <a:t>, highlight all action verb phrases</a:t>
            </a:r>
            <a:endParaRPr kumimoji="0" lang="en-US" b="1" i="0" u="none" strike="noStrike" kern="0" cap="none" spc="0" normalizeH="0" baseline="0" noProof="0" dirty="0">
              <a:ln>
                <a:noFill/>
              </a:ln>
              <a:solidFill>
                <a:schemeClr val="bg1">
                  <a:lumMod val="65000"/>
                </a:schemeClr>
              </a:solidFill>
              <a:effectLst/>
              <a:uLnTx/>
              <a:uFillTx/>
              <a:latin typeface="+mn-lt"/>
            </a:endParaRPr>
          </a:p>
        </p:txBody>
      </p:sp>
      <p:sp>
        <p:nvSpPr>
          <p:cNvPr id="2352131" name="Rectangle 3"/>
          <p:cNvSpPr>
            <a:spLocks noGrp="1" noChangeArrowheads="1"/>
          </p:cNvSpPr>
          <p:nvPr>
            <p:ph type="title"/>
          </p:nvPr>
        </p:nvSpPr>
        <p:spPr>
          <a:xfrm>
            <a:off x="379412" y="266700"/>
            <a:ext cx="9326880" cy="1104900"/>
          </a:xfrm>
        </p:spPr>
        <p:txBody>
          <a:bodyPr/>
          <a:lstStyle/>
          <a:p>
            <a:r>
              <a:rPr lang="en-US" sz="4000" dirty="0" smtClean="0"/>
              <a:t>Model </a:t>
            </a:r>
            <a:r>
              <a:rPr lang="en-US" sz="4000" dirty="0"/>
              <a:t>Object Interactions and </a:t>
            </a:r>
            <a:r>
              <a:rPr lang="en-US" sz="4000" dirty="0" smtClean="0"/>
              <a:t>Behaviour </a:t>
            </a:r>
            <a:r>
              <a:rPr lang="en-US" sz="4000" dirty="0"/>
              <a:t/>
            </a:r>
            <a:br>
              <a:rPr lang="en-US" sz="4000" dirty="0"/>
            </a:br>
            <a:r>
              <a:rPr lang="en-US" sz="3200" i="1" dirty="0"/>
              <a:t>that Support </a:t>
            </a:r>
            <a:r>
              <a:rPr lang="en-US" sz="3200" i="1" dirty="0" smtClean="0"/>
              <a:t>Use </a:t>
            </a:r>
            <a:r>
              <a:rPr lang="en-US" sz="3200" i="1" dirty="0"/>
              <a:t>Case </a:t>
            </a:r>
            <a:r>
              <a:rPr lang="en-US" sz="3200" i="1" dirty="0" smtClean="0"/>
              <a:t>Scenarios</a:t>
            </a:r>
            <a:endParaRPr lang="en-US" sz="3200" i="1" dirty="0"/>
          </a:p>
        </p:txBody>
      </p:sp>
      <p:sp>
        <p:nvSpPr>
          <p:cNvPr id="2352132" name="Rectangle 4"/>
          <p:cNvSpPr>
            <a:spLocks noGrp="1" noChangeArrowheads="1"/>
          </p:cNvSpPr>
          <p:nvPr>
            <p:ph type="body" idx="1"/>
          </p:nvPr>
        </p:nvSpPr>
        <p:spPr>
          <a:xfrm>
            <a:off x="379412" y="1718416"/>
            <a:ext cx="9144000" cy="668708"/>
          </a:xfrm>
        </p:spPr>
        <p:txBody>
          <a:bodyPr/>
          <a:lstStyle/>
          <a:p>
            <a:pPr>
              <a:lnSpc>
                <a:spcPct val="95000"/>
              </a:lnSpc>
              <a:buFont typeface="Wingdings" pitchFamily="2" charset="2"/>
              <a:buNone/>
              <a:tabLst>
                <a:tab pos="1374775" algn="l"/>
              </a:tabLst>
            </a:pPr>
            <a:r>
              <a:rPr lang="en-US" sz="3600" b="1" i="1" dirty="0" smtClean="0">
                <a:solidFill>
                  <a:schemeClr val="bg1">
                    <a:lumMod val="65000"/>
                  </a:schemeClr>
                </a:solidFill>
              </a:rPr>
              <a:t>Step 4.  </a:t>
            </a:r>
            <a:r>
              <a:rPr lang="en-US" sz="3600" b="1" i="1" dirty="0">
                <a:solidFill>
                  <a:schemeClr val="bg1">
                    <a:lumMod val="65000"/>
                  </a:schemeClr>
                </a:solidFill>
              </a:rPr>
              <a:t>Identify </a:t>
            </a:r>
            <a:r>
              <a:rPr lang="en-US" sz="3600" b="1" i="1" dirty="0" smtClean="0">
                <a:solidFill>
                  <a:schemeClr val="bg1">
                    <a:lumMod val="65000"/>
                  </a:schemeClr>
                </a:solidFill>
              </a:rPr>
              <a:t>Behaviour</a:t>
            </a:r>
            <a:endParaRPr lang="en-US" dirty="0">
              <a:solidFill>
                <a:schemeClr val="bg1">
                  <a:lumMod val="65000"/>
                </a:schemeClr>
              </a:solidFill>
            </a:endParaRPr>
          </a:p>
        </p:txBody>
      </p:sp>
      <p:sp>
        <p:nvSpPr>
          <p:cNvPr id="9" name="AutoShape 6"/>
          <p:cNvSpPr>
            <a:spLocks noChangeArrowheads="1"/>
          </p:cNvSpPr>
          <p:nvPr/>
        </p:nvSpPr>
        <p:spPr bwMode="auto">
          <a:xfrm>
            <a:off x="4646612" y="4495800"/>
            <a:ext cx="3886200" cy="1463040"/>
          </a:xfrm>
          <a:prstGeom prst="wedgeRectCallout">
            <a:avLst>
              <a:gd name="adj1" fmla="val -84177"/>
              <a:gd name="adj2" fmla="val -59931"/>
            </a:avLst>
          </a:prstGeom>
          <a:noFill/>
          <a:ln w="76200">
            <a:solidFill>
              <a:schemeClr val="bg1">
                <a:lumMod val="65000"/>
              </a:schemeClr>
            </a:solidFill>
            <a:miter lim="800000"/>
            <a:headEnd type="none" w="sm" len="sm"/>
            <a:tailEnd type="none" w="sm" len="sm"/>
          </a:ln>
          <a:effectLst/>
        </p:spPr>
        <p:txBody>
          <a:bodyPr/>
          <a:lstStyle/>
          <a:p>
            <a:pPr marL="60325" indent="-60325" algn="l"/>
            <a:r>
              <a:rPr lang="en-US" b="1" i="1" dirty="0" smtClean="0">
                <a:solidFill>
                  <a:srgbClr val="000000"/>
                </a:solidFill>
              </a:rPr>
              <a:t>They represent actor or system </a:t>
            </a:r>
            <a:r>
              <a:rPr lang="en-US" b="1" i="1" dirty="0" smtClean="0">
                <a:solidFill>
                  <a:srgbClr val="00B050"/>
                </a:solidFill>
              </a:rPr>
              <a:t>behaviour</a:t>
            </a:r>
            <a:r>
              <a:rPr lang="en-US" b="1" i="1" dirty="0" smtClean="0">
                <a:solidFill>
                  <a:srgbClr val="000000"/>
                </a:solidFill>
              </a:rPr>
              <a:t>, which are potential methods </a:t>
            </a:r>
            <a:r>
              <a:rPr lang="en-US" b="1" dirty="0" smtClean="0">
                <a:solidFill>
                  <a:schemeClr val="bg1">
                    <a:lumMod val="65000"/>
                  </a:schemeClr>
                </a:solidFill>
              </a:rPr>
              <a:t>.</a:t>
            </a:r>
          </a:p>
        </p:txBody>
      </p:sp>
    </p:spTree>
    <p:extLst>
      <p:ext uri="{BB962C8B-B14F-4D97-AF65-F5344CB8AC3E}">
        <p14:creationId xmlns:p14="http://schemas.microsoft.com/office/powerpoint/2010/main" val="425124049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7">
                                            <p:txEl>
                                              <p:pRg st="1" end="1"/>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0"/>
                                          </p:stCondLst>
                                        </p:cTn>
                                        <p:tgtEl>
                                          <p:spTgt spid="9">
                                            <p:bg/>
                                          </p:spTgt>
                                        </p:tgtEl>
                                        <p:attrNameLst>
                                          <p:attrName>style.visibility</p:attrName>
                                        </p:attrNameLst>
                                      </p:cBhvr>
                                      <p:to>
                                        <p:strVal val="visible"/>
                                      </p:to>
                                    </p:set>
                                  </p:childTnLst>
                                  <p:subTnLst>
                                    <p:animClr clrSpc="rgb" dir="cw">
                                      <p:cBhvr override="childStyle">
                                        <p:cTn dur="1" fill="hold" display="0" masterRel="nextClick" afterEffect="1"/>
                                        <p:tgtEl>
                                          <p:spTgt spid="9">
                                            <p:bg/>
                                          </p:spTgt>
                                        </p:tgtEl>
                                        <p:attrNameLst>
                                          <p:attrName>ppt_c</p:attrName>
                                        </p:attrNameLst>
                                      </p:cBhvr>
                                      <p:to>
                                        <a:srgbClr val="00B050"/>
                                      </p:to>
                                    </p:animClr>
                                  </p:subTnLst>
                                </p:cTn>
                              </p:par>
                              <p:par>
                                <p:cTn id="13" presetID="22" presetClass="entr" presetSubtype="8"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uiExpand="1" build="p" bldLvl="2"/>
      <p:bldP spid="9" grpId="0" uiExpand="1" build="p"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 name="Rectangle 5"/>
          <p:cNvSpPr>
            <a:spLocks noChangeArrowheads="1"/>
          </p:cNvSpPr>
          <p:nvPr/>
        </p:nvSpPr>
        <p:spPr bwMode="auto">
          <a:xfrm>
            <a:off x="4003456" y="4283978"/>
            <a:ext cx="457200" cy="182880"/>
          </a:xfrm>
          <a:prstGeom prst="rect">
            <a:avLst/>
          </a:prstGeom>
          <a:solidFill>
            <a:srgbClr val="99FFCC"/>
          </a:solidFill>
          <a:ln w="9525">
            <a:noFill/>
            <a:miter lim="800000"/>
            <a:headEnd/>
            <a:tailEnd/>
          </a:ln>
          <a:effectLst/>
        </p:spPr>
        <p:txBody>
          <a:bodyPr wrap="none" anchor="ctr"/>
          <a:lstStyle/>
          <a:p>
            <a:endParaRPr lang="en-US" dirty="0"/>
          </a:p>
        </p:txBody>
      </p:sp>
      <p:sp>
        <p:nvSpPr>
          <p:cNvPr id="51" name="Rectangle 9"/>
          <p:cNvSpPr>
            <a:spLocks noChangeArrowheads="1"/>
          </p:cNvSpPr>
          <p:nvPr/>
        </p:nvSpPr>
        <p:spPr bwMode="auto">
          <a:xfrm>
            <a:off x="4934634" y="4465320"/>
            <a:ext cx="1188720" cy="182880"/>
          </a:xfrm>
          <a:prstGeom prst="rect">
            <a:avLst/>
          </a:prstGeom>
          <a:solidFill>
            <a:srgbClr val="99FFCC"/>
          </a:solidFill>
          <a:ln w="9525">
            <a:noFill/>
            <a:miter lim="800000"/>
            <a:headEnd/>
            <a:tailEnd/>
          </a:ln>
          <a:effectLst/>
        </p:spPr>
        <p:txBody>
          <a:bodyPr wrap="none" anchor="ctr"/>
          <a:lstStyle/>
          <a:p>
            <a:endParaRPr lang="en-US" dirty="0"/>
          </a:p>
        </p:txBody>
      </p:sp>
      <p:sp>
        <p:nvSpPr>
          <p:cNvPr id="24" name="Rectangle 23"/>
          <p:cNvSpPr/>
          <p:nvPr/>
        </p:nvSpPr>
        <p:spPr bwMode="auto">
          <a:xfrm>
            <a:off x="5458558" y="4287753"/>
            <a:ext cx="2697480" cy="182880"/>
          </a:xfrm>
          <a:prstGeom prst="rect">
            <a:avLst/>
          </a:prstGeom>
          <a:solidFill>
            <a:srgbClr val="99FFCC"/>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p:txBody>
      </p:sp>
      <p:sp>
        <p:nvSpPr>
          <p:cNvPr id="2918403" name="Rectangle 3"/>
          <p:cNvSpPr>
            <a:spLocks noChangeArrowheads="1"/>
          </p:cNvSpPr>
          <p:nvPr/>
        </p:nvSpPr>
        <p:spPr bwMode="auto">
          <a:xfrm>
            <a:off x="5458946" y="3322320"/>
            <a:ext cx="4206240" cy="182880"/>
          </a:xfrm>
          <a:prstGeom prst="rect">
            <a:avLst/>
          </a:prstGeom>
          <a:solidFill>
            <a:srgbClr val="99FFCC"/>
          </a:solidFill>
          <a:ln w="9525">
            <a:noFill/>
            <a:miter lim="800000"/>
            <a:headEnd/>
            <a:tailEnd/>
          </a:ln>
          <a:effectLst/>
        </p:spPr>
        <p:txBody>
          <a:bodyPr wrap="none" anchor="ctr"/>
          <a:lstStyle/>
          <a:p>
            <a:endParaRPr lang="en-US" dirty="0"/>
          </a:p>
        </p:txBody>
      </p:sp>
      <p:sp>
        <p:nvSpPr>
          <p:cNvPr id="2918404" name="Rectangle 4"/>
          <p:cNvSpPr>
            <a:spLocks noChangeArrowheads="1"/>
          </p:cNvSpPr>
          <p:nvPr/>
        </p:nvSpPr>
        <p:spPr bwMode="auto">
          <a:xfrm>
            <a:off x="3291789" y="4470633"/>
            <a:ext cx="822960" cy="182880"/>
          </a:xfrm>
          <a:prstGeom prst="rect">
            <a:avLst/>
          </a:prstGeom>
          <a:solidFill>
            <a:srgbClr val="99FFCC"/>
          </a:solidFill>
          <a:ln w="9525">
            <a:noFill/>
            <a:miter lim="800000"/>
            <a:headEnd/>
            <a:tailEnd/>
          </a:ln>
          <a:effectLst/>
        </p:spPr>
        <p:txBody>
          <a:bodyPr wrap="none" anchor="ctr"/>
          <a:lstStyle/>
          <a:p>
            <a:endParaRPr lang="en-US" dirty="0"/>
          </a:p>
        </p:txBody>
      </p:sp>
      <p:sp>
        <p:nvSpPr>
          <p:cNvPr id="2918405" name="Rectangle 5"/>
          <p:cNvSpPr>
            <a:spLocks noChangeArrowheads="1"/>
          </p:cNvSpPr>
          <p:nvPr/>
        </p:nvSpPr>
        <p:spPr bwMode="auto">
          <a:xfrm>
            <a:off x="2132013" y="4478323"/>
            <a:ext cx="868680" cy="182880"/>
          </a:xfrm>
          <a:prstGeom prst="rect">
            <a:avLst/>
          </a:prstGeom>
          <a:solidFill>
            <a:srgbClr val="99FFCC"/>
          </a:solidFill>
          <a:ln w="9525">
            <a:noFill/>
            <a:miter lim="800000"/>
            <a:headEnd/>
            <a:tailEnd/>
          </a:ln>
          <a:effectLst/>
        </p:spPr>
        <p:txBody>
          <a:bodyPr wrap="none" anchor="ctr"/>
          <a:lstStyle/>
          <a:p>
            <a:endParaRPr lang="en-US" dirty="0"/>
          </a:p>
        </p:txBody>
      </p:sp>
      <p:sp>
        <p:nvSpPr>
          <p:cNvPr id="2918407" name="Rectangle 7"/>
          <p:cNvSpPr>
            <a:spLocks noChangeArrowheads="1"/>
          </p:cNvSpPr>
          <p:nvPr/>
        </p:nvSpPr>
        <p:spPr bwMode="auto">
          <a:xfrm>
            <a:off x="4943024" y="5371331"/>
            <a:ext cx="411480" cy="182880"/>
          </a:xfrm>
          <a:prstGeom prst="rect">
            <a:avLst/>
          </a:prstGeom>
          <a:solidFill>
            <a:srgbClr val="99FFCC"/>
          </a:solidFill>
          <a:ln w="9525">
            <a:noFill/>
            <a:miter lim="800000"/>
            <a:headEnd/>
            <a:tailEnd/>
          </a:ln>
          <a:effectLst/>
        </p:spPr>
        <p:txBody>
          <a:bodyPr wrap="none" anchor="ctr"/>
          <a:lstStyle/>
          <a:p>
            <a:endParaRPr lang="en-US" dirty="0"/>
          </a:p>
        </p:txBody>
      </p:sp>
      <p:sp>
        <p:nvSpPr>
          <p:cNvPr id="2918408" name="Rectangle 8"/>
          <p:cNvSpPr>
            <a:spLocks noChangeArrowheads="1"/>
          </p:cNvSpPr>
          <p:nvPr/>
        </p:nvSpPr>
        <p:spPr bwMode="auto">
          <a:xfrm>
            <a:off x="5992346" y="5167898"/>
            <a:ext cx="3749040" cy="182880"/>
          </a:xfrm>
          <a:prstGeom prst="rect">
            <a:avLst/>
          </a:prstGeom>
          <a:solidFill>
            <a:srgbClr val="99FFCC"/>
          </a:solidFill>
          <a:ln w="9525">
            <a:noFill/>
            <a:miter lim="800000"/>
            <a:headEnd/>
            <a:tailEnd/>
          </a:ln>
          <a:effectLst/>
        </p:spPr>
        <p:txBody>
          <a:bodyPr wrap="none" anchor="ctr"/>
          <a:lstStyle/>
          <a:p>
            <a:endParaRPr lang="en-US" dirty="0"/>
          </a:p>
        </p:txBody>
      </p:sp>
      <p:sp>
        <p:nvSpPr>
          <p:cNvPr id="2918409" name="Rectangle 9"/>
          <p:cNvSpPr>
            <a:spLocks noChangeArrowheads="1"/>
          </p:cNvSpPr>
          <p:nvPr/>
        </p:nvSpPr>
        <p:spPr bwMode="auto">
          <a:xfrm>
            <a:off x="8541201" y="4283978"/>
            <a:ext cx="1234440" cy="182880"/>
          </a:xfrm>
          <a:prstGeom prst="rect">
            <a:avLst/>
          </a:prstGeom>
          <a:solidFill>
            <a:srgbClr val="99FFCC"/>
          </a:solidFill>
          <a:ln w="9525">
            <a:noFill/>
            <a:miter lim="800000"/>
            <a:headEnd/>
            <a:tailEnd/>
          </a:ln>
          <a:effectLst/>
        </p:spPr>
        <p:txBody>
          <a:bodyPr wrap="none" anchor="ctr"/>
          <a:lstStyle/>
          <a:p>
            <a:endParaRPr lang="en-US" dirty="0"/>
          </a:p>
        </p:txBody>
      </p:sp>
      <p:sp>
        <p:nvSpPr>
          <p:cNvPr id="2918422" name="Rectangle 3"/>
          <p:cNvSpPr>
            <a:spLocks noChangeArrowheads="1"/>
          </p:cNvSpPr>
          <p:nvPr/>
        </p:nvSpPr>
        <p:spPr bwMode="auto">
          <a:xfrm>
            <a:off x="412750" y="-381000"/>
            <a:ext cx="9036050" cy="1104900"/>
          </a:xfrm>
          <a:prstGeom prst="rect">
            <a:avLst/>
          </a:prstGeom>
          <a:noFill/>
          <a:ln w="9525">
            <a:noFill/>
            <a:miter lim="800000"/>
            <a:headEnd/>
            <a:tailEnd/>
          </a:ln>
        </p:spPr>
        <p:txBody>
          <a:bodyPr lIns="92075" tIns="46038" rIns="92075" bIns="46038" anchor="b"/>
          <a:lstStyle/>
          <a:p>
            <a:pPr algn="l"/>
            <a:r>
              <a:rPr lang="en-US" sz="4400" b="1" dirty="0">
                <a:solidFill>
                  <a:schemeClr val="tx2"/>
                </a:solidFill>
              </a:rPr>
              <a:t>Identify </a:t>
            </a:r>
            <a:r>
              <a:rPr lang="en-US" sz="4400" b="1" dirty="0" smtClean="0">
                <a:solidFill>
                  <a:schemeClr val="tx2"/>
                </a:solidFill>
              </a:rPr>
              <a:t>Behaviour</a:t>
            </a:r>
            <a:endParaRPr lang="en-US" sz="4400" b="1" dirty="0">
              <a:solidFill>
                <a:schemeClr val="tx2"/>
              </a:solidFill>
            </a:endParaRPr>
          </a:p>
        </p:txBody>
      </p:sp>
      <p:grpSp>
        <p:nvGrpSpPr>
          <p:cNvPr id="38" name="Group 37"/>
          <p:cNvGrpSpPr/>
          <p:nvPr/>
        </p:nvGrpSpPr>
        <p:grpSpPr>
          <a:xfrm>
            <a:off x="-27674" y="803960"/>
            <a:ext cx="9932087" cy="5841315"/>
            <a:chOff x="-27674" y="803960"/>
            <a:chExt cx="9932087" cy="5841315"/>
          </a:xfrm>
        </p:grpSpPr>
        <p:sp>
          <p:nvSpPr>
            <p:cNvPr id="39" name="Rectangle 1027"/>
            <p:cNvSpPr>
              <a:spLocks noChangeArrowheads="1"/>
            </p:cNvSpPr>
            <p:nvPr/>
          </p:nvSpPr>
          <p:spPr bwMode="auto">
            <a:xfrm>
              <a:off x="-23813" y="1036638"/>
              <a:ext cx="2084388" cy="5602287"/>
            </a:xfrm>
            <a:prstGeom prst="rect">
              <a:avLst/>
            </a:prstGeom>
            <a:noFill/>
            <a:ln w="0">
              <a:noFill/>
              <a:miter lim="800000"/>
              <a:headEnd/>
              <a:tailEnd/>
            </a:ln>
          </p:spPr>
          <p:txBody>
            <a:bodyPr/>
            <a:lstStyle/>
            <a:p>
              <a:pPr algn="l">
                <a:lnSpc>
                  <a:spcPct val="90000"/>
                </a:lnSpc>
                <a:spcBef>
                  <a:spcPct val="20000"/>
                </a:spcBef>
              </a:pPr>
              <a:r>
                <a:rPr lang="en-US" sz="1300" b="1" dirty="0"/>
                <a:t>Use Case </a:t>
              </a:r>
              <a:r>
                <a:rPr lang="en-US" sz="1300" b="1" dirty="0" smtClean="0"/>
                <a:t>Name</a:t>
              </a:r>
              <a:endParaRPr lang="en-US" sz="1300" b="1" dirty="0"/>
            </a:p>
            <a:p>
              <a:pPr algn="l">
                <a:lnSpc>
                  <a:spcPct val="90000"/>
                </a:lnSpc>
                <a:spcBef>
                  <a:spcPct val="20000"/>
                </a:spcBef>
              </a:pPr>
              <a:r>
                <a:rPr lang="en-US" sz="1300" b="1" dirty="0"/>
                <a:t>Actor(s</a:t>
              </a:r>
              <a:r>
                <a:rPr lang="en-US" sz="1300" b="1" dirty="0" smtClean="0"/>
                <a:t>)</a:t>
              </a:r>
              <a:endParaRPr lang="en-US" sz="1300" b="1" dirty="0"/>
            </a:p>
            <a:p>
              <a:pPr algn="l">
                <a:lnSpc>
                  <a:spcPct val="90000"/>
                </a:lnSpc>
                <a:spcBef>
                  <a:spcPct val="20000"/>
                </a:spcBef>
              </a:pPr>
              <a:r>
                <a:rPr lang="en-US" sz="1300" b="1" dirty="0" smtClean="0"/>
                <a:t>Description</a:t>
              </a:r>
              <a:endParaRPr lang="en-US" sz="1300" b="1" dirty="0"/>
            </a:p>
            <a:p>
              <a:pPr algn="l">
                <a:lnSpc>
                  <a:spcPct val="90000"/>
                </a:lnSpc>
                <a:spcBef>
                  <a:spcPct val="20000"/>
                </a:spcBef>
              </a:pPr>
              <a:r>
                <a:rPr lang="en-US" sz="1300" b="1" dirty="0"/>
                <a:t/>
              </a:r>
              <a:br>
                <a:rPr lang="en-US" sz="1300" b="1" dirty="0"/>
              </a:br>
              <a:r>
                <a:rPr lang="en-US" sz="1300" b="1" dirty="0" smtClean="0"/>
                <a:t>Reference</a:t>
              </a:r>
              <a:endParaRPr lang="en-US" sz="1300" b="1" dirty="0"/>
            </a:p>
            <a:p>
              <a:pPr algn="l">
                <a:lnSpc>
                  <a:spcPct val="90000"/>
                </a:lnSpc>
                <a:spcBef>
                  <a:spcPct val="20000"/>
                </a:spcBef>
              </a:pPr>
              <a:r>
                <a:rPr lang="en-US" sz="1300" b="1" dirty="0" smtClean="0"/>
                <a:t>Typical </a:t>
              </a:r>
              <a:r>
                <a:rPr lang="en-US" sz="1300" b="1" dirty="0"/>
                <a:t>Course of </a:t>
              </a:r>
              <a:r>
                <a:rPr lang="en-US" sz="1300" b="1" dirty="0" smtClean="0"/>
                <a:t>Events</a:t>
              </a:r>
              <a:endParaRPr lang="en-US" sz="1300" b="1" dirty="0"/>
            </a:p>
          </p:txBody>
        </p:sp>
        <p:sp>
          <p:nvSpPr>
            <p:cNvPr id="40" name="Text Box 1028"/>
            <p:cNvSpPr txBox="1">
              <a:spLocks noChangeArrowheads="1"/>
            </p:cNvSpPr>
            <p:nvPr/>
          </p:nvSpPr>
          <p:spPr bwMode="auto">
            <a:xfrm>
              <a:off x="-27674" y="803960"/>
              <a:ext cx="9299341" cy="292388"/>
            </a:xfrm>
            <a:prstGeom prst="rect">
              <a:avLst/>
            </a:prstGeom>
            <a:noFill/>
            <a:ln w="9525">
              <a:noFill/>
              <a:miter lim="800000"/>
              <a:headEnd/>
              <a:tailEnd/>
            </a:ln>
          </p:spPr>
          <p:txBody>
            <a:bodyPr wrap="none">
              <a:spAutoFit/>
            </a:bodyPr>
            <a:lstStyle/>
            <a:p>
              <a:pPr algn="l">
                <a:tabLst>
                  <a:tab pos="9026525" algn="r"/>
                </a:tabLst>
              </a:pPr>
              <a:r>
                <a:rPr lang="en-US" sz="1300" b="1" dirty="0"/>
                <a:t>Author: </a:t>
              </a:r>
              <a:r>
                <a:rPr lang="en-US" sz="1300" b="1" dirty="0" smtClean="0"/>
                <a:t>Pat Chan</a:t>
              </a:r>
              <a:r>
                <a:rPr lang="en-US" sz="1300" b="1" dirty="0"/>
                <a:t>	</a:t>
              </a:r>
              <a:r>
                <a:rPr lang="en-US" sz="1300" b="1" dirty="0" smtClean="0"/>
                <a:t>Date</a:t>
              </a:r>
              <a:r>
                <a:rPr lang="en-US" sz="1300" b="1" dirty="0"/>
                <a:t>: </a:t>
              </a:r>
              <a:r>
                <a:rPr lang="en-US" sz="1300" b="1" dirty="0" smtClean="0"/>
                <a:t>01/07/2047</a:t>
              </a:r>
              <a:endParaRPr lang="en-US" sz="1300" b="1" dirty="0"/>
            </a:p>
          </p:txBody>
        </p:sp>
        <p:sp>
          <p:nvSpPr>
            <p:cNvPr id="41" name="Text Box 1030"/>
            <p:cNvSpPr txBox="1">
              <a:spLocks noChangeArrowheads="1"/>
            </p:cNvSpPr>
            <p:nvPr/>
          </p:nvSpPr>
          <p:spPr bwMode="auto">
            <a:xfrm>
              <a:off x="2060575" y="1042988"/>
              <a:ext cx="7680960" cy="1152623"/>
            </a:xfrm>
            <a:prstGeom prst="rect">
              <a:avLst/>
            </a:prstGeom>
            <a:noFill/>
            <a:ln w="9525">
              <a:noFill/>
              <a:miter lim="800000"/>
              <a:headEnd/>
              <a:tailEnd/>
            </a:ln>
          </p:spPr>
          <p:txBody>
            <a:bodyPr>
              <a:spAutoFit/>
            </a:bodyPr>
            <a:lstStyle/>
            <a:p>
              <a:pPr algn="l">
                <a:lnSpc>
                  <a:spcPct val="90000"/>
                </a:lnSpc>
                <a:spcBef>
                  <a:spcPct val="20000"/>
                </a:spcBef>
              </a:pPr>
              <a:r>
                <a:rPr lang="en-US" sz="1300" dirty="0" smtClean="0"/>
                <a:t>Place </a:t>
              </a:r>
              <a:r>
                <a:rPr lang="en-US" sz="1300" dirty="0"/>
                <a:t>Member Order</a:t>
              </a:r>
            </a:p>
            <a:p>
              <a:pPr algn="l">
                <a:lnSpc>
                  <a:spcPct val="90000"/>
                </a:lnSpc>
                <a:spcBef>
                  <a:spcPct val="20000"/>
                </a:spcBef>
              </a:pPr>
              <a:r>
                <a:rPr lang="en-US" sz="1300" dirty="0" smtClean="0"/>
                <a:t>Member + Order Specialist</a:t>
              </a:r>
              <a:endParaRPr lang="en-US" sz="1300" dirty="0"/>
            </a:p>
            <a:p>
              <a:pPr algn="l">
                <a:lnSpc>
                  <a:spcPct val="90000"/>
                </a:lnSpc>
                <a:spcBef>
                  <a:spcPct val="20000"/>
                </a:spcBef>
                <a:tabLst>
                  <a:tab pos="7315200" algn="l"/>
                </a:tabLst>
              </a:pPr>
              <a:r>
                <a:rPr lang="en-US" sz="1300" dirty="0"/>
                <a:t>This use case describes the process of a </a:t>
              </a:r>
              <a:r>
                <a:rPr lang="en-US" sz="1300" dirty="0" smtClean="0"/>
                <a:t>member </a:t>
              </a:r>
              <a:r>
                <a:rPr lang="en-US" sz="1300" dirty="0"/>
                <a:t>submitting </a:t>
              </a:r>
              <a:r>
                <a:rPr lang="en-US" sz="1300" dirty="0" smtClean="0"/>
                <a:t>an order </a:t>
              </a:r>
              <a:r>
                <a:rPr lang="en-US" sz="1300" dirty="0"/>
                <a:t>for SoundStage products</a:t>
              </a:r>
              <a:r>
                <a:rPr lang="en-US" sz="1300" dirty="0" smtClean="0"/>
                <a:t>.	 </a:t>
              </a:r>
            </a:p>
            <a:p>
              <a:pPr algn="l">
                <a:lnSpc>
                  <a:spcPct val="90000"/>
                </a:lnSpc>
                <a:spcBef>
                  <a:spcPct val="20000"/>
                </a:spcBef>
                <a:tabLst>
                  <a:tab pos="7315200" algn="l"/>
                </a:tabLst>
              </a:pPr>
              <a:endParaRPr lang="en-US" sz="1050" dirty="0" smtClean="0"/>
            </a:p>
            <a:p>
              <a:pPr algn="l">
                <a:lnSpc>
                  <a:spcPct val="90000"/>
                </a:lnSpc>
                <a:spcBef>
                  <a:spcPct val="20000"/>
                </a:spcBef>
                <a:tabLst>
                  <a:tab pos="7315200" algn="l"/>
                </a:tabLst>
              </a:pPr>
              <a:r>
                <a:rPr lang="en-US" sz="1300" dirty="0" smtClean="0"/>
                <a:t>MSS-1.1</a:t>
              </a:r>
              <a:endParaRPr lang="en-US" sz="1300" dirty="0"/>
            </a:p>
          </p:txBody>
        </p:sp>
        <p:sp>
          <p:nvSpPr>
            <p:cNvPr id="42" name="Line 1031"/>
            <p:cNvSpPr>
              <a:spLocks noChangeShapeType="1"/>
            </p:cNvSpPr>
            <p:nvPr/>
          </p:nvSpPr>
          <p:spPr bwMode="auto">
            <a:xfrm flipV="1">
              <a:off x="-19050" y="1280880"/>
              <a:ext cx="9923463" cy="0"/>
            </a:xfrm>
            <a:prstGeom prst="line">
              <a:avLst/>
            </a:prstGeom>
            <a:noFill/>
            <a:ln w="9525">
              <a:solidFill>
                <a:schemeClr val="tx1"/>
              </a:solidFill>
              <a:round/>
              <a:headEnd/>
              <a:tailEnd/>
            </a:ln>
          </p:spPr>
          <p:txBody>
            <a:bodyPr wrap="none" anchor="ctr"/>
            <a:lstStyle/>
            <a:p>
              <a:endParaRPr lang="en-US" dirty="0"/>
            </a:p>
          </p:txBody>
        </p:sp>
        <p:sp>
          <p:nvSpPr>
            <p:cNvPr id="43" name="Line 1032"/>
            <p:cNvSpPr>
              <a:spLocks noChangeShapeType="1"/>
            </p:cNvSpPr>
            <p:nvPr/>
          </p:nvSpPr>
          <p:spPr bwMode="auto">
            <a:xfrm flipV="1">
              <a:off x="-19050" y="1498833"/>
              <a:ext cx="9923463" cy="0"/>
            </a:xfrm>
            <a:prstGeom prst="line">
              <a:avLst/>
            </a:prstGeom>
            <a:noFill/>
            <a:ln w="9525">
              <a:solidFill>
                <a:schemeClr val="tx1"/>
              </a:solidFill>
              <a:round/>
              <a:headEnd/>
              <a:tailEnd/>
            </a:ln>
          </p:spPr>
          <p:txBody>
            <a:bodyPr wrap="none" anchor="ctr"/>
            <a:lstStyle/>
            <a:p>
              <a:endParaRPr lang="en-US" dirty="0"/>
            </a:p>
          </p:txBody>
        </p:sp>
        <p:sp>
          <p:nvSpPr>
            <p:cNvPr id="44" name="Line 1033"/>
            <p:cNvSpPr>
              <a:spLocks noChangeShapeType="1"/>
            </p:cNvSpPr>
            <p:nvPr/>
          </p:nvSpPr>
          <p:spPr bwMode="auto">
            <a:xfrm flipV="1">
              <a:off x="-23813" y="1902029"/>
              <a:ext cx="9923463" cy="0"/>
            </a:xfrm>
            <a:prstGeom prst="line">
              <a:avLst/>
            </a:prstGeom>
            <a:noFill/>
            <a:ln w="9525">
              <a:solidFill>
                <a:schemeClr val="tx1"/>
              </a:solidFill>
              <a:round/>
              <a:headEnd/>
              <a:tailEnd/>
            </a:ln>
          </p:spPr>
          <p:txBody>
            <a:bodyPr wrap="none" anchor="ctr"/>
            <a:lstStyle/>
            <a:p>
              <a:endParaRPr lang="en-US" dirty="0"/>
            </a:p>
          </p:txBody>
        </p:sp>
        <p:sp>
          <p:nvSpPr>
            <p:cNvPr id="45" name="Line 1034"/>
            <p:cNvSpPr>
              <a:spLocks noChangeShapeType="1"/>
            </p:cNvSpPr>
            <p:nvPr/>
          </p:nvSpPr>
          <p:spPr bwMode="auto">
            <a:xfrm flipV="1">
              <a:off x="-23813" y="2108433"/>
              <a:ext cx="9923463" cy="0"/>
            </a:xfrm>
            <a:prstGeom prst="line">
              <a:avLst/>
            </a:prstGeom>
            <a:noFill/>
            <a:ln w="9525">
              <a:solidFill>
                <a:schemeClr val="tx1"/>
              </a:solidFill>
              <a:round/>
              <a:headEnd/>
              <a:tailEnd/>
            </a:ln>
          </p:spPr>
          <p:txBody>
            <a:bodyPr wrap="none" anchor="ctr"/>
            <a:lstStyle/>
            <a:p>
              <a:endParaRPr lang="en-US" dirty="0"/>
            </a:p>
          </p:txBody>
        </p:sp>
        <p:sp>
          <p:nvSpPr>
            <p:cNvPr id="46" name="Text Box 1035"/>
            <p:cNvSpPr txBox="1">
              <a:spLocks noChangeArrowheads="1"/>
            </p:cNvSpPr>
            <p:nvPr/>
          </p:nvSpPr>
          <p:spPr bwMode="auto">
            <a:xfrm>
              <a:off x="2054225" y="2091372"/>
              <a:ext cx="2894013" cy="2633028"/>
            </a:xfrm>
            <a:prstGeom prst="rect">
              <a:avLst/>
            </a:prstGeom>
            <a:noFill/>
            <a:ln w="9525">
              <a:noFill/>
              <a:miter lim="800000"/>
              <a:headEnd/>
              <a:tailEnd/>
            </a:ln>
          </p:spPr>
          <p:txBody>
            <a:bodyPr>
              <a:spAutoFit/>
            </a:bodyPr>
            <a:lstStyle/>
            <a:p>
              <a:pPr>
                <a:lnSpc>
                  <a:spcPct val="90000"/>
                </a:lnSpc>
                <a:spcBef>
                  <a:spcPct val="20000"/>
                </a:spcBef>
              </a:pPr>
              <a:r>
                <a:rPr lang="en-US" sz="1300" b="1" dirty="0"/>
                <a:t>Actor Action</a:t>
              </a:r>
            </a:p>
            <a:p>
              <a:pPr algn="l">
                <a:lnSpc>
                  <a:spcPct val="90000"/>
                </a:lnSpc>
                <a:spcBef>
                  <a:spcPct val="20000"/>
                </a:spcBef>
              </a:pPr>
              <a:endParaRPr lang="en-US" sz="1300" dirty="0"/>
            </a:p>
            <a:p>
              <a:pPr algn="l">
                <a:lnSpc>
                  <a:spcPct val="90000"/>
                </a:lnSpc>
                <a:spcBef>
                  <a:spcPct val="20000"/>
                </a:spcBef>
              </a:pPr>
              <a:r>
                <a:rPr lang="en-US" sz="1300" dirty="0"/>
                <a:t>The main window is currently displayed on the screen waiting for the order specialist to select a menu option.</a:t>
              </a:r>
            </a:p>
            <a:p>
              <a:pPr algn="l">
                <a:lnSpc>
                  <a:spcPct val="90000"/>
                </a:lnSpc>
                <a:spcBef>
                  <a:spcPct val="20000"/>
                </a:spcBef>
              </a:pPr>
              <a:endParaRPr lang="en-US" sz="1300" b="1" dirty="0" smtClean="0"/>
            </a:p>
            <a:p>
              <a:pPr algn="l">
                <a:lnSpc>
                  <a:spcPct val="90000"/>
                </a:lnSpc>
                <a:spcBef>
                  <a:spcPct val="20000"/>
                </a:spcBef>
              </a:pPr>
              <a:r>
                <a:rPr lang="en-US" sz="1300" b="1" dirty="0" smtClean="0"/>
                <a:t>Step 1.</a:t>
              </a:r>
              <a:r>
                <a:rPr lang="en-US" sz="1300" dirty="0" smtClean="0"/>
                <a:t> Initiate this use case when an order </a:t>
              </a:r>
              <a:r>
                <a:rPr lang="en-US" sz="1300" dirty="0"/>
                <a:t>is received from the </a:t>
              </a:r>
              <a:r>
                <a:rPr lang="en-US" sz="1300" dirty="0" smtClean="0"/>
                <a:t>member and the </a:t>
              </a:r>
              <a:r>
                <a:rPr lang="en-US" sz="1300" dirty="0"/>
                <a:t>order specialist selects the option </a:t>
              </a:r>
              <a:r>
                <a:rPr lang="en-US" sz="1300" dirty="0" smtClean="0"/>
                <a:t>“Submit Member </a:t>
              </a:r>
              <a:r>
                <a:rPr lang="en-US" sz="1300" dirty="0"/>
                <a:t>Order”.</a:t>
              </a:r>
              <a:br>
                <a:rPr lang="en-US" sz="1300" dirty="0"/>
              </a:br>
              <a:endParaRPr lang="en-US" sz="1300" dirty="0" smtClean="0"/>
            </a:p>
            <a:p>
              <a:pPr algn="l">
                <a:lnSpc>
                  <a:spcPct val="90000"/>
                </a:lnSpc>
                <a:spcBef>
                  <a:spcPct val="20000"/>
                </a:spcBef>
              </a:pPr>
              <a:r>
                <a:rPr lang="en-US" sz="1300" b="1" dirty="0" smtClean="0"/>
                <a:t>Step 3.</a:t>
              </a:r>
              <a:r>
                <a:rPr lang="en-US" sz="1300" dirty="0" smtClean="0"/>
                <a:t> </a:t>
              </a:r>
              <a:r>
                <a:rPr lang="en-US" sz="1300" dirty="0"/>
                <a:t>The </a:t>
              </a:r>
              <a:r>
                <a:rPr lang="en-US" sz="1300" dirty="0" smtClean="0"/>
                <a:t>order </a:t>
              </a:r>
              <a:r>
                <a:rPr lang="en-US" sz="1300" dirty="0"/>
                <a:t>specialist enters </a:t>
              </a:r>
              <a:r>
                <a:rPr lang="en-US" sz="1300" dirty="0" smtClean="0"/>
                <a:t>Member </a:t>
              </a:r>
              <a:r>
                <a:rPr lang="en-US" sz="1300" dirty="0"/>
                <a:t>No. and </a:t>
              </a:r>
              <a:r>
                <a:rPr lang="en-US" sz="1300" dirty="0" smtClean="0"/>
                <a:t>clicks </a:t>
              </a:r>
              <a:r>
                <a:rPr lang="en-US" sz="1300" b="1" dirty="0" smtClean="0">
                  <a:sym typeface="Symbol"/>
                </a:rPr>
                <a:t></a:t>
              </a:r>
              <a:r>
                <a:rPr lang="en-US" sz="1300" dirty="0" smtClean="0"/>
                <a:t>OK</a:t>
              </a:r>
              <a:r>
                <a:rPr lang="en-US" sz="1300" b="1" kern="0" dirty="0" smtClean="0">
                  <a:sym typeface="Symbol"/>
                </a:rPr>
                <a:t></a:t>
              </a:r>
              <a:r>
                <a:rPr lang="en-US" sz="1300" dirty="0" smtClean="0"/>
                <a:t>.</a:t>
              </a:r>
              <a:endParaRPr lang="en-US" sz="1300" dirty="0"/>
            </a:p>
          </p:txBody>
        </p:sp>
        <p:sp>
          <p:nvSpPr>
            <p:cNvPr id="47" name="Line 1036"/>
            <p:cNvSpPr>
              <a:spLocks noChangeShapeType="1"/>
            </p:cNvSpPr>
            <p:nvPr/>
          </p:nvSpPr>
          <p:spPr bwMode="auto">
            <a:xfrm flipV="1">
              <a:off x="-23813" y="6645275"/>
              <a:ext cx="9923463" cy="0"/>
            </a:xfrm>
            <a:prstGeom prst="line">
              <a:avLst/>
            </a:prstGeom>
            <a:noFill/>
            <a:ln w="9525">
              <a:solidFill>
                <a:schemeClr val="tx1"/>
              </a:solidFill>
              <a:round/>
              <a:headEnd/>
              <a:tailEnd/>
            </a:ln>
          </p:spPr>
          <p:txBody>
            <a:bodyPr wrap="none" anchor="ctr"/>
            <a:lstStyle/>
            <a:p>
              <a:endParaRPr lang="en-US" dirty="0"/>
            </a:p>
          </p:txBody>
        </p:sp>
        <p:sp>
          <p:nvSpPr>
            <p:cNvPr id="48" name="Line 1037"/>
            <p:cNvSpPr>
              <a:spLocks noChangeShapeType="1"/>
            </p:cNvSpPr>
            <p:nvPr/>
          </p:nvSpPr>
          <p:spPr bwMode="auto">
            <a:xfrm flipV="1">
              <a:off x="4903788" y="2106831"/>
              <a:ext cx="0" cy="4535424"/>
            </a:xfrm>
            <a:prstGeom prst="line">
              <a:avLst/>
            </a:prstGeom>
            <a:noFill/>
            <a:ln w="9525">
              <a:solidFill>
                <a:schemeClr val="tx1"/>
              </a:solidFill>
              <a:round/>
              <a:headEnd/>
              <a:tailEnd/>
            </a:ln>
          </p:spPr>
          <p:txBody>
            <a:bodyPr wrap="none" anchor="ctr"/>
            <a:lstStyle/>
            <a:p>
              <a:endParaRPr lang="en-US" dirty="0"/>
            </a:p>
          </p:txBody>
        </p:sp>
        <p:sp>
          <p:nvSpPr>
            <p:cNvPr id="49" name="Line 1038"/>
            <p:cNvSpPr>
              <a:spLocks noChangeShapeType="1"/>
            </p:cNvSpPr>
            <p:nvPr/>
          </p:nvSpPr>
          <p:spPr bwMode="auto">
            <a:xfrm flipV="1">
              <a:off x="-23813" y="1049338"/>
              <a:ext cx="9923463" cy="0"/>
            </a:xfrm>
            <a:prstGeom prst="line">
              <a:avLst/>
            </a:prstGeom>
            <a:noFill/>
            <a:ln w="9525">
              <a:solidFill>
                <a:schemeClr val="tx1"/>
              </a:solidFill>
              <a:round/>
              <a:headEnd/>
              <a:tailEnd/>
            </a:ln>
          </p:spPr>
          <p:txBody>
            <a:bodyPr wrap="none" anchor="ctr"/>
            <a:lstStyle/>
            <a:p>
              <a:endParaRPr lang="en-US" dirty="0"/>
            </a:p>
          </p:txBody>
        </p:sp>
        <p:sp>
          <p:nvSpPr>
            <p:cNvPr id="50" name="Text Box 1039"/>
            <p:cNvSpPr txBox="1">
              <a:spLocks noChangeArrowheads="1"/>
            </p:cNvSpPr>
            <p:nvPr/>
          </p:nvSpPr>
          <p:spPr bwMode="auto">
            <a:xfrm>
              <a:off x="4865688" y="2092029"/>
              <a:ext cx="5018087" cy="4433521"/>
            </a:xfrm>
            <a:prstGeom prst="rect">
              <a:avLst/>
            </a:prstGeom>
            <a:noFill/>
            <a:ln w="9525">
              <a:noFill/>
              <a:miter lim="800000"/>
              <a:headEnd/>
              <a:tailEnd/>
            </a:ln>
          </p:spPr>
          <p:txBody>
            <a:bodyPr>
              <a:spAutoFit/>
            </a:bodyPr>
            <a:lstStyle/>
            <a:p>
              <a:pPr>
                <a:lnSpc>
                  <a:spcPct val="90000"/>
                </a:lnSpc>
                <a:spcBef>
                  <a:spcPct val="20000"/>
                </a:spcBef>
              </a:pPr>
              <a:r>
                <a:rPr lang="en-US" sz="1300" b="1" dirty="0"/>
                <a:t>System Response</a:t>
              </a:r>
            </a:p>
            <a:p>
              <a:pPr algn="l">
                <a:lnSpc>
                  <a:spcPct val="90000"/>
                </a:lnSpc>
                <a:spcBef>
                  <a:spcPct val="20000"/>
                </a:spcBef>
              </a:pPr>
              <a:r>
                <a:rPr lang="en-US" sz="1300" dirty="0"/>
                <a:t/>
              </a:r>
              <a:br>
                <a:rPr lang="en-US" sz="1300" dirty="0"/>
              </a:br>
              <a:endParaRPr lang="en-US" sz="1300" dirty="0"/>
            </a:p>
            <a:p>
              <a:pPr algn="l">
                <a:lnSpc>
                  <a:spcPct val="90000"/>
                </a:lnSpc>
                <a:spcBef>
                  <a:spcPct val="20000"/>
                </a:spcBef>
              </a:pPr>
              <a:r>
                <a:rPr lang="en-US" sz="1300" dirty="0"/>
                <a:t/>
              </a:r>
              <a:br>
                <a:rPr lang="en-US" sz="1300" dirty="0"/>
              </a:br>
              <a:r>
                <a:rPr lang="en-US" sz="1300" dirty="0"/>
                <a:t/>
              </a:r>
              <a:br>
                <a:rPr lang="en-US" sz="1300" dirty="0"/>
              </a:br>
              <a:endParaRPr lang="en-US" sz="1300" dirty="0" smtClean="0"/>
            </a:p>
            <a:p>
              <a:pPr algn="l">
                <a:lnSpc>
                  <a:spcPct val="90000"/>
                </a:lnSpc>
                <a:spcBef>
                  <a:spcPct val="20000"/>
                </a:spcBef>
              </a:pPr>
              <a:r>
                <a:rPr lang="en-US" sz="1300" b="1" dirty="0" smtClean="0"/>
                <a:t>Step 2.</a:t>
              </a:r>
              <a:r>
                <a:rPr lang="en-US" sz="1300" dirty="0" smtClean="0"/>
                <a:t> Display a dialogue </a:t>
              </a:r>
              <a:r>
                <a:rPr lang="en-US" sz="1300" dirty="0"/>
                <a:t>window requesting Member No. be entered.</a:t>
              </a:r>
              <a:br>
                <a:rPr lang="en-US" sz="1300" dirty="0"/>
              </a:br>
              <a:r>
                <a:rPr lang="en-US" sz="1300" dirty="0"/>
                <a:t/>
              </a:r>
              <a:br>
                <a:rPr lang="en-US" sz="1300" dirty="0"/>
              </a:br>
              <a:r>
                <a:rPr lang="en-US" sz="1300" dirty="0"/>
                <a:t/>
              </a:r>
              <a:br>
                <a:rPr lang="en-US" sz="1300" dirty="0"/>
              </a:br>
              <a:endParaRPr lang="en-US" sz="1300" dirty="0"/>
            </a:p>
            <a:p>
              <a:pPr algn="l">
                <a:lnSpc>
                  <a:spcPct val="90000"/>
                </a:lnSpc>
                <a:spcBef>
                  <a:spcPct val="20000"/>
                </a:spcBef>
              </a:pPr>
              <a:endParaRPr lang="en-US" sz="1300" dirty="0"/>
            </a:p>
            <a:p>
              <a:pPr algn="l">
                <a:lnSpc>
                  <a:spcPct val="90000"/>
                </a:lnSpc>
                <a:spcBef>
                  <a:spcPct val="20000"/>
                </a:spcBef>
              </a:pPr>
              <a:r>
                <a:rPr lang="en-US" sz="1300" b="1" dirty="0"/>
                <a:t>Step </a:t>
              </a:r>
              <a:r>
                <a:rPr lang="en-US" sz="1300" b="1" dirty="0" smtClean="0"/>
                <a:t>4.</a:t>
              </a:r>
              <a:r>
                <a:rPr lang="en-US" sz="1300" dirty="0" smtClean="0"/>
                <a:t> Verify </a:t>
              </a:r>
              <a:r>
                <a:rPr lang="en-US" sz="1300" dirty="0"/>
                <a:t>whether the Member No. is </a:t>
              </a:r>
              <a:r>
                <a:rPr lang="en-US" sz="1300" dirty="0" smtClean="0"/>
                <a:t>valid. If </a:t>
              </a:r>
              <a:r>
                <a:rPr lang="en-US" sz="1300" dirty="0"/>
                <a:t>so, </a:t>
              </a:r>
              <a:r>
                <a:rPr lang="en-US" sz="1300" dirty="0" smtClean="0"/>
                <a:t>display </a:t>
              </a:r>
              <a:r>
                <a:rPr lang="en-US" sz="1300" dirty="0"/>
                <a:t>a </a:t>
              </a:r>
              <a:r>
                <a:rPr lang="en-US" sz="1300" dirty="0" smtClean="0"/>
                <a:t>member </a:t>
              </a:r>
              <a:r>
                <a:rPr lang="en-US" sz="1300" dirty="0"/>
                <a:t>dialogue window with the following information: Member Name, Member Status, Member Street Address, Member P.O. Box, Member City, Member State, Member Zip, Member Daytime Phone Number, and Member Email Address, along with a menu button labeled </a:t>
              </a:r>
              <a:r>
                <a:rPr lang="en-US" sz="1300" b="1" dirty="0" smtClean="0">
                  <a:sym typeface="Symbol"/>
                </a:rPr>
                <a:t></a:t>
              </a:r>
              <a:r>
                <a:rPr lang="en-US" sz="1300" dirty="0" smtClean="0"/>
                <a:t>Update Member</a:t>
              </a:r>
              <a:r>
                <a:rPr lang="en-US" sz="1300" b="1" kern="0" dirty="0" smtClean="0">
                  <a:sym typeface="Symbol"/>
                </a:rPr>
                <a:t></a:t>
              </a:r>
              <a:r>
                <a:rPr lang="en-US" sz="1300" dirty="0" smtClean="0"/>
                <a:t>. Also display two read-only windows </a:t>
              </a:r>
              <a:r>
                <a:rPr lang="en-US" sz="1300" dirty="0"/>
                <a:t>containing order related </a:t>
              </a:r>
              <a:r>
                <a:rPr lang="en-US" sz="1300" dirty="0" smtClean="0"/>
                <a:t>fields (initially blank). </a:t>
              </a:r>
              <a:r>
                <a:rPr lang="en-US" sz="1300" dirty="0"/>
                <a:t>The first window contains </a:t>
              </a:r>
              <a:r>
                <a:rPr lang="en-US" altLang="zh-TW" sz="1300" dirty="0">
                  <a:solidFill>
                    <a:srgbClr val="000000"/>
                  </a:solidFill>
                  <a:ea typeface="PMingLiU" pitchFamily="18" charset="-120"/>
                  <a:cs typeface="Times New Roman" pitchFamily="18" charset="0"/>
                </a:rPr>
                <a:t>Order Number, Order Creation Date, Subtotal Cost, Sales Tax, and Order Status</a:t>
              </a:r>
              <a:r>
                <a:rPr lang="en-US" sz="1300" dirty="0"/>
                <a:t>. The second window contains the individual ordered products. This is a multi-lined, scrollable window containing </a:t>
              </a:r>
              <a:r>
                <a:rPr lang="en-US" altLang="zh-TW" sz="1300" dirty="0">
                  <a:solidFill>
                    <a:srgbClr val="000000"/>
                  </a:solidFill>
                  <a:ea typeface="PMingLiU" pitchFamily="18" charset="-120"/>
                </a:rPr>
                <a:t>Product Number, Description, Quantity Available, Quantity Ordered, Quantity Backordered, Suggested Retail Price, Purchased Unit Price, Extended Cost, and Credits Earned</a:t>
              </a:r>
              <a:r>
                <a:rPr lang="en-US" sz="1300" dirty="0"/>
                <a:t>.</a:t>
              </a:r>
            </a:p>
          </p:txBody>
        </p:sp>
        <p:sp>
          <p:nvSpPr>
            <p:cNvPr id="52" name="Line 1037"/>
            <p:cNvSpPr>
              <a:spLocks noChangeShapeType="1"/>
            </p:cNvSpPr>
            <p:nvPr/>
          </p:nvSpPr>
          <p:spPr bwMode="auto">
            <a:xfrm flipV="1">
              <a:off x="2055813" y="1049338"/>
              <a:ext cx="0" cy="5580062"/>
            </a:xfrm>
            <a:prstGeom prst="line">
              <a:avLst/>
            </a:prstGeom>
            <a:noFill/>
            <a:ln w="9525">
              <a:solidFill>
                <a:schemeClr val="tx1"/>
              </a:solidFill>
              <a:round/>
              <a:headEnd/>
              <a:tailEnd/>
            </a:ln>
          </p:spPr>
          <p:txBody>
            <a:bodyPr wrap="none" anchor="ctr"/>
            <a:lstStyle/>
            <a:p>
              <a:endParaRPr lang="en-US" dirty="0"/>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918403"/>
                                        </p:tgtEl>
                                        <p:attrNameLst>
                                          <p:attrName>style.visibility</p:attrName>
                                        </p:attrNameLst>
                                      </p:cBhvr>
                                      <p:to>
                                        <p:strVal val="visible"/>
                                      </p:to>
                                    </p:set>
                                    <p:animEffect transition="in" filter="wipe(left)">
                                      <p:cBhvr>
                                        <p:cTn id="7" dur="500"/>
                                        <p:tgtEl>
                                          <p:spTgt spid="291840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18405"/>
                                        </p:tgtEl>
                                        <p:attrNameLst>
                                          <p:attrName>style.visibility</p:attrName>
                                        </p:attrNameLst>
                                      </p:cBhvr>
                                      <p:to>
                                        <p:strVal val="visible"/>
                                      </p:to>
                                    </p:set>
                                    <p:animEffect transition="in" filter="wipe(left)">
                                      <p:cBhvr>
                                        <p:cTn id="15" dur="500"/>
                                        <p:tgtEl>
                                          <p:spTgt spid="291840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918404"/>
                                        </p:tgtEl>
                                        <p:attrNameLst>
                                          <p:attrName>style.visibility</p:attrName>
                                        </p:attrNameLst>
                                      </p:cBhvr>
                                      <p:to>
                                        <p:strVal val="visible"/>
                                      </p:to>
                                    </p:set>
                                    <p:animEffect transition="in" filter="wipe(left)">
                                      <p:cBhvr>
                                        <p:cTn id="19" dur="500"/>
                                        <p:tgtEl>
                                          <p:spTgt spid="2918404"/>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918409"/>
                                        </p:tgtEl>
                                        <p:attrNameLst>
                                          <p:attrName>style.visibility</p:attrName>
                                        </p:attrNameLst>
                                      </p:cBhvr>
                                      <p:to>
                                        <p:strVal val="visible"/>
                                      </p:to>
                                    </p:set>
                                    <p:animEffect transition="in" filter="wipe(left)">
                                      <p:cBhvr>
                                        <p:cTn id="27" dur="500"/>
                                        <p:tgtEl>
                                          <p:spTgt spid="291840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ipe(left)">
                                      <p:cBhvr>
                                        <p:cTn id="31" dur="500"/>
                                        <p:tgtEl>
                                          <p:spTgt spid="51"/>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2918408"/>
                                        </p:tgtEl>
                                        <p:attrNameLst>
                                          <p:attrName>style.visibility</p:attrName>
                                        </p:attrNameLst>
                                      </p:cBhvr>
                                      <p:to>
                                        <p:strVal val="visible"/>
                                      </p:to>
                                    </p:set>
                                    <p:animEffect transition="in" filter="wipe(left)">
                                      <p:cBhvr>
                                        <p:cTn id="35" dur="500"/>
                                        <p:tgtEl>
                                          <p:spTgt spid="2918408"/>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918407"/>
                                        </p:tgtEl>
                                        <p:attrNameLst>
                                          <p:attrName>style.visibility</p:attrName>
                                        </p:attrNameLst>
                                      </p:cBhvr>
                                      <p:to>
                                        <p:strVal val="visible"/>
                                      </p:to>
                                    </p:set>
                                    <p:animEffect transition="in" filter="wipe(left)">
                                      <p:cBhvr>
                                        <p:cTn id="39" dur="500"/>
                                        <p:tgtEl>
                                          <p:spTgt spid="29184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24" grpId="0" animBg="1"/>
      <p:bldP spid="2918403" grpId="0" animBg="1"/>
      <p:bldP spid="2918404" grpId="0" animBg="1"/>
      <p:bldP spid="2918405" grpId="0" animBg="1"/>
      <p:bldP spid="2918407" grpId="0" animBg="1"/>
      <p:bldP spid="2918408" grpId="0" animBg="1"/>
      <p:bldP spid="2918409"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68515" name="Rectangle 1027"/>
          <p:cNvSpPr>
            <a:spLocks noGrp="1" noChangeArrowheads="1"/>
          </p:cNvSpPr>
          <p:nvPr>
            <p:ph type="title"/>
          </p:nvPr>
        </p:nvSpPr>
        <p:spPr>
          <a:xfrm>
            <a:off x="412750" y="266700"/>
            <a:ext cx="9340850" cy="1104900"/>
          </a:xfrm>
        </p:spPr>
        <p:txBody>
          <a:bodyPr/>
          <a:lstStyle/>
          <a:p>
            <a:r>
              <a:rPr lang="en-US" sz="4000" dirty="0" smtClean="0"/>
              <a:t>Model </a:t>
            </a:r>
            <a:r>
              <a:rPr lang="en-US" sz="4000" dirty="0"/>
              <a:t>Object Interactions and </a:t>
            </a:r>
            <a:r>
              <a:rPr lang="en-US" sz="4000" dirty="0" smtClean="0"/>
              <a:t>Behaviour </a:t>
            </a:r>
            <a:r>
              <a:rPr lang="en-US" sz="4000" dirty="0"/>
              <a:t/>
            </a:r>
            <a:br>
              <a:rPr lang="en-US" sz="4000" dirty="0"/>
            </a:br>
            <a:r>
              <a:rPr lang="en-US" sz="3200" i="1" dirty="0"/>
              <a:t>that Support </a:t>
            </a:r>
            <a:r>
              <a:rPr lang="en-US" sz="3200" i="1" dirty="0" smtClean="0"/>
              <a:t>Use </a:t>
            </a:r>
            <a:r>
              <a:rPr lang="en-US" sz="3200" i="1" dirty="0"/>
              <a:t>Case </a:t>
            </a:r>
            <a:r>
              <a:rPr lang="en-US" sz="3200" i="1" dirty="0" smtClean="0"/>
              <a:t>Scenarios</a:t>
            </a:r>
            <a:endParaRPr lang="en-US" sz="3200" i="1" dirty="0"/>
          </a:p>
        </p:txBody>
      </p:sp>
      <p:sp>
        <p:nvSpPr>
          <p:cNvPr id="2368516" name="Rectangle 1028"/>
          <p:cNvSpPr>
            <a:spLocks noGrp="1" noChangeArrowheads="1"/>
          </p:cNvSpPr>
          <p:nvPr>
            <p:ph type="body" idx="1"/>
          </p:nvPr>
        </p:nvSpPr>
        <p:spPr>
          <a:xfrm>
            <a:off x="379412" y="1676400"/>
            <a:ext cx="9144000" cy="4953000"/>
          </a:xfrm>
        </p:spPr>
        <p:txBody>
          <a:bodyPr/>
          <a:lstStyle/>
          <a:p>
            <a:pPr marL="1660525" indent="-1660525">
              <a:buClr>
                <a:srgbClr val="000066"/>
              </a:buClr>
              <a:buNone/>
            </a:pPr>
            <a:r>
              <a:rPr lang="en-US" b="1" i="1" dirty="0" smtClean="0">
                <a:solidFill>
                  <a:srgbClr val="000000"/>
                </a:solidFill>
              </a:rPr>
              <a:t>Task 4.2	</a:t>
            </a:r>
            <a:r>
              <a:rPr lang="en-US" dirty="0" smtClean="0"/>
              <a:t>Examine </a:t>
            </a:r>
            <a:r>
              <a:rPr lang="en-US" dirty="0"/>
              <a:t>class diagram for additional </a:t>
            </a:r>
            <a:r>
              <a:rPr lang="en-US" dirty="0" smtClean="0"/>
              <a:t>behaviour</a:t>
            </a:r>
            <a:endParaRPr lang="en-US" dirty="0"/>
          </a:p>
          <a:p>
            <a:pPr>
              <a:tabLst>
                <a:tab pos="1374775" algn="l"/>
              </a:tabLst>
            </a:pPr>
            <a:r>
              <a:rPr lang="en-US" dirty="0" smtClean="0"/>
              <a:t>Use case descriptions may not reveal all behaviour</a:t>
            </a:r>
          </a:p>
          <a:p>
            <a:pPr>
              <a:tabLst>
                <a:tab pos="1374775" algn="l"/>
              </a:tabLst>
            </a:pPr>
            <a:r>
              <a:rPr lang="en-US" b="1" i="1" dirty="0" smtClean="0">
                <a:solidFill>
                  <a:srgbClr val="00B050"/>
                </a:solidFill>
              </a:rPr>
              <a:t>Associate each class </a:t>
            </a:r>
            <a:r>
              <a:rPr lang="en-US" dirty="0" smtClean="0"/>
              <a:t>with </a:t>
            </a:r>
            <a:r>
              <a:rPr lang="en-US" b="1" dirty="0" smtClean="0">
                <a:solidFill>
                  <a:srgbClr val="00B050"/>
                </a:solidFill>
              </a:rPr>
              <a:t>CRUD</a:t>
            </a:r>
            <a:r>
              <a:rPr lang="en-US" dirty="0" smtClean="0"/>
              <a:t> behaviour: </a:t>
            </a:r>
            <a:endParaRPr lang="en-US" dirty="0"/>
          </a:p>
          <a:p>
            <a:pPr lvl="1">
              <a:tabLst>
                <a:tab pos="1538288" algn="l"/>
              </a:tabLst>
            </a:pPr>
            <a:r>
              <a:rPr lang="en-US" sz="3600" b="1" dirty="0">
                <a:solidFill>
                  <a:srgbClr val="00B050"/>
                </a:solidFill>
              </a:rPr>
              <a:t>C</a:t>
            </a:r>
            <a:r>
              <a:rPr lang="en-US" sz="3200" dirty="0"/>
              <a:t>reate </a:t>
            </a:r>
            <a:r>
              <a:rPr lang="en-US" sz="3200" dirty="0" smtClean="0"/>
              <a:t>a new </a:t>
            </a:r>
            <a:r>
              <a:rPr lang="en-US" sz="3200" dirty="0"/>
              <a:t>object</a:t>
            </a:r>
          </a:p>
          <a:p>
            <a:pPr lvl="1">
              <a:tabLst>
                <a:tab pos="1538288" algn="l"/>
              </a:tabLst>
            </a:pPr>
            <a:r>
              <a:rPr lang="en-US" sz="3600" b="1" dirty="0">
                <a:solidFill>
                  <a:srgbClr val="00B050"/>
                </a:solidFill>
              </a:rPr>
              <a:t>R</a:t>
            </a:r>
            <a:r>
              <a:rPr lang="en-US" sz="3200" dirty="0"/>
              <a:t>ead attribute values of an object</a:t>
            </a:r>
          </a:p>
          <a:p>
            <a:pPr lvl="1">
              <a:tabLst>
                <a:tab pos="1538288" algn="l"/>
              </a:tabLst>
            </a:pPr>
            <a:r>
              <a:rPr lang="en-US" sz="3600" b="1" dirty="0">
                <a:solidFill>
                  <a:srgbClr val="00B050"/>
                </a:solidFill>
              </a:rPr>
              <a:t>U</a:t>
            </a:r>
            <a:r>
              <a:rPr lang="en-US" sz="3200" dirty="0"/>
              <a:t>pdate attribute values of an object</a:t>
            </a:r>
          </a:p>
          <a:p>
            <a:pPr lvl="1">
              <a:tabLst>
                <a:tab pos="1538288" algn="l"/>
              </a:tabLst>
            </a:pPr>
            <a:r>
              <a:rPr lang="en-US" sz="3600" b="1" dirty="0">
                <a:solidFill>
                  <a:srgbClr val="00B050"/>
                </a:solidFill>
              </a:rPr>
              <a:t>D</a:t>
            </a:r>
            <a:r>
              <a:rPr lang="en-US" sz="3200" dirty="0"/>
              <a:t>elete an </a:t>
            </a:r>
            <a:r>
              <a:rPr lang="en-US" sz="3200" dirty="0" smtClean="0"/>
              <a:t>object </a:t>
            </a:r>
            <a:r>
              <a:rPr lang="en-US" sz="3200" b="1" dirty="0" smtClean="0">
                <a:solidFill>
                  <a:schemeClr val="bg1">
                    <a:lumMod val="65000"/>
                  </a:schemeClr>
                </a:solidFill>
              </a:rPr>
              <a:t>.</a:t>
            </a:r>
            <a:endParaRPr lang="en-US" sz="3200"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6851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68516">
                                            <p:txEl>
                                              <p:pRg st="0" end="0"/>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68516">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68516">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68516">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368516">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68516">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368516">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68516">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368516">
                                            <p:txEl>
                                              <p:pRg st="4" end="4"/>
                                            </p:txEl>
                                          </p:spTgt>
                                        </p:tgtEl>
                                        <p:attrNameLst>
                                          <p:attrName>ppt_c</p:attrName>
                                        </p:attrNameLst>
                                      </p:cBhvr>
                                      <p:to>
                                        <a:schemeClr val="folHlink"/>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68516">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2368516">
                                            <p:txEl>
                                              <p:pRg st="5" end="5"/>
                                            </p:txEl>
                                          </p:spTgt>
                                        </p:tgtEl>
                                        <p:attrNameLst>
                                          <p:attrName>ppt_c</p:attrName>
                                        </p:attrNameLst>
                                      </p:cBhvr>
                                      <p:to>
                                        <a:schemeClr val="folHlink"/>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36851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8516" grpId="0" uiExpand="1" build="p" bldLvl="3"/>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FDA2566-84C9-4648-BAC7-6F6949938848}" type="slidenum">
              <a:rPr lang="en-US"/>
              <a:pPr/>
              <a:t>65</a:t>
            </a:fld>
            <a:endParaRPr lang="en-US" dirty="0"/>
          </a:p>
        </p:txBody>
      </p:sp>
      <p:sp>
        <p:nvSpPr>
          <p:cNvPr id="2364418" name="Rectangle 2"/>
          <p:cNvSpPr>
            <a:spLocks noGrp="1" noChangeArrowheads="1"/>
          </p:cNvSpPr>
          <p:nvPr>
            <p:ph type="title"/>
          </p:nvPr>
        </p:nvSpPr>
        <p:spPr>
          <a:xfrm>
            <a:off x="379412" y="266700"/>
            <a:ext cx="9144000" cy="1104900"/>
          </a:xfrm>
        </p:spPr>
        <p:txBody>
          <a:bodyPr/>
          <a:lstStyle/>
          <a:p>
            <a:r>
              <a:rPr lang="en-US" sz="4000" dirty="0" smtClean="0"/>
              <a:t>Model </a:t>
            </a:r>
            <a:r>
              <a:rPr lang="en-US" sz="4000" dirty="0"/>
              <a:t>Object Interactions </a:t>
            </a:r>
            <a:r>
              <a:rPr lang="en-US" sz="4000" dirty="0" smtClean="0"/>
              <a:t>&amp; Behaviour </a:t>
            </a:r>
            <a:r>
              <a:rPr lang="en-US" sz="4000" dirty="0"/>
              <a:t/>
            </a:r>
            <a:br>
              <a:rPr lang="en-US" sz="4000" dirty="0"/>
            </a:br>
            <a:r>
              <a:rPr lang="en-US" sz="3200" i="1" dirty="0"/>
              <a:t>that Support </a:t>
            </a:r>
            <a:r>
              <a:rPr lang="en-US" sz="3200" i="1" dirty="0" smtClean="0"/>
              <a:t>Use </a:t>
            </a:r>
            <a:r>
              <a:rPr lang="en-US" sz="3200" i="1" dirty="0"/>
              <a:t>Case </a:t>
            </a:r>
            <a:r>
              <a:rPr lang="en-US" sz="3200" i="1" dirty="0" smtClean="0"/>
              <a:t>Scenarios</a:t>
            </a:r>
            <a:endParaRPr lang="en-US" sz="3200" i="1" dirty="0"/>
          </a:p>
        </p:txBody>
      </p:sp>
      <p:sp>
        <p:nvSpPr>
          <p:cNvPr id="2364419" name="Rectangle 3"/>
          <p:cNvSpPr>
            <a:spLocks noGrp="1" noChangeArrowheads="1"/>
          </p:cNvSpPr>
          <p:nvPr>
            <p:ph type="body" idx="1"/>
          </p:nvPr>
        </p:nvSpPr>
        <p:spPr>
          <a:xfrm>
            <a:off x="379412" y="1676400"/>
            <a:ext cx="8503920" cy="4953000"/>
          </a:xfrm>
        </p:spPr>
        <p:txBody>
          <a:bodyPr/>
          <a:lstStyle/>
          <a:p>
            <a:pPr marL="1598613" lvl="0" indent="-1598613">
              <a:buNone/>
              <a:tabLst>
                <a:tab pos="1546225" algn="l"/>
              </a:tabLst>
            </a:pPr>
            <a:r>
              <a:rPr lang="en-US" b="1" i="1" dirty="0" smtClean="0">
                <a:solidFill>
                  <a:schemeClr val="bg1">
                    <a:lumMod val="65000"/>
                  </a:schemeClr>
                </a:solidFill>
              </a:rPr>
              <a:t>Task 4.2</a:t>
            </a:r>
            <a:r>
              <a:rPr lang="en-US" dirty="0" smtClean="0">
                <a:solidFill>
                  <a:schemeClr val="bg1">
                    <a:lumMod val="65000"/>
                  </a:schemeClr>
                </a:solidFill>
              </a:rPr>
              <a:t>  (continued)</a:t>
            </a:r>
            <a:endParaRPr lang="en-US" sz="3600" b="1" i="1" dirty="0" smtClean="0">
              <a:solidFill>
                <a:schemeClr val="bg1">
                  <a:lumMod val="65000"/>
                </a:schemeClr>
              </a:solidFill>
            </a:endParaRPr>
          </a:p>
          <a:p>
            <a:pPr marL="393700" indent="-393700">
              <a:tabLst>
                <a:tab pos="1546225" algn="l"/>
              </a:tabLst>
            </a:pPr>
            <a:r>
              <a:rPr lang="en-US" dirty="0" smtClean="0"/>
              <a:t>Moreover, an object </a:t>
            </a:r>
            <a:r>
              <a:rPr lang="en-US" dirty="0"/>
              <a:t>may not be able to do everything by itself</a:t>
            </a:r>
          </a:p>
          <a:p>
            <a:pPr marL="393700" indent="-393700">
              <a:tabLst>
                <a:tab pos="1546225" algn="l"/>
              </a:tabLst>
            </a:pPr>
            <a:r>
              <a:rPr lang="en-US" dirty="0"/>
              <a:t>Need collaboration by communicating with other </a:t>
            </a:r>
            <a:r>
              <a:rPr lang="en-US" dirty="0" smtClean="0"/>
              <a:t>objects</a:t>
            </a:r>
          </a:p>
          <a:p>
            <a:pPr marL="393700" indent="-393700">
              <a:tabLst>
                <a:tab pos="1546225" algn="l"/>
              </a:tabLst>
            </a:pPr>
            <a:r>
              <a:rPr lang="en-US" dirty="0" smtClean="0"/>
              <a:t>Examine </a:t>
            </a:r>
            <a:r>
              <a:rPr lang="en-US" b="1" i="1" dirty="0" smtClean="0">
                <a:solidFill>
                  <a:schemeClr val="bg2"/>
                </a:solidFill>
              </a:rPr>
              <a:t>use case scenarios</a:t>
            </a:r>
            <a:r>
              <a:rPr lang="en-US" dirty="0" smtClean="0">
                <a:solidFill>
                  <a:schemeClr val="bg2"/>
                </a:solidFill>
              </a:rPr>
              <a:t> </a:t>
            </a:r>
            <a:r>
              <a:rPr lang="en-US" dirty="0" smtClean="0"/>
              <a:t>and </a:t>
            </a:r>
            <a:r>
              <a:rPr lang="en-US" b="1" i="1" dirty="0" smtClean="0">
                <a:solidFill>
                  <a:srgbClr val="00B050"/>
                </a:solidFill>
              </a:rPr>
              <a:t>communication diagrams</a:t>
            </a:r>
            <a:r>
              <a:rPr lang="en-US" dirty="0" smtClean="0"/>
              <a:t> to find interactions </a:t>
            </a:r>
            <a:r>
              <a:rPr lang="en-US" b="1" dirty="0" smtClean="0">
                <a:solidFill>
                  <a:schemeClr val="bg1">
                    <a:lumMod val="65000"/>
                  </a:schemeClr>
                </a:solidFill>
              </a:rPr>
              <a:t>.</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6441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64419">
                                            <p:txEl>
                                              <p:pRg st="1" end="1"/>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6441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364419">
                                            <p:txEl>
                                              <p:pRg st="2" end="2"/>
                                            </p:txEl>
                                          </p:spTgt>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644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4419" grpId="0" uiExpand="1" build="p" bldLvl="2"/>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stretch>
            <a:fillRect/>
          </a:stretch>
        </p:blipFill>
        <p:spPr>
          <a:xfrm>
            <a:off x="609361" y="2590679"/>
            <a:ext cx="4951651" cy="3430473"/>
          </a:xfrm>
          <a:prstGeom prst="rect">
            <a:avLst/>
          </a:prstGeom>
          <a:ln w="57150">
            <a:solidFill>
              <a:srgbClr val="996600"/>
            </a:solidFill>
          </a:ln>
        </p:spPr>
      </p:pic>
      <p:sp>
        <p:nvSpPr>
          <p:cNvPr id="4" name="Slide Number Placeholder 5"/>
          <p:cNvSpPr>
            <a:spLocks noGrp="1"/>
          </p:cNvSpPr>
          <p:nvPr>
            <p:ph type="sldNum" sz="quarter" idx="12"/>
          </p:nvPr>
        </p:nvSpPr>
        <p:spPr/>
        <p:txBody>
          <a:bodyPr/>
          <a:lstStyle/>
          <a:p>
            <a:fld id="{CFDA2566-84C9-4648-BAC7-6F6949938848}" type="slidenum">
              <a:rPr lang="en-US"/>
              <a:pPr/>
              <a:t>66</a:t>
            </a:fld>
            <a:endParaRPr lang="en-US" dirty="0"/>
          </a:p>
        </p:txBody>
      </p:sp>
      <p:sp>
        <p:nvSpPr>
          <p:cNvPr id="2364418" name="Rectangle 2"/>
          <p:cNvSpPr>
            <a:spLocks noGrp="1" noChangeArrowheads="1"/>
          </p:cNvSpPr>
          <p:nvPr>
            <p:ph type="title"/>
          </p:nvPr>
        </p:nvSpPr>
        <p:spPr>
          <a:xfrm>
            <a:off x="379412" y="266700"/>
            <a:ext cx="9144000" cy="1104900"/>
          </a:xfrm>
        </p:spPr>
        <p:txBody>
          <a:bodyPr/>
          <a:lstStyle/>
          <a:p>
            <a:r>
              <a:rPr lang="en-US" sz="4000" dirty="0" smtClean="0"/>
              <a:t>Model </a:t>
            </a:r>
            <a:r>
              <a:rPr lang="en-US" sz="4000" dirty="0"/>
              <a:t>Object Interactions </a:t>
            </a:r>
            <a:r>
              <a:rPr lang="en-US" sz="4000" dirty="0" smtClean="0"/>
              <a:t>&amp; Behaviour </a:t>
            </a:r>
            <a:r>
              <a:rPr lang="en-US" sz="4000" dirty="0"/>
              <a:t/>
            </a:r>
            <a:br>
              <a:rPr lang="en-US" sz="4000" dirty="0"/>
            </a:br>
            <a:r>
              <a:rPr lang="en-US" sz="3200" i="1" dirty="0"/>
              <a:t>that Support </a:t>
            </a:r>
            <a:r>
              <a:rPr lang="en-US" sz="3200" i="1" dirty="0" smtClean="0"/>
              <a:t>Use </a:t>
            </a:r>
            <a:r>
              <a:rPr lang="en-US" sz="3200" i="1" dirty="0"/>
              <a:t>Case </a:t>
            </a:r>
            <a:r>
              <a:rPr lang="en-US" sz="3200" i="1" dirty="0" smtClean="0"/>
              <a:t>Scenarios</a:t>
            </a:r>
            <a:endParaRPr lang="en-US" sz="3200" i="1" dirty="0"/>
          </a:p>
        </p:txBody>
      </p:sp>
      <p:sp>
        <p:nvSpPr>
          <p:cNvPr id="2364419" name="Rectangle 3"/>
          <p:cNvSpPr>
            <a:spLocks noGrp="1" noChangeArrowheads="1"/>
          </p:cNvSpPr>
          <p:nvPr>
            <p:ph type="body" idx="1"/>
          </p:nvPr>
        </p:nvSpPr>
        <p:spPr>
          <a:xfrm>
            <a:off x="381000" y="1676400"/>
            <a:ext cx="9144000" cy="609600"/>
          </a:xfrm>
        </p:spPr>
        <p:txBody>
          <a:bodyPr/>
          <a:lstStyle/>
          <a:p>
            <a:pPr marL="1598613" lvl="0" indent="-1598613">
              <a:buClr>
                <a:srgbClr val="000066"/>
              </a:buClr>
              <a:buNone/>
              <a:tabLst>
                <a:tab pos="1546225" algn="l"/>
              </a:tabLst>
            </a:pPr>
            <a:r>
              <a:rPr lang="en-US" b="1" i="1" dirty="0">
                <a:solidFill>
                  <a:srgbClr val="FFFFFF">
                    <a:lumMod val="65000"/>
                  </a:srgbClr>
                </a:solidFill>
              </a:rPr>
              <a:t>Task 4.2</a:t>
            </a:r>
            <a:r>
              <a:rPr lang="en-US" dirty="0">
                <a:solidFill>
                  <a:srgbClr val="FFFFFF">
                    <a:lumMod val="65000"/>
                  </a:srgbClr>
                </a:solidFill>
              </a:rPr>
              <a:t>  (continued</a:t>
            </a:r>
            <a:r>
              <a:rPr lang="en-US" dirty="0" smtClean="0">
                <a:solidFill>
                  <a:srgbClr val="FFFFFF">
                    <a:lumMod val="65000"/>
                  </a:srgbClr>
                </a:solidFill>
              </a:rPr>
              <a:t>)</a:t>
            </a:r>
            <a:endParaRPr lang="en-US" sz="3600" b="1" i="1" dirty="0">
              <a:solidFill>
                <a:srgbClr val="FFFFFF">
                  <a:lumMod val="65000"/>
                </a:srgbClr>
              </a:solidFill>
            </a:endParaRPr>
          </a:p>
        </p:txBody>
      </p:sp>
    </p:spTree>
    <p:extLst>
      <p:ext uri="{BB962C8B-B14F-4D97-AF65-F5344CB8AC3E}">
        <p14:creationId xmlns:p14="http://schemas.microsoft.com/office/powerpoint/2010/main" val="2622104537"/>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FB8BC4BE-DF35-4DA2-9171-1CAACC614995}" type="slidenum">
              <a:rPr lang="en-US"/>
              <a:pPr/>
              <a:t>67</a:t>
            </a:fld>
            <a:endParaRPr lang="en-US" dirty="0"/>
          </a:p>
        </p:txBody>
      </p:sp>
      <p:sp>
        <p:nvSpPr>
          <p:cNvPr id="2960388" name="Rectangle 4"/>
          <p:cNvSpPr>
            <a:spLocks noChangeArrowheads="1"/>
          </p:cNvSpPr>
          <p:nvPr/>
        </p:nvSpPr>
        <p:spPr bwMode="auto">
          <a:xfrm>
            <a:off x="379413" y="1676400"/>
            <a:ext cx="9144000" cy="4953000"/>
          </a:xfrm>
          <a:prstGeom prst="rect">
            <a:avLst/>
          </a:prstGeom>
          <a:noFill/>
          <a:ln w="9525">
            <a:noFill/>
            <a:miter lim="800000"/>
            <a:headEnd/>
            <a:tailEnd/>
          </a:ln>
          <a:effectLst/>
        </p:spPr>
        <p:txBody>
          <a:bodyPr lIns="92075" tIns="46038" rIns="92075" bIns="46038"/>
          <a:lstStyle/>
          <a:p>
            <a:pPr marL="742950" lvl="0" indent="-742950" algn="l">
              <a:spcBef>
                <a:spcPct val="20000"/>
              </a:spcBef>
              <a:buClr>
                <a:srgbClr val="000066"/>
              </a:buClr>
              <a:buSzPct val="60000"/>
              <a:tabLst>
                <a:tab pos="1546225" algn="l"/>
              </a:tabLst>
            </a:pPr>
            <a:r>
              <a:rPr lang="en-US" sz="3200" b="1" i="1" kern="0" dirty="0" smtClean="0">
                <a:solidFill>
                  <a:schemeClr val="bg1">
                    <a:lumMod val="65000"/>
                  </a:schemeClr>
                </a:solidFill>
                <a:latin typeface="Times New Roman"/>
              </a:rPr>
              <a:t>Task 4.2</a:t>
            </a:r>
            <a:r>
              <a:rPr lang="en-US" sz="3200" kern="0" dirty="0" smtClean="0">
                <a:solidFill>
                  <a:schemeClr val="bg1">
                    <a:lumMod val="65000"/>
                  </a:schemeClr>
                </a:solidFill>
                <a:latin typeface="Times New Roman"/>
              </a:rPr>
              <a:t>  (continued)</a:t>
            </a:r>
            <a:endParaRPr lang="en-US" sz="3600" b="1" i="1" dirty="0" smtClean="0">
              <a:solidFill>
                <a:schemeClr val="bg1">
                  <a:lumMod val="65000"/>
                </a:schemeClr>
              </a:solidFill>
            </a:endParaRPr>
          </a:p>
          <a:p>
            <a:pPr marL="398463" indent="-398463" algn="l">
              <a:spcBef>
                <a:spcPct val="20000"/>
              </a:spcBef>
              <a:buClr>
                <a:schemeClr val="tx2"/>
              </a:buClr>
              <a:buSzPct val="60000"/>
              <a:buFont typeface="Wingdings" pitchFamily="2" charset="2"/>
              <a:buChar char="u"/>
              <a:tabLst>
                <a:tab pos="1546225" algn="l"/>
              </a:tabLst>
            </a:pPr>
            <a:r>
              <a:rPr lang="en-US" sz="3200" dirty="0" smtClean="0"/>
              <a:t>Make full use of encapsulation</a:t>
            </a:r>
          </a:p>
          <a:p>
            <a:pPr marL="398463" indent="-398463" algn="l">
              <a:spcBef>
                <a:spcPct val="20000"/>
              </a:spcBef>
              <a:buClr>
                <a:schemeClr val="tx2"/>
              </a:buClr>
              <a:buSzPct val="60000"/>
              <a:buFont typeface="Wingdings" pitchFamily="2" charset="2"/>
              <a:buChar char="u"/>
              <a:tabLst>
                <a:tab pos="1546225" algn="l"/>
              </a:tabLst>
            </a:pPr>
            <a:r>
              <a:rPr lang="en-US" sz="3200" i="1" dirty="0" smtClean="0"/>
              <a:t>Example</a:t>
            </a:r>
            <a:r>
              <a:rPr lang="en-US" sz="3200" i="1" dirty="0"/>
              <a:t>:</a:t>
            </a:r>
            <a:r>
              <a:rPr lang="en-US" sz="3200" dirty="0"/>
              <a:t> debit (amount</a:t>
            </a:r>
            <a:r>
              <a:rPr lang="en-US" sz="3200" dirty="0" smtClean="0"/>
              <a:t>)</a:t>
            </a:r>
            <a:endParaRPr lang="en-US" sz="3200" dirty="0"/>
          </a:p>
          <a:p>
            <a:pPr marL="862013" lvl="1" indent="-349250" algn="l">
              <a:lnSpc>
                <a:spcPct val="95000"/>
              </a:lnSpc>
              <a:spcBef>
                <a:spcPct val="20000"/>
              </a:spcBef>
              <a:buClr>
                <a:schemeClr val="bg2"/>
              </a:buClr>
              <a:buSzPct val="60000"/>
              <a:buFont typeface="Wingdings" pitchFamily="2" charset="2"/>
              <a:buChar char="n"/>
              <a:tabLst>
                <a:tab pos="854075" algn="l"/>
              </a:tabLst>
            </a:pPr>
            <a:r>
              <a:rPr lang="en-US" dirty="0" smtClean="0"/>
              <a:t>Pass “</a:t>
            </a:r>
            <a:r>
              <a:rPr lang="en-US" dirty="0" smtClean="0">
                <a:latin typeface="Consolas" panose="020B0609020204030204" pitchFamily="49" charset="0"/>
              </a:rPr>
              <a:t>old balance</a:t>
            </a:r>
            <a:r>
              <a:rPr lang="en-US" dirty="0" smtClean="0">
                <a:latin typeface="+mn-lt"/>
              </a:rPr>
              <a:t>” and “</a:t>
            </a:r>
            <a:r>
              <a:rPr lang="en-US" dirty="0" smtClean="0">
                <a:latin typeface="Consolas" panose="020B0609020204030204" pitchFamily="49" charset="0"/>
              </a:rPr>
              <a:t>new balance</a:t>
            </a:r>
            <a:r>
              <a:rPr lang="en-US" dirty="0" smtClean="0">
                <a:latin typeface="+mn-lt"/>
              </a:rPr>
              <a:t>”</a:t>
            </a:r>
            <a:r>
              <a:rPr lang="en-US" dirty="0" smtClean="0"/>
              <a:t> between calling and called objects </a:t>
            </a:r>
            <a:r>
              <a:rPr lang="en-US" b="1" i="1" dirty="0" smtClean="0">
                <a:solidFill>
                  <a:schemeClr val="bg2"/>
                </a:solidFill>
              </a:rPr>
              <a:t>??</a:t>
            </a:r>
          </a:p>
          <a:p>
            <a:pPr marL="512763" lvl="1" algn="l">
              <a:lnSpc>
                <a:spcPct val="95000"/>
              </a:lnSpc>
              <a:spcBef>
                <a:spcPct val="20000"/>
              </a:spcBef>
              <a:buClr>
                <a:srgbClr val="000066"/>
              </a:buClr>
              <a:buSzPct val="60000"/>
              <a:tabLst>
                <a:tab pos="854075" algn="l"/>
              </a:tabLst>
            </a:pPr>
            <a:r>
              <a:rPr lang="en-US" dirty="0" smtClean="0"/>
              <a:t>	Implement the method in calling object </a:t>
            </a:r>
            <a:r>
              <a:rPr lang="en-US" b="1" i="1" dirty="0" smtClean="0">
                <a:solidFill>
                  <a:schemeClr val="bg2"/>
                </a:solidFill>
              </a:rPr>
              <a:t>??</a:t>
            </a:r>
          </a:p>
          <a:p>
            <a:pPr marL="862013" lvl="1" indent="-349250" algn="l">
              <a:lnSpc>
                <a:spcPct val="95000"/>
              </a:lnSpc>
              <a:spcBef>
                <a:spcPct val="20000"/>
              </a:spcBef>
              <a:buClr>
                <a:srgbClr val="00B050"/>
              </a:buClr>
              <a:buSzPct val="60000"/>
              <a:buFont typeface="Wingdings" pitchFamily="2" charset="2"/>
              <a:buChar char="n"/>
              <a:tabLst>
                <a:tab pos="1374775" algn="l"/>
              </a:tabLst>
            </a:pPr>
            <a:r>
              <a:rPr lang="en-US" dirty="0" smtClean="0"/>
              <a:t>Pass message “</a:t>
            </a:r>
            <a:r>
              <a:rPr lang="en-US" dirty="0" smtClean="0">
                <a:latin typeface="Consolas" panose="020B0609020204030204" pitchFamily="49" charset="0"/>
              </a:rPr>
              <a:t>debit(amount)</a:t>
            </a:r>
            <a:r>
              <a:rPr lang="en-US" dirty="0" smtClean="0"/>
              <a:t>” to called object</a:t>
            </a:r>
            <a:endParaRPr lang="en-US" b="1" i="1" dirty="0" smtClean="0">
              <a:solidFill>
                <a:srgbClr val="00B050"/>
              </a:solidFill>
            </a:endParaRPr>
          </a:p>
          <a:p>
            <a:pPr marL="512763" lvl="1" algn="l">
              <a:lnSpc>
                <a:spcPct val="95000"/>
              </a:lnSpc>
              <a:spcBef>
                <a:spcPct val="20000"/>
              </a:spcBef>
              <a:buClr>
                <a:srgbClr val="00B050"/>
              </a:buClr>
              <a:buSzPct val="60000"/>
              <a:tabLst>
                <a:tab pos="854075" algn="l"/>
              </a:tabLst>
            </a:pPr>
            <a:r>
              <a:rPr lang="en-US" dirty="0"/>
              <a:t>	</a:t>
            </a:r>
            <a:r>
              <a:rPr lang="en-US" dirty="0" smtClean="0"/>
              <a:t>Implement the method in called object </a:t>
            </a:r>
            <a:r>
              <a:rPr lang="en-US" b="1" dirty="0" smtClean="0">
                <a:solidFill>
                  <a:schemeClr val="bg1">
                    <a:lumMod val="65000"/>
                  </a:schemeClr>
                </a:solidFill>
              </a:rPr>
              <a:t>.</a:t>
            </a:r>
            <a:endParaRPr lang="en-US" sz="3200" b="1" dirty="0" smtClean="0">
              <a:solidFill>
                <a:schemeClr val="bg1">
                  <a:lumMod val="65000"/>
                </a:schemeClr>
              </a:solidFill>
            </a:endParaRPr>
          </a:p>
        </p:txBody>
      </p:sp>
      <p:sp>
        <p:nvSpPr>
          <p:cNvPr id="2960386" name="Rectangle 2"/>
          <p:cNvSpPr>
            <a:spLocks noGrp="1" noChangeArrowheads="1"/>
          </p:cNvSpPr>
          <p:nvPr>
            <p:ph type="title"/>
          </p:nvPr>
        </p:nvSpPr>
        <p:spPr>
          <a:xfrm>
            <a:off x="379413" y="266700"/>
            <a:ext cx="9340850" cy="1104900"/>
          </a:xfrm>
        </p:spPr>
        <p:txBody>
          <a:bodyPr/>
          <a:lstStyle/>
          <a:p>
            <a:r>
              <a:rPr lang="en-US" sz="4000" dirty="0" smtClean="0"/>
              <a:t>Model </a:t>
            </a:r>
            <a:r>
              <a:rPr lang="en-US" sz="4000" dirty="0"/>
              <a:t>Object Interactions </a:t>
            </a:r>
            <a:r>
              <a:rPr lang="en-US" sz="4000" dirty="0" smtClean="0"/>
              <a:t>&amp; Behaviour </a:t>
            </a:r>
            <a:r>
              <a:rPr lang="en-US" sz="4000" dirty="0"/>
              <a:t/>
            </a:r>
            <a:br>
              <a:rPr lang="en-US" sz="4000" dirty="0"/>
            </a:br>
            <a:r>
              <a:rPr lang="en-US" sz="3200" i="1" dirty="0"/>
              <a:t>that Support </a:t>
            </a:r>
            <a:r>
              <a:rPr lang="en-US" sz="3200" i="1" dirty="0" smtClean="0"/>
              <a:t>Use </a:t>
            </a:r>
            <a:r>
              <a:rPr lang="en-US" sz="3200" i="1" dirty="0"/>
              <a:t>Case </a:t>
            </a:r>
            <a:r>
              <a:rPr lang="en-US" sz="3200" i="1" dirty="0" smtClean="0"/>
              <a:t>Scenarios</a:t>
            </a:r>
            <a:endParaRPr lang="en-US" sz="3200" i="1" dirty="0"/>
          </a:p>
        </p:txBody>
      </p:sp>
    </p:spTree>
    <p:extLst>
      <p:ext uri="{BB962C8B-B14F-4D97-AF65-F5344CB8AC3E}">
        <p14:creationId xmlns:p14="http://schemas.microsoft.com/office/powerpoint/2010/main" val="339200158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0388">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960388">
                                            <p:txEl>
                                              <p:pRg st="1" end="1"/>
                                            </p:txEl>
                                          </p:spTgt>
                                        </p:tgtEl>
                                        <p:attrNameLst>
                                          <p:attrName>ppt_c</p:attrName>
                                        </p:attrNameLst>
                                      </p:cBhvr>
                                      <p:to>
                                        <a:srgbClr val="A6A6A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0388">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960388">
                                            <p:txEl>
                                              <p:pRg st="2" end="2"/>
                                            </p:txEl>
                                          </p:spTgt>
                                        </p:tgtEl>
                                        <p:attrNameLst>
                                          <p:attrName>ppt_c</p:attrName>
                                        </p:attrNameLst>
                                      </p:cBhvr>
                                      <p:to>
                                        <a:srgbClr val="A6A6A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038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038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038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6038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893CAD1D-A768-4BA7-B944-D356F0603502}" type="slidenum">
              <a:rPr lang="en-US"/>
              <a:pPr/>
              <a:t>68</a:t>
            </a:fld>
            <a:endParaRPr lang="en-US" dirty="0"/>
          </a:p>
        </p:txBody>
      </p:sp>
      <p:sp>
        <p:nvSpPr>
          <p:cNvPr id="2358274" name="Rectangle 1026"/>
          <p:cNvSpPr>
            <a:spLocks noGrp="1" noChangeArrowheads="1"/>
          </p:cNvSpPr>
          <p:nvPr>
            <p:ph type="title"/>
          </p:nvPr>
        </p:nvSpPr>
        <p:spPr>
          <a:xfrm>
            <a:off x="381000" y="266700"/>
            <a:ext cx="9340850" cy="1104900"/>
          </a:xfrm>
        </p:spPr>
        <p:txBody>
          <a:bodyPr/>
          <a:lstStyle/>
          <a:p>
            <a:r>
              <a:rPr lang="en-US" sz="4000" dirty="0" smtClean="0"/>
              <a:t>Model </a:t>
            </a:r>
            <a:r>
              <a:rPr lang="en-US" sz="4000" dirty="0"/>
              <a:t>Object Interactions </a:t>
            </a:r>
            <a:r>
              <a:rPr lang="en-US" sz="4000" dirty="0" smtClean="0"/>
              <a:t>&amp; Behaviour </a:t>
            </a:r>
            <a:r>
              <a:rPr lang="en-US" sz="4000" dirty="0"/>
              <a:t/>
            </a:r>
            <a:br>
              <a:rPr lang="en-US" sz="4000" dirty="0"/>
            </a:br>
            <a:r>
              <a:rPr lang="en-US" sz="3200" i="1" dirty="0"/>
              <a:t>that Support </a:t>
            </a:r>
            <a:r>
              <a:rPr lang="en-US" sz="3200" i="1" dirty="0" smtClean="0"/>
              <a:t>Use </a:t>
            </a:r>
            <a:r>
              <a:rPr lang="en-US" sz="3200" i="1" dirty="0"/>
              <a:t>Case </a:t>
            </a:r>
            <a:r>
              <a:rPr lang="en-US" sz="3200" i="1" dirty="0" smtClean="0"/>
              <a:t>Scenarios</a:t>
            </a:r>
            <a:endParaRPr lang="en-US" sz="3200" i="1" dirty="0"/>
          </a:p>
        </p:txBody>
      </p:sp>
      <p:sp>
        <p:nvSpPr>
          <p:cNvPr id="2358275" name="Rectangle 1027"/>
          <p:cNvSpPr>
            <a:spLocks noGrp="1" noChangeArrowheads="1"/>
          </p:cNvSpPr>
          <p:nvPr>
            <p:ph type="body" idx="1"/>
          </p:nvPr>
        </p:nvSpPr>
        <p:spPr>
          <a:xfrm>
            <a:off x="381000" y="1676400"/>
            <a:ext cx="9326880" cy="1752600"/>
          </a:xfrm>
        </p:spPr>
        <p:txBody>
          <a:bodyPr/>
          <a:lstStyle/>
          <a:p>
            <a:pPr marL="1598613" indent="-1598613">
              <a:buNone/>
            </a:pPr>
            <a:r>
              <a:rPr lang="en-US" b="1" i="1" dirty="0" smtClean="0"/>
              <a:t>Task 4.3</a:t>
            </a:r>
            <a:r>
              <a:rPr lang="en-US" dirty="0" smtClean="0"/>
              <a:t>	</a:t>
            </a:r>
            <a:r>
              <a:rPr lang="en-US" dirty="0">
                <a:solidFill>
                  <a:srgbClr val="000000"/>
                </a:solidFill>
              </a:rPr>
              <a:t> Associate behaviour with class </a:t>
            </a:r>
            <a:r>
              <a:rPr lang="en-US" dirty="0" smtClean="0">
                <a:solidFill>
                  <a:srgbClr val="000000"/>
                </a:solidFill>
              </a:rPr>
              <a:t>types</a:t>
            </a:r>
            <a:endParaRPr lang="en-US" b="1" i="1" dirty="0" smtClean="0">
              <a:solidFill>
                <a:srgbClr val="00B050"/>
              </a:solidFill>
            </a:endParaRPr>
          </a:p>
          <a:p>
            <a:pPr lvl="0">
              <a:buClr>
                <a:srgbClr val="000066"/>
              </a:buClr>
              <a:tabLst>
                <a:tab pos="1546225" algn="l"/>
              </a:tabLst>
            </a:pPr>
            <a:r>
              <a:rPr lang="en-US" b="1" i="1" dirty="0" smtClean="0">
                <a:solidFill>
                  <a:srgbClr val="00B050"/>
                </a:solidFill>
              </a:rPr>
              <a:t>For </a:t>
            </a:r>
            <a:r>
              <a:rPr lang="en-US" b="1" i="1" dirty="0">
                <a:solidFill>
                  <a:srgbClr val="00B050"/>
                </a:solidFill>
              </a:rPr>
              <a:t>each identified behaviour</a:t>
            </a:r>
            <a:r>
              <a:rPr lang="en-US" dirty="0"/>
              <a:t>, </a:t>
            </a:r>
            <a:r>
              <a:rPr lang="en-US" dirty="0" smtClean="0"/>
              <a:t>determine </a:t>
            </a:r>
            <a:r>
              <a:rPr lang="en-US" dirty="0"/>
              <a:t>whether it </a:t>
            </a:r>
            <a:r>
              <a:rPr lang="en-US" dirty="0" smtClean="0"/>
              <a:t>is </a:t>
            </a:r>
            <a:r>
              <a:rPr lang="en-US" dirty="0"/>
              <a:t>manual or </a:t>
            </a:r>
            <a:r>
              <a:rPr lang="en-US" dirty="0" smtClean="0"/>
              <a:t>automated</a:t>
            </a:r>
          </a:p>
          <a:p>
            <a:pPr lvl="0">
              <a:buClr>
                <a:srgbClr val="000066"/>
              </a:buClr>
              <a:tabLst>
                <a:tab pos="1546225" algn="l"/>
              </a:tabLst>
            </a:pPr>
            <a:r>
              <a:rPr lang="en-US" dirty="0">
                <a:solidFill>
                  <a:srgbClr val="000000"/>
                </a:solidFill>
              </a:rPr>
              <a:t>If automated, associate it with appropriate class </a:t>
            </a:r>
            <a:r>
              <a:rPr lang="en-US" dirty="0" smtClean="0">
                <a:solidFill>
                  <a:srgbClr val="000000"/>
                </a:solidFill>
              </a:rPr>
              <a:t>type </a:t>
            </a:r>
            <a:r>
              <a:rPr lang="en-US" b="1" dirty="0" smtClean="0">
                <a:solidFill>
                  <a:schemeClr val="bg1">
                    <a:lumMod val="65000"/>
                  </a:schemeClr>
                </a:solidFill>
              </a:rPr>
              <a:t>.</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827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58275">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827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58275">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8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275" grpId="0" uiExpand="1" build="p" bldLvl="2"/>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23522" name="Rectangle 2"/>
          <p:cNvSpPr>
            <a:spLocks noGrp="1" noChangeArrowheads="1"/>
          </p:cNvSpPr>
          <p:nvPr>
            <p:ph type="title" idx="4294967295"/>
          </p:nvPr>
        </p:nvSpPr>
        <p:spPr>
          <a:xfrm>
            <a:off x="412750" y="0"/>
            <a:ext cx="9036050" cy="762000"/>
          </a:xfrm>
        </p:spPr>
        <p:txBody>
          <a:bodyPr/>
          <a:lstStyle/>
          <a:p>
            <a:r>
              <a:rPr lang="en-US" dirty="0" smtClean="0"/>
              <a:t>Behaviour </a:t>
            </a:r>
            <a:r>
              <a:rPr lang="en-US" dirty="0"/>
              <a:t>and Responsibilities</a:t>
            </a:r>
          </a:p>
        </p:txBody>
      </p:sp>
      <p:sp>
        <p:nvSpPr>
          <p:cNvPr id="2923523" name="Rectangle 4"/>
          <p:cNvSpPr>
            <a:spLocks noChangeArrowheads="1"/>
          </p:cNvSpPr>
          <p:nvPr/>
        </p:nvSpPr>
        <p:spPr bwMode="auto">
          <a:xfrm>
            <a:off x="227013" y="830263"/>
            <a:ext cx="9448800" cy="6027737"/>
          </a:xfrm>
          <a:prstGeom prst="rect">
            <a:avLst/>
          </a:prstGeom>
          <a:noFill/>
          <a:ln w="0">
            <a:solidFill>
              <a:srgbClr val="000000"/>
            </a:solidFill>
            <a:miter lim="800000"/>
            <a:headEnd/>
            <a:tailEnd/>
          </a:ln>
        </p:spPr>
        <p:txBody>
          <a:bodyPr/>
          <a:lstStyle/>
          <a:p>
            <a:pPr algn="l">
              <a:lnSpc>
                <a:spcPct val="80000"/>
              </a:lnSpc>
              <a:spcBef>
                <a:spcPct val="20000"/>
              </a:spcBef>
            </a:pPr>
            <a:endParaRPr lang="en-US" sz="1500" b="1" dirty="0"/>
          </a:p>
        </p:txBody>
      </p:sp>
      <p:sp>
        <p:nvSpPr>
          <p:cNvPr id="2923524" name="Rectangle 36"/>
          <p:cNvSpPr>
            <a:spLocks noChangeArrowheads="1"/>
          </p:cNvSpPr>
          <p:nvPr/>
        </p:nvSpPr>
        <p:spPr bwMode="auto">
          <a:xfrm>
            <a:off x="1701800" y="825500"/>
            <a:ext cx="1086131" cy="215444"/>
          </a:xfrm>
          <a:prstGeom prst="rect">
            <a:avLst/>
          </a:prstGeom>
          <a:noFill/>
          <a:ln w="9525">
            <a:noFill/>
            <a:miter lim="800000"/>
            <a:headEnd/>
            <a:tailEnd/>
          </a:ln>
        </p:spPr>
        <p:txBody>
          <a:bodyPr wrap="none" lIns="0" tIns="0" rIns="0" bIns="0">
            <a:spAutoFit/>
          </a:bodyPr>
          <a:lstStyle/>
          <a:p>
            <a:pPr algn="l"/>
            <a:r>
              <a:rPr lang="en-US" sz="1400" b="1" dirty="0" smtClean="0"/>
              <a:t>BEHAVIOUR</a:t>
            </a:r>
            <a:endParaRPr lang="en-US" sz="3200" b="1" dirty="0"/>
          </a:p>
        </p:txBody>
      </p:sp>
      <p:sp>
        <p:nvSpPr>
          <p:cNvPr id="2923525" name="Rectangle 37"/>
          <p:cNvSpPr>
            <a:spLocks noChangeArrowheads="1"/>
          </p:cNvSpPr>
          <p:nvPr/>
        </p:nvSpPr>
        <p:spPr bwMode="auto">
          <a:xfrm>
            <a:off x="303213" y="1068388"/>
            <a:ext cx="3640420" cy="5816977"/>
          </a:xfrm>
          <a:prstGeom prst="rect">
            <a:avLst/>
          </a:prstGeom>
          <a:noFill/>
          <a:ln w="9525">
            <a:noFill/>
            <a:miter lim="800000"/>
            <a:headEnd/>
            <a:tailEnd/>
          </a:ln>
        </p:spPr>
        <p:txBody>
          <a:bodyPr wrap="none" lIns="0" tIns="0" rIns="0" bIns="0">
            <a:spAutoFit/>
          </a:bodyPr>
          <a:lstStyle/>
          <a:p>
            <a:pPr algn="l"/>
            <a:r>
              <a:rPr lang="en-US" sz="1400" dirty="0"/>
              <a:t>Display dialogue window for Member No.</a:t>
            </a:r>
          </a:p>
          <a:p>
            <a:pPr algn="l"/>
            <a:r>
              <a:rPr lang="en-US" sz="1400" dirty="0"/>
              <a:t>Enter Member No.</a:t>
            </a:r>
          </a:p>
          <a:p>
            <a:pPr algn="l"/>
            <a:r>
              <a:rPr lang="en-US" sz="1400" dirty="0"/>
              <a:t>Click </a:t>
            </a:r>
            <a:r>
              <a:rPr lang="en-US" sz="1400" b="1" dirty="0" smtClean="0">
                <a:sym typeface="Symbol"/>
              </a:rPr>
              <a:t></a:t>
            </a:r>
            <a:r>
              <a:rPr lang="en-US" sz="1400" dirty="0" smtClean="0"/>
              <a:t>OK</a:t>
            </a:r>
            <a:r>
              <a:rPr lang="en-US" sz="1400" b="1" kern="0" dirty="0" smtClean="0">
                <a:sym typeface="Symbol"/>
              </a:rPr>
              <a:t></a:t>
            </a:r>
            <a:endParaRPr lang="en-US" sz="1400" dirty="0"/>
          </a:p>
          <a:p>
            <a:pPr algn="l"/>
            <a:r>
              <a:rPr lang="en-US" sz="1400" dirty="0"/>
              <a:t>Verify Member No.</a:t>
            </a:r>
          </a:p>
          <a:p>
            <a:pPr algn="l"/>
            <a:r>
              <a:rPr lang="en-US" sz="1400" dirty="0"/>
              <a:t>Display club member dialogue window</a:t>
            </a:r>
          </a:p>
          <a:p>
            <a:pPr algn="l"/>
            <a:r>
              <a:rPr lang="en-US" sz="1400" dirty="0"/>
              <a:t>Display blank order window</a:t>
            </a:r>
          </a:p>
          <a:p>
            <a:pPr algn="l"/>
            <a:r>
              <a:rPr lang="en-US" sz="1400" dirty="0"/>
              <a:t>Display blank member ordered products window</a:t>
            </a:r>
          </a:p>
          <a:p>
            <a:pPr algn="l"/>
            <a:r>
              <a:rPr lang="en-US" sz="1400" dirty="0"/>
              <a:t>Check address and phone no. change</a:t>
            </a:r>
          </a:p>
          <a:p>
            <a:pPr algn="l"/>
            <a:r>
              <a:rPr lang="en-US" sz="1400" dirty="0"/>
              <a:t>Click </a:t>
            </a:r>
            <a:r>
              <a:rPr lang="en-US" sz="1400" b="1" dirty="0" smtClean="0">
                <a:sym typeface="Symbol"/>
              </a:rPr>
              <a:t></a:t>
            </a:r>
            <a:r>
              <a:rPr lang="en-US" sz="1400" dirty="0" smtClean="0"/>
              <a:t>Update Member</a:t>
            </a:r>
            <a:r>
              <a:rPr lang="en-US" sz="1400" b="1" kern="0" dirty="0" smtClean="0">
                <a:sym typeface="Symbol"/>
              </a:rPr>
              <a:t></a:t>
            </a:r>
            <a:r>
              <a:rPr lang="en-US" sz="1400" dirty="0" smtClean="0"/>
              <a:t> </a:t>
            </a:r>
            <a:r>
              <a:rPr lang="en-US" sz="1400" dirty="0"/>
              <a:t>menu button</a:t>
            </a:r>
          </a:p>
          <a:p>
            <a:pPr algn="l"/>
            <a:r>
              <a:rPr lang="en-US" sz="1400" dirty="0"/>
              <a:t>Click </a:t>
            </a:r>
            <a:r>
              <a:rPr lang="en-US" sz="1400" b="1" dirty="0" smtClean="0">
                <a:sym typeface="Symbol"/>
              </a:rPr>
              <a:t></a:t>
            </a:r>
            <a:r>
              <a:rPr lang="en-US" sz="1400" dirty="0" smtClean="0"/>
              <a:t>Enter Ordered Product</a:t>
            </a:r>
            <a:r>
              <a:rPr lang="en-US" sz="1400" b="1" kern="0" dirty="0" smtClean="0">
                <a:sym typeface="Symbol"/>
              </a:rPr>
              <a:t></a:t>
            </a:r>
            <a:r>
              <a:rPr lang="en-US" sz="1400" dirty="0" smtClean="0"/>
              <a:t> </a:t>
            </a:r>
            <a:r>
              <a:rPr lang="en-US" sz="1400" dirty="0"/>
              <a:t>menu button</a:t>
            </a:r>
          </a:p>
          <a:p>
            <a:pPr algn="l"/>
            <a:r>
              <a:rPr lang="en-US" sz="1400" dirty="0"/>
              <a:t>Display dialogue window for Product No.</a:t>
            </a:r>
          </a:p>
          <a:p>
            <a:pPr algn="l"/>
            <a:r>
              <a:rPr lang="en-US" sz="1400" dirty="0"/>
              <a:t>Enter Product No.</a:t>
            </a:r>
          </a:p>
          <a:p>
            <a:pPr algn="l"/>
            <a:r>
              <a:rPr lang="en-US" sz="1400" dirty="0"/>
              <a:t>Click </a:t>
            </a:r>
            <a:r>
              <a:rPr lang="en-US" sz="1400" b="1" dirty="0" smtClean="0">
                <a:sym typeface="Symbol"/>
              </a:rPr>
              <a:t></a:t>
            </a:r>
            <a:r>
              <a:rPr lang="en-US" sz="1400" dirty="0" smtClean="0"/>
              <a:t>Enter</a:t>
            </a:r>
            <a:r>
              <a:rPr lang="en-US" sz="1400" b="1" kern="0" dirty="0" smtClean="0">
                <a:sym typeface="Symbol"/>
              </a:rPr>
              <a:t></a:t>
            </a:r>
            <a:endParaRPr lang="en-US" sz="1400" dirty="0"/>
          </a:p>
          <a:p>
            <a:pPr algn="l"/>
            <a:r>
              <a:rPr lang="en-US" sz="1400" dirty="0"/>
              <a:t>Validate Product No.</a:t>
            </a:r>
          </a:p>
          <a:p>
            <a:pPr algn="l"/>
            <a:r>
              <a:rPr lang="en-US" sz="1400" dirty="0"/>
              <a:t>Display product details</a:t>
            </a:r>
          </a:p>
          <a:p>
            <a:pPr algn="l"/>
            <a:r>
              <a:rPr lang="en-US" sz="1400" dirty="0"/>
              <a:t>Enter inputs </a:t>
            </a:r>
          </a:p>
          <a:p>
            <a:pPr algn="l"/>
            <a:r>
              <a:rPr lang="en-US" sz="1400" dirty="0"/>
              <a:t>Click </a:t>
            </a:r>
            <a:r>
              <a:rPr lang="en-US" sz="1400" b="1" dirty="0" smtClean="0">
                <a:sym typeface="Symbol"/>
              </a:rPr>
              <a:t></a:t>
            </a:r>
            <a:r>
              <a:rPr lang="en-US" sz="1400" dirty="0" smtClean="0"/>
              <a:t>Enter</a:t>
            </a:r>
            <a:r>
              <a:rPr lang="en-US" sz="1400" b="1" kern="0" dirty="0" smtClean="0">
                <a:sym typeface="Symbol"/>
              </a:rPr>
              <a:t></a:t>
            </a:r>
            <a:endParaRPr lang="en-US" sz="1400" dirty="0"/>
          </a:p>
          <a:p>
            <a:pPr algn="l"/>
            <a:r>
              <a:rPr lang="en-US" sz="1400" dirty="0"/>
              <a:t>Validate inputs</a:t>
            </a:r>
          </a:p>
          <a:p>
            <a:pPr algn="l"/>
            <a:r>
              <a:rPr lang="en-US" sz="1400" dirty="0"/>
              <a:t>Calculate Extended Cost</a:t>
            </a:r>
          </a:p>
          <a:p>
            <a:pPr algn="l"/>
            <a:r>
              <a:rPr lang="en-US" sz="1400" dirty="0"/>
              <a:t>Calculate Quantity Backordered</a:t>
            </a:r>
          </a:p>
          <a:p>
            <a:pPr algn="l"/>
            <a:r>
              <a:rPr lang="en-US" sz="1400" dirty="0"/>
              <a:t>Compare Quantity Ordered with Quantity in Stock</a:t>
            </a:r>
          </a:p>
          <a:p>
            <a:pPr algn="l"/>
            <a:r>
              <a:rPr lang="en-US" sz="1400" dirty="0"/>
              <a:t>Calculate Quantity Backordered </a:t>
            </a:r>
          </a:p>
          <a:p>
            <a:pPr algn="l"/>
            <a:r>
              <a:rPr lang="en-US" sz="1400" dirty="0"/>
              <a:t>Displays member ordered product window</a:t>
            </a:r>
          </a:p>
          <a:p>
            <a:pPr algn="l"/>
            <a:r>
              <a:rPr lang="en-US" sz="1400" dirty="0"/>
              <a:t>Display ordered product confirmation window</a:t>
            </a:r>
          </a:p>
          <a:p>
            <a:pPr algn="l"/>
            <a:r>
              <a:rPr lang="en-US" sz="1400" dirty="0"/>
              <a:t>Display dialogue window for additional products</a:t>
            </a:r>
          </a:p>
          <a:p>
            <a:pPr algn="l"/>
            <a:r>
              <a:rPr lang="en-US" sz="1400" dirty="0"/>
              <a:t>Assign unique Order No. and Order Status of “O”</a:t>
            </a:r>
          </a:p>
          <a:p>
            <a:pPr algn="l"/>
            <a:r>
              <a:rPr lang="en-US" sz="1400" dirty="0"/>
              <a:t>Display order window </a:t>
            </a:r>
          </a:p>
        </p:txBody>
      </p:sp>
      <p:sp>
        <p:nvSpPr>
          <p:cNvPr id="2923526" name="Rectangle 116"/>
          <p:cNvSpPr>
            <a:spLocks noChangeArrowheads="1"/>
          </p:cNvSpPr>
          <p:nvPr/>
        </p:nvSpPr>
        <p:spPr bwMode="auto">
          <a:xfrm>
            <a:off x="4741863" y="825500"/>
            <a:ext cx="2028825" cy="212725"/>
          </a:xfrm>
          <a:prstGeom prst="rect">
            <a:avLst/>
          </a:prstGeom>
          <a:noFill/>
          <a:ln w="9525">
            <a:noFill/>
            <a:miter lim="800000"/>
            <a:headEnd/>
            <a:tailEnd/>
          </a:ln>
        </p:spPr>
        <p:txBody>
          <a:bodyPr wrap="none" lIns="0" tIns="0" rIns="0" bIns="0">
            <a:spAutoFit/>
          </a:bodyPr>
          <a:lstStyle/>
          <a:p>
            <a:pPr algn="l"/>
            <a:r>
              <a:rPr lang="en-US" sz="1400" b="1" dirty="0"/>
              <a:t>AUTOMATED/MANUAL</a:t>
            </a:r>
            <a:endParaRPr lang="en-US" sz="3200" b="1" dirty="0"/>
          </a:p>
        </p:txBody>
      </p:sp>
      <p:sp>
        <p:nvSpPr>
          <p:cNvPr id="2923527" name="Rectangle 117"/>
          <p:cNvSpPr>
            <a:spLocks noChangeArrowheads="1"/>
          </p:cNvSpPr>
          <p:nvPr/>
        </p:nvSpPr>
        <p:spPr bwMode="auto">
          <a:xfrm>
            <a:off x="7851775" y="825500"/>
            <a:ext cx="1092200" cy="212725"/>
          </a:xfrm>
          <a:prstGeom prst="rect">
            <a:avLst/>
          </a:prstGeom>
          <a:noFill/>
          <a:ln w="9525">
            <a:noFill/>
            <a:miter lim="800000"/>
            <a:headEnd/>
            <a:tailEnd/>
          </a:ln>
        </p:spPr>
        <p:txBody>
          <a:bodyPr wrap="none" lIns="0" tIns="0" rIns="0" bIns="0">
            <a:spAutoFit/>
          </a:bodyPr>
          <a:lstStyle/>
          <a:p>
            <a:r>
              <a:rPr lang="en-US" sz="1400" b="1" dirty="0"/>
              <a:t>CLASS TYPE</a:t>
            </a:r>
            <a:endParaRPr lang="en-US" sz="3200" b="1" dirty="0"/>
          </a:p>
        </p:txBody>
      </p:sp>
      <p:sp>
        <p:nvSpPr>
          <p:cNvPr id="2923528" name="Rectangle 118"/>
          <p:cNvSpPr>
            <a:spLocks noChangeArrowheads="1"/>
          </p:cNvSpPr>
          <p:nvPr/>
        </p:nvSpPr>
        <p:spPr bwMode="auto">
          <a:xfrm>
            <a:off x="4494213" y="1068388"/>
            <a:ext cx="2688236" cy="5816977"/>
          </a:xfrm>
          <a:prstGeom prst="rect">
            <a:avLst/>
          </a:prstGeom>
          <a:noFill/>
          <a:ln w="9525">
            <a:noFill/>
            <a:miter lim="800000"/>
            <a:headEnd/>
            <a:tailEnd/>
          </a:ln>
        </p:spPr>
        <p:txBody>
          <a:bodyPr wrap="none" lIns="0" tIns="0" rIns="0" bIns="0">
            <a:spAutoFit/>
          </a:bodyPr>
          <a:lstStyle/>
          <a:p>
            <a:pPr algn="l"/>
            <a:r>
              <a:rPr lang="en-US" sz="1400" dirty="0" smtClean="0"/>
              <a:t>Automated                                         </a:t>
            </a:r>
            <a:endParaRPr lang="en-US" sz="1400" dirty="0"/>
          </a:p>
          <a:p>
            <a:pPr algn="l"/>
            <a:r>
              <a:rPr lang="en-US" sz="1400" dirty="0"/>
              <a:t>Manual</a:t>
            </a:r>
          </a:p>
          <a:p>
            <a:pPr algn="l"/>
            <a:r>
              <a:rPr lang="en-US" sz="1400" dirty="0"/>
              <a:t>Manual</a:t>
            </a:r>
          </a:p>
          <a:p>
            <a:pPr algn="l"/>
            <a:r>
              <a:rPr lang="en-US" sz="1400" dirty="0"/>
              <a:t>Automated</a:t>
            </a:r>
          </a:p>
          <a:p>
            <a:pPr algn="l"/>
            <a:r>
              <a:rPr lang="en-US" sz="1400" dirty="0"/>
              <a:t>Automated</a:t>
            </a:r>
          </a:p>
          <a:p>
            <a:pPr algn="l"/>
            <a:r>
              <a:rPr lang="en-US" sz="1400" dirty="0"/>
              <a:t>Automated</a:t>
            </a:r>
          </a:p>
          <a:p>
            <a:pPr algn="l"/>
            <a:r>
              <a:rPr lang="en-US" sz="1400" dirty="0"/>
              <a:t>Automated</a:t>
            </a:r>
          </a:p>
          <a:p>
            <a:pPr algn="l"/>
            <a:r>
              <a:rPr lang="en-US" sz="1400" dirty="0"/>
              <a:t>Manual</a:t>
            </a:r>
          </a:p>
          <a:p>
            <a:pPr algn="l"/>
            <a:r>
              <a:rPr lang="en-US" sz="1400" dirty="0"/>
              <a:t>Manual</a:t>
            </a:r>
          </a:p>
          <a:p>
            <a:pPr algn="l"/>
            <a:r>
              <a:rPr lang="en-US" sz="1400" dirty="0"/>
              <a:t>Manual</a:t>
            </a:r>
          </a:p>
          <a:p>
            <a:pPr algn="l"/>
            <a:r>
              <a:rPr lang="en-US" sz="1400" dirty="0"/>
              <a:t>Automated</a:t>
            </a:r>
          </a:p>
          <a:p>
            <a:pPr algn="l"/>
            <a:r>
              <a:rPr lang="en-US" sz="1400" dirty="0"/>
              <a:t>Manual</a:t>
            </a:r>
          </a:p>
          <a:p>
            <a:pPr algn="l"/>
            <a:r>
              <a:rPr lang="en-US" sz="1400" dirty="0"/>
              <a:t>Manual</a:t>
            </a:r>
          </a:p>
          <a:p>
            <a:pPr algn="l"/>
            <a:r>
              <a:rPr lang="en-US" sz="1400" dirty="0"/>
              <a:t>Automated</a:t>
            </a:r>
          </a:p>
          <a:p>
            <a:pPr algn="l"/>
            <a:r>
              <a:rPr lang="en-US" sz="1400" dirty="0"/>
              <a:t>Automated</a:t>
            </a:r>
          </a:p>
          <a:p>
            <a:pPr algn="l"/>
            <a:r>
              <a:rPr lang="en-US" sz="1400" dirty="0"/>
              <a:t>Manual</a:t>
            </a:r>
          </a:p>
          <a:p>
            <a:pPr algn="l"/>
            <a:r>
              <a:rPr lang="en-US" sz="1400" dirty="0"/>
              <a:t>Manual</a:t>
            </a:r>
          </a:p>
          <a:p>
            <a:pPr algn="l"/>
            <a:r>
              <a:rPr lang="en-US" sz="1400" dirty="0"/>
              <a:t>Automated</a:t>
            </a:r>
          </a:p>
          <a:p>
            <a:pPr algn="l"/>
            <a:r>
              <a:rPr lang="en-US" sz="1400" dirty="0"/>
              <a:t>Automated</a:t>
            </a:r>
          </a:p>
          <a:p>
            <a:pPr algn="l"/>
            <a:r>
              <a:rPr lang="en-US" sz="1400" dirty="0"/>
              <a:t>Automated</a:t>
            </a:r>
          </a:p>
          <a:p>
            <a:pPr algn="l"/>
            <a:r>
              <a:rPr lang="en-US" sz="1400" dirty="0"/>
              <a:t>Automated</a:t>
            </a:r>
          </a:p>
          <a:p>
            <a:pPr algn="l"/>
            <a:r>
              <a:rPr lang="en-US" sz="1400" dirty="0"/>
              <a:t>Automated</a:t>
            </a:r>
          </a:p>
          <a:p>
            <a:pPr algn="l"/>
            <a:r>
              <a:rPr lang="en-US" sz="1400" dirty="0"/>
              <a:t>Automated</a:t>
            </a:r>
          </a:p>
          <a:p>
            <a:pPr algn="l"/>
            <a:r>
              <a:rPr lang="en-US" sz="1400" dirty="0"/>
              <a:t>Automated</a:t>
            </a:r>
          </a:p>
          <a:p>
            <a:pPr algn="l"/>
            <a:r>
              <a:rPr lang="en-US" sz="1400" dirty="0"/>
              <a:t>Automated</a:t>
            </a:r>
          </a:p>
          <a:p>
            <a:pPr algn="l"/>
            <a:r>
              <a:rPr lang="en-US" sz="1400" dirty="0"/>
              <a:t>Automated</a:t>
            </a:r>
          </a:p>
          <a:p>
            <a:pPr algn="l"/>
            <a:r>
              <a:rPr lang="en-US" sz="1400" dirty="0"/>
              <a:t>Automated</a:t>
            </a:r>
          </a:p>
        </p:txBody>
      </p:sp>
      <p:sp>
        <p:nvSpPr>
          <p:cNvPr id="2923529" name="Line 9"/>
          <p:cNvSpPr>
            <a:spLocks noChangeShapeType="1"/>
          </p:cNvSpPr>
          <p:nvPr/>
        </p:nvSpPr>
        <p:spPr bwMode="auto">
          <a:xfrm>
            <a:off x="227013" y="1066800"/>
            <a:ext cx="9448800" cy="0"/>
          </a:xfrm>
          <a:prstGeom prst="line">
            <a:avLst/>
          </a:prstGeom>
          <a:noFill/>
          <a:ln w="9525">
            <a:solidFill>
              <a:schemeClr val="tx1"/>
            </a:solidFill>
            <a:round/>
            <a:headEnd/>
            <a:tailEnd/>
          </a:ln>
          <a:effectLst/>
        </p:spPr>
        <p:txBody>
          <a:bodyPr/>
          <a:lstStyle/>
          <a:p>
            <a:endParaRPr lang="en-US" dirty="0"/>
          </a:p>
        </p:txBody>
      </p:sp>
      <p:sp>
        <p:nvSpPr>
          <p:cNvPr id="2923530" name="Rectangle 118"/>
          <p:cNvSpPr>
            <a:spLocks noChangeArrowheads="1"/>
          </p:cNvSpPr>
          <p:nvPr/>
        </p:nvSpPr>
        <p:spPr bwMode="auto">
          <a:xfrm>
            <a:off x="7237413" y="1068388"/>
            <a:ext cx="1561325" cy="5816977"/>
          </a:xfrm>
          <a:prstGeom prst="rect">
            <a:avLst/>
          </a:prstGeom>
          <a:noFill/>
          <a:ln w="9525">
            <a:noFill/>
            <a:miter lim="800000"/>
            <a:headEnd/>
            <a:tailEnd/>
          </a:ln>
        </p:spPr>
        <p:txBody>
          <a:bodyPr wrap="none" lIns="0" tIns="0" rIns="0" bIns="0">
            <a:spAutoFit/>
          </a:bodyPr>
          <a:lstStyle/>
          <a:p>
            <a:pPr algn="l"/>
            <a:r>
              <a:rPr lang="en-US" sz="1400" dirty="0" smtClean="0"/>
              <a:t>Boundary</a:t>
            </a:r>
            <a:endParaRPr lang="en-US" sz="1400" dirty="0"/>
          </a:p>
          <a:p>
            <a:pPr algn="l"/>
            <a:endParaRPr lang="en-US" sz="1400" dirty="0"/>
          </a:p>
          <a:p>
            <a:pPr algn="l"/>
            <a:endParaRPr lang="en-US" sz="1400" dirty="0"/>
          </a:p>
          <a:p>
            <a:pPr algn="l"/>
            <a:r>
              <a:rPr lang="en-US" sz="1400" dirty="0"/>
              <a:t>Entity</a:t>
            </a:r>
          </a:p>
          <a:p>
            <a:pPr algn="l"/>
            <a:r>
              <a:rPr lang="en-US" sz="1400" dirty="0"/>
              <a:t>Boundary</a:t>
            </a:r>
          </a:p>
          <a:p>
            <a:pPr algn="l"/>
            <a:r>
              <a:rPr lang="en-US" sz="1400" dirty="0"/>
              <a:t>Boundary                   </a:t>
            </a:r>
          </a:p>
          <a:p>
            <a:pPr algn="l"/>
            <a:r>
              <a:rPr lang="en-US" sz="1400" dirty="0"/>
              <a:t>Boundary</a:t>
            </a:r>
          </a:p>
          <a:p>
            <a:pPr algn="l"/>
            <a:endParaRPr lang="en-US" sz="1400" dirty="0"/>
          </a:p>
          <a:p>
            <a:pPr algn="l"/>
            <a:endParaRPr lang="en-US" sz="1400" dirty="0"/>
          </a:p>
          <a:p>
            <a:pPr algn="l"/>
            <a:endParaRPr lang="en-US" sz="1400" dirty="0"/>
          </a:p>
          <a:p>
            <a:pPr algn="l"/>
            <a:r>
              <a:rPr lang="en-US" sz="1400" dirty="0"/>
              <a:t>Boundary</a:t>
            </a:r>
          </a:p>
          <a:p>
            <a:pPr algn="l"/>
            <a:endParaRPr lang="en-US" sz="1400" dirty="0"/>
          </a:p>
          <a:p>
            <a:pPr algn="l"/>
            <a:endParaRPr lang="en-US" sz="1400" dirty="0"/>
          </a:p>
          <a:p>
            <a:pPr algn="l"/>
            <a:r>
              <a:rPr lang="en-US" sz="1400" dirty="0"/>
              <a:t>Entity</a:t>
            </a:r>
          </a:p>
          <a:p>
            <a:pPr algn="l"/>
            <a:r>
              <a:rPr lang="en-US" sz="1400" dirty="0"/>
              <a:t>Boundary</a:t>
            </a:r>
          </a:p>
          <a:p>
            <a:pPr algn="l"/>
            <a:endParaRPr lang="en-US" sz="1400" dirty="0"/>
          </a:p>
          <a:p>
            <a:pPr algn="l"/>
            <a:endParaRPr lang="en-US" sz="1400" dirty="0"/>
          </a:p>
          <a:p>
            <a:pPr algn="l"/>
            <a:r>
              <a:rPr lang="en-US" sz="1400" dirty="0"/>
              <a:t>Entity</a:t>
            </a:r>
          </a:p>
          <a:p>
            <a:pPr algn="l"/>
            <a:r>
              <a:rPr lang="en-US" sz="1400" dirty="0"/>
              <a:t>Entity</a:t>
            </a:r>
          </a:p>
          <a:p>
            <a:pPr algn="l"/>
            <a:r>
              <a:rPr lang="en-US" sz="1400" dirty="0"/>
              <a:t>Entity</a:t>
            </a:r>
          </a:p>
          <a:p>
            <a:pPr algn="l"/>
            <a:r>
              <a:rPr lang="en-US" sz="1400" dirty="0"/>
              <a:t>Control</a:t>
            </a:r>
          </a:p>
          <a:p>
            <a:pPr algn="l"/>
            <a:r>
              <a:rPr lang="en-US" sz="1400" dirty="0"/>
              <a:t>Entity</a:t>
            </a:r>
          </a:p>
          <a:p>
            <a:pPr algn="l"/>
            <a:r>
              <a:rPr lang="en-US" sz="1400" dirty="0"/>
              <a:t>Boundary</a:t>
            </a:r>
          </a:p>
          <a:p>
            <a:pPr algn="l"/>
            <a:r>
              <a:rPr lang="en-US" sz="1400" dirty="0"/>
              <a:t>Boundary</a:t>
            </a:r>
          </a:p>
          <a:p>
            <a:pPr algn="l"/>
            <a:r>
              <a:rPr lang="en-US" sz="1400" dirty="0"/>
              <a:t>Boundary</a:t>
            </a:r>
          </a:p>
          <a:p>
            <a:pPr algn="l"/>
            <a:r>
              <a:rPr lang="en-US" sz="1400" dirty="0"/>
              <a:t>Control</a:t>
            </a:r>
          </a:p>
          <a:p>
            <a:pPr algn="l"/>
            <a:r>
              <a:rPr lang="en-US" sz="1400" dirty="0"/>
              <a:t>Boundary</a:t>
            </a:r>
          </a:p>
        </p:txBody>
      </p:sp>
      <p:sp>
        <p:nvSpPr>
          <p:cNvPr id="2923531" name="Line 11"/>
          <p:cNvSpPr>
            <a:spLocks noChangeShapeType="1"/>
          </p:cNvSpPr>
          <p:nvPr/>
        </p:nvSpPr>
        <p:spPr bwMode="auto">
          <a:xfrm>
            <a:off x="227013" y="1295400"/>
            <a:ext cx="9448800" cy="0"/>
          </a:xfrm>
          <a:prstGeom prst="line">
            <a:avLst/>
          </a:prstGeom>
          <a:noFill/>
          <a:ln w="9525">
            <a:solidFill>
              <a:schemeClr val="tx1"/>
            </a:solidFill>
            <a:round/>
            <a:headEnd/>
            <a:tailEnd/>
          </a:ln>
          <a:effectLst/>
        </p:spPr>
        <p:txBody>
          <a:bodyPr/>
          <a:lstStyle/>
          <a:p>
            <a:endParaRPr lang="en-US" dirty="0"/>
          </a:p>
        </p:txBody>
      </p:sp>
      <p:sp>
        <p:nvSpPr>
          <p:cNvPr id="2923532" name="Line 12"/>
          <p:cNvSpPr>
            <a:spLocks noChangeShapeType="1"/>
          </p:cNvSpPr>
          <p:nvPr/>
        </p:nvSpPr>
        <p:spPr bwMode="auto">
          <a:xfrm>
            <a:off x="227013" y="1511300"/>
            <a:ext cx="9448800" cy="0"/>
          </a:xfrm>
          <a:prstGeom prst="line">
            <a:avLst/>
          </a:prstGeom>
          <a:noFill/>
          <a:ln w="9525">
            <a:solidFill>
              <a:schemeClr val="tx1"/>
            </a:solidFill>
            <a:round/>
            <a:headEnd/>
            <a:tailEnd/>
          </a:ln>
          <a:effectLst/>
        </p:spPr>
        <p:txBody>
          <a:bodyPr/>
          <a:lstStyle/>
          <a:p>
            <a:endParaRPr lang="en-US" dirty="0"/>
          </a:p>
        </p:txBody>
      </p:sp>
      <p:sp>
        <p:nvSpPr>
          <p:cNvPr id="2923533" name="Line 13"/>
          <p:cNvSpPr>
            <a:spLocks noChangeShapeType="1"/>
          </p:cNvSpPr>
          <p:nvPr/>
        </p:nvSpPr>
        <p:spPr bwMode="auto">
          <a:xfrm>
            <a:off x="227013" y="1727200"/>
            <a:ext cx="9448800" cy="0"/>
          </a:xfrm>
          <a:prstGeom prst="line">
            <a:avLst/>
          </a:prstGeom>
          <a:noFill/>
          <a:ln w="9525">
            <a:solidFill>
              <a:schemeClr val="tx1"/>
            </a:solidFill>
            <a:round/>
            <a:headEnd/>
            <a:tailEnd/>
          </a:ln>
          <a:effectLst/>
        </p:spPr>
        <p:txBody>
          <a:bodyPr/>
          <a:lstStyle/>
          <a:p>
            <a:endParaRPr lang="en-US" dirty="0"/>
          </a:p>
        </p:txBody>
      </p:sp>
      <p:sp>
        <p:nvSpPr>
          <p:cNvPr id="2923534" name="Line 14"/>
          <p:cNvSpPr>
            <a:spLocks noChangeShapeType="1"/>
          </p:cNvSpPr>
          <p:nvPr/>
        </p:nvSpPr>
        <p:spPr bwMode="auto">
          <a:xfrm>
            <a:off x="227013" y="1943100"/>
            <a:ext cx="9448800" cy="0"/>
          </a:xfrm>
          <a:prstGeom prst="line">
            <a:avLst/>
          </a:prstGeom>
          <a:noFill/>
          <a:ln w="9525">
            <a:solidFill>
              <a:schemeClr val="tx1"/>
            </a:solidFill>
            <a:round/>
            <a:headEnd/>
            <a:tailEnd/>
          </a:ln>
          <a:effectLst/>
        </p:spPr>
        <p:txBody>
          <a:bodyPr/>
          <a:lstStyle/>
          <a:p>
            <a:endParaRPr lang="en-US" dirty="0"/>
          </a:p>
        </p:txBody>
      </p:sp>
      <p:sp>
        <p:nvSpPr>
          <p:cNvPr id="2923535" name="Line 15"/>
          <p:cNvSpPr>
            <a:spLocks noChangeShapeType="1"/>
          </p:cNvSpPr>
          <p:nvPr/>
        </p:nvSpPr>
        <p:spPr bwMode="auto">
          <a:xfrm>
            <a:off x="227013" y="2159000"/>
            <a:ext cx="9448800" cy="0"/>
          </a:xfrm>
          <a:prstGeom prst="line">
            <a:avLst/>
          </a:prstGeom>
          <a:noFill/>
          <a:ln w="9525">
            <a:solidFill>
              <a:schemeClr val="tx1"/>
            </a:solidFill>
            <a:round/>
            <a:headEnd/>
            <a:tailEnd/>
          </a:ln>
          <a:effectLst/>
        </p:spPr>
        <p:txBody>
          <a:bodyPr/>
          <a:lstStyle/>
          <a:p>
            <a:endParaRPr lang="en-US" dirty="0"/>
          </a:p>
        </p:txBody>
      </p:sp>
      <p:sp>
        <p:nvSpPr>
          <p:cNvPr id="2923536" name="Line 16"/>
          <p:cNvSpPr>
            <a:spLocks noChangeShapeType="1"/>
          </p:cNvSpPr>
          <p:nvPr/>
        </p:nvSpPr>
        <p:spPr bwMode="auto">
          <a:xfrm>
            <a:off x="227013" y="2362200"/>
            <a:ext cx="9448800" cy="0"/>
          </a:xfrm>
          <a:prstGeom prst="line">
            <a:avLst/>
          </a:prstGeom>
          <a:noFill/>
          <a:ln w="9525">
            <a:solidFill>
              <a:schemeClr val="tx1"/>
            </a:solidFill>
            <a:round/>
            <a:headEnd/>
            <a:tailEnd/>
          </a:ln>
          <a:effectLst/>
        </p:spPr>
        <p:txBody>
          <a:bodyPr/>
          <a:lstStyle/>
          <a:p>
            <a:endParaRPr lang="en-US" dirty="0"/>
          </a:p>
        </p:txBody>
      </p:sp>
      <p:sp>
        <p:nvSpPr>
          <p:cNvPr id="2923537" name="Line 17"/>
          <p:cNvSpPr>
            <a:spLocks noChangeShapeType="1"/>
          </p:cNvSpPr>
          <p:nvPr/>
        </p:nvSpPr>
        <p:spPr bwMode="auto">
          <a:xfrm>
            <a:off x="227013" y="2565400"/>
            <a:ext cx="9448800" cy="0"/>
          </a:xfrm>
          <a:prstGeom prst="line">
            <a:avLst/>
          </a:prstGeom>
          <a:noFill/>
          <a:ln w="9525">
            <a:solidFill>
              <a:schemeClr val="tx1"/>
            </a:solidFill>
            <a:round/>
            <a:headEnd/>
            <a:tailEnd/>
          </a:ln>
          <a:effectLst/>
        </p:spPr>
        <p:txBody>
          <a:bodyPr/>
          <a:lstStyle/>
          <a:p>
            <a:endParaRPr lang="en-US" dirty="0"/>
          </a:p>
        </p:txBody>
      </p:sp>
      <p:sp>
        <p:nvSpPr>
          <p:cNvPr id="2923538" name="Line 18"/>
          <p:cNvSpPr>
            <a:spLocks noChangeShapeType="1"/>
          </p:cNvSpPr>
          <p:nvPr/>
        </p:nvSpPr>
        <p:spPr bwMode="auto">
          <a:xfrm>
            <a:off x="227013" y="2781300"/>
            <a:ext cx="9448800" cy="0"/>
          </a:xfrm>
          <a:prstGeom prst="line">
            <a:avLst/>
          </a:prstGeom>
          <a:noFill/>
          <a:ln w="9525">
            <a:solidFill>
              <a:schemeClr val="tx1"/>
            </a:solidFill>
            <a:round/>
            <a:headEnd/>
            <a:tailEnd/>
          </a:ln>
          <a:effectLst/>
        </p:spPr>
        <p:txBody>
          <a:bodyPr/>
          <a:lstStyle/>
          <a:p>
            <a:endParaRPr lang="en-US" dirty="0"/>
          </a:p>
        </p:txBody>
      </p:sp>
      <p:sp>
        <p:nvSpPr>
          <p:cNvPr id="2923539" name="Line 19"/>
          <p:cNvSpPr>
            <a:spLocks noChangeShapeType="1"/>
          </p:cNvSpPr>
          <p:nvPr/>
        </p:nvSpPr>
        <p:spPr bwMode="auto">
          <a:xfrm>
            <a:off x="227013" y="3009900"/>
            <a:ext cx="9448800" cy="0"/>
          </a:xfrm>
          <a:prstGeom prst="line">
            <a:avLst/>
          </a:prstGeom>
          <a:noFill/>
          <a:ln w="9525">
            <a:solidFill>
              <a:schemeClr val="tx1"/>
            </a:solidFill>
            <a:round/>
            <a:headEnd/>
            <a:tailEnd/>
          </a:ln>
          <a:effectLst/>
        </p:spPr>
        <p:txBody>
          <a:bodyPr/>
          <a:lstStyle/>
          <a:p>
            <a:endParaRPr lang="en-US" dirty="0"/>
          </a:p>
        </p:txBody>
      </p:sp>
      <p:sp>
        <p:nvSpPr>
          <p:cNvPr id="2923540" name="Line 20"/>
          <p:cNvSpPr>
            <a:spLocks noChangeShapeType="1"/>
          </p:cNvSpPr>
          <p:nvPr/>
        </p:nvSpPr>
        <p:spPr bwMode="auto">
          <a:xfrm>
            <a:off x="227013" y="3200400"/>
            <a:ext cx="9448800" cy="0"/>
          </a:xfrm>
          <a:prstGeom prst="line">
            <a:avLst/>
          </a:prstGeom>
          <a:noFill/>
          <a:ln w="9525">
            <a:solidFill>
              <a:schemeClr val="tx1"/>
            </a:solidFill>
            <a:round/>
            <a:headEnd/>
            <a:tailEnd/>
          </a:ln>
          <a:effectLst/>
        </p:spPr>
        <p:txBody>
          <a:bodyPr/>
          <a:lstStyle/>
          <a:p>
            <a:endParaRPr lang="en-US" dirty="0"/>
          </a:p>
        </p:txBody>
      </p:sp>
      <p:sp>
        <p:nvSpPr>
          <p:cNvPr id="2923541" name="Line 21"/>
          <p:cNvSpPr>
            <a:spLocks noChangeShapeType="1"/>
          </p:cNvSpPr>
          <p:nvPr/>
        </p:nvSpPr>
        <p:spPr bwMode="auto">
          <a:xfrm>
            <a:off x="227013" y="3403600"/>
            <a:ext cx="9448800" cy="0"/>
          </a:xfrm>
          <a:prstGeom prst="line">
            <a:avLst/>
          </a:prstGeom>
          <a:noFill/>
          <a:ln w="9525">
            <a:solidFill>
              <a:schemeClr val="tx1"/>
            </a:solidFill>
            <a:round/>
            <a:headEnd/>
            <a:tailEnd/>
          </a:ln>
          <a:effectLst/>
        </p:spPr>
        <p:txBody>
          <a:bodyPr/>
          <a:lstStyle/>
          <a:p>
            <a:endParaRPr lang="en-US" dirty="0"/>
          </a:p>
        </p:txBody>
      </p:sp>
      <p:sp>
        <p:nvSpPr>
          <p:cNvPr id="2923542" name="Line 22"/>
          <p:cNvSpPr>
            <a:spLocks noChangeShapeType="1"/>
          </p:cNvSpPr>
          <p:nvPr/>
        </p:nvSpPr>
        <p:spPr bwMode="auto">
          <a:xfrm>
            <a:off x="227013" y="3632200"/>
            <a:ext cx="9448800" cy="0"/>
          </a:xfrm>
          <a:prstGeom prst="line">
            <a:avLst/>
          </a:prstGeom>
          <a:noFill/>
          <a:ln w="9525">
            <a:solidFill>
              <a:schemeClr val="tx1"/>
            </a:solidFill>
            <a:round/>
            <a:headEnd/>
            <a:tailEnd/>
          </a:ln>
          <a:effectLst/>
        </p:spPr>
        <p:txBody>
          <a:bodyPr/>
          <a:lstStyle/>
          <a:p>
            <a:endParaRPr lang="en-US" dirty="0"/>
          </a:p>
        </p:txBody>
      </p:sp>
      <p:sp>
        <p:nvSpPr>
          <p:cNvPr id="2923543" name="Line 23"/>
          <p:cNvSpPr>
            <a:spLocks noChangeShapeType="1"/>
          </p:cNvSpPr>
          <p:nvPr/>
        </p:nvSpPr>
        <p:spPr bwMode="auto">
          <a:xfrm>
            <a:off x="227013" y="3848100"/>
            <a:ext cx="9448800" cy="0"/>
          </a:xfrm>
          <a:prstGeom prst="line">
            <a:avLst/>
          </a:prstGeom>
          <a:noFill/>
          <a:ln w="9525">
            <a:solidFill>
              <a:schemeClr val="tx1"/>
            </a:solidFill>
            <a:round/>
            <a:headEnd/>
            <a:tailEnd/>
          </a:ln>
          <a:effectLst/>
        </p:spPr>
        <p:txBody>
          <a:bodyPr/>
          <a:lstStyle/>
          <a:p>
            <a:endParaRPr lang="en-US" dirty="0"/>
          </a:p>
        </p:txBody>
      </p:sp>
      <p:sp>
        <p:nvSpPr>
          <p:cNvPr id="2923544" name="Line 24"/>
          <p:cNvSpPr>
            <a:spLocks noChangeShapeType="1"/>
          </p:cNvSpPr>
          <p:nvPr/>
        </p:nvSpPr>
        <p:spPr bwMode="auto">
          <a:xfrm>
            <a:off x="227013" y="4064000"/>
            <a:ext cx="9448800" cy="0"/>
          </a:xfrm>
          <a:prstGeom prst="line">
            <a:avLst/>
          </a:prstGeom>
          <a:noFill/>
          <a:ln w="9525">
            <a:solidFill>
              <a:schemeClr val="tx1"/>
            </a:solidFill>
            <a:round/>
            <a:headEnd/>
            <a:tailEnd/>
          </a:ln>
          <a:effectLst/>
        </p:spPr>
        <p:txBody>
          <a:bodyPr/>
          <a:lstStyle/>
          <a:p>
            <a:endParaRPr lang="en-US" dirty="0"/>
          </a:p>
        </p:txBody>
      </p:sp>
      <p:sp>
        <p:nvSpPr>
          <p:cNvPr id="2923545" name="Line 25"/>
          <p:cNvSpPr>
            <a:spLocks noChangeShapeType="1"/>
          </p:cNvSpPr>
          <p:nvPr/>
        </p:nvSpPr>
        <p:spPr bwMode="auto">
          <a:xfrm>
            <a:off x="227013" y="4267200"/>
            <a:ext cx="9448800" cy="0"/>
          </a:xfrm>
          <a:prstGeom prst="line">
            <a:avLst/>
          </a:prstGeom>
          <a:noFill/>
          <a:ln w="9525">
            <a:solidFill>
              <a:schemeClr val="tx1"/>
            </a:solidFill>
            <a:round/>
            <a:headEnd/>
            <a:tailEnd/>
          </a:ln>
          <a:effectLst/>
        </p:spPr>
        <p:txBody>
          <a:bodyPr/>
          <a:lstStyle/>
          <a:p>
            <a:endParaRPr lang="en-US" dirty="0"/>
          </a:p>
        </p:txBody>
      </p:sp>
      <p:sp>
        <p:nvSpPr>
          <p:cNvPr id="2923546" name="Line 26"/>
          <p:cNvSpPr>
            <a:spLocks noChangeShapeType="1"/>
          </p:cNvSpPr>
          <p:nvPr/>
        </p:nvSpPr>
        <p:spPr bwMode="auto">
          <a:xfrm>
            <a:off x="227013" y="4483100"/>
            <a:ext cx="9448800" cy="0"/>
          </a:xfrm>
          <a:prstGeom prst="line">
            <a:avLst/>
          </a:prstGeom>
          <a:noFill/>
          <a:ln w="9525">
            <a:solidFill>
              <a:schemeClr val="tx1"/>
            </a:solidFill>
            <a:round/>
            <a:headEnd/>
            <a:tailEnd/>
          </a:ln>
          <a:effectLst/>
        </p:spPr>
        <p:txBody>
          <a:bodyPr/>
          <a:lstStyle/>
          <a:p>
            <a:endParaRPr lang="en-US" dirty="0"/>
          </a:p>
        </p:txBody>
      </p:sp>
      <p:sp>
        <p:nvSpPr>
          <p:cNvPr id="2923547" name="Line 27"/>
          <p:cNvSpPr>
            <a:spLocks noChangeShapeType="1"/>
          </p:cNvSpPr>
          <p:nvPr/>
        </p:nvSpPr>
        <p:spPr bwMode="auto">
          <a:xfrm>
            <a:off x="227013" y="4686300"/>
            <a:ext cx="9448800" cy="0"/>
          </a:xfrm>
          <a:prstGeom prst="line">
            <a:avLst/>
          </a:prstGeom>
          <a:noFill/>
          <a:ln w="9525">
            <a:solidFill>
              <a:schemeClr val="tx1"/>
            </a:solidFill>
            <a:round/>
            <a:headEnd/>
            <a:tailEnd/>
          </a:ln>
          <a:effectLst/>
        </p:spPr>
        <p:txBody>
          <a:bodyPr/>
          <a:lstStyle/>
          <a:p>
            <a:endParaRPr lang="en-US" dirty="0"/>
          </a:p>
        </p:txBody>
      </p:sp>
      <p:sp>
        <p:nvSpPr>
          <p:cNvPr id="2923548" name="Line 28"/>
          <p:cNvSpPr>
            <a:spLocks noChangeShapeType="1"/>
          </p:cNvSpPr>
          <p:nvPr/>
        </p:nvSpPr>
        <p:spPr bwMode="auto">
          <a:xfrm>
            <a:off x="227013" y="4902200"/>
            <a:ext cx="9448800" cy="0"/>
          </a:xfrm>
          <a:prstGeom prst="line">
            <a:avLst/>
          </a:prstGeom>
          <a:noFill/>
          <a:ln w="9525">
            <a:solidFill>
              <a:schemeClr val="tx1"/>
            </a:solidFill>
            <a:round/>
            <a:headEnd/>
            <a:tailEnd/>
          </a:ln>
          <a:effectLst/>
        </p:spPr>
        <p:txBody>
          <a:bodyPr/>
          <a:lstStyle/>
          <a:p>
            <a:endParaRPr lang="en-US" dirty="0"/>
          </a:p>
        </p:txBody>
      </p:sp>
      <p:sp>
        <p:nvSpPr>
          <p:cNvPr id="2923549" name="Line 29"/>
          <p:cNvSpPr>
            <a:spLocks noChangeShapeType="1"/>
          </p:cNvSpPr>
          <p:nvPr/>
        </p:nvSpPr>
        <p:spPr bwMode="auto">
          <a:xfrm>
            <a:off x="227013" y="5118100"/>
            <a:ext cx="9448800" cy="0"/>
          </a:xfrm>
          <a:prstGeom prst="line">
            <a:avLst/>
          </a:prstGeom>
          <a:noFill/>
          <a:ln w="9525">
            <a:solidFill>
              <a:schemeClr val="tx1"/>
            </a:solidFill>
            <a:round/>
            <a:headEnd/>
            <a:tailEnd/>
          </a:ln>
          <a:effectLst/>
        </p:spPr>
        <p:txBody>
          <a:bodyPr/>
          <a:lstStyle/>
          <a:p>
            <a:endParaRPr lang="en-US" dirty="0"/>
          </a:p>
        </p:txBody>
      </p:sp>
      <p:sp>
        <p:nvSpPr>
          <p:cNvPr id="2923550" name="Line 30"/>
          <p:cNvSpPr>
            <a:spLocks noChangeShapeType="1"/>
          </p:cNvSpPr>
          <p:nvPr/>
        </p:nvSpPr>
        <p:spPr bwMode="auto">
          <a:xfrm>
            <a:off x="227013" y="5334000"/>
            <a:ext cx="9448800" cy="0"/>
          </a:xfrm>
          <a:prstGeom prst="line">
            <a:avLst/>
          </a:prstGeom>
          <a:noFill/>
          <a:ln w="9525">
            <a:solidFill>
              <a:schemeClr val="tx1"/>
            </a:solidFill>
            <a:round/>
            <a:headEnd/>
            <a:tailEnd/>
          </a:ln>
          <a:effectLst/>
        </p:spPr>
        <p:txBody>
          <a:bodyPr/>
          <a:lstStyle/>
          <a:p>
            <a:endParaRPr lang="en-US" dirty="0"/>
          </a:p>
        </p:txBody>
      </p:sp>
      <p:sp>
        <p:nvSpPr>
          <p:cNvPr id="2923551" name="Line 31"/>
          <p:cNvSpPr>
            <a:spLocks noChangeShapeType="1"/>
          </p:cNvSpPr>
          <p:nvPr/>
        </p:nvSpPr>
        <p:spPr bwMode="auto">
          <a:xfrm>
            <a:off x="227013" y="5562600"/>
            <a:ext cx="9448800" cy="0"/>
          </a:xfrm>
          <a:prstGeom prst="line">
            <a:avLst/>
          </a:prstGeom>
          <a:noFill/>
          <a:ln w="9525">
            <a:solidFill>
              <a:schemeClr val="tx1"/>
            </a:solidFill>
            <a:round/>
            <a:headEnd/>
            <a:tailEnd/>
          </a:ln>
          <a:effectLst/>
        </p:spPr>
        <p:txBody>
          <a:bodyPr/>
          <a:lstStyle/>
          <a:p>
            <a:endParaRPr lang="en-US" dirty="0"/>
          </a:p>
        </p:txBody>
      </p:sp>
      <p:sp>
        <p:nvSpPr>
          <p:cNvPr id="2923552" name="Line 32"/>
          <p:cNvSpPr>
            <a:spLocks noChangeShapeType="1"/>
          </p:cNvSpPr>
          <p:nvPr/>
        </p:nvSpPr>
        <p:spPr bwMode="auto">
          <a:xfrm>
            <a:off x="227013" y="5765800"/>
            <a:ext cx="9448800" cy="0"/>
          </a:xfrm>
          <a:prstGeom prst="line">
            <a:avLst/>
          </a:prstGeom>
          <a:noFill/>
          <a:ln w="9525">
            <a:solidFill>
              <a:schemeClr val="tx1"/>
            </a:solidFill>
            <a:round/>
            <a:headEnd/>
            <a:tailEnd/>
          </a:ln>
          <a:effectLst/>
        </p:spPr>
        <p:txBody>
          <a:bodyPr/>
          <a:lstStyle/>
          <a:p>
            <a:endParaRPr lang="en-US" dirty="0"/>
          </a:p>
        </p:txBody>
      </p:sp>
      <p:sp>
        <p:nvSpPr>
          <p:cNvPr id="2923553" name="Line 33"/>
          <p:cNvSpPr>
            <a:spLocks noChangeShapeType="1"/>
          </p:cNvSpPr>
          <p:nvPr/>
        </p:nvSpPr>
        <p:spPr bwMode="auto">
          <a:xfrm>
            <a:off x="227013" y="5969000"/>
            <a:ext cx="9448800" cy="0"/>
          </a:xfrm>
          <a:prstGeom prst="line">
            <a:avLst/>
          </a:prstGeom>
          <a:noFill/>
          <a:ln w="9525">
            <a:solidFill>
              <a:schemeClr val="tx1"/>
            </a:solidFill>
            <a:round/>
            <a:headEnd/>
            <a:tailEnd/>
          </a:ln>
          <a:effectLst/>
        </p:spPr>
        <p:txBody>
          <a:bodyPr/>
          <a:lstStyle/>
          <a:p>
            <a:endParaRPr lang="en-US" dirty="0"/>
          </a:p>
        </p:txBody>
      </p:sp>
      <p:sp>
        <p:nvSpPr>
          <p:cNvPr id="2923554" name="Line 34"/>
          <p:cNvSpPr>
            <a:spLocks noChangeShapeType="1"/>
          </p:cNvSpPr>
          <p:nvPr/>
        </p:nvSpPr>
        <p:spPr bwMode="auto">
          <a:xfrm>
            <a:off x="227013" y="6197600"/>
            <a:ext cx="9448800" cy="0"/>
          </a:xfrm>
          <a:prstGeom prst="line">
            <a:avLst/>
          </a:prstGeom>
          <a:noFill/>
          <a:ln w="9525">
            <a:solidFill>
              <a:schemeClr val="tx1"/>
            </a:solidFill>
            <a:round/>
            <a:headEnd/>
            <a:tailEnd/>
          </a:ln>
          <a:effectLst/>
        </p:spPr>
        <p:txBody>
          <a:bodyPr/>
          <a:lstStyle/>
          <a:p>
            <a:endParaRPr lang="en-US" dirty="0"/>
          </a:p>
        </p:txBody>
      </p:sp>
      <p:sp>
        <p:nvSpPr>
          <p:cNvPr id="2923555" name="Line 35"/>
          <p:cNvSpPr>
            <a:spLocks noChangeShapeType="1"/>
          </p:cNvSpPr>
          <p:nvPr/>
        </p:nvSpPr>
        <p:spPr bwMode="auto">
          <a:xfrm>
            <a:off x="227013" y="6413500"/>
            <a:ext cx="9448800" cy="0"/>
          </a:xfrm>
          <a:prstGeom prst="line">
            <a:avLst/>
          </a:prstGeom>
          <a:noFill/>
          <a:ln w="9525">
            <a:solidFill>
              <a:schemeClr val="tx1"/>
            </a:solidFill>
            <a:round/>
            <a:headEnd/>
            <a:tailEnd/>
          </a:ln>
          <a:effectLst/>
        </p:spPr>
        <p:txBody>
          <a:bodyPr/>
          <a:lstStyle/>
          <a:p>
            <a:endParaRPr lang="en-US" dirty="0"/>
          </a:p>
        </p:txBody>
      </p:sp>
      <p:sp>
        <p:nvSpPr>
          <p:cNvPr id="2923556" name="Line 36"/>
          <p:cNvSpPr>
            <a:spLocks noChangeShapeType="1"/>
          </p:cNvSpPr>
          <p:nvPr/>
        </p:nvSpPr>
        <p:spPr bwMode="auto">
          <a:xfrm>
            <a:off x="4418013" y="838200"/>
            <a:ext cx="0" cy="6019800"/>
          </a:xfrm>
          <a:prstGeom prst="line">
            <a:avLst/>
          </a:prstGeom>
          <a:noFill/>
          <a:ln w="9525">
            <a:solidFill>
              <a:schemeClr val="tx1"/>
            </a:solidFill>
            <a:round/>
            <a:headEnd/>
            <a:tailEnd/>
          </a:ln>
          <a:effectLst/>
        </p:spPr>
        <p:txBody>
          <a:bodyPr/>
          <a:lstStyle/>
          <a:p>
            <a:endParaRPr lang="en-US" dirty="0"/>
          </a:p>
        </p:txBody>
      </p:sp>
      <p:sp>
        <p:nvSpPr>
          <p:cNvPr id="2923557" name="Line 37"/>
          <p:cNvSpPr>
            <a:spLocks noChangeShapeType="1"/>
          </p:cNvSpPr>
          <p:nvPr/>
        </p:nvSpPr>
        <p:spPr bwMode="auto">
          <a:xfrm>
            <a:off x="7161213" y="838200"/>
            <a:ext cx="0" cy="6019800"/>
          </a:xfrm>
          <a:prstGeom prst="line">
            <a:avLst/>
          </a:prstGeom>
          <a:noFill/>
          <a:ln w="9525">
            <a:solidFill>
              <a:schemeClr val="tx1"/>
            </a:solidFill>
            <a:round/>
            <a:headEnd/>
            <a:tailEnd/>
          </a:ln>
          <a:effectLst/>
        </p:spPr>
        <p:txBody>
          <a:bodyPr/>
          <a:lstStyle/>
          <a:p>
            <a:endParaRPr lang="en-US" dirty="0"/>
          </a:p>
        </p:txBody>
      </p:sp>
      <p:sp>
        <p:nvSpPr>
          <p:cNvPr id="2923558" name="Line 38"/>
          <p:cNvSpPr>
            <a:spLocks noChangeShapeType="1"/>
          </p:cNvSpPr>
          <p:nvPr/>
        </p:nvSpPr>
        <p:spPr bwMode="auto">
          <a:xfrm>
            <a:off x="227013" y="6616700"/>
            <a:ext cx="9448800" cy="0"/>
          </a:xfrm>
          <a:prstGeom prst="line">
            <a:avLst/>
          </a:prstGeom>
          <a:noFill/>
          <a:ln w="9525">
            <a:solidFill>
              <a:schemeClr val="tx1"/>
            </a:solidFill>
            <a:round/>
            <a:headEnd/>
            <a:tailEnd/>
          </a:ln>
          <a:effectLst/>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23528"/>
                                        </p:tgtEl>
                                        <p:attrNameLst>
                                          <p:attrName>style.visibility</p:attrName>
                                        </p:attrNameLst>
                                      </p:cBhvr>
                                      <p:to>
                                        <p:strVal val="visible"/>
                                      </p:to>
                                    </p:set>
                                    <p:animEffect transition="in" filter="wipe(up)">
                                      <p:cBhvr>
                                        <p:cTn id="7" dur="500"/>
                                        <p:tgtEl>
                                          <p:spTgt spid="29235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923530"/>
                                        </p:tgtEl>
                                        <p:attrNameLst>
                                          <p:attrName>style.visibility</p:attrName>
                                        </p:attrNameLst>
                                      </p:cBhvr>
                                      <p:to>
                                        <p:strVal val="visible"/>
                                      </p:to>
                                    </p:set>
                                    <p:animEffect transition="in" filter="wipe(up)">
                                      <p:cBhvr>
                                        <p:cTn id="12" dur="500"/>
                                        <p:tgtEl>
                                          <p:spTgt spid="2923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3528" grpId="0"/>
      <p:bldP spid="2923530"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42626" name="Rectangle 2"/>
          <p:cNvSpPr>
            <a:spLocks noGrp="1" noChangeArrowheads="1"/>
          </p:cNvSpPr>
          <p:nvPr>
            <p:ph type="title"/>
          </p:nvPr>
        </p:nvSpPr>
        <p:spPr/>
        <p:txBody>
          <a:bodyPr/>
          <a:lstStyle/>
          <a:p>
            <a:r>
              <a:rPr lang="en-US" dirty="0"/>
              <a:t>Design Classes</a:t>
            </a:r>
            <a:endParaRPr lang="en-GB" dirty="0"/>
          </a:p>
        </p:txBody>
      </p:sp>
      <p:sp>
        <p:nvSpPr>
          <p:cNvPr id="129" name="Slide Number Placeholder 5"/>
          <p:cNvSpPr>
            <a:spLocks noGrp="1"/>
          </p:cNvSpPr>
          <p:nvPr>
            <p:ph type="sldNum" sz="quarter" idx="12"/>
          </p:nvPr>
        </p:nvSpPr>
        <p:spPr/>
        <p:txBody>
          <a:bodyPr/>
          <a:lstStyle/>
          <a:p>
            <a:fld id="{F2895625-2F10-437C-B085-E2B91304B299}" type="slidenum">
              <a:rPr lang="en-US"/>
              <a:pPr/>
              <a:t>7</a:t>
            </a:fld>
            <a:endParaRPr lang="en-US" dirty="0"/>
          </a:p>
        </p:txBody>
      </p:sp>
      <p:grpSp>
        <p:nvGrpSpPr>
          <p:cNvPr id="2842627" name="Group 3"/>
          <p:cNvGrpSpPr>
            <a:grpSpLocks/>
          </p:cNvGrpSpPr>
          <p:nvPr/>
        </p:nvGrpSpPr>
        <p:grpSpPr bwMode="auto">
          <a:xfrm>
            <a:off x="381000" y="1676400"/>
            <a:ext cx="1693863" cy="3433763"/>
            <a:chOff x="240" y="1056"/>
            <a:chExt cx="1067" cy="2163"/>
          </a:xfrm>
        </p:grpSpPr>
        <p:sp>
          <p:nvSpPr>
            <p:cNvPr id="2842628" name="Text Box 4"/>
            <p:cNvSpPr txBox="1">
              <a:spLocks noChangeArrowheads="1"/>
            </p:cNvSpPr>
            <p:nvPr/>
          </p:nvSpPr>
          <p:spPr bwMode="auto">
            <a:xfrm>
              <a:off x="240" y="2892"/>
              <a:ext cx="1067" cy="327"/>
            </a:xfrm>
            <a:prstGeom prst="rect">
              <a:avLst/>
            </a:prstGeom>
            <a:noFill/>
            <a:ln w="12700">
              <a:noFill/>
              <a:miter lim="800000"/>
              <a:headEnd type="none" w="sm" len="sm"/>
              <a:tailEnd type="none" w="sm" len="sm"/>
            </a:ln>
            <a:effectLst/>
          </p:spPr>
          <p:txBody>
            <a:bodyPr wrap="none">
              <a:spAutoFit/>
            </a:bodyPr>
            <a:lstStyle/>
            <a:p>
              <a:pPr eaLnBrk="1" hangingPunct="1"/>
              <a:r>
                <a:rPr lang="en-US" b="1" dirty="0">
                  <a:solidFill>
                    <a:srgbClr val="996633"/>
                  </a:solidFill>
                </a:rPr>
                <a:t>Use Cases</a:t>
              </a:r>
            </a:p>
          </p:txBody>
        </p:sp>
        <p:grpSp>
          <p:nvGrpSpPr>
            <p:cNvPr id="2842629" name="Group 5"/>
            <p:cNvGrpSpPr>
              <a:grpSpLocks/>
            </p:cNvGrpSpPr>
            <p:nvPr/>
          </p:nvGrpSpPr>
          <p:grpSpPr bwMode="auto">
            <a:xfrm>
              <a:off x="417" y="1056"/>
              <a:ext cx="713" cy="1755"/>
              <a:chOff x="417" y="1056"/>
              <a:chExt cx="713" cy="1755"/>
            </a:xfrm>
          </p:grpSpPr>
          <p:sp>
            <p:nvSpPr>
              <p:cNvPr id="2842630" name="Oval 6"/>
              <p:cNvSpPr>
                <a:spLocks noChangeArrowheads="1"/>
              </p:cNvSpPr>
              <p:nvPr/>
            </p:nvSpPr>
            <p:spPr bwMode="auto">
              <a:xfrm>
                <a:off x="417" y="1974"/>
                <a:ext cx="590" cy="239"/>
              </a:xfrm>
              <a:prstGeom prst="ellips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31" name="Rectangle 7"/>
              <p:cNvSpPr>
                <a:spLocks noChangeArrowheads="1"/>
              </p:cNvSpPr>
              <p:nvPr/>
            </p:nvSpPr>
            <p:spPr bwMode="auto">
              <a:xfrm>
                <a:off x="721" y="2213"/>
                <a:ext cx="409" cy="598"/>
              </a:xfrm>
              <a:prstGeom prst="rect">
                <a:avLst/>
              </a:prstGeom>
              <a:noFill/>
              <a:ln w="28575">
                <a:solidFill>
                  <a:srgbClr val="996633"/>
                </a:solidFill>
                <a:miter lim="800000"/>
                <a:headEnd type="none" w="sm" len="sm"/>
                <a:tailEnd type="none" w="lg" len="lg"/>
              </a:ln>
              <a:effectLst/>
            </p:spPr>
            <p:txBody>
              <a:bodyPr wrap="none" anchor="ctr"/>
              <a:lstStyle/>
              <a:p>
                <a:endParaRPr lang="en-US" dirty="0"/>
              </a:p>
            </p:txBody>
          </p:sp>
          <p:sp>
            <p:nvSpPr>
              <p:cNvPr id="2842632" name="Line 8"/>
              <p:cNvSpPr>
                <a:spLocks noChangeShapeType="1"/>
              </p:cNvSpPr>
              <p:nvPr/>
            </p:nvSpPr>
            <p:spPr bwMode="auto">
              <a:xfrm>
                <a:off x="994" y="2213"/>
                <a:ext cx="136" cy="12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33" name="Line 9"/>
              <p:cNvSpPr>
                <a:spLocks noChangeShapeType="1"/>
              </p:cNvSpPr>
              <p:nvPr/>
            </p:nvSpPr>
            <p:spPr bwMode="auto">
              <a:xfrm>
                <a:off x="994" y="2213"/>
                <a:ext cx="0" cy="12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34" name="Line 10"/>
              <p:cNvSpPr>
                <a:spLocks noChangeShapeType="1"/>
              </p:cNvSpPr>
              <p:nvPr/>
            </p:nvSpPr>
            <p:spPr bwMode="auto">
              <a:xfrm flipH="1">
                <a:off x="994" y="2333"/>
                <a:ext cx="136"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35" name="Line 11"/>
              <p:cNvSpPr>
                <a:spLocks noChangeShapeType="1"/>
              </p:cNvSpPr>
              <p:nvPr/>
            </p:nvSpPr>
            <p:spPr bwMode="auto">
              <a:xfrm>
                <a:off x="767" y="2412"/>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36" name="Line 12"/>
              <p:cNvSpPr>
                <a:spLocks noChangeShapeType="1"/>
              </p:cNvSpPr>
              <p:nvPr/>
            </p:nvSpPr>
            <p:spPr bwMode="auto">
              <a:xfrm>
                <a:off x="767" y="2452"/>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37" name="Line 13"/>
              <p:cNvSpPr>
                <a:spLocks noChangeShapeType="1"/>
              </p:cNvSpPr>
              <p:nvPr/>
            </p:nvSpPr>
            <p:spPr bwMode="auto">
              <a:xfrm>
                <a:off x="767" y="2492"/>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38" name="Line 14"/>
              <p:cNvSpPr>
                <a:spLocks noChangeShapeType="1"/>
              </p:cNvSpPr>
              <p:nvPr/>
            </p:nvSpPr>
            <p:spPr bwMode="auto">
              <a:xfrm>
                <a:off x="767" y="2572"/>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39" name="Line 15"/>
              <p:cNvSpPr>
                <a:spLocks noChangeShapeType="1"/>
              </p:cNvSpPr>
              <p:nvPr/>
            </p:nvSpPr>
            <p:spPr bwMode="auto">
              <a:xfrm>
                <a:off x="767" y="2532"/>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40" name="Line 16"/>
              <p:cNvSpPr>
                <a:spLocks noChangeShapeType="1"/>
              </p:cNvSpPr>
              <p:nvPr/>
            </p:nvSpPr>
            <p:spPr bwMode="auto">
              <a:xfrm>
                <a:off x="767" y="2612"/>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41" name="Line 17"/>
              <p:cNvSpPr>
                <a:spLocks noChangeShapeType="1"/>
              </p:cNvSpPr>
              <p:nvPr/>
            </p:nvSpPr>
            <p:spPr bwMode="auto">
              <a:xfrm>
                <a:off x="767" y="2652"/>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42" name="Line 18"/>
              <p:cNvSpPr>
                <a:spLocks noChangeShapeType="1"/>
              </p:cNvSpPr>
              <p:nvPr/>
            </p:nvSpPr>
            <p:spPr bwMode="auto">
              <a:xfrm>
                <a:off x="767" y="2691"/>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43" name="Line 19"/>
              <p:cNvSpPr>
                <a:spLocks noChangeShapeType="1"/>
              </p:cNvSpPr>
              <p:nvPr/>
            </p:nvSpPr>
            <p:spPr bwMode="auto">
              <a:xfrm>
                <a:off x="767" y="2731"/>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44" name="Line 20"/>
              <p:cNvSpPr>
                <a:spLocks noChangeShapeType="1"/>
              </p:cNvSpPr>
              <p:nvPr/>
            </p:nvSpPr>
            <p:spPr bwMode="auto">
              <a:xfrm>
                <a:off x="767" y="2771"/>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45" name="Line 21"/>
              <p:cNvSpPr>
                <a:spLocks noChangeShapeType="1"/>
              </p:cNvSpPr>
              <p:nvPr/>
            </p:nvSpPr>
            <p:spPr bwMode="auto">
              <a:xfrm>
                <a:off x="767" y="2373"/>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46" name="Line 22"/>
              <p:cNvSpPr>
                <a:spLocks noChangeShapeType="1"/>
              </p:cNvSpPr>
              <p:nvPr/>
            </p:nvSpPr>
            <p:spPr bwMode="auto">
              <a:xfrm>
                <a:off x="767" y="2293"/>
                <a:ext cx="19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47" name="Line 23"/>
              <p:cNvSpPr>
                <a:spLocks noChangeShapeType="1"/>
              </p:cNvSpPr>
              <p:nvPr/>
            </p:nvSpPr>
            <p:spPr bwMode="auto">
              <a:xfrm>
                <a:off x="767" y="2253"/>
                <a:ext cx="19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48" name="Line 24"/>
              <p:cNvSpPr>
                <a:spLocks noChangeShapeType="1"/>
              </p:cNvSpPr>
              <p:nvPr/>
            </p:nvSpPr>
            <p:spPr bwMode="auto">
              <a:xfrm>
                <a:off x="767" y="2333"/>
                <a:ext cx="19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49" name="Oval 25"/>
              <p:cNvSpPr>
                <a:spLocks noChangeArrowheads="1"/>
              </p:cNvSpPr>
              <p:nvPr/>
            </p:nvSpPr>
            <p:spPr bwMode="auto">
              <a:xfrm>
                <a:off x="417" y="1056"/>
                <a:ext cx="590" cy="239"/>
              </a:xfrm>
              <a:prstGeom prst="ellips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50" name="Rectangle 26"/>
              <p:cNvSpPr>
                <a:spLocks noChangeArrowheads="1"/>
              </p:cNvSpPr>
              <p:nvPr/>
            </p:nvSpPr>
            <p:spPr bwMode="auto">
              <a:xfrm>
                <a:off x="721" y="1295"/>
                <a:ext cx="409" cy="599"/>
              </a:xfrm>
              <a:prstGeom prst="rect">
                <a:avLst/>
              </a:prstGeom>
              <a:noFill/>
              <a:ln w="28575">
                <a:solidFill>
                  <a:srgbClr val="996633"/>
                </a:solidFill>
                <a:miter lim="800000"/>
                <a:headEnd type="none" w="sm" len="sm"/>
                <a:tailEnd type="none" w="lg" len="lg"/>
              </a:ln>
              <a:effectLst/>
            </p:spPr>
            <p:txBody>
              <a:bodyPr wrap="none" anchor="ctr"/>
              <a:lstStyle/>
              <a:p>
                <a:endParaRPr lang="en-US" dirty="0"/>
              </a:p>
            </p:txBody>
          </p:sp>
          <p:sp>
            <p:nvSpPr>
              <p:cNvPr id="2842651" name="Line 27"/>
              <p:cNvSpPr>
                <a:spLocks noChangeShapeType="1"/>
              </p:cNvSpPr>
              <p:nvPr/>
            </p:nvSpPr>
            <p:spPr bwMode="auto">
              <a:xfrm>
                <a:off x="994" y="1295"/>
                <a:ext cx="136" cy="12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52" name="Line 28"/>
              <p:cNvSpPr>
                <a:spLocks noChangeShapeType="1"/>
              </p:cNvSpPr>
              <p:nvPr/>
            </p:nvSpPr>
            <p:spPr bwMode="auto">
              <a:xfrm>
                <a:off x="994" y="1295"/>
                <a:ext cx="0" cy="12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53" name="Line 29"/>
              <p:cNvSpPr>
                <a:spLocks noChangeShapeType="1"/>
              </p:cNvSpPr>
              <p:nvPr/>
            </p:nvSpPr>
            <p:spPr bwMode="auto">
              <a:xfrm flipH="1">
                <a:off x="994" y="1415"/>
                <a:ext cx="136"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54" name="Line 30"/>
              <p:cNvSpPr>
                <a:spLocks noChangeShapeType="1"/>
              </p:cNvSpPr>
              <p:nvPr/>
            </p:nvSpPr>
            <p:spPr bwMode="auto">
              <a:xfrm>
                <a:off x="767" y="1495"/>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55" name="Line 31"/>
              <p:cNvSpPr>
                <a:spLocks noChangeShapeType="1"/>
              </p:cNvSpPr>
              <p:nvPr/>
            </p:nvSpPr>
            <p:spPr bwMode="auto">
              <a:xfrm>
                <a:off x="767" y="1535"/>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56" name="Line 32"/>
              <p:cNvSpPr>
                <a:spLocks noChangeShapeType="1"/>
              </p:cNvSpPr>
              <p:nvPr/>
            </p:nvSpPr>
            <p:spPr bwMode="auto">
              <a:xfrm>
                <a:off x="767" y="1575"/>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57" name="Line 33"/>
              <p:cNvSpPr>
                <a:spLocks noChangeShapeType="1"/>
              </p:cNvSpPr>
              <p:nvPr/>
            </p:nvSpPr>
            <p:spPr bwMode="auto">
              <a:xfrm>
                <a:off x="767" y="1655"/>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58" name="Line 34"/>
              <p:cNvSpPr>
                <a:spLocks noChangeShapeType="1"/>
              </p:cNvSpPr>
              <p:nvPr/>
            </p:nvSpPr>
            <p:spPr bwMode="auto">
              <a:xfrm>
                <a:off x="767" y="1615"/>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59" name="Line 35"/>
              <p:cNvSpPr>
                <a:spLocks noChangeShapeType="1"/>
              </p:cNvSpPr>
              <p:nvPr/>
            </p:nvSpPr>
            <p:spPr bwMode="auto">
              <a:xfrm>
                <a:off x="767" y="1694"/>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60" name="Line 36"/>
              <p:cNvSpPr>
                <a:spLocks noChangeShapeType="1"/>
              </p:cNvSpPr>
              <p:nvPr/>
            </p:nvSpPr>
            <p:spPr bwMode="auto">
              <a:xfrm>
                <a:off x="767" y="1734"/>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61" name="Line 37"/>
              <p:cNvSpPr>
                <a:spLocks noChangeShapeType="1"/>
              </p:cNvSpPr>
              <p:nvPr/>
            </p:nvSpPr>
            <p:spPr bwMode="auto">
              <a:xfrm>
                <a:off x="767" y="1774"/>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62" name="Line 38"/>
              <p:cNvSpPr>
                <a:spLocks noChangeShapeType="1"/>
              </p:cNvSpPr>
              <p:nvPr/>
            </p:nvSpPr>
            <p:spPr bwMode="auto">
              <a:xfrm>
                <a:off x="767" y="1814"/>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63" name="Line 39"/>
              <p:cNvSpPr>
                <a:spLocks noChangeShapeType="1"/>
              </p:cNvSpPr>
              <p:nvPr/>
            </p:nvSpPr>
            <p:spPr bwMode="auto">
              <a:xfrm>
                <a:off x="767" y="1854"/>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64" name="Line 40"/>
              <p:cNvSpPr>
                <a:spLocks noChangeShapeType="1"/>
              </p:cNvSpPr>
              <p:nvPr/>
            </p:nvSpPr>
            <p:spPr bwMode="auto">
              <a:xfrm>
                <a:off x="767" y="1455"/>
                <a:ext cx="31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65" name="Line 41"/>
              <p:cNvSpPr>
                <a:spLocks noChangeShapeType="1"/>
              </p:cNvSpPr>
              <p:nvPr/>
            </p:nvSpPr>
            <p:spPr bwMode="auto">
              <a:xfrm>
                <a:off x="767" y="1375"/>
                <a:ext cx="19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66" name="Line 42"/>
              <p:cNvSpPr>
                <a:spLocks noChangeShapeType="1"/>
              </p:cNvSpPr>
              <p:nvPr/>
            </p:nvSpPr>
            <p:spPr bwMode="auto">
              <a:xfrm>
                <a:off x="767" y="1335"/>
                <a:ext cx="19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sp>
            <p:nvSpPr>
              <p:cNvPr id="2842667" name="Line 43"/>
              <p:cNvSpPr>
                <a:spLocks noChangeShapeType="1"/>
              </p:cNvSpPr>
              <p:nvPr/>
            </p:nvSpPr>
            <p:spPr bwMode="auto">
              <a:xfrm>
                <a:off x="767" y="1415"/>
                <a:ext cx="198" cy="0"/>
              </a:xfrm>
              <a:prstGeom prst="line">
                <a:avLst/>
              </a:prstGeom>
              <a:noFill/>
              <a:ln w="28575">
                <a:solidFill>
                  <a:srgbClr val="996633"/>
                </a:solidFill>
                <a:round/>
                <a:headEnd type="none" w="sm" len="sm"/>
                <a:tailEnd type="none" w="lg" len="lg"/>
              </a:ln>
              <a:effectLst/>
            </p:spPr>
            <p:txBody>
              <a:bodyPr wrap="none" anchor="ctr"/>
              <a:lstStyle/>
              <a:p>
                <a:endParaRPr lang="en-US" dirty="0"/>
              </a:p>
            </p:txBody>
          </p:sp>
        </p:grpSp>
      </p:grpSp>
      <p:grpSp>
        <p:nvGrpSpPr>
          <p:cNvPr id="2842668" name="Group 44"/>
          <p:cNvGrpSpPr>
            <a:grpSpLocks/>
          </p:cNvGrpSpPr>
          <p:nvPr/>
        </p:nvGrpSpPr>
        <p:grpSpPr bwMode="auto">
          <a:xfrm>
            <a:off x="1949450" y="2563813"/>
            <a:ext cx="1811338" cy="2973387"/>
            <a:chOff x="1228" y="1615"/>
            <a:chExt cx="1141" cy="1873"/>
          </a:xfrm>
        </p:grpSpPr>
        <p:sp>
          <p:nvSpPr>
            <p:cNvPr id="2842669" name="AutoShape 45"/>
            <p:cNvSpPr>
              <a:spLocks noChangeArrowheads="1"/>
            </p:cNvSpPr>
            <p:nvPr/>
          </p:nvSpPr>
          <p:spPr bwMode="auto">
            <a:xfrm>
              <a:off x="1228" y="1934"/>
              <a:ext cx="409" cy="279"/>
            </a:xfrm>
            <a:prstGeom prst="rightArrow">
              <a:avLst>
                <a:gd name="adj1" fmla="val 54759"/>
                <a:gd name="adj2" fmla="val 89925"/>
              </a:avLst>
            </a:prstGeom>
            <a:solidFill>
              <a:srgbClr val="996633"/>
            </a:solidFill>
            <a:ln w="28575">
              <a:noFill/>
              <a:miter lim="800000"/>
              <a:headEnd type="none" w="sm" len="sm"/>
              <a:tailEnd type="none" w="sm" len="sm"/>
            </a:ln>
            <a:effectLst/>
          </p:spPr>
          <p:txBody>
            <a:bodyPr wrap="none" anchor="ctr"/>
            <a:lstStyle/>
            <a:p>
              <a:endParaRPr lang="en-US" dirty="0"/>
            </a:p>
          </p:txBody>
        </p:sp>
        <p:sp>
          <p:nvSpPr>
            <p:cNvPr id="2842670" name="Text Box 46"/>
            <p:cNvSpPr txBox="1">
              <a:spLocks noChangeArrowheads="1"/>
            </p:cNvSpPr>
            <p:nvPr/>
          </p:nvSpPr>
          <p:spPr bwMode="auto">
            <a:xfrm>
              <a:off x="1444" y="2892"/>
              <a:ext cx="925" cy="596"/>
            </a:xfrm>
            <a:prstGeom prst="rect">
              <a:avLst/>
            </a:prstGeom>
            <a:noFill/>
            <a:ln w="12700">
              <a:noFill/>
              <a:miter lim="800000"/>
              <a:headEnd type="none" w="sm" len="sm"/>
              <a:tailEnd type="none" w="sm" len="sm"/>
            </a:ln>
            <a:effectLst/>
          </p:spPr>
          <p:txBody>
            <a:bodyPr wrap="none">
              <a:spAutoFit/>
            </a:bodyPr>
            <a:lstStyle/>
            <a:p>
              <a:pPr eaLnBrk="1" hangingPunct="1"/>
              <a:r>
                <a:rPr lang="en-US" b="1" dirty="0">
                  <a:solidFill>
                    <a:srgbClr val="996633"/>
                  </a:solidFill>
                </a:rPr>
                <a:t>Analysis</a:t>
              </a:r>
              <a:br>
                <a:rPr lang="en-US" b="1" dirty="0">
                  <a:solidFill>
                    <a:srgbClr val="996633"/>
                  </a:solidFill>
                </a:rPr>
              </a:br>
              <a:r>
                <a:rPr lang="en-US" b="1" dirty="0">
                  <a:solidFill>
                    <a:srgbClr val="996633"/>
                  </a:solidFill>
                </a:rPr>
                <a:t>Classes</a:t>
              </a:r>
            </a:p>
          </p:txBody>
        </p:sp>
        <p:grpSp>
          <p:nvGrpSpPr>
            <p:cNvPr id="2842671" name="Group 47"/>
            <p:cNvGrpSpPr>
              <a:grpSpLocks/>
            </p:cNvGrpSpPr>
            <p:nvPr/>
          </p:nvGrpSpPr>
          <p:grpSpPr bwMode="auto">
            <a:xfrm>
              <a:off x="1679" y="1615"/>
              <a:ext cx="454" cy="997"/>
              <a:chOff x="2687" y="1615"/>
              <a:chExt cx="454" cy="997"/>
            </a:xfrm>
          </p:grpSpPr>
          <p:sp>
            <p:nvSpPr>
              <p:cNvPr id="2842672" name="Rectangle 48"/>
              <p:cNvSpPr>
                <a:spLocks noChangeArrowheads="1"/>
              </p:cNvSpPr>
              <p:nvPr/>
            </p:nvSpPr>
            <p:spPr bwMode="auto">
              <a:xfrm>
                <a:off x="2687" y="1615"/>
                <a:ext cx="454" cy="279"/>
              </a:xfrm>
              <a:prstGeom prst="rect">
                <a:avLst/>
              </a:prstGeom>
              <a:noFill/>
              <a:ln w="28575">
                <a:solidFill>
                  <a:srgbClr val="996633"/>
                </a:solidFill>
                <a:miter lim="800000"/>
                <a:headEnd type="none" w="sm" len="sm"/>
                <a:tailEnd type="none" w="lg" len="lg"/>
              </a:ln>
              <a:effectLst/>
            </p:spPr>
            <p:txBody>
              <a:bodyPr wrap="none" lIns="0" tIns="0" rIns="0" bIns="0" anchor="ctr">
                <a:spAutoFit/>
              </a:bodyPr>
              <a:lstStyle/>
              <a:p>
                <a:endParaRPr lang="en-US" dirty="0"/>
              </a:p>
            </p:txBody>
          </p:sp>
          <p:sp>
            <p:nvSpPr>
              <p:cNvPr id="2842673" name="Line 49"/>
              <p:cNvSpPr>
                <a:spLocks noChangeShapeType="1"/>
              </p:cNvSpPr>
              <p:nvPr/>
            </p:nvSpPr>
            <p:spPr bwMode="auto">
              <a:xfrm>
                <a:off x="2687" y="1817"/>
                <a:ext cx="454" cy="0"/>
              </a:xfrm>
              <a:prstGeom prst="line">
                <a:avLst/>
              </a:prstGeom>
              <a:noFill/>
              <a:ln w="28575">
                <a:solidFill>
                  <a:srgbClr val="996633"/>
                </a:solidFill>
                <a:round/>
                <a:headEnd type="none" w="sm" len="sm"/>
                <a:tailEnd type="none" w="lg" len="lg"/>
              </a:ln>
              <a:effectLst/>
            </p:spPr>
            <p:txBody>
              <a:bodyPr wrap="none" lIns="0" tIns="0" rIns="0" bIns="0" anchor="ctr">
                <a:spAutoFit/>
              </a:bodyPr>
              <a:lstStyle/>
              <a:p>
                <a:endParaRPr lang="en-US" dirty="0"/>
              </a:p>
            </p:txBody>
          </p:sp>
          <p:sp>
            <p:nvSpPr>
              <p:cNvPr id="2842674" name="Line 50"/>
              <p:cNvSpPr>
                <a:spLocks noChangeShapeType="1"/>
              </p:cNvSpPr>
              <p:nvPr/>
            </p:nvSpPr>
            <p:spPr bwMode="auto">
              <a:xfrm>
                <a:off x="2687" y="1746"/>
                <a:ext cx="454" cy="0"/>
              </a:xfrm>
              <a:prstGeom prst="line">
                <a:avLst/>
              </a:prstGeom>
              <a:noFill/>
              <a:ln w="28575">
                <a:solidFill>
                  <a:srgbClr val="996633"/>
                </a:solidFill>
                <a:round/>
                <a:headEnd type="none" w="sm" len="sm"/>
                <a:tailEnd type="none" w="lg" len="lg"/>
              </a:ln>
              <a:effectLst/>
            </p:spPr>
            <p:txBody>
              <a:bodyPr lIns="0" tIns="0" rIns="0" bIns="0" anchor="ctr">
                <a:spAutoFit/>
              </a:bodyPr>
              <a:lstStyle/>
              <a:p>
                <a:endParaRPr lang="en-US" dirty="0"/>
              </a:p>
            </p:txBody>
          </p:sp>
          <p:sp>
            <p:nvSpPr>
              <p:cNvPr id="2842675" name="Rectangle 51"/>
              <p:cNvSpPr>
                <a:spLocks noChangeArrowheads="1"/>
              </p:cNvSpPr>
              <p:nvPr/>
            </p:nvSpPr>
            <p:spPr bwMode="auto">
              <a:xfrm>
                <a:off x="2687" y="1974"/>
                <a:ext cx="454" cy="279"/>
              </a:xfrm>
              <a:prstGeom prst="rect">
                <a:avLst/>
              </a:prstGeom>
              <a:noFill/>
              <a:ln w="28575">
                <a:solidFill>
                  <a:srgbClr val="996633"/>
                </a:solidFill>
                <a:miter lim="800000"/>
                <a:headEnd type="none" w="sm" len="sm"/>
                <a:tailEnd type="none" w="lg" len="lg"/>
              </a:ln>
              <a:effectLst/>
            </p:spPr>
            <p:txBody>
              <a:bodyPr wrap="none" lIns="0" tIns="0" rIns="0" bIns="0" anchor="ctr">
                <a:spAutoFit/>
              </a:bodyPr>
              <a:lstStyle/>
              <a:p>
                <a:endParaRPr lang="en-US" dirty="0"/>
              </a:p>
            </p:txBody>
          </p:sp>
          <p:sp>
            <p:nvSpPr>
              <p:cNvPr id="2842676" name="Line 52"/>
              <p:cNvSpPr>
                <a:spLocks noChangeShapeType="1"/>
              </p:cNvSpPr>
              <p:nvPr/>
            </p:nvSpPr>
            <p:spPr bwMode="auto">
              <a:xfrm>
                <a:off x="2687" y="2176"/>
                <a:ext cx="454" cy="0"/>
              </a:xfrm>
              <a:prstGeom prst="line">
                <a:avLst/>
              </a:prstGeom>
              <a:noFill/>
              <a:ln w="28575">
                <a:solidFill>
                  <a:srgbClr val="996633"/>
                </a:solidFill>
                <a:round/>
                <a:headEnd type="none" w="sm" len="sm"/>
                <a:tailEnd type="none" w="lg" len="lg"/>
              </a:ln>
              <a:effectLst/>
            </p:spPr>
            <p:txBody>
              <a:bodyPr wrap="none" lIns="0" tIns="0" rIns="0" bIns="0" anchor="ctr">
                <a:spAutoFit/>
              </a:bodyPr>
              <a:lstStyle/>
              <a:p>
                <a:endParaRPr lang="en-US" dirty="0"/>
              </a:p>
            </p:txBody>
          </p:sp>
          <p:sp>
            <p:nvSpPr>
              <p:cNvPr id="2842677" name="Line 53"/>
              <p:cNvSpPr>
                <a:spLocks noChangeShapeType="1"/>
              </p:cNvSpPr>
              <p:nvPr/>
            </p:nvSpPr>
            <p:spPr bwMode="auto">
              <a:xfrm>
                <a:off x="2687" y="2105"/>
                <a:ext cx="454" cy="0"/>
              </a:xfrm>
              <a:prstGeom prst="line">
                <a:avLst/>
              </a:prstGeom>
              <a:noFill/>
              <a:ln w="28575">
                <a:solidFill>
                  <a:srgbClr val="996633"/>
                </a:solidFill>
                <a:round/>
                <a:headEnd type="none" w="sm" len="sm"/>
                <a:tailEnd type="none" w="lg" len="lg"/>
              </a:ln>
              <a:effectLst/>
            </p:spPr>
            <p:txBody>
              <a:bodyPr lIns="0" tIns="0" rIns="0" bIns="0" anchor="ctr">
                <a:spAutoFit/>
              </a:bodyPr>
              <a:lstStyle/>
              <a:p>
                <a:endParaRPr lang="en-US" dirty="0"/>
              </a:p>
            </p:txBody>
          </p:sp>
          <p:sp>
            <p:nvSpPr>
              <p:cNvPr id="2842678" name="Rectangle 54"/>
              <p:cNvSpPr>
                <a:spLocks noChangeArrowheads="1"/>
              </p:cNvSpPr>
              <p:nvPr/>
            </p:nvSpPr>
            <p:spPr bwMode="auto">
              <a:xfrm>
                <a:off x="2687" y="2333"/>
                <a:ext cx="454" cy="279"/>
              </a:xfrm>
              <a:prstGeom prst="rect">
                <a:avLst/>
              </a:prstGeom>
              <a:noFill/>
              <a:ln w="28575">
                <a:solidFill>
                  <a:srgbClr val="996633"/>
                </a:solidFill>
                <a:miter lim="800000"/>
                <a:headEnd type="none" w="sm" len="sm"/>
                <a:tailEnd type="none" w="lg" len="lg"/>
              </a:ln>
              <a:effectLst/>
            </p:spPr>
            <p:txBody>
              <a:bodyPr wrap="none" lIns="0" tIns="0" rIns="0" bIns="0" anchor="ctr">
                <a:spAutoFit/>
              </a:bodyPr>
              <a:lstStyle/>
              <a:p>
                <a:endParaRPr lang="en-US" dirty="0"/>
              </a:p>
            </p:txBody>
          </p:sp>
          <p:sp>
            <p:nvSpPr>
              <p:cNvPr id="2842679" name="Line 55"/>
              <p:cNvSpPr>
                <a:spLocks noChangeShapeType="1"/>
              </p:cNvSpPr>
              <p:nvPr/>
            </p:nvSpPr>
            <p:spPr bwMode="auto">
              <a:xfrm>
                <a:off x="2687" y="2535"/>
                <a:ext cx="454" cy="0"/>
              </a:xfrm>
              <a:prstGeom prst="line">
                <a:avLst/>
              </a:prstGeom>
              <a:noFill/>
              <a:ln w="28575">
                <a:solidFill>
                  <a:srgbClr val="996633"/>
                </a:solidFill>
                <a:round/>
                <a:headEnd type="none" w="sm" len="sm"/>
                <a:tailEnd type="none" w="lg" len="lg"/>
              </a:ln>
              <a:effectLst/>
            </p:spPr>
            <p:txBody>
              <a:bodyPr wrap="none" lIns="0" tIns="0" rIns="0" bIns="0" anchor="ctr">
                <a:spAutoFit/>
              </a:bodyPr>
              <a:lstStyle/>
              <a:p>
                <a:endParaRPr lang="en-US" dirty="0"/>
              </a:p>
            </p:txBody>
          </p:sp>
          <p:sp>
            <p:nvSpPr>
              <p:cNvPr id="2842680" name="Line 56"/>
              <p:cNvSpPr>
                <a:spLocks noChangeShapeType="1"/>
              </p:cNvSpPr>
              <p:nvPr/>
            </p:nvSpPr>
            <p:spPr bwMode="auto">
              <a:xfrm>
                <a:off x="2687" y="2464"/>
                <a:ext cx="454" cy="0"/>
              </a:xfrm>
              <a:prstGeom prst="line">
                <a:avLst/>
              </a:prstGeom>
              <a:noFill/>
              <a:ln w="28575">
                <a:solidFill>
                  <a:srgbClr val="996633"/>
                </a:solidFill>
                <a:round/>
                <a:headEnd type="none" w="sm" len="sm"/>
                <a:tailEnd type="none" w="lg" len="lg"/>
              </a:ln>
              <a:effectLst/>
            </p:spPr>
            <p:txBody>
              <a:bodyPr lIns="0" tIns="0" rIns="0" bIns="0" anchor="ctr">
                <a:spAutoFit/>
              </a:bodyPr>
              <a:lstStyle/>
              <a:p>
                <a:endParaRPr lang="en-US" dirty="0"/>
              </a:p>
            </p:txBody>
          </p:sp>
        </p:grpSp>
      </p:grpSp>
      <p:grpSp>
        <p:nvGrpSpPr>
          <p:cNvPr id="2842681" name="Group 57"/>
          <p:cNvGrpSpPr>
            <a:grpSpLocks/>
          </p:cNvGrpSpPr>
          <p:nvPr/>
        </p:nvGrpSpPr>
        <p:grpSpPr bwMode="auto">
          <a:xfrm>
            <a:off x="6715127" y="2309813"/>
            <a:ext cx="2205038" cy="2805113"/>
            <a:chOff x="4230" y="1455"/>
            <a:chExt cx="1389" cy="1767"/>
          </a:xfrm>
        </p:grpSpPr>
        <p:grpSp>
          <p:nvGrpSpPr>
            <p:cNvPr id="2842682" name="Group 58"/>
            <p:cNvGrpSpPr>
              <a:grpSpLocks/>
            </p:cNvGrpSpPr>
            <p:nvPr/>
          </p:nvGrpSpPr>
          <p:grpSpPr bwMode="auto">
            <a:xfrm>
              <a:off x="4379" y="1455"/>
              <a:ext cx="1240" cy="1767"/>
              <a:chOff x="4379" y="1455"/>
              <a:chExt cx="1240" cy="1767"/>
            </a:xfrm>
          </p:grpSpPr>
          <p:sp>
            <p:nvSpPr>
              <p:cNvPr id="2842683" name="Text Box 59"/>
              <p:cNvSpPr txBox="1">
                <a:spLocks noChangeArrowheads="1"/>
              </p:cNvSpPr>
              <p:nvPr/>
            </p:nvSpPr>
            <p:spPr bwMode="auto">
              <a:xfrm>
                <a:off x="4379" y="2892"/>
                <a:ext cx="1240" cy="330"/>
              </a:xfrm>
              <a:prstGeom prst="rect">
                <a:avLst/>
              </a:prstGeom>
              <a:noFill/>
              <a:ln w="12700">
                <a:noFill/>
                <a:miter lim="800000"/>
                <a:headEnd type="none" w="sm" len="sm"/>
                <a:tailEnd type="none" w="sm" len="sm"/>
              </a:ln>
              <a:effectLst/>
            </p:spPr>
            <p:txBody>
              <a:bodyPr wrap="none">
                <a:spAutoFit/>
              </a:bodyPr>
              <a:lstStyle/>
              <a:p>
                <a:pPr eaLnBrk="1" hangingPunct="1"/>
                <a:r>
                  <a:rPr lang="en-US" b="1" dirty="0" smtClean="0">
                    <a:solidFill>
                      <a:schemeClr val="folHlink"/>
                    </a:solidFill>
                  </a:rPr>
                  <a:t>Executable</a:t>
                </a:r>
                <a:r>
                  <a:rPr lang="en-US" b="1" dirty="0" smtClean="0">
                    <a:solidFill>
                      <a:schemeClr val="bg1">
                        <a:lumMod val="65000"/>
                      </a:schemeClr>
                    </a:solidFill>
                  </a:rPr>
                  <a:t>.</a:t>
                </a:r>
                <a:endParaRPr lang="en-US" b="1" dirty="0">
                  <a:solidFill>
                    <a:schemeClr val="bg1">
                      <a:lumMod val="65000"/>
                    </a:schemeClr>
                  </a:solidFill>
                </a:endParaRPr>
              </a:p>
            </p:txBody>
          </p:sp>
          <p:sp>
            <p:nvSpPr>
              <p:cNvPr id="2842684" name="Line 60"/>
              <p:cNvSpPr>
                <a:spLocks noChangeShapeType="1"/>
              </p:cNvSpPr>
              <p:nvPr/>
            </p:nvSpPr>
            <p:spPr bwMode="auto">
              <a:xfrm>
                <a:off x="5267" y="1455"/>
                <a:ext cx="0" cy="306"/>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685" name="Line 61"/>
              <p:cNvSpPr>
                <a:spLocks noChangeShapeType="1"/>
              </p:cNvSpPr>
              <p:nvPr/>
            </p:nvSpPr>
            <p:spPr bwMode="auto">
              <a:xfrm flipH="1">
                <a:off x="4804" y="1455"/>
                <a:ext cx="46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686" name="Line 62"/>
              <p:cNvSpPr>
                <a:spLocks noChangeShapeType="1"/>
              </p:cNvSpPr>
              <p:nvPr/>
            </p:nvSpPr>
            <p:spPr bwMode="auto">
              <a:xfrm flipH="1">
                <a:off x="4804" y="1761"/>
                <a:ext cx="46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687" name="Line 63"/>
              <p:cNvSpPr>
                <a:spLocks noChangeShapeType="1"/>
              </p:cNvSpPr>
              <p:nvPr/>
            </p:nvSpPr>
            <p:spPr bwMode="auto">
              <a:xfrm>
                <a:off x="4804" y="1455"/>
                <a:ext cx="0" cy="66"/>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688" name="Line 64"/>
              <p:cNvSpPr>
                <a:spLocks noChangeShapeType="1"/>
              </p:cNvSpPr>
              <p:nvPr/>
            </p:nvSpPr>
            <p:spPr bwMode="auto">
              <a:xfrm flipV="1">
                <a:off x="4804" y="1695"/>
                <a:ext cx="0" cy="66"/>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689" name="Rectangle 65"/>
              <p:cNvSpPr>
                <a:spLocks noChangeArrowheads="1"/>
              </p:cNvSpPr>
              <p:nvPr/>
            </p:nvSpPr>
            <p:spPr bwMode="auto">
              <a:xfrm>
                <a:off x="4730" y="1521"/>
                <a:ext cx="152" cy="65"/>
              </a:xfrm>
              <a:prstGeom prst="rect">
                <a:avLst/>
              </a:prstGeom>
              <a:noFill/>
              <a:ln w="28575">
                <a:solidFill>
                  <a:schemeClr val="folHlink"/>
                </a:solidFill>
                <a:miter lim="800000"/>
                <a:headEnd type="none" w="sm" len="sm"/>
                <a:tailEnd type="none" w="lg" len="lg"/>
              </a:ln>
              <a:effectLst/>
            </p:spPr>
            <p:txBody>
              <a:bodyPr wrap="none" anchor="ctr"/>
              <a:lstStyle/>
              <a:p>
                <a:endParaRPr lang="en-US" dirty="0"/>
              </a:p>
            </p:txBody>
          </p:sp>
          <p:sp>
            <p:nvSpPr>
              <p:cNvPr id="2842690" name="Rectangle 66"/>
              <p:cNvSpPr>
                <a:spLocks noChangeArrowheads="1"/>
              </p:cNvSpPr>
              <p:nvPr/>
            </p:nvSpPr>
            <p:spPr bwMode="auto">
              <a:xfrm>
                <a:off x="4730" y="1630"/>
                <a:ext cx="152" cy="65"/>
              </a:xfrm>
              <a:prstGeom prst="rect">
                <a:avLst/>
              </a:prstGeom>
              <a:noFill/>
              <a:ln w="28575">
                <a:solidFill>
                  <a:schemeClr val="folHlink"/>
                </a:solidFill>
                <a:miter lim="800000"/>
                <a:headEnd type="none" w="sm" len="sm"/>
                <a:tailEnd type="none" w="lg" len="lg"/>
              </a:ln>
              <a:effectLst/>
            </p:spPr>
            <p:txBody>
              <a:bodyPr wrap="none" anchor="ctr"/>
              <a:lstStyle/>
              <a:p>
                <a:endParaRPr lang="en-US" dirty="0"/>
              </a:p>
            </p:txBody>
          </p:sp>
          <p:sp>
            <p:nvSpPr>
              <p:cNvPr id="2842691" name="Line 67"/>
              <p:cNvSpPr>
                <a:spLocks noChangeShapeType="1"/>
              </p:cNvSpPr>
              <p:nvPr/>
            </p:nvSpPr>
            <p:spPr bwMode="auto">
              <a:xfrm flipV="1">
                <a:off x="4804" y="1586"/>
                <a:ext cx="0" cy="44"/>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692" name="Line 68"/>
              <p:cNvSpPr>
                <a:spLocks noChangeShapeType="1"/>
              </p:cNvSpPr>
              <p:nvPr/>
            </p:nvSpPr>
            <p:spPr bwMode="auto">
              <a:xfrm>
                <a:off x="5267" y="1934"/>
                <a:ext cx="0" cy="306"/>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693" name="Line 69"/>
              <p:cNvSpPr>
                <a:spLocks noChangeShapeType="1"/>
              </p:cNvSpPr>
              <p:nvPr/>
            </p:nvSpPr>
            <p:spPr bwMode="auto">
              <a:xfrm flipH="1">
                <a:off x="4804" y="1934"/>
                <a:ext cx="46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694" name="Line 70"/>
              <p:cNvSpPr>
                <a:spLocks noChangeShapeType="1"/>
              </p:cNvSpPr>
              <p:nvPr/>
            </p:nvSpPr>
            <p:spPr bwMode="auto">
              <a:xfrm flipH="1">
                <a:off x="4804" y="2240"/>
                <a:ext cx="46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695" name="Line 71"/>
              <p:cNvSpPr>
                <a:spLocks noChangeShapeType="1"/>
              </p:cNvSpPr>
              <p:nvPr/>
            </p:nvSpPr>
            <p:spPr bwMode="auto">
              <a:xfrm>
                <a:off x="4804" y="1934"/>
                <a:ext cx="0" cy="66"/>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696" name="Line 72"/>
              <p:cNvSpPr>
                <a:spLocks noChangeShapeType="1"/>
              </p:cNvSpPr>
              <p:nvPr/>
            </p:nvSpPr>
            <p:spPr bwMode="auto">
              <a:xfrm flipV="1">
                <a:off x="4804" y="2174"/>
                <a:ext cx="0" cy="66"/>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697" name="Rectangle 73"/>
              <p:cNvSpPr>
                <a:spLocks noChangeArrowheads="1"/>
              </p:cNvSpPr>
              <p:nvPr/>
            </p:nvSpPr>
            <p:spPr bwMode="auto">
              <a:xfrm>
                <a:off x="4730" y="2000"/>
                <a:ext cx="152" cy="65"/>
              </a:xfrm>
              <a:prstGeom prst="rect">
                <a:avLst/>
              </a:prstGeom>
              <a:noFill/>
              <a:ln w="28575">
                <a:solidFill>
                  <a:schemeClr val="folHlink"/>
                </a:solidFill>
                <a:miter lim="800000"/>
                <a:headEnd type="none" w="sm" len="sm"/>
                <a:tailEnd type="none" w="lg" len="lg"/>
              </a:ln>
              <a:effectLst/>
            </p:spPr>
            <p:txBody>
              <a:bodyPr wrap="none" anchor="ctr"/>
              <a:lstStyle/>
              <a:p>
                <a:endParaRPr lang="en-US" dirty="0"/>
              </a:p>
            </p:txBody>
          </p:sp>
          <p:sp>
            <p:nvSpPr>
              <p:cNvPr id="2842698" name="Rectangle 74"/>
              <p:cNvSpPr>
                <a:spLocks noChangeArrowheads="1"/>
              </p:cNvSpPr>
              <p:nvPr/>
            </p:nvSpPr>
            <p:spPr bwMode="auto">
              <a:xfrm>
                <a:off x="4730" y="2109"/>
                <a:ext cx="152" cy="65"/>
              </a:xfrm>
              <a:prstGeom prst="rect">
                <a:avLst/>
              </a:prstGeom>
              <a:noFill/>
              <a:ln w="28575">
                <a:solidFill>
                  <a:schemeClr val="folHlink"/>
                </a:solidFill>
                <a:miter lim="800000"/>
                <a:headEnd type="none" w="sm" len="sm"/>
                <a:tailEnd type="none" w="lg" len="lg"/>
              </a:ln>
              <a:effectLst/>
            </p:spPr>
            <p:txBody>
              <a:bodyPr wrap="none" anchor="ctr"/>
              <a:lstStyle/>
              <a:p>
                <a:endParaRPr lang="en-US" dirty="0"/>
              </a:p>
            </p:txBody>
          </p:sp>
          <p:sp>
            <p:nvSpPr>
              <p:cNvPr id="2842699" name="Line 75"/>
              <p:cNvSpPr>
                <a:spLocks noChangeShapeType="1"/>
              </p:cNvSpPr>
              <p:nvPr/>
            </p:nvSpPr>
            <p:spPr bwMode="auto">
              <a:xfrm flipV="1">
                <a:off x="4804" y="2065"/>
                <a:ext cx="0" cy="44"/>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00" name="Line 76"/>
              <p:cNvSpPr>
                <a:spLocks noChangeShapeType="1"/>
              </p:cNvSpPr>
              <p:nvPr/>
            </p:nvSpPr>
            <p:spPr bwMode="auto">
              <a:xfrm>
                <a:off x="5267" y="2373"/>
                <a:ext cx="0" cy="305"/>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01" name="Line 77"/>
              <p:cNvSpPr>
                <a:spLocks noChangeShapeType="1"/>
              </p:cNvSpPr>
              <p:nvPr/>
            </p:nvSpPr>
            <p:spPr bwMode="auto">
              <a:xfrm flipH="1">
                <a:off x="4804" y="2373"/>
                <a:ext cx="46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02" name="Line 78"/>
              <p:cNvSpPr>
                <a:spLocks noChangeShapeType="1"/>
              </p:cNvSpPr>
              <p:nvPr/>
            </p:nvSpPr>
            <p:spPr bwMode="auto">
              <a:xfrm flipH="1">
                <a:off x="4804" y="2678"/>
                <a:ext cx="46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03" name="Line 79"/>
              <p:cNvSpPr>
                <a:spLocks noChangeShapeType="1"/>
              </p:cNvSpPr>
              <p:nvPr/>
            </p:nvSpPr>
            <p:spPr bwMode="auto">
              <a:xfrm>
                <a:off x="4804" y="2373"/>
                <a:ext cx="0" cy="65"/>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04" name="Line 80"/>
              <p:cNvSpPr>
                <a:spLocks noChangeShapeType="1"/>
              </p:cNvSpPr>
              <p:nvPr/>
            </p:nvSpPr>
            <p:spPr bwMode="auto">
              <a:xfrm flipV="1">
                <a:off x="4804" y="2613"/>
                <a:ext cx="0" cy="65"/>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05" name="Rectangle 81"/>
              <p:cNvSpPr>
                <a:spLocks noChangeArrowheads="1"/>
              </p:cNvSpPr>
              <p:nvPr/>
            </p:nvSpPr>
            <p:spPr bwMode="auto">
              <a:xfrm>
                <a:off x="4730" y="2438"/>
                <a:ext cx="152" cy="66"/>
              </a:xfrm>
              <a:prstGeom prst="rect">
                <a:avLst/>
              </a:prstGeom>
              <a:noFill/>
              <a:ln w="28575">
                <a:solidFill>
                  <a:schemeClr val="folHlink"/>
                </a:solidFill>
                <a:miter lim="800000"/>
                <a:headEnd type="none" w="sm" len="sm"/>
                <a:tailEnd type="none" w="lg" len="lg"/>
              </a:ln>
              <a:effectLst/>
            </p:spPr>
            <p:txBody>
              <a:bodyPr wrap="none" anchor="ctr"/>
              <a:lstStyle/>
              <a:p>
                <a:endParaRPr lang="en-US" dirty="0"/>
              </a:p>
            </p:txBody>
          </p:sp>
          <p:sp>
            <p:nvSpPr>
              <p:cNvPr id="2842706" name="Rectangle 82"/>
              <p:cNvSpPr>
                <a:spLocks noChangeArrowheads="1"/>
              </p:cNvSpPr>
              <p:nvPr/>
            </p:nvSpPr>
            <p:spPr bwMode="auto">
              <a:xfrm>
                <a:off x="4730" y="2547"/>
                <a:ext cx="152" cy="66"/>
              </a:xfrm>
              <a:prstGeom prst="rect">
                <a:avLst/>
              </a:prstGeom>
              <a:noFill/>
              <a:ln w="28575">
                <a:solidFill>
                  <a:schemeClr val="folHlink"/>
                </a:solidFill>
                <a:miter lim="800000"/>
                <a:headEnd type="none" w="sm" len="sm"/>
                <a:tailEnd type="none" w="lg" len="lg"/>
              </a:ln>
              <a:effectLst/>
            </p:spPr>
            <p:txBody>
              <a:bodyPr wrap="none" anchor="ctr"/>
              <a:lstStyle/>
              <a:p>
                <a:endParaRPr lang="en-US" dirty="0"/>
              </a:p>
            </p:txBody>
          </p:sp>
          <p:sp>
            <p:nvSpPr>
              <p:cNvPr id="2842707" name="Line 83"/>
              <p:cNvSpPr>
                <a:spLocks noChangeShapeType="1"/>
              </p:cNvSpPr>
              <p:nvPr/>
            </p:nvSpPr>
            <p:spPr bwMode="auto">
              <a:xfrm flipV="1">
                <a:off x="4804" y="2504"/>
                <a:ext cx="0" cy="43"/>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grpSp>
        <p:sp>
          <p:nvSpPr>
            <p:cNvPr id="2842708" name="AutoShape 84"/>
            <p:cNvSpPr>
              <a:spLocks noChangeArrowheads="1"/>
            </p:cNvSpPr>
            <p:nvPr/>
          </p:nvSpPr>
          <p:spPr bwMode="auto">
            <a:xfrm>
              <a:off x="4230" y="1934"/>
              <a:ext cx="409" cy="279"/>
            </a:xfrm>
            <a:prstGeom prst="rightArrow">
              <a:avLst>
                <a:gd name="adj1" fmla="val 54759"/>
                <a:gd name="adj2" fmla="val 89925"/>
              </a:avLst>
            </a:prstGeom>
            <a:solidFill>
              <a:schemeClr val="folHlink"/>
            </a:solidFill>
            <a:ln w="28575">
              <a:noFill/>
              <a:miter lim="800000"/>
              <a:headEnd type="none" w="sm" len="sm"/>
              <a:tailEnd type="none" w="sm" len="sm"/>
            </a:ln>
            <a:effectLst/>
          </p:spPr>
          <p:txBody>
            <a:bodyPr wrap="none" anchor="ctr"/>
            <a:lstStyle/>
            <a:p>
              <a:endParaRPr lang="en-US" dirty="0"/>
            </a:p>
          </p:txBody>
        </p:sp>
      </p:grpSp>
      <p:grpSp>
        <p:nvGrpSpPr>
          <p:cNvPr id="2842709" name="Group 85"/>
          <p:cNvGrpSpPr>
            <a:grpSpLocks/>
          </p:cNvGrpSpPr>
          <p:nvPr/>
        </p:nvGrpSpPr>
        <p:grpSpPr bwMode="auto">
          <a:xfrm>
            <a:off x="3471863" y="2309813"/>
            <a:ext cx="1730375" cy="3227387"/>
            <a:chOff x="2187" y="1455"/>
            <a:chExt cx="1090" cy="2033"/>
          </a:xfrm>
        </p:grpSpPr>
        <p:sp>
          <p:nvSpPr>
            <p:cNvPr id="2842710" name="AutoShape 86"/>
            <p:cNvSpPr>
              <a:spLocks noChangeArrowheads="1"/>
            </p:cNvSpPr>
            <p:nvPr/>
          </p:nvSpPr>
          <p:spPr bwMode="auto">
            <a:xfrm>
              <a:off x="2187" y="1934"/>
              <a:ext cx="409" cy="279"/>
            </a:xfrm>
            <a:prstGeom prst="rightArrow">
              <a:avLst>
                <a:gd name="adj1" fmla="val 54759"/>
                <a:gd name="adj2" fmla="val 89925"/>
              </a:avLst>
            </a:prstGeom>
            <a:gradFill rotWithShape="1">
              <a:gsLst>
                <a:gs pos="0">
                  <a:srgbClr val="996633"/>
                </a:gs>
                <a:gs pos="100000">
                  <a:schemeClr val="tx2"/>
                </a:gs>
              </a:gsLst>
              <a:lin ang="0" scaled="1"/>
            </a:gradFill>
            <a:ln w="28575">
              <a:noFill/>
              <a:miter lim="800000"/>
              <a:headEnd type="none" w="sm" len="sm"/>
              <a:tailEnd type="none" w="sm" len="sm"/>
            </a:ln>
            <a:effectLst/>
          </p:spPr>
          <p:txBody>
            <a:bodyPr wrap="none" anchor="ctr"/>
            <a:lstStyle/>
            <a:p>
              <a:endParaRPr lang="en-US" dirty="0"/>
            </a:p>
          </p:txBody>
        </p:sp>
        <p:grpSp>
          <p:nvGrpSpPr>
            <p:cNvPr id="2842711" name="Group 87"/>
            <p:cNvGrpSpPr>
              <a:grpSpLocks/>
            </p:cNvGrpSpPr>
            <p:nvPr/>
          </p:nvGrpSpPr>
          <p:grpSpPr bwMode="auto">
            <a:xfrm>
              <a:off x="2465" y="1455"/>
              <a:ext cx="812" cy="2033"/>
              <a:chOff x="2465" y="1455"/>
              <a:chExt cx="812" cy="2033"/>
            </a:xfrm>
          </p:grpSpPr>
          <p:grpSp>
            <p:nvGrpSpPr>
              <p:cNvPr id="2842712" name="Group 88"/>
              <p:cNvGrpSpPr>
                <a:grpSpLocks/>
              </p:cNvGrpSpPr>
              <p:nvPr/>
            </p:nvGrpSpPr>
            <p:grpSpPr bwMode="auto">
              <a:xfrm>
                <a:off x="2628" y="1455"/>
                <a:ext cx="491" cy="1222"/>
                <a:chOff x="1597" y="1455"/>
                <a:chExt cx="491" cy="1222"/>
              </a:xfrm>
            </p:grpSpPr>
            <p:sp>
              <p:nvSpPr>
                <p:cNvPr id="2842713" name="Line 89"/>
                <p:cNvSpPr>
                  <a:spLocks noChangeShapeType="1"/>
                </p:cNvSpPr>
                <p:nvPr/>
              </p:nvSpPr>
              <p:spPr bwMode="auto">
                <a:xfrm flipV="1">
                  <a:off x="1840" y="1854"/>
                  <a:ext cx="97" cy="78"/>
                </a:xfrm>
                <a:prstGeom prst="line">
                  <a:avLst/>
                </a:prstGeom>
                <a:noFill/>
                <a:ln w="57150">
                  <a:solidFill>
                    <a:srgbClr val="7030A0"/>
                  </a:solidFill>
                  <a:round/>
                  <a:headEnd type="none" w="sm" len="sm"/>
                  <a:tailEnd type="none" w="sm" len="sm"/>
                </a:ln>
                <a:effectLst/>
              </p:spPr>
              <p:txBody>
                <a:bodyPr wrap="none" anchor="ctr"/>
                <a:lstStyle/>
                <a:p>
                  <a:endParaRPr lang="en-US" dirty="0"/>
                </a:p>
              </p:txBody>
            </p:sp>
            <p:sp>
              <p:nvSpPr>
                <p:cNvPr id="2842714" name="Line 90"/>
                <p:cNvSpPr>
                  <a:spLocks noChangeShapeType="1"/>
                </p:cNvSpPr>
                <p:nvPr/>
              </p:nvSpPr>
              <p:spPr bwMode="auto">
                <a:xfrm flipH="1" flipV="1">
                  <a:off x="1844" y="1929"/>
                  <a:ext cx="91" cy="73"/>
                </a:xfrm>
                <a:prstGeom prst="line">
                  <a:avLst/>
                </a:prstGeom>
                <a:noFill/>
                <a:ln w="57150">
                  <a:solidFill>
                    <a:srgbClr val="7030A0"/>
                  </a:solidFill>
                  <a:round/>
                  <a:headEnd type="none" w="sm" len="sm"/>
                  <a:tailEnd type="none" w="sm" len="sm"/>
                </a:ln>
                <a:effectLst/>
              </p:spPr>
              <p:txBody>
                <a:bodyPr wrap="none" anchor="ctr"/>
                <a:lstStyle/>
                <a:p>
                  <a:endParaRPr lang="en-US" dirty="0"/>
                </a:p>
              </p:txBody>
            </p:sp>
            <p:sp>
              <p:nvSpPr>
                <p:cNvPr id="2842715" name="Oval 91"/>
                <p:cNvSpPr>
                  <a:spLocks noChangeArrowheads="1"/>
                </p:cNvSpPr>
                <p:nvPr/>
              </p:nvSpPr>
              <p:spPr bwMode="auto">
                <a:xfrm>
                  <a:off x="1733" y="1918"/>
                  <a:ext cx="347" cy="304"/>
                </a:xfrm>
                <a:prstGeom prst="ellipse">
                  <a:avLst/>
                </a:prstGeom>
                <a:noFill/>
                <a:ln w="57150">
                  <a:solidFill>
                    <a:srgbClr val="7030A0"/>
                  </a:solidFill>
                  <a:round/>
                  <a:headEnd type="none" w="sm" len="sm"/>
                  <a:tailEnd type="none" w="lg" len="lg"/>
                </a:ln>
                <a:effectLst/>
              </p:spPr>
              <p:txBody>
                <a:bodyPr wrap="none" lIns="0" tIns="0" rIns="0" bIns="0" anchor="ctr">
                  <a:spAutoFit/>
                </a:bodyPr>
                <a:lstStyle/>
                <a:p>
                  <a:endParaRPr lang="en-US" dirty="0"/>
                </a:p>
              </p:txBody>
            </p:sp>
            <p:sp>
              <p:nvSpPr>
                <p:cNvPr id="2842716" name="Oval 92"/>
                <p:cNvSpPr>
                  <a:spLocks noChangeArrowheads="1"/>
                </p:cNvSpPr>
                <p:nvPr/>
              </p:nvSpPr>
              <p:spPr bwMode="auto">
                <a:xfrm>
                  <a:off x="1731" y="2373"/>
                  <a:ext cx="346" cy="304"/>
                </a:xfrm>
                <a:prstGeom prst="ellipse">
                  <a:avLst/>
                </a:prstGeom>
                <a:noFill/>
                <a:ln w="57150">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2842717" name="Line 93"/>
                <p:cNvSpPr>
                  <a:spLocks noChangeShapeType="1"/>
                </p:cNvSpPr>
                <p:nvPr/>
              </p:nvSpPr>
              <p:spPr bwMode="auto">
                <a:xfrm>
                  <a:off x="1725" y="2677"/>
                  <a:ext cx="363" cy="0"/>
                </a:xfrm>
                <a:prstGeom prst="line">
                  <a:avLst/>
                </a:prstGeom>
                <a:noFill/>
                <a:ln w="57150">
                  <a:solidFill>
                    <a:schemeClr val="bg2"/>
                  </a:solidFill>
                  <a:round/>
                  <a:headEnd type="none" w="sm" len="sm"/>
                  <a:tailEnd type="none" w="lg" len="lg"/>
                </a:ln>
                <a:effectLst/>
              </p:spPr>
              <p:txBody>
                <a:bodyPr wrap="none" anchor="ctr"/>
                <a:lstStyle/>
                <a:p>
                  <a:endParaRPr lang="en-US" dirty="0"/>
                </a:p>
              </p:txBody>
            </p:sp>
            <p:sp>
              <p:nvSpPr>
                <p:cNvPr id="2842718" name="Oval 94"/>
                <p:cNvSpPr>
                  <a:spLocks noChangeArrowheads="1"/>
                </p:cNvSpPr>
                <p:nvPr/>
              </p:nvSpPr>
              <p:spPr bwMode="auto">
                <a:xfrm>
                  <a:off x="1733" y="1455"/>
                  <a:ext cx="347" cy="304"/>
                </a:xfrm>
                <a:prstGeom prst="ellipse">
                  <a:avLst/>
                </a:prstGeom>
                <a:noFill/>
                <a:ln w="57150">
                  <a:solidFill>
                    <a:srgbClr val="0070C0"/>
                  </a:solidFill>
                  <a:round/>
                  <a:headEnd type="none" w="sm" len="sm"/>
                  <a:tailEnd type="none" w="lg" len="lg"/>
                </a:ln>
                <a:effectLst/>
              </p:spPr>
              <p:txBody>
                <a:bodyPr wrap="none" lIns="0" tIns="0" rIns="0" bIns="0" anchor="ctr">
                  <a:spAutoFit/>
                </a:bodyPr>
                <a:lstStyle/>
                <a:p>
                  <a:endParaRPr lang="en-US" dirty="0"/>
                </a:p>
              </p:txBody>
            </p:sp>
            <p:sp>
              <p:nvSpPr>
                <p:cNvPr id="2842719" name="Line 95"/>
                <p:cNvSpPr>
                  <a:spLocks noChangeShapeType="1"/>
                </p:cNvSpPr>
                <p:nvPr/>
              </p:nvSpPr>
              <p:spPr bwMode="auto">
                <a:xfrm>
                  <a:off x="1597" y="1508"/>
                  <a:ext cx="0" cy="198"/>
                </a:xfrm>
                <a:prstGeom prst="line">
                  <a:avLst/>
                </a:prstGeom>
                <a:noFill/>
                <a:ln w="57150">
                  <a:solidFill>
                    <a:srgbClr val="0070C0"/>
                  </a:solidFill>
                  <a:round/>
                  <a:headEnd type="none" w="sm" len="sm"/>
                  <a:tailEnd type="none" w="lg" len="lg"/>
                </a:ln>
                <a:effectLst/>
              </p:spPr>
              <p:txBody>
                <a:bodyPr wrap="none" anchor="ctr"/>
                <a:lstStyle/>
                <a:p>
                  <a:endParaRPr lang="en-US" dirty="0"/>
                </a:p>
              </p:txBody>
            </p:sp>
            <p:sp>
              <p:nvSpPr>
                <p:cNvPr id="2842720" name="Line 96"/>
                <p:cNvSpPr>
                  <a:spLocks noChangeShapeType="1"/>
                </p:cNvSpPr>
                <p:nvPr/>
              </p:nvSpPr>
              <p:spPr bwMode="auto">
                <a:xfrm flipH="1">
                  <a:off x="1597" y="1607"/>
                  <a:ext cx="136" cy="0"/>
                </a:xfrm>
                <a:prstGeom prst="line">
                  <a:avLst/>
                </a:prstGeom>
                <a:noFill/>
                <a:ln w="57150">
                  <a:solidFill>
                    <a:srgbClr val="0070C0"/>
                  </a:solidFill>
                  <a:round/>
                  <a:headEnd type="none" w="sm" len="sm"/>
                  <a:tailEnd type="none" w="lg" len="lg"/>
                </a:ln>
                <a:effectLst/>
              </p:spPr>
              <p:txBody>
                <a:bodyPr wrap="none" anchor="ctr"/>
                <a:lstStyle/>
                <a:p>
                  <a:endParaRPr lang="en-US" dirty="0"/>
                </a:p>
              </p:txBody>
            </p:sp>
          </p:grpSp>
          <p:sp>
            <p:nvSpPr>
              <p:cNvPr id="2842721" name="Text Box 97"/>
              <p:cNvSpPr txBox="1">
                <a:spLocks noChangeArrowheads="1"/>
              </p:cNvSpPr>
              <p:nvPr/>
            </p:nvSpPr>
            <p:spPr bwMode="auto">
              <a:xfrm>
                <a:off x="2465" y="2892"/>
                <a:ext cx="812" cy="596"/>
              </a:xfrm>
              <a:prstGeom prst="rect">
                <a:avLst/>
              </a:prstGeom>
              <a:noFill/>
              <a:ln w="12700">
                <a:noFill/>
                <a:miter lim="800000"/>
                <a:headEnd type="none" w="sm" len="sm"/>
                <a:tailEnd type="none" w="sm" len="sm"/>
              </a:ln>
              <a:effectLst/>
            </p:spPr>
            <p:txBody>
              <a:bodyPr wrap="none">
                <a:spAutoFit/>
              </a:bodyPr>
              <a:lstStyle/>
              <a:p>
                <a:pPr eaLnBrk="1" hangingPunct="1"/>
                <a:r>
                  <a:rPr lang="en-US" b="1" dirty="0">
                    <a:solidFill>
                      <a:srgbClr val="00B050"/>
                    </a:solidFill>
                  </a:rPr>
                  <a:t>Design</a:t>
                </a:r>
                <a:br>
                  <a:rPr lang="en-US" b="1" dirty="0">
                    <a:solidFill>
                      <a:srgbClr val="00B050"/>
                    </a:solidFill>
                  </a:rPr>
                </a:br>
                <a:r>
                  <a:rPr lang="en-US" b="1" dirty="0">
                    <a:solidFill>
                      <a:srgbClr val="00B050"/>
                    </a:solidFill>
                  </a:rPr>
                  <a:t>Classes</a:t>
                </a:r>
              </a:p>
            </p:txBody>
          </p:sp>
        </p:grpSp>
      </p:grpSp>
      <p:grpSp>
        <p:nvGrpSpPr>
          <p:cNvPr id="2842722" name="Group 98"/>
          <p:cNvGrpSpPr>
            <a:grpSpLocks/>
          </p:cNvGrpSpPr>
          <p:nvPr/>
        </p:nvGrpSpPr>
        <p:grpSpPr bwMode="auto">
          <a:xfrm>
            <a:off x="5130800" y="2373313"/>
            <a:ext cx="1703388" cy="3163887"/>
            <a:chOff x="3232" y="1495"/>
            <a:chExt cx="1073" cy="1993"/>
          </a:xfrm>
        </p:grpSpPr>
        <p:sp>
          <p:nvSpPr>
            <p:cNvPr id="2842723" name="AutoShape 99"/>
            <p:cNvSpPr>
              <a:spLocks noChangeArrowheads="1"/>
            </p:cNvSpPr>
            <p:nvPr/>
          </p:nvSpPr>
          <p:spPr bwMode="auto">
            <a:xfrm>
              <a:off x="3232" y="1934"/>
              <a:ext cx="408" cy="279"/>
            </a:xfrm>
            <a:prstGeom prst="rightArrow">
              <a:avLst>
                <a:gd name="adj1" fmla="val 54759"/>
                <a:gd name="adj2" fmla="val 89705"/>
              </a:avLst>
            </a:prstGeom>
            <a:gradFill rotWithShape="1">
              <a:gsLst>
                <a:gs pos="0">
                  <a:schemeClr val="tx2"/>
                </a:gs>
                <a:gs pos="100000">
                  <a:schemeClr val="folHlink"/>
                </a:gs>
              </a:gsLst>
              <a:lin ang="0" scaled="1"/>
            </a:gradFill>
            <a:ln w="28575">
              <a:noFill/>
              <a:miter lim="800000"/>
              <a:headEnd type="none" w="sm" len="sm"/>
              <a:tailEnd type="none" w="sm" len="sm"/>
            </a:ln>
            <a:effectLst/>
          </p:spPr>
          <p:txBody>
            <a:bodyPr wrap="none" anchor="ctr"/>
            <a:lstStyle/>
            <a:p>
              <a:endParaRPr lang="en-US" dirty="0"/>
            </a:p>
          </p:txBody>
        </p:sp>
        <p:grpSp>
          <p:nvGrpSpPr>
            <p:cNvPr id="2842724" name="Group 100"/>
            <p:cNvGrpSpPr>
              <a:grpSpLocks/>
            </p:cNvGrpSpPr>
            <p:nvPr/>
          </p:nvGrpSpPr>
          <p:grpSpPr bwMode="auto">
            <a:xfrm>
              <a:off x="3530" y="1495"/>
              <a:ext cx="775" cy="1993"/>
              <a:chOff x="3530" y="1495"/>
              <a:chExt cx="775" cy="1993"/>
            </a:xfrm>
          </p:grpSpPr>
          <p:sp>
            <p:nvSpPr>
              <p:cNvPr id="2842725" name="Text Box 101"/>
              <p:cNvSpPr txBox="1">
                <a:spLocks noChangeArrowheads="1"/>
              </p:cNvSpPr>
              <p:nvPr/>
            </p:nvSpPr>
            <p:spPr bwMode="auto">
              <a:xfrm>
                <a:off x="3530" y="2892"/>
                <a:ext cx="775" cy="596"/>
              </a:xfrm>
              <a:prstGeom prst="rect">
                <a:avLst/>
              </a:prstGeom>
              <a:noFill/>
              <a:ln w="12700">
                <a:noFill/>
                <a:miter lim="800000"/>
                <a:headEnd type="none" w="sm" len="sm"/>
                <a:tailEnd type="none" w="sm" len="sm"/>
              </a:ln>
              <a:effectLst/>
            </p:spPr>
            <p:txBody>
              <a:bodyPr wrap="none">
                <a:spAutoFit/>
              </a:bodyPr>
              <a:lstStyle/>
              <a:p>
                <a:pPr eaLnBrk="1" hangingPunct="1"/>
                <a:r>
                  <a:rPr lang="en-US" b="1" dirty="0">
                    <a:solidFill>
                      <a:schemeClr val="folHlink"/>
                    </a:solidFill>
                  </a:rPr>
                  <a:t>Source</a:t>
                </a:r>
              </a:p>
              <a:p>
                <a:pPr eaLnBrk="1" hangingPunct="1"/>
                <a:r>
                  <a:rPr lang="en-US" b="1" dirty="0">
                    <a:solidFill>
                      <a:schemeClr val="folHlink"/>
                    </a:solidFill>
                  </a:rPr>
                  <a:t>Code</a:t>
                </a:r>
              </a:p>
            </p:txBody>
          </p:sp>
          <p:sp>
            <p:nvSpPr>
              <p:cNvPr id="2842726" name="AutoShape 102"/>
              <p:cNvSpPr>
                <a:spLocks noChangeArrowheads="1"/>
              </p:cNvSpPr>
              <p:nvPr/>
            </p:nvSpPr>
            <p:spPr bwMode="auto">
              <a:xfrm>
                <a:off x="3731" y="1495"/>
                <a:ext cx="336" cy="359"/>
              </a:xfrm>
              <a:prstGeom prst="flowChartDocument">
                <a:avLst/>
              </a:prstGeom>
              <a:noFill/>
              <a:ln w="28575">
                <a:solidFill>
                  <a:schemeClr val="folHlink"/>
                </a:solidFill>
                <a:miter lim="800000"/>
                <a:headEnd type="none" w="sm" len="sm"/>
                <a:tailEnd type="none" w="sm" len="sm"/>
              </a:ln>
              <a:effectLst/>
            </p:spPr>
            <p:txBody>
              <a:bodyPr wrap="none" anchor="ctr"/>
              <a:lstStyle/>
              <a:p>
                <a:endParaRPr lang="en-US" dirty="0"/>
              </a:p>
            </p:txBody>
          </p:sp>
          <p:sp>
            <p:nvSpPr>
              <p:cNvPr id="2842727" name="Line 103"/>
              <p:cNvSpPr>
                <a:spLocks noChangeShapeType="1"/>
              </p:cNvSpPr>
              <p:nvPr/>
            </p:nvSpPr>
            <p:spPr bwMode="auto">
              <a:xfrm>
                <a:off x="3781" y="1535"/>
                <a:ext cx="22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28" name="Line 104"/>
              <p:cNvSpPr>
                <a:spLocks noChangeShapeType="1"/>
              </p:cNvSpPr>
              <p:nvPr/>
            </p:nvSpPr>
            <p:spPr bwMode="auto">
              <a:xfrm>
                <a:off x="3781" y="1575"/>
                <a:ext cx="22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29" name="Line 105"/>
              <p:cNvSpPr>
                <a:spLocks noChangeShapeType="1"/>
              </p:cNvSpPr>
              <p:nvPr/>
            </p:nvSpPr>
            <p:spPr bwMode="auto">
              <a:xfrm>
                <a:off x="3781" y="1615"/>
                <a:ext cx="22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30" name="Line 106"/>
              <p:cNvSpPr>
                <a:spLocks noChangeShapeType="1"/>
              </p:cNvSpPr>
              <p:nvPr/>
            </p:nvSpPr>
            <p:spPr bwMode="auto">
              <a:xfrm>
                <a:off x="3781" y="1655"/>
                <a:ext cx="22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31" name="Line 107"/>
              <p:cNvSpPr>
                <a:spLocks noChangeShapeType="1"/>
              </p:cNvSpPr>
              <p:nvPr/>
            </p:nvSpPr>
            <p:spPr bwMode="auto">
              <a:xfrm>
                <a:off x="3781" y="1694"/>
                <a:ext cx="22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32" name="Line 108"/>
              <p:cNvSpPr>
                <a:spLocks noChangeShapeType="1"/>
              </p:cNvSpPr>
              <p:nvPr/>
            </p:nvSpPr>
            <p:spPr bwMode="auto">
              <a:xfrm>
                <a:off x="3781" y="1734"/>
                <a:ext cx="22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33" name="Line 109"/>
              <p:cNvSpPr>
                <a:spLocks noChangeShapeType="1"/>
              </p:cNvSpPr>
              <p:nvPr/>
            </p:nvSpPr>
            <p:spPr bwMode="auto">
              <a:xfrm>
                <a:off x="3781" y="1774"/>
                <a:ext cx="136"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34" name="Line 110"/>
              <p:cNvSpPr>
                <a:spLocks noChangeShapeType="1"/>
              </p:cNvSpPr>
              <p:nvPr/>
            </p:nvSpPr>
            <p:spPr bwMode="auto">
              <a:xfrm>
                <a:off x="3781" y="1814"/>
                <a:ext cx="86"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35" name="AutoShape 111"/>
              <p:cNvSpPr>
                <a:spLocks noChangeArrowheads="1"/>
              </p:cNvSpPr>
              <p:nvPr/>
            </p:nvSpPr>
            <p:spPr bwMode="auto">
              <a:xfrm>
                <a:off x="3731" y="1934"/>
                <a:ext cx="336" cy="359"/>
              </a:xfrm>
              <a:prstGeom prst="flowChartDocument">
                <a:avLst/>
              </a:prstGeom>
              <a:noFill/>
              <a:ln w="28575">
                <a:solidFill>
                  <a:schemeClr val="folHlink"/>
                </a:solidFill>
                <a:miter lim="800000"/>
                <a:headEnd type="none" w="sm" len="sm"/>
                <a:tailEnd type="none" w="sm" len="sm"/>
              </a:ln>
              <a:effectLst/>
            </p:spPr>
            <p:txBody>
              <a:bodyPr wrap="none" anchor="ctr"/>
              <a:lstStyle/>
              <a:p>
                <a:endParaRPr lang="en-US" dirty="0"/>
              </a:p>
            </p:txBody>
          </p:sp>
          <p:sp>
            <p:nvSpPr>
              <p:cNvPr id="2842736" name="Line 112"/>
              <p:cNvSpPr>
                <a:spLocks noChangeShapeType="1"/>
              </p:cNvSpPr>
              <p:nvPr/>
            </p:nvSpPr>
            <p:spPr bwMode="auto">
              <a:xfrm>
                <a:off x="3781" y="1974"/>
                <a:ext cx="22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37" name="Line 113"/>
              <p:cNvSpPr>
                <a:spLocks noChangeShapeType="1"/>
              </p:cNvSpPr>
              <p:nvPr/>
            </p:nvSpPr>
            <p:spPr bwMode="auto">
              <a:xfrm>
                <a:off x="3781" y="2014"/>
                <a:ext cx="22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38" name="Line 114"/>
              <p:cNvSpPr>
                <a:spLocks noChangeShapeType="1"/>
              </p:cNvSpPr>
              <p:nvPr/>
            </p:nvSpPr>
            <p:spPr bwMode="auto">
              <a:xfrm>
                <a:off x="3781" y="2054"/>
                <a:ext cx="22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39" name="Line 115"/>
              <p:cNvSpPr>
                <a:spLocks noChangeShapeType="1"/>
              </p:cNvSpPr>
              <p:nvPr/>
            </p:nvSpPr>
            <p:spPr bwMode="auto">
              <a:xfrm>
                <a:off x="3781" y="2094"/>
                <a:ext cx="22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40" name="Line 116"/>
              <p:cNvSpPr>
                <a:spLocks noChangeShapeType="1"/>
              </p:cNvSpPr>
              <p:nvPr/>
            </p:nvSpPr>
            <p:spPr bwMode="auto">
              <a:xfrm>
                <a:off x="3781" y="2133"/>
                <a:ext cx="22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41" name="Line 117"/>
              <p:cNvSpPr>
                <a:spLocks noChangeShapeType="1"/>
              </p:cNvSpPr>
              <p:nvPr/>
            </p:nvSpPr>
            <p:spPr bwMode="auto">
              <a:xfrm>
                <a:off x="3781" y="2173"/>
                <a:ext cx="22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42" name="Line 118"/>
              <p:cNvSpPr>
                <a:spLocks noChangeShapeType="1"/>
              </p:cNvSpPr>
              <p:nvPr/>
            </p:nvSpPr>
            <p:spPr bwMode="auto">
              <a:xfrm>
                <a:off x="3781" y="2213"/>
                <a:ext cx="136"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43" name="Line 119"/>
              <p:cNvSpPr>
                <a:spLocks noChangeShapeType="1"/>
              </p:cNvSpPr>
              <p:nvPr/>
            </p:nvSpPr>
            <p:spPr bwMode="auto">
              <a:xfrm>
                <a:off x="3781" y="2253"/>
                <a:ext cx="86"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44" name="AutoShape 120"/>
              <p:cNvSpPr>
                <a:spLocks noChangeArrowheads="1"/>
              </p:cNvSpPr>
              <p:nvPr/>
            </p:nvSpPr>
            <p:spPr bwMode="auto">
              <a:xfrm>
                <a:off x="3731" y="2412"/>
                <a:ext cx="336" cy="360"/>
              </a:xfrm>
              <a:prstGeom prst="flowChartDocument">
                <a:avLst/>
              </a:prstGeom>
              <a:noFill/>
              <a:ln w="28575">
                <a:solidFill>
                  <a:schemeClr val="folHlink"/>
                </a:solidFill>
                <a:miter lim="800000"/>
                <a:headEnd type="none" w="sm" len="sm"/>
                <a:tailEnd type="none" w="sm" len="sm"/>
              </a:ln>
              <a:effectLst/>
            </p:spPr>
            <p:txBody>
              <a:bodyPr wrap="none" anchor="ctr"/>
              <a:lstStyle/>
              <a:p>
                <a:endParaRPr lang="en-US" dirty="0"/>
              </a:p>
            </p:txBody>
          </p:sp>
          <p:sp>
            <p:nvSpPr>
              <p:cNvPr id="2842745" name="Line 121"/>
              <p:cNvSpPr>
                <a:spLocks noChangeShapeType="1"/>
              </p:cNvSpPr>
              <p:nvPr/>
            </p:nvSpPr>
            <p:spPr bwMode="auto">
              <a:xfrm>
                <a:off x="3781" y="2452"/>
                <a:ext cx="22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46" name="Line 122"/>
              <p:cNvSpPr>
                <a:spLocks noChangeShapeType="1"/>
              </p:cNvSpPr>
              <p:nvPr/>
            </p:nvSpPr>
            <p:spPr bwMode="auto">
              <a:xfrm>
                <a:off x="3781" y="2492"/>
                <a:ext cx="22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47" name="Line 123"/>
              <p:cNvSpPr>
                <a:spLocks noChangeShapeType="1"/>
              </p:cNvSpPr>
              <p:nvPr/>
            </p:nvSpPr>
            <p:spPr bwMode="auto">
              <a:xfrm>
                <a:off x="3781" y="2532"/>
                <a:ext cx="22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48" name="Line 124"/>
              <p:cNvSpPr>
                <a:spLocks noChangeShapeType="1"/>
              </p:cNvSpPr>
              <p:nvPr/>
            </p:nvSpPr>
            <p:spPr bwMode="auto">
              <a:xfrm>
                <a:off x="3781" y="2572"/>
                <a:ext cx="22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49" name="Line 125"/>
              <p:cNvSpPr>
                <a:spLocks noChangeShapeType="1"/>
              </p:cNvSpPr>
              <p:nvPr/>
            </p:nvSpPr>
            <p:spPr bwMode="auto">
              <a:xfrm>
                <a:off x="3781" y="2612"/>
                <a:ext cx="22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50" name="Line 126"/>
              <p:cNvSpPr>
                <a:spLocks noChangeShapeType="1"/>
              </p:cNvSpPr>
              <p:nvPr/>
            </p:nvSpPr>
            <p:spPr bwMode="auto">
              <a:xfrm>
                <a:off x="3781" y="2652"/>
                <a:ext cx="223"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51" name="Line 127"/>
              <p:cNvSpPr>
                <a:spLocks noChangeShapeType="1"/>
              </p:cNvSpPr>
              <p:nvPr/>
            </p:nvSpPr>
            <p:spPr bwMode="auto">
              <a:xfrm>
                <a:off x="3781" y="2692"/>
                <a:ext cx="136"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sp>
            <p:nvSpPr>
              <p:cNvPr id="2842752" name="Line 128"/>
              <p:cNvSpPr>
                <a:spLocks noChangeShapeType="1"/>
              </p:cNvSpPr>
              <p:nvPr/>
            </p:nvSpPr>
            <p:spPr bwMode="auto">
              <a:xfrm>
                <a:off x="3781" y="2732"/>
                <a:ext cx="86" cy="0"/>
              </a:xfrm>
              <a:prstGeom prst="line">
                <a:avLst/>
              </a:prstGeom>
              <a:noFill/>
              <a:ln w="28575">
                <a:solidFill>
                  <a:schemeClr val="folHlink"/>
                </a:solidFill>
                <a:round/>
                <a:headEnd type="none" w="sm" len="sm"/>
                <a:tailEnd type="none" w="lg" len="lg"/>
              </a:ln>
              <a:effectLst/>
            </p:spPr>
            <p:txBody>
              <a:bodyPr wrap="none" anchor="ctr"/>
              <a:lstStyle/>
              <a:p>
                <a:endParaRPr lang="en-US" dirty="0"/>
              </a:p>
            </p:txBody>
          </p:sp>
        </p:gr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26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842668"/>
                                        </p:tgtEl>
                                        <p:attrNameLst>
                                          <p:attrName>style.visibility</p:attrName>
                                        </p:attrNameLst>
                                      </p:cBhvr>
                                      <p:to>
                                        <p:strVal val="visible"/>
                                      </p:to>
                                    </p:set>
                                    <p:animEffect transition="in" filter="wipe(left)">
                                      <p:cBhvr>
                                        <p:cTn id="11" dur="500"/>
                                        <p:tgtEl>
                                          <p:spTgt spid="284266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842709"/>
                                        </p:tgtEl>
                                        <p:attrNameLst>
                                          <p:attrName>style.visibility</p:attrName>
                                        </p:attrNameLst>
                                      </p:cBhvr>
                                      <p:to>
                                        <p:strVal val="visible"/>
                                      </p:to>
                                    </p:set>
                                    <p:animEffect transition="in" filter="wipe(left)">
                                      <p:cBhvr>
                                        <p:cTn id="16" dur="500"/>
                                        <p:tgtEl>
                                          <p:spTgt spid="284270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842722"/>
                                        </p:tgtEl>
                                        <p:attrNameLst>
                                          <p:attrName>style.visibility</p:attrName>
                                        </p:attrNameLst>
                                      </p:cBhvr>
                                      <p:to>
                                        <p:strVal val="visible"/>
                                      </p:to>
                                    </p:set>
                                    <p:animEffect transition="in" filter="wipe(left)">
                                      <p:cBhvr>
                                        <p:cTn id="21" dur="500"/>
                                        <p:tgtEl>
                                          <p:spTgt spid="284272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842681"/>
                                        </p:tgtEl>
                                        <p:attrNameLst>
                                          <p:attrName>style.visibility</p:attrName>
                                        </p:attrNameLst>
                                      </p:cBhvr>
                                      <p:to>
                                        <p:strVal val="visible"/>
                                      </p:to>
                                    </p:set>
                                    <p:animEffect transition="in" filter="wipe(left)">
                                      <p:cBhvr>
                                        <p:cTn id="26" dur="500"/>
                                        <p:tgtEl>
                                          <p:spTgt spid="2842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p>
            <a:fld id="{D4A887E7-6B82-43BF-9868-55D4760EC80E}" type="slidenum">
              <a:rPr lang="en-US"/>
              <a:pPr/>
              <a:t>70</a:t>
            </a:fld>
            <a:endParaRPr lang="en-US" dirty="0"/>
          </a:p>
        </p:txBody>
      </p:sp>
      <p:sp>
        <p:nvSpPr>
          <p:cNvPr id="2925570" name="Rectangle 2"/>
          <p:cNvSpPr>
            <a:spLocks noGrp="1" noChangeArrowheads="1"/>
          </p:cNvSpPr>
          <p:nvPr>
            <p:ph type="title"/>
          </p:nvPr>
        </p:nvSpPr>
        <p:spPr/>
        <p:txBody>
          <a:bodyPr/>
          <a:lstStyle/>
          <a:p>
            <a:r>
              <a:rPr lang="en-US" dirty="0"/>
              <a:t>Condensed Behaviour List</a:t>
            </a:r>
          </a:p>
        </p:txBody>
      </p:sp>
      <p:sp>
        <p:nvSpPr>
          <p:cNvPr id="2925572" name="Rectangle 4"/>
          <p:cNvSpPr>
            <a:spLocks noChangeArrowheads="1"/>
          </p:cNvSpPr>
          <p:nvPr/>
        </p:nvSpPr>
        <p:spPr bwMode="auto">
          <a:xfrm>
            <a:off x="381000" y="1681163"/>
            <a:ext cx="6400800" cy="4114800"/>
          </a:xfrm>
          <a:prstGeom prst="rect">
            <a:avLst/>
          </a:prstGeom>
          <a:noFill/>
          <a:ln w="0">
            <a:solidFill>
              <a:srgbClr val="000000"/>
            </a:solidFill>
            <a:miter lim="800000"/>
            <a:headEnd/>
            <a:tailEnd/>
          </a:ln>
        </p:spPr>
        <p:txBody>
          <a:bodyPr/>
          <a:lstStyle/>
          <a:p>
            <a:pPr algn="l">
              <a:lnSpc>
                <a:spcPct val="80000"/>
              </a:lnSpc>
              <a:spcBef>
                <a:spcPct val="20000"/>
              </a:spcBef>
            </a:pPr>
            <a:endParaRPr lang="en-US" sz="1500" b="1" dirty="0"/>
          </a:p>
        </p:txBody>
      </p:sp>
      <p:sp>
        <p:nvSpPr>
          <p:cNvPr id="2925573" name="Rectangle 36"/>
          <p:cNvSpPr>
            <a:spLocks noChangeArrowheads="1"/>
          </p:cNvSpPr>
          <p:nvPr/>
        </p:nvSpPr>
        <p:spPr bwMode="auto">
          <a:xfrm>
            <a:off x="1855788" y="1676400"/>
            <a:ext cx="1085850" cy="215900"/>
          </a:xfrm>
          <a:prstGeom prst="rect">
            <a:avLst/>
          </a:prstGeom>
          <a:noFill/>
          <a:ln w="9525">
            <a:noFill/>
            <a:miter lim="800000"/>
            <a:headEnd/>
            <a:tailEnd/>
          </a:ln>
        </p:spPr>
        <p:txBody>
          <a:bodyPr wrap="none" lIns="0" tIns="0" rIns="0" bIns="0">
            <a:spAutoFit/>
          </a:bodyPr>
          <a:lstStyle/>
          <a:p>
            <a:pPr algn="l"/>
            <a:r>
              <a:rPr lang="en-US" sz="1400" b="1" dirty="0" smtClean="0"/>
              <a:t>BEHAVIOUR</a:t>
            </a:r>
            <a:endParaRPr lang="en-US" sz="3200" b="1" dirty="0"/>
          </a:p>
        </p:txBody>
      </p:sp>
      <p:sp>
        <p:nvSpPr>
          <p:cNvPr id="2925574" name="Rectangle 37"/>
          <p:cNvSpPr>
            <a:spLocks noChangeArrowheads="1"/>
          </p:cNvSpPr>
          <p:nvPr/>
        </p:nvSpPr>
        <p:spPr bwMode="auto">
          <a:xfrm>
            <a:off x="457200" y="1917700"/>
            <a:ext cx="3640420" cy="4093428"/>
          </a:xfrm>
          <a:prstGeom prst="rect">
            <a:avLst/>
          </a:prstGeom>
          <a:noFill/>
          <a:ln w="9525">
            <a:noFill/>
            <a:miter lim="800000"/>
            <a:headEnd/>
            <a:tailEnd/>
          </a:ln>
        </p:spPr>
        <p:txBody>
          <a:bodyPr wrap="none" lIns="0" tIns="0" rIns="0" bIns="0">
            <a:spAutoFit/>
          </a:bodyPr>
          <a:lstStyle/>
          <a:p>
            <a:pPr algn="l"/>
            <a:r>
              <a:rPr lang="en-US" sz="1400" dirty="0"/>
              <a:t>Verify Member No.</a:t>
            </a:r>
          </a:p>
          <a:p>
            <a:pPr algn="l"/>
            <a:r>
              <a:rPr lang="en-US" sz="1400" dirty="0"/>
              <a:t>Validate Product No.</a:t>
            </a:r>
          </a:p>
          <a:p>
            <a:pPr algn="l"/>
            <a:r>
              <a:rPr lang="en-US" sz="1400" dirty="0"/>
              <a:t>Validate inputs</a:t>
            </a:r>
          </a:p>
          <a:p>
            <a:pPr algn="l"/>
            <a:r>
              <a:rPr lang="en-US" sz="1400" dirty="0"/>
              <a:t>Calculate Extended Cost</a:t>
            </a:r>
          </a:p>
          <a:p>
            <a:pPr algn="l"/>
            <a:r>
              <a:rPr lang="en-US" sz="1400" dirty="0"/>
              <a:t>Calculate Quantity Backordered</a:t>
            </a:r>
          </a:p>
          <a:p>
            <a:pPr algn="l"/>
            <a:r>
              <a:rPr lang="en-US" sz="1400" dirty="0"/>
              <a:t>Calculate Quantity Backordered </a:t>
            </a:r>
          </a:p>
          <a:p>
            <a:pPr algn="l"/>
            <a:r>
              <a:rPr lang="en-US" sz="1400" dirty="0"/>
              <a:t>Display club member dialogue window</a:t>
            </a:r>
          </a:p>
          <a:p>
            <a:pPr algn="l"/>
            <a:r>
              <a:rPr lang="en-US" sz="1400" dirty="0"/>
              <a:t>Display blank order window</a:t>
            </a:r>
          </a:p>
          <a:p>
            <a:pPr algn="l"/>
            <a:r>
              <a:rPr lang="en-US" sz="1400" dirty="0"/>
              <a:t>Display blank member ordered products window</a:t>
            </a:r>
          </a:p>
          <a:p>
            <a:pPr algn="l"/>
            <a:r>
              <a:rPr lang="en-US" sz="1400" dirty="0" smtClean="0"/>
              <a:t>Display dialogue window for Member No.</a:t>
            </a:r>
          </a:p>
          <a:p>
            <a:pPr algn="l"/>
            <a:r>
              <a:rPr lang="en-US" sz="1400" dirty="0"/>
              <a:t>Display dialogue window for </a:t>
            </a:r>
            <a:r>
              <a:rPr lang="en-US" sz="1400" dirty="0" smtClean="0"/>
              <a:t>Product </a:t>
            </a:r>
            <a:r>
              <a:rPr lang="en-US" sz="1400" dirty="0"/>
              <a:t>No.</a:t>
            </a:r>
          </a:p>
          <a:p>
            <a:pPr algn="l"/>
            <a:r>
              <a:rPr lang="en-US" sz="1400" dirty="0" smtClean="0"/>
              <a:t>Display </a:t>
            </a:r>
            <a:r>
              <a:rPr lang="en-US" sz="1400" dirty="0"/>
              <a:t>product details</a:t>
            </a:r>
          </a:p>
          <a:p>
            <a:pPr algn="l"/>
            <a:r>
              <a:rPr lang="en-US" sz="1400" dirty="0"/>
              <a:t>Displays member ordered product window</a:t>
            </a:r>
          </a:p>
          <a:p>
            <a:pPr algn="l"/>
            <a:r>
              <a:rPr lang="en-US" sz="1400" dirty="0"/>
              <a:t>Display ordered product confirmation window</a:t>
            </a:r>
          </a:p>
          <a:p>
            <a:pPr algn="l"/>
            <a:r>
              <a:rPr lang="en-US" sz="1400" dirty="0"/>
              <a:t>Display dialogue window for additional products</a:t>
            </a:r>
          </a:p>
          <a:p>
            <a:pPr algn="l"/>
            <a:r>
              <a:rPr lang="en-US" sz="1400" dirty="0"/>
              <a:t>Display order window </a:t>
            </a:r>
          </a:p>
          <a:p>
            <a:pPr algn="l"/>
            <a:r>
              <a:rPr lang="en-US" sz="1400" dirty="0"/>
              <a:t>Compare Quantity Ordered with Quantity in Stock</a:t>
            </a:r>
          </a:p>
          <a:p>
            <a:pPr algn="l"/>
            <a:r>
              <a:rPr lang="en-US" sz="1400" dirty="0"/>
              <a:t>Assign unique Order No. and Order Status of “O”</a:t>
            </a:r>
          </a:p>
          <a:p>
            <a:pPr algn="l"/>
            <a:endParaRPr lang="en-US" sz="1400" dirty="0"/>
          </a:p>
        </p:txBody>
      </p:sp>
      <p:sp>
        <p:nvSpPr>
          <p:cNvPr id="2925575" name="Rectangle 116"/>
          <p:cNvSpPr>
            <a:spLocks noChangeArrowheads="1"/>
          </p:cNvSpPr>
          <p:nvPr/>
        </p:nvSpPr>
        <p:spPr bwMode="auto">
          <a:xfrm>
            <a:off x="5156200" y="1676400"/>
            <a:ext cx="1092200" cy="212725"/>
          </a:xfrm>
          <a:prstGeom prst="rect">
            <a:avLst/>
          </a:prstGeom>
          <a:noFill/>
          <a:ln w="9525">
            <a:noFill/>
            <a:miter lim="800000"/>
            <a:headEnd/>
            <a:tailEnd/>
          </a:ln>
        </p:spPr>
        <p:txBody>
          <a:bodyPr wrap="none" lIns="0" tIns="0" rIns="0" bIns="0">
            <a:spAutoFit/>
          </a:bodyPr>
          <a:lstStyle/>
          <a:p>
            <a:r>
              <a:rPr lang="en-US" sz="1400" b="1" dirty="0"/>
              <a:t>CLASS TYPE</a:t>
            </a:r>
          </a:p>
        </p:txBody>
      </p:sp>
      <p:sp>
        <p:nvSpPr>
          <p:cNvPr id="2925576" name="Rectangle 118"/>
          <p:cNvSpPr>
            <a:spLocks noChangeArrowheads="1"/>
          </p:cNvSpPr>
          <p:nvPr/>
        </p:nvSpPr>
        <p:spPr bwMode="auto">
          <a:xfrm>
            <a:off x="4648200" y="1919288"/>
            <a:ext cx="1561325" cy="4093428"/>
          </a:xfrm>
          <a:prstGeom prst="rect">
            <a:avLst/>
          </a:prstGeom>
          <a:noFill/>
          <a:ln w="9525">
            <a:noFill/>
            <a:miter lim="800000"/>
            <a:headEnd/>
            <a:tailEnd/>
          </a:ln>
        </p:spPr>
        <p:txBody>
          <a:bodyPr wrap="none" lIns="0" tIns="0" rIns="0" bIns="0">
            <a:spAutoFit/>
          </a:bodyPr>
          <a:lstStyle/>
          <a:p>
            <a:pPr algn="l"/>
            <a:r>
              <a:rPr lang="en-US" sz="1400" dirty="0"/>
              <a:t>Entity</a:t>
            </a:r>
          </a:p>
          <a:p>
            <a:pPr algn="l"/>
            <a:r>
              <a:rPr lang="en-US" sz="1400" dirty="0"/>
              <a:t>Entity</a:t>
            </a:r>
          </a:p>
          <a:p>
            <a:pPr algn="l"/>
            <a:r>
              <a:rPr lang="en-US" sz="1400" dirty="0"/>
              <a:t>Entity</a:t>
            </a:r>
          </a:p>
          <a:p>
            <a:pPr algn="l"/>
            <a:r>
              <a:rPr lang="en-US" sz="1400" dirty="0"/>
              <a:t>Entity</a:t>
            </a:r>
          </a:p>
          <a:p>
            <a:pPr algn="l"/>
            <a:r>
              <a:rPr lang="en-US" sz="1400" dirty="0"/>
              <a:t>Entity</a:t>
            </a:r>
          </a:p>
          <a:p>
            <a:pPr algn="l"/>
            <a:r>
              <a:rPr lang="en-US" sz="1400" dirty="0"/>
              <a:t>Entity</a:t>
            </a:r>
          </a:p>
          <a:p>
            <a:pPr algn="l"/>
            <a:r>
              <a:rPr lang="en-US" sz="1400" dirty="0"/>
              <a:t>Boundary</a:t>
            </a:r>
          </a:p>
          <a:p>
            <a:pPr algn="l"/>
            <a:r>
              <a:rPr lang="en-US" sz="1400" dirty="0"/>
              <a:t>Boundary                   </a:t>
            </a:r>
          </a:p>
          <a:p>
            <a:pPr algn="l"/>
            <a:r>
              <a:rPr lang="en-US" sz="1400" dirty="0"/>
              <a:t>Boundary</a:t>
            </a:r>
          </a:p>
          <a:p>
            <a:pPr algn="l"/>
            <a:r>
              <a:rPr lang="en-US" sz="1400" dirty="0"/>
              <a:t>Boundary</a:t>
            </a:r>
          </a:p>
          <a:p>
            <a:pPr algn="l"/>
            <a:r>
              <a:rPr lang="en-US" sz="1400" dirty="0"/>
              <a:t>Boundary</a:t>
            </a:r>
          </a:p>
          <a:p>
            <a:pPr algn="l"/>
            <a:r>
              <a:rPr lang="en-US" sz="1400" dirty="0"/>
              <a:t>Boundary</a:t>
            </a:r>
          </a:p>
          <a:p>
            <a:pPr algn="l"/>
            <a:r>
              <a:rPr lang="en-US" sz="1400" dirty="0"/>
              <a:t>Boundary</a:t>
            </a:r>
          </a:p>
          <a:p>
            <a:pPr algn="l"/>
            <a:r>
              <a:rPr lang="en-US" sz="1400" dirty="0"/>
              <a:t>Boundary</a:t>
            </a:r>
          </a:p>
          <a:p>
            <a:pPr algn="l"/>
            <a:r>
              <a:rPr lang="en-US" sz="1400" dirty="0"/>
              <a:t>Boundary</a:t>
            </a:r>
          </a:p>
          <a:p>
            <a:pPr algn="l"/>
            <a:r>
              <a:rPr lang="en-US" sz="1400" dirty="0" smtClean="0"/>
              <a:t>Boundary</a:t>
            </a:r>
          </a:p>
          <a:p>
            <a:pPr algn="l"/>
            <a:r>
              <a:rPr lang="en-US" sz="1400" dirty="0" smtClean="0"/>
              <a:t>Control</a:t>
            </a:r>
            <a:endParaRPr lang="en-US" sz="1400" dirty="0"/>
          </a:p>
          <a:p>
            <a:pPr algn="l"/>
            <a:r>
              <a:rPr lang="en-US" sz="1400" dirty="0"/>
              <a:t>Control</a:t>
            </a:r>
          </a:p>
          <a:p>
            <a:pPr algn="l"/>
            <a:endParaRPr lang="en-US" sz="1400" dirty="0"/>
          </a:p>
        </p:txBody>
      </p:sp>
      <p:grpSp>
        <p:nvGrpSpPr>
          <p:cNvPr id="2925577" name="Group 9"/>
          <p:cNvGrpSpPr>
            <a:grpSpLocks/>
          </p:cNvGrpSpPr>
          <p:nvPr/>
        </p:nvGrpSpPr>
        <p:grpSpPr bwMode="auto">
          <a:xfrm>
            <a:off x="381000" y="1917700"/>
            <a:ext cx="6400800" cy="3416300"/>
            <a:chOff x="143" y="672"/>
            <a:chExt cx="5952" cy="2152"/>
          </a:xfrm>
        </p:grpSpPr>
        <p:sp>
          <p:nvSpPr>
            <p:cNvPr id="2925578" name="Line 10"/>
            <p:cNvSpPr>
              <a:spLocks noChangeShapeType="1"/>
            </p:cNvSpPr>
            <p:nvPr/>
          </p:nvSpPr>
          <p:spPr bwMode="auto">
            <a:xfrm>
              <a:off x="143" y="672"/>
              <a:ext cx="5952" cy="0"/>
            </a:xfrm>
            <a:prstGeom prst="line">
              <a:avLst/>
            </a:prstGeom>
            <a:noFill/>
            <a:ln w="9525">
              <a:solidFill>
                <a:schemeClr val="tx1"/>
              </a:solidFill>
              <a:round/>
              <a:headEnd/>
              <a:tailEnd/>
            </a:ln>
            <a:effectLst/>
          </p:spPr>
          <p:txBody>
            <a:bodyPr/>
            <a:lstStyle/>
            <a:p>
              <a:endParaRPr lang="en-US" dirty="0"/>
            </a:p>
          </p:txBody>
        </p:sp>
        <p:sp>
          <p:nvSpPr>
            <p:cNvPr id="2925579" name="Line 11"/>
            <p:cNvSpPr>
              <a:spLocks noChangeShapeType="1"/>
            </p:cNvSpPr>
            <p:nvPr/>
          </p:nvSpPr>
          <p:spPr bwMode="auto">
            <a:xfrm>
              <a:off x="143" y="816"/>
              <a:ext cx="5952" cy="0"/>
            </a:xfrm>
            <a:prstGeom prst="line">
              <a:avLst/>
            </a:prstGeom>
            <a:noFill/>
            <a:ln w="9525">
              <a:solidFill>
                <a:schemeClr val="tx1"/>
              </a:solidFill>
              <a:round/>
              <a:headEnd/>
              <a:tailEnd/>
            </a:ln>
            <a:effectLst/>
          </p:spPr>
          <p:txBody>
            <a:bodyPr/>
            <a:lstStyle/>
            <a:p>
              <a:endParaRPr lang="en-US" dirty="0"/>
            </a:p>
          </p:txBody>
        </p:sp>
        <p:sp>
          <p:nvSpPr>
            <p:cNvPr id="2925580" name="Line 12"/>
            <p:cNvSpPr>
              <a:spLocks noChangeShapeType="1"/>
            </p:cNvSpPr>
            <p:nvPr/>
          </p:nvSpPr>
          <p:spPr bwMode="auto">
            <a:xfrm>
              <a:off x="143" y="952"/>
              <a:ext cx="5952" cy="0"/>
            </a:xfrm>
            <a:prstGeom prst="line">
              <a:avLst/>
            </a:prstGeom>
            <a:noFill/>
            <a:ln w="9525">
              <a:solidFill>
                <a:schemeClr val="tx1"/>
              </a:solidFill>
              <a:round/>
              <a:headEnd/>
              <a:tailEnd/>
            </a:ln>
            <a:effectLst/>
          </p:spPr>
          <p:txBody>
            <a:bodyPr/>
            <a:lstStyle/>
            <a:p>
              <a:endParaRPr lang="en-US" dirty="0"/>
            </a:p>
          </p:txBody>
        </p:sp>
        <p:sp>
          <p:nvSpPr>
            <p:cNvPr id="2925581" name="Line 13"/>
            <p:cNvSpPr>
              <a:spLocks noChangeShapeType="1"/>
            </p:cNvSpPr>
            <p:nvPr/>
          </p:nvSpPr>
          <p:spPr bwMode="auto">
            <a:xfrm>
              <a:off x="143" y="1088"/>
              <a:ext cx="5952" cy="0"/>
            </a:xfrm>
            <a:prstGeom prst="line">
              <a:avLst/>
            </a:prstGeom>
            <a:noFill/>
            <a:ln w="9525">
              <a:solidFill>
                <a:schemeClr val="tx1"/>
              </a:solidFill>
              <a:round/>
              <a:headEnd/>
              <a:tailEnd/>
            </a:ln>
            <a:effectLst/>
          </p:spPr>
          <p:txBody>
            <a:bodyPr/>
            <a:lstStyle/>
            <a:p>
              <a:endParaRPr lang="en-US" dirty="0"/>
            </a:p>
          </p:txBody>
        </p:sp>
        <p:sp>
          <p:nvSpPr>
            <p:cNvPr id="2925582" name="Line 14"/>
            <p:cNvSpPr>
              <a:spLocks noChangeShapeType="1"/>
            </p:cNvSpPr>
            <p:nvPr/>
          </p:nvSpPr>
          <p:spPr bwMode="auto">
            <a:xfrm>
              <a:off x="143" y="1224"/>
              <a:ext cx="5952" cy="0"/>
            </a:xfrm>
            <a:prstGeom prst="line">
              <a:avLst/>
            </a:prstGeom>
            <a:noFill/>
            <a:ln w="9525">
              <a:solidFill>
                <a:schemeClr val="tx1"/>
              </a:solidFill>
              <a:round/>
              <a:headEnd/>
              <a:tailEnd/>
            </a:ln>
            <a:effectLst/>
          </p:spPr>
          <p:txBody>
            <a:bodyPr/>
            <a:lstStyle/>
            <a:p>
              <a:endParaRPr lang="en-US" dirty="0"/>
            </a:p>
          </p:txBody>
        </p:sp>
        <p:sp>
          <p:nvSpPr>
            <p:cNvPr id="2925583" name="Line 15"/>
            <p:cNvSpPr>
              <a:spLocks noChangeShapeType="1"/>
            </p:cNvSpPr>
            <p:nvPr/>
          </p:nvSpPr>
          <p:spPr bwMode="auto">
            <a:xfrm>
              <a:off x="143" y="1360"/>
              <a:ext cx="5952" cy="0"/>
            </a:xfrm>
            <a:prstGeom prst="line">
              <a:avLst/>
            </a:prstGeom>
            <a:noFill/>
            <a:ln w="9525">
              <a:solidFill>
                <a:schemeClr val="tx1"/>
              </a:solidFill>
              <a:round/>
              <a:headEnd/>
              <a:tailEnd/>
            </a:ln>
            <a:effectLst/>
          </p:spPr>
          <p:txBody>
            <a:bodyPr/>
            <a:lstStyle/>
            <a:p>
              <a:endParaRPr lang="en-US" dirty="0"/>
            </a:p>
          </p:txBody>
        </p:sp>
        <p:sp>
          <p:nvSpPr>
            <p:cNvPr id="2925584" name="Line 16"/>
            <p:cNvSpPr>
              <a:spLocks noChangeShapeType="1"/>
            </p:cNvSpPr>
            <p:nvPr/>
          </p:nvSpPr>
          <p:spPr bwMode="auto">
            <a:xfrm>
              <a:off x="143" y="1488"/>
              <a:ext cx="5952" cy="0"/>
            </a:xfrm>
            <a:prstGeom prst="line">
              <a:avLst/>
            </a:prstGeom>
            <a:noFill/>
            <a:ln w="9525">
              <a:solidFill>
                <a:schemeClr val="tx1"/>
              </a:solidFill>
              <a:round/>
              <a:headEnd/>
              <a:tailEnd/>
            </a:ln>
            <a:effectLst/>
          </p:spPr>
          <p:txBody>
            <a:bodyPr/>
            <a:lstStyle/>
            <a:p>
              <a:endParaRPr lang="en-US" dirty="0"/>
            </a:p>
          </p:txBody>
        </p:sp>
        <p:sp>
          <p:nvSpPr>
            <p:cNvPr id="2925585" name="Line 17"/>
            <p:cNvSpPr>
              <a:spLocks noChangeShapeType="1"/>
            </p:cNvSpPr>
            <p:nvPr/>
          </p:nvSpPr>
          <p:spPr bwMode="auto">
            <a:xfrm>
              <a:off x="143" y="1616"/>
              <a:ext cx="5952" cy="0"/>
            </a:xfrm>
            <a:prstGeom prst="line">
              <a:avLst/>
            </a:prstGeom>
            <a:noFill/>
            <a:ln w="9525">
              <a:solidFill>
                <a:schemeClr val="tx1"/>
              </a:solidFill>
              <a:round/>
              <a:headEnd/>
              <a:tailEnd/>
            </a:ln>
            <a:effectLst/>
          </p:spPr>
          <p:txBody>
            <a:bodyPr/>
            <a:lstStyle/>
            <a:p>
              <a:endParaRPr lang="en-US" dirty="0"/>
            </a:p>
          </p:txBody>
        </p:sp>
        <p:sp>
          <p:nvSpPr>
            <p:cNvPr id="2925586" name="Line 18"/>
            <p:cNvSpPr>
              <a:spLocks noChangeShapeType="1"/>
            </p:cNvSpPr>
            <p:nvPr/>
          </p:nvSpPr>
          <p:spPr bwMode="auto">
            <a:xfrm>
              <a:off x="143" y="1752"/>
              <a:ext cx="5952" cy="0"/>
            </a:xfrm>
            <a:prstGeom prst="line">
              <a:avLst/>
            </a:prstGeom>
            <a:noFill/>
            <a:ln w="9525">
              <a:solidFill>
                <a:schemeClr val="tx1"/>
              </a:solidFill>
              <a:round/>
              <a:headEnd/>
              <a:tailEnd/>
            </a:ln>
            <a:effectLst/>
          </p:spPr>
          <p:txBody>
            <a:bodyPr/>
            <a:lstStyle/>
            <a:p>
              <a:endParaRPr lang="en-US" dirty="0"/>
            </a:p>
          </p:txBody>
        </p:sp>
        <p:sp>
          <p:nvSpPr>
            <p:cNvPr id="2925587" name="Line 19"/>
            <p:cNvSpPr>
              <a:spLocks noChangeShapeType="1"/>
            </p:cNvSpPr>
            <p:nvPr/>
          </p:nvSpPr>
          <p:spPr bwMode="auto">
            <a:xfrm>
              <a:off x="143" y="1896"/>
              <a:ext cx="5952" cy="0"/>
            </a:xfrm>
            <a:prstGeom prst="line">
              <a:avLst/>
            </a:prstGeom>
            <a:noFill/>
            <a:ln w="9525">
              <a:solidFill>
                <a:schemeClr val="tx1"/>
              </a:solidFill>
              <a:round/>
              <a:headEnd/>
              <a:tailEnd/>
            </a:ln>
            <a:effectLst/>
          </p:spPr>
          <p:txBody>
            <a:bodyPr/>
            <a:lstStyle/>
            <a:p>
              <a:endParaRPr lang="en-US" dirty="0"/>
            </a:p>
          </p:txBody>
        </p:sp>
        <p:sp>
          <p:nvSpPr>
            <p:cNvPr id="2925588" name="Line 20"/>
            <p:cNvSpPr>
              <a:spLocks noChangeShapeType="1"/>
            </p:cNvSpPr>
            <p:nvPr/>
          </p:nvSpPr>
          <p:spPr bwMode="auto">
            <a:xfrm>
              <a:off x="143" y="2016"/>
              <a:ext cx="5952" cy="0"/>
            </a:xfrm>
            <a:prstGeom prst="line">
              <a:avLst/>
            </a:prstGeom>
            <a:noFill/>
            <a:ln w="9525">
              <a:solidFill>
                <a:schemeClr val="tx1"/>
              </a:solidFill>
              <a:round/>
              <a:headEnd/>
              <a:tailEnd/>
            </a:ln>
            <a:effectLst/>
          </p:spPr>
          <p:txBody>
            <a:bodyPr/>
            <a:lstStyle/>
            <a:p>
              <a:endParaRPr lang="en-US" dirty="0"/>
            </a:p>
          </p:txBody>
        </p:sp>
        <p:sp>
          <p:nvSpPr>
            <p:cNvPr id="2925589" name="Line 21"/>
            <p:cNvSpPr>
              <a:spLocks noChangeShapeType="1"/>
            </p:cNvSpPr>
            <p:nvPr/>
          </p:nvSpPr>
          <p:spPr bwMode="auto">
            <a:xfrm>
              <a:off x="143" y="2144"/>
              <a:ext cx="5952" cy="0"/>
            </a:xfrm>
            <a:prstGeom prst="line">
              <a:avLst/>
            </a:prstGeom>
            <a:noFill/>
            <a:ln w="9525">
              <a:solidFill>
                <a:schemeClr val="tx1"/>
              </a:solidFill>
              <a:round/>
              <a:headEnd/>
              <a:tailEnd/>
            </a:ln>
            <a:effectLst/>
          </p:spPr>
          <p:txBody>
            <a:bodyPr/>
            <a:lstStyle/>
            <a:p>
              <a:endParaRPr lang="en-US" dirty="0"/>
            </a:p>
          </p:txBody>
        </p:sp>
        <p:sp>
          <p:nvSpPr>
            <p:cNvPr id="2925590" name="Line 22"/>
            <p:cNvSpPr>
              <a:spLocks noChangeShapeType="1"/>
            </p:cNvSpPr>
            <p:nvPr/>
          </p:nvSpPr>
          <p:spPr bwMode="auto">
            <a:xfrm>
              <a:off x="143" y="2288"/>
              <a:ext cx="5952" cy="0"/>
            </a:xfrm>
            <a:prstGeom prst="line">
              <a:avLst/>
            </a:prstGeom>
            <a:noFill/>
            <a:ln w="9525">
              <a:solidFill>
                <a:schemeClr val="tx1"/>
              </a:solidFill>
              <a:round/>
              <a:headEnd/>
              <a:tailEnd/>
            </a:ln>
            <a:effectLst/>
          </p:spPr>
          <p:txBody>
            <a:bodyPr/>
            <a:lstStyle/>
            <a:p>
              <a:endParaRPr lang="en-US" dirty="0"/>
            </a:p>
          </p:txBody>
        </p:sp>
        <p:sp>
          <p:nvSpPr>
            <p:cNvPr id="2925591" name="Line 23"/>
            <p:cNvSpPr>
              <a:spLocks noChangeShapeType="1"/>
            </p:cNvSpPr>
            <p:nvPr/>
          </p:nvSpPr>
          <p:spPr bwMode="auto">
            <a:xfrm>
              <a:off x="143" y="2424"/>
              <a:ext cx="5952" cy="0"/>
            </a:xfrm>
            <a:prstGeom prst="line">
              <a:avLst/>
            </a:prstGeom>
            <a:noFill/>
            <a:ln w="9525">
              <a:solidFill>
                <a:schemeClr val="tx1"/>
              </a:solidFill>
              <a:round/>
              <a:headEnd/>
              <a:tailEnd/>
            </a:ln>
            <a:effectLst/>
          </p:spPr>
          <p:txBody>
            <a:bodyPr/>
            <a:lstStyle/>
            <a:p>
              <a:endParaRPr lang="en-US" dirty="0"/>
            </a:p>
          </p:txBody>
        </p:sp>
        <p:sp>
          <p:nvSpPr>
            <p:cNvPr id="2925592" name="Line 24"/>
            <p:cNvSpPr>
              <a:spLocks noChangeShapeType="1"/>
            </p:cNvSpPr>
            <p:nvPr/>
          </p:nvSpPr>
          <p:spPr bwMode="auto">
            <a:xfrm>
              <a:off x="143" y="2560"/>
              <a:ext cx="5952" cy="0"/>
            </a:xfrm>
            <a:prstGeom prst="line">
              <a:avLst/>
            </a:prstGeom>
            <a:noFill/>
            <a:ln w="9525">
              <a:solidFill>
                <a:schemeClr val="tx1"/>
              </a:solidFill>
              <a:round/>
              <a:headEnd/>
              <a:tailEnd/>
            </a:ln>
            <a:effectLst/>
          </p:spPr>
          <p:txBody>
            <a:bodyPr/>
            <a:lstStyle/>
            <a:p>
              <a:endParaRPr lang="en-US" dirty="0"/>
            </a:p>
          </p:txBody>
        </p:sp>
        <p:sp>
          <p:nvSpPr>
            <p:cNvPr id="2925593" name="Line 25"/>
            <p:cNvSpPr>
              <a:spLocks noChangeShapeType="1"/>
            </p:cNvSpPr>
            <p:nvPr/>
          </p:nvSpPr>
          <p:spPr bwMode="auto">
            <a:xfrm>
              <a:off x="143" y="2688"/>
              <a:ext cx="5952" cy="0"/>
            </a:xfrm>
            <a:prstGeom prst="line">
              <a:avLst/>
            </a:prstGeom>
            <a:noFill/>
            <a:ln w="9525">
              <a:solidFill>
                <a:schemeClr val="tx1"/>
              </a:solidFill>
              <a:round/>
              <a:headEnd/>
              <a:tailEnd/>
            </a:ln>
            <a:effectLst/>
          </p:spPr>
          <p:txBody>
            <a:bodyPr/>
            <a:lstStyle/>
            <a:p>
              <a:endParaRPr lang="en-US" dirty="0"/>
            </a:p>
          </p:txBody>
        </p:sp>
        <p:sp>
          <p:nvSpPr>
            <p:cNvPr id="2925594" name="Line 26"/>
            <p:cNvSpPr>
              <a:spLocks noChangeShapeType="1"/>
            </p:cNvSpPr>
            <p:nvPr/>
          </p:nvSpPr>
          <p:spPr bwMode="auto">
            <a:xfrm>
              <a:off x="143" y="2824"/>
              <a:ext cx="5952" cy="0"/>
            </a:xfrm>
            <a:prstGeom prst="line">
              <a:avLst/>
            </a:prstGeom>
            <a:noFill/>
            <a:ln w="9525">
              <a:solidFill>
                <a:schemeClr val="tx1"/>
              </a:solidFill>
              <a:round/>
              <a:headEnd/>
              <a:tailEnd/>
            </a:ln>
            <a:effectLst/>
          </p:spPr>
          <p:txBody>
            <a:bodyPr/>
            <a:lstStyle/>
            <a:p>
              <a:endParaRPr lang="en-US" dirty="0"/>
            </a:p>
          </p:txBody>
        </p:sp>
      </p:grpSp>
      <p:sp>
        <p:nvSpPr>
          <p:cNvPr id="2925595" name="Line 27"/>
          <p:cNvSpPr>
            <a:spLocks noChangeShapeType="1"/>
          </p:cNvSpPr>
          <p:nvPr/>
        </p:nvSpPr>
        <p:spPr bwMode="auto">
          <a:xfrm>
            <a:off x="4572000" y="1689100"/>
            <a:ext cx="0" cy="4114800"/>
          </a:xfrm>
          <a:prstGeom prst="line">
            <a:avLst/>
          </a:prstGeom>
          <a:noFill/>
          <a:ln w="9525">
            <a:solidFill>
              <a:schemeClr val="tx1"/>
            </a:solidFill>
            <a:round/>
            <a:headEnd/>
            <a:tailEnd/>
          </a:ln>
          <a:effectLst/>
        </p:spPr>
        <p:txBody>
          <a:bodyPr/>
          <a:lstStyle/>
          <a:p>
            <a:endParaRPr lang="en-US" dirty="0"/>
          </a:p>
        </p:txBody>
      </p:sp>
      <p:sp>
        <p:nvSpPr>
          <p:cNvPr id="29" name="Line 26"/>
          <p:cNvSpPr>
            <a:spLocks noChangeShapeType="1"/>
          </p:cNvSpPr>
          <p:nvPr/>
        </p:nvSpPr>
        <p:spPr bwMode="auto">
          <a:xfrm>
            <a:off x="379412" y="5562600"/>
            <a:ext cx="6400800" cy="0"/>
          </a:xfrm>
          <a:prstGeom prst="line">
            <a:avLst/>
          </a:prstGeom>
          <a:noFill/>
          <a:ln w="9525">
            <a:solidFill>
              <a:schemeClr val="tx1"/>
            </a:solidFill>
            <a:round/>
            <a:headEnd/>
            <a:tailEnd/>
          </a:ln>
          <a:effectLst/>
        </p:spPr>
        <p:txBody>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925576"/>
                                        </p:tgtEl>
                                        <p:attrNameLst>
                                          <p:attrName>style.visibility</p:attrName>
                                        </p:attrNameLst>
                                      </p:cBhvr>
                                      <p:to>
                                        <p:strVal val="visible"/>
                                      </p:to>
                                    </p:set>
                                    <p:animEffect transition="in" filter="wipe(up)">
                                      <p:cBhvr>
                                        <p:cTn id="7" dur="500"/>
                                        <p:tgtEl>
                                          <p:spTgt spid="29255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5576" grpId="0"/>
    </p:bld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74659" name="Rectangle 3"/>
          <p:cNvSpPr>
            <a:spLocks noGrp="1" noChangeArrowheads="1"/>
          </p:cNvSpPr>
          <p:nvPr>
            <p:ph type="title"/>
          </p:nvPr>
        </p:nvSpPr>
        <p:spPr>
          <a:xfrm>
            <a:off x="412750" y="266700"/>
            <a:ext cx="9340850" cy="1104900"/>
          </a:xfrm>
        </p:spPr>
        <p:txBody>
          <a:bodyPr/>
          <a:lstStyle/>
          <a:p>
            <a:r>
              <a:rPr lang="en-US" sz="4000" dirty="0" smtClean="0"/>
              <a:t>Model </a:t>
            </a:r>
            <a:r>
              <a:rPr lang="en-US" sz="4000" dirty="0"/>
              <a:t>Object Interactions </a:t>
            </a:r>
            <a:r>
              <a:rPr lang="en-US" sz="4000" dirty="0" smtClean="0"/>
              <a:t>&amp; Behaviour </a:t>
            </a:r>
            <a:r>
              <a:rPr lang="en-US" sz="4000" dirty="0"/>
              <a:t/>
            </a:r>
            <a:br>
              <a:rPr lang="en-US" sz="4000" dirty="0"/>
            </a:br>
            <a:r>
              <a:rPr lang="en-US" sz="3200" i="1" dirty="0"/>
              <a:t>that Support </a:t>
            </a:r>
            <a:r>
              <a:rPr lang="en-US" sz="3200" i="1" dirty="0" smtClean="0"/>
              <a:t>Use </a:t>
            </a:r>
            <a:r>
              <a:rPr lang="en-US" sz="3200" i="1" dirty="0"/>
              <a:t>Case </a:t>
            </a:r>
            <a:r>
              <a:rPr lang="en-US" sz="3200" i="1" dirty="0" smtClean="0"/>
              <a:t>Scenarios</a:t>
            </a:r>
            <a:endParaRPr lang="en-US" sz="3200" i="1" dirty="0"/>
          </a:p>
        </p:txBody>
      </p:sp>
      <p:sp>
        <p:nvSpPr>
          <p:cNvPr id="2374660" name="Rectangle 4"/>
          <p:cNvSpPr>
            <a:spLocks noGrp="1" noChangeArrowheads="1"/>
          </p:cNvSpPr>
          <p:nvPr>
            <p:ph type="body" idx="1"/>
          </p:nvPr>
        </p:nvSpPr>
        <p:spPr>
          <a:xfrm>
            <a:off x="381000" y="1676400"/>
            <a:ext cx="9144000" cy="4953000"/>
          </a:xfrm>
        </p:spPr>
        <p:txBody>
          <a:bodyPr/>
          <a:lstStyle/>
          <a:p>
            <a:pPr marL="742950" indent="-742950">
              <a:buNone/>
              <a:tabLst>
                <a:tab pos="1538288" algn="l"/>
              </a:tabLst>
            </a:pPr>
            <a:r>
              <a:rPr lang="en-US" b="1" i="1" dirty="0" smtClean="0"/>
              <a:t>Task 4.4</a:t>
            </a:r>
            <a:r>
              <a:rPr lang="en-US" dirty="0" smtClean="0"/>
              <a:t>  Verify </a:t>
            </a:r>
            <a:r>
              <a:rPr lang="en-US" dirty="0"/>
              <a:t>the </a:t>
            </a:r>
            <a:r>
              <a:rPr lang="en-US" dirty="0" smtClean="0"/>
              <a:t>results</a:t>
            </a:r>
            <a:endParaRPr lang="en-US" dirty="0"/>
          </a:p>
          <a:p>
            <a:pPr marL="393700" indent="-393700">
              <a:tabLst>
                <a:tab pos="1538288" algn="l"/>
              </a:tabLst>
            </a:pPr>
            <a:r>
              <a:rPr lang="en-US" dirty="0" smtClean="0"/>
              <a:t>Walkthrough </a:t>
            </a:r>
            <a:r>
              <a:rPr lang="en-US" dirty="0"/>
              <a:t>with </a:t>
            </a:r>
            <a:r>
              <a:rPr lang="en-US" dirty="0" smtClean="0"/>
              <a:t>relevant users</a:t>
            </a:r>
            <a:endParaRPr lang="en-US" dirty="0"/>
          </a:p>
          <a:p>
            <a:pPr marL="393700" indent="-393700">
              <a:tabLst>
                <a:tab pos="1538288" algn="l"/>
              </a:tabLst>
            </a:pPr>
            <a:r>
              <a:rPr lang="en-US" dirty="0" smtClean="0"/>
              <a:t>Or, through role </a:t>
            </a:r>
            <a:r>
              <a:rPr lang="en-US" dirty="0"/>
              <a:t>playing</a:t>
            </a:r>
          </a:p>
          <a:p>
            <a:pPr marL="803275" lvl="1" indent="-342900"/>
            <a:r>
              <a:rPr lang="en-US" dirty="0" smtClean="0"/>
              <a:t>Human participants play the </a:t>
            </a:r>
            <a:r>
              <a:rPr lang="en-US" dirty="0"/>
              <a:t>roles of actors or </a:t>
            </a:r>
            <a:r>
              <a:rPr lang="en-US" dirty="0" smtClean="0"/>
              <a:t>objects</a:t>
            </a:r>
            <a:endParaRPr lang="en-US" dirty="0"/>
          </a:p>
          <a:p>
            <a:pPr marL="803275" lvl="1" indent="-342900"/>
            <a:r>
              <a:rPr lang="en-US" dirty="0" smtClean="0"/>
              <a:t>Simulate messages by passing items (such </a:t>
            </a:r>
            <a:r>
              <a:rPr lang="en-US" dirty="0"/>
              <a:t>as a </a:t>
            </a:r>
            <a:r>
              <a:rPr lang="en-US" dirty="0" smtClean="0"/>
              <a:t>ball) among participan</a:t>
            </a:r>
            <a:r>
              <a:rPr lang="en-US" sz="3200" dirty="0" smtClean="0"/>
              <a:t>ts </a:t>
            </a:r>
            <a:r>
              <a:rPr lang="en-US" sz="3200" b="1" dirty="0" smtClean="0">
                <a:solidFill>
                  <a:schemeClr val="bg1">
                    <a:lumMod val="65000"/>
                  </a:schemeClr>
                </a:solidFill>
              </a:rPr>
              <a:t>.</a:t>
            </a:r>
            <a:endParaRPr lang="en-US" sz="3200"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466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74660">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74660">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74660">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74660">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374660">
                                            <p:txEl>
                                              <p:pRg st="2" end="2"/>
                                            </p:txEl>
                                          </p:spTgt>
                                        </p:tgtEl>
                                        <p:attrNameLst>
                                          <p:attrName>ppt_c</p:attrName>
                                        </p:attrNameLst>
                                      </p:cBhvr>
                                      <p:to>
                                        <a:schemeClr val="folHlink"/>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74660">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374660">
                                            <p:txEl>
                                              <p:pRg st="3" end="3"/>
                                            </p:txEl>
                                          </p:spTgt>
                                        </p:tgtEl>
                                        <p:attrNameLst>
                                          <p:attrName>ppt_c</p:attrName>
                                        </p:attrNameLst>
                                      </p:cBhvr>
                                      <p:to>
                                        <a:schemeClr val="folHlink"/>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746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4660" grpId="0" uiExpand="1" build="p" bldLvl="3"/>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22146" name="Rectangle 2"/>
          <p:cNvSpPr>
            <a:spLocks noGrp="1" noChangeArrowheads="1"/>
          </p:cNvSpPr>
          <p:nvPr>
            <p:ph type="title"/>
          </p:nvPr>
        </p:nvSpPr>
        <p:spPr>
          <a:xfrm>
            <a:off x="412750" y="266700"/>
            <a:ext cx="9340850" cy="1104900"/>
          </a:xfrm>
        </p:spPr>
        <p:txBody>
          <a:bodyPr/>
          <a:lstStyle/>
          <a:p>
            <a:r>
              <a:rPr lang="en-US" sz="4000" dirty="0" smtClean="0"/>
              <a:t>Model </a:t>
            </a:r>
            <a:r>
              <a:rPr lang="en-US" sz="4000" dirty="0"/>
              <a:t>Object Interactions </a:t>
            </a:r>
            <a:r>
              <a:rPr lang="en-US" sz="4000" dirty="0" smtClean="0"/>
              <a:t>&amp; Behaviour </a:t>
            </a:r>
            <a:r>
              <a:rPr lang="en-US" sz="4000" dirty="0"/>
              <a:t/>
            </a:r>
            <a:br>
              <a:rPr lang="en-US" sz="4000" dirty="0"/>
            </a:br>
            <a:r>
              <a:rPr lang="en-US" sz="3200" i="1" dirty="0"/>
              <a:t>that Support </a:t>
            </a:r>
            <a:r>
              <a:rPr lang="en-US" sz="3200" i="1" dirty="0" smtClean="0"/>
              <a:t>Use </a:t>
            </a:r>
            <a:r>
              <a:rPr lang="en-US" sz="3200" i="1" dirty="0"/>
              <a:t>Case </a:t>
            </a:r>
            <a:r>
              <a:rPr lang="en-US" sz="3200" i="1" dirty="0" smtClean="0"/>
              <a:t>Scenarios</a:t>
            </a:r>
            <a:endParaRPr lang="en-US" sz="3200" i="1" dirty="0"/>
          </a:p>
        </p:txBody>
      </p:sp>
      <p:sp>
        <p:nvSpPr>
          <p:cNvPr id="2822147" name="Rectangle 3"/>
          <p:cNvSpPr>
            <a:spLocks noGrp="1" noChangeArrowheads="1"/>
          </p:cNvSpPr>
          <p:nvPr>
            <p:ph type="body" idx="1"/>
          </p:nvPr>
        </p:nvSpPr>
        <p:spPr>
          <a:xfrm>
            <a:off x="381000" y="1676400"/>
            <a:ext cx="9144000" cy="762000"/>
          </a:xfrm>
        </p:spPr>
        <p:txBody>
          <a:bodyPr/>
          <a:lstStyle/>
          <a:p>
            <a:pPr>
              <a:buFont typeface="Wingdings" pitchFamily="2" charset="2"/>
              <a:buNone/>
              <a:tabLst>
                <a:tab pos="1538288" algn="l"/>
                <a:tab pos="8691563" algn="l"/>
              </a:tabLst>
            </a:pPr>
            <a:r>
              <a:rPr lang="en-US" sz="3600" b="1" i="1" dirty="0"/>
              <a:t>Step </a:t>
            </a:r>
            <a:r>
              <a:rPr lang="en-US" sz="3600" b="1" i="1" dirty="0" smtClean="0"/>
              <a:t>5.  </a:t>
            </a:r>
            <a:r>
              <a:rPr lang="en-US" sz="3600" b="1" i="1" dirty="0"/>
              <a:t>Model </a:t>
            </a:r>
            <a:r>
              <a:rPr lang="en-US" sz="3600" b="1" i="1" dirty="0">
                <a:solidFill>
                  <a:schemeClr val="bg2"/>
                </a:solidFill>
              </a:rPr>
              <a:t>Detailed</a:t>
            </a:r>
            <a:r>
              <a:rPr lang="en-US" sz="3600" b="1" i="1" dirty="0"/>
              <a:t> Object Interactions	 	</a:t>
            </a:r>
          </a:p>
        </p:txBody>
      </p:sp>
      <p:sp>
        <p:nvSpPr>
          <p:cNvPr id="2822169" name="Text Box 25"/>
          <p:cNvSpPr txBox="1">
            <a:spLocks noChangeArrowheads="1"/>
          </p:cNvSpPr>
          <p:nvPr/>
        </p:nvSpPr>
        <p:spPr bwMode="auto">
          <a:xfrm>
            <a:off x="4059957" y="4572000"/>
            <a:ext cx="2011363" cy="954087"/>
          </a:xfrm>
          <a:prstGeom prst="rect">
            <a:avLst/>
          </a:prstGeom>
          <a:noFill/>
          <a:ln w="12700">
            <a:noFill/>
            <a:miter lim="800000"/>
            <a:headEnd type="none" w="sm" len="sm"/>
            <a:tailEnd type="none" w="lg" len="lg"/>
          </a:ln>
          <a:effectLst/>
        </p:spPr>
        <p:txBody>
          <a:bodyPr>
            <a:spAutoFit/>
          </a:bodyPr>
          <a:lstStyle/>
          <a:p>
            <a:pPr>
              <a:spcBef>
                <a:spcPct val="50000"/>
              </a:spcBef>
            </a:pPr>
            <a:r>
              <a:rPr lang="en-US" dirty="0"/>
              <a:t>Sequence </a:t>
            </a:r>
            <a:r>
              <a:rPr lang="en-US" dirty="0" smtClean="0"/>
              <a:t>Diagram(s)</a:t>
            </a:r>
            <a:endParaRPr lang="en-US" b="1" dirty="0">
              <a:solidFill>
                <a:schemeClr val="bg1">
                  <a:lumMod val="65000"/>
                </a:schemeClr>
              </a:solidFill>
            </a:endParaRPr>
          </a:p>
        </p:txBody>
      </p:sp>
      <p:sp>
        <p:nvSpPr>
          <p:cNvPr id="2822170" name="AutoShape 26"/>
          <p:cNvSpPr>
            <a:spLocks noChangeArrowheads="1"/>
          </p:cNvSpPr>
          <p:nvPr/>
        </p:nvSpPr>
        <p:spPr bwMode="auto">
          <a:xfrm>
            <a:off x="2436812" y="2971799"/>
            <a:ext cx="1066800" cy="762000"/>
          </a:xfrm>
          <a:prstGeom prst="rightArrow">
            <a:avLst>
              <a:gd name="adj1" fmla="val 52083"/>
              <a:gd name="adj2" fmla="val 41877"/>
            </a:avLst>
          </a:prstGeom>
          <a:gradFill rotWithShape="0">
            <a:gsLst>
              <a:gs pos="0">
                <a:schemeClr val="bg2"/>
              </a:gs>
              <a:gs pos="100000">
                <a:schemeClr val="tx2"/>
              </a:gs>
            </a:gsLst>
            <a:lin ang="0" scaled="1"/>
          </a:gradFill>
          <a:ln w="12700">
            <a:noFill/>
            <a:miter lim="800000"/>
            <a:headEnd type="none" w="sm" len="sm"/>
            <a:tailEnd type="none" w="lg" len="lg"/>
          </a:ln>
          <a:effectLst/>
        </p:spPr>
        <p:txBody>
          <a:bodyPr wrap="none" anchor="ctr"/>
          <a:lstStyle/>
          <a:p>
            <a:endParaRPr lang="en-US" dirty="0"/>
          </a:p>
        </p:txBody>
      </p:sp>
      <p:grpSp>
        <p:nvGrpSpPr>
          <p:cNvPr id="2822171" name="Group 27"/>
          <p:cNvGrpSpPr>
            <a:grpSpLocks/>
          </p:cNvGrpSpPr>
          <p:nvPr/>
        </p:nvGrpSpPr>
        <p:grpSpPr bwMode="auto">
          <a:xfrm>
            <a:off x="150812" y="2520664"/>
            <a:ext cx="2354262" cy="2805113"/>
            <a:chOff x="571" y="2150"/>
            <a:chExt cx="1483" cy="1767"/>
          </a:xfrm>
        </p:grpSpPr>
        <p:sp>
          <p:nvSpPr>
            <p:cNvPr id="2822172" name="Oval 28"/>
            <p:cNvSpPr>
              <a:spLocks noChangeArrowheads="1"/>
            </p:cNvSpPr>
            <p:nvPr/>
          </p:nvSpPr>
          <p:spPr bwMode="auto">
            <a:xfrm>
              <a:off x="960" y="2150"/>
              <a:ext cx="583" cy="245"/>
            </a:xfrm>
            <a:prstGeom prst="ellipse">
              <a:avLst/>
            </a:prstGeom>
            <a:noFill/>
            <a:ln w="28575">
              <a:solidFill>
                <a:schemeClr val="bg2"/>
              </a:solidFill>
              <a:prstDash val="dash"/>
              <a:round/>
              <a:headEnd type="none" w="sm" len="sm"/>
              <a:tailEnd type="none" w="lg" len="lg"/>
            </a:ln>
            <a:effectLst/>
          </p:spPr>
          <p:txBody>
            <a:bodyPr wrap="none" anchor="ctr"/>
            <a:lstStyle/>
            <a:p>
              <a:endParaRPr lang="en-US" dirty="0"/>
            </a:p>
          </p:txBody>
        </p:sp>
        <p:sp>
          <p:nvSpPr>
            <p:cNvPr id="2822173" name="Rectangle 29"/>
            <p:cNvSpPr>
              <a:spLocks noChangeArrowheads="1"/>
            </p:cNvSpPr>
            <p:nvPr/>
          </p:nvSpPr>
          <p:spPr bwMode="auto">
            <a:xfrm>
              <a:off x="1261" y="2395"/>
              <a:ext cx="404" cy="614"/>
            </a:xfrm>
            <a:prstGeom prst="rect">
              <a:avLst/>
            </a:prstGeom>
            <a:noFill/>
            <a:ln w="28575">
              <a:solidFill>
                <a:schemeClr val="bg2"/>
              </a:solidFill>
              <a:miter lim="800000"/>
              <a:headEnd type="none" w="sm" len="sm"/>
              <a:tailEnd type="none" w="lg" len="lg"/>
            </a:ln>
            <a:effectLst/>
          </p:spPr>
          <p:txBody>
            <a:bodyPr wrap="none" anchor="ctr"/>
            <a:lstStyle/>
            <a:p>
              <a:endParaRPr lang="en-US" dirty="0"/>
            </a:p>
          </p:txBody>
        </p:sp>
        <p:sp>
          <p:nvSpPr>
            <p:cNvPr id="2822174" name="Line 30"/>
            <p:cNvSpPr>
              <a:spLocks noChangeShapeType="1"/>
            </p:cNvSpPr>
            <p:nvPr/>
          </p:nvSpPr>
          <p:spPr bwMode="auto">
            <a:xfrm>
              <a:off x="1530" y="2395"/>
              <a:ext cx="135" cy="123"/>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22175" name="Line 31"/>
            <p:cNvSpPr>
              <a:spLocks noChangeShapeType="1"/>
            </p:cNvSpPr>
            <p:nvPr/>
          </p:nvSpPr>
          <p:spPr bwMode="auto">
            <a:xfrm>
              <a:off x="1530" y="2395"/>
              <a:ext cx="0" cy="123"/>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22176" name="Line 32"/>
            <p:cNvSpPr>
              <a:spLocks noChangeShapeType="1"/>
            </p:cNvSpPr>
            <p:nvPr/>
          </p:nvSpPr>
          <p:spPr bwMode="auto">
            <a:xfrm flipH="1">
              <a:off x="1530" y="2518"/>
              <a:ext cx="135"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22177" name="Line 33"/>
            <p:cNvSpPr>
              <a:spLocks noChangeShapeType="1"/>
            </p:cNvSpPr>
            <p:nvPr/>
          </p:nvSpPr>
          <p:spPr bwMode="auto">
            <a:xfrm>
              <a:off x="1306" y="2600"/>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22178" name="Line 34"/>
            <p:cNvSpPr>
              <a:spLocks noChangeShapeType="1"/>
            </p:cNvSpPr>
            <p:nvPr/>
          </p:nvSpPr>
          <p:spPr bwMode="auto">
            <a:xfrm>
              <a:off x="1306" y="2641"/>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22179" name="Line 35"/>
            <p:cNvSpPr>
              <a:spLocks noChangeShapeType="1"/>
            </p:cNvSpPr>
            <p:nvPr/>
          </p:nvSpPr>
          <p:spPr bwMode="auto">
            <a:xfrm>
              <a:off x="1306" y="2682"/>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22180" name="Line 36"/>
            <p:cNvSpPr>
              <a:spLocks noChangeShapeType="1"/>
            </p:cNvSpPr>
            <p:nvPr/>
          </p:nvSpPr>
          <p:spPr bwMode="auto">
            <a:xfrm>
              <a:off x="1306" y="2764"/>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22181" name="Line 37"/>
            <p:cNvSpPr>
              <a:spLocks noChangeShapeType="1"/>
            </p:cNvSpPr>
            <p:nvPr/>
          </p:nvSpPr>
          <p:spPr bwMode="auto">
            <a:xfrm>
              <a:off x="1306" y="2723"/>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22182" name="Line 38"/>
            <p:cNvSpPr>
              <a:spLocks noChangeShapeType="1"/>
            </p:cNvSpPr>
            <p:nvPr/>
          </p:nvSpPr>
          <p:spPr bwMode="auto">
            <a:xfrm>
              <a:off x="1306" y="2804"/>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22183" name="Line 39"/>
            <p:cNvSpPr>
              <a:spLocks noChangeShapeType="1"/>
            </p:cNvSpPr>
            <p:nvPr/>
          </p:nvSpPr>
          <p:spPr bwMode="auto">
            <a:xfrm>
              <a:off x="1306" y="2845"/>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22184" name="Line 40"/>
            <p:cNvSpPr>
              <a:spLocks noChangeShapeType="1"/>
            </p:cNvSpPr>
            <p:nvPr/>
          </p:nvSpPr>
          <p:spPr bwMode="auto">
            <a:xfrm>
              <a:off x="1306" y="2886"/>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22185" name="Line 41"/>
            <p:cNvSpPr>
              <a:spLocks noChangeShapeType="1"/>
            </p:cNvSpPr>
            <p:nvPr/>
          </p:nvSpPr>
          <p:spPr bwMode="auto">
            <a:xfrm>
              <a:off x="1306" y="2927"/>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22186" name="Line 42"/>
            <p:cNvSpPr>
              <a:spLocks noChangeShapeType="1"/>
            </p:cNvSpPr>
            <p:nvPr/>
          </p:nvSpPr>
          <p:spPr bwMode="auto">
            <a:xfrm>
              <a:off x="1306" y="2968"/>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22187" name="Line 43"/>
            <p:cNvSpPr>
              <a:spLocks noChangeShapeType="1"/>
            </p:cNvSpPr>
            <p:nvPr/>
          </p:nvSpPr>
          <p:spPr bwMode="auto">
            <a:xfrm>
              <a:off x="1306" y="2559"/>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22188" name="Line 44"/>
            <p:cNvSpPr>
              <a:spLocks noChangeShapeType="1"/>
            </p:cNvSpPr>
            <p:nvPr/>
          </p:nvSpPr>
          <p:spPr bwMode="auto">
            <a:xfrm>
              <a:off x="1306" y="2477"/>
              <a:ext cx="195"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22189" name="Line 45"/>
            <p:cNvSpPr>
              <a:spLocks noChangeShapeType="1"/>
            </p:cNvSpPr>
            <p:nvPr/>
          </p:nvSpPr>
          <p:spPr bwMode="auto">
            <a:xfrm>
              <a:off x="1306" y="2436"/>
              <a:ext cx="195"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22190" name="Line 46"/>
            <p:cNvSpPr>
              <a:spLocks noChangeShapeType="1"/>
            </p:cNvSpPr>
            <p:nvPr/>
          </p:nvSpPr>
          <p:spPr bwMode="auto">
            <a:xfrm>
              <a:off x="1306" y="2518"/>
              <a:ext cx="195"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22191" name="Text Box 47"/>
            <p:cNvSpPr txBox="1">
              <a:spLocks noChangeArrowheads="1"/>
            </p:cNvSpPr>
            <p:nvPr/>
          </p:nvSpPr>
          <p:spPr bwMode="auto">
            <a:xfrm>
              <a:off x="571" y="3052"/>
              <a:ext cx="1483" cy="865"/>
            </a:xfrm>
            <a:prstGeom prst="rect">
              <a:avLst/>
            </a:prstGeom>
            <a:noFill/>
            <a:ln w="12700">
              <a:noFill/>
              <a:miter lim="800000"/>
              <a:headEnd type="none" w="sm" len="sm"/>
              <a:tailEnd type="none" w="lg" len="lg"/>
            </a:ln>
            <a:effectLst/>
          </p:spPr>
          <p:txBody>
            <a:bodyPr>
              <a:spAutoFit/>
            </a:bodyPr>
            <a:lstStyle/>
            <a:p>
              <a:pPr>
                <a:spcBef>
                  <a:spcPct val="50000"/>
                </a:spcBef>
              </a:pPr>
              <a:r>
                <a:rPr lang="en-US" dirty="0"/>
                <a:t>Use Case Realization Document</a:t>
              </a:r>
            </a:p>
          </p:txBody>
        </p:sp>
      </p:grpSp>
      <p:sp>
        <p:nvSpPr>
          <p:cNvPr id="51" name="Text Box 25"/>
          <p:cNvSpPr txBox="1">
            <a:spLocks noChangeArrowheads="1"/>
          </p:cNvSpPr>
          <p:nvPr/>
        </p:nvSpPr>
        <p:spPr bwMode="auto">
          <a:xfrm>
            <a:off x="7115492" y="5370493"/>
            <a:ext cx="2072640" cy="954107"/>
          </a:xfrm>
          <a:prstGeom prst="rect">
            <a:avLst/>
          </a:prstGeom>
          <a:noFill/>
          <a:ln w="12700">
            <a:noFill/>
            <a:miter lim="800000"/>
            <a:headEnd type="none" w="sm" len="sm"/>
            <a:tailEnd type="none" w="lg" len="lg"/>
          </a:ln>
          <a:effectLst/>
        </p:spPr>
        <p:txBody>
          <a:bodyPr wrap="square">
            <a:spAutoFit/>
          </a:bodyPr>
          <a:lstStyle/>
          <a:p>
            <a:pPr>
              <a:spcBef>
                <a:spcPct val="50000"/>
              </a:spcBef>
            </a:pPr>
            <a:r>
              <a:rPr lang="en-US" dirty="0" smtClean="0"/>
              <a:t>State Machine(s)  </a:t>
            </a:r>
            <a:r>
              <a:rPr lang="en-US" b="1" dirty="0" smtClean="0">
                <a:solidFill>
                  <a:schemeClr val="bg1">
                    <a:lumMod val="65000"/>
                  </a:schemeClr>
                </a:solidFill>
              </a:rPr>
              <a:t>.</a:t>
            </a:r>
            <a:endParaRPr lang="en-US" b="1" dirty="0">
              <a:solidFill>
                <a:schemeClr val="bg1">
                  <a:lumMod val="65000"/>
                </a:schemeClr>
              </a:solidFill>
            </a:endParaRPr>
          </a:p>
        </p:txBody>
      </p:sp>
      <p:pic>
        <p:nvPicPr>
          <p:cNvPr id="2" name="Picture 1"/>
          <p:cNvPicPr>
            <a:picLocks noChangeAspect="1"/>
          </p:cNvPicPr>
          <p:nvPr/>
        </p:nvPicPr>
        <p:blipFill>
          <a:blip r:embed="rId4"/>
          <a:stretch>
            <a:fillRect/>
          </a:stretch>
        </p:blipFill>
        <p:spPr>
          <a:xfrm>
            <a:off x="3811011" y="2666999"/>
            <a:ext cx="2509254" cy="1828800"/>
          </a:xfrm>
          <a:prstGeom prst="rect">
            <a:avLst/>
          </a:prstGeom>
        </p:spPr>
      </p:pic>
      <p:pic>
        <p:nvPicPr>
          <p:cNvPr id="5" name="Picture 4"/>
          <p:cNvPicPr>
            <a:picLocks noChangeAspect="1"/>
          </p:cNvPicPr>
          <p:nvPr/>
        </p:nvPicPr>
        <p:blipFill>
          <a:blip r:embed="rId5"/>
          <a:stretch>
            <a:fillRect/>
          </a:stretch>
        </p:blipFill>
        <p:spPr>
          <a:xfrm>
            <a:off x="7008812" y="2587911"/>
            <a:ext cx="2286000" cy="2822289"/>
          </a:xfrm>
          <a:prstGeom prst="rect">
            <a:avLst/>
          </a:prstGeom>
        </p:spPr>
      </p:pic>
    </p:spTree>
    <p:extLst>
      <p:ext uri="{BB962C8B-B14F-4D97-AF65-F5344CB8AC3E}">
        <p14:creationId xmlns:p14="http://schemas.microsoft.com/office/powerpoint/2010/main" val="2109892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22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822170"/>
                                        </p:tgtEl>
                                        <p:attrNameLst>
                                          <p:attrName>style.visibility</p:attrName>
                                        </p:attrNameLst>
                                      </p:cBhvr>
                                      <p:to>
                                        <p:strVal val="visible"/>
                                      </p:to>
                                    </p:set>
                                    <p:animEffect transition="in" filter="wipe(left)">
                                      <p:cBhvr>
                                        <p:cTn id="11" dur="500"/>
                                        <p:tgtEl>
                                          <p:spTgt spid="282217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82216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2169" grpId="0"/>
      <p:bldP spid="2822170" grpId="0" animBg="1"/>
      <p:bldP spid="51" grpId="0"/>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1227B971-AE6C-4249-91A0-D4A5D111719D}" type="slidenum">
              <a:rPr lang="en-US"/>
              <a:pPr/>
              <a:t>73</a:t>
            </a:fld>
            <a:endParaRPr lang="en-US" dirty="0"/>
          </a:p>
        </p:txBody>
      </p:sp>
      <p:sp>
        <p:nvSpPr>
          <p:cNvPr id="2376706" name="Rectangle 2"/>
          <p:cNvSpPr>
            <a:spLocks noGrp="1" noChangeArrowheads="1"/>
          </p:cNvSpPr>
          <p:nvPr>
            <p:ph type="title"/>
          </p:nvPr>
        </p:nvSpPr>
        <p:spPr>
          <a:xfrm>
            <a:off x="412750" y="266700"/>
            <a:ext cx="9340850" cy="1104900"/>
          </a:xfrm>
        </p:spPr>
        <p:txBody>
          <a:bodyPr/>
          <a:lstStyle/>
          <a:p>
            <a:r>
              <a:rPr lang="en-US" sz="4000" dirty="0" smtClean="0"/>
              <a:t>Model </a:t>
            </a:r>
            <a:r>
              <a:rPr lang="en-US" sz="4000" dirty="0"/>
              <a:t>Object Interactions </a:t>
            </a:r>
            <a:r>
              <a:rPr lang="en-US" sz="4000" dirty="0" smtClean="0"/>
              <a:t>&amp; Behaviour </a:t>
            </a:r>
            <a:r>
              <a:rPr lang="en-US" sz="4000" dirty="0"/>
              <a:t/>
            </a:r>
            <a:br>
              <a:rPr lang="en-US" sz="4000" dirty="0"/>
            </a:br>
            <a:r>
              <a:rPr lang="en-US" sz="3200" i="1" dirty="0"/>
              <a:t>that Support </a:t>
            </a:r>
            <a:r>
              <a:rPr lang="en-US" sz="3200" i="1" dirty="0" smtClean="0"/>
              <a:t>Use </a:t>
            </a:r>
            <a:r>
              <a:rPr lang="en-US" sz="3200" i="1" dirty="0"/>
              <a:t>Case </a:t>
            </a:r>
            <a:r>
              <a:rPr lang="en-US" sz="3200" i="1" dirty="0" smtClean="0"/>
              <a:t>Scenarios</a:t>
            </a:r>
            <a:endParaRPr lang="en-US" sz="3200" i="1" dirty="0"/>
          </a:p>
        </p:txBody>
      </p:sp>
      <p:sp>
        <p:nvSpPr>
          <p:cNvPr id="2376707" name="Rectangle 3"/>
          <p:cNvSpPr>
            <a:spLocks noGrp="1" noChangeArrowheads="1"/>
          </p:cNvSpPr>
          <p:nvPr>
            <p:ph type="body" idx="1"/>
          </p:nvPr>
        </p:nvSpPr>
        <p:spPr/>
        <p:txBody>
          <a:bodyPr/>
          <a:lstStyle/>
          <a:p>
            <a:pPr>
              <a:buFont typeface="Wingdings" pitchFamily="2" charset="2"/>
              <a:buNone/>
              <a:tabLst>
                <a:tab pos="1538288" algn="l"/>
                <a:tab pos="8691563" algn="l"/>
              </a:tabLst>
            </a:pPr>
            <a:r>
              <a:rPr lang="en-US" sz="3600" b="1" i="1" dirty="0">
                <a:solidFill>
                  <a:schemeClr val="bg1">
                    <a:lumMod val="65000"/>
                  </a:schemeClr>
                </a:solidFill>
              </a:rPr>
              <a:t>Step </a:t>
            </a:r>
            <a:r>
              <a:rPr lang="en-US" sz="3600" b="1" i="1" dirty="0" smtClean="0">
                <a:solidFill>
                  <a:schemeClr val="bg1">
                    <a:lumMod val="65000"/>
                  </a:schemeClr>
                </a:solidFill>
              </a:rPr>
              <a:t>5.  </a:t>
            </a:r>
            <a:r>
              <a:rPr lang="en-US" sz="3600" b="1" i="1" dirty="0">
                <a:solidFill>
                  <a:schemeClr val="bg1">
                    <a:lumMod val="65000"/>
                  </a:schemeClr>
                </a:solidFill>
              </a:rPr>
              <a:t>Model Detailed Object </a:t>
            </a:r>
            <a:r>
              <a:rPr lang="en-US" sz="3600" b="1" i="1" dirty="0" smtClean="0">
                <a:solidFill>
                  <a:schemeClr val="bg1">
                    <a:lumMod val="65000"/>
                  </a:schemeClr>
                </a:solidFill>
              </a:rPr>
              <a:t>Interactions</a:t>
            </a:r>
            <a:endParaRPr lang="en-US" sz="3600" b="1" i="1" dirty="0">
              <a:solidFill>
                <a:schemeClr val="bg1">
                  <a:lumMod val="65000"/>
                </a:schemeClr>
              </a:solidFill>
            </a:endParaRPr>
          </a:p>
          <a:p>
            <a:pPr>
              <a:tabLst>
                <a:tab pos="1538288" algn="l"/>
                <a:tab pos="8691563" algn="l"/>
              </a:tabLst>
            </a:pPr>
            <a:r>
              <a:rPr lang="en-US" dirty="0" smtClean="0"/>
              <a:t>For </a:t>
            </a:r>
            <a:r>
              <a:rPr lang="en-US" b="1" i="1" dirty="0" smtClean="0">
                <a:solidFill>
                  <a:schemeClr val="bg2"/>
                </a:solidFill>
              </a:rPr>
              <a:t>each use case</a:t>
            </a:r>
            <a:r>
              <a:rPr lang="en-US" dirty="0" smtClean="0"/>
              <a:t>, construct </a:t>
            </a:r>
            <a:r>
              <a:rPr lang="en-US" b="1" i="1" dirty="0" smtClean="0">
                <a:solidFill>
                  <a:schemeClr val="bg2"/>
                </a:solidFill>
              </a:rPr>
              <a:t>sequence diagram</a:t>
            </a:r>
            <a:r>
              <a:rPr lang="en-US" b="1" dirty="0" smtClean="0">
                <a:solidFill>
                  <a:schemeClr val="bg2"/>
                </a:solidFill>
              </a:rPr>
              <a:t>(</a:t>
            </a:r>
            <a:r>
              <a:rPr lang="en-US" b="1" i="1" dirty="0" smtClean="0">
                <a:solidFill>
                  <a:schemeClr val="bg2"/>
                </a:solidFill>
              </a:rPr>
              <a:t>s</a:t>
            </a:r>
            <a:r>
              <a:rPr lang="en-US" b="1" dirty="0" smtClean="0">
                <a:solidFill>
                  <a:schemeClr val="bg2"/>
                </a:solidFill>
              </a:rPr>
              <a:t>)</a:t>
            </a:r>
            <a:r>
              <a:rPr lang="en-US" dirty="0" smtClean="0">
                <a:solidFill>
                  <a:schemeClr val="bg2"/>
                </a:solidFill>
              </a:rPr>
              <a:t> </a:t>
            </a:r>
            <a:r>
              <a:rPr lang="en-US" dirty="0" smtClean="0"/>
              <a:t>showing </a:t>
            </a:r>
            <a:r>
              <a:rPr lang="en-US" dirty="0"/>
              <a:t>how the objects will interact </a:t>
            </a:r>
            <a:r>
              <a:rPr lang="en-US" dirty="0" smtClean="0"/>
              <a:t>to support the scenarios</a:t>
            </a:r>
          </a:p>
          <a:p>
            <a:pPr>
              <a:tabLst>
                <a:tab pos="1538288" algn="l"/>
                <a:tab pos="8691563" algn="l"/>
              </a:tabLst>
            </a:pPr>
            <a:r>
              <a:rPr lang="en-US" dirty="0" smtClean="0"/>
              <a:t>For </a:t>
            </a:r>
            <a:r>
              <a:rPr lang="en-US" b="1" i="1" dirty="0" smtClean="0">
                <a:solidFill>
                  <a:srgbClr val="00B050"/>
                </a:solidFill>
              </a:rPr>
              <a:t>each class</a:t>
            </a:r>
            <a:r>
              <a:rPr lang="en-US" dirty="0" smtClean="0"/>
              <a:t>, construct a </a:t>
            </a:r>
            <a:r>
              <a:rPr lang="en-US" b="1" i="1" dirty="0" smtClean="0">
                <a:solidFill>
                  <a:srgbClr val="00B050"/>
                </a:solidFill>
              </a:rPr>
              <a:t>state machine </a:t>
            </a:r>
            <a:r>
              <a:rPr lang="en-US" b="1" dirty="0" smtClean="0">
                <a:solidFill>
                  <a:schemeClr val="bg1">
                    <a:lumMod val="65000"/>
                  </a:schemeClr>
                </a:solidFill>
              </a:rPr>
              <a:t>.</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767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767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6707" grpId="0" uiExpand="1" build="p" bldLvl="2"/>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6441" name="Rectangle 4153"/>
          <p:cNvSpPr>
            <a:spLocks noGrp="1" noChangeArrowheads="1"/>
          </p:cNvSpPr>
          <p:nvPr>
            <p:ph type="title"/>
          </p:nvPr>
        </p:nvSpPr>
        <p:spPr/>
        <p:txBody>
          <a:bodyPr/>
          <a:lstStyle/>
          <a:p>
            <a:r>
              <a:rPr lang="en-US" dirty="0"/>
              <a:t>Sequence </a:t>
            </a:r>
            <a:r>
              <a:rPr lang="en-US" dirty="0" smtClean="0"/>
              <a:t>Diagrams</a:t>
            </a:r>
            <a:endParaRPr lang="en-US" dirty="0"/>
          </a:p>
        </p:txBody>
      </p:sp>
      <p:grpSp>
        <p:nvGrpSpPr>
          <p:cNvPr id="3" name="Group 2"/>
          <p:cNvGrpSpPr/>
          <p:nvPr/>
        </p:nvGrpSpPr>
        <p:grpSpPr>
          <a:xfrm>
            <a:off x="560758" y="1828800"/>
            <a:ext cx="5821362" cy="4236720"/>
            <a:chOff x="1339850" y="1905000"/>
            <a:chExt cx="5821362" cy="4236720"/>
          </a:xfrm>
        </p:grpSpPr>
        <p:sp>
          <p:nvSpPr>
            <p:cNvPr id="39" name="Line 6"/>
            <p:cNvSpPr>
              <a:spLocks noChangeShapeType="1"/>
            </p:cNvSpPr>
            <p:nvPr/>
          </p:nvSpPr>
          <p:spPr bwMode="auto">
            <a:xfrm>
              <a:off x="2863532" y="2667000"/>
              <a:ext cx="0" cy="3474720"/>
            </a:xfrm>
            <a:prstGeom prst="line">
              <a:avLst/>
            </a:prstGeom>
            <a:noFill/>
            <a:ln w="38100" cap="rnd">
              <a:solidFill>
                <a:schemeClr val="tx1"/>
              </a:solidFill>
              <a:prstDash val="sysDot"/>
              <a:round/>
              <a:headEnd type="none" w="sm" len="sm"/>
              <a:tailEnd type="none" w="sm" len="sm"/>
            </a:ln>
            <a:effectLst/>
          </p:spPr>
          <p:txBody>
            <a:bodyPr/>
            <a:lstStyle/>
            <a:p>
              <a:endParaRPr lang="en-US" dirty="0"/>
            </a:p>
          </p:txBody>
        </p:sp>
        <p:sp>
          <p:nvSpPr>
            <p:cNvPr id="40" name="Rectangle 7"/>
            <p:cNvSpPr>
              <a:spLocks noChangeArrowheads="1"/>
            </p:cNvSpPr>
            <p:nvPr/>
          </p:nvSpPr>
          <p:spPr bwMode="auto">
            <a:xfrm>
              <a:off x="2360612" y="1905000"/>
              <a:ext cx="1005840" cy="640080"/>
            </a:xfrm>
            <a:prstGeom prst="rect">
              <a:avLst/>
            </a:prstGeom>
            <a:noFill/>
            <a:ln w="57150">
              <a:solidFill>
                <a:srgbClr val="0070C0"/>
              </a:solidFill>
              <a:miter lim="800000"/>
              <a:headEnd/>
              <a:tailEnd/>
            </a:ln>
            <a:effectLst/>
          </p:spPr>
          <p:txBody>
            <a:bodyPr wrap="none" lIns="92075" tIns="46038" rIns="92075" bIns="46038">
              <a:spAutoFit/>
            </a:bodyPr>
            <a:lstStyle/>
            <a:p>
              <a:pPr algn="ctr"/>
              <a:endParaRPr lang="en-GB" dirty="0"/>
            </a:p>
          </p:txBody>
        </p:sp>
        <p:grpSp>
          <p:nvGrpSpPr>
            <p:cNvPr id="43" name="Group 4"/>
            <p:cNvGrpSpPr>
              <a:grpSpLocks/>
            </p:cNvGrpSpPr>
            <p:nvPr/>
          </p:nvGrpSpPr>
          <p:grpSpPr bwMode="auto">
            <a:xfrm>
              <a:off x="1339850" y="1905000"/>
              <a:ext cx="411162" cy="685800"/>
              <a:chOff x="528" y="1584"/>
              <a:chExt cx="384" cy="624"/>
            </a:xfrm>
          </p:grpSpPr>
          <p:sp>
            <p:nvSpPr>
              <p:cNvPr id="44" name="Line 5"/>
              <p:cNvSpPr>
                <a:spLocks noChangeShapeType="1"/>
              </p:cNvSpPr>
              <p:nvPr/>
            </p:nvSpPr>
            <p:spPr bwMode="auto">
              <a:xfrm flipV="1">
                <a:off x="576" y="1968"/>
                <a:ext cx="144" cy="240"/>
              </a:xfrm>
              <a:prstGeom prst="line">
                <a:avLst/>
              </a:prstGeom>
              <a:noFill/>
              <a:ln w="28575">
                <a:solidFill>
                  <a:schemeClr val="tx1"/>
                </a:solidFill>
                <a:round/>
                <a:headEnd/>
                <a:tailEnd/>
              </a:ln>
            </p:spPr>
            <p:txBody>
              <a:bodyPr/>
              <a:lstStyle/>
              <a:p>
                <a:endParaRPr lang="en-US" dirty="0"/>
              </a:p>
            </p:txBody>
          </p:sp>
          <p:sp>
            <p:nvSpPr>
              <p:cNvPr id="45" name="Line 6"/>
              <p:cNvSpPr>
                <a:spLocks noChangeShapeType="1"/>
              </p:cNvSpPr>
              <p:nvPr/>
            </p:nvSpPr>
            <p:spPr bwMode="auto">
              <a:xfrm flipH="1" flipV="1">
                <a:off x="720" y="1968"/>
                <a:ext cx="144" cy="240"/>
              </a:xfrm>
              <a:prstGeom prst="line">
                <a:avLst/>
              </a:prstGeom>
              <a:noFill/>
              <a:ln w="28575">
                <a:solidFill>
                  <a:schemeClr val="tx1"/>
                </a:solidFill>
                <a:round/>
                <a:headEnd/>
                <a:tailEnd/>
              </a:ln>
            </p:spPr>
            <p:txBody>
              <a:bodyPr/>
              <a:lstStyle/>
              <a:p>
                <a:endParaRPr lang="en-US" dirty="0"/>
              </a:p>
            </p:txBody>
          </p:sp>
          <p:sp>
            <p:nvSpPr>
              <p:cNvPr id="46" name="Line 7"/>
              <p:cNvSpPr>
                <a:spLocks noChangeShapeType="1"/>
              </p:cNvSpPr>
              <p:nvPr/>
            </p:nvSpPr>
            <p:spPr bwMode="auto">
              <a:xfrm flipV="1">
                <a:off x="720" y="1728"/>
                <a:ext cx="0" cy="240"/>
              </a:xfrm>
              <a:prstGeom prst="line">
                <a:avLst/>
              </a:prstGeom>
              <a:noFill/>
              <a:ln w="28575">
                <a:solidFill>
                  <a:schemeClr val="tx1"/>
                </a:solidFill>
                <a:round/>
                <a:headEnd/>
                <a:tailEnd/>
              </a:ln>
            </p:spPr>
            <p:txBody>
              <a:bodyPr/>
              <a:lstStyle/>
              <a:p>
                <a:endParaRPr lang="en-US" dirty="0"/>
              </a:p>
            </p:txBody>
          </p:sp>
          <p:sp>
            <p:nvSpPr>
              <p:cNvPr id="47" name="Line 8"/>
              <p:cNvSpPr>
                <a:spLocks noChangeShapeType="1"/>
              </p:cNvSpPr>
              <p:nvPr/>
            </p:nvSpPr>
            <p:spPr bwMode="auto">
              <a:xfrm>
                <a:off x="528" y="1776"/>
                <a:ext cx="384" cy="0"/>
              </a:xfrm>
              <a:prstGeom prst="line">
                <a:avLst/>
              </a:prstGeom>
              <a:noFill/>
              <a:ln w="28575">
                <a:solidFill>
                  <a:schemeClr val="tx1"/>
                </a:solidFill>
                <a:round/>
                <a:headEnd/>
                <a:tailEnd/>
              </a:ln>
            </p:spPr>
            <p:txBody>
              <a:bodyPr/>
              <a:lstStyle/>
              <a:p>
                <a:endParaRPr lang="en-US" dirty="0"/>
              </a:p>
            </p:txBody>
          </p:sp>
          <p:sp>
            <p:nvSpPr>
              <p:cNvPr id="48" name="Oval 9"/>
              <p:cNvSpPr>
                <a:spLocks noChangeArrowheads="1"/>
              </p:cNvSpPr>
              <p:nvPr/>
            </p:nvSpPr>
            <p:spPr bwMode="auto">
              <a:xfrm>
                <a:off x="648" y="1584"/>
                <a:ext cx="144" cy="144"/>
              </a:xfrm>
              <a:prstGeom prst="ellipse">
                <a:avLst/>
              </a:prstGeom>
              <a:noFill/>
              <a:ln w="28575">
                <a:solidFill>
                  <a:schemeClr val="tx1"/>
                </a:solidFill>
                <a:round/>
                <a:headEnd/>
                <a:tailEnd/>
              </a:ln>
            </p:spPr>
            <p:txBody>
              <a:bodyPr wrap="none" anchor="ctr"/>
              <a:lstStyle/>
              <a:p>
                <a:endParaRPr lang="en-US" dirty="0"/>
              </a:p>
            </p:txBody>
          </p:sp>
        </p:grpSp>
        <p:sp>
          <p:nvSpPr>
            <p:cNvPr id="49" name="Line 7"/>
            <p:cNvSpPr>
              <a:spLocks noChangeShapeType="1"/>
            </p:cNvSpPr>
            <p:nvPr/>
          </p:nvSpPr>
          <p:spPr bwMode="auto">
            <a:xfrm>
              <a:off x="1544399" y="2667000"/>
              <a:ext cx="0" cy="3474720"/>
            </a:xfrm>
            <a:prstGeom prst="line">
              <a:avLst/>
            </a:prstGeom>
            <a:noFill/>
            <a:ln w="38100">
              <a:solidFill>
                <a:schemeClr val="tx1"/>
              </a:solidFill>
              <a:prstDash val="sysDot"/>
              <a:round/>
              <a:headEnd/>
              <a:tailEnd/>
            </a:ln>
          </p:spPr>
          <p:txBody>
            <a:bodyPr/>
            <a:lstStyle/>
            <a:p>
              <a:endParaRPr lang="en-US" dirty="0"/>
            </a:p>
          </p:txBody>
        </p:sp>
        <p:sp>
          <p:nvSpPr>
            <p:cNvPr id="51" name="Line 3"/>
            <p:cNvSpPr>
              <a:spLocks noChangeShapeType="1"/>
            </p:cNvSpPr>
            <p:nvPr/>
          </p:nvSpPr>
          <p:spPr bwMode="auto">
            <a:xfrm>
              <a:off x="1537652" y="3124200"/>
              <a:ext cx="1325880" cy="0"/>
            </a:xfrm>
            <a:prstGeom prst="line">
              <a:avLst/>
            </a:prstGeom>
            <a:noFill/>
            <a:ln w="57150">
              <a:solidFill>
                <a:srgbClr val="00B050"/>
              </a:solidFill>
              <a:round/>
              <a:headEnd type="none" w="sm" len="sm"/>
              <a:tailEnd type="arrow" w="med" len="med"/>
            </a:ln>
            <a:effectLst/>
          </p:spPr>
          <p:txBody>
            <a:bodyPr/>
            <a:lstStyle/>
            <a:p>
              <a:endParaRPr lang="en-US" dirty="0"/>
            </a:p>
          </p:txBody>
        </p:sp>
        <p:sp>
          <p:nvSpPr>
            <p:cNvPr id="61" name="Line 2"/>
            <p:cNvSpPr>
              <a:spLocks noChangeShapeType="1"/>
            </p:cNvSpPr>
            <p:nvPr/>
          </p:nvSpPr>
          <p:spPr bwMode="auto">
            <a:xfrm flipH="1">
              <a:off x="2860542" y="5054838"/>
              <a:ext cx="2743200" cy="0"/>
            </a:xfrm>
            <a:prstGeom prst="line">
              <a:avLst/>
            </a:prstGeom>
            <a:noFill/>
            <a:ln w="57150">
              <a:solidFill>
                <a:srgbClr val="00B050"/>
              </a:solidFill>
              <a:round/>
              <a:headEnd type="none" w="sm" len="sm"/>
              <a:tailEnd type="arrow" w="med" len="med"/>
            </a:ln>
            <a:effectLst/>
          </p:spPr>
          <p:txBody>
            <a:bodyPr/>
            <a:lstStyle/>
            <a:p>
              <a:pPr algn="ctr"/>
              <a:endParaRPr lang="en-US" dirty="0"/>
            </a:p>
          </p:txBody>
        </p:sp>
        <p:grpSp>
          <p:nvGrpSpPr>
            <p:cNvPr id="64" name="Group 52"/>
            <p:cNvGrpSpPr>
              <a:grpSpLocks/>
            </p:cNvGrpSpPr>
            <p:nvPr/>
          </p:nvGrpSpPr>
          <p:grpSpPr bwMode="auto">
            <a:xfrm>
              <a:off x="4223596" y="3733800"/>
              <a:ext cx="417513" cy="533400"/>
              <a:chOff x="1896" y="2016"/>
              <a:chExt cx="263" cy="336"/>
            </a:xfrm>
          </p:grpSpPr>
          <p:sp>
            <p:nvSpPr>
              <p:cNvPr id="65" name="Line 45"/>
              <p:cNvSpPr>
                <a:spLocks noChangeShapeType="1"/>
              </p:cNvSpPr>
              <p:nvPr/>
            </p:nvSpPr>
            <p:spPr bwMode="auto">
              <a:xfrm>
                <a:off x="1896" y="2016"/>
                <a:ext cx="263" cy="0"/>
              </a:xfrm>
              <a:prstGeom prst="line">
                <a:avLst/>
              </a:prstGeom>
              <a:noFill/>
              <a:ln w="57150">
                <a:solidFill>
                  <a:srgbClr val="00B050"/>
                </a:solidFill>
                <a:round/>
                <a:headEnd/>
                <a:tailEnd/>
              </a:ln>
              <a:effectLst/>
            </p:spPr>
            <p:txBody>
              <a:bodyPr/>
              <a:lstStyle/>
              <a:p>
                <a:pPr algn="ctr"/>
                <a:endParaRPr lang="en-US" dirty="0" smtClean="0">
                  <a:solidFill>
                    <a:srgbClr val="000000"/>
                  </a:solidFill>
                </a:endParaRPr>
              </a:p>
            </p:txBody>
          </p:sp>
          <p:sp>
            <p:nvSpPr>
              <p:cNvPr id="66" name="Line 50"/>
              <p:cNvSpPr>
                <a:spLocks noChangeShapeType="1"/>
              </p:cNvSpPr>
              <p:nvPr/>
            </p:nvSpPr>
            <p:spPr bwMode="auto">
              <a:xfrm>
                <a:off x="2159" y="2016"/>
                <a:ext cx="0" cy="336"/>
              </a:xfrm>
              <a:prstGeom prst="line">
                <a:avLst/>
              </a:prstGeom>
              <a:noFill/>
              <a:ln w="57150">
                <a:solidFill>
                  <a:srgbClr val="00B050"/>
                </a:solidFill>
                <a:round/>
                <a:headEnd/>
                <a:tailEnd/>
              </a:ln>
              <a:effectLst/>
            </p:spPr>
            <p:txBody>
              <a:bodyPr/>
              <a:lstStyle/>
              <a:p>
                <a:pPr algn="ctr"/>
                <a:endParaRPr lang="en-US" dirty="0" smtClean="0">
                  <a:solidFill>
                    <a:srgbClr val="000000"/>
                  </a:solidFill>
                </a:endParaRPr>
              </a:p>
            </p:txBody>
          </p:sp>
          <p:sp>
            <p:nvSpPr>
              <p:cNvPr id="67" name="Line 51"/>
              <p:cNvSpPr>
                <a:spLocks noChangeShapeType="1"/>
              </p:cNvSpPr>
              <p:nvPr/>
            </p:nvSpPr>
            <p:spPr bwMode="auto">
              <a:xfrm flipH="1">
                <a:off x="1896" y="2352"/>
                <a:ext cx="263" cy="0"/>
              </a:xfrm>
              <a:prstGeom prst="line">
                <a:avLst/>
              </a:prstGeom>
              <a:noFill/>
              <a:ln w="57150">
                <a:solidFill>
                  <a:srgbClr val="00B050"/>
                </a:solidFill>
                <a:round/>
                <a:headEnd/>
                <a:tailEnd type="arrow" w="med" len="med"/>
              </a:ln>
              <a:effectLst/>
            </p:spPr>
            <p:txBody>
              <a:bodyPr/>
              <a:lstStyle/>
              <a:p>
                <a:pPr algn="ctr"/>
                <a:endParaRPr lang="en-US" dirty="0" smtClean="0">
                  <a:solidFill>
                    <a:srgbClr val="000000"/>
                  </a:solidFill>
                </a:endParaRPr>
              </a:p>
            </p:txBody>
          </p:sp>
        </p:grpSp>
        <p:sp>
          <p:nvSpPr>
            <p:cNvPr id="56" name="Line 6"/>
            <p:cNvSpPr>
              <a:spLocks noChangeShapeType="1"/>
            </p:cNvSpPr>
            <p:nvPr/>
          </p:nvSpPr>
          <p:spPr bwMode="auto">
            <a:xfrm>
              <a:off x="4219892" y="2667000"/>
              <a:ext cx="0" cy="3474720"/>
            </a:xfrm>
            <a:prstGeom prst="line">
              <a:avLst/>
            </a:prstGeom>
            <a:noFill/>
            <a:ln w="38100" cap="rnd">
              <a:solidFill>
                <a:schemeClr val="tx1"/>
              </a:solidFill>
              <a:prstDash val="sysDot"/>
              <a:round/>
              <a:headEnd type="none" w="sm" len="sm"/>
              <a:tailEnd type="none" w="sm" len="sm"/>
            </a:ln>
            <a:effectLst/>
          </p:spPr>
          <p:txBody>
            <a:bodyPr/>
            <a:lstStyle/>
            <a:p>
              <a:endParaRPr lang="en-US" dirty="0"/>
            </a:p>
          </p:txBody>
        </p:sp>
        <p:sp>
          <p:nvSpPr>
            <p:cNvPr id="57" name="Rectangle 7"/>
            <p:cNvSpPr>
              <a:spLocks noChangeArrowheads="1"/>
            </p:cNvSpPr>
            <p:nvPr/>
          </p:nvSpPr>
          <p:spPr bwMode="auto">
            <a:xfrm>
              <a:off x="3716972" y="1905000"/>
              <a:ext cx="1005840" cy="640080"/>
            </a:xfrm>
            <a:prstGeom prst="rect">
              <a:avLst/>
            </a:prstGeom>
            <a:noFill/>
            <a:ln w="57150">
              <a:solidFill>
                <a:srgbClr val="7030A0"/>
              </a:solidFill>
              <a:miter lim="800000"/>
              <a:headEnd/>
              <a:tailEnd/>
            </a:ln>
            <a:effectLst/>
          </p:spPr>
          <p:txBody>
            <a:bodyPr wrap="none" lIns="92075" tIns="46038" rIns="92075" bIns="46038">
              <a:spAutoFit/>
            </a:bodyPr>
            <a:lstStyle/>
            <a:p>
              <a:pPr algn="ctr"/>
              <a:endParaRPr lang="en-GB" dirty="0"/>
            </a:p>
          </p:txBody>
        </p:sp>
        <p:sp>
          <p:nvSpPr>
            <p:cNvPr id="58" name="Line 6"/>
            <p:cNvSpPr>
              <a:spLocks noChangeShapeType="1"/>
            </p:cNvSpPr>
            <p:nvPr/>
          </p:nvSpPr>
          <p:spPr bwMode="auto">
            <a:xfrm>
              <a:off x="5606732" y="2667000"/>
              <a:ext cx="0" cy="3474720"/>
            </a:xfrm>
            <a:prstGeom prst="line">
              <a:avLst/>
            </a:prstGeom>
            <a:noFill/>
            <a:ln w="38100" cap="rnd">
              <a:solidFill>
                <a:schemeClr val="tx1"/>
              </a:solidFill>
              <a:prstDash val="sysDot"/>
              <a:round/>
              <a:headEnd type="none" w="sm" len="sm"/>
              <a:tailEnd type="none" w="sm" len="sm"/>
            </a:ln>
            <a:effectLst/>
          </p:spPr>
          <p:txBody>
            <a:bodyPr/>
            <a:lstStyle/>
            <a:p>
              <a:endParaRPr lang="en-US" dirty="0"/>
            </a:p>
          </p:txBody>
        </p:sp>
        <p:sp>
          <p:nvSpPr>
            <p:cNvPr id="59" name="Rectangle 7"/>
            <p:cNvSpPr>
              <a:spLocks noChangeArrowheads="1"/>
            </p:cNvSpPr>
            <p:nvPr/>
          </p:nvSpPr>
          <p:spPr bwMode="auto">
            <a:xfrm>
              <a:off x="5103812" y="1905000"/>
              <a:ext cx="1005840" cy="640080"/>
            </a:xfrm>
            <a:prstGeom prst="rect">
              <a:avLst/>
            </a:prstGeom>
            <a:noFill/>
            <a:ln w="57150">
              <a:solidFill>
                <a:schemeClr val="bg2"/>
              </a:solidFill>
              <a:miter lim="800000"/>
              <a:headEnd/>
              <a:tailEnd/>
            </a:ln>
            <a:effectLst/>
          </p:spPr>
          <p:txBody>
            <a:bodyPr wrap="none" lIns="92075" tIns="46038" rIns="92075" bIns="46038">
              <a:spAutoFit/>
            </a:bodyPr>
            <a:lstStyle/>
            <a:p>
              <a:pPr algn="ctr"/>
              <a:endParaRPr lang="en-GB" dirty="0"/>
            </a:p>
          </p:txBody>
        </p:sp>
        <p:sp>
          <p:nvSpPr>
            <p:cNvPr id="78" name="Line 3"/>
            <p:cNvSpPr>
              <a:spLocks noChangeShapeType="1"/>
            </p:cNvSpPr>
            <p:nvPr/>
          </p:nvSpPr>
          <p:spPr bwMode="auto">
            <a:xfrm>
              <a:off x="2850462" y="3429000"/>
              <a:ext cx="1325880" cy="0"/>
            </a:xfrm>
            <a:prstGeom prst="line">
              <a:avLst/>
            </a:prstGeom>
            <a:noFill/>
            <a:ln w="57150">
              <a:solidFill>
                <a:srgbClr val="00B050"/>
              </a:solidFill>
              <a:round/>
              <a:headEnd type="none" w="sm" len="sm"/>
              <a:tailEnd type="arrow" w="med" len="med"/>
            </a:ln>
            <a:effectLst/>
          </p:spPr>
          <p:txBody>
            <a:bodyPr/>
            <a:lstStyle/>
            <a:p>
              <a:endParaRPr lang="en-US" dirty="0"/>
            </a:p>
          </p:txBody>
        </p:sp>
        <p:sp>
          <p:nvSpPr>
            <p:cNvPr id="79" name="Line 3"/>
            <p:cNvSpPr>
              <a:spLocks noChangeShapeType="1"/>
            </p:cNvSpPr>
            <p:nvPr/>
          </p:nvSpPr>
          <p:spPr bwMode="auto">
            <a:xfrm>
              <a:off x="4235132" y="4648200"/>
              <a:ext cx="1325880" cy="0"/>
            </a:xfrm>
            <a:prstGeom prst="line">
              <a:avLst/>
            </a:prstGeom>
            <a:noFill/>
            <a:ln w="57150">
              <a:solidFill>
                <a:srgbClr val="00B050"/>
              </a:solidFill>
              <a:round/>
              <a:headEnd type="none" w="sm" len="sm"/>
              <a:tailEnd type="arrow" w="med" len="med"/>
            </a:ln>
            <a:effectLst/>
          </p:spPr>
          <p:txBody>
            <a:bodyPr/>
            <a:lstStyle/>
            <a:p>
              <a:endParaRPr lang="en-US" dirty="0"/>
            </a:p>
          </p:txBody>
        </p:sp>
        <p:sp>
          <p:nvSpPr>
            <p:cNvPr id="80" name="Line 3"/>
            <p:cNvSpPr>
              <a:spLocks noChangeShapeType="1"/>
            </p:cNvSpPr>
            <p:nvPr/>
          </p:nvSpPr>
          <p:spPr bwMode="auto">
            <a:xfrm>
              <a:off x="2863532" y="5486400"/>
              <a:ext cx="4096512" cy="0"/>
            </a:xfrm>
            <a:prstGeom prst="line">
              <a:avLst/>
            </a:prstGeom>
            <a:noFill/>
            <a:ln w="57150">
              <a:solidFill>
                <a:srgbClr val="00B050"/>
              </a:solidFill>
              <a:round/>
              <a:headEnd type="none" w="sm" len="sm"/>
              <a:tailEnd type="arrow" w="med" len="med"/>
            </a:ln>
            <a:effectLst/>
          </p:spPr>
          <p:txBody>
            <a:bodyPr/>
            <a:lstStyle/>
            <a:p>
              <a:endParaRPr lang="en-US" dirty="0"/>
            </a:p>
          </p:txBody>
        </p:sp>
        <p:grpSp>
          <p:nvGrpSpPr>
            <p:cNvPr id="81" name="Group 4"/>
            <p:cNvGrpSpPr>
              <a:grpSpLocks/>
            </p:cNvGrpSpPr>
            <p:nvPr/>
          </p:nvGrpSpPr>
          <p:grpSpPr bwMode="auto">
            <a:xfrm>
              <a:off x="6750050" y="1905000"/>
              <a:ext cx="411162" cy="685800"/>
              <a:chOff x="528" y="1584"/>
              <a:chExt cx="384" cy="624"/>
            </a:xfrm>
          </p:grpSpPr>
          <p:sp>
            <p:nvSpPr>
              <p:cNvPr id="82" name="Line 5"/>
              <p:cNvSpPr>
                <a:spLocks noChangeShapeType="1"/>
              </p:cNvSpPr>
              <p:nvPr/>
            </p:nvSpPr>
            <p:spPr bwMode="auto">
              <a:xfrm flipV="1">
                <a:off x="576" y="1968"/>
                <a:ext cx="144" cy="240"/>
              </a:xfrm>
              <a:prstGeom prst="line">
                <a:avLst/>
              </a:prstGeom>
              <a:noFill/>
              <a:ln w="28575">
                <a:solidFill>
                  <a:schemeClr val="tx1"/>
                </a:solidFill>
                <a:round/>
                <a:headEnd/>
                <a:tailEnd/>
              </a:ln>
            </p:spPr>
            <p:txBody>
              <a:bodyPr/>
              <a:lstStyle/>
              <a:p>
                <a:endParaRPr lang="en-US" dirty="0"/>
              </a:p>
            </p:txBody>
          </p:sp>
          <p:sp>
            <p:nvSpPr>
              <p:cNvPr id="83" name="Line 6"/>
              <p:cNvSpPr>
                <a:spLocks noChangeShapeType="1"/>
              </p:cNvSpPr>
              <p:nvPr/>
            </p:nvSpPr>
            <p:spPr bwMode="auto">
              <a:xfrm flipH="1" flipV="1">
                <a:off x="720" y="1968"/>
                <a:ext cx="144" cy="240"/>
              </a:xfrm>
              <a:prstGeom prst="line">
                <a:avLst/>
              </a:prstGeom>
              <a:noFill/>
              <a:ln w="28575">
                <a:solidFill>
                  <a:schemeClr val="tx1"/>
                </a:solidFill>
                <a:round/>
                <a:headEnd/>
                <a:tailEnd/>
              </a:ln>
            </p:spPr>
            <p:txBody>
              <a:bodyPr/>
              <a:lstStyle/>
              <a:p>
                <a:endParaRPr lang="en-US" dirty="0"/>
              </a:p>
            </p:txBody>
          </p:sp>
          <p:sp>
            <p:nvSpPr>
              <p:cNvPr id="84" name="Line 7"/>
              <p:cNvSpPr>
                <a:spLocks noChangeShapeType="1"/>
              </p:cNvSpPr>
              <p:nvPr/>
            </p:nvSpPr>
            <p:spPr bwMode="auto">
              <a:xfrm flipV="1">
                <a:off x="720" y="1728"/>
                <a:ext cx="0" cy="240"/>
              </a:xfrm>
              <a:prstGeom prst="line">
                <a:avLst/>
              </a:prstGeom>
              <a:noFill/>
              <a:ln w="28575">
                <a:solidFill>
                  <a:schemeClr val="tx1"/>
                </a:solidFill>
                <a:round/>
                <a:headEnd/>
                <a:tailEnd/>
              </a:ln>
            </p:spPr>
            <p:txBody>
              <a:bodyPr/>
              <a:lstStyle/>
              <a:p>
                <a:endParaRPr lang="en-US" dirty="0"/>
              </a:p>
            </p:txBody>
          </p:sp>
          <p:sp>
            <p:nvSpPr>
              <p:cNvPr id="85" name="Line 8"/>
              <p:cNvSpPr>
                <a:spLocks noChangeShapeType="1"/>
              </p:cNvSpPr>
              <p:nvPr/>
            </p:nvSpPr>
            <p:spPr bwMode="auto">
              <a:xfrm>
                <a:off x="528" y="1776"/>
                <a:ext cx="384" cy="0"/>
              </a:xfrm>
              <a:prstGeom prst="line">
                <a:avLst/>
              </a:prstGeom>
              <a:noFill/>
              <a:ln w="28575">
                <a:solidFill>
                  <a:schemeClr val="tx1"/>
                </a:solidFill>
                <a:round/>
                <a:headEnd/>
                <a:tailEnd/>
              </a:ln>
            </p:spPr>
            <p:txBody>
              <a:bodyPr/>
              <a:lstStyle/>
              <a:p>
                <a:endParaRPr lang="en-US" dirty="0"/>
              </a:p>
            </p:txBody>
          </p:sp>
          <p:sp>
            <p:nvSpPr>
              <p:cNvPr id="86" name="Oval 9"/>
              <p:cNvSpPr>
                <a:spLocks noChangeArrowheads="1"/>
              </p:cNvSpPr>
              <p:nvPr/>
            </p:nvSpPr>
            <p:spPr bwMode="auto">
              <a:xfrm>
                <a:off x="648" y="1584"/>
                <a:ext cx="144" cy="144"/>
              </a:xfrm>
              <a:prstGeom prst="ellipse">
                <a:avLst/>
              </a:prstGeom>
              <a:noFill/>
              <a:ln w="28575">
                <a:solidFill>
                  <a:schemeClr val="tx1"/>
                </a:solidFill>
                <a:round/>
                <a:headEnd/>
                <a:tailEnd/>
              </a:ln>
            </p:spPr>
            <p:txBody>
              <a:bodyPr wrap="none" anchor="ctr"/>
              <a:lstStyle/>
              <a:p>
                <a:endParaRPr lang="en-US" dirty="0"/>
              </a:p>
            </p:txBody>
          </p:sp>
        </p:grpSp>
        <p:sp>
          <p:nvSpPr>
            <p:cNvPr id="87" name="Line 7"/>
            <p:cNvSpPr>
              <a:spLocks noChangeShapeType="1"/>
            </p:cNvSpPr>
            <p:nvPr/>
          </p:nvSpPr>
          <p:spPr bwMode="auto">
            <a:xfrm>
              <a:off x="6954599" y="2667000"/>
              <a:ext cx="0" cy="3474720"/>
            </a:xfrm>
            <a:prstGeom prst="line">
              <a:avLst/>
            </a:prstGeom>
            <a:noFill/>
            <a:ln w="38100">
              <a:solidFill>
                <a:schemeClr val="tx1"/>
              </a:solidFill>
              <a:prstDash val="sysDot"/>
              <a:round/>
              <a:headEnd/>
              <a:tailEnd/>
            </a:ln>
          </p:spPr>
          <p:txBody>
            <a:bodyPr/>
            <a:lstStyle/>
            <a:p>
              <a:endParaRPr lang="en-US" dirty="0"/>
            </a:p>
          </p:txBody>
        </p:sp>
      </p:grpSp>
    </p:spTree>
    <p:extLst>
      <p:ext uri="{BB962C8B-B14F-4D97-AF65-F5344CB8AC3E}">
        <p14:creationId xmlns:p14="http://schemas.microsoft.com/office/powerpoint/2010/main" val="71074461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EE3C3929-48F1-4A8A-B721-6C819F6FA9AE}" type="slidenum">
              <a:rPr lang="en-US"/>
              <a:pPr/>
              <a:t>75</a:t>
            </a:fld>
            <a:endParaRPr lang="en-US" dirty="0"/>
          </a:p>
        </p:txBody>
      </p:sp>
      <p:sp>
        <p:nvSpPr>
          <p:cNvPr id="2828290" name="Rectangle 2"/>
          <p:cNvSpPr>
            <a:spLocks noGrp="1" noChangeArrowheads="1"/>
          </p:cNvSpPr>
          <p:nvPr>
            <p:ph type="title"/>
          </p:nvPr>
        </p:nvSpPr>
        <p:spPr/>
        <p:txBody>
          <a:bodyPr/>
          <a:lstStyle/>
          <a:p>
            <a:r>
              <a:rPr lang="en-US" dirty="0"/>
              <a:t>State </a:t>
            </a:r>
            <a:r>
              <a:rPr lang="en-US" dirty="0" smtClean="0"/>
              <a:t>Machines</a:t>
            </a:r>
            <a:endParaRPr lang="en-US" dirty="0"/>
          </a:p>
        </p:txBody>
      </p:sp>
      <p:grpSp>
        <p:nvGrpSpPr>
          <p:cNvPr id="2" name="Group 1"/>
          <p:cNvGrpSpPr/>
          <p:nvPr/>
        </p:nvGrpSpPr>
        <p:grpSpPr>
          <a:xfrm>
            <a:off x="2335331" y="1793541"/>
            <a:ext cx="3238838" cy="3997659"/>
            <a:chOff x="2335331" y="1793541"/>
            <a:chExt cx="3238838" cy="3997659"/>
          </a:xfrm>
        </p:grpSpPr>
        <p:sp>
          <p:nvSpPr>
            <p:cNvPr id="8" name="Rectangle 12"/>
            <p:cNvSpPr>
              <a:spLocks noChangeArrowheads="1"/>
            </p:cNvSpPr>
            <p:nvPr/>
          </p:nvSpPr>
          <p:spPr bwMode="auto">
            <a:xfrm>
              <a:off x="2894012" y="3293089"/>
              <a:ext cx="2680157" cy="523862"/>
            </a:xfrm>
            <a:prstGeom prst="rect">
              <a:avLst/>
            </a:prstGeom>
            <a:noFill/>
            <a:ln w="9525">
              <a:noFill/>
              <a:miter lim="800000"/>
              <a:headEnd/>
              <a:tailEnd/>
            </a:ln>
            <a:effectLst/>
          </p:spPr>
          <p:txBody>
            <a:bodyPr wrap="none" lIns="92075" tIns="46038" rIns="92075" bIns="46038">
              <a:spAutoFit/>
            </a:bodyPr>
            <a:lstStyle/>
            <a:p>
              <a:pPr algn="l"/>
              <a:r>
                <a:rPr lang="en-GB" dirty="0" smtClean="0">
                  <a:solidFill>
                    <a:schemeClr val="bg2"/>
                  </a:solidFill>
                </a:rPr>
                <a:t>trigger1 </a:t>
              </a:r>
              <a:r>
                <a:rPr lang="en-GB" dirty="0" smtClean="0">
                  <a:solidFill>
                    <a:srgbClr val="00B050"/>
                  </a:solidFill>
                </a:rPr>
                <a:t>/ effect1</a:t>
              </a:r>
              <a:endParaRPr lang="en-GB" dirty="0">
                <a:solidFill>
                  <a:srgbClr val="00B050"/>
                </a:solidFill>
              </a:endParaRPr>
            </a:p>
          </p:txBody>
        </p:sp>
        <p:sp>
          <p:nvSpPr>
            <p:cNvPr id="12" name="Line 18"/>
            <p:cNvSpPr>
              <a:spLocks noChangeShapeType="1"/>
            </p:cNvSpPr>
            <p:nvPr/>
          </p:nvSpPr>
          <p:spPr bwMode="auto">
            <a:xfrm>
              <a:off x="2792531" y="1858629"/>
              <a:ext cx="0" cy="731520"/>
            </a:xfrm>
            <a:prstGeom prst="line">
              <a:avLst/>
            </a:prstGeom>
            <a:noFill/>
            <a:ln w="38100">
              <a:solidFill>
                <a:schemeClr val="tx2"/>
              </a:solidFill>
              <a:round/>
              <a:headEnd type="none" w="sm" len="sm"/>
              <a:tailEnd type="arrow" w="lg" len="lg"/>
            </a:ln>
            <a:effectLst/>
          </p:spPr>
          <p:txBody>
            <a:bodyPr wrap="none" anchor="ctr"/>
            <a:lstStyle/>
            <a:p>
              <a:endParaRPr lang="en-US" dirty="0"/>
            </a:p>
          </p:txBody>
        </p:sp>
        <p:sp>
          <p:nvSpPr>
            <p:cNvPr id="13" name="Oval 17"/>
            <p:cNvSpPr>
              <a:spLocks noChangeArrowheads="1"/>
            </p:cNvSpPr>
            <p:nvPr/>
          </p:nvSpPr>
          <p:spPr bwMode="auto">
            <a:xfrm>
              <a:off x="2729031" y="1793541"/>
              <a:ext cx="127000" cy="127000"/>
            </a:xfrm>
            <a:prstGeom prst="ellipse">
              <a:avLst/>
            </a:prstGeom>
            <a:solidFill>
              <a:srgbClr val="996600"/>
            </a:solidFill>
            <a:ln w="25400">
              <a:solidFill>
                <a:srgbClr val="996600"/>
              </a:solidFill>
              <a:round/>
              <a:headEnd/>
              <a:tailEnd/>
            </a:ln>
            <a:effectLst/>
          </p:spPr>
          <p:txBody>
            <a:bodyPr wrap="none" anchor="ctr"/>
            <a:lstStyle/>
            <a:p>
              <a:endParaRPr lang="en-US" dirty="0">
                <a:solidFill>
                  <a:srgbClr val="996600"/>
                </a:solidFill>
              </a:endParaRPr>
            </a:p>
          </p:txBody>
        </p:sp>
        <p:sp>
          <p:nvSpPr>
            <p:cNvPr id="14" name="AutoShape 16"/>
            <p:cNvSpPr>
              <a:spLocks noChangeArrowheads="1"/>
            </p:cNvSpPr>
            <p:nvPr/>
          </p:nvSpPr>
          <p:spPr bwMode="auto">
            <a:xfrm>
              <a:off x="2335331" y="2629047"/>
              <a:ext cx="914400" cy="554261"/>
            </a:xfrm>
            <a:prstGeom prst="roundRect">
              <a:avLst>
                <a:gd name="adj" fmla="val 24872"/>
              </a:avLst>
            </a:prstGeom>
            <a:solidFill>
              <a:schemeClr val="bg1"/>
            </a:solidFill>
            <a:ln w="76200">
              <a:solidFill>
                <a:srgbClr val="996600"/>
              </a:solidFill>
              <a:round/>
              <a:headEnd/>
              <a:tailEnd/>
            </a:ln>
            <a:effectLst/>
          </p:spPr>
          <p:txBody>
            <a:bodyPr wrap="none" lIns="92075" tIns="46038" rIns="92075" bIns="46038">
              <a:spAutoFit/>
            </a:bodyPr>
            <a:lstStyle/>
            <a:p>
              <a:endParaRPr lang="en-GB" dirty="0"/>
            </a:p>
          </p:txBody>
        </p:sp>
        <p:sp>
          <p:nvSpPr>
            <p:cNvPr id="15" name="AutoShape 16"/>
            <p:cNvSpPr>
              <a:spLocks noChangeArrowheads="1"/>
            </p:cNvSpPr>
            <p:nvPr/>
          </p:nvSpPr>
          <p:spPr bwMode="auto">
            <a:xfrm>
              <a:off x="2335331" y="5236939"/>
              <a:ext cx="914400" cy="554261"/>
            </a:xfrm>
            <a:prstGeom prst="roundRect">
              <a:avLst>
                <a:gd name="adj" fmla="val 24872"/>
              </a:avLst>
            </a:prstGeom>
            <a:solidFill>
              <a:schemeClr val="bg1"/>
            </a:solidFill>
            <a:ln w="76200">
              <a:solidFill>
                <a:srgbClr val="996600"/>
              </a:solidFill>
              <a:round/>
              <a:headEnd/>
              <a:tailEnd/>
            </a:ln>
            <a:effectLst/>
          </p:spPr>
          <p:txBody>
            <a:bodyPr wrap="none" lIns="92075" tIns="46038" rIns="92075" bIns="46038">
              <a:spAutoFit/>
            </a:bodyPr>
            <a:lstStyle/>
            <a:p>
              <a:endParaRPr lang="en-GB" dirty="0"/>
            </a:p>
          </p:txBody>
        </p:sp>
        <p:sp>
          <p:nvSpPr>
            <p:cNvPr id="16" name="AutoShape 16"/>
            <p:cNvSpPr>
              <a:spLocks noChangeArrowheads="1"/>
            </p:cNvSpPr>
            <p:nvPr/>
          </p:nvSpPr>
          <p:spPr bwMode="auto">
            <a:xfrm>
              <a:off x="2335331" y="3941539"/>
              <a:ext cx="914400" cy="554261"/>
            </a:xfrm>
            <a:prstGeom prst="roundRect">
              <a:avLst>
                <a:gd name="adj" fmla="val 24872"/>
              </a:avLst>
            </a:prstGeom>
            <a:solidFill>
              <a:schemeClr val="bg1"/>
            </a:solidFill>
            <a:ln w="76200">
              <a:solidFill>
                <a:srgbClr val="996600"/>
              </a:solidFill>
              <a:round/>
              <a:headEnd/>
              <a:tailEnd/>
            </a:ln>
            <a:effectLst/>
          </p:spPr>
          <p:txBody>
            <a:bodyPr wrap="none" lIns="92075" tIns="46038" rIns="92075" bIns="46038">
              <a:spAutoFit/>
            </a:bodyPr>
            <a:lstStyle/>
            <a:p>
              <a:endParaRPr lang="en-GB" dirty="0"/>
            </a:p>
          </p:txBody>
        </p:sp>
        <p:sp>
          <p:nvSpPr>
            <p:cNvPr id="17" name="Line 18"/>
            <p:cNvSpPr>
              <a:spLocks noChangeShapeType="1"/>
            </p:cNvSpPr>
            <p:nvPr/>
          </p:nvSpPr>
          <p:spPr bwMode="auto">
            <a:xfrm>
              <a:off x="2792531" y="4505419"/>
              <a:ext cx="0" cy="731520"/>
            </a:xfrm>
            <a:prstGeom prst="line">
              <a:avLst/>
            </a:prstGeom>
            <a:noFill/>
            <a:ln w="38100">
              <a:solidFill>
                <a:schemeClr val="tx2"/>
              </a:solidFill>
              <a:round/>
              <a:headEnd type="none" w="sm" len="sm"/>
              <a:tailEnd type="arrow" w="lg" len="lg"/>
            </a:ln>
            <a:effectLst/>
          </p:spPr>
          <p:txBody>
            <a:bodyPr wrap="none" anchor="ctr"/>
            <a:lstStyle/>
            <a:p>
              <a:endParaRPr lang="en-US" dirty="0"/>
            </a:p>
          </p:txBody>
        </p:sp>
        <p:sp>
          <p:nvSpPr>
            <p:cNvPr id="18" name="Line 18"/>
            <p:cNvSpPr>
              <a:spLocks noChangeShapeType="1"/>
            </p:cNvSpPr>
            <p:nvPr/>
          </p:nvSpPr>
          <p:spPr bwMode="auto">
            <a:xfrm>
              <a:off x="2792531" y="3179539"/>
              <a:ext cx="0" cy="731520"/>
            </a:xfrm>
            <a:prstGeom prst="line">
              <a:avLst/>
            </a:prstGeom>
            <a:noFill/>
            <a:ln w="38100">
              <a:solidFill>
                <a:schemeClr val="tx2"/>
              </a:solidFill>
              <a:round/>
              <a:headEnd type="none" w="sm" len="sm"/>
              <a:tailEnd type="arrow" w="lg" len="lg"/>
            </a:ln>
            <a:effectLst/>
          </p:spPr>
          <p:txBody>
            <a:bodyPr wrap="none" anchor="ctr"/>
            <a:lstStyle/>
            <a:p>
              <a:endParaRPr lang="en-US" dirty="0"/>
            </a:p>
          </p:txBody>
        </p:sp>
        <p:sp>
          <p:nvSpPr>
            <p:cNvPr id="20" name="Rectangle 12"/>
            <p:cNvSpPr>
              <a:spLocks noChangeArrowheads="1"/>
            </p:cNvSpPr>
            <p:nvPr/>
          </p:nvSpPr>
          <p:spPr bwMode="auto">
            <a:xfrm>
              <a:off x="2894012" y="4560677"/>
              <a:ext cx="2590389" cy="523862"/>
            </a:xfrm>
            <a:prstGeom prst="rect">
              <a:avLst/>
            </a:prstGeom>
            <a:noFill/>
            <a:ln w="9525">
              <a:noFill/>
              <a:miter lim="800000"/>
              <a:headEnd/>
              <a:tailEnd/>
            </a:ln>
            <a:effectLst/>
          </p:spPr>
          <p:txBody>
            <a:bodyPr wrap="none" lIns="92075" tIns="46038" rIns="92075" bIns="46038">
              <a:spAutoFit/>
            </a:bodyPr>
            <a:lstStyle/>
            <a:p>
              <a:pPr algn="l"/>
              <a:r>
                <a:rPr lang="en-GB" dirty="0" smtClean="0">
                  <a:solidFill>
                    <a:schemeClr val="bg2"/>
                  </a:solidFill>
                </a:rPr>
                <a:t>trigger2 </a:t>
              </a:r>
              <a:r>
                <a:rPr lang="en-GB" dirty="0" smtClean="0">
                  <a:solidFill>
                    <a:srgbClr val="00B050"/>
                  </a:solidFill>
                </a:rPr>
                <a:t>/ effect2</a:t>
              </a:r>
              <a:endParaRPr lang="en-GB" dirty="0">
                <a:solidFill>
                  <a:srgbClr val="00B050"/>
                </a:solidFill>
              </a:endParaRPr>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C678602C-23E2-4ABE-BA01-95AB711126DD}" type="slidenum">
              <a:rPr lang="en-US"/>
              <a:pPr/>
              <a:t>76</a:t>
            </a:fld>
            <a:endParaRPr lang="en-US" dirty="0"/>
          </a:p>
        </p:txBody>
      </p:sp>
      <p:sp>
        <p:nvSpPr>
          <p:cNvPr id="2380802" name="Rectangle 1026"/>
          <p:cNvSpPr>
            <a:spLocks noGrp="1" noChangeArrowheads="1"/>
          </p:cNvSpPr>
          <p:nvPr>
            <p:ph type="title"/>
          </p:nvPr>
        </p:nvSpPr>
        <p:spPr/>
        <p:txBody>
          <a:bodyPr/>
          <a:lstStyle/>
          <a:p>
            <a:r>
              <a:rPr lang="en-US" dirty="0"/>
              <a:t>Object-Oriented Design Process</a:t>
            </a:r>
          </a:p>
        </p:txBody>
      </p:sp>
      <p:sp>
        <p:nvSpPr>
          <p:cNvPr id="2380803" name="Rectangle 1027"/>
          <p:cNvSpPr>
            <a:spLocks noGrp="1" noChangeArrowheads="1"/>
          </p:cNvSpPr>
          <p:nvPr>
            <p:ph type="body" idx="1"/>
          </p:nvPr>
        </p:nvSpPr>
        <p:spPr/>
        <p:txBody>
          <a:bodyPr/>
          <a:lstStyle/>
          <a:p>
            <a:pPr>
              <a:buClr>
                <a:schemeClr val="folHlink"/>
              </a:buClr>
            </a:pPr>
            <a:r>
              <a:rPr lang="en-US" dirty="0">
                <a:solidFill>
                  <a:schemeClr val="folHlink"/>
                </a:solidFill>
              </a:rPr>
              <a:t>Realize </a:t>
            </a:r>
            <a:r>
              <a:rPr lang="en-US" dirty="0" smtClean="0">
                <a:solidFill>
                  <a:schemeClr val="folHlink"/>
                </a:solidFill>
              </a:rPr>
              <a:t>use </a:t>
            </a:r>
            <a:r>
              <a:rPr lang="en-US" dirty="0">
                <a:solidFill>
                  <a:schemeClr val="folHlink"/>
                </a:solidFill>
              </a:rPr>
              <a:t>case model to reflect </a:t>
            </a:r>
            <a:r>
              <a:rPr lang="en-US" dirty="0" smtClean="0">
                <a:solidFill>
                  <a:schemeClr val="folHlink"/>
                </a:solidFill>
              </a:rPr>
              <a:t>implementation </a:t>
            </a:r>
            <a:r>
              <a:rPr lang="en-US" dirty="0">
                <a:solidFill>
                  <a:schemeClr val="folHlink"/>
                </a:solidFill>
              </a:rPr>
              <a:t>environment</a:t>
            </a:r>
          </a:p>
          <a:p>
            <a:pPr>
              <a:buClr>
                <a:schemeClr val="folHlink"/>
              </a:buClr>
            </a:pPr>
            <a:r>
              <a:rPr lang="en-US" dirty="0">
                <a:solidFill>
                  <a:schemeClr val="folHlink"/>
                </a:solidFill>
              </a:rPr>
              <a:t>Model object interactions and </a:t>
            </a:r>
            <a:r>
              <a:rPr lang="en-US" dirty="0" smtClean="0">
                <a:solidFill>
                  <a:schemeClr val="folHlink"/>
                </a:solidFill>
              </a:rPr>
              <a:t>behaviour </a:t>
            </a:r>
            <a:r>
              <a:rPr lang="en-US" dirty="0">
                <a:solidFill>
                  <a:schemeClr val="folHlink"/>
                </a:solidFill>
              </a:rPr>
              <a:t>that support </a:t>
            </a:r>
            <a:r>
              <a:rPr lang="en-US" dirty="0" smtClean="0">
                <a:solidFill>
                  <a:schemeClr val="folHlink"/>
                </a:solidFill>
              </a:rPr>
              <a:t>use </a:t>
            </a:r>
            <a:r>
              <a:rPr lang="en-US" dirty="0">
                <a:solidFill>
                  <a:schemeClr val="folHlink"/>
                </a:solidFill>
              </a:rPr>
              <a:t>case </a:t>
            </a:r>
            <a:r>
              <a:rPr lang="en-US" dirty="0" smtClean="0">
                <a:solidFill>
                  <a:schemeClr val="folHlink"/>
                </a:solidFill>
              </a:rPr>
              <a:t>scenarios</a:t>
            </a:r>
            <a:endParaRPr lang="en-US" dirty="0">
              <a:solidFill>
                <a:schemeClr val="folHlink"/>
              </a:solidFill>
            </a:endParaRPr>
          </a:p>
          <a:p>
            <a:pPr>
              <a:buClr>
                <a:schemeClr val="hlink"/>
              </a:buClr>
            </a:pPr>
            <a:r>
              <a:rPr lang="en-US" sz="3600" b="1" i="1" dirty="0">
                <a:solidFill>
                  <a:schemeClr val="hlink"/>
                </a:solidFill>
              </a:rPr>
              <a:t>Update </a:t>
            </a:r>
            <a:r>
              <a:rPr lang="en-US" sz="3600" b="1" i="1" dirty="0" smtClean="0">
                <a:solidFill>
                  <a:schemeClr val="hlink"/>
                </a:solidFill>
              </a:rPr>
              <a:t>class </a:t>
            </a:r>
            <a:r>
              <a:rPr lang="en-US" sz="3600" b="1" i="1" dirty="0">
                <a:solidFill>
                  <a:schemeClr val="hlink"/>
                </a:solidFill>
              </a:rPr>
              <a:t>diagram to reflect </a:t>
            </a:r>
            <a:r>
              <a:rPr lang="en-US" sz="3600" b="1" i="1" dirty="0" smtClean="0">
                <a:solidFill>
                  <a:schemeClr val="hlink"/>
                </a:solidFill>
              </a:rPr>
              <a:t>implementation environment</a:t>
            </a:r>
            <a:r>
              <a:rPr lang="en-US" sz="3600" b="1" dirty="0" smtClean="0">
                <a:solidFill>
                  <a:schemeClr val="hlink"/>
                </a:solidFill>
              </a:rPr>
              <a:t> </a:t>
            </a:r>
            <a:r>
              <a:rPr lang="en-US" sz="3600" b="1" dirty="0" smtClean="0">
                <a:solidFill>
                  <a:schemeClr val="bg1">
                    <a:lumMod val="65000"/>
                  </a:schemeClr>
                </a:solidFill>
              </a:rPr>
              <a:t>.</a:t>
            </a:r>
            <a:endParaRPr lang="en-US" sz="3600" b="1" dirty="0">
              <a:solidFill>
                <a:schemeClr val="bg1">
                  <a:lumMod val="65000"/>
                </a:schemeClr>
              </a:solidFill>
            </a:endParaRPr>
          </a:p>
        </p:txBody>
      </p:sp>
      <p:sp>
        <p:nvSpPr>
          <p:cNvPr id="5" name="Line 12"/>
          <p:cNvSpPr>
            <a:spLocks noChangeShapeType="1"/>
          </p:cNvSpPr>
          <p:nvPr/>
        </p:nvSpPr>
        <p:spPr bwMode="auto">
          <a:xfrm flipH="1" flipV="1">
            <a:off x="7161212" y="4267200"/>
            <a:ext cx="1981200" cy="1447800"/>
          </a:xfrm>
          <a:prstGeom prst="line">
            <a:avLst/>
          </a:prstGeom>
          <a:noFill/>
          <a:ln w="406400">
            <a:solidFill>
              <a:srgbClr val="000066"/>
            </a:solidFill>
            <a:round/>
            <a:headEnd type="none" w="sm" len="sm"/>
            <a:tailEnd type="stealth" w="med" len="lg"/>
          </a:ln>
          <a:effectLst/>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lide Number Placeholder 5"/>
          <p:cNvSpPr>
            <a:spLocks noGrp="1"/>
          </p:cNvSpPr>
          <p:nvPr>
            <p:ph type="sldNum" sz="quarter" idx="12"/>
          </p:nvPr>
        </p:nvSpPr>
        <p:spPr/>
        <p:txBody>
          <a:bodyPr/>
          <a:lstStyle/>
          <a:p>
            <a:fld id="{4C421575-695B-42CD-B703-F6C4D4DAD8FE}" type="slidenum">
              <a:rPr lang="en-US"/>
              <a:pPr/>
              <a:t>77</a:t>
            </a:fld>
            <a:endParaRPr lang="en-US" dirty="0"/>
          </a:p>
        </p:txBody>
      </p:sp>
      <p:sp>
        <p:nvSpPr>
          <p:cNvPr id="2830338" name="Rectangle 2"/>
          <p:cNvSpPr>
            <a:spLocks noGrp="1" noChangeArrowheads="1"/>
          </p:cNvSpPr>
          <p:nvPr>
            <p:ph type="title"/>
          </p:nvPr>
        </p:nvSpPr>
        <p:spPr/>
        <p:txBody>
          <a:bodyPr/>
          <a:lstStyle/>
          <a:p>
            <a:r>
              <a:rPr lang="en-US" dirty="0" smtClean="0"/>
              <a:t>Update Class </a:t>
            </a:r>
            <a:r>
              <a:rPr lang="en-US" dirty="0"/>
              <a:t>Diagram</a:t>
            </a:r>
            <a:br>
              <a:rPr lang="en-US" dirty="0"/>
            </a:br>
            <a:r>
              <a:rPr lang="en-US" sz="3200" i="1" dirty="0"/>
              <a:t>to Reflect </a:t>
            </a:r>
            <a:r>
              <a:rPr lang="en-US" sz="3200" i="1" dirty="0" smtClean="0"/>
              <a:t>Implementation </a:t>
            </a:r>
            <a:r>
              <a:rPr lang="en-US" sz="3200" i="1" dirty="0"/>
              <a:t>Environment</a:t>
            </a:r>
          </a:p>
        </p:txBody>
      </p:sp>
      <p:grpSp>
        <p:nvGrpSpPr>
          <p:cNvPr id="2830340" name="Group 4"/>
          <p:cNvGrpSpPr>
            <a:grpSpLocks/>
          </p:cNvGrpSpPr>
          <p:nvPr/>
        </p:nvGrpSpPr>
        <p:grpSpPr bwMode="auto">
          <a:xfrm>
            <a:off x="4914901" y="1927225"/>
            <a:ext cx="2209801" cy="1235075"/>
            <a:chOff x="2866" y="3169"/>
            <a:chExt cx="1166" cy="652"/>
          </a:xfrm>
        </p:grpSpPr>
        <p:sp>
          <p:nvSpPr>
            <p:cNvPr id="2830341" name="Rectangle 5"/>
            <p:cNvSpPr>
              <a:spLocks noChangeArrowheads="1"/>
            </p:cNvSpPr>
            <p:nvPr/>
          </p:nvSpPr>
          <p:spPr bwMode="auto">
            <a:xfrm>
              <a:off x="2866" y="3304"/>
              <a:ext cx="283" cy="149"/>
            </a:xfrm>
            <a:prstGeom prst="rect">
              <a:avLst/>
            </a:prstGeom>
            <a:noFill/>
            <a:ln w="28575">
              <a:solidFill>
                <a:schemeClr val="bg2"/>
              </a:solidFill>
              <a:miter lim="800000"/>
              <a:headEnd type="none" w="sm" len="sm"/>
              <a:tailEnd type="none" w="lg" len="lg"/>
            </a:ln>
            <a:effectLst/>
          </p:spPr>
          <p:txBody>
            <a:bodyPr wrap="none" lIns="0" tIns="0" rIns="0" bIns="0" anchor="ctr">
              <a:spAutoFit/>
            </a:bodyPr>
            <a:lstStyle/>
            <a:p>
              <a:endParaRPr lang="en-US" dirty="0"/>
            </a:p>
          </p:txBody>
        </p:sp>
        <p:sp>
          <p:nvSpPr>
            <p:cNvPr id="2830342" name="Line 6"/>
            <p:cNvSpPr>
              <a:spLocks noChangeShapeType="1"/>
            </p:cNvSpPr>
            <p:nvPr/>
          </p:nvSpPr>
          <p:spPr bwMode="auto">
            <a:xfrm>
              <a:off x="2866" y="3412"/>
              <a:ext cx="283" cy="0"/>
            </a:xfrm>
            <a:prstGeom prst="line">
              <a:avLst/>
            </a:prstGeom>
            <a:noFill/>
            <a:ln w="28575">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2830343" name="Line 7"/>
            <p:cNvSpPr>
              <a:spLocks noChangeShapeType="1"/>
            </p:cNvSpPr>
            <p:nvPr/>
          </p:nvSpPr>
          <p:spPr bwMode="auto">
            <a:xfrm>
              <a:off x="2866" y="3374"/>
              <a:ext cx="283" cy="0"/>
            </a:xfrm>
            <a:prstGeom prst="line">
              <a:avLst/>
            </a:prstGeom>
            <a:noFill/>
            <a:ln w="28575">
              <a:solidFill>
                <a:schemeClr val="bg2"/>
              </a:solidFill>
              <a:round/>
              <a:headEnd type="none" w="sm" len="sm"/>
              <a:tailEnd type="none" w="lg" len="lg"/>
            </a:ln>
            <a:effectLst/>
          </p:spPr>
          <p:txBody>
            <a:bodyPr lIns="0" tIns="0" rIns="0" bIns="0" anchor="ctr">
              <a:spAutoFit/>
            </a:bodyPr>
            <a:lstStyle/>
            <a:p>
              <a:endParaRPr lang="en-US" dirty="0"/>
            </a:p>
          </p:txBody>
        </p:sp>
        <p:sp>
          <p:nvSpPr>
            <p:cNvPr id="2830344" name="Rectangle 8"/>
            <p:cNvSpPr>
              <a:spLocks noChangeArrowheads="1"/>
            </p:cNvSpPr>
            <p:nvPr/>
          </p:nvSpPr>
          <p:spPr bwMode="auto">
            <a:xfrm>
              <a:off x="3466" y="3169"/>
              <a:ext cx="283" cy="149"/>
            </a:xfrm>
            <a:prstGeom prst="rect">
              <a:avLst/>
            </a:prstGeom>
            <a:noFill/>
            <a:ln w="28575">
              <a:solidFill>
                <a:schemeClr val="bg2"/>
              </a:solidFill>
              <a:miter lim="800000"/>
              <a:headEnd type="none" w="sm" len="sm"/>
              <a:tailEnd type="none" w="lg" len="lg"/>
            </a:ln>
            <a:effectLst/>
          </p:spPr>
          <p:txBody>
            <a:bodyPr wrap="none" lIns="0" tIns="0" rIns="0" bIns="0" anchor="ctr">
              <a:spAutoFit/>
            </a:bodyPr>
            <a:lstStyle/>
            <a:p>
              <a:endParaRPr lang="en-US" dirty="0"/>
            </a:p>
          </p:txBody>
        </p:sp>
        <p:sp>
          <p:nvSpPr>
            <p:cNvPr id="2830345" name="Line 9"/>
            <p:cNvSpPr>
              <a:spLocks noChangeShapeType="1"/>
            </p:cNvSpPr>
            <p:nvPr/>
          </p:nvSpPr>
          <p:spPr bwMode="auto">
            <a:xfrm>
              <a:off x="3466" y="3277"/>
              <a:ext cx="283" cy="0"/>
            </a:xfrm>
            <a:prstGeom prst="line">
              <a:avLst/>
            </a:prstGeom>
            <a:noFill/>
            <a:ln w="28575">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2830346" name="Line 10"/>
            <p:cNvSpPr>
              <a:spLocks noChangeShapeType="1"/>
            </p:cNvSpPr>
            <p:nvPr/>
          </p:nvSpPr>
          <p:spPr bwMode="auto">
            <a:xfrm>
              <a:off x="3466" y="3239"/>
              <a:ext cx="283" cy="0"/>
            </a:xfrm>
            <a:prstGeom prst="line">
              <a:avLst/>
            </a:prstGeom>
            <a:noFill/>
            <a:ln w="28575">
              <a:solidFill>
                <a:schemeClr val="bg2"/>
              </a:solidFill>
              <a:round/>
              <a:headEnd type="none" w="sm" len="sm"/>
              <a:tailEnd type="none" w="lg" len="lg"/>
            </a:ln>
            <a:effectLst/>
          </p:spPr>
          <p:txBody>
            <a:bodyPr lIns="0" tIns="0" rIns="0" bIns="0" anchor="ctr">
              <a:spAutoFit/>
            </a:bodyPr>
            <a:lstStyle/>
            <a:p>
              <a:endParaRPr lang="en-US" dirty="0"/>
            </a:p>
          </p:txBody>
        </p:sp>
        <p:sp>
          <p:nvSpPr>
            <p:cNvPr id="2830347" name="Rectangle 11"/>
            <p:cNvSpPr>
              <a:spLocks noChangeArrowheads="1"/>
            </p:cNvSpPr>
            <p:nvPr/>
          </p:nvSpPr>
          <p:spPr bwMode="auto">
            <a:xfrm>
              <a:off x="3183" y="3672"/>
              <a:ext cx="283" cy="149"/>
            </a:xfrm>
            <a:prstGeom prst="rect">
              <a:avLst/>
            </a:prstGeom>
            <a:noFill/>
            <a:ln w="28575">
              <a:solidFill>
                <a:schemeClr val="bg2"/>
              </a:solidFill>
              <a:miter lim="800000"/>
              <a:headEnd type="none" w="sm" len="sm"/>
              <a:tailEnd type="none" w="lg" len="lg"/>
            </a:ln>
            <a:effectLst/>
          </p:spPr>
          <p:txBody>
            <a:bodyPr wrap="none" lIns="0" tIns="0" rIns="0" bIns="0" anchor="ctr">
              <a:spAutoFit/>
            </a:bodyPr>
            <a:lstStyle/>
            <a:p>
              <a:endParaRPr lang="en-US" dirty="0"/>
            </a:p>
          </p:txBody>
        </p:sp>
        <p:sp>
          <p:nvSpPr>
            <p:cNvPr id="2830348" name="Line 12"/>
            <p:cNvSpPr>
              <a:spLocks noChangeShapeType="1"/>
            </p:cNvSpPr>
            <p:nvPr/>
          </p:nvSpPr>
          <p:spPr bwMode="auto">
            <a:xfrm>
              <a:off x="3183" y="3780"/>
              <a:ext cx="283" cy="0"/>
            </a:xfrm>
            <a:prstGeom prst="line">
              <a:avLst/>
            </a:prstGeom>
            <a:noFill/>
            <a:ln w="28575">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2830349" name="Line 13"/>
            <p:cNvSpPr>
              <a:spLocks noChangeShapeType="1"/>
            </p:cNvSpPr>
            <p:nvPr/>
          </p:nvSpPr>
          <p:spPr bwMode="auto">
            <a:xfrm>
              <a:off x="3183" y="3742"/>
              <a:ext cx="283" cy="0"/>
            </a:xfrm>
            <a:prstGeom prst="line">
              <a:avLst/>
            </a:prstGeom>
            <a:noFill/>
            <a:ln w="28575">
              <a:solidFill>
                <a:schemeClr val="bg2"/>
              </a:solidFill>
              <a:round/>
              <a:headEnd type="none" w="sm" len="sm"/>
              <a:tailEnd type="none" w="lg" len="lg"/>
            </a:ln>
            <a:effectLst/>
          </p:spPr>
          <p:txBody>
            <a:bodyPr lIns="0" tIns="0" rIns="0" bIns="0" anchor="ctr">
              <a:spAutoFit/>
            </a:bodyPr>
            <a:lstStyle/>
            <a:p>
              <a:endParaRPr lang="en-US" dirty="0"/>
            </a:p>
          </p:txBody>
        </p:sp>
        <p:sp>
          <p:nvSpPr>
            <p:cNvPr id="2830350" name="Rectangle 14"/>
            <p:cNvSpPr>
              <a:spLocks noChangeArrowheads="1"/>
            </p:cNvSpPr>
            <p:nvPr/>
          </p:nvSpPr>
          <p:spPr bwMode="auto">
            <a:xfrm>
              <a:off x="3749" y="3602"/>
              <a:ext cx="283" cy="149"/>
            </a:xfrm>
            <a:prstGeom prst="rect">
              <a:avLst/>
            </a:prstGeom>
            <a:noFill/>
            <a:ln w="28575">
              <a:solidFill>
                <a:schemeClr val="bg2"/>
              </a:solidFill>
              <a:miter lim="800000"/>
              <a:headEnd type="none" w="sm" len="sm"/>
              <a:tailEnd type="none" w="lg" len="lg"/>
            </a:ln>
            <a:effectLst/>
          </p:spPr>
          <p:txBody>
            <a:bodyPr wrap="none" lIns="0" tIns="0" rIns="0" bIns="0" anchor="ctr">
              <a:spAutoFit/>
            </a:bodyPr>
            <a:lstStyle/>
            <a:p>
              <a:endParaRPr lang="en-US" dirty="0"/>
            </a:p>
          </p:txBody>
        </p:sp>
        <p:sp>
          <p:nvSpPr>
            <p:cNvPr id="2830351" name="Line 15"/>
            <p:cNvSpPr>
              <a:spLocks noChangeShapeType="1"/>
            </p:cNvSpPr>
            <p:nvPr/>
          </p:nvSpPr>
          <p:spPr bwMode="auto">
            <a:xfrm>
              <a:off x="3749" y="3710"/>
              <a:ext cx="283" cy="0"/>
            </a:xfrm>
            <a:prstGeom prst="line">
              <a:avLst/>
            </a:prstGeom>
            <a:noFill/>
            <a:ln w="28575">
              <a:solidFill>
                <a:schemeClr val="bg2"/>
              </a:solidFill>
              <a:round/>
              <a:headEnd type="none" w="sm" len="sm"/>
              <a:tailEnd type="none" w="lg" len="lg"/>
            </a:ln>
            <a:effectLst/>
          </p:spPr>
          <p:txBody>
            <a:bodyPr wrap="none" lIns="0" tIns="0" rIns="0" bIns="0" anchor="ctr">
              <a:spAutoFit/>
            </a:bodyPr>
            <a:lstStyle/>
            <a:p>
              <a:endParaRPr lang="en-US" dirty="0"/>
            </a:p>
          </p:txBody>
        </p:sp>
        <p:sp>
          <p:nvSpPr>
            <p:cNvPr id="2830352" name="Line 16"/>
            <p:cNvSpPr>
              <a:spLocks noChangeShapeType="1"/>
            </p:cNvSpPr>
            <p:nvPr/>
          </p:nvSpPr>
          <p:spPr bwMode="auto">
            <a:xfrm>
              <a:off x="3749" y="3672"/>
              <a:ext cx="283" cy="0"/>
            </a:xfrm>
            <a:prstGeom prst="line">
              <a:avLst/>
            </a:prstGeom>
            <a:noFill/>
            <a:ln w="28575">
              <a:solidFill>
                <a:schemeClr val="bg2"/>
              </a:solidFill>
              <a:round/>
              <a:headEnd type="none" w="sm" len="sm"/>
              <a:tailEnd type="none" w="lg" len="lg"/>
            </a:ln>
            <a:effectLst/>
          </p:spPr>
          <p:txBody>
            <a:bodyPr lIns="0" tIns="0" rIns="0" bIns="0" anchor="ctr">
              <a:spAutoFit/>
            </a:bodyPr>
            <a:lstStyle/>
            <a:p>
              <a:endParaRPr lang="en-US" dirty="0"/>
            </a:p>
          </p:txBody>
        </p:sp>
        <p:sp>
          <p:nvSpPr>
            <p:cNvPr id="2830353" name="Line 17"/>
            <p:cNvSpPr>
              <a:spLocks noChangeShapeType="1"/>
            </p:cNvSpPr>
            <p:nvPr/>
          </p:nvSpPr>
          <p:spPr bwMode="auto">
            <a:xfrm flipH="1" flipV="1">
              <a:off x="3010" y="3453"/>
              <a:ext cx="292" cy="219"/>
            </a:xfrm>
            <a:prstGeom prst="line">
              <a:avLst/>
            </a:prstGeom>
            <a:noFill/>
            <a:ln w="57150">
              <a:solidFill>
                <a:schemeClr val="bg2"/>
              </a:solidFill>
              <a:round/>
              <a:headEnd type="none" w="sm" len="sm"/>
              <a:tailEnd type="none" w="lg" len="lg"/>
            </a:ln>
            <a:effectLst/>
          </p:spPr>
          <p:txBody>
            <a:bodyPr wrap="none" anchor="ctr"/>
            <a:lstStyle/>
            <a:p>
              <a:endParaRPr lang="en-US" dirty="0"/>
            </a:p>
          </p:txBody>
        </p:sp>
        <p:sp>
          <p:nvSpPr>
            <p:cNvPr id="2830354" name="Line 18"/>
            <p:cNvSpPr>
              <a:spLocks noChangeShapeType="1"/>
            </p:cNvSpPr>
            <p:nvPr/>
          </p:nvSpPr>
          <p:spPr bwMode="auto">
            <a:xfrm flipV="1">
              <a:off x="3149" y="3244"/>
              <a:ext cx="317" cy="130"/>
            </a:xfrm>
            <a:prstGeom prst="line">
              <a:avLst/>
            </a:prstGeom>
            <a:noFill/>
            <a:ln w="57150">
              <a:solidFill>
                <a:schemeClr val="bg2"/>
              </a:solidFill>
              <a:round/>
              <a:headEnd type="none" w="sm" len="sm"/>
              <a:tailEnd type="none" w="lg" len="lg"/>
            </a:ln>
            <a:effectLst/>
          </p:spPr>
          <p:txBody>
            <a:bodyPr wrap="none" anchor="ctr"/>
            <a:lstStyle/>
            <a:p>
              <a:endParaRPr lang="en-US" dirty="0"/>
            </a:p>
          </p:txBody>
        </p:sp>
        <p:sp>
          <p:nvSpPr>
            <p:cNvPr id="2830355" name="Line 19"/>
            <p:cNvSpPr>
              <a:spLocks noChangeShapeType="1"/>
            </p:cNvSpPr>
            <p:nvPr/>
          </p:nvSpPr>
          <p:spPr bwMode="auto">
            <a:xfrm flipV="1">
              <a:off x="3466" y="3672"/>
              <a:ext cx="283" cy="70"/>
            </a:xfrm>
            <a:prstGeom prst="line">
              <a:avLst/>
            </a:prstGeom>
            <a:noFill/>
            <a:ln w="57150">
              <a:solidFill>
                <a:schemeClr val="bg2"/>
              </a:solidFill>
              <a:round/>
              <a:headEnd type="none" w="sm" len="sm"/>
              <a:tailEnd type="none" w="lg" len="lg"/>
            </a:ln>
            <a:effectLst/>
          </p:spPr>
          <p:txBody>
            <a:bodyPr wrap="none" anchor="ctr"/>
            <a:lstStyle/>
            <a:p>
              <a:endParaRPr lang="en-US" dirty="0"/>
            </a:p>
          </p:txBody>
        </p:sp>
        <p:sp>
          <p:nvSpPr>
            <p:cNvPr id="2830356" name="Line 20"/>
            <p:cNvSpPr>
              <a:spLocks noChangeShapeType="1"/>
            </p:cNvSpPr>
            <p:nvPr/>
          </p:nvSpPr>
          <p:spPr bwMode="auto">
            <a:xfrm flipV="1">
              <a:off x="3302" y="3318"/>
              <a:ext cx="309" cy="354"/>
            </a:xfrm>
            <a:prstGeom prst="line">
              <a:avLst/>
            </a:prstGeom>
            <a:noFill/>
            <a:ln w="57150">
              <a:solidFill>
                <a:schemeClr val="bg2"/>
              </a:solidFill>
              <a:round/>
              <a:headEnd type="none" w="sm" len="sm"/>
              <a:tailEnd type="none" w="lg" len="lg"/>
            </a:ln>
            <a:effectLst/>
          </p:spPr>
          <p:txBody>
            <a:bodyPr wrap="none" anchor="ctr"/>
            <a:lstStyle/>
            <a:p>
              <a:endParaRPr lang="en-US" dirty="0"/>
            </a:p>
          </p:txBody>
        </p:sp>
      </p:grpSp>
      <p:sp>
        <p:nvSpPr>
          <p:cNvPr id="2830357" name="Text Box 21"/>
          <p:cNvSpPr txBox="1">
            <a:spLocks noChangeArrowheads="1"/>
          </p:cNvSpPr>
          <p:nvPr/>
        </p:nvSpPr>
        <p:spPr bwMode="auto">
          <a:xfrm>
            <a:off x="4776789" y="3275013"/>
            <a:ext cx="2484438" cy="523875"/>
          </a:xfrm>
          <a:prstGeom prst="rect">
            <a:avLst/>
          </a:prstGeom>
          <a:noFill/>
          <a:ln w="28575">
            <a:noFill/>
            <a:miter lim="800000"/>
            <a:headEnd type="none" w="sm" len="sm"/>
            <a:tailEnd type="none" w="lg" len="lg"/>
          </a:ln>
          <a:effectLst/>
        </p:spPr>
        <p:txBody>
          <a:bodyPr wrap="none">
            <a:spAutoFit/>
          </a:bodyPr>
          <a:lstStyle/>
          <a:p>
            <a:r>
              <a:rPr lang="en-US" dirty="0"/>
              <a:t>Class </a:t>
            </a:r>
            <a:r>
              <a:rPr lang="en-US" dirty="0" smtClean="0"/>
              <a:t>Diagram </a:t>
            </a:r>
            <a:r>
              <a:rPr lang="en-US" b="1" dirty="0" smtClean="0">
                <a:solidFill>
                  <a:schemeClr val="bg1">
                    <a:lumMod val="65000"/>
                  </a:schemeClr>
                </a:solidFill>
              </a:rPr>
              <a:t>.</a:t>
            </a:r>
            <a:endParaRPr lang="en-US" b="1" dirty="0">
              <a:solidFill>
                <a:schemeClr val="bg1">
                  <a:lumMod val="65000"/>
                </a:schemeClr>
              </a:solidFill>
            </a:endParaRPr>
          </a:p>
        </p:txBody>
      </p:sp>
      <p:sp>
        <p:nvSpPr>
          <p:cNvPr id="2830358" name="AutoShape 22"/>
          <p:cNvSpPr>
            <a:spLocks noChangeArrowheads="1"/>
          </p:cNvSpPr>
          <p:nvPr/>
        </p:nvSpPr>
        <p:spPr bwMode="auto">
          <a:xfrm>
            <a:off x="3132138" y="2163763"/>
            <a:ext cx="1066800" cy="762000"/>
          </a:xfrm>
          <a:prstGeom prst="rightArrow">
            <a:avLst>
              <a:gd name="adj1" fmla="val 52083"/>
              <a:gd name="adj2" fmla="val 41877"/>
            </a:avLst>
          </a:prstGeom>
          <a:gradFill rotWithShape="0">
            <a:gsLst>
              <a:gs pos="0">
                <a:schemeClr val="bg2"/>
              </a:gs>
              <a:gs pos="100000">
                <a:schemeClr val="tx2"/>
              </a:gs>
            </a:gsLst>
            <a:lin ang="0" scaled="1"/>
          </a:gradFill>
          <a:ln w="12700">
            <a:noFill/>
            <a:miter lim="800000"/>
            <a:headEnd type="none" w="sm" len="sm"/>
            <a:tailEnd type="none" w="lg" len="lg"/>
          </a:ln>
          <a:effectLst/>
        </p:spPr>
        <p:txBody>
          <a:bodyPr wrap="none" anchor="ctr"/>
          <a:lstStyle/>
          <a:p>
            <a:endParaRPr lang="en-US" dirty="0"/>
          </a:p>
        </p:txBody>
      </p:sp>
      <p:grpSp>
        <p:nvGrpSpPr>
          <p:cNvPr id="2830359" name="Group 23"/>
          <p:cNvGrpSpPr>
            <a:grpSpLocks/>
          </p:cNvGrpSpPr>
          <p:nvPr/>
        </p:nvGrpSpPr>
        <p:grpSpPr bwMode="auto">
          <a:xfrm>
            <a:off x="381000" y="1862137"/>
            <a:ext cx="2354263" cy="2786063"/>
            <a:chOff x="240" y="1056"/>
            <a:chExt cx="1483" cy="1755"/>
          </a:xfrm>
        </p:grpSpPr>
        <p:sp>
          <p:nvSpPr>
            <p:cNvPr id="2830360" name="Oval 24"/>
            <p:cNvSpPr>
              <a:spLocks noChangeArrowheads="1"/>
            </p:cNvSpPr>
            <p:nvPr/>
          </p:nvSpPr>
          <p:spPr bwMode="auto">
            <a:xfrm>
              <a:off x="629" y="1056"/>
              <a:ext cx="583" cy="245"/>
            </a:xfrm>
            <a:prstGeom prst="ellipse">
              <a:avLst/>
            </a:prstGeom>
            <a:noFill/>
            <a:ln w="28575">
              <a:solidFill>
                <a:schemeClr val="bg2"/>
              </a:solidFill>
              <a:prstDash val="dash"/>
              <a:round/>
              <a:headEnd type="none" w="sm" len="sm"/>
              <a:tailEnd type="none" w="lg" len="lg"/>
            </a:ln>
            <a:effectLst/>
          </p:spPr>
          <p:txBody>
            <a:bodyPr wrap="none" anchor="ctr"/>
            <a:lstStyle/>
            <a:p>
              <a:endParaRPr lang="en-US" dirty="0"/>
            </a:p>
          </p:txBody>
        </p:sp>
        <p:sp>
          <p:nvSpPr>
            <p:cNvPr id="2830361" name="Rectangle 25"/>
            <p:cNvSpPr>
              <a:spLocks noChangeArrowheads="1"/>
            </p:cNvSpPr>
            <p:nvPr/>
          </p:nvSpPr>
          <p:spPr bwMode="auto">
            <a:xfrm>
              <a:off x="930" y="1301"/>
              <a:ext cx="404" cy="614"/>
            </a:xfrm>
            <a:prstGeom prst="rect">
              <a:avLst/>
            </a:prstGeom>
            <a:noFill/>
            <a:ln w="28575">
              <a:solidFill>
                <a:schemeClr val="bg2"/>
              </a:solidFill>
              <a:miter lim="800000"/>
              <a:headEnd type="none" w="sm" len="sm"/>
              <a:tailEnd type="none" w="lg" len="lg"/>
            </a:ln>
            <a:effectLst/>
          </p:spPr>
          <p:txBody>
            <a:bodyPr wrap="none" anchor="ctr"/>
            <a:lstStyle/>
            <a:p>
              <a:endParaRPr lang="en-US" dirty="0"/>
            </a:p>
          </p:txBody>
        </p:sp>
        <p:sp>
          <p:nvSpPr>
            <p:cNvPr id="2830362" name="Line 26"/>
            <p:cNvSpPr>
              <a:spLocks noChangeShapeType="1"/>
            </p:cNvSpPr>
            <p:nvPr/>
          </p:nvSpPr>
          <p:spPr bwMode="auto">
            <a:xfrm>
              <a:off x="1199" y="1301"/>
              <a:ext cx="135" cy="123"/>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30363" name="Line 27"/>
            <p:cNvSpPr>
              <a:spLocks noChangeShapeType="1"/>
            </p:cNvSpPr>
            <p:nvPr/>
          </p:nvSpPr>
          <p:spPr bwMode="auto">
            <a:xfrm>
              <a:off x="1199" y="1301"/>
              <a:ext cx="0" cy="123"/>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30364" name="Line 28"/>
            <p:cNvSpPr>
              <a:spLocks noChangeShapeType="1"/>
            </p:cNvSpPr>
            <p:nvPr/>
          </p:nvSpPr>
          <p:spPr bwMode="auto">
            <a:xfrm flipH="1">
              <a:off x="1199" y="1424"/>
              <a:ext cx="135"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30365" name="Line 29"/>
            <p:cNvSpPr>
              <a:spLocks noChangeShapeType="1"/>
            </p:cNvSpPr>
            <p:nvPr/>
          </p:nvSpPr>
          <p:spPr bwMode="auto">
            <a:xfrm>
              <a:off x="975" y="1506"/>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30366" name="Line 30"/>
            <p:cNvSpPr>
              <a:spLocks noChangeShapeType="1"/>
            </p:cNvSpPr>
            <p:nvPr/>
          </p:nvSpPr>
          <p:spPr bwMode="auto">
            <a:xfrm>
              <a:off x="975" y="1547"/>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30367" name="Line 31"/>
            <p:cNvSpPr>
              <a:spLocks noChangeShapeType="1"/>
            </p:cNvSpPr>
            <p:nvPr/>
          </p:nvSpPr>
          <p:spPr bwMode="auto">
            <a:xfrm>
              <a:off x="975" y="1588"/>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30368" name="Line 32"/>
            <p:cNvSpPr>
              <a:spLocks noChangeShapeType="1"/>
            </p:cNvSpPr>
            <p:nvPr/>
          </p:nvSpPr>
          <p:spPr bwMode="auto">
            <a:xfrm>
              <a:off x="975" y="1670"/>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30369" name="Line 33"/>
            <p:cNvSpPr>
              <a:spLocks noChangeShapeType="1"/>
            </p:cNvSpPr>
            <p:nvPr/>
          </p:nvSpPr>
          <p:spPr bwMode="auto">
            <a:xfrm>
              <a:off x="975" y="1629"/>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30370" name="Line 34"/>
            <p:cNvSpPr>
              <a:spLocks noChangeShapeType="1"/>
            </p:cNvSpPr>
            <p:nvPr/>
          </p:nvSpPr>
          <p:spPr bwMode="auto">
            <a:xfrm>
              <a:off x="975" y="1710"/>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30371" name="Line 35"/>
            <p:cNvSpPr>
              <a:spLocks noChangeShapeType="1"/>
            </p:cNvSpPr>
            <p:nvPr/>
          </p:nvSpPr>
          <p:spPr bwMode="auto">
            <a:xfrm>
              <a:off x="975" y="1751"/>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30372" name="Line 36"/>
            <p:cNvSpPr>
              <a:spLocks noChangeShapeType="1"/>
            </p:cNvSpPr>
            <p:nvPr/>
          </p:nvSpPr>
          <p:spPr bwMode="auto">
            <a:xfrm>
              <a:off x="975" y="1792"/>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30373" name="Line 37"/>
            <p:cNvSpPr>
              <a:spLocks noChangeShapeType="1"/>
            </p:cNvSpPr>
            <p:nvPr/>
          </p:nvSpPr>
          <p:spPr bwMode="auto">
            <a:xfrm>
              <a:off x="975" y="1833"/>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30374" name="Line 38"/>
            <p:cNvSpPr>
              <a:spLocks noChangeShapeType="1"/>
            </p:cNvSpPr>
            <p:nvPr/>
          </p:nvSpPr>
          <p:spPr bwMode="auto">
            <a:xfrm>
              <a:off x="975" y="1874"/>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30375" name="Line 39"/>
            <p:cNvSpPr>
              <a:spLocks noChangeShapeType="1"/>
            </p:cNvSpPr>
            <p:nvPr/>
          </p:nvSpPr>
          <p:spPr bwMode="auto">
            <a:xfrm>
              <a:off x="975" y="1465"/>
              <a:ext cx="314"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30376" name="Line 40"/>
            <p:cNvSpPr>
              <a:spLocks noChangeShapeType="1"/>
            </p:cNvSpPr>
            <p:nvPr/>
          </p:nvSpPr>
          <p:spPr bwMode="auto">
            <a:xfrm>
              <a:off x="975" y="1383"/>
              <a:ext cx="195"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30377" name="Line 41"/>
            <p:cNvSpPr>
              <a:spLocks noChangeShapeType="1"/>
            </p:cNvSpPr>
            <p:nvPr/>
          </p:nvSpPr>
          <p:spPr bwMode="auto">
            <a:xfrm>
              <a:off x="975" y="1342"/>
              <a:ext cx="195"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30378" name="Line 42"/>
            <p:cNvSpPr>
              <a:spLocks noChangeShapeType="1"/>
            </p:cNvSpPr>
            <p:nvPr/>
          </p:nvSpPr>
          <p:spPr bwMode="auto">
            <a:xfrm>
              <a:off x="975" y="1424"/>
              <a:ext cx="195" cy="0"/>
            </a:xfrm>
            <a:prstGeom prst="line">
              <a:avLst/>
            </a:prstGeom>
            <a:noFill/>
            <a:ln w="28575">
              <a:solidFill>
                <a:schemeClr val="bg2"/>
              </a:solidFill>
              <a:round/>
              <a:headEnd type="none" w="sm" len="sm"/>
              <a:tailEnd type="none" w="lg" len="lg"/>
            </a:ln>
            <a:effectLst/>
          </p:spPr>
          <p:txBody>
            <a:bodyPr wrap="none" anchor="ctr"/>
            <a:lstStyle/>
            <a:p>
              <a:endParaRPr lang="en-US" dirty="0"/>
            </a:p>
          </p:txBody>
        </p:sp>
        <p:sp>
          <p:nvSpPr>
            <p:cNvPr id="2830379" name="Text Box 43"/>
            <p:cNvSpPr txBox="1">
              <a:spLocks noChangeArrowheads="1"/>
            </p:cNvSpPr>
            <p:nvPr/>
          </p:nvSpPr>
          <p:spPr bwMode="auto">
            <a:xfrm>
              <a:off x="240" y="1946"/>
              <a:ext cx="1483" cy="865"/>
            </a:xfrm>
            <a:prstGeom prst="rect">
              <a:avLst/>
            </a:prstGeom>
            <a:noFill/>
            <a:ln w="12700">
              <a:noFill/>
              <a:miter lim="800000"/>
              <a:headEnd type="none" w="sm" len="sm"/>
              <a:tailEnd type="none" w="lg" len="lg"/>
            </a:ln>
            <a:effectLst/>
          </p:spPr>
          <p:txBody>
            <a:bodyPr>
              <a:spAutoFit/>
            </a:bodyPr>
            <a:lstStyle/>
            <a:p>
              <a:pPr>
                <a:spcBef>
                  <a:spcPct val="50000"/>
                </a:spcBef>
              </a:pPr>
              <a:r>
                <a:rPr lang="en-US" dirty="0"/>
                <a:t>Use Case Realization Document</a:t>
              </a:r>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03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2830358"/>
                                        </p:tgtEl>
                                        <p:attrNameLst>
                                          <p:attrName>style.visibility</p:attrName>
                                        </p:attrNameLst>
                                      </p:cBhvr>
                                      <p:to>
                                        <p:strVal val="visible"/>
                                      </p:to>
                                    </p:set>
                                    <p:animEffect transition="in" filter="wipe(left)">
                                      <p:cBhvr>
                                        <p:cTn id="11" dur="500"/>
                                        <p:tgtEl>
                                          <p:spTgt spid="283035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830340"/>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2830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0357" grpId="0"/>
      <p:bldP spid="2830358"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0E0346C-89E4-4360-B266-FDEB749D0788}" type="slidenum">
              <a:rPr lang="en-US"/>
              <a:pPr/>
              <a:t>78</a:t>
            </a:fld>
            <a:endParaRPr lang="en-US" dirty="0"/>
          </a:p>
        </p:txBody>
      </p:sp>
      <p:sp>
        <p:nvSpPr>
          <p:cNvPr id="2382850" name="Rectangle 2"/>
          <p:cNvSpPr>
            <a:spLocks noGrp="1" noChangeArrowheads="1"/>
          </p:cNvSpPr>
          <p:nvPr>
            <p:ph type="title"/>
          </p:nvPr>
        </p:nvSpPr>
        <p:spPr/>
        <p:txBody>
          <a:bodyPr/>
          <a:lstStyle/>
          <a:p>
            <a:r>
              <a:rPr lang="en-US" dirty="0" smtClean="0"/>
              <a:t>Update Class </a:t>
            </a:r>
            <a:r>
              <a:rPr lang="en-US" dirty="0"/>
              <a:t>Diagram</a:t>
            </a:r>
            <a:br>
              <a:rPr lang="en-US" dirty="0"/>
            </a:br>
            <a:r>
              <a:rPr lang="en-US" sz="3200" i="1" dirty="0"/>
              <a:t>to Reflect </a:t>
            </a:r>
            <a:r>
              <a:rPr lang="en-US" sz="3200" i="1" dirty="0" smtClean="0"/>
              <a:t>Implementation </a:t>
            </a:r>
            <a:r>
              <a:rPr lang="en-US" sz="3200" i="1" dirty="0"/>
              <a:t>Environment</a:t>
            </a:r>
          </a:p>
        </p:txBody>
      </p:sp>
      <p:sp>
        <p:nvSpPr>
          <p:cNvPr id="2382851" name="Rectangle 3"/>
          <p:cNvSpPr>
            <a:spLocks noGrp="1" noChangeArrowheads="1"/>
          </p:cNvSpPr>
          <p:nvPr>
            <p:ph type="body" idx="1"/>
          </p:nvPr>
        </p:nvSpPr>
        <p:spPr/>
        <p:txBody>
          <a:bodyPr/>
          <a:lstStyle/>
          <a:p>
            <a:pPr>
              <a:tabLst>
                <a:tab pos="8691563" algn="l"/>
              </a:tabLst>
            </a:pPr>
            <a:r>
              <a:rPr lang="en-US" dirty="0"/>
              <a:t>Refine the class diagram to include </a:t>
            </a:r>
            <a:r>
              <a:rPr lang="en-US" dirty="0" smtClean="0"/>
              <a:t>behaviour </a:t>
            </a:r>
            <a:r>
              <a:rPr lang="en-US" dirty="0"/>
              <a:t>or </a:t>
            </a:r>
            <a:r>
              <a:rPr lang="en-US" dirty="0" smtClean="0"/>
              <a:t>methods</a:t>
            </a:r>
            <a:endParaRPr lang="en-US" dirty="0"/>
          </a:p>
          <a:p>
            <a:pPr lvl="1">
              <a:tabLst>
                <a:tab pos="8691563" algn="l"/>
              </a:tabLst>
            </a:pPr>
            <a:r>
              <a:rPr lang="en-US" dirty="0"/>
              <a:t>Give a unique name to every behaviour or method</a:t>
            </a:r>
          </a:p>
          <a:p>
            <a:pPr lvl="2">
              <a:tabLst>
                <a:tab pos="8691563" algn="l"/>
              </a:tabLst>
            </a:pPr>
            <a:r>
              <a:rPr lang="en-US" dirty="0"/>
              <a:t>Normally </a:t>
            </a:r>
            <a:r>
              <a:rPr lang="en-US" dirty="0" smtClean="0"/>
              <a:t>the </a:t>
            </a:r>
            <a:r>
              <a:rPr lang="en-US" dirty="0"/>
              <a:t>names reflect the naming convention in	 system </a:t>
            </a:r>
            <a:r>
              <a:rPr lang="en-US" dirty="0" smtClean="0"/>
              <a:t>implementation </a:t>
            </a:r>
            <a:r>
              <a:rPr lang="en-US" b="1" dirty="0" smtClean="0">
                <a:solidFill>
                  <a:schemeClr val="bg1">
                    <a:lumMod val="65000"/>
                  </a:schemeClr>
                </a:solidFill>
              </a:rPr>
              <a:t>.</a:t>
            </a:r>
            <a:endParaRPr lang="en-US" b="1" dirty="0">
              <a:solidFill>
                <a:schemeClr val="bg1">
                  <a:lumMod val="65000"/>
                </a:schemeClr>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8285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82851">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8285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82851">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828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2851" grpId="0" uiExpand="1" build="p" bldLvl="3"/>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0" name="Group 159"/>
          <p:cNvGrpSpPr/>
          <p:nvPr/>
        </p:nvGrpSpPr>
        <p:grpSpPr>
          <a:xfrm>
            <a:off x="8799513" y="4297362"/>
            <a:ext cx="155575" cy="914400"/>
            <a:chOff x="8905082" y="4297362"/>
            <a:chExt cx="155575" cy="914400"/>
          </a:xfrm>
        </p:grpSpPr>
        <p:sp>
          <p:nvSpPr>
            <p:cNvPr id="2584748" name="Line 3244"/>
            <p:cNvSpPr>
              <a:spLocks noChangeShapeType="1"/>
            </p:cNvSpPr>
            <p:nvPr/>
          </p:nvSpPr>
          <p:spPr bwMode="auto">
            <a:xfrm flipV="1">
              <a:off x="8981282" y="4297362"/>
              <a:ext cx="3175" cy="914400"/>
            </a:xfrm>
            <a:prstGeom prst="line">
              <a:avLst/>
            </a:prstGeom>
            <a:noFill/>
            <a:ln w="3175">
              <a:solidFill>
                <a:srgbClr val="000000"/>
              </a:solidFill>
              <a:round/>
              <a:headEnd/>
              <a:tailEnd/>
            </a:ln>
          </p:spPr>
          <p:txBody>
            <a:bodyPr/>
            <a:lstStyle/>
            <a:p>
              <a:endParaRPr lang="en-US" dirty="0"/>
            </a:p>
          </p:txBody>
        </p:sp>
        <p:sp>
          <p:nvSpPr>
            <p:cNvPr id="2584749" name="Freeform 3245"/>
            <p:cNvSpPr>
              <a:spLocks/>
            </p:cNvSpPr>
            <p:nvPr/>
          </p:nvSpPr>
          <p:spPr bwMode="auto">
            <a:xfrm>
              <a:off x="8905082" y="4297362"/>
              <a:ext cx="155575" cy="65088"/>
            </a:xfrm>
            <a:custGeom>
              <a:avLst/>
              <a:gdLst/>
              <a:ahLst/>
              <a:cxnLst>
                <a:cxn ang="0">
                  <a:pos x="21" y="0"/>
                </a:cxn>
                <a:cxn ang="0">
                  <a:pos x="0" y="34"/>
                </a:cxn>
                <a:cxn ang="0">
                  <a:pos x="42" y="34"/>
                </a:cxn>
                <a:cxn ang="0">
                  <a:pos x="21" y="0"/>
                </a:cxn>
              </a:cxnLst>
              <a:rect l="0" t="0" r="r" b="b"/>
              <a:pathLst>
                <a:path w="42" h="34">
                  <a:moveTo>
                    <a:pt x="21" y="0"/>
                  </a:moveTo>
                  <a:lnTo>
                    <a:pt x="0" y="34"/>
                  </a:lnTo>
                  <a:lnTo>
                    <a:pt x="42" y="34"/>
                  </a:lnTo>
                  <a:lnTo>
                    <a:pt x="21" y="0"/>
                  </a:lnTo>
                  <a:close/>
                </a:path>
              </a:pathLst>
            </a:custGeom>
            <a:solidFill>
              <a:srgbClr val="FFFFFF"/>
            </a:solidFill>
            <a:ln w="3175">
              <a:solidFill>
                <a:srgbClr val="000000"/>
              </a:solidFill>
              <a:prstDash val="solid"/>
              <a:round/>
              <a:headEnd/>
              <a:tailEnd/>
            </a:ln>
          </p:spPr>
          <p:txBody>
            <a:bodyPr/>
            <a:lstStyle/>
            <a:p>
              <a:endParaRPr lang="en-US" dirty="0"/>
            </a:p>
          </p:txBody>
        </p:sp>
      </p:grpSp>
      <p:sp>
        <p:nvSpPr>
          <p:cNvPr id="2584740" name="Line 3236"/>
          <p:cNvSpPr>
            <a:spLocks noChangeShapeType="1"/>
          </p:cNvSpPr>
          <p:nvPr/>
        </p:nvSpPr>
        <p:spPr bwMode="auto">
          <a:xfrm flipV="1">
            <a:off x="5677694" y="2025663"/>
            <a:ext cx="3175" cy="640080"/>
          </a:xfrm>
          <a:prstGeom prst="line">
            <a:avLst/>
          </a:prstGeom>
          <a:noFill/>
          <a:ln w="3175">
            <a:solidFill>
              <a:srgbClr val="000000"/>
            </a:solidFill>
            <a:round/>
            <a:headEnd/>
            <a:tailEnd/>
          </a:ln>
        </p:spPr>
        <p:txBody>
          <a:bodyPr/>
          <a:lstStyle/>
          <a:p>
            <a:endParaRPr lang="en-US" dirty="0"/>
          </a:p>
        </p:txBody>
      </p:sp>
      <p:sp>
        <p:nvSpPr>
          <p:cNvPr id="2584715" name="Line 3211"/>
          <p:cNvSpPr>
            <a:spLocks noChangeShapeType="1"/>
          </p:cNvSpPr>
          <p:nvPr/>
        </p:nvSpPr>
        <p:spPr bwMode="auto">
          <a:xfrm flipV="1">
            <a:off x="866775" y="3843556"/>
            <a:ext cx="3175" cy="731520"/>
          </a:xfrm>
          <a:prstGeom prst="line">
            <a:avLst/>
          </a:prstGeom>
          <a:noFill/>
          <a:ln w="3175">
            <a:solidFill>
              <a:srgbClr val="000000"/>
            </a:solidFill>
            <a:round/>
            <a:headEnd/>
            <a:tailEnd/>
          </a:ln>
        </p:spPr>
        <p:txBody>
          <a:bodyPr/>
          <a:lstStyle/>
          <a:p>
            <a:endParaRPr lang="en-US" dirty="0"/>
          </a:p>
        </p:txBody>
      </p:sp>
      <p:sp>
        <p:nvSpPr>
          <p:cNvPr id="2584667" name="Rectangle 3163"/>
          <p:cNvSpPr>
            <a:spLocks noChangeArrowheads="1"/>
          </p:cNvSpPr>
          <p:nvPr/>
        </p:nvSpPr>
        <p:spPr bwMode="auto">
          <a:xfrm>
            <a:off x="193675" y="4530725"/>
            <a:ext cx="1371600" cy="981075"/>
          </a:xfrm>
          <a:prstGeom prst="rect">
            <a:avLst/>
          </a:prstGeom>
          <a:solidFill>
            <a:schemeClr val="bg1"/>
          </a:solidFill>
          <a:ln w="3175">
            <a:solidFill>
              <a:srgbClr val="000000"/>
            </a:solidFill>
            <a:miter lim="800000"/>
            <a:headEnd/>
            <a:tailEnd/>
          </a:ln>
        </p:spPr>
        <p:txBody>
          <a:bodyPr/>
          <a:lstStyle/>
          <a:p>
            <a:endParaRPr lang="en-US" dirty="0"/>
          </a:p>
        </p:txBody>
      </p:sp>
      <p:sp>
        <p:nvSpPr>
          <p:cNvPr id="2584578" name="Rectangle 3074"/>
          <p:cNvSpPr>
            <a:spLocks noGrp="1" noChangeArrowheads="1"/>
          </p:cNvSpPr>
          <p:nvPr>
            <p:ph type="title"/>
          </p:nvPr>
        </p:nvSpPr>
        <p:spPr>
          <a:xfrm>
            <a:off x="379412" y="182880"/>
            <a:ext cx="9144000" cy="1188720"/>
          </a:xfrm>
        </p:spPr>
        <p:txBody>
          <a:bodyPr/>
          <a:lstStyle/>
          <a:p>
            <a:r>
              <a:rPr lang="en-US" dirty="0" smtClean="0">
                <a:solidFill>
                  <a:srgbClr val="996633"/>
                </a:solidFill>
              </a:rPr>
              <a:t>Analysis Class Diagram</a:t>
            </a:r>
            <a:br>
              <a:rPr lang="en-US" dirty="0" smtClean="0">
                <a:solidFill>
                  <a:srgbClr val="996633"/>
                </a:solidFill>
              </a:rPr>
            </a:br>
            <a:r>
              <a:rPr lang="en-US" sz="3200" i="1" dirty="0" smtClean="0">
                <a:solidFill>
                  <a:srgbClr val="996633"/>
                </a:solidFill>
              </a:rPr>
              <a:t>Excerpt for Lecture</a:t>
            </a:r>
            <a:endParaRPr lang="en-US" sz="3200" i="1" dirty="0">
              <a:solidFill>
                <a:srgbClr val="996633"/>
              </a:solidFill>
            </a:endParaRPr>
          </a:p>
        </p:txBody>
      </p:sp>
      <p:sp>
        <p:nvSpPr>
          <p:cNvPr id="2584701" name="Line 3197"/>
          <p:cNvSpPr>
            <a:spLocks noChangeShapeType="1"/>
          </p:cNvSpPr>
          <p:nvPr/>
        </p:nvSpPr>
        <p:spPr bwMode="auto">
          <a:xfrm flipH="1" flipV="1">
            <a:off x="5637212" y="4191000"/>
            <a:ext cx="0" cy="1143000"/>
          </a:xfrm>
          <a:prstGeom prst="line">
            <a:avLst/>
          </a:prstGeom>
          <a:noFill/>
          <a:ln w="3175">
            <a:solidFill>
              <a:srgbClr val="000000"/>
            </a:solidFill>
            <a:round/>
            <a:headEnd/>
            <a:tailEnd/>
          </a:ln>
        </p:spPr>
        <p:txBody>
          <a:bodyPr/>
          <a:lstStyle/>
          <a:p>
            <a:endParaRPr lang="en-US" dirty="0"/>
          </a:p>
        </p:txBody>
      </p:sp>
      <p:grpSp>
        <p:nvGrpSpPr>
          <p:cNvPr id="157" name="Group 156"/>
          <p:cNvGrpSpPr/>
          <p:nvPr/>
        </p:nvGrpSpPr>
        <p:grpSpPr>
          <a:xfrm>
            <a:off x="4725988" y="2557462"/>
            <a:ext cx="1906587" cy="1737360"/>
            <a:chOff x="4725988" y="2557462"/>
            <a:chExt cx="1906587" cy="1737360"/>
          </a:xfrm>
        </p:grpSpPr>
        <p:sp>
          <p:nvSpPr>
            <p:cNvPr id="2584580" name="Rectangle 3076"/>
            <p:cNvSpPr>
              <a:spLocks noChangeArrowheads="1"/>
            </p:cNvSpPr>
            <p:nvPr/>
          </p:nvSpPr>
          <p:spPr bwMode="auto">
            <a:xfrm>
              <a:off x="4725988" y="2557462"/>
              <a:ext cx="1906587" cy="1737360"/>
            </a:xfrm>
            <a:prstGeom prst="rect">
              <a:avLst/>
            </a:prstGeom>
            <a:solidFill>
              <a:schemeClr val="bg1"/>
            </a:solidFill>
            <a:ln w="3175">
              <a:solidFill>
                <a:srgbClr val="000000"/>
              </a:solidFill>
              <a:miter lim="800000"/>
              <a:headEnd/>
              <a:tailEnd/>
            </a:ln>
          </p:spPr>
          <p:txBody>
            <a:bodyPr/>
            <a:lstStyle/>
            <a:p>
              <a:endParaRPr lang="en-US" dirty="0"/>
            </a:p>
          </p:txBody>
        </p:sp>
        <p:sp>
          <p:nvSpPr>
            <p:cNvPr id="2584582" name="Rectangle 3078"/>
            <p:cNvSpPr>
              <a:spLocks noChangeArrowheads="1"/>
            </p:cNvSpPr>
            <p:nvPr/>
          </p:nvSpPr>
          <p:spPr bwMode="auto">
            <a:xfrm>
              <a:off x="4735513" y="2590805"/>
              <a:ext cx="306174"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Member</a:t>
              </a:r>
              <a:endParaRPr lang="en-US" sz="700" b="1" dirty="0"/>
            </a:p>
          </p:txBody>
        </p:sp>
        <p:sp>
          <p:nvSpPr>
            <p:cNvPr id="2584583" name="Line 3079"/>
            <p:cNvSpPr>
              <a:spLocks noChangeShapeType="1"/>
            </p:cNvSpPr>
            <p:nvPr/>
          </p:nvSpPr>
          <p:spPr bwMode="auto">
            <a:xfrm>
              <a:off x="4735513" y="2727325"/>
              <a:ext cx="1882775" cy="1587"/>
            </a:xfrm>
            <a:prstGeom prst="line">
              <a:avLst/>
            </a:prstGeom>
            <a:noFill/>
            <a:ln w="3175">
              <a:solidFill>
                <a:srgbClr val="000000"/>
              </a:solidFill>
              <a:round/>
              <a:headEnd/>
              <a:tailEnd/>
            </a:ln>
          </p:spPr>
          <p:txBody>
            <a:bodyPr/>
            <a:lstStyle/>
            <a:p>
              <a:endParaRPr lang="en-US" dirty="0"/>
            </a:p>
          </p:txBody>
        </p:sp>
        <p:sp>
          <p:nvSpPr>
            <p:cNvPr id="2584584" name="Rectangle 3080"/>
            <p:cNvSpPr>
              <a:spLocks noChangeArrowheads="1"/>
            </p:cNvSpPr>
            <p:nvPr/>
          </p:nvSpPr>
          <p:spPr bwMode="auto">
            <a:xfrm>
              <a:off x="4735513" y="2760662"/>
              <a:ext cx="1047750"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Member-Date-Of-Last-Order</a:t>
              </a:r>
              <a:endParaRPr lang="en-US" sz="700" b="1" dirty="0"/>
            </a:p>
          </p:txBody>
        </p:sp>
        <p:sp>
          <p:nvSpPr>
            <p:cNvPr id="2584585" name="Rectangle 3081"/>
            <p:cNvSpPr>
              <a:spLocks noChangeArrowheads="1"/>
            </p:cNvSpPr>
            <p:nvPr/>
          </p:nvSpPr>
          <p:spPr bwMode="auto">
            <a:xfrm>
              <a:off x="4735513" y="2824162"/>
              <a:ext cx="1217612"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Member-Daytime-Phone-Number</a:t>
              </a:r>
              <a:endParaRPr lang="en-US" sz="700" b="1" dirty="0"/>
            </a:p>
          </p:txBody>
        </p:sp>
        <p:sp>
          <p:nvSpPr>
            <p:cNvPr id="2584586" name="Rectangle 3082"/>
            <p:cNvSpPr>
              <a:spLocks noChangeArrowheads="1"/>
            </p:cNvSpPr>
            <p:nvPr/>
          </p:nvSpPr>
          <p:spPr bwMode="auto">
            <a:xfrm>
              <a:off x="4735513" y="2886075"/>
              <a:ext cx="1228725" cy="10636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Member-Credit-Card-Expire-Date</a:t>
              </a:r>
              <a:endParaRPr lang="en-US" sz="700" b="1" dirty="0"/>
            </a:p>
          </p:txBody>
        </p:sp>
        <p:sp>
          <p:nvSpPr>
            <p:cNvPr id="2584587" name="Rectangle 3083"/>
            <p:cNvSpPr>
              <a:spLocks noChangeArrowheads="1"/>
            </p:cNvSpPr>
            <p:nvPr/>
          </p:nvSpPr>
          <p:spPr bwMode="auto">
            <a:xfrm>
              <a:off x="4735513" y="2951162"/>
              <a:ext cx="1081087"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Member-Credit-Card-Number</a:t>
              </a:r>
              <a:endParaRPr lang="en-US" sz="700" b="1" dirty="0"/>
            </a:p>
          </p:txBody>
        </p:sp>
        <p:sp>
          <p:nvSpPr>
            <p:cNvPr id="2584588" name="Rectangle 3084"/>
            <p:cNvSpPr>
              <a:spLocks noChangeArrowheads="1"/>
            </p:cNvSpPr>
            <p:nvPr/>
          </p:nvSpPr>
          <p:spPr bwMode="auto">
            <a:xfrm>
              <a:off x="4735513" y="3014662"/>
              <a:ext cx="974725"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Member-Credit-Card-Type</a:t>
              </a:r>
              <a:endParaRPr lang="en-US" sz="700" b="1" dirty="0"/>
            </a:p>
          </p:txBody>
        </p:sp>
        <p:sp>
          <p:nvSpPr>
            <p:cNvPr id="2584589" name="Rectangle 3085"/>
            <p:cNvSpPr>
              <a:spLocks noChangeArrowheads="1"/>
            </p:cNvSpPr>
            <p:nvPr/>
          </p:nvSpPr>
          <p:spPr bwMode="auto">
            <a:xfrm>
              <a:off x="4735513" y="3078162"/>
              <a:ext cx="798512"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Member-Balance-Due</a:t>
              </a:r>
              <a:endParaRPr lang="en-US" sz="700" b="1" dirty="0"/>
            </a:p>
          </p:txBody>
        </p:sp>
        <p:sp>
          <p:nvSpPr>
            <p:cNvPr id="2584590" name="Rectangle 3086"/>
            <p:cNvSpPr>
              <a:spLocks noChangeArrowheads="1"/>
            </p:cNvSpPr>
            <p:nvPr/>
          </p:nvSpPr>
          <p:spPr bwMode="auto">
            <a:xfrm>
              <a:off x="4735513" y="3141662"/>
              <a:ext cx="1257300" cy="107950"/>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Member-Bonus-Balance-Available</a:t>
              </a:r>
              <a:endParaRPr lang="en-US" sz="700" b="1" dirty="0"/>
            </a:p>
          </p:txBody>
        </p:sp>
        <p:sp>
          <p:nvSpPr>
            <p:cNvPr id="2584591" name="Rectangle 3087"/>
            <p:cNvSpPr>
              <a:spLocks noChangeArrowheads="1"/>
            </p:cNvSpPr>
            <p:nvPr/>
          </p:nvSpPr>
          <p:spPr bwMode="auto">
            <a:xfrm>
              <a:off x="4735513" y="3205162"/>
              <a:ext cx="992187"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Audio-Category-Preference</a:t>
              </a:r>
              <a:endParaRPr lang="en-US" sz="700" b="1" dirty="0"/>
            </a:p>
          </p:txBody>
        </p:sp>
        <p:sp>
          <p:nvSpPr>
            <p:cNvPr id="2584592" name="Rectangle 3088"/>
            <p:cNvSpPr>
              <a:spLocks noChangeArrowheads="1"/>
            </p:cNvSpPr>
            <p:nvPr/>
          </p:nvSpPr>
          <p:spPr bwMode="auto">
            <a:xfrm>
              <a:off x="4735513" y="3268662"/>
              <a:ext cx="893762"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Audio-Media-Preference</a:t>
              </a:r>
              <a:endParaRPr lang="en-US" sz="700" b="1" dirty="0"/>
            </a:p>
          </p:txBody>
        </p:sp>
        <p:sp>
          <p:nvSpPr>
            <p:cNvPr id="2584593" name="Rectangle 3089"/>
            <p:cNvSpPr>
              <a:spLocks noChangeArrowheads="1"/>
            </p:cNvSpPr>
            <p:nvPr/>
          </p:nvSpPr>
          <p:spPr bwMode="auto">
            <a:xfrm>
              <a:off x="4735513" y="3332162"/>
              <a:ext cx="508000"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Date-Enrolled</a:t>
              </a:r>
              <a:endParaRPr lang="en-US" sz="700" b="1" dirty="0"/>
            </a:p>
          </p:txBody>
        </p:sp>
        <p:sp>
          <p:nvSpPr>
            <p:cNvPr id="2584594" name="Rectangle 3090"/>
            <p:cNvSpPr>
              <a:spLocks noChangeArrowheads="1"/>
            </p:cNvSpPr>
            <p:nvPr/>
          </p:nvSpPr>
          <p:spPr bwMode="auto">
            <a:xfrm>
              <a:off x="4735513" y="3394075"/>
              <a:ext cx="536575" cy="10636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Email-Address</a:t>
              </a:r>
              <a:endParaRPr lang="en-US" sz="700" b="1" dirty="0"/>
            </a:p>
          </p:txBody>
        </p:sp>
        <p:sp>
          <p:nvSpPr>
            <p:cNvPr id="2584595" name="Rectangle 3091"/>
            <p:cNvSpPr>
              <a:spLocks noChangeArrowheads="1"/>
            </p:cNvSpPr>
            <p:nvPr/>
          </p:nvSpPr>
          <p:spPr bwMode="auto">
            <a:xfrm>
              <a:off x="4735513" y="3457575"/>
              <a:ext cx="982662" cy="10636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Game-Category-Preference</a:t>
              </a:r>
              <a:endParaRPr lang="en-US" sz="700" b="1" dirty="0"/>
            </a:p>
          </p:txBody>
        </p:sp>
        <p:sp>
          <p:nvSpPr>
            <p:cNvPr id="2584596" name="Rectangle 3092"/>
            <p:cNvSpPr>
              <a:spLocks noChangeArrowheads="1"/>
            </p:cNvSpPr>
            <p:nvPr/>
          </p:nvSpPr>
          <p:spPr bwMode="auto">
            <a:xfrm>
              <a:off x="4735513" y="3521075"/>
              <a:ext cx="882650" cy="104775"/>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Game-Media-Preference</a:t>
              </a:r>
              <a:endParaRPr lang="en-US" sz="700" b="1" dirty="0"/>
            </a:p>
          </p:txBody>
        </p:sp>
        <p:sp>
          <p:nvSpPr>
            <p:cNvPr id="2584597" name="Rectangle 3093"/>
            <p:cNvSpPr>
              <a:spLocks noChangeArrowheads="1"/>
            </p:cNvSpPr>
            <p:nvPr/>
          </p:nvSpPr>
          <p:spPr bwMode="auto">
            <a:xfrm>
              <a:off x="4735513" y="3586162"/>
              <a:ext cx="989012" cy="104775"/>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Number-Of-Credits-Earned</a:t>
              </a:r>
              <a:endParaRPr lang="en-US" sz="700" b="1" dirty="0"/>
            </a:p>
          </p:txBody>
        </p:sp>
        <p:sp>
          <p:nvSpPr>
            <p:cNvPr id="2584598" name="Rectangle 3094"/>
            <p:cNvSpPr>
              <a:spLocks noChangeArrowheads="1"/>
            </p:cNvSpPr>
            <p:nvPr/>
          </p:nvSpPr>
          <p:spPr bwMode="auto">
            <a:xfrm>
              <a:off x="4735513" y="3649662"/>
              <a:ext cx="488950" cy="107950"/>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Privacy-Code</a:t>
              </a:r>
              <a:endParaRPr lang="en-US" sz="700" b="1" dirty="0"/>
            </a:p>
          </p:txBody>
        </p:sp>
        <p:sp>
          <p:nvSpPr>
            <p:cNvPr id="2584599" name="Rectangle 3095"/>
            <p:cNvSpPr>
              <a:spLocks noChangeArrowheads="1"/>
            </p:cNvSpPr>
            <p:nvPr/>
          </p:nvSpPr>
          <p:spPr bwMode="auto">
            <a:xfrm>
              <a:off x="4735513" y="3713162"/>
              <a:ext cx="989012"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Video-Category-Preference</a:t>
              </a:r>
              <a:endParaRPr lang="en-US" sz="700" b="1" dirty="0"/>
            </a:p>
          </p:txBody>
        </p:sp>
        <p:sp>
          <p:nvSpPr>
            <p:cNvPr id="2584600" name="Rectangle 3096"/>
            <p:cNvSpPr>
              <a:spLocks noChangeArrowheads="1"/>
            </p:cNvSpPr>
            <p:nvPr/>
          </p:nvSpPr>
          <p:spPr bwMode="auto">
            <a:xfrm>
              <a:off x="4735513" y="3776662"/>
              <a:ext cx="890587"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Video-Media-Preference</a:t>
              </a:r>
              <a:endParaRPr lang="en-US" sz="700" b="1" dirty="0"/>
            </a:p>
          </p:txBody>
        </p:sp>
        <p:sp>
          <p:nvSpPr>
            <p:cNvPr id="2584601" name="Line 3097"/>
            <p:cNvSpPr>
              <a:spLocks noChangeShapeType="1"/>
            </p:cNvSpPr>
            <p:nvPr/>
          </p:nvSpPr>
          <p:spPr bwMode="auto">
            <a:xfrm>
              <a:off x="4735513" y="3900254"/>
              <a:ext cx="1882775" cy="3175"/>
            </a:xfrm>
            <a:prstGeom prst="line">
              <a:avLst/>
            </a:prstGeom>
            <a:noFill/>
            <a:ln w="3175">
              <a:solidFill>
                <a:srgbClr val="000000"/>
              </a:solidFill>
              <a:round/>
              <a:headEnd/>
              <a:tailEnd/>
            </a:ln>
          </p:spPr>
          <p:txBody>
            <a:bodyPr/>
            <a:lstStyle/>
            <a:p>
              <a:endParaRPr lang="en-US" dirty="0"/>
            </a:p>
          </p:txBody>
        </p:sp>
      </p:grpSp>
      <p:grpSp>
        <p:nvGrpSpPr>
          <p:cNvPr id="158" name="Group 157"/>
          <p:cNvGrpSpPr/>
          <p:nvPr/>
        </p:nvGrpSpPr>
        <p:grpSpPr>
          <a:xfrm>
            <a:off x="7969250" y="4778375"/>
            <a:ext cx="1816100" cy="1645920"/>
            <a:chOff x="7969250" y="4778375"/>
            <a:chExt cx="1816100" cy="1645920"/>
          </a:xfrm>
        </p:grpSpPr>
        <p:sp>
          <p:nvSpPr>
            <p:cNvPr id="2584604" name="Rectangle 3100"/>
            <p:cNvSpPr>
              <a:spLocks noChangeArrowheads="1"/>
            </p:cNvSpPr>
            <p:nvPr/>
          </p:nvSpPr>
          <p:spPr bwMode="auto">
            <a:xfrm>
              <a:off x="7969250" y="4778375"/>
              <a:ext cx="1816100" cy="1645920"/>
            </a:xfrm>
            <a:prstGeom prst="rect">
              <a:avLst/>
            </a:prstGeom>
            <a:solidFill>
              <a:schemeClr val="bg1"/>
            </a:solidFill>
            <a:ln w="3175">
              <a:solidFill>
                <a:srgbClr val="000000"/>
              </a:solidFill>
              <a:miter lim="800000"/>
              <a:headEnd/>
              <a:tailEnd/>
            </a:ln>
          </p:spPr>
          <p:txBody>
            <a:bodyPr/>
            <a:lstStyle/>
            <a:p>
              <a:endParaRPr lang="en-US" dirty="0"/>
            </a:p>
          </p:txBody>
        </p:sp>
        <p:sp>
          <p:nvSpPr>
            <p:cNvPr id="2584605" name="Rectangle 3101"/>
            <p:cNvSpPr>
              <a:spLocks noChangeArrowheads="1"/>
            </p:cNvSpPr>
            <p:nvPr/>
          </p:nvSpPr>
          <p:spPr bwMode="auto">
            <a:xfrm>
              <a:off x="7980363" y="4784725"/>
              <a:ext cx="533400" cy="10636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Member Order</a:t>
              </a:r>
              <a:endParaRPr lang="en-US" sz="700" b="1" dirty="0"/>
            </a:p>
          </p:txBody>
        </p:sp>
        <p:sp>
          <p:nvSpPr>
            <p:cNvPr id="2584606" name="Line 3102"/>
            <p:cNvSpPr>
              <a:spLocks noChangeShapeType="1"/>
            </p:cNvSpPr>
            <p:nvPr/>
          </p:nvSpPr>
          <p:spPr bwMode="auto">
            <a:xfrm>
              <a:off x="7980363" y="4883150"/>
              <a:ext cx="1793875" cy="3175"/>
            </a:xfrm>
            <a:prstGeom prst="line">
              <a:avLst/>
            </a:prstGeom>
            <a:noFill/>
            <a:ln w="3175">
              <a:solidFill>
                <a:srgbClr val="000000"/>
              </a:solidFill>
              <a:round/>
              <a:headEnd/>
              <a:tailEnd/>
            </a:ln>
          </p:spPr>
          <p:txBody>
            <a:bodyPr/>
            <a:lstStyle/>
            <a:p>
              <a:endParaRPr lang="en-US" dirty="0"/>
            </a:p>
          </p:txBody>
        </p:sp>
        <p:sp>
          <p:nvSpPr>
            <p:cNvPr id="2584607" name="Rectangle 3103"/>
            <p:cNvSpPr>
              <a:spLocks noChangeArrowheads="1"/>
            </p:cNvSpPr>
            <p:nvPr/>
          </p:nvSpPr>
          <p:spPr bwMode="auto">
            <a:xfrm>
              <a:off x="7980363" y="4918075"/>
              <a:ext cx="530225" cy="10636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Order-Number</a:t>
              </a:r>
              <a:endParaRPr lang="en-US" sz="700" b="1" dirty="0"/>
            </a:p>
          </p:txBody>
        </p:sp>
        <p:sp>
          <p:nvSpPr>
            <p:cNvPr id="2584608" name="Rectangle 3104"/>
            <p:cNvSpPr>
              <a:spLocks noChangeArrowheads="1"/>
            </p:cNvSpPr>
            <p:nvPr/>
          </p:nvSpPr>
          <p:spPr bwMode="auto">
            <a:xfrm>
              <a:off x="7980363" y="4981575"/>
              <a:ext cx="742950" cy="104775"/>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Order-Creation-Date</a:t>
              </a:r>
              <a:endParaRPr lang="en-US" sz="700" b="1" dirty="0"/>
            </a:p>
          </p:txBody>
        </p:sp>
        <p:sp>
          <p:nvSpPr>
            <p:cNvPr id="2584609" name="Rectangle 3105"/>
            <p:cNvSpPr>
              <a:spLocks noChangeArrowheads="1"/>
            </p:cNvSpPr>
            <p:nvPr/>
          </p:nvSpPr>
          <p:spPr bwMode="auto">
            <a:xfrm>
              <a:off x="7980363" y="5045075"/>
              <a:ext cx="563562" cy="107950"/>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Order-Fill-Date</a:t>
              </a:r>
              <a:endParaRPr lang="en-US" sz="700" b="1" dirty="0"/>
            </a:p>
          </p:txBody>
        </p:sp>
        <p:sp>
          <p:nvSpPr>
            <p:cNvPr id="2584610" name="Rectangle 3106"/>
            <p:cNvSpPr>
              <a:spLocks noChangeArrowheads="1"/>
            </p:cNvSpPr>
            <p:nvPr/>
          </p:nvSpPr>
          <p:spPr bwMode="auto">
            <a:xfrm>
              <a:off x="7980363" y="5108575"/>
              <a:ext cx="885825" cy="10636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Shipping-Address-Name</a:t>
              </a:r>
              <a:endParaRPr lang="en-US" sz="700" b="1" dirty="0"/>
            </a:p>
          </p:txBody>
        </p:sp>
        <p:sp>
          <p:nvSpPr>
            <p:cNvPr id="2584611" name="Rectangle 3107"/>
            <p:cNvSpPr>
              <a:spLocks noChangeArrowheads="1"/>
            </p:cNvSpPr>
            <p:nvPr/>
          </p:nvSpPr>
          <p:spPr bwMode="auto">
            <a:xfrm>
              <a:off x="7980363" y="5172075"/>
              <a:ext cx="882650" cy="10636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Shipping-Street-Address</a:t>
              </a:r>
              <a:endParaRPr lang="en-US" sz="700" b="1" dirty="0"/>
            </a:p>
          </p:txBody>
        </p:sp>
        <p:sp>
          <p:nvSpPr>
            <p:cNvPr id="2584612" name="Rectangle 3108"/>
            <p:cNvSpPr>
              <a:spLocks noChangeArrowheads="1"/>
            </p:cNvSpPr>
            <p:nvPr/>
          </p:nvSpPr>
          <p:spPr bwMode="auto">
            <a:xfrm>
              <a:off x="7980363" y="5233987"/>
              <a:ext cx="508000"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Shipping-City</a:t>
              </a:r>
              <a:endParaRPr lang="en-US" sz="700" b="1" dirty="0"/>
            </a:p>
          </p:txBody>
        </p:sp>
        <p:sp>
          <p:nvSpPr>
            <p:cNvPr id="2584613" name="Rectangle 3109"/>
            <p:cNvSpPr>
              <a:spLocks noChangeArrowheads="1"/>
            </p:cNvSpPr>
            <p:nvPr/>
          </p:nvSpPr>
          <p:spPr bwMode="auto">
            <a:xfrm>
              <a:off x="7980363" y="5297487"/>
              <a:ext cx="533400"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Shipping-State</a:t>
              </a:r>
              <a:endParaRPr lang="en-US" sz="700" b="1" dirty="0"/>
            </a:p>
          </p:txBody>
        </p:sp>
        <p:sp>
          <p:nvSpPr>
            <p:cNvPr id="2584614" name="Rectangle 3110"/>
            <p:cNvSpPr>
              <a:spLocks noChangeArrowheads="1"/>
            </p:cNvSpPr>
            <p:nvPr/>
          </p:nvSpPr>
          <p:spPr bwMode="auto">
            <a:xfrm>
              <a:off x="7980363" y="5360987"/>
              <a:ext cx="695325"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Shipping-Zip-Code</a:t>
              </a:r>
              <a:endParaRPr lang="en-US" sz="700" b="1" dirty="0"/>
            </a:p>
          </p:txBody>
        </p:sp>
        <p:sp>
          <p:nvSpPr>
            <p:cNvPr id="2584615" name="Rectangle 3111"/>
            <p:cNvSpPr>
              <a:spLocks noChangeArrowheads="1"/>
            </p:cNvSpPr>
            <p:nvPr/>
          </p:nvSpPr>
          <p:spPr bwMode="auto">
            <a:xfrm>
              <a:off x="7980363" y="5426075"/>
              <a:ext cx="776287" cy="10636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Shipping-Instructions</a:t>
              </a:r>
              <a:endParaRPr lang="en-US" sz="700" b="1" dirty="0"/>
            </a:p>
          </p:txBody>
        </p:sp>
        <p:sp>
          <p:nvSpPr>
            <p:cNvPr id="2584616" name="Rectangle 3112"/>
            <p:cNvSpPr>
              <a:spLocks noChangeArrowheads="1"/>
            </p:cNvSpPr>
            <p:nvPr/>
          </p:nvSpPr>
          <p:spPr bwMode="auto">
            <a:xfrm>
              <a:off x="7980363" y="5489575"/>
              <a:ext cx="595312" cy="104775"/>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Order-Sub-Total</a:t>
              </a:r>
              <a:endParaRPr lang="en-US" sz="700" b="1" dirty="0"/>
            </a:p>
          </p:txBody>
        </p:sp>
        <p:sp>
          <p:nvSpPr>
            <p:cNvPr id="2584617" name="Rectangle 3113"/>
            <p:cNvSpPr>
              <a:spLocks noChangeArrowheads="1"/>
            </p:cNvSpPr>
            <p:nvPr/>
          </p:nvSpPr>
          <p:spPr bwMode="auto">
            <a:xfrm>
              <a:off x="7980363" y="5553075"/>
              <a:ext cx="595312" cy="10636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Order-Sales-Tax</a:t>
              </a:r>
              <a:endParaRPr lang="en-US" sz="700" b="1" dirty="0"/>
            </a:p>
          </p:txBody>
        </p:sp>
        <p:sp>
          <p:nvSpPr>
            <p:cNvPr id="2584618" name="Rectangle 3114"/>
            <p:cNvSpPr>
              <a:spLocks noChangeArrowheads="1"/>
            </p:cNvSpPr>
            <p:nvPr/>
          </p:nvSpPr>
          <p:spPr bwMode="auto">
            <a:xfrm>
              <a:off x="7980363" y="5616575"/>
              <a:ext cx="868362" cy="10636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Order-Shipping-Method</a:t>
              </a:r>
              <a:endParaRPr lang="en-US" sz="700" b="1" dirty="0"/>
            </a:p>
          </p:txBody>
        </p:sp>
        <p:sp>
          <p:nvSpPr>
            <p:cNvPr id="2584619" name="Rectangle 3115"/>
            <p:cNvSpPr>
              <a:spLocks noChangeArrowheads="1"/>
            </p:cNvSpPr>
            <p:nvPr/>
          </p:nvSpPr>
          <p:spPr bwMode="auto">
            <a:xfrm>
              <a:off x="7980363" y="5680075"/>
              <a:ext cx="1217612" cy="10636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Order-Shipping-&amp;-Handling-Cost</a:t>
              </a:r>
              <a:endParaRPr lang="en-US" sz="700" b="1" dirty="0"/>
            </a:p>
          </p:txBody>
        </p:sp>
        <p:sp>
          <p:nvSpPr>
            <p:cNvPr id="2584620" name="Rectangle 3116"/>
            <p:cNvSpPr>
              <a:spLocks noChangeArrowheads="1"/>
            </p:cNvSpPr>
            <p:nvPr/>
          </p:nvSpPr>
          <p:spPr bwMode="auto">
            <a:xfrm>
              <a:off x="7980363" y="5741987"/>
              <a:ext cx="455612"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Order-Status</a:t>
              </a:r>
              <a:endParaRPr lang="en-US" sz="700" b="1" dirty="0"/>
            </a:p>
          </p:txBody>
        </p:sp>
        <p:sp>
          <p:nvSpPr>
            <p:cNvPr id="2584621" name="Rectangle 3117"/>
            <p:cNvSpPr>
              <a:spLocks noChangeArrowheads="1"/>
            </p:cNvSpPr>
            <p:nvPr/>
          </p:nvSpPr>
          <p:spPr bwMode="auto">
            <a:xfrm>
              <a:off x="7980363" y="5805487"/>
              <a:ext cx="835025"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Order-Prepaid-Amount</a:t>
              </a:r>
              <a:endParaRPr lang="en-US" sz="700" b="1" dirty="0"/>
            </a:p>
          </p:txBody>
        </p:sp>
        <p:sp>
          <p:nvSpPr>
            <p:cNvPr id="2584622" name="Rectangle 3118"/>
            <p:cNvSpPr>
              <a:spLocks noChangeArrowheads="1"/>
            </p:cNvSpPr>
            <p:nvPr/>
          </p:nvSpPr>
          <p:spPr bwMode="auto">
            <a:xfrm>
              <a:off x="7980363" y="5868987"/>
              <a:ext cx="974725" cy="104775"/>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Order-Prepayment-Method</a:t>
              </a:r>
              <a:endParaRPr lang="en-US" sz="700" b="1" dirty="0"/>
            </a:p>
          </p:txBody>
        </p:sp>
        <p:sp>
          <p:nvSpPr>
            <p:cNvPr id="2584623" name="Line 3119"/>
            <p:cNvSpPr>
              <a:spLocks noChangeShapeType="1"/>
            </p:cNvSpPr>
            <p:nvPr/>
          </p:nvSpPr>
          <p:spPr bwMode="auto">
            <a:xfrm>
              <a:off x="7980363" y="5995754"/>
              <a:ext cx="1793875" cy="1588"/>
            </a:xfrm>
            <a:prstGeom prst="line">
              <a:avLst/>
            </a:prstGeom>
            <a:noFill/>
            <a:ln w="3175">
              <a:solidFill>
                <a:srgbClr val="000000"/>
              </a:solidFill>
              <a:round/>
              <a:headEnd/>
              <a:tailEnd/>
            </a:ln>
          </p:spPr>
          <p:txBody>
            <a:bodyPr/>
            <a:lstStyle/>
            <a:p>
              <a:endParaRPr lang="en-US" dirty="0"/>
            </a:p>
          </p:txBody>
        </p:sp>
      </p:grpSp>
      <p:sp>
        <p:nvSpPr>
          <p:cNvPr id="2584626" name="Rectangle 3122"/>
          <p:cNvSpPr>
            <a:spLocks noChangeArrowheads="1"/>
          </p:cNvSpPr>
          <p:nvPr/>
        </p:nvSpPr>
        <p:spPr bwMode="auto">
          <a:xfrm>
            <a:off x="131763" y="2646362"/>
            <a:ext cx="1484312" cy="1188720"/>
          </a:xfrm>
          <a:prstGeom prst="rect">
            <a:avLst/>
          </a:prstGeom>
          <a:noFill/>
          <a:ln w="3175">
            <a:solidFill>
              <a:srgbClr val="000000"/>
            </a:solidFill>
            <a:miter lim="800000"/>
            <a:headEnd/>
            <a:tailEnd/>
          </a:ln>
        </p:spPr>
        <p:txBody>
          <a:bodyPr/>
          <a:lstStyle/>
          <a:p>
            <a:endParaRPr lang="en-US" dirty="0"/>
          </a:p>
        </p:txBody>
      </p:sp>
      <p:sp>
        <p:nvSpPr>
          <p:cNvPr id="2584627" name="Rectangle 3123"/>
          <p:cNvSpPr>
            <a:spLocks noChangeArrowheads="1"/>
          </p:cNvSpPr>
          <p:nvPr/>
        </p:nvSpPr>
        <p:spPr bwMode="auto">
          <a:xfrm>
            <a:off x="142875" y="2652712"/>
            <a:ext cx="279400" cy="104775"/>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Product</a:t>
            </a:r>
            <a:endParaRPr lang="en-US" sz="700" b="1" dirty="0"/>
          </a:p>
        </p:txBody>
      </p:sp>
      <p:sp>
        <p:nvSpPr>
          <p:cNvPr id="2584628" name="Line 3124"/>
          <p:cNvSpPr>
            <a:spLocks noChangeShapeType="1"/>
          </p:cNvSpPr>
          <p:nvPr/>
        </p:nvSpPr>
        <p:spPr bwMode="auto">
          <a:xfrm>
            <a:off x="142875" y="2754312"/>
            <a:ext cx="1458913" cy="1588"/>
          </a:xfrm>
          <a:prstGeom prst="line">
            <a:avLst/>
          </a:prstGeom>
          <a:noFill/>
          <a:ln w="3175">
            <a:solidFill>
              <a:srgbClr val="000000"/>
            </a:solidFill>
            <a:round/>
            <a:headEnd/>
            <a:tailEnd/>
          </a:ln>
        </p:spPr>
        <p:txBody>
          <a:bodyPr/>
          <a:lstStyle/>
          <a:p>
            <a:endParaRPr lang="en-US" dirty="0"/>
          </a:p>
        </p:txBody>
      </p:sp>
      <p:sp>
        <p:nvSpPr>
          <p:cNvPr id="2584629" name="Rectangle 3125"/>
          <p:cNvSpPr>
            <a:spLocks noChangeArrowheads="1"/>
          </p:cNvSpPr>
          <p:nvPr/>
        </p:nvSpPr>
        <p:spPr bwMode="auto">
          <a:xfrm>
            <a:off x="142875" y="2787650"/>
            <a:ext cx="605935"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Product-Number</a:t>
            </a:r>
            <a:endParaRPr lang="en-US" sz="700" b="1" dirty="0"/>
          </a:p>
        </p:txBody>
      </p:sp>
      <p:sp>
        <p:nvSpPr>
          <p:cNvPr id="2584630" name="Rectangle 3126"/>
          <p:cNvSpPr>
            <a:spLocks noChangeArrowheads="1"/>
          </p:cNvSpPr>
          <p:nvPr/>
        </p:nvSpPr>
        <p:spPr bwMode="auto">
          <a:xfrm>
            <a:off x="142875" y="2849562"/>
            <a:ext cx="865622" cy="107722"/>
          </a:xfrm>
          <a:prstGeom prst="rect">
            <a:avLst/>
          </a:prstGeom>
          <a:noFill/>
          <a:ln w="9525">
            <a:noFill/>
            <a:miter lim="800000"/>
            <a:headEnd/>
            <a:tailEnd/>
          </a:ln>
        </p:spPr>
        <p:txBody>
          <a:bodyPr wrap="none" lIns="0" tIns="0" rIns="0" bIns="0">
            <a:spAutoFit/>
          </a:bodyPr>
          <a:lstStyle/>
          <a:p>
            <a:pPr algn="l"/>
            <a:r>
              <a:rPr lang="en-US" sz="700" dirty="0" smtClean="0"/>
              <a:t>Universal Product Code</a:t>
            </a:r>
            <a:endParaRPr lang="en-US" sz="700" dirty="0"/>
          </a:p>
        </p:txBody>
      </p:sp>
      <p:sp>
        <p:nvSpPr>
          <p:cNvPr id="2584631" name="Rectangle 3127"/>
          <p:cNvSpPr>
            <a:spLocks noChangeArrowheads="1"/>
          </p:cNvSpPr>
          <p:nvPr/>
        </p:nvSpPr>
        <p:spPr bwMode="auto">
          <a:xfrm>
            <a:off x="142875" y="2913062"/>
            <a:ext cx="649217"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Quantity In Stock</a:t>
            </a:r>
            <a:endParaRPr lang="en-US" sz="700" b="1" dirty="0"/>
          </a:p>
        </p:txBody>
      </p:sp>
      <p:sp>
        <p:nvSpPr>
          <p:cNvPr id="2584632" name="Rectangle 3128"/>
          <p:cNvSpPr>
            <a:spLocks noChangeArrowheads="1"/>
          </p:cNvSpPr>
          <p:nvPr/>
        </p:nvSpPr>
        <p:spPr bwMode="auto">
          <a:xfrm>
            <a:off x="142875" y="2976562"/>
            <a:ext cx="487313"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Product Type</a:t>
            </a:r>
            <a:endParaRPr lang="en-US" sz="700" b="1" dirty="0"/>
          </a:p>
        </p:txBody>
      </p:sp>
      <p:sp>
        <p:nvSpPr>
          <p:cNvPr id="2584633" name="Rectangle 3129"/>
          <p:cNvSpPr>
            <a:spLocks noChangeArrowheads="1"/>
          </p:cNvSpPr>
          <p:nvPr/>
        </p:nvSpPr>
        <p:spPr bwMode="auto">
          <a:xfrm>
            <a:off x="142875" y="3041650"/>
            <a:ext cx="825547"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Suggested Retail Price</a:t>
            </a:r>
            <a:endParaRPr lang="en-US" sz="700" b="1" dirty="0"/>
          </a:p>
        </p:txBody>
      </p:sp>
      <p:sp>
        <p:nvSpPr>
          <p:cNvPr id="2584634" name="Rectangle 3130"/>
          <p:cNvSpPr>
            <a:spLocks noChangeArrowheads="1"/>
          </p:cNvSpPr>
          <p:nvPr/>
        </p:nvSpPr>
        <p:spPr bwMode="auto">
          <a:xfrm>
            <a:off x="142875" y="3105150"/>
            <a:ext cx="670055"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Default Unit Price</a:t>
            </a:r>
            <a:endParaRPr lang="en-US" sz="700" b="1" dirty="0"/>
          </a:p>
        </p:txBody>
      </p:sp>
      <p:sp>
        <p:nvSpPr>
          <p:cNvPr id="2584635" name="Rectangle 3131"/>
          <p:cNvSpPr>
            <a:spLocks noChangeArrowheads="1"/>
          </p:cNvSpPr>
          <p:nvPr/>
        </p:nvSpPr>
        <p:spPr bwMode="auto">
          <a:xfrm>
            <a:off x="142875" y="3168650"/>
            <a:ext cx="971420"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Current Special Unit Price</a:t>
            </a:r>
            <a:endParaRPr lang="en-US" sz="700" b="1" dirty="0"/>
          </a:p>
        </p:txBody>
      </p:sp>
      <p:sp>
        <p:nvSpPr>
          <p:cNvPr id="2584636" name="Rectangle 3132"/>
          <p:cNvSpPr>
            <a:spLocks noChangeArrowheads="1"/>
          </p:cNvSpPr>
          <p:nvPr/>
        </p:nvSpPr>
        <p:spPr bwMode="auto">
          <a:xfrm>
            <a:off x="142875" y="3232150"/>
            <a:ext cx="960199"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Current Month Units Sold</a:t>
            </a:r>
            <a:endParaRPr lang="en-US" sz="700" b="1" dirty="0"/>
          </a:p>
        </p:txBody>
      </p:sp>
      <p:sp>
        <p:nvSpPr>
          <p:cNvPr id="2584637" name="Rectangle 3133"/>
          <p:cNvSpPr>
            <a:spLocks noChangeArrowheads="1"/>
          </p:cNvSpPr>
          <p:nvPr/>
        </p:nvSpPr>
        <p:spPr bwMode="auto">
          <a:xfrm>
            <a:off x="142875" y="3295650"/>
            <a:ext cx="894476"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Current Year Units Sold</a:t>
            </a:r>
            <a:endParaRPr lang="en-US" sz="700" b="1" dirty="0"/>
          </a:p>
        </p:txBody>
      </p:sp>
      <p:sp>
        <p:nvSpPr>
          <p:cNvPr id="2584638" name="Rectangle 3134"/>
          <p:cNvSpPr>
            <a:spLocks noChangeArrowheads="1"/>
          </p:cNvSpPr>
          <p:nvPr/>
        </p:nvSpPr>
        <p:spPr bwMode="auto">
          <a:xfrm>
            <a:off x="142875" y="3357562"/>
            <a:ext cx="947375"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Total Lifetime Units Sold</a:t>
            </a:r>
            <a:endParaRPr lang="en-US" sz="700" b="1" dirty="0"/>
          </a:p>
        </p:txBody>
      </p:sp>
      <p:sp>
        <p:nvSpPr>
          <p:cNvPr id="2584639" name="Line 3135"/>
          <p:cNvSpPr>
            <a:spLocks noChangeShapeType="1"/>
          </p:cNvSpPr>
          <p:nvPr/>
        </p:nvSpPr>
        <p:spPr bwMode="auto">
          <a:xfrm>
            <a:off x="134486" y="3482742"/>
            <a:ext cx="1458913" cy="1587"/>
          </a:xfrm>
          <a:prstGeom prst="line">
            <a:avLst/>
          </a:prstGeom>
          <a:noFill/>
          <a:ln w="3175">
            <a:solidFill>
              <a:srgbClr val="000000"/>
            </a:solidFill>
            <a:round/>
            <a:headEnd/>
            <a:tailEnd/>
          </a:ln>
        </p:spPr>
        <p:txBody>
          <a:bodyPr/>
          <a:lstStyle/>
          <a:p>
            <a:endParaRPr lang="en-US" dirty="0"/>
          </a:p>
        </p:txBody>
      </p:sp>
      <p:grpSp>
        <p:nvGrpSpPr>
          <p:cNvPr id="156" name="Group 155"/>
          <p:cNvGrpSpPr/>
          <p:nvPr/>
        </p:nvGrpSpPr>
        <p:grpSpPr>
          <a:xfrm>
            <a:off x="4990306" y="914400"/>
            <a:ext cx="1377950" cy="1097280"/>
            <a:chOff x="4986338" y="914400"/>
            <a:chExt cx="1377950" cy="1097280"/>
          </a:xfrm>
        </p:grpSpPr>
        <p:sp>
          <p:nvSpPr>
            <p:cNvPr id="2584642" name="Rectangle 3138"/>
            <p:cNvSpPr>
              <a:spLocks noChangeArrowheads="1"/>
            </p:cNvSpPr>
            <p:nvPr/>
          </p:nvSpPr>
          <p:spPr bwMode="auto">
            <a:xfrm>
              <a:off x="4986338" y="914400"/>
              <a:ext cx="1377950" cy="1097280"/>
            </a:xfrm>
            <a:prstGeom prst="rect">
              <a:avLst/>
            </a:prstGeom>
            <a:solidFill>
              <a:schemeClr val="bg1"/>
            </a:solidFill>
            <a:ln w="3175">
              <a:solidFill>
                <a:srgbClr val="000000"/>
              </a:solidFill>
              <a:miter lim="800000"/>
              <a:headEnd/>
              <a:tailEnd/>
            </a:ln>
          </p:spPr>
          <p:txBody>
            <a:bodyPr/>
            <a:lstStyle/>
            <a:p>
              <a:endParaRPr lang="en-US" dirty="0"/>
            </a:p>
          </p:txBody>
        </p:sp>
        <p:sp>
          <p:nvSpPr>
            <p:cNvPr id="2584643" name="Rectangle 3139"/>
            <p:cNvSpPr>
              <a:spLocks noChangeArrowheads="1"/>
            </p:cNvSpPr>
            <p:nvPr/>
          </p:nvSpPr>
          <p:spPr bwMode="auto">
            <a:xfrm>
              <a:off x="5000625" y="920750"/>
              <a:ext cx="351058"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Customer</a:t>
              </a:r>
              <a:endParaRPr lang="en-US" sz="700" b="1" dirty="0"/>
            </a:p>
          </p:txBody>
        </p:sp>
        <p:sp>
          <p:nvSpPr>
            <p:cNvPr id="2584644" name="Line 3140"/>
            <p:cNvSpPr>
              <a:spLocks noChangeShapeType="1"/>
            </p:cNvSpPr>
            <p:nvPr/>
          </p:nvSpPr>
          <p:spPr bwMode="auto">
            <a:xfrm>
              <a:off x="5000625" y="1019175"/>
              <a:ext cx="1349375" cy="3175"/>
            </a:xfrm>
            <a:prstGeom prst="line">
              <a:avLst/>
            </a:prstGeom>
            <a:noFill/>
            <a:ln w="3175">
              <a:solidFill>
                <a:srgbClr val="000000"/>
              </a:solidFill>
              <a:round/>
              <a:headEnd/>
              <a:tailEnd/>
            </a:ln>
          </p:spPr>
          <p:txBody>
            <a:bodyPr/>
            <a:lstStyle/>
            <a:p>
              <a:endParaRPr lang="en-US" dirty="0"/>
            </a:p>
          </p:txBody>
        </p:sp>
        <p:sp>
          <p:nvSpPr>
            <p:cNvPr id="2584645" name="Rectangle 3141"/>
            <p:cNvSpPr>
              <a:spLocks noChangeArrowheads="1"/>
            </p:cNvSpPr>
            <p:nvPr/>
          </p:nvSpPr>
          <p:spPr bwMode="auto">
            <a:xfrm>
              <a:off x="5000625" y="1054100"/>
              <a:ext cx="676467"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Customer Number</a:t>
              </a:r>
              <a:endParaRPr lang="en-US" sz="700" b="1" dirty="0"/>
            </a:p>
          </p:txBody>
        </p:sp>
        <p:sp>
          <p:nvSpPr>
            <p:cNvPr id="2584646" name="Rectangle 3142"/>
            <p:cNvSpPr>
              <a:spLocks noChangeArrowheads="1"/>
            </p:cNvSpPr>
            <p:nvPr/>
          </p:nvSpPr>
          <p:spPr bwMode="auto">
            <a:xfrm>
              <a:off x="5000625" y="1117600"/>
              <a:ext cx="596317"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Customer Name</a:t>
              </a:r>
              <a:endParaRPr lang="en-US" sz="700" b="1" dirty="0"/>
            </a:p>
          </p:txBody>
        </p:sp>
        <p:sp>
          <p:nvSpPr>
            <p:cNvPr id="2584647" name="Rectangle 3143"/>
            <p:cNvSpPr>
              <a:spLocks noChangeArrowheads="1"/>
            </p:cNvSpPr>
            <p:nvPr/>
          </p:nvSpPr>
          <p:spPr bwMode="auto">
            <a:xfrm>
              <a:off x="5000625" y="1181100"/>
              <a:ext cx="602729"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Customer Status</a:t>
              </a:r>
              <a:endParaRPr lang="en-US" sz="700" b="1" dirty="0"/>
            </a:p>
          </p:txBody>
        </p:sp>
        <p:sp>
          <p:nvSpPr>
            <p:cNvPr id="2584648" name="Rectangle 3144"/>
            <p:cNvSpPr>
              <a:spLocks noChangeArrowheads="1"/>
            </p:cNvSpPr>
            <p:nvPr/>
          </p:nvSpPr>
          <p:spPr bwMode="auto">
            <a:xfrm>
              <a:off x="5000625" y="1244600"/>
              <a:ext cx="918521"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Customer Street Address</a:t>
              </a:r>
              <a:endParaRPr lang="en-US" sz="700" b="1" dirty="0"/>
            </a:p>
          </p:txBody>
        </p:sp>
        <p:sp>
          <p:nvSpPr>
            <p:cNvPr id="2584649" name="Rectangle 3145"/>
            <p:cNvSpPr>
              <a:spLocks noChangeArrowheads="1"/>
            </p:cNvSpPr>
            <p:nvPr/>
          </p:nvSpPr>
          <p:spPr bwMode="auto">
            <a:xfrm>
              <a:off x="5000625" y="1308100"/>
              <a:ext cx="674865"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Customer PO Box</a:t>
              </a:r>
              <a:endParaRPr lang="en-US" sz="700" b="1" dirty="0"/>
            </a:p>
          </p:txBody>
        </p:sp>
        <p:sp>
          <p:nvSpPr>
            <p:cNvPr id="2584650" name="Rectangle 3146"/>
            <p:cNvSpPr>
              <a:spLocks noChangeArrowheads="1"/>
            </p:cNvSpPr>
            <p:nvPr/>
          </p:nvSpPr>
          <p:spPr bwMode="auto">
            <a:xfrm>
              <a:off x="5000625" y="1370012"/>
              <a:ext cx="537006"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Customer City</a:t>
              </a:r>
              <a:endParaRPr lang="en-US" sz="700" b="1" dirty="0"/>
            </a:p>
          </p:txBody>
        </p:sp>
        <p:sp>
          <p:nvSpPr>
            <p:cNvPr id="2584651" name="Rectangle 3147"/>
            <p:cNvSpPr>
              <a:spLocks noChangeArrowheads="1"/>
            </p:cNvSpPr>
            <p:nvPr/>
          </p:nvSpPr>
          <p:spPr bwMode="auto">
            <a:xfrm>
              <a:off x="5000625" y="1435100"/>
              <a:ext cx="562655"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Customer State</a:t>
              </a:r>
              <a:endParaRPr lang="en-US" sz="700" b="1" dirty="0"/>
            </a:p>
          </p:txBody>
        </p:sp>
        <p:sp>
          <p:nvSpPr>
            <p:cNvPr id="2584652" name="Rectangle 3148"/>
            <p:cNvSpPr>
              <a:spLocks noChangeArrowheads="1"/>
            </p:cNvSpPr>
            <p:nvPr/>
          </p:nvSpPr>
          <p:spPr bwMode="auto">
            <a:xfrm>
              <a:off x="5000625" y="1498600"/>
              <a:ext cx="726161"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Customer Zip Code</a:t>
              </a:r>
              <a:endParaRPr lang="en-US" sz="700" b="1" dirty="0"/>
            </a:p>
          </p:txBody>
        </p:sp>
        <p:sp>
          <p:nvSpPr>
            <p:cNvPr id="2584653" name="Line 3149"/>
            <p:cNvSpPr>
              <a:spLocks noChangeShapeType="1"/>
            </p:cNvSpPr>
            <p:nvPr/>
          </p:nvSpPr>
          <p:spPr bwMode="auto">
            <a:xfrm>
              <a:off x="5000625" y="1598612"/>
              <a:ext cx="1349375" cy="1588"/>
            </a:xfrm>
            <a:prstGeom prst="line">
              <a:avLst/>
            </a:prstGeom>
            <a:noFill/>
            <a:ln w="3175">
              <a:solidFill>
                <a:srgbClr val="000000"/>
              </a:solidFill>
              <a:round/>
              <a:headEnd/>
              <a:tailEnd/>
            </a:ln>
          </p:spPr>
          <p:txBody>
            <a:bodyPr/>
            <a:lstStyle/>
            <a:p>
              <a:endParaRPr lang="en-US" dirty="0"/>
            </a:p>
          </p:txBody>
        </p:sp>
      </p:grpSp>
      <p:sp>
        <p:nvSpPr>
          <p:cNvPr id="2584668" name="Rectangle 3164"/>
          <p:cNvSpPr>
            <a:spLocks noChangeArrowheads="1"/>
          </p:cNvSpPr>
          <p:nvPr/>
        </p:nvSpPr>
        <p:spPr bwMode="auto">
          <a:xfrm>
            <a:off x="204788" y="4537075"/>
            <a:ext cx="169862" cy="107950"/>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Title</a:t>
            </a:r>
            <a:endParaRPr lang="en-US" sz="700" b="1" dirty="0"/>
          </a:p>
        </p:txBody>
      </p:sp>
      <p:sp>
        <p:nvSpPr>
          <p:cNvPr id="2584669" name="Line 3165"/>
          <p:cNvSpPr>
            <a:spLocks noChangeShapeType="1"/>
          </p:cNvSpPr>
          <p:nvPr/>
        </p:nvSpPr>
        <p:spPr bwMode="auto">
          <a:xfrm>
            <a:off x="204788" y="4637087"/>
            <a:ext cx="1346200" cy="1588"/>
          </a:xfrm>
          <a:prstGeom prst="line">
            <a:avLst/>
          </a:prstGeom>
          <a:noFill/>
          <a:ln w="3175">
            <a:solidFill>
              <a:srgbClr val="000000"/>
            </a:solidFill>
            <a:round/>
            <a:headEnd/>
            <a:tailEnd/>
          </a:ln>
        </p:spPr>
        <p:txBody>
          <a:bodyPr/>
          <a:lstStyle/>
          <a:p>
            <a:endParaRPr lang="en-US" dirty="0"/>
          </a:p>
        </p:txBody>
      </p:sp>
      <p:sp>
        <p:nvSpPr>
          <p:cNvPr id="2584670" name="Rectangle 3166"/>
          <p:cNvSpPr>
            <a:spLocks noChangeArrowheads="1"/>
          </p:cNvSpPr>
          <p:nvPr/>
        </p:nvSpPr>
        <p:spPr bwMode="auto">
          <a:xfrm>
            <a:off x="204788" y="4670425"/>
            <a:ext cx="524182"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Title Of Work</a:t>
            </a:r>
            <a:endParaRPr lang="en-US" sz="700" b="1" dirty="0"/>
          </a:p>
        </p:txBody>
      </p:sp>
      <p:sp>
        <p:nvSpPr>
          <p:cNvPr id="2584671" name="Rectangle 3167"/>
          <p:cNvSpPr>
            <a:spLocks noChangeArrowheads="1"/>
          </p:cNvSpPr>
          <p:nvPr/>
        </p:nvSpPr>
        <p:spPr bwMode="auto">
          <a:xfrm>
            <a:off x="204788" y="4733925"/>
            <a:ext cx="413575"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Title Cover</a:t>
            </a:r>
            <a:endParaRPr lang="en-US" sz="700" b="1" dirty="0"/>
          </a:p>
        </p:txBody>
      </p:sp>
      <p:sp>
        <p:nvSpPr>
          <p:cNvPr id="2584672" name="Rectangle 3168"/>
          <p:cNvSpPr>
            <a:spLocks noChangeArrowheads="1"/>
          </p:cNvSpPr>
          <p:nvPr/>
        </p:nvSpPr>
        <p:spPr bwMode="auto">
          <a:xfrm>
            <a:off x="204788" y="4797425"/>
            <a:ext cx="724557"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Catalog Description</a:t>
            </a:r>
            <a:endParaRPr lang="en-US" sz="700" b="1" dirty="0"/>
          </a:p>
        </p:txBody>
      </p:sp>
      <p:sp>
        <p:nvSpPr>
          <p:cNvPr id="2584673" name="Rectangle 3169"/>
          <p:cNvSpPr>
            <a:spLocks noChangeArrowheads="1"/>
          </p:cNvSpPr>
          <p:nvPr/>
        </p:nvSpPr>
        <p:spPr bwMode="auto">
          <a:xfrm>
            <a:off x="204788" y="4860925"/>
            <a:ext cx="557845"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Copyright Date</a:t>
            </a:r>
            <a:endParaRPr lang="en-US" sz="700" b="1" dirty="0"/>
          </a:p>
        </p:txBody>
      </p:sp>
      <p:sp>
        <p:nvSpPr>
          <p:cNvPr id="2584674" name="Rectangle 3170"/>
          <p:cNvSpPr>
            <a:spLocks noChangeArrowheads="1"/>
          </p:cNvSpPr>
          <p:nvPr/>
        </p:nvSpPr>
        <p:spPr bwMode="auto">
          <a:xfrm>
            <a:off x="204788" y="4924425"/>
            <a:ext cx="884858"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Entertainment Company</a:t>
            </a:r>
            <a:endParaRPr lang="en-US" sz="700" b="1" dirty="0"/>
          </a:p>
        </p:txBody>
      </p:sp>
      <p:sp>
        <p:nvSpPr>
          <p:cNvPr id="2584675" name="Rectangle 3171"/>
          <p:cNvSpPr>
            <a:spLocks noChangeArrowheads="1"/>
          </p:cNvSpPr>
          <p:nvPr/>
        </p:nvSpPr>
        <p:spPr bwMode="auto">
          <a:xfrm>
            <a:off x="204788" y="4987925"/>
            <a:ext cx="463268"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Credit Value</a:t>
            </a:r>
            <a:endParaRPr lang="en-US" sz="700" b="1" dirty="0"/>
          </a:p>
        </p:txBody>
      </p:sp>
      <p:sp>
        <p:nvSpPr>
          <p:cNvPr id="2584676" name="Line 3172"/>
          <p:cNvSpPr>
            <a:spLocks noChangeShapeType="1"/>
          </p:cNvSpPr>
          <p:nvPr/>
        </p:nvSpPr>
        <p:spPr bwMode="auto">
          <a:xfrm>
            <a:off x="204788" y="5114692"/>
            <a:ext cx="1346200" cy="1587"/>
          </a:xfrm>
          <a:prstGeom prst="line">
            <a:avLst/>
          </a:prstGeom>
          <a:noFill/>
          <a:ln w="3175">
            <a:solidFill>
              <a:srgbClr val="000000"/>
            </a:solidFill>
            <a:round/>
            <a:headEnd/>
            <a:tailEnd/>
          </a:ln>
        </p:spPr>
        <p:txBody>
          <a:bodyPr/>
          <a:lstStyle/>
          <a:p>
            <a:endParaRPr lang="en-US" dirty="0"/>
          </a:p>
        </p:txBody>
      </p:sp>
      <p:sp>
        <p:nvSpPr>
          <p:cNvPr id="2584679" name="Rectangle 3175"/>
          <p:cNvSpPr>
            <a:spLocks noChangeArrowheads="1"/>
          </p:cNvSpPr>
          <p:nvPr/>
        </p:nvSpPr>
        <p:spPr bwMode="auto">
          <a:xfrm>
            <a:off x="3035300" y="3394075"/>
            <a:ext cx="1439863" cy="892175"/>
          </a:xfrm>
          <a:prstGeom prst="rect">
            <a:avLst/>
          </a:prstGeom>
          <a:noFill/>
          <a:ln w="3175">
            <a:solidFill>
              <a:srgbClr val="000000"/>
            </a:solidFill>
            <a:miter lim="800000"/>
            <a:headEnd/>
            <a:tailEnd/>
          </a:ln>
        </p:spPr>
        <p:txBody>
          <a:bodyPr/>
          <a:lstStyle/>
          <a:p>
            <a:endParaRPr lang="en-US" dirty="0"/>
          </a:p>
        </p:txBody>
      </p:sp>
      <p:sp>
        <p:nvSpPr>
          <p:cNvPr id="2584680" name="Rectangle 3176"/>
          <p:cNvSpPr>
            <a:spLocks noChangeArrowheads="1"/>
          </p:cNvSpPr>
          <p:nvPr/>
        </p:nvSpPr>
        <p:spPr bwMode="auto">
          <a:xfrm>
            <a:off x="3049588" y="3402012"/>
            <a:ext cx="597921"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Product Ordered</a:t>
            </a:r>
            <a:endParaRPr lang="en-US" sz="700" b="1" dirty="0"/>
          </a:p>
        </p:txBody>
      </p:sp>
      <p:sp>
        <p:nvSpPr>
          <p:cNvPr id="2584681" name="Line 3177"/>
          <p:cNvSpPr>
            <a:spLocks noChangeShapeType="1"/>
          </p:cNvSpPr>
          <p:nvPr/>
        </p:nvSpPr>
        <p:spPr bwMode="auto">
          <a:xfrm>
            <a:off x="3049588" y="3502025"/>
            <a:ext cx="1414462" cy="1587"/>
          </a:xfrm>
          <a:prstGeom prst="line">
            <a:avLst/>
          </a:prstGeom>
          <a:noFill/>
          <a:ln w="3175">
            <a:solidFill>
              <a:srgbClr val="000000"/>
            </a:solidFill>
            <a:round/>
            <a:headEnd/>
            <a:tailEnd/>
          </a:ln>
        </p:spPr>
        <p:txBody>
          <a:bodyPr/>
          <a:lstStyle/>
          <a:p>
            <a:endParaRPr lang="en-US" dirty="0"/>
          </a:p>
        </p:txBody>
      </p:sp>
      <p:sp>
        <p:nvSpPr>
          <p:cNvPr id="2584682" name="Rectangle 3178"/>
          <p:cNvSpPr>
            <a:spLocks noChangeArrowheads="1"/>
          </p:cNvSpPr>
          <p:nvPr/>
        </p:nvSpPr>
        <p:spPr bwMode="auto">
          <a:xfrm>
            <a:off x="3049588" y="3533775"/>
            <a:ext cx="633187"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Quantity Ordered</a:t>
            </a:r>
            <a:endParaRPr lang="en-US" sz="700" b="1" dirty="0"/>
          </a:p>
        </p:txBody>
      </p:sp>
      <p:sp>
        <p:nvSpPr>
          <p:cNvPr id="2584683" name="Rectangle 3179"/>
          <p:cNvSpPr>
            <a:spLocks noChangeArrowheads="1"/>
          </p:cNvSpPr>
          <p:nvPr/>
        </p:nvSpPr>
        <p:spPr bwMode="auto">
          <a:xfrm>
            <a:off x="3049588" y="3600450"/>
            <a:ext cx="633187"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Quantity Shipped</a:t>
            </a:r>
            <a:endParaRPr lang="en-US" sz="700" b="1" dirty="0"/>
          </a:p>
        </p:txBody>
      </p:sp>
      <p:sp>
        <p:nvSpPr>
          <p:cNvPr id="2584684" name="Rectangle 3180"/>
          <p:cNvSpPr>
            <a:spLocks noChangeArrowheads="1"/>
          </p:cNvSpPr>
          <p:nvPr/>
        </p:nvSpPr>
        <p:spPr bwMode="auto">
          <a:xfrm>
            <a:off x="3049588" y="3662362"/>
            <a:ext cx="798295"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Quantity Backordered</a:t>
            </a:r>
            <a:endParaRPr lang="en-US" sz="700" b="1" dirty="0"/>
          </a:p>
        </p:txBody>
      </p:sp>
      <p:sp>
        <p:nvSpPr>
          <p:cNvPr id="2584685" name="Rectangle 3181"/>
          <p:cNvSpPr>
            <a:spLocks noChangeArrowheads="1"/>
          </p:cNvSpPr>
          <p:nvPr/>
        </p:nvSpPr>
        <p:spPr bwMode="auto">
          <a:xfrm>
            <a:off x="3049588" y="3725862"/>
            <a:ext cx="724557"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Purchase Unit Price</a:t>
            </a:r>
            <a:endParaRPr lang="en-US" sz="700" b="1" dirty="0"/>
          </a:p>
        </p:txBody>
      </p:sp>
      <p:sp>
        <p:nvSpPr>
          <p:cNvPr id="2584686" name="Rectangle 3182"/>
          <p:cNvSpPr>
            <a:spLocks noChangeArrowheads="1"/>
          </p:cNvSpPr>
          <p:nvPr/>
        </p:nvSpPr>
        <p:spPr bwMode="auto">
          <a:xfrm>
            <a:off x="3049588" y="3789362"/>
            <a:ext cx="538609"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Credits Earned</a:t>
            </a:r>
            <a:endParaRPr lang="en-US" sz="700" b="1" dirty="0"/>
          </a:p>
        </p:txBody>
      </p:sp>
      <p:sp>
        <p:nvSpPr>
          <p:cNvPr id="2584687" name="Line 3183"/>
          <p:cNvSpPr>
            <a:spLocks noChangeShapeType="1"/>
          </p:cNvSpPr>
          <p:nvPr/>
        </p:nvSpPr>
        <p:spPr bwMode="auto">
          <a:xfrm>
            <a:off x="3049588" y="3914542"/>
            <a:ext cx="1414462" cy="1587"/>
          </a:xfrm>
          <a:prstGeom prst="line">
            <a:avLst/>
          </a:prstGeom>
          <a:noFill/>
          <a:ln w="3175">
            <a:solidFill>
              <a:srgbClr val="000000"/>
            </a:solidFill>
            <a:round/>
            <a:headEnd/>
            <a:tailEnd/>
          </a:ln>
        </p:spPr>
        <p:txBody>
          <a:bodyPr/>
          <a:lstStyle/>
          <a:p>
            <a:endParaRPr lang="en-US" dirty="0"/>
          </a:p>
        </p:txBody>
      </p:sp>
      <p:sp>
        <p:nvSpPr>
          <p:cNvPr id="2584690" name="Arc 3186"/>
          <p:cNvSpPr>
            <a:spLocks/>
          </p:cNvSpPr>
          <p:nvPr/>
        </p:nvSpPr>
        <p:spPr bwMode="auto">
          <a:xfrm>
            <a:off x="3784600" y="5657850"/>
            <a:ext cx="3175" cy="1587"/>
          </a:xfrm>
          <a:custGeom>
            <a:avLst/>
            <a:gdLst>
              <a:gd name="G0" fmla="+- 21600 0 0"/>
              <a:gd name="G1" fmla="+- 21600 0 0"/>
              <a:gd name="G2" fmla="+- 21600 0 0"/>
              <a:gd name="T0" fmla="*/ 6326 w 43200"/>
              <a:gd name="T1" fmla="*/ 6326 h 43200"/>
              <a:gd name="T2" fmla="*/ 6326 w 43200"/>
              <a:gd name="T3" fmla="*/ 6326 h 43200"/>
              <a:gd name="T4" fmla="*/ 21600 w 43200"/>
              <a:gd name="T5" fmla="*/ 21600 h 43200"/>
            </a:gdLst>
            <a:ahLst/>
            <a:cxnLst>
              <a:cxn ang="0">
                <a:pos x="T0" y="T1"/>
              </a:cxn>
              <a:cxn ang="0">
                <a:pos x="T2" y="T3"/>
              </a:cxn>
              <a:cxn ang="0">
                <a:pos x="T4" y="T5"/>
              </a:cxn>
            </a:cxnLst>
            <a:rect l="0" t="0" r="r" b="b"/>
            <a:pathLst>
              <a:path w="43200" h="43200" fill="none" extrusionOk="0">
                <a:moveTo>
                  <a:pt x="6326" y="6326"/>
                </a:moveTo>
              </a:path>
              <a:path w="43200" h="43200" stroke="0" extrusionOk="0">
                <a:moveTo>
                  <a:pt x="6326" y="6326"/>
                </a:moveTo>
                <a:lnTo>
                  <a:pt x="21600" y="21600"/>
                </a:lnTo>
                <a:close/>
              </a:path>
            </a:pathLst>
          </a:custGeom>
          <a:noFill/>
          <a:ln w="3175">
            <a:solidFill>
              <a:srgbClr val="000000"/>
            </a:solidFill>
            <a:round/>
            <a:headEnd/>
            <a:tailEnd/>
          </a:ln>
        </p:spPr>
        <p:txBody>
          <a:bodyPr/>
          <a:lstStyle/>
          <a:p>
            <a:endParaRPr lang="en-US" dirty="0"/>
          </a:p>
        </p:txBody>
      </p:sp>
      <p:sp>
        <p:nvSpPr>
          <p:cNvPr id="2584691" name="Line 3187"/>
          <p:cNvSpPr>
            <a:spLocks noChangeShapeType="1"/>
          </p:cNvSpPr>
          <p:nvPr/>
        </p:nvSpPr>
        <p:spPr bwMode="auto">
          <a:xfrm flipH="1">
            <a:off x="3784600" y="5657850"/>
            <a:ext cx="4184650" cy="1587"/>
          </a:xfrm>
          <a:prstGeom prst="line">
            <a:avLst/>
          </a:prstGeom>
          <a:noFill/>
          <a:ln w="3175">
            <a:solidFill>
              <a:srgbClr val="000000"/>
            </a:solidFill>
            <a:round/>
            <a:headEnd/>
            <a:tailEnd/>
          </a:ln>
        </p:spPr>
        <p:txBody>
          <a:bodyPr/>
          <a:lstStyle/>
          <a:p>
            <a:endParaRPr lang="en-US" dirty="0"/>
          </a:p>
        </p:txBody>
      </p:sp>
      <p:sp>
        <p:nvSpPr>
          <p:cNvPr id="2584692" name="Arc 3188"/>
          <p:cNvSpPr>
            <a:spLocks/>
          </p:cNvSpPr>
          <p:nvPr/>
        </p:nvSpPr>
        <p:spPr bwMode="auto">
          <a:xfrm>
            <a:off x="3784600" y="5657850"/>
            <a:ext cx="3175" cy="1587"/>
          </a:xfrm>
          <a:custGeom>
            <a:avLst/>
            <a:gdLst>
              <a:gd name="G0" fmla="+- 21600 0 0"/>
              <a:gd name="G1" fmla="+- 21600 0 0"/>
              <a:gd name="G2" fmla="+- 21600 0 0"/>
              <a:gd name="T0" fmla="*/ 6326 w 43200"/>
              <a:gd name="T1" fmla="*/ 6326 h 43200"/>
              <a:gd name="T2" fmla="*/ 6326 w 43200"/>
              <a:gd name="T3" fmla="*/ 6326 h 43200"/>
              <a:gd name="T4" fmla="*/ 21600 w 43200"/>
              <a:gd name="T5" fmla="*/ 21600 h 43200"/>
            </a:gdLst>
            <a:ahLst/>
            <a:cxnLst>
              <a:cxn ang="0">
                <a:pos x="T0" y="T1"/>
              </a:cxn>
              <a:cxn ang="0">
                <a:pos x="T2" y="T3"/>
              </a:cxn>
              <a:cxn ang="0">
                <a:pos x="T4" y="T5"/>
              </a:cxn>
            </a:cxnLst>
            <a:rect l="0" t="0" r="r" b="b"/>
            <a:pathLst>
              <a:path w="43200" h="43200" fill="none" extrusionOk="0">
                <a:moveTo>
                  <a:pt x="6326" y="6326"/>
                </a:moveTo>
              </a:path>
              <a:path w="43200" h="43200" stroke="0" extrusionOk="0">
                <a:moveTo>
                  <a:pt x="6326" y="6326"/>
                </a:moveTo>
                <a:lnTo>
                  <a:pt x="21600" y="21600"/>
                </a:lnTo>
                <a:close/>
              </a:path>
            </a:pathLst>
          </a:custGeom>
          <a:noFill/>
          <a:ln w="3175">
            <a:solidFill>
              <a:srgbClr val="000000"/>
            </a:solidFill>
            <a:round/>
            <a:headEnd/>
            <a:tailEnd/>
          </a:ln>
        </p:spPr>
        <p:txBody>
          <a:bodyPr/>
          <a:lstStyle/>
          <a:p>
            <a:endParaRPr lang="en-US" dirty="0"/>
          </a:p>
        </p:txBody>
      </p:sp>
      <p:sp>
        <p:nvSpPr>
          <p:cNvPr id="2584693" name="Line 3189"/>
          <p:cNvSpPr>
            <a:spLocks noChangeShapeType="1"/>
          </p:cNvSpPr>
          <p:nvPr/>
        </p:nvSpPr>
        <p:spPr bwMode="auto">
          <a:xfrm flipV="1">
            <a:off x="3784600" y="4286250"/>
            <a:ext cx="3175" cy="1371600"/>
          </a:xfrm>
          <a:prstGeom prst="line">
            <a:avLst/>
          </a:prstGeom>
          <a:noFill/>
          <a:ln w="3175">
            <a:solidFill>
              <a:srgbClr val="000000"/>
            </a:solidFill>
            <a:round/>
            <a:headEnd/>
            <a:tailEnd/>
          </a:ln>
        </p:spPr>
        <p:txBody>
          <a:bodyPr/>
          <a:lstStyle/>
          <a:p>
            <a:endParaRPr lang="en-US" dirty="0"/>
          </a:p>
        </p:txBody>
      </p:sp>
      <p:sp>
        <p:nvSpPr>
          <p:cNvPr id="2584694" name="Freeform 3190"/>
          <p:cNvSpPr>
            <a:spLocks/>
          </p:cNvSpPr>
          <p:nvPr/>
        </p:nvSpPr>
        <p:spPr bwMode="auto">
          <a:xfrm>
            <a:off x="7878763" y="5635625"/>
            <a:ext cx="90487" cy="47625"/>
          </a:xfrm>
          <a:custGeom>
            <a:avLst/>
            <a:gdLst/>
            <a:ahLst/>
            <a:cxnLst>
              <a:cxn ang="0">
                <a:pos x="25" y="12"/>
              </a:cxn>
              <a:cxn ang="0">
                <a:pos x="13" y="25"/>
              </a:cxn>
              <a:cxn ang="0">
                <a:pos x="0" y="12"/>
              </a:cxn>
              <a:cxn ang="0">
                <a:pos x="13" y="0"/>
              </a:cxn>
              <a:cxn ang="0">
                <a:pos x="25" y="12"/>
              </a:cxn>
            </a:cxnLst>
            <a:rect l="0" t="0" r="r" b="b"/>
            <a:pathLst>
              <a:path w="25" h="25">
                <a:moveTo>
                  <a:pt x="25" y="12"/>
                </a:moveTo>
                <a:lnTo>
                  <a:pt x="13" y="25"/>
                </a:lnTo>
                <a:lnTo>
                  <a:pt x="0" y="12"/>
                </a:lnTo>
                <a:lnTo>
                  <a:pt x="13" y="0"/>
                </a:lnTo>
                <a:lnTo>
                  <a:pt x="25" y="12"/>
                </a:lnTo>
                <a:close/>
              </a:path>
            </a:pathLst>
          </a:custGeom>
          <a:solidFill>
            <a:srgbClr val="FFFFFF"/>
          </a:solidFill>
          <a:ln w="3175">
            <a:solidFill>
              <a:srgbClr val="000000"/>
            </a:solidFill>
            <a:prstDash val="solid"/>
            <a:round/>
            <a:headEnd/>
            <a:tailEnd/>
          </a:ln>
        </p:spPr>
        <p:txBody>
          <a:bodyPr/>
          <a:lstStyle/>
          <a:p>
            <a:endParaRPr lang="en-US" dirty="0"/>
          </a:p>
        </p:txBody>
      </p:sp>
      <p:sp>
        <p:nvSpPr>
          <p:cNvPr id="2584695" name="Rectangle 3191"/>
          <p:cNvSpPr>
            <a:spLocks noChangeArrowheads="1"/>
          </p:cNvSpPr>
          <p:nvPr/>
        </p:nvSpPr>
        <p:spPr bwMode="auto">
          <a:xfrm>
            <a:off x="7871044" y="5751061"/>
            <a:ext cx="44450" cy="107950"/>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1</a:t>
            </a:r>
            <a:endParaRPr lang="en-US" sz="700" b="1" dirty="0"/>
          </a:p>
        </p:txBody>
      </p:sp>
      <p:sp>
        <p:nvSpPr>
          <p:cNvPr id="2584696" name="Rectangle 3192"/>
          <p:cNvSpPr>
            <a:spLocks noChangeArrowheads="1"/>
          </p:cNvSpPr>
          <p:nvPr/>
        </p:nvSpPr>
        <p:spPr bwMode="auto">
          <a:xfrm>
            <a:off x="3871913" y="4333875"/>
            <a:ext cx="133350" cy="107950"/>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1..*</a:t>
            </a:r>
            <a:endParaRPr lang="en-US" sz="700" b="1" dirty="0"/>
          </a:p>
        </p:txBody>
      </p:sp>
      <p:sp>
        <p:nvSpPr>
          <p:cNvPr id="2584697" name="Rectangle 3193"/>
          <p:cNvSpPr>
            <a:spLocks noChangeArrowheads="1"/>
          </p:cNvSpPr>
          <p:nvPr/>
        </p:nvSpPr>
        <p:spPr bwMode="auto">
          <a:xfrm>
            <a:off x="5791994" y="5503877"/>
            <a:ext cx="169862" cy="106363"/>
          </a:xfrm>
          <a:prstGeom prst="rect">
            <a:avLst/>
          </a:prstGeom>
          <a:noFill/>
          <a:ln w="9525">
            <a:noFill/>
            <a:miter lim="800000"/>
            <a:headEnd/>
            <a:tailEnd/>
          </a:ln>
        </p:spPr>
        <p:txBody>
          <a:bodyPr wrap="none" lIns="0" tIns="0" rIns="0" bIns="0">
            <a:spAutoFit/>
          </a:bodyPr>
          <a:lstStyle/>
          <a:p>
            <a:pPr algn="l"/>
            <a:r>
              <a:rPr lang="en-US" sz="700" i="1" dirty="0">
                <a:solidFill>
                  <a:srgbClr val="000000"/>
                </a:solidFill>
              </a:rPr>
              <a:t>Sells</a:t>
            </a:r>
            <a:endParaRPr lang="en-US" sz="700" b="1" dirty="0"/>
          </a:p>
        </p:txBody>
      </p:sp>
      <p:sp>
        <p:nvSpPr>
          <p:cNvPr id="2584699" name="Line 3195"/>
          <p:cNvSpPr>
            <a:spLocks noChangeShapeType="1"/>
          </p:cNvSpPr>
          <p:nvPr/>
        </p:nvSpPr>
        <p:spPr bwMode="auto">
          <a:xfrm flipH="1" flipV="1">
            <a:off x="5637212" y="5334000"/>
            <a:ext cx="2332038" cy="4762"/>
          </a:xfrm>
          <a:prstGeom prst="line">
            <a:avLst/>
          </a:prstGeom>
          <a:noFill/>
          <a:ln w="3175">
            <a:solidFill>
              <a:srgbClr val="000000"/>
            </a:solidFill>
            <a:round/>
            <a:headEnd/>
            <a:tailEnd/>
          </a:ln>
        </p:spPr>
        <p:txBody>
          <a:bodyPr/>
          <a:lstStyle/>
          <a:p>
            <a:endParaRPr lang="en-US" dirty="0"/>
          </a:p>
        </p:txBody>
      </p:sp>
      <p:sp>
        <p:nvSpPr>
          <p:cNvPr id="2584702" name="Rectangle 3198"/>
          <p:cNvSpPr>
            <a:spLocks noChangeArrowheads="1"/>
          </p:cNvSpPr>
          <p:nvPr/>
        </p:nvSpPr>
        <p:spPr bwMode="auto">
          <a:xfrm>
            <a:off x="7765583" y="5181600"/>
            <a:ext cx="131763"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0..*</a:t>
            </a:r>
            <a:endParaRPr lang="en-US" sz="700" b="1" dirty="0"/>
          </a:p>
        </p:txBody>
      </p:sp>
      <p:sp>
        <p:nvSpPr>
          <p:cNvPr id="2584703" name="Rectangle 3199"/>
          <p:cNvSpPr>
            <a:spLocks noChangeArrowheads="1"/>
          </p:cNvSpPr>
          <p:nvPr/>
        </p:nvSpPr>
        <p:spPr bwMode="auto">
          <a:xfrm>
            <a:off x="5696634" y="4362683"/>
            <a:ext cx="44450" cy="107950"/>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1</a:t>
            </a:r>
            <a:endParaRPr lang="en-US" sz="700" b="1" dirty="0"/>
          </a:p>
        </p:txBody>
      </p:sp>
      <p:sp>
        <p:nvSpPr>
          <p:cNvPr id="2584704" name="Rectangle 3200"/>
          <p:cNvSpPr>
            <a:spLocks noChangeArrowheads="1"/>
          </p:cNvSpPr>
          <p:nvPr/>
        </p:nvSpPr>
        <p:spPr bwMode="auto">
          <a:xfrm>
            <a:off x="6618288" y="5184105"/>
            <a:ext cx="238125" cy="107950"/>
          </a:xfrm>
          <a:prstGeom prst="rect">
            <a:avLst/>
          </a:prstGeom>
          <a:noFill/>
          <a:ln w="9525">
            <a:noFill/>
            <a:miter lim="800000"/>
            <a:headEnd/>
            <a:tailEnd/>
          </a:ln>
        </p:spPr>
        <p:txBody>
          <a:bodyPr wrap="none" lIns="0" tIns="0" rIns="0" bIns="0">
            <a:spAutoFit/>
          </a:bodyPr>
          <a:lstStyle/>
          <a:p>
            <a:pPr algn="l"/>
            <a:r>
              <a:rPr lang="en-US" sz="700" i="1" dirty="0">
                <a:solidFill>
                  <a:srgbClr val="000000"/>
                </a:solidFill>
              </a:rPr>
              <a:t>Places</a:t>
            </a:r>
            <a:endParaRPr lang="en-US" sz="700" b="1" dirty="0"/>
          </a:p>
        </p:txBody>
      </p:sp>
      <p:sp>
        <p:nvSpPr>
          <p:cNvPr id="2584705" name="Arc 3201"/>
          <p:cNvSpPr>
            <a:spLocks/>
          </p:cNvSpPr>
          <p:nvPr/>
        </p:nvSpPr>
        <p:spPr bwMode="auto">
          <a:xfrm>
            <a:off x="2730500" y="3232150"/>
            <a:ext cx="3175" cy="1587"/>
          </a:xfrm>
          <a:custGeom>
            <a:avLst/>
            <a:gdLst>
              <a:gd name="G0" fmla="+- 21600 0 0"/>
              <a:gd name="G1" fmla="+- 21600 0 0"/>
              <a:gd name="G2" fmla="+- 21600 0 0"/>
              <a:gd name="T0" fmla="*/ 6326 w 43200"/>
              <a:gd name="T1" fmla="*/ 6326 h 43200"/>
              <a:gd name="T2" fmla="*/ 6326 w 43200"/>
              <a:gd name="T3" fmla="*/ 6326 h 43200"/>
              <a:gd name="T4" fmla="*/ 21600 w 43200"/>
              <a:gd name="T5" fmla="*/ 21600 h 43200"/>
            </a:gdLst>
            <a:ahLst/>
            <a:cxnLst>
              <a:cxn ang="0">
                <a:pos x="T0" y="T1"/>
              </a:cxn>
              <a:cxn ang="0">
                <a:pos x="T2" y="T3"/>
              </a:cxn>
              <a:cxn ang="0">
                <a:pos x="T4" y="T5"/>
              </a:cxn>
            </a:cxnLst>
            <a:rect l="0" t="0" r="r" b="b"/>
            <a:pathLst>
              <a:path w="43200" h="43200" fill="none" extrusionOk="0">
                <a:moveTo>
                  <a:pt x="6326" y="6326"/>
                </a:moveTo>
              </a:path>
              <a:path w="43200" h="43200" stroke="0" extrusionOk="0">
                <a:moveTo>
                  <a:pt x="6326" y="6326"/>
                </a:moveTo>
                <a:lnTo>
                  <a:pt x="21600" y="21600"/>
                </a:lnTo>
                <a:close/>
              </a:path>
            </a:pathLst>
          </a:custGeom>
          <a:noFill/>
          <a:ln w="3175">
            <a:solidFill>
              <a:srgbClr val="000000"/>
            </a:solidFill>
            <a:round/>
            <a:headEnd/>
            <a:tailEnd/>
          </a:ln>
        </p:spPr>
        <p:txBody>
          <a:bodyPr/>
          <a:lstStyle/>
          <a:p>
            <a:endParaRPr lang="en-US" dirty="0"/>
          </a:p>
        </p:txBody>
      </p:sp>
      <p:sp>
        <p:nvSpPr>
          <p:cNvPr id="2584706" name="Line 3202"/>
          <p:cNvSpPr>
            <a:spLocks noChangeShapeType="1"/>
          </p:cNvSpPr>
          <p:nvPr/>
        </p:nvSpPr>
        <p:spPr bwMode="auto">
          <a:xfrm>
            <a:off x="1616075" y="3232150"/>
            <a:ext cx="1114425" cy="1587"/>
          </a:xfrm>
          <a:prstGeom prst="line">
            <a:avLst/>
          </a:prstGeom>
          <a:noFill/>
          <a:ln w="3175">
            <a:solidFill>
              <a:srgbClr val="000000"/>
            </a:solidFill>
            <a:round/>
            <a:headEnd/>
            <a:tailEnd/>
          </a:ln>
        </p:spPr>
        <p:txBody>
          <a:bodyPr/>
          <a:lstStyle/>
          <a:p>
            <a:endParaRPr lang="en-US" dirty="0"/>
          </a:p>
        </p:txBody>
      </p:sp>
      <p:sp>
        <p:nvSpPr>
          <p:cNvPr id="2584707" name="Arc 3203"/>
          <p:cNvSpPr>
            <a:spLocks/>
          </p:cNvSpPr>
          <p:nvPr/>
        </p:nvSpPr>
        <p:spPr bwMode="auto">
          <a:xfrm>
            <a:off x="2730500" y="3232150"/>
            <a:ext cx="3175" cy="1587"/>
          </a:xfrm>
          <a:custGeom>
            <a:avLst/>
            <a:gdLst>
              <a:gd name="G0" fmla="+- 21600 0 0"/>
              <a:gd name="G1" fmla="+- 21600 0 0"/>
              <a:gd name="G2" fmla="+- 21600 0 0"/>
              <a:gd name="T0" fmla="*/ 6326 w 43200"/>
              <a:gd name="T1" fmla="*/ 6326 h 43200"/>
              <a:gd name="T2" fmla="*/ 6326 w 43200"/>
              <a:gd name="T3" fmla="*/ 6326 h 43200"/>
              <a:gd name="T4" fmla="*/ 21600 w 43200"/>
              <a:gd name="T5" fmla="*/ 21600 h 43200"/>
            </a:gdLst>
            <a:ahLst/>
            <a:cxnLst>
              <a:cxn ang="0">
                <a:pos x="T0" y="T1"/>
              </a:cxn>
              <a:cxn ang="0">
                <a:pos x="T2" y="T3"/>
              </a:cxn>
              <a:cxn ang="0">
                <a:pos x="T4" y="T5"/>
              </a:cxn>
            </a:cxnLst>
            <a:rect l="0" t="0" r="r" b="b"/>
            <a:pathLst>
              <a:path w="43200" h="43200" fill="none" extrusionOk="0">
                <a:moveTo>
                  <a:pt x="6326" y="6326"/>
                </a:moveTo>
              </a:path>
              <a:path w="43200" h="43200" stroke="0" extrusionOk="0">
                <a:moveTo>
                  <a:pt x="6326" y="6326"/>
                </a:moveTo>
                <a:lnTo>
                  <a:pt x="21600" y="21600"/>
                </a:lnTo>
                <a:close/>
              </a:path>
            </a:pathLst>
          </a:custGeom>
          <a:noFill/>
          <a:ln w="3175">
            <a:solidFill>
              <a:srgbClr val="000000"/>
            </a:solidFill>
            <a:round/>
            <a:headEnd/>
            <a:tailEnd/>
          </a:ln>
        </p:spPr>
        <p:txBody>
          <a:bodyPr/>
          <a:lstStyle/>
          <a:p>
            <a:endParaRPr lang="en-US" dirty="0"/>
          </a:p>
        </p:txBody>
      </p:sp>
      <p:sp>
        <p:nvSpPr>
          <p:cNvPr id="2584708" name="Arc 3204"/>
          <p:cNvSpPr>
            <a:spLocks/>
          </p:cNvSpPr>
          <p:nvPr/>
        </p:nvSpPr>
        <p:spPr bwMode="auto">
          <a:xfrm>
            <a:off x="2730500" y="3919537"/>
            <a:ext cx="3175" cy="1588"/>
          </a:xfrm>
          <a:custGeom>
            <a:avLst/>
            <a:gdLst>
              <a:gd name="G0" fmla="+- 21600 0 0"/>
              <a:gd name="G1" fmla="+- 21600 0 0"/>
              <a:gd name="G2" fmla="+- 21600 0 0"/>
              <a:gd name="T0" fmla="*/ 6326 w 43200"/>
              <a:gd name="T1" fmla="*/ 6326 h 43200"/>
              <a:gd name="T2" fmla="*/ 6326 w 43200"/>
              <a:gd name="T3" fmla="*/ 6326 h 43200"/>
              <a:gd name="T4" fmla="*/ 21600 w 43200"/>
              <a:gd name="T5" fmla="*/ 21600 h 43200"/>
            </a:gdLst>
            <a:ahLst/>
            <a:cxnLst>
              <a:cxn ang="0">
                <a:pos x="T0" y="T1"/>
              </a:cxn>
              <a:cxn ang="0">
                <a:pos x="T2" y="T3"/>
              </a:cxn>
              <a:cxn ang="0">
                <a:pos x="T4" y="T5"/>
              </a:cxn>
            </a:cxnLst>
            <a:rect l="0" t="0" r="r" b="b"/>
            <a:pathLst>
              <a:path w="43200" h="43200" fill="none" extrusionOk="0">
                <a:moveTo>
                  <a:pt x="6326" y="6326"/>
                </a:moveTo>
              </a:path>
              <a:path w="43200" h="43200" stroke="0" extrusionOk="0">
                <a:moveTo>
                  <a:pt x="6326" y="6326"/>
                </a:moveTo>
                <a:lnTo>
                  <a:pt x="21600" y="21600"/>
                </a:lnTo>
                <a:close/>
              </a:path>
            </a:pathLst>
          </a:custGeom>
          <a:noFill/>
          <a:ln w="3175">
            <a:solidFill>
              <a:srgbClr val="000000"/>
            </a:solidFill>
            <a:round/>
            <a:headEnd/>
            <a:tailEnd/>
          </a:ln>
        </p:spPr>
        <p:txBody>
          <a:bodyPr/>
          <a:lstStyle/>
          <a:p>
            <a:endParaRPr lang="en-US" dirty="0"/>
          </a:p>
        </p:txBody>
      </p:sp>
      <p:sp>
        <p:nvSpPr>
          <p:cNvPr id="2584709" name="Line 3205"/>
          <p:cNvSpPr>
            <a:spLocks noChangeShapeType="1"/>
          </p:cNvSpPr>
          <p:nvPr/>
        </p:nvSpPr>
        <p:spPr bwMode="auto">
          <a:xfrm>
            <a:off x="2730500" y="3232150"/>
            <a:ext cx="3175" cy="687387"/>
          </a:xfrm>
          <a:prstGeom prst="line">
            <a:avLst/>
          </a:prstGeom>
          <a:noFill/>
          <a:ln w="3175">
            <a:solidFill>
              <a:srgbClr val="000000"/>
            </a:solidFill>
            <a:round/>
            <a:headEnd/>
            <a:tailEnd/>
          </a:ln>
        </p:spPr>
        <p:txBody>
          <a:bodyPr/>
          <a:lstStyle/>
          <a:p>
            <a:endParaRPr lang="en-US" dirty="0"/>
          </a:p>
        </p:txBody>
      </p:sp>
      <p:sp>
        <p:nvSpPr>
          <p:cNvPr id="2584710" name="Arc 3206"/>
          <p:cNvSpPr>
            <a:spLocks/>
          </p:cNvSpPr>
          <p:nvPr/>
        </p:nvSpPr>
        <p:spPr bwMode="auto">
          <a:xfrm>
            <a:off x="2730500" y="3919537"/>
            <a:ext cx="3175" cy="1588"/>
          </a:xfrm>
          <a:custGeom>
            <a:avLst/>
            <a:gdLst>
              <a:gd name="G0" fmla="+- 21600 0 0"/>
              <a:gd name="G1" fmla="+- 21600 0 0"/>
              <a:gd name="G2" fmla="+- 21600 0 0"/>
              <a:gd name="T0" fmla="*/ 6326 w 43200"/>
              <a:gd name="T1" fmla="*/ 6326 h 43200"/>
              <a:gd name="T2" fmla="*/ 6326 w 43200"/>
              <a:gd name="T3" fmla="*/ 6326 h 43200"/>
              <a:gd name="T4" fmla="*/ 21600 w 43200"/>
              <a:gd name="T5" fmla="*/ 21600 h 43200"/>
            </a:gdLst>
            <a:ahLst/>
            <a:cxnLst>
              <a:cxn ang="0">
                <a:pos x="T0" y="T1"/>
              </a:cxn>
              <a:cxn ang="0">
                <a:pos x="T2" y="T3"/>
              </a:cxn>
              <a:cxn ang="0">
                <a:pos x="T4" y="T5"/>
              </a:cxn>
            </a:cxnLst>
            <a:rect l="0" t="0" r="r" b="b"/>
            <a:pathLst>
              <a:path w="43200" h="43200" fill="none" extrusionOk="0">
                <a:moveTo>
                  <a:pt x="6326" y="6326"/>
                </a:moveTo>
              </a:path>
              <a:path w="43200" h="43200" stroke="0" extrusionOk="0">
                <a:moveTo>
                  <a:pt x="6326" y="6326"/>
                </a:moveTo>
                <a:lnTo>
                  <a:pt x="21600" y="21600"/>
                </a:lnTo>
                <a:close/>
              </a:path>
            </a:pathLst>
          </a:custGeom>
          <a:noFill/>
          <a:ln w="3175">
            <a:solidFill>
              <a:srgbClr val="000000"/>
            </a:solidFill>
            <a:round/>
            <a:headEnd/>
            <a:tailEnd/>
          </a:ln>
        </p:spPr>
        <p:txBody>
          <a:bodyPr/>
          <a:lstStyle/>
          <a:p>
            <a:endParaRPr lang="en-US" dirty="0"/>
          </a:p>
        </p:txBody>
      </p:sp>
      <p:sp>
        <p:nvSpPr>
          <p:cNvPr id="2584711" name="Line 3207"/>
          <p:cNvSpPr>
            <a:spLocks noChangeShapeType="1"/>
          </p:cNvSpPr>
          <p:nvPr/>
        </p:nvSpPr>
        <p:spPr bwMode="auto">
          <a:xfrm>
            <a:off x="2730500" y="3919537"/>
            <a:ext cx="304800" cy="1588"/>
          </a:xfrm>
          <a:prstGeom prst="line">
            <a:avLst/>
          </a:prstGeom>
          <a:noFill/>
          <a:ln w="3175">
            <a:solidFill>
              <a:srgbClr val="000000"/>
            </a:solidFill>
            <a:round/>
            <a:headEnd/>
            <a:tailEnd/>
          </a:ln>
        </p:spPr>
        <p:txBody>
          <a:bodyPr/>
          <a:lstStyle/>
          <a:p>
            <a:endParaRPr lang="en-US" dirty="0"/>
          </a:p>
        </p:txBody>
      </p:sp>
      <p:sp>
        <p:nvSpPr>
          <p:cNvPr id="2584712" name="Rectangle 3208"/>
          <p:cNvSpPr>
            <a:spLocks noChangeArrowheads="1"/>
          </p:cNvSpPr>
          <p:nvPr/>
        </p:nvSpPr>
        <p:spPr bwMode="auto">
          <a:xfrm>
            <a:off x="1688197" y="3081556"/>
            <a:ext cx="44450" cy="10636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1</a:t>
            </a:r>
            <a:endParaRPr lang="en-US" sz="700" b="1" dirty="0"/>
          </a:p>
        </p:txBody>
      </p:sp>
      <p:sp>
        <p:nvSpPr>
          <p:cNvPr id="2584713" name="Rectangle 3209"/>
          <p:cNvSpPr>
            <a:spLocks noChangeArrowheads="1"/>
          </p:cNvSpPr>
          <p:nvPr/>
        </p:nvSpPr>
        <p:spPr bwMode="auto">
          <a:xfrm>
            <a:off x="2840475" y="3962400"/>
            <a:ext cx="133350" cy="10636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0..*</a:t>
            </a:r>
            <a:endParaRPr lang="en-US" sz="700" b="1" dirty="0"/>
          </a:p>
        </p:txBody>
      </p:sp>
      <p:sp>
        <p:nvSpPr>
          <p:cNvPr id="2584714" name="Rectangle 3210"/>
          <p:cNvSpPr>
            <a:spLocks noChangeArrowheads="1"/>
          </p:cNvSpPr>
          <p:nvPr/>
        </p:nvSpPr>
        <p:spPr bwMode="auto">
          <a:xfrm>
            <a:off x="2160588" y="3077944"/>
            <a:ext cx="260350" cy="106362"/>
          </a:xfrm>
          <a:prstGeom prst="rect">
            <a:avLst/>
          </a:prstGeom>
          <a:noFill/>
          <a:ln w="9525">
            <a:noFill/>
            <a:miter lim="800000"/>
            <a:headEnd/>
            <a:tailEnd/>
          </a:ln>
        </p:spPr>
        <p:txBody>
          <a:bodyPr wrap="none" lIns="0" tIns="0" rIns="0" bIns="0">
            <a:spAutoFit/>
          </a:bodyPr>
          <a:lstStyle/>
          <a:p>
            <a:pPr algn="l"/>
            <a:r>
              <a:rPr lang="en-US" sz="700" i="1" dirty="0">
                <a:solidFill>
                  <a:srgbClr val="000000"/>
                </a:solidFill>
              </a:rPr>
              <a:t>Sold as</a:t>
            </a:r>
            <a:endParaRPr lang="en-US" sz="700" b="1" dirty="0"/>
          </a:p>
        </p:txBody>
      </p:sp>
      <p:sp>
        <p:nvSpPr>
          <p:cNvPr id="2584716" name="Freeform 3212"/>
          <p:cNvSpPr>
            <a:spLocks/>
          </p:cNvSpPr>
          <p:nvPr/>
        </p:nvSpPr>
        <p:spPr bwMode="auto">
          <a:xfrm>
            <a:off x="788988" y="3843557"/>
            <a:ext cx="155575" cy="65087"/>
          </a:xfrm>
          <a:custGeom>
            <a:avLst/>
            <a:gdLst/>
            <a:ahLst/>
            <a:cxnLst>
              <a:cxn ang="0">
                <a:pos x="21" y="0"/>
              </a:cxn>
              <a:cxn ang="0">
                <a:pos x="0" y="34"/>
              </a:cxn>
              <a:cxn ang="0">
                <a:pos x="42" y="34"/>
              </a:cxn>
              <a:cxn ang="0">
                <a:pos x="21" y="0"/>
              </a:cxn>
            </a:cxnLst>
            <a:rect l="0" t="0" r="r" b="b"/>
            <a:pathLst>
              <a:path w="42" h="34">
                <a:moveTo>
                  <a:pt x="21" y="0"/>
                </a:moveTo>
                <a:lnTo>
                  <a:pt x="0" y="34"/>
                </a:lnTo>
                <a:lnTo>
                  <a:pt x="42" y="34"/>
                </a:lnTo>
                <a:lnTo>
                  <a:pt x="21" y="0"/>
                </a:lnTo>
                <a:close/>
              </a:path>
            </a:pathLst>
          </a:custGeom>
          <a:solidFill>
            <a:srgbClr val="FFFFFF"/>
          </a:solidFill>
          <a:ln w="3175">
            <a:solidFill>
              <a:srgbClr val="000000"/>
            </a:solidFill>
            <a:prstDash val="solid"/>
            <a:round/>
            <a:headEnd/>
            <a:tailEnd/>
          </a:ln>
        </p:spPr>
        <p:txBody>
          <a:bodyPr/>
          <a:lstStyle/>
          <a:p>
            <a:endParaRPr lang="en-US" dirty="0"/>
          </a:p>
        </p:txBody>
      </p:sp>
      <p:sp>
        <p:nvSpPr>
          <p:cNvPr id="2584717" name="Arc 3213"/>
          <p:cNvSpPr>
            <a:spLocks/>
          </p:cNvSpPr>
          <p:nvPr/>
        </p:nvSpPr>
        <p:spPr bwMode="auto">
          <a:xfrm>
            <a:off x="3829050" y="3016250"/>
            <a:ext cx="3175" cy="3175"/>
          </a:xfrm>
          <a:custGeom>
            <a:avLst/>
            <a:gdLst>
              <a:gd name="G0" fmla="+- 21600 0 0"/>
              <a:gd name="G1" fmla="+- 21600 0 0"/>
              <a:gd name="G2" fmla="+- 21600 0 0"/>
              <a:gd name="T0" fmla="*/ 6326 w 43200"/>
              <a:gd name="T1" fmla="*/ 6326 h 43200"/>
              <a:gd name="T2" fmla="*/ 6326 w 43200"/>
              <a:gd name="T3" fmla="*/ 6326 h 43200"/>
              <a:gd name="T4" fmla="*/ 21600 w 43200"/>
              <a:gd name="T5" fmla="*/ 21600 h 43200"/>
            </a:gdLst>
            <a:ahLst/>
            <a:cxnLst>
              <a:cxn ang="0">
                <a:pos x="T0" y="T1"/>
              </a:cxn>
              <a:cxn ang="0">
                <a:pos x="T2" y="T3"/>
              </a:cxn>
              <a:cxn ang="0">
                <a:pos x="T4" y="T5"/>
              </a:cxn>
            </a:cxnLst>
            <a:rect l="0" t="0" r="r" b="b"/>
            <a:pathLst>
              <a:path w="43200" h="43200" fill="none" extrusionOk="0">
                <a:moveTo>
                  <a:pt x="6326" y="6326"/>
                </a:moveTo>
              </a:path>
              <a:path w="43200" h="43200" stroke="0" extrusionOk="0">
                <a:moveTo>
                  <a:pt x="6326" y="6326"/>
                </a:moveTo>
                <a:lnTo>
                  <a:pt x="21600" y="21600"/>
                </a:lnTo>
                <a:close/>
              </a:path>
            </a:pathLst>
          </a:custGeom>
          <a:noFill/>
          <a:ln w="3175">
            <a:solidFill>
              <a:srgbClr val="000000"/>
            </a:solidFill>
            <a:round/>
            <a:headEnd/>
            <a:tailEnd/>
          </a:ln>
        </p:spPr>
        <p:txBody>
          <a:bodyPr/>
          <a:lstStyle/>
          <a:p>
            <a:endParaRPr lang="en-US" dirty="0"/>
          </a:p>
        </p:txBody>
      </p:sp>
      <p:sp>
        <p:nvSpPr>
          <p:cNvPr id="2584718" name="Line 3214"/>
          <p:cNvSpPr>
            <a:spLocks noChangeShapeType="1"/>
          </p:cNvSpPr>
          <p:nvPr/>
        </p:nvSpPr>
        <p:spPr bwMode="auto">
          <a:xfrm flipH="1">
            <a:off x="3829050" y="3016250"/>
            <a:ext cx="896938" cy="3175"/>
          </a:xfrm>
          <a:prstGeom prst="line">
            <a:avLst/>
          </a:prstGeom>
          <a:noFill/>
          <a:ln w="3175">
            <a:solidFill>
              <a:srgbClr val="000000"/>
            </a:solidFill>
            <a:round/>
            <a:headEnd/>
            <a:tailEnd/>
          </a:ln>
        </p:spPr>
        <p:txBody>
          <a:bodyPr/>
          <a:lstStyle/>
          <a:p>
            <a:endParaRPr lang="en-US" dirty="0"/>
          </a:p>
        </p:txBody>
      </p:sp>
      <p:sp>
        <p:nvSpPr>
          <p:cNvPr id="2584719" name="Arc 3215"/>
          <p:cNvSpPr>
            <a:spLocks/>
          </p:cNvSpPr>
          <p:nvPr/>
        </p:nvSpPr>
        <p:spPr bwMode="auto">
          <a:xfrm>
            <a:off x="3829050" y="3016250"/>
            <a:ext cx="3175" cy="3175"/>
          </a:xfrm>
          <a:custGeom>
            <a:avLst/>
            <a:gdLst>
              <a:gd name="G0" fmla="+- 21600 0 0"/>
              <a:gd name="G1" fmla="+- 21600 0 0"/>
              <a:gd name="G2" fmla="+- 21600 0 0"/>
              <a:gd name="T0" fmla="*/ 6326 w 43200"/>
              <a:gd name="T1" fmla="*/ 6326 h 43200"/>
              <a:gd name="T2" fmla="*/ 6326 w 43200"/>
              <a:gd name="T3" fmla="*/ 6326 h 43200"/>
              <a:gd name="T4" fmla="*/ 21600 w 43200"/>
              <a:gd name="T5" fmla="*/ 21600 h 43200"/>
            </a:gdLst>
            <a:ahLst/>
            <a:cxnLst>
              <a:cxn ang="0">
                <a:pos x="T0" y="T1"/>
              </a:cxn>
              <a:cxn ang="0">
                <a:pos x="T2" y="T3"/>
              </a:cxn>
              <a:cxn ang="0">
                <a:pos x="T4" y="T5"/>
              </a:cxn>
            </a:cxnLst>
            <a:rect l="0" t="0" r="r" b="b"/>
            <a:pathLst>
              <a:path w="43200" h="43200" fill="none" extrusionOk="0">
                <a:moveTo>
                  <a:pt x="6326" y="6326"/>
                </a:moveTo>
              </a:path>
              <a:path w="43200" h="43200" stroke="0" extrusionOk="0">
                <a:moveTo>
                  <a:pt x="6326" y="6326"/>
                </a:moveTo>
                <a:lnTo>
                  <a:pt x="21600" y="21600"/>
                </a:lnTo>
                <a:close/>
              </a:path>
            </a:pathLst>
          </a:custGeom>
          <a:noFill/>
          <a:ln w="3175">
            <a:solidFill>
              <a:srgbClr val="000000"/>
            </a:solidFill>
            <a:round/>
            <a:headEnd/>
            <a:tailEnd/>
          </a:ln>
        </p:spPr>
        <p:txBody>
          <a:bodyPr/>
          <a:lstStyle/>
          <a:p>
            <a:endParaRPr lang="en-US" dirty="0"/>
          </a:p>
        </p:txBody>
      </p:sp>
      <p:sp>
        <p:nvSpPr>
          <p:cNvPr id="2584720" name="Line 3216"/>
          <p:cNvSpPr>
            <a:spLocks noChangeShapeType="1"/>
          </p:cNvSpPr>
          <p:nvPr/>
        </p:nvSpPr>
        <p:spPr bwMode="auto">
          <a:xfrm>
            <a:off x="3829050" y="3016250"/>
            <a:ext cx="3175" cy="377825"/>
          </a:xfrm>
          <a:prstGeom prst="line">
            <a:avLst/>
          </a:prstGeom>
          <a:noFill/>
          <a:ln w="3175">
            <a:solidFill>
              <a:srgbClr val="000000"/>
            </a:solidFill>
            <a:round/>
            <a:headEnd/>
            <a:tailEnd/>
          </a:ln>
        </p:spPr>
        <p:txBody>
          <a:bodyPr/>
          <a:lstStyle/>
          <a:p>
            <a:endParaRPr lang="en-US" dirty="0"/>
          </a:p>
        </p:txBody>
      </p:sp>
      <p:sp>
        <p:nvSpPr>
          <p:cNvPr id="2584721" name="Rectangle 3217"/>
          <p:cNvSpPr>
            <a:spLocks noChangeArrowheads="1"/>
          </p:cNvSpPr>
          <p:nvPr/>
        </p:nvSpPr>
        <p:spPr bwMode="auto">
          <a:xfrm>
            <a:off x="4602162" y="3060700"/>
            <a:ext cx="44450" cy="10636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1</a:t>
            </a:r>
            <a:endParaRPr lang="en-US" sz="700" b="1" dirty="0"/>
          </a:p>
        </p:txBody>
      </p:sp>
      <p:sp>
        <p:nvSpPr>
          <p:cNvPr id="2584722" name="Rectangle 3218"/>
          <p:cNvSpPr>
            <a:spLocks noChangeArrowheads="1"/>
          </p:cNvSpPr>
          <p:nvPr/>
        </p:nvSpPr>
        <p:spPr bwMode="auto">
          <a:xfrm>
            <a:off x="3656012" y="3246438"/>
            <a:ext cx="131763" cy="10636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0..*</a:t>
            </a:r>
            <a:endParaRPr lang="en-US" sz="700" b="1" dirty="0"/>
          </a:p>
        </p:txBody>
      </p:sp>
      <p:sp>
        <p:nvSpPr>
          <p:cNvPr id="2584723" name="Rectangle 3219"/>
          <p:cNvSpPr>
            <a:spLocks noChangeArrowheads="1"/>
          </p:cNvSpPr>
          <p:nvPr/>
        </p:nvSpPr>
        <p:spPr bwMode="auto">
          <a:xfrm>
            <a:off x="3706813" y="2871787"/>
            <a:ext cx="536575" cy="106363"/>
          </a:xfrm>
          <a:prstGeom prst="rect">
            <a:avLst/>
          </a:prstGeom>
          <a:noFill/>
          <a:ln w="9525">
            <a:noFill/>
            <a:miter lim="800000"/>
            <a:headEnd/>
            <a:tailEnd/>
          </a:ln>
        </p:spPr>
        <p:txBody>
          <a:bodyPr wrap="none" lIns="0" tIns="0" rIns="0" bIns="0">
            <a:spAutoFit/>
          </a:bodyPr>
          <a:lstStyle/>
          <a:p>
            <a:pPr algn="l"/>
            <a:r>
              <a:rPr lang="en-US" sz="700" i="1" dirty="0">
                <a:solidFill>
                  <a:srgbClr val="000000"/>
                </a:solidFill>
              </a:rPr>
              <a:t>Has purchased</a:t>
            </a:r>
            <a:endParaRPr lang="en-US" sz="700" b="1" dirty="0"/>
          </a:p>
        </p:txBody>
      </p:sp>
      <p:sp>
        <p:nvSpPr>
          <p:cNvPr id="2584725" name="Line 3221"/>
          <p:cNvSpPr>
            <a:spLocks noChangeShapeType="1"/>
          </p:cNvSpPr>
          <p:nvPr/>
        </p:nvSpPr>
        <p:spPr bwMode="auto">
          <a:xfrm>
            <a:off x="6634163" y="3850481"/>
            <a:ext cx="1366837" cy="0"/>
          </a:xfrm>
          <a:prstGeom prst="line">
            <a:avLst/>
          </a:prstGeom>
          <a:noFill/>
          <a:ln w="3175">
            <a:solidFill>
              <a:srgbClr val="000000"/>
            </a:solidFill>
            <a:round/>
            <a:headEnd/>
            <a:tailEnd/>
          </a:ln>
        </p:spPr>
        <p:txBody>
          <a:bodyPr/>
          <a:lstStyle/>
          <a:p>
            <a:endParaRPr lang="en-US" dirty="0"/>
          </a:p>
        </p:txBody>
      </p:sp>
      <p:sp>
        <p:nvSpPr>
          <p:cNvPr id="2584731" name="Rectangle 3227"/>
          <p:cNvSpPr>
            <a:spLocks noChangeArrowheads="1"/>
          </p:cNvSpPr>
          <p:nvPr/>
        </p:nvSpPr>
        <p:spPr bwMode="auto">
          <a:xfrm>
            <a:off x="6704012" y="3886200"/>
            <a:ext cx="42863"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1</a:t>
            </a:r>
            <a:endParaRPr lang="en-US" sz="700" b="1" dirty="0"/>
          </a:p>
        </p:txBody>
      </p:sp>
      <p:sp>
        <p:nvSpPr>
          <p:cNvPr id="2584732" name="Rectangle 3228"/>
          <p:cNvSpPr>
            <a:spLocks noChangeArrowheads="1"/>
          </p:cNvSpPr>
          <p:nvPr/>
        </p:nvSpPr>
        <p:spPr bwMode="auto">
          <a:xfrm>
            <a:off x="7812758" y="3897312"/>
            <a:ext cx="131762"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0..*</a:t>
            </a:r>
            <a:endParaRPr lang="en-US" sz="700" b="1" dirty="0"/>
          </a:p>
        </p:txBody>
      </p:sp>
      <p:sp>
        <p:nvSpPr>
          <p:cNvPr id="2584733" name="Rectangle 3229"/>
          <p:cNvSpPr>
            <a:spLocks noChangeArrowheads="1"/>
          </p:cNvSpPr>
          <p:nvPr/>
        </p:nvSpPr>
        <p:spPr bwMode="auto">
          <a:xfrm>
            <a:off x="7145338" y="3702174"/>
            <a:ext cx="338137" cy="106362"/>
          </a:xfrm>
          <a:prstGeom prst="rect">
            <a:avLst/>
          </a:prstGeom>
          <a:noFill/>
          <a:ln w="9525">
            <a:noFill/>
            <a:miter lim="800000"/>
            <a:headEnd/>
            <a:tailEnd/>
          </a:ln>
        </p:spPr>
        <p:txBody>
          <a:bodyPr wrap="none" lIns="0" tIns="0" rIns="0" bIns="0">
            <a:spAutoFit/>
          </a:bodyPr>
          <a:lstStyle/>
          <a:p>
            <a:pPr algn="l"/>
            <a:r>
              <a:rPr lang="en-US" sz="700" i="1" dirty="0">
                <a:solidFill>
                  <a:srgbClr val="000000"/>
                </a:solidFill>
              </a:rPr>
              <a:t>Conducts</a:t>
            </a:r>
            <a:endParaRPr lang="en-US" sz="700" b="1" dirty="0"/>
          </a:p>
        </p:txBody>
      </p:sp>
      <p:sp>
        <p:nvSpPr>
          <p:cNvPr id="2584741" name="Freeform 3237"/>
          <p:cNvSpPr>
            <a:spLocks/>
          </p:cNvSpPr>
          <p:nvPr/>
        </p:nvSpPr>
        <p:spPr bwMode="auto">
          <a:xfrm>
            <a:off x="5602288" y="2025664"/>
            <a:ext cx="153987" cy="65088"/>
          </a:xfrm>
          <a:custGeom>
            <a:avLst/>
            <a:gdLst/>
            <a:ahLst/>
            <a:cxnLst>
              <a:cxn ang="0">
                <a:pos x="21" y="0"/>
              </a:cxn>
              <a:cxn ang="0">
                <a:pos x="0" y="34"/>
              </a:cxn>
              <a:cxn ang="0">
                <a:pos x="42" y="34"/>
              </a:cxn>
              <a:cxn ang="0">
                <a:pos x="21" y="0"/>
              </a:cxn>
            </a:cxnLst>
            <a:rect l="0" t="0" r="r" b="b"/>
            <a:pathLst>
              <a:path w="42" h="34">
                <a:moveTo>
                  <a:pt x="21" y="0"/>
                </a:moveTo>
                <a:lnTo>
                  <a:pt x="0" y="34"/>
                </a:lnTo>
                <a:lnTo>
                  <a:pt x="42" y="34"/>
                </a:lnTo>
                <a:lnTo>
                  <a:pt x="21" y="0"/>
                </a:lnTo>
                <a:close/>
              </a:path>
            </a:pathLst>
          </a:custGeom>
          <a:solidFill>
            <a:srgbClr val="FFFFFF"/>
          </a:solidFill>
          <a:ln w="3175">
            <a:solidFill>
              <a:srgbClr val="000000"/>
            </a:solidFill>
            <a:prstDash val="solid"/>
            <a:round/>
            <a:headEnd/>
            <a:tailEnd/>
          </a:ln>
        </p:spPr>
        <p:txBody>
          <a:bodyPr/>
          <a:lstStyle/>
          <a:p>
            <a:endParaRPr lang="en-US" dirty="0"/>
          </a:p>
        </p:txBody>
      </p:sp>
      <p:grpSp>
        <p:nvGrpSpPr>
          <p:cNvPr id="161" name="Group 160"/>
          <p:cNvGrpSpPr/>
          <p:nvPr/>
        </p:nvGrpSpPr>
        <p:grpSpPr>
          <a:xfrm>
            <a:off x="8001000" y="3403600"/>
            <a:ext cx="1752600" cy="893762"/>
            <a:chOff x="8001000" y="3403600"/>
            <a:chExt cx="1752600" cy="893762"/>
          </a:xfrm>
        </p:grpSpPr>
        <p:sp>
          <p:nvSpPr>
            <p:cNvPr id="2584656" name="Rectangle 3152"/>
            <p:cNvSpPr>
              <a:spLocks noChangeArrowheads="1"/>
            </p:cNvSpPr>
            <p:nvPr/>
          </p:nvSpPr>
          <p:spPr bwMode="auto">
            <a:xfrm>
              <a:off x="8001000" y="3403600"/>
              <a:ext cx="1752600" cy="893762"/>
            </a:xfrm>
            <a:prstGeom prst="rect">
              <a:avLst/>
            </a:prstGeom>
            <a:noFill/>
            <a:ln w="3175">
              <a:solidFill>
                <a:srgbClr val="000000"/>
              </a:solidFill>
              <a:miter lim="800000"/>
              <a:headEnd/>
              <a:tailEnd/>
            </a:ln>
          </p:spPr>
          <p:txBody>
            <a:bodyPr/>
            <a:lstStyle/>
            <a:p>
              <a:endParaRPr lang="en-US" dirty="0"/>
            </a:p>
          </p:txBody>
        </p:sp>
        <p:sp>
          <p:nvSpPr>
            <p:cNvPr id="2584657" name="Rectangle 3153"/>
            <p:cNvSpPr>
              <a:spLocks noChangeArrowheads="1"/>
            </p:cNvSpPr>
            <p:nvPr/>
          </p:nvSpPr>
          <p:spPr bwMode="auto">
            <a:xfrm>
              <a:off x="8012112" y="3411537"/>
              <a:ext cx="422275" cy="106363"/>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Transaction</a:t>
              </a:r>
              <a:endParaRPr lang="en-US" sz="700" b="1" dirty="0"/>
            </a:p>
          </p:txBody>
        </p:sp>
        <p:sp>
          <p:nvSpPr>
            <p:cNvPr id="2584658" name="Line 3154"/>
            <p:cNvSpPr>
              <a:spLocks noChangeShapeType="1"/>
            </p:cNvSpPr>
            <p:nvPr/>
          </p:nvSpPr>
          <p:spPr bwMode="auto">
            <a:xfrm>
              <a:off x="8012112" y="3511550"/>
              <a:ext cx="1727200" cy="1587"/>
            </a:xfrm>
            <a:prstGeom prst="line">
              <a:avLst/>
            </a:prstGeom>
            <a:noFill/>
            <a:ln w="3175">
              <a:solidFill>
                <a:srgbClr val="000000"/>
              </a:solidFill>
              <a:round/>
              <a:headEnd/>
              <a:tailEnd/>
            </a:ln>
          </p:spPr>
          <p:txBody>
            <a:bodyPr/>
            <a:lstStyle/>
            <a:p>
              <a:endParaRPr lang="en-US" dirty="0"/>
            </a:p>
          </p:txBody>
        </p:sp>
        <p:sp>
          <p:nvSpPr>
            <p:cNvPr id="2584659" name="Rectangle 3155"/>
            <p:cNvSpPr>
              <a:spLocks noChangeArrowheads="1"/>
            </p:cNvSpPr>
            <p:nvPr/>
          </p:nvSpPr>
          <p:spPr bwMode="auto">
            <a:xfrm>
              <a:off x="8012112" y="3546475"/>
              <a:ext cx="1139736"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Transaction Reference Number</a:t>
              </a:r>
              <a:endParaRPr lang="en-US" sz="700" b="1" dirty="0"/>
            </a:p>
          </p:txBody>
        </p:sp>
        <p:sp>
          <p:nvSpPr>
            <p:cNvPr id="2584660" name="Rectangle 3156"/>
            <p:cNvSpPr>
              <a:spLocks noChangeArrowheads="1"/>
            </p:cNvSpPr>
            <p:nvPr/>
          </p:nvSpPr>
          <p:spPr bwMode="auto">
            <a:xfrm>
              <a:off x="8012112" y="3609975"/>
              <a:ext cx="618759"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Transaction Date</a:t>
              </a:r>
              <a:endParaRPr lang="en-US" sz="700" b="1" dirty="0"/>
            </a:p>
          </p:txBody>
        </p:sp>
        <p:sp>
          <p:nvSpPr>
            <p:cNvPr id="2584661" name="Rectangle 3157"/>
            <p:cNvSpPr>
              <a:spLocks noChangeArrowheads="1"/>
            </p:cNvSpPr>
            <p:nvPr/>
          </p:nvSpPr>
          <p:spPr bwMode="auto">
            <a:xfrm>
              <a:off x="8012112" y="3671887"/>
              <a:ext cx="633187"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Transaction Type</a:t>
              </a:r>
              <a:endParaRPr lang="en-US" sz="700" b="1" dirty="0"/>
            </a:p>
          </p:txBody>
        </p:sp>
        <p:sp>
          <p:nvSpPr>
            <p:cNvPr id="2584662" name="Rectangle 3158"/>
            <p:cNvSpPr>
              <a:spLocks noChangeArrowheads="1"/>
            </p:cNvSpPr>
            <p:nvPr/>
          </p:nvSpPr>
          <p:spPr bwMode="auto">
            <a:xfrm>
              <a:off x="8012112" y="3735387"/>
              <a:ext cx="870431"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Transaction Description</a:t>
              </a:r>
              <a:endParaRPr lang="en-US" sz="700" b="1" dirty="0"/>
            </a:p>
          </p:txBody>
        </p:sp>
        <p:sp>
          <p:nvSpPr>
            <p:cNvPr id="2584663" name="Rectangle 3159"/>
            <p:cNvSpPr>
              <a:spLocks noChangeArrowheads="1"/>
            </p:cNvSpPr>
            <p:nvPr/>
          </p:nvSpPr>
          <p:spPr bwMode="auto">
            <a:xfrm>
              <a:off x="8012112" y="3798887"/>
              <a:ext cx="743793"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Transaction Amount</a:t>
              </a:r>
              <a:endParaRPr lang="en-US" sz="700" b="1" dirty="0"/>
            </a:p>
          </p:txBody>
        </p:sp>
        <p:sp>
          <p:nvSpPr>
            <p:cNvPr id="2584664" name="Line 3160"/>
            <p:cNvSpPr>
              <a:spLocks noChangeShapeType="1"/>
            </p:cNvSpPr>
            <p:nvPr/>
          </p:nvSpPr>
          <p:spPr bwMode="auto">
            <a:xfrm>
              <a:off x="8012112" y="3924067"/>
              <a:ext cx="1727200" cy="1587"/>
            </a:xfrm>
            <a:prstGeom prst="line">
              <a:avLst/>
            </a:prstGeom>
            <a:noFill/>
            <a:ln w="3175">
              <a:solidFill>
                <a:srgbClr val="000000"/>
              </a:solidFill>
              <a:round/>
              <a:headEnd/>
              <a:tailEnd/>
            </a:ln>
          </p:spPr>
          <p:txBody>
            <a:bodyPr/>
            <a:lstStyle/>
            <a:p>
              <a:endParaRPr lang="en-US" dirty="0"/>
            </a:p>
          </p:txBody>
        </p:sp>
      </p:gr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3"/>
          <p:cNvSpPr>
            <a:spLocks noGrp="1"/>
          </p:cNvSpPr>
          <p:nvPr>
            <p:ph type="sldNum" sz="quarter" idx="12"/>
          </p:nvPr>
        </p:nvSpPr>
        <p:spPr/>
        <p:txBody>
          <a:bodyPr/>
          <a:lstStyle/>
          <a:p>
            <a:fld id="{B3BE6B14-245A-4FB0-BD9F-0B7D5F4C5ED5}" type="slidenum">
              <a:rPr lang="en-US"/>
              <a:pPr/>
              <a:t>8</a:t>
            </a:fld>
            <a:endParaRPr lang="en-US" dirty="0"/>
          </a:p>
        </p:txBody>
      </p:sp>
      <p:sp>
        <p:nvSpPr>
          <p:cNvPr id="2909187" name="Rectangle 3"/>
          <p:cNvSpPr>
            <a:spLocks noGrp="1" noChangeArrowheads="1"/>
          </p:cNvSpPr>
          <p:nvPr>
            <p:ph type="body" idx="4294967295"/>
          </p:nvPr>
        </p:nvSpPr>
        <p:spPr>
          <a:xfrm>
            <a:off x="381000" y="1676400"/>
            <a:ext cx="9144000" cy="4953000"/>
          </a:xfrm>
        </p:spPr>
        <p:txBody>
          <a:bodyPr/>
          <a:lstStyle/>
          <a:p>
            <a:r>
              <a:rPr lang="en-US" b="1" i="1" dirty="0"/>
              <a:t>Note:</a:t>
            </a:r>
            <a:r>
              <a:rPr lang="en-US" dirty="0"/>
              <a:t>  Some authors also categorize analysis classes into 3 types </a:t>
            </a:r>
          </a:p>
          <a:p>
            <a:endParaRPr lang="en-US" dirty="0"/>
          </a:p>
        </p:txBody>
      </p:sp>
      <p:pic>
        <p:nvPicPr>
          <p:cNvPr id="2909188" name="Picture 4"/>
          <p:cNvPicPr>
            <a:picLocks noChangeAspect="1" noChangeArrowheads="1"/>
          </p:cNvPicPr>
          <p:nvPr/>
        </p:nvPicPr>
        <p:blipFill>
          <a:blip r:embed="rId3" cstate="print"/>
          <a:srcRect/>
          <a:stretch>
            <a:fillRect/>
          </a:stretch>
        </p:blipFill>
        <p:spPr bwMode="auto">
          <a:xfrm>
            <a:off x="836612" y="2914650"/>
            <a:ext cx="5257800" cy="3943350"/>
          </a:xfrm>
          <a:prstGeom prst="rect">
            <a:avLst/>
          </a:prstGeom>
          <a:noFill/>
          <a:ln w="9525">
            <a:solidFill>
              <a:srgbClr val="000000"/>
            </a:solidFill>
            <a:miter lim="800000"/>
            <a:headEnd/>
            <a:tailEnd/>
          </a:ln>
        </p:spPr>
      </p:pic>
      <p:sp>
        <p:nvSpPr>
          <p:cNvPr id="2909189" name="Line 1108"/>
          <p:cNvSpPr>
            <a:spLocks noChangeShapeType="1"/>
          </p:cNvSpPr>
          <p:nvPr/>
        </p:nvSpPr>
        <p:spPr bwMode="auto">
          <a:xfrm flipH="1">
            <a:off x="2587624" y="2209800"/>
            <a:ext cx="2057400" cy="1676400"/>
          </a:xfrm>
          <a:prstGeom prst="line">
            <a:avLst/>
          </a:prstGeom>
          <a:noFill/>
          <a:ln w="406400">
            <a:solidFill>
              <a:schemeClr val="tx2"/>
            </a:solidFill>
            <a:round/>
            <a:headEnd type="none" w="sm" len="sm"/>
            <a:tailEnd type="stealth" w="med" len="lg"/>
          </a:ln>
        </p:spPr>
        <p:txBody>
          <a:bodyPr/>
          <a:lstStyle/>
          <a:p>
            <a:endParaRPr lang="en-US" dirty="0"/>
          </a:p>
        </p:txBody>
      </p:sp>
      <p:sp>
        <p:nvSpPr>
          <p:cNvPr id="2909190" name="Line 1108"/>
          <p:cNvSpPr>
            <a:spLocks noChangeShapeType="1"/>
          </p:cNvSpPr>
          <p:nvPr/>
        </p:nvSpPr>
        <p:spPr bwMode="auto">
          <a:xfrm flipH="1">
            <a:off x="3502024" y="2286000"/>
            <a:ext cx="2057400" cy="1676400"/>
          </a:xfrm>
          <a:prstGeom prst="line">
            <a:avLst/>
          </a:prstGeom>
          <a:noFill/>
          <a:ln w="406400">
            <a:solidFill>
              <a:schemeClr val="tx2"/>
            </a:solidFill>
            <a:round/>
            <a:headEnd type="none" w="sm" len="sm"/>
            <a:tailEnd type="stealth" w="med" len="lg"/>
          </a:ln>
          <a:effectLst>
            <a:outerShdw blurRad="50800" dist="50800" dir="5400000" algn="ctr" rotWithShape="0">
              <a:schemeClr val="bg1">
                <a:lumMod val="65000"/>
              </a:schemeClr>
            </a:outerShdw>
          </a:effectLst>
        </p:spPr>
        <p:txBody>
          <a:bodyPr/>
          <a:lstStyle/>
          <a:p>
            <a:endParaRPr lang="en-US" dirty="0"/>
          </a:p>
        </p:txBody>
      </p:sp>
      <p:sp>
        <p:nvSpPr>
          <p:cNvPr id="8" name="Rectangle 2"/>
          <p:cNvSpPr txBox="1">
            <a:spLocks noChangeArrowheads="1"/>
          </p:cNvSpPr>
          <p:nvPr/>
        </p:nvSpPr>
        <p:spPr>
          <a:xfrm>
            <a:off x="381000" y="304800"/>
            <a:ext cx="9144000" cy="1066800"/>
          </a:xfrm>
          <a:prstGeom prst="rect">
            <a:avLst/>
          </a:prstGeo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4400" b="1" i="0" u="none" strike="noStrike" kern="0" cap="none" spc="0" normalizeH="0" baseline="0" noProof="0" dirty="0">
              <a:ln>
                <a:noFill/>
              </a:ln>
              <a:solidFill>
                <a:schemeClr val="tx2"/>
              </a:solidFill>
              <a:effectLst/>
              <a:uLnTx/>
              <a:uFillTx/>
              <a:latin typeface="+mj-lt"/>
              <a:ea typeface="+mj-ea"/>
              <a:cs typeface="+mj-cs"/>
            </a:endParaRPr>
          </a:p>
        </p:txBody>
      </p:sp>
      <p:sp>
        <p:nvSpPr>
          <p:cNvPr id="13" name="Rectangle 2"/>
          <p:cNvSpPr txBox="1">
            <a:spLocks noChangeArrowheads="1"/>
          </p:cNvSpPr>
          <p:nvPr/>
        </p:nvSpPr>
        <p:spPr bwMode="auto">
          <a:xfrm>
            <a:off x="381000" y="304800"/>
            <a:ext cx="9144000" cy="1066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mj-lt"/>
                <a:ea typeface="+mj-ea"/>
                <a:cs typeface="+mj-cs"/>
              </a:rPr>
              <a:t>Design Classes</a:t>
            </a:r>
            <a:endParaRPr kumimoji="0" lang="en-GB" sz="4400" b="1" i="0" u="none" strike="noStrike" kern="0" cap="none" spc="0" normalizeH="0" baseline="0" noProof="0" dirty="0">
              <a:ln>
                <a:noFill/>
              </a:ln>
              <a:solidFill>
                <a:schemeClr val="tx2"/>
              </a:solidFill>
              <a:effectLst/>
              <a:uLnTx/>
              <a:uFillTx/>
              <a:latin typeface="+mj-lt"/>
              <a:ea typeface="+mj-ea"/>
              <a:cs typeface="+mj-cs"/>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91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09189"/>
                                        </p:tgtEl>
                                        <p:attrNameLst>
                                          <p:attrName>style.visibility</p:attrName>
                                        </p:attrNameLst>
                                      </p:cBhvr>
                                      <p:to>
                                        <p:strVal val="visible"/>
                                      </p:to>
                                    </p:set>
                                  </p:childTnLst>
                                  <p:subTnLst>
                                    <p:set>
                                      <p:cBhvr override="childStyle">
                                        <p:cTn dur="1" fill="hold" display="0" masterRel="nextClick" afterEffect="1"/>
                                        <p:tgtEl>
                                          <p:spTgt spid="2909189"/>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09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9189" grpId="0" animBg="1"/>
      <p:bldP spid="290919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8881" name="Line 1233"/>
          <p:cNvSpPr>
            <a:spLocks noChangeShapeType="1"/>
          </p:cNvSpPr>
          <p:nvPr/>
        </p:nvSpPr>
        <p:spPr bwMode="auto">
          <a:xfrm>
            <a:off x="6069012" y="3937317"/>
            <a:ext cx="2103120" cy="0"/>
          </a:xfrm>
          <a:prstGeom prst="line">
            <a:avLst/>
          </a:prstGeom>
          <a:noFill/>
          <a:ln w="6350">
            <a:solidFill>
              <a:srgbClr val="000000"/>
            </a:solidFill>
            <a:round/>
            <a:headEnd/>
            <a:tailEnd/>
          </a:ln>
        </p:spPr>
        <p:txBody>
          <a:bodyPr/>
          <a:lstStyle/>
          <a:p>
            <a:endParaRPr lang="en-US" dirty="0"/>
          </a:p>
        </p:txBody>
      </p:sp>
      <p:grpSp>
        <p:nvGrpSpPr>
          <p:cNvPr id="184" name="Group 183"/>
          <p:cNvGrpSpPr/>
          <p:nvPr/>
        </p:nvGrpSpPr>
        <p:grpSpPr>
          <a:xfrm>
            <a:off x="7982744" y="3456305"/>
            <a:ext cx="1546225" cy="868680"/>
            <a:chOff x="7840663" y="3456305"/>
            <a:chExt cx="1546225" cy="868680"/>
          </a:xfrm>
        </p:grpSpPr>
        <p:sp>
          <p:nvSpPr>
            <p:cNvPr id="2588773" name="Rectangle 1125"/>
            <p:cNvSpPr>
              <a:spLocks noChangeArrowheads="1"/>
            </p:cNvSpPr>
            <p:nvPr/>
          </p:nvSpPr>
          <p:spPr bwMode="auto">
            <a:xfrm>
              <a:off x="7840663" y="3456305"/>
              <a:ext cx="1546225" cy="868680"/>
            </a:xfrm>
            <a:prstGeom prst="rect">
              <a:avLst/>
            </a:prstGeom>
            <a:solidFill>
              <a:schemeClr val="bg1"/>
            </a:solidFill>
            <a:ln w="4763">
              <a:solidFill>
                <a:srgbClr val="000000"/>
              </a:solidFill>
              <a:miter lim="800000"/>
              <a:headEnd/>
              <a:tailEnd/>
            </a:ln>
          </p:spPr>
          <p:txBody>
            <a:bodyPr/>
            <a:lstStyle/>
            <a:p>
              <a:endParaRPr lang="en-US" dirty="0"/>
            </a:p>
          </p:txBody>
        </p:sp>
        <p:sp>
          <p:nvSpPr>
            <p:cNvPr id="2588774" name="Rectangle 1126"/>
            <p:cNvSpPr>
              <a:spLocks noChangeArrowheads="1"/>
            </p:cNvSpPr>
            <p:nvPr/>
          </p:nvSpPr>
          <p:spPr bwMode="auto">
            <a:xfrm>
              <a:off x="7853363" y="3462655"/>
              <a:ext cx="426399"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Transaction</a:t>
              </a:r>
              <a:endParaRPr lang="en-US" sz="700" dirty="0"/>
            </a:p>
          </p:txBody>
        </p:sp>
        <p:sp>
          <p:nvSpPr>
            <p:cNvPr id="2588775" name="Line 1127"/>
            <p:cNvSpPr>
              <a:spLocks noChangeShapeType="1"/>
            </p:cNvSpPr>
            <p:nvPr/>
          </p:nvSpPr>
          <p:spPr bwMode="auto">
            <a:xfrm>
              <a:off x="7853363" y="3564255"/>
              <a:ext cx="1522412" cy="1587"/>
            </a:xfrm>
            <a:prstGeom prst="line">
              <a:avLst/>
            </a:prstGeom>
            <a:noFill/>
            <a:ln w="4763">
              <a:solidFill>
                <a:srgbClr val="000000"/>
              </a:solidFill>
              <a:round/>
              <a:headEnd/>
              <a:tailEnd/>
            </a:ln>
          </p:spPr>
          <p:txBody>
            <a:bodyPr/>
            <a:lstStyle/>
            <a:p>
              <a:endParaRPr lang="en-US" dirty="0"/>
            </a:p>
          </p:txBody>
        </p:sp>
        <p:sp>
          <p:nvSpPr>
            <p:cNvPr id="2588776" name="Rectangle 1128"/>
            <p:cNvSpPr>
              <a:spLocks noChangeArrowheads="1"/>
            </p:cNvSpPr>
            <p:nvPr/>
          </p:nvSpPr>
          <p:spPr bwMode="auto">
            <a:xfrm>
              <a:off x="7853363" y="3597592"/>
              <a:ext cx="1131720"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Transaction Reference Number</a:t>
              </a:r>
              <a:endParaRPr lang="en-US" sz="700" dirty="0"/>
            </a:p>
          </p:txBody>
        </p:sp>
        <p:sp>
          <p:nvSpPr>
            <p:cNvPr id="2588777" name="Rectangle 1129"/>
            <p:cNvSpPr>
              <a:spLocks noChangeArrowheads="1"/>
            </p:cNvSpPr>
            <p:nvPr/>
          </p:nvSpPr>
          <p:spPr bwMode="auto">
            <a:xfrm>
              <a:off x="7853363" y="3662680"/>
              <a:ext cx="618759"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Transaction Date</a:t>
              </a:r>
              <a:endParaRPr lang="en-US" sz="700" dirty="0"/>
            </a:p>
          </p:txBody>
        </p:sp>
        <p:sp>
          <p:nvSpPr>
            <p:cNvPr id="2588778" name="Rectangle 1130"/>
            <p:cNvSpPr>
              <a:spLocks noChangeArrowheads="1"/>
            </p:cNvSpPr>
            <p:nvPr/>
          </p:nvSpPr>
          <p:spPr bwMode="auto">
            <a:xfrm>
              <a:off x="7853363" y="3727767"/>
              <a:ext cx="633187"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Transaction Type</a:t>
              </a:r>
              <a:endParaRPr lang="en-US" sz="700" dirty="0"/>
            </a:p>
          </p:txBody>
        </p:sp>
        <p:sp>
          <p:nvSpPr>
            <p:cNvPr id="2588779" name="Rectangle 1131"/>
            <p:cNvSpPr>
              <a:spLocks noChangeArrowheads="1"/>
            </p:cNvSpPr>
            <p:nvPr/>
          </p:nvSpPr>
          <p:spPr bwMode="auto">
            <a:xfrm>
              <a:off x="7853363" y="3788092"/>
              <a:ext cx="870431"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Transaction Description</a:t>
              </a:r>
              <a:endParaRPr lang="en-US" sz="700" dirty="0"/>
            </a:p>
          </p:txBody>
        </p:sp>
        <p:sp>
          <p:nvSpPr>
            <p:cNvPr id="2588780" name="Rectangle 1132"/>
            <p:cNvSpPr>
              <a:spLocks noChangeArrowheads="1"/>
            </p:cNvSpPr>
            <p:nvPr/>
          </p:nvSpPr>
          <p:spPr bwMode="auto">
            <a:xfrm>
              <a:off x="7853363" y="3853180"/>
              <a:ext cx="743793"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Transaction Amount</a:t>
              </a:r>
              <a:endParaRPr lang="en-US" sz="700" dirty="0"/>
            </a:p>
          </p:txBody>
        </p:sp>
        <p:sp>
          <p:nvSpPr>
            <p:cNvPr id="2588781" name="Line 1133"/>
            <p:cNvSpPr>
              <a:spLocks noChangeShapeType="1"/>
            </p:cNvSpPr>
            <p:nvPr/>
          </p:nvSpPr>
          <p:spPr bwMode="auto">
            <a:xfrm>
              <a:off x="7853363" y="3971558"/>
              <a:ext cx="1522412" cy="1587"/>
            </a:xfrm>
            <a:prstGeom prst="line">
              <a:avLst/>
            </a:prstGeom>
            <a:noFill/>
            <a:ln w="4763">
              <a:solidFill>
                <a:srgbClr val="000000"/>
              </a:solidFill>
              <a:round/>
              <a:headEnd/>
              <a:tailEnd/>
            </a:ln>
          </p:spPr>
          <p:txBody>
            <a:bodyPr/>
            <a:lstStyle/>
            <a:p>
              <a:endParaRPr lang="en-US" dirty="0"/>
            </a:p>
          </p:txBody>
        </p:sp>
      </p:grpSp>
      <p:grpSp>
        <p:nvGrpSpPr>
          <p:cNvPr id="183" name="Group 182"/>
          <p:cNvGrpSpPr/>
          <p:nvPr/>
        </p:nvGrpSpPr>
        <p:grpSpPr>
          <a:xfrm>
            <a:off x="8688387" y="4341226"/>
            <a:ext cx="134938" cy="640080"/>
            <a:chOff x="8664575" y="4341226"/>
            <a:chExt cx="134938" cy="640080"/>
          </a:xfrm>
        </p:grpSpPr>
        <p:sp>
          <p:nvSpPr>
            <p:cNvPr id="2588876" name="Line 1228"/>
            <p:cNvSpPr>
              <a:spLocks noChangeShapeType="1"/>
            </p:cNvSpPr>
            <p:nvPr/>
          </p:nvSpPr>
          <p:spPr bwMode="auto">
            <a:xfrm flipV="1">
              <a:off x="8732838" y="4341226"/>
              <a:ext cx="1587" cy="640080"/>
            </a:xfrm>
            <a:prstGeom prst="line">
              <a:avLst/>
            </a:prstGeom>
            <a:noFill/>
            <a:ln w="4763">
              <a:solidFill>
                <a:srgbClr val="000000"/>
              </a:solidFill>
              <a:round/>
              <a:headEnd/>
              <a:tailEnd/>
            </a:ln>
          </p:spPr>
          <p:txBody>
            <a:bodyPr/>
            <a:lstStyle/>
            <a:p>
              <a:endParaRPr lang="en-US" dirty="0"/>
            </a:p>
          </p:txBody>
        </p:sp>
        <p:sp>
          <p:nvSpPr>
            <p:cNvPr id="2588877" name="Freeform 1229"/>
            <p:cNvSpPr>
              <a:spLocks/>
            </p:cNvSpPr>
            <p:nvPr/>
          </p:nvSpPr>
          <p:spPr bwMode="auto">
            <a:xfrm>
              <a:off x="8664575" y="4341227"/>
              <a:ext cx="134938" cy="68262"/>
            </a:xfrm>
            <a:custGeom>
              <a:avLst/>
              <a:gdLst/>
              <a:ahLst/>
              <a:cxnLst>
                <a:cxn ang="0">
                  <a:pos x="40" y="0"/>
                </a:cxn>
                <a:cxn ang="0">
                  <a:pos x="0" y="39"/>
                </a:cxn>
                <a:cxn ang="0">
                  <a:pos x="79" y="39"/>
                </a:cxn>
                <a:cxn ang="0">
                  <a:pos x="40" y="0"/>
                </a:cxn>
              </a:cxnLst>
              <a:rect l="0" t="0" r="r" b="b"/>
              <a:pathLst>
                <a:path w="79" h="39">
                  <a:moveTo>
                    <a:pt x="40" y="0"/>
                  </a:moveTo>
                  <a:lnTo>
                    <a:pt x="0" y="39"/>
                  </a:lnTo>
                  <a:lnTo>
                    <a:pt x="79" y="39"/>
                  </a:lnTo>
                  <a:lnTo>
                    <a:pt x="40" y="0"/>
                  </a:lnTo>
                  <a:close/>
                </a:path>
              </a:pathLst>
            </a:custGeom>
            <a:solidFill>
              <a:srgbClr val="FFFFFF"/>
            </a:solidFill>
            <a:ln w="4763">
              <a:solidFill>
                <a:srgbClr val="000000"/>
              </a:solidFill>
              <a:prstDash val="solid"/>
              <a:round/>
              <a:headEnd/>
              <a:tailEnd/>
            </a:ln>
          </p:spPr>
          <p:txBody>
            <a:bodyPr/>
            <a:lstStyle/>
            <a:p>
              <a:endParaRPr lang="en-US" dirty="0"/>
            </a:p>
          </p:txBody>
        </p:sp>
      </p:grpSp>
      <p:sp>
        <p:nvSpPr>
          <p:cNvPr id="2588812" name="Line 1164"/>
          <p:cNvSpPr>
            <a:spLocks noChangeShapeType="1"/>
          </p:cNvSpPr>
          <p:nvPr/>
        </p:nvSpPr>
        <p:spPr bwMode="auto">
          <a:xfrm>
            <a:off x="6920707" y="4907281"/>
            <a:ext cx="1587" cy="274320"/>
          </a:xfrm>
          <a:prstGeom prst="line">
            <a:avLst/>
          </a:prstGeom>
          <a:noFill/>
          <a:ln w="4763">
            <a:solidFill>
              <a:srgbClr val="000000"/>
            </a:solidFill>
            <a:round/>
            <a:headEnd/>
            <a:tailEnd/>
          </a:ln>
        </p:spPr>
        <p:txBody>
          <a:bodyPr/>
          <a:lstStyle/>
          <a:p>
            <a:endParaRPr lang="en-US" dirty="0"/>
          </a:p>
        </p:txBody>
      </p:sp>
      <p:sp>
        <p:nvSpPr>
          <p:cNvPr id="2588805" name="Line 1157"/>
          <p:cNvSpPr>
            <a:spLocks noChangeShapeType="1"/>
          </p:cNvSpPr>
          <p:nvPr/>
        </p:nvSpPr>
        <p:spPr bwMode="auto">
          <a:xfrm>
            <a:off x="5916454" y="4151630"/>
            <a:ext cx="1005840" cy="1587"/>
          </a:xfrm>
          <a:prstGeom prst="line">
            <a:avLst/>
          </a:prstGeom>
          <a:noFill/>
          <a:ln w="4763">
            <a:solidFill>
              <a:srgbClr val="000000"/>
            </a:solidFill>
            <a:round/>
            <a:headEnd/>
            <a:tailEnd/>
          </a:ln>
        </p:spPr>
        <p:txBody>
          <a:bodyPr/>
          <a:lstStyle/>
          <a:p>
            <a:endParaRPr lang="en-US" dirty="0"/>
          </a:p>
        </p:txBody>
      </p:sp>
      <p:sp>
        <p:nvSpPr>
          <p:cNvPr id="2588807" name="Line 1159"/>
          <p:cNvSpPr>
            <a:spLocks noChangeShapeType="1"/>
          </p:cNvSpPr>
          <p:nvPr/>
        </p:nvSpPr>
        <p:spPr bwMode="auto">
          <a:xfrm>
            <a:off x="6920707" y="4151630"/>
            <a:ext cx="1587" cy="457200"/>
          </a:xfrm>
          <a:prstGeom prst="line">
            <a:avLst/>
          </a:prstGeom>
          <a:noFill/>
          <a:ln w="4763">
            <a:solidFill>
              <a:srgbClr val="000000"/>
            </a:solidFill>
            <a:round/>
            <a:headEnd/>
            <a:tailEnd/>
          </a:ln>
        </p:spPr>
        <p:txBody>
          <a:bodyPr/>
          <a:lstStyle/>
          <a:p>
            <a:endParaRPr lang="en-US" dirty="0"/>
          </a:p>
        </p:txBody>
      </p:sp>
      <p:sp>
        <p:nvSpPr>
          <p:cNvPr id="2588827" name="Line 1179"/>
          <p:cNvSpPr>
            <a:spLocks noChangeShapeType="1"/>
          </p:cNvSpPr>
          <p:nvPr/>
        </p:nvSpPr>
        <p:spPr bwMode="auto">
          <a:xfrm flipH="1">
            <a:off x="5230580" y="5483542"/>
            <a:ext cx="2749550" cy="1588"/>
          </a:xfrm>
          <a:prstGeom prst="line">
            <a:avLst/>
          </a:prstGeom>
          <a:noFill/>
          <a:ln w="4763">
            <a:solidFill>
              <a:srgbClr val="000000"/>
            </a:solidFill>
            <a:round/>
            <a:headEnd/>
            <a:tailEnd/>
          </a:ln>
        </p:spPr>
        <p:txBody>
          <a:bodyPr/>
          <a:lstStyle/>
          <a:p>
            <a:endParaRPr lang="en-US" dirty="0"/>
          </a:p>
        </p:txBody>
      </p:sp>
      <p:sp>
        <p:nvSpPr>
          <p:cNvPr id="2588829" name="Line 1181"/>
          <p:cNvSpPr>
            <a:spLocks noChangeShapeType="1"/>
          </p:cNvSpPr>
          <p:nvPr/>
        </p:nvSpPr>
        <p:spPr bwMode="auto">
          <a:xfrm flipV="1">
            <a:off x="5227638" y="4299882"/>
            <a:ext cx="1587" cy="1188720"/>
          </a:xfrm>
          <a:prstGeom prst="line">
            <a:avLst/>
          </a:prstGeom>
          <a:noFill/>
          <a:ln w="4763">
            <a:solidFill>
              <a:srgbClr val="000000"/>
            </a:solidFill>
            <a:round/>
            <a:headEnd/>
            <a:tailEnd/>
          </a:ln>
        </p:spPr>
        <p:txBody>
          <a:bodyPr/>
          <a:lstStyle/>
          <a:p>
            <a:endParaRPr lang="en-US" dirty="0"/>
          </a:p>
        </p:txBody>
      </p:sp>
      <p:sp>
        <p:nvSpPr>
          <p:cNvPr id="2588843" name="Line 1195"/>
          <p:cNvSpPr>
            <a:spLocks noChangeShapeType="1"/>
          </p:cNvSpPr>
          <p:nvPr/>
        </p:nvSpPr>
        <p:spPr bwMode="auto">
          <a:xfrm flipV="1">
            <a:off x="984250" y="3894588"/>
            <a:ext cx="1588" cy="822960"/>
          </a:xfrm>
          <a:prstGeom prst="line">
            <a:avLst/>
          </a:prstGeom>
          <a:noFill/>
          <a:ln w="4763">
            <a:solidFill>
              <a:srgbClr val="000000"/>
            </a:solidFill>
            <a:round/>
            <a:headEnd/>
            <a:tailEnd/>
          </a:ln>
        </p:spPr>
        <p:txBody>
          <a:bodyPr/>
          <a:lstStyle/>
          <a:p>
            <a:endParaRPr lang="en-US" dirty="0"/>
          </a:p>
        </p:txBody>
      </p:sp>
      <p:sp>
        <p:nvSpPr>
          <p:cNvPr id="2588759" name="Rectangle 1111"/>
          <p:cNvSpPr>
            <a:spLocks noChangeArrowheads="1"/>
          </p:cNvSpPr>
          <p:nvPr/>
        </p:nvSpPr>
        <p:spPr bwMode="auto">
          <a:xfrm>
            <a:off x="4619625" y="952817"/>
            <a:ext cx="1211263" cy="1181100"/>
          </a:xfrm>
          <a:prstGeom prst="rect">
            <a:avLst/>
          </a:prstGeom>
          <a:solidFill>
            <a:schemeClr val="bg1"/>
          </a:solidFill>
          <a:ln w="4763">
            <a:solidFill>
              <a:srgbClr val="000000"/>
            </a:solidFill>
            <a:miter lim="800000"/>
            <a:headEnd/>
            <a:tailEnd/>
          </a:ln>
        </p:spPr>
        <p:txBody>
          <a:bodyPr/>
          <a:lstStyle/>
          <a:p>
            <a:endParaRPr lang="en-US" dirty="0"/>
          </a:p>
        </p:txBody>
      </p:sp>
      <p:sp>
        <p:nvSpPr>
          <p:cNvPr id="2588878" name="Rectangle 1230"/>
          <p:cNvSpPr>
            <a:spLocks noGrp="1" noChangeArrowheads="1"/>
          </p:cNvSpPr>
          <p:nvPr>
            <p:ph type="title"/>
          </p:nvPr>
        </p:nvSpPr>
        <p:spPr>
          <a:xfrm>
            <a:off x="379412" y="182880"/>
            <a:ext cx="9144000" cy="1188720"/>
          </a:xfrm>
        </p:spPr>
        <p:txBody>
          <a:bodyPr/>
          <a:lstStyle/>
          <a:p>
            <a:r>
              <a:rPr lang="en-US" dirty="0" smtClean="0"/>
              <a:t>Design Class Diagram</a:t>
            </a:r>
            <a:br>
              <a:rPr lang="en-US" dirty="0" smtClean="0"/>
            </a:br>
            <a:r>
              <a:rPr lang="en-US" sz="3200" i="1" dirty="0" smtClean="0"/>
              <a:t>Excerpt for Lecture</a:t>
            </a:r>
            <a:endParaRPr lang="en-US" sz="3200" i="1" dirty="0"/>
          </a:p>
        </p:txBody>
      </p:sp>
      <p:sp>
        <p:nvSpPr>
          <p:cNvPr id="2588675" name="Rectangle 1027"/>
          <p:cNvSpPr>
            <a:spLocks noChangeArrowheads="1"/>
          </p:cNvSpPr>
          <p:nvPr/>
        </p:nvSpPr>
        <p:spPr bwMode="auto">
          <a:xfrm>
            <a:off x="4387850" y="2613342"/>
            <a:ext cx="1681163" cy="1737360"/>
          </a:xfrm>
          <a:prstGeom prst="rect">
            <a:avLst/>
          </a:prstGeom>
          <a:solidFill>
            <a:schemeClr val="bg1"/>
          </a:solidFill>
          <a:ln w="4763">
            <a:solidFill>
              <a:srgbClr val="000000"/>
            </a:solidFill>
            <a:miter lim="800000"/>
            <a:headEnd/>
            <a:tailEnd/>
          </a:ln>
        </p:spPr>
        <p:txBody>
          <a:bodyPr/>
          <a:lstStyle/>
          <a:p>
            <a:endParaRPr lang="en-US" dirty="0"/>
          </a:p>
        </p:txBody>
      </p:sp>
      <p:sp>
        <p:nvSpPr>
          <p:cNvPr id="2588677" name="Rectangle 1029"/>
          <p:cNvSpPr>
            <a:spLocks noChangeArrowheads="1"/>
          </p:cNvSpPr>
          <p:nvPr/>
        </p:nvSpPr>
        <p:spPr bwMode="auto">
          <a:xfrm>
            <a:off x="4398963" y="2641917"/>
            <a:ext cx="306174"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Member</a:t>
            </a:r>
            <a:endParaRPr lang="en-US" sz="700" dirty="0"/>
          </a:p>
        </p:txBody>
      </p:sp>
      <p:sp>
        <p:nvSpPr>
          <p:cNvPr id="2588678" name="Line 1030"/>
          <p:cNvSpPr>
            <a:spLocks noChangeShapeType="1"/>
          </p:cNvSpPr>
          <p:nvPr/>
        </p:nvSpPr>
        <p:spPr bwMode="auto">
          <a:xfrm>
            <a:off x="4398963" y="2786380"/>
            <a:ext cx="1658937" cy="1587"/>
          </a:xfrm>
          <a:prstGeom prst="line">
            <a:avLst/>
          </a:prstGeom>
          <a:noFill/>
          <a:ln w="4763">
            <a:solidFill>
              <a:srgbClr val="000000"/>
            </a:solidFill>
            <a:round/>
            <a:headEnd/>
            <a:tailEnd/>
          </a:ln>
        </p:spPr>
        <p:txBody>
          <a:bodyPr/>
          <a:lstStyle/>
          <a:p>
            <a:endParaRPr lang="en-US" dirty="0"/>
          </a:p>
        </p:txBody>
      </p:sp>
      <p:sp>
        <p:nvSpPr>
          <p:cNvPr id="2588679" name="Rectangle 1031"/>
          <p:cNvSpPr>
            <a:spLocks noChangeArrowheads="1"/>
          </p:cNvSpPr>
          <p:nvPr/>
        </p:nvSpPr>
        <p:spPr bwMode="auto">
          <a:xfrm>
            <a:off x="4398963" y="2821305"/>
            <a:ext cx="1025922"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Member Date Of Last Order</a:t>
            </a:r>
            <a:endParaRPr lang="en-US" sz="700" dirty="0"/>
          </a:p>
        </p:txBody>
      </p:sp>
      <p:sp>
        <p:nvSpPr>
          <p:cNvPr id="2588680" name="Rectangle 1032"/>
          <p:cNvSpPr>
            <a:spLocks noChangeArrowheads="1"/>
          </p:cNvSpPr>
          <p:nvPr/>
        </p:nvSpPr>
        <p:spPr bwMode="auto">
          <a:xfrm>
            <a:off x="4398963" y="2883217"/>
            <a:ext cx="1203856"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Member Daytime Phone Number</a:t>
            </a:r>
            <a:endParaRPr lang="en-US" sz="700" dirty="0"/>
          </a:p>
        </p:txBody>
      </p:sp>
      <p:sp>
        <p:nvSpPr>
          <p:cNvPr id="2588681" name="Rectangle 1033"/>
          <p:cNvSpPr>
            <a:spLocks noChangeArrowheads="1"/>
          </p:cNvSpPr>
          <p:nvPr/>
        </p:nvSpPr>
        <p:spPr bwMode="auto">
          <a:xfrm>
            <a:off x="4398963" y="2948305"/>
            <a:ext cx="1207062"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Member Credit Card Expire Date</a:t>
            </a:r>
            <a:endParaRPr lang="en-US" sz="700" dirty="0"/>
          </a:p>
        </p:txBody>
      </p:sp>
      <p:sp>
        <p:nvSpPr>
          <p:cNvPr id="2588682" name="Rectangle 1034"/>
          <p:cNvSpPr>
            <a:spLocks noChangeArrowheads="1"/>
          </p:cNvSpPr>
          <p:nvPr/>
        </p:nvSpPr>
        <p:spPr bwMode="auto">
          <a:xfrm>
            <a:off x="4398963" y="3013392"/>
            <a:ext cx="1069203"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Member Credit Card Number</a:t>
            </a:r>
            <a:endParaRPr lang="en-US" sz="700" dirty="0"/>
          </a:p>
        </p:txBody>
      </p:sp>
      <p:sp>
        <p:nvSpPr>
          <p:cNvPr id="2588683" name="Rectangle 1035"/>
          <p:cNvSpPr>
            <a:spLocks noChangeArrowheads="1"/>
          </p:cNvSpPr>
          <p:nvPr/>
        </p:nvSpPr>
        <p:spPr bwMode="auto">
          <a:xfrm>
            <a:off x="4398963" y="3078480"/>
            <a:ext cx="958596"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Member Credit Card Type</a:t>
            </a:r>
            <a:endParaRPr lang="en-US" sz="700" dirty="0"/>
          </a:p>
        </p:txBody>
      </p:sp>
      <p:sp>
        <p:nvSpPr>
          <p:cNvPr id="2588684" name="Rectangle 1036"/>
          <p:cNvSpPr>
            <a:spLocks noChangeArrowheads="1"/>
          </p:cNvSpPr>
          <p:nvPr/>
        </p:nvSpPr>
        <p:spPr bwMode="auto">
          <a:xfrm>
            <a:off x="4398963" y="3141980"/>
            <a:ext cx="790281"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Member Balance Due</a:t>
            </a:r>
            <a:endParaRPr lang="en-US" sz="700" dirty="0"/>
          </a:p>
        </p:txBody>
      </p:sp>
      <p:sp>
        <p:nvSpPr>
          <p:cNvPr id="2588685" name="Rectangle 1037"/>
          <p:cNvSpPr>
            <a:spLocks noChangeArrowheads="1"/>
          </p:cNvSpPr>
          <p:nvPr/>
        </p:nvSpPr>
        <p:spPr bwMode="auto">
          <a:xfrm>
            <a:off x="4398963" y="3203892"/>
            <a:ext cx="1243930"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Member Bonus Balance Available</a:t>
            </a:r>
            <a:endParaRPr lang="en-US" sz="700" dirty="0"/>
          </a:p>
        </p:txBody>
      </p:sp>
      <p:sp>
        <p:nvSpPr>
          <p:cNvPr id="2588686" name="Rectangle 1038"/>
          <p:cNvSpPr>
            <a:spLocks noChangeArrowheads="1"/>
          </p:cNvSpPr>
          <p:nvPr/>
        </p:nvSpPr>
        <p:spPr bwMode="auto">
          <a:xfrm>
            <a:off x="4398963" y="3268980"/>
            <a:ext cx="985847"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Audio Category Preference</a:t>
            </a:r>
            <a:endParaRPr lang="en-US" sz="700" dirty="0"/>
          </a:p>
        </p:txBody>
      </p:sp>
      <p:sp>
        <p:nvSpPr>
          <p:cNvPr id="2588687" name="Rectangle 1039"/>
          <p:cNvSpPr>
            <a:spLocks noChangeArrowheads="1"/>
          </p:cNvSpPr>
          <p:nvPr/>
        </p:nvSpPr>
        <p:spPr bwMode="auto">
          <a:xfrm>
            <a:off x="4398963" y="3334067"/>
            <a:ext cx="886461"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Audio Media Preference</a:t>
            </a:r>
            <a:endParaRPr lang="en-US" sz="700" dirty="0"/>
          </a:p>
        </p:txBody>
      </p:sp>
      <p:sp>
        <p:nvSpPr>
          <p:cNvPr id="2588688" name="Rectangle 1040"/>
          <p:cNvSpPr>
            <a:spLocks noChangeArrowheads="1"/>
          </p:cNvSpPr>
          <p:nvPr/>
        </p:nvSpPr>
        <p:spPr bwMode="auto">
          <a:xfrm>
            <a:off x="4398963" y="3399155"/>
            <a:ext cx="503343"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Date Enrolled</a:t>
            </a:r>
            <a:endParaRPr lang="en-US" sz="700" dirty="0"/>
          </a:p>
        </p:txBody>
      </p:sp>
      <p:sp>
        <p:nvSpPr>
          <p:cNvPr id="2588689" name="Rectangle 1041"/>
          <p:cNvSpPr>
            <a:spLocks noChangeArrowheads="1"/>
          </p:cNvSpPr>
          <p:nvPr/>
        </p:nvSpPr>
        <p:spPr bwMode="auto">
          <a:xfrm>
            <a:off x="4398963" y="3462655"/>
            <a:ext cx="533800"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Email Address</a:t>
            </a:r>
            <a:endParaRPr lang="en-US" sz="700" dirty="0"/>
          </a:p>
        </p:txBody>
      </p:sp>
      <p:sp>
        <p:nvSpPr>
          <p:cNvPr id="2588690" name="Rectangle 1042"/>
          <p:cNvSpPr>
            <a:spLocks noChangeArrowheads="1"/>
          </p:cNvSpPr>
          <p:nvPr/>
        </p:nvSpPr>
        <p:spPr bwMode="auto">
          <a:xfrm>
            <a:off x="4398963" y="3526155"/>
            <a:ext cx="976229"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Game Category Preference</a:t>
            </a:r>
            <a:endParaRPr lang="en-US" sz="700" dirty="0"/>
          </a:p>
        </p:txBody>
      </p:sp>
      <p:sp>
        <p:nvSpPr>
          <p:cNvPr id="2588691" name="Rectangle 1043"/>
          <p:cNvSpPr>
            <a:spLocks noChangeArrowheads="1"/>
          </p:cNvSpPr>
          <p:nvPr/>
        </p:nvSpPr>
        <p:spPr bwMode="auto">
          <a:xfrm>
            <a:off x="4398963" y="3591242"/>
            <a:ext cx="876843"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Game Media Preference</a:t>
            </a:r>
            <a:endParaRPr lang="en-US" sz="700" dirty="0"/>
          </a:p>
        </p:txBody>
      </p:sp>
      <p:sp>
        <p:nvSpPr>
          <p:cNvPr id="2588692" name="Rectangle 1044"/>
          <p:cNvSpPr>
            <a:spLocks noChangeArrowheads="1"/>
          </p:cNvSpPr>
          <p:nvPr/>
        </p:nvSpPr>
        <p:spPr bwMode="auto">
          <a:xfrm>
            <a:off x="4398963" y="3654742"/>
            <a:ext cx="973023"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Number Of Credits Earned</a:t>
            </a:r>
            <a:endParaRPr lang="en-US" sz="700" dirty="0"/>
          </a:p>
        </p:txBody>
      </p:sp>
      <p:sp>
        <p:nvSpPr>
          <p:cNvPr id="2588693" name="Rectangle 1045"/>
          <p:cNvSpPr>
            <a:spLocks noChangeArrowheads="1"/>
          </p:cNvSpPr>
          <p:nvPr/>
        </p:nvSpPr>
        <p:spPr bwMode="auto">
          <a:xfrm>
            <a:off x="4398963" y="3718242"/>
            <a:ext cx="487313"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Privacy Code</a:t>
            </a:r>
            <a:endParaRPr lang="en-US" sz="700" dirty="0"/>
          </a:p>
        </p:txBody>
      </p:sp>
      <p:sp>
        <p:nvSpPr>
          <p:cNvPr id="2588694" name="Rectangle 1046"/>
          <p:cNvSpPr>
            <a:spLocks noChangeArrowheads="1"/>
          </p:cNvSpPr>
          <p:nvPr/>
        </p:nvSpPr>
        <p:spPr bwMode="auto">
          <a:xfrm>
            <a:off x="4398963" y="3783330"/>
            <a:ext cx="981038"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Video Category Preference</a:t>
            </a:r>
            <a:endParaRPr lang="en-US" sz="700" dirty="0"/>
          </a:p>
        </p:txBody>
      </p:sp>
      <p:sp>
        <p:nvSpPr>
          <p:cNvPr id="2588695" name="Rectangle 1047"/>
          <p:cNvSpPr>
            <a:spLocks noChangeArrowheads="1"/>
          </p:cNvSpPr>
          <p:nvPr/>
        </p:nvSpPr>
        <p:spPr bwMode="auto">
          <a:xfrm>
            <a:off x="4398963" y="3846830"/>
            <a:ext cx="881652"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Video Media Preference</a:t>
            </a:r>
            <a:endParaRPr lang="en-US" sz="700" dirty="0"/>
          </a:p>
        </p:txBody>
      </p:sp>
      <p:sp>
        <p:nvSpPr>
          <p:cNvPr id="2588696" name="Line 1048"/>
          <p:cNvSpPr>
            <a:spLocks noChangeShapeType="1"/>
          </p:cNvSpPr>
          <p:nvPr/>
        </p:nvSpPr>
        <p:spPr bwMode="auto">
          <a:xfrm>
            <a:off x="4398963" y="3966795"/>
            <a:ext cx="1658937" cy="1588"/>
          </a:xfrm>
          <a:prstGeom prst="line">
            <a:avLst/>
          </a:prstGeom>
          <a:noFill/>
          <a:ln w="4763">
            <a:solidFill>
              <a:srgbClr val="000000"/>
            </a:solidFill>
            <a:round/>
            <a:headEnd/>
            <a:tailEnd/>
          </a:ln>
        </p:spPr>
        <p:txBody>
          <a:bodyPr/>
          <a:lstStyle/>
          <a:p>
            <a:endParaRPr lang="en-US" dirty="0"/>
          </a:p>
        </p:txBody>
      </p:sp>
      <p:sp>
        <p:nvSpPr>
          <p:cNvPr id="2588697" name="Rectangle 1049"/>
          <p:cNvSpPr>
            <a:spLocks noChangeArrowheads="1"/>
          </p:cNvSpPr>
          <p:nvPr/>
        </p:nvSpPr>
        <p:spPr bwMode="auto">
          <a:xfrm>
            <a:off x="4398963" y="3983355"/>
            <a:ext cx="697307"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reportClubMember</a:t>
            </a:r>
            <a:endParaRPr lang="en-US" sz="700" dirty="0"/>
          </a:p>
        </p:txBody>
      </p:sp>
      <p:sp>
        <p:nvSpPr>
          <p:cNvPr id="2588698" name="Rectangle 1050"/>
          <p:cNvSpPr>
            <a:spLocks noChangeArrowheads="1"/>
          </p:cNvSpPr>
          <p:nvPr/>
        </p:nvSpPr>
        <p:spPr bwMode="auto">
          <a:xfrm>
            <a:off x="4398963" y="4046855"/>
            <a:ext cx="437620"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reportStatus</a:t>
            </a:r>
            <a:endParaRPr lang="en-US" sz="700" dirty="0"/>
          </a:p>
        </p:txBody>
      </p:sp>
      <p:sp>
        <p:nvSpPr>
          <p:cNvPr id="2588699" name="Rectangle 1051"/>
          <p:cNvSpPr>
            <a:spLocks noChangeArrowheads="1"/>
          </p:cNvSpPr>
          <p:nvPr/>
        </p:nvSpPr>
        <p:spPr bwMode="auto">
          <a:xfrm>
            <a:off x="4398963" y="4110355"/>
            <a:ext cx="367088"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isMember</a:t>
            </a:r>
            <a:endParaRPr lang="en-US" sz="700" dirty="0"/>
          </a:p>
        </p:txBody>
      </p:sp>
      <p:grpSp>
        <p:nvGrpSpPr>
          <p:cNvPr id="185" name="Group 184"/>
          <p:cNvGrpSpPr/>
          <p:nvPr/>
        </p:nvGrpSpPr>
        <p:grpSpPr>
          <a:xfrm>
            <a:off x="7954963" y="4831080"/>
            <a:ext cx="1601787" cy="1600200"/>
            <a:chOff x="7954963" y="4831080"/>
            <a:chExt cx="1601787" cy="1600200"/>
          </a:xfrm>
        </p:grpSpPr>
        <p:sp>
          <p:nvSpPr>
            <p:cNvPr id="2588702" name="Rectangle 1054"/>
            <p:cNvSpPr>
              <a:spLocks noChangeArrowheads="1"/>
            </p:cNvSpPr>
            <p:nvPr/>
          </p:nvSpPr>
          <p:spPr bwMode="auto">
            <a:xfrm>
              <a:off x="7954963" y="4831080"/>
              <a:ext cx="1601787" cy="1600200"/>
            </a:xfrm>
            <a:prstGeom prst="rect">
              <a:avLst/>
            </a:prstGeom>
            <a:solidFill>
              <a:schemeClr val="bg1"/>
            </a:solidFill>
            <a:ln w="4763">
              <a:solidFill>
                <a:srgbClr val="000000"/>
              </a:solidFill>
              <a:miter lim="800000"/>
              <a:headEnd/>
              <a:tailEnd/>
            </a:ln>
          </p:spPr>
          <p:txBody>
            <a:bodyPr/>
            <a:lstStyle/>
            <a:p>
              <a:endParaRPr lang="en-US" dirty="0"/>
            </a:p>
          </p:txBody>
        </p:sp>
        <p:sp>
          <p:nvSpPr>
            <p:cNvPr id="2588703" name="Rectangle 1055"/>
            <p:cNvSpPr>
              <a:spLocks noChangeArrowheads="1"/>
            </p:cNvSpPr>
            <p:nvPr/>
          </p:nvSpPr>
          <p:spPr bwMode="auto">
            <a:xfrm>
              <a:off x="7964488" y="4837430"/>
              <a:ext cx="538609"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Member Order</a:t>
              </a:r>
              <a:endParaRPr lang="en-US" sz="700" dirty="0"/>
            </a:p>
          </p:txBody>
        </p:sp>
        <p:sp>
          <p:nvSpPr>
            <p:cNvPr id="2588704" name="Line 1056"/>
            <p:cNvSpPr>
              <a:spLocks noChangeShapeType="1"/>
            </p:cNvSpPr>
            <p:nvPr/>
          </p:nvSpPr>
          <p:spPr bwMode="auto">
            <a:xfrm>
              <a:off x="7964488" y="4939030"/>
              <a:ext cx="1579562" cy="1587"/>
            </a:xfrm>
            <a:prstGeom prst="line">
              <a:avLst/>
            </a:prstGeom>
            <a:noFill/>
            <a:ln w="4763">
              <a:solidFill>
                <a:srgbClr val="000000"/>
              </a:solidFill>
              <a:round/>
              <a:headEnd/>
              <a:tailEnd/>
            </a:ln>
          </p:spPr>
          <p:txBody>
            <a:bodyPr/>
            <a:lstStyle/>
            <a:p>
              <a:endParaRPr lang="en-US" dirty="0"/>
            </a:p>
          </p:txBody>
        </p:sp>
        <p:sp>
          <p:nvSpPr>
            <p:cNvPr id="2588705" name="Rectangle 1057"/>
            <p:cNvSpPr>
              <a:spLocks noChangeArrowheads="1"/>
            </p:cNvSpPr>
            <p:nvPr/>
          </p:nvSpPr>
          <p:spPr bwMode="auto">
            <a:xfrm>
              <a:off x="7964488" y="4972367"/>
              <a:ext cx="527388"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Order Number</a:t>
              </a:r>
              <a:endParaRPr lang="en-US" sz="700" dirty="0"/>
            </a:p>
          </p:txBody>
        </p:sp>
        <p:sp>
          <p:nvSpPr>
            <p:cNvPr id="2588706" name="Rectangle 1058"/>
            <p:cNvSpPr>
              <a:spLocks noChangeArrowheads="1"/>
            </p:cNvSpPr>
            <p:nvPr/>
          </p:nvSpPr>
          <p:spPr bwMode="auto">
            <a:xfrm>
              <a:off x="7964488" y="5037455"/>
              <a:ext cx="735779"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Order Creation Date</a:t>
              </a:r>
              <a:endParaRPr lang="en-US" sz="700" dirty="0"/>
            </a:p>
          </p:txBody>
        </p:sp>
        <p:sp>
          <p:nvSpPr>
            <p:cNvPr id="2588707" name="Rectangle 1059"/>
            <p:cNvSpPr>
              <a:spLocks noChangeArrowheads="1"/>
            </p:cNvSpPr>
            <p:nvPr/>
          </p:nvSpPr>
          <p:spPr bwMode="auto">
            <a:xfrm>
              <a:off x="7964488" y="5100955"/>
              <a:ext cx="551433"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Order Fill Date</a:t>
              </a:r>
              <a:endParaRPr lang="en-US" sz="700" dirty="0"/>
            </a:p>
          </p:txBody>
        </p:sp>
        <p:sp>
          <p:nvSpPr>
            <p:cNvPr id="2588708" name="Rectangle 1060"/>
            <p:cNvSpPr>
              <a:spLocks noChangeArrowheads="1"/>
            </p:cNvSpPr>
            <p:nvPr/>
          </p:nvSpPr>
          <p:spPr bwMode="auto">
            <a:xfrm>
              <a:off x="7964488" y="5164455"/>
              <a:ext cx="880049"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Shipping Address Name</a:t>
              </a:r>
              <a:endParaRPr lang="en-US" sz="700" dirty="0"/>
            </a:p>
          </p:txBody>
        </p:sp>
        <p:sp>
          <p:nvSpPr>
            <p:cNvPr id="2588709" name="Rectangle 1061"/>
            <p:cNvSpPr>
              <a:spLocks noChangeArrowheads="1"/>
            </p:cNvSpPr>
            <p:nvPr/>
          </p:nvSpPr>
          <p:spPr bwMode="auto">
            <a:xfrm>
              <a:off x="7964488" y="5229542"/>
              <a:ext cx="876843"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Shipping Street Address</a:t>
              </a:r>
              <a:endParaRPr lang="en-US" sz="700" dirty="0"/>
            </a:p>
          </p:txBody>
        </p:sp>
        <p:sp>
          <p:nvSpPr>
            <p:cNvPr id="2588710" name="Rectangle 1062"/>
            <p:cNvSpPr>
              <a:spLocks noChangeArrowheads="1"/>
            </p:cNvSpPr>
            <p:nvPr/>
          </p:nvSpPr>
          <p:spPr bwMode="auto">
            <a:xfrm>
              <a:off x="7964488" y="5293042"/>
              <a:ext cx="503343"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Shipping City</a:t>
              </a:r>
              <a:endParaRPr lang="en-US" sz="700" dirty="0"/>
            </a:p>
          </p:txBody>
        </p:sp>
        <p:sp>
          <p:nvSpPr>
            <p:cNvPr id="2588711" name="Rectangle 1063"/>
            <p:cNvSpPr>
              <a:spLocks noChangeArrowheads="1"/>
            </p:cNvSpPr>
            <p:nvPr/>
          </p:nvSpPr>
          <p:spPr bwMode="auto">
            <a:xfrm>
              <a:off x="7964488" y="5358130"/>
              <a:ext cx="528991"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Shipping State</a:t>
              </a:r>
              <a:endParaRPr lang="en-US" sz="700" dirty="0"/>
            </a:p>
          </p:txBody>
        </p:sp>
        <p:sp>
          <p:nvSpPr>
            <p:cNvPr id="2588712" name="Rectangle 1064"/>
            <p:cNvSpPr>
              <a:spLocks noChangeArrowheads="1"/>
            </p:cNvSpPr>
            <p:nvPr/>
          </p:nvSpPr>
          <p:spPr bwMode="auto">
            <a:xfrm>
              <a:off x="7964488" y="5421630"/>
              <a:ext cx="684483"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Shipping Zip Code</a:t>
              </a:r>
              <a:endParaRPr lang="en-US" sz="700" dirty="0"/>
            </a:p>
          </p:txBody>
        </p:sp>
        <p:sp>
          <p:nvSpPr>
            <p:cNvPr id="2588713" name="Rectangle 1065"/>
            <p:cNvSpPr>
              <a:spLocks noChangeArrowheads="1"/>
            </p:cNvSpPr>
            <p:nvPr/>
          </p:nvSpPr>
          <p:spPr bwMode="auto">
            <a:xfrm>
              <a:off x="7964488" y="5486717"/>
              <a:ext cx="775853"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Shipping Instructions</a:t>
              </a:r>
              <a:endParaRPr lang="en-US" sz="700" dirty="0"/>
            </a:p>
          </p:txBody>
        </p:sp>
        <p:sp>
          <p:nvSpPr>
            <p:cNvPr id="2588714" name="Rectangle 1066"/>
            <p:cNvSpPr>
              <a:spLocks noChangeArrowheads="1"/>
            </p:cNvSpPr>
            <p:nvPr/>
          </p:nvSpPr>
          <p:spPr bwMode="auto">
            <a:xfrm>
              <a:off x="7964488" y="5551805"/>
              <a:ext cx="585097"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Order Sub Total</a:t>
              </a:r>
              <a:endParaRPr lang="en-US" sz="700" dirty="0"/>
            </a:p>
          </p:txBody>
        </p:sp>
        <p:sp>
          <p:nvSpPr>
            <p:cNvPr id="2588715" name="Rectangle 1067"/>
            <p:cNvSpPr>
              <a:spLocks noChangeArrowheads="1"/>
            </p:cNvSpPr>
            <p:nvPr/>
          </p:nvSpPr>
          <p:spPr bwMode="auto">
            <a:xfrm>
              <a:off x="7964488" y="5613717"/>
              <a:ext cx="585097"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Order Sales Tax</a:t>
              </a:r>
              <a:endParaRPr lang="en-US" sz="700" dirty="0"/>
            </a:p>
          </p:txBody>
        </p:sp>
        <p:sp>
          <p:nvSpPr>
            <p:cNvPr id="2588716" name="Rectangle 1068"/>
            <p:cNvSpPr>
              <a:spLocks noChangeArrowheads="1"/>
            </p:cNvSpPr>
            <p:nvPr/>
          </p:nvSpPr>
          <p:spPr bwMode="auto">
            <a:xfrm>
              <a:off x="7964488" y="5677217"/>
              <a:ext cx="860813"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Order Shipping Method</a:t>
              </a:r>
              <a:endParaRPr lang="en-US" sz="700" dirty="0"/>
            </a:p>
          </p:txBody>
        </p:sp>
        <p:sp>
          <p:nvSpPr>
            <p:cNvPr id="2588717" name="Rectangle 1069"/>
            <p:cNvSpPr>
              <a:spLocks noChangeArrowheads="1"/>
            </p:cNvSpPr>
            <p:nvPr/>
          </p:nvSpPr>
          <p:spPr bwMode="auto">
            <a:xfrm>
              <a:off x="7964488" y="5742305"/>
              <a:ext cx="1195840"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Order Shipping &amp; Handling Cost</a:t>
              </a:r>
              <a:endParaRPr lang="en-US" sz="700" dirty="0"/>
            </a:p>
          </p:txBody>
        </p:sp>
        <p:sp>
          <p:nvSpPr>
            <p:cNvPr id="2588718" name="Rectangle 1070"/>
            <p:cNvSpPr>
              <a:spLocks noChangeArrowheads="1"/>
            </p:cNvSpPr>
            <p:nvPr/>
          </p:nvSpPr>
          <p:spPr bwMode="auto">
            <a:xfrm>
              <a:off x="7964488" y="5807392"/>
              <a:ext cx="453650"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Order Status</a:t>
              </a:r>
              <a:endParaRPr lang="en-US" sz="700" dirty="0"/>
            </a:p>
          </p:txBody>
        </p:sp>
        <p:sp>
          <p:nvSpPr>
            <p:cNvPr id="2588719" name="Rectangle 1071"/>
            <p:cNvSpPr>
              <a:spLocks noChangeArrowheads="1"/>
            </p:cNvSpPr>
            <p:nvPr/>
          </p:nvSpPr>
          <p:spPr bwMode="auto">
            <a:xfrm>
              <a:off x="7964488" y="5872480"/>
              <a:ext cx="825547"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Order Prepaid Amount</a:t>
              </a:r>
              <a:endParaRPr lang="en-US" sz="700" dirty="0"/>
            </a:p>
          </p:txBody>
        </p:sp>
        <p:sp>
          <p:nvSpPr>
            <p:cNvPr id="2588720" name="Rectangle 1072"/>
            <p:cNvSpPr>
              <a:spLocks noChangeArrowheads="1"/>
            </p:cNvSpPr>
            <p:nvPr/>
          </p:nvSpPr>
          <p:spPr bwMode="auto">
            <a:xfrm>
              <a:off x="7964488" y="5935980"/>
              <a:ext cx="966611"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Order Prepayment Method</a:t>
              </a:r>
              <a:endParaRPr lang="en-US" sz="700" dirty="0"/>
            </a:p>
          </p:txBody>
        </p:sp>
        <p:sp>
          <p:nvSpPr>
            <p:cNvPr id="2588721" name="Line 1073"/>
            <p:cNvSpPr>
              <a:spLocks noChangeShapeType="1"/>
            </p:cNvSpPr>
            <p:nvPr/>
          </p:nvSpPr>
          <p:spPr bwMode="auto">
            <a:xfrm>
              <a:off x="7964488" y="6052770"/>
              <a:ext cx="1579562" cy="1588"/>
            </a:xfrm>
            <a:prstGeom prst="line">
              <a:avLst/>
            </a:prstGeom>
            <a:noFill/>
            <a:ln w="4763">
              <a:solidFill>
                <a:srgbClr val="000000"/>
              </a:solidFill>
              <a:round/>
              <a:headEnd/>
              <a:tailEnd/>
            </a:ln>
          </p:spPr>
          <p:txBody>
            <a:bodyPr/>
            <a:lstStyle/>
            <a:p>
              <a:endParaRPr lang="en-US" dirty="0"/>
            </a:p>
          </p:txBody>
        </p:sp>
        <p:sp>
          <p:nvSpPr>
            <p:cNvPr id="2588722" name="Rectangle 1074"/>
            <p:cNvSpPr>
              <a:spLocks noChangeArrowheads="1"/>
            </p:cNvSpPr>
            <p:nvPr/>
          </p:nvSpPr>
          <p:spPr bwMode="auto">
            <a:xfrm>
              <a:off x="7964488" y="6070917"/>
              <a:ext cx="322204"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setStatus</a:t>
              </a:r>
              <a:endParaRPr lang="en-US" sz="700" dirty="0"/>
            </a:p>
          </p:txBody>
        </p:sp>
        <p:sp>
          <p:nvSpPr>
            <p:cNvPr id="2588723" name="Rectangle 1075"/>
            <p:cNvSpPr>
              <a:spLocks noChangeArrowheads="1"/>
            </p:cNvSpPr>
            <p:nvPr/>
          </p:nvSpPr>
          <p:spPr bwMode="auto">
            <a:xfrm>
              <a:off x="7964488" y="6136005"/>
              <a:ext cx="652423"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calculateSalesTax</a:t>
              </a:r>
              <a:endParaRPr lang="en-US" sz="700" dirty="0"/>
            </a:p>
          </p:txBody>
        </p:sp>
        <p:sp>
          <p:nvSpPr>
            <p:cNvPr id="2588724" name="Rectangle 1076"/>
            <p:cNvSpPr>
              <a:spLocks noChangeArrowheads="1"/>
            </p:cNvSpPr>
            <p:nvPr/>
          </p:nvSpPr>
          <p:spPr bwMode="auto">
            <a:xfrm>
              <a:off x="7964488" y="6197917"/>
              <a:ext cx="623569"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calculateSubtotal</a:t>
              </a:r>
              <a:endParaRPr lang="en-US" sz="700" dirty="0"/>
            </a:p>
          </p:txBody>
        </p:sp>
      </p:grpSp>
      <p:sp>
        <p:nvSpPr>
          <p:cNvPr id="2588727" name="Rectangle 1079"/>
          <p:cNvSpPr>
            <a:spLocks noChangeArrowheads="1"/>
          </p:cNvSpPr>
          <p:nvPr/>
        </p:nvSpPr>
        <p:spPr bwMode="auto">
          <a:xfrm>
            <a:off x="334963" y="2705417"/>
            <a:ext cx="1309687" cy="1188720"/>
          </a:xfrm>
          <a:prstGeom prst="rect">
            <a:avLst/>
          </a:prstGeom>
          <a:noFill/>
          <a:ln w="4763">
            <a:solidFill>
              <a:srgbClr val="000000"/>
            </a:solidFill>
            <a:miter lim="800000"/>
            <a:headEnd/>
            <a:tailEnd/>
          </a:ln>
        </p:spPr>
        <p:txBody>
          <a:bodyPr/>
          <a:lstStyle/>
          <a:p>
            <a:endParaRPr lang="en-US" dirty="0"/>
          </a:p>
        </p:txBody>
      </p:sp>
      <p:sp>
        <p:nvSpPr>
          <p:cNvPr id="2588728" name="Rectangle 1080"/>
          <p:cNvSpPr>
            <a:spLocks noChangeArrowheads="1"/>
          </p:cNvSpPr>
          <p:nvPr/>
        </p:nvSpPr>
        <p:spPr bwMode="auto">
          <a:xfrm>
            <a:off x="347663" y="2713355"/>
            <a:ext cx="280526"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Product</a:t>
            </a:r>
            <a:endParaRPr lang="en-US" sz="700" dirty="0"/>
          </a:p>
        </p:txBody>
      </p:sp>
      <p:sp>
        <p:nvSpPr>
          <p:cNvPr id="2588729" name="Line 1081"/>
          <p:cNvSpPr>
            <a:spLocks noChangeShapeType="1"/>
          </p:cNvSpPr>
          <p:nvPr/>
        </p:nvSpPr>
        <p:spPr bwMode="auto">
          <a:xfrm>
            <a:off x="347663" y="2813367"/>
            <a:ext cx="1285875" cy="1588"/>
          </a:xfrm>
          <a:prstGeom prst="line">
            <a:avLst/>
          </a:prstGeom>
          <a:noFill/>
          <a:ln w="4763">
            <a:solidFill>
              <a:srgbClr val="000000"/>
            </a:solidFill>
            <a:round/>
            <a:headEnd/>
            <a:tailEnd/>
          </a:ln>
        </p:spPr>
        <p:txBody>
          <a:bodyPr/>
          <a:lstStyle/>
          <a:p>
            <a:endParaRPr lang="en-US" dirty="0"/>
          </a:p>
        </p:txBody>
      </p:sp>
      <p:sp>
        <p:nvSpPr>
          <p:cNvPr id="2588730" name="Rectangle 1082"/>
          <p:cNvSpPr>
            <a:spLocks noChangeArrowheads="1"/>
          </p:cNvSpPr>
          <p:nvPr/>
        </p:nvSpPr>
        <p:spPr bwMode="auto">
          <a:xfrm>
            <a:off x="347663" y="2846705"/>
            <a:ext cx="597921"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Product Number</a:t>
            </a:r>
            <a:endParaRPr lang="en-US" sz="700" dirty="0"/>
          </a:p>
        </p:txBody>
      </p:sp>
      <p:sp>
        <p:nvSpPr>
          <p:cNvPr id="2588731" name="Rectangle 1083"/>
          <p:cNvSpPr>
            <a:spLocks noChangeArrowheads="1"/>
          </p:cNvSpPr>
          <p:nvPr/>
        </p:nvSpPr>
        <p:spPr bwMode="auto">
          <a:xfrm>
            <a:off x="347663" y="2911792"/>
            <a:ext cx="865622"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Universal Product Code</a:t>
            </a:r>
            <a:endParaRPr lang="en-US" sz="700" dirty="0"/>
          </a:p>
        </p:txBody>
      </p:sp>
      <p:sp>
        <p:nvSpPr>
          <p:cNvPr id="2588732" name="Rectangle 1084"/>
          <p:cNvSpPr>
            <a:spLocks noChangeArrowheads="1"/>
          </p:cNvSpPr>
          <p:nvPr/>
        </p:nvSpPr>
        <p:spPr bwMode="auto">
          <a:xfrm>
            <a:off x="347663" y="2976880"/>
            <a:ext cx="641201"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Quantity In Stock</a:t>
            </a:r>
            <a:endParaRPr lang="en-US" sz="700" dirty="0"/>
          </a:p>
        </p:txBody>
      </p:sp>
      <p:sp>
        <p:nvSpPr>
          <p:cNvPr id="2588733" name="Rectangle 1085"/>
          <p:cNvSpPr>
            <a:spLocks noChangeArrowheads="1"/>
          </p:cNvSpPr>
          <p:nvPr/>
        </p:nvSpPr>
        <p:spPr bwMode="auto">
          <a:xfrm>
            <a:off x="347663" y="3041967"/>
            <a:ext cx="487313"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Product Type</a:t>
            </a:r>
            <a:endParaRPr lang="en-US" sz="700" dirty="0"/>
          </a:p>
        </p:txBody>
      </p:sp>
      <p:sp>
        <p:nvSpPr>
          <p:cNvPr id="2588734" name="Rectangle 1086"/>
          <p:cNvSpPr>
            <a:spLocks noChangeArrowheads="1"/>
          </p:cNvSpPr>
          <p:nvPr/>
        </p:nvSpPr>
        <p:spPr bwMode="auto">
          <a:xfrm>
            <a:off x="347663" y="3102292"/>
            <a:ext cx="817531"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Suggested Retail Price</a:t>
            </a:r>
            <a:endParaRPr lang="en-US" sz="700" dirty="0"/>
          </a:p>
        </p:txBody>
      </p:sp>
      <p:sp>
        <p:nvSpPr>
          <p:cNvPr id="2588735" name="Rectangle 1087"/>
          <p:cNvSpPr>
            <a:spLocks noChangeArrowheads="1"/>
          </p:cNvSpPr>
          <p:nvPr/>
        </p:nvSpPr>
        <p:spPr bwMode="auto">
          <a:xfrm>
            <a:off x="347663" y="3167380"/>
            <a:ext cx="662041"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Default Unit Price</a:t>
            </a:r>
            <a:endParaRPr lang="en-US" sz="700" dirty="0"/>
          </a:p>
        </p:txBody>
      </p:sp>
      <p:sp>
        <p:nvSpPr>
          <p:cNvPr id="2588736" name="Rectangle 1088"/>
          <p:cNvSpPr>
            <a:spLocks noChangeArrowheads="1"/>
          </p:cNvSpPr>
          <p:nvPr/>
        </p:nvSpPr>
        <p:spPr bwMode="auto">
          <a:xfrm>
            <a:off x="347663" y="3232467"/>
            <a:ext cx="955390"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Current Special Unit Price</a:t>
            </a:r>
            <a:endParaRPr lang="en-US" sz="700" dirty="0"/>
          </a:p>
        </p:txBody>
      </p:sp>
      <p:sp>
        <p:nvSpPr>
          <p:cNvPr id="2588737" name="Rectangle 1089"/>
          <p:cNvSpPr>
            <a:spLocks noChangeArrowheads="1"/>
          </p:cNvSpPr>
          <p:nvPr/>
        </p:nvSpPr>
        <p:spPr bwMode="auto">
          <a:xfrm>
            <a:off x="347663" y="3297555"/>
            <a:ext cx="944169"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Current Month Units Sold</a:t>
            </a:r>
            <a:endParaRPr lang="en-US" sz="700" dirty="0"/>
          </a:p>
        </p:txBody>
      </p:sp>
      <p:sp>
        <p:nvSpPr>
          <p:cNvPr id="2588738" name="Rectangle 1090"/>
          <p:cNvSpPr>
            <a:spLocks noChangeArrowheads="1"/>
          </p:cNvSpPr>
          <p:nvPr/>
        </p:nvSpPr>
        <p:spPr bwMode="auto">
          <a:xfrm>
            <a:off x="347663" y="3362642"/>
            <a:ext cx="878446"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Current Year Units Sold</a:t>
            </a:r>
            <a:endParaRPr lang="en-US" sz="700" dirty="0"/>
          </a:p>
        </p:txBody>
      </p:sp>
      <p:sp>
        <p:nvSpPr>
          <p:cNvPr id="2588739" name="Rectangle 1091"/>
          <p:cNvSpPr>
            <a:spLocks noChangeArrowheads="1"/>
          </p:cNvSpPr>
          <p:nvPr/>
        </p:nvSpPr>
        <p:spPr bwMode="auto">
          <a:xfrm>
            <a:off x="347663" y="3424555"/>
            <a:ext cx="931345"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Total Lifetime Units Sold</a:t>
            </a:r>
            <a:endParaRPr lang="en-US" sz="700" dirty="0"/>
          </a:p>
        </p:txBody>
      </p:sp>
      <p:sp>
        <p:nvSpPr>
          <p:cNvPr id="2588740" name="Line 1092"/>
          <p:cNvSpPr>
            <a:spLocks noChangeShapeType="1"/>
          </p:cNvSpPr>
          <p:nvPr/>
        </p:nvSpPr>
        <p:spPr bwMode="auto">
          <a:xfrm>
            <a:off x="347663" y="3542933"/>
            <a:ext cx="1285875" cy="1587"/>
          </a:xfrm>
          <a:prstGeom prst="line">
            <a:avLst/>
          </a:prstGeom>
          <a:noFill/>
          <a:ln w="4763">
            <a:solidFill>
              <a:srgbClr val="000000"/>
            </a:solidFill>
            <a:round/>
            <a:headEnd/>
            <a:tailEnd/>
          </a:ln>
        </p:spPr>
        <p:txBody>
          <a:bodyPr/>
          <a:lstStyle/>
          <a:p>
            <a:endParaRPr lang="en-US" dirty="0"/>
          </a:p>
        </p:txBody>
      </p:sp>
      <p:sp>
        <p:nvSpPr>
          <p:cNvPr id="2588741" name="Rectangle 1093"/>
          <p:cNvSpPr>
            <a:spLocks noChangeArrowheads="1"/>
          </p:cNvSpPr>
          <p:nvPr/>
        </p:nvSpPr>
        <p:spPr bwMode="auto">
          <a:xfrm>
            <a:off x="347663" y="3561080"/>
            <a:ext cx="496931"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reportProduct</a:t>
            </a:r>
            <a:endParaRPr lang="en-US" sz="700" dirty="0"/>
          </a:p>
        </p:txBody>
      </p:sp>
      <p:sp>
        <p:nvSpPr>
          <p:cNvPr id="2588742" name="Rectangle 1094"/>
          <p:cNvSpPr>
            <a:spLocks noChangeArrowheads="1"/>
          </p:cNvSpPr>
          <p:nvPr/>
        </p:nvSpPr>
        <p:spPr bwMode="auto">
          <a:xfrm>
            <a:off x="347663" y="3626167"/>
            <a:ext cx="341440"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isProduct</a:t>
            </a:r>
            <a:endParaRPr lang="en-US" sz="700" dirty="0"/>
          </a:p>
        </p:txBody>
      </p:sp>
      <p:sp>
        <p:nvSpPr>
          <p:cNvPr id="2588743" name="Rectangle 1095"/>
          <p:cNvSpPr>
            <a:spLocks noChangeArrowheads="1"/>
          </p:cNvSpPr>
          <p:nvPr/>
        </p:nvSpPr>
        <p:spPr bwMode="auto">
          <a:xfrm>
            <a:off x="347663" y="3688080"/>
            <a:ext cx="737381"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calculateQtyInStock</a:t>
            </a:r>
            <a:endParaRPr lang="en-US" sz="700" dirty="0"/>
          </a:p>
        </p:txBody>
      </p:sp>
      <p:sp>
        <p:nvSpPr>
          <p:cNvPr id="2588746" name="Rectangle 1098"/>
          <p:cNvSpPr>
            <a:spLocks noChangeArrowheads="1"/>
          </p:cNvSpPr>
          <p:nvPr/>
        </p:nvSpPr>
        <p:spPr bwMode="auto">
          <a:xfrm>
            <a:off x="2338388" y="3448367"/>
            <a:ext cx="1552575" cy="914400"/>
          </a:xfrm>
          <a:prstGeom prst="rect">
            <a:avLst/>
          </a:prstGeom>
          <a:noFill/>
          <a:ln w="4763">
            <a:solidFill>
              <a:srgbClr val="000000"/>
            </a:solidFill>
            <a:miter lim="800000"/>
            <a:headEnd/>
            <a:tailEnd/>
          </a:ln>
        </p:spPr>
        <p:txBody>
          <a:bodyPr/>
          <a:lstStyle/>
          <a:p>
            <a:endParaRPr lang="en-US" dirty="0"/>
          </a:p>
        </p:txBody>
      </p:sp>
      <p:sp>
        <p:nvSpPr>
          <p:cNvPr id="2588747" name="Rectangle 1099"/>
          <p:cNvSpPr>
            <a:spLocks noChangeArrowheads="1"/>
          </p:cNvSpPr>
          <p:nvPr/>
        </p:nvSpPr>
        <p:spPr bwMode="auto">
          <a:xfrm>
            <a:off x="2349500" y="3456305"/>
            <a:ext cx="597921"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Product Ordered</a:t>
            </a:r>
            <a:endParaRPr lang="en-US" sz="700" dirty="0"/>
          </a:p>
        </p:txBody>
      </p:sp>
      <p:sp>
        <p:nvSpPr>
          <p:cNvPr id="2588748" name="Line 1100"/>
          <p:cNvSpPr>
            <a:spLocks noChangeShapeType="1"/>
          </p:cNvSpPr>
          <p:nvPr/>
        </p:nvSpPr>
        <p:spPr bwMode="auto">
          <a:xfrm>
            <a:off x="2349500" y="3557905"/>
            <a:ext cx="1530350" cy="1587"/>
          </a:xfrm>
          <a:prstGeom prst="line">
            <a:avLst/>
          </a:prstGeom>
          <a:noFill/>
          <a:ln w="4763">
            <a:solidFill>
              <a:srgbClr val="000000"/>
            </a:solidFill>
            <a:round/>
            <a:headEnd/>
            <a:tailEnd/>
          </a:ln>
        </p:spPr>
        <p:txBody>
          <a:bodyPr/>
          <a:lstStyle/>
          <a:p>
            <a:endParaRPr lang="en-US" dirty="0"/>
          </a:p>
        </p:txBody>
      </p:sp>
      <p:sp>
        <p:nvSpPr>
          <p:cNvPr id="2588749" name="Rectangle 1101"/>
          <p:cNvSpPr>
            <a:spLocks noChangeArrowheads="1"/>
          </p:cNvSpPr>
          <p:nvPr/>
        </p:nvSpPr>
        <p:spPr bwMode="auto">
          <a:xfrm>
            <a:off x="2349500" y="3591242"/>
            <a:ext cx="633187"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Quantity Ordered</a:t>
            </a:r>
            <a:endParaRPr lang="en-US" sz="700" dirty="0"/>
          </a:p>
        </p:txBody>
      </p:sp>
      <p:sp>
        <p:nvSpPr>
          <p:cNvPr id="2588750" name="Rectangle 1102"/>
          <p:cNvSpPr>
            <a:spLocks noChangeArrowheads="1"/>
          </p:cNvSpPr>
          <p:nvPr/>
        </p:nvSpPr>
        <p:spPr bwMode="auto">
          <a:xfrm>
            <a:off x="2349500" y="3654742"/>
            <a:ext cx="633187"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Quantity Shipped</a:t>
            </a:r>
            <a:endParaRPr lang="en-US" sz="700" dirty="0"/>
          </a:p>
        </p:txBody>
      </p:sp>
      <p:sp>
        <p:nvSpPr>
          <p:cNvPr id="2588751" name="Rectangle 1103"/>
          <p:cNvSpPr>
            <a:spLocks noChangeArrowheads="1"/>
          </p:cNvSpPr>
          <p:nvPr/>
        </p:nvSpPr>
        <p:spPr bwMode="auto">
          <a:xfrm>
            <a:off x="2349500" y="3718242"/>
            <a:ext cx="798295"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Quantity Backordered</a:t>
            </a:r>
            <a:endParaRPr lang="en-US" sz="700" dirty="0"/>
          </a:p>
        </p:txBody>
      </p:sp>
      <p:sp>
        <p:nvSpPr>
          <p:cNvPr id="2588752" name="Rectangle 1104"/>
          <p:cNvSpPr>
            <a:spLocks noChangeArrowheads="1"/>
          </p:cNvSpPr>
          <p:nvPr/>
        </p:nvSpPr>
        <p:spPr bwMode="auto">
          <a:xfrm>
            <a:off x="2349500" y="3783330"/>
            <a:ext cx="716543"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Purchase Unit Price</a:t>
            </a:r>
            <a:endParaRPr lang="en-US" sz="700" dirty="0"/>
          </a:p>
        </p:txBody>
      </p:sp>
      <p:sp>
        <p:nvSpPr>
          <p:cNvPr id="2588753" name="Rectangle 1105"/>
          <p:cNvSpPr>
            <a:spLocks noChangeArrowheads="1"/>
          </p:cNvSpPr>
          <p:nvPr/>
        </p:nvSpPr>
        <p:spPr bwMode="auto">
          <a:xfrm>
            <a:off x="2349500" y="3846830"/>
            <a:ext cx="538609"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Credits Earned</a:t>
            </a:r>
            <a:endParaRPr lang="en-US" sz="700" dirty="0"/>
          </a:p>
        </p:txBody>
      </p:sp>
      <p:sp>
        <p:nvSpPr>
          <p:cNvPr id="2588754" name="Line 1106"/>
          <p:cNvSpPr>
            <a:spLocks noChangeShapeType="1"/>
          </p:cNvSpPr>
          <p:nvPr/>
        </p:nvSpPr>
        <p:spPr bwMode="auto">
          <a:xfrm>
            <a:off x="2349500" y="3966795"/>
            <a:ext cx="1530350" cy="1588"/>
          </a:xfrm>
          <a:prstGeom prst="line">
            <a:avLst/>
          </a:prstGeom>
          <a:noFill/>
          <a:ln w="4763">
            <a:solidFill>
              <a:srgbClr val="000000"/>
            </a:solidFill>
            <a:round/>
            <a:headEnd/>
            <a:tailEnd/>
          </a:ln>
        </p:spPr>
        <p:txBody>
          <a:bodyPr/>
          <a:lstStyle/>
          <a:p>
            <a:endParaRPr lang="en-US" dirty="0"/>
          </a:p>
        </p:txBody>
      </p:sp>
      <p:sp>
        <p:nvSpPr>
          <p:cNvPr id="2588755" name="Rectangle 1107"/>
          <p:cNvSpPr>
            <a:spLocks noChangeArrowheads="1"/>
          </p:cNvSpPr>
          <p:nvPr/>
        </p:nvSpPr>
        <p:spPr bwMode="auto">
          <a:xfrm>
            <a:off x="2349500" y="3983355"/>
            <a:ext cx="827150"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calculateExtendedCost</a:t>
            </a:r>
            <a:endParaRPr lang="en-US" sz="700" dirty="0"/>
          </a:p>
        </p:txBody>
      </p:sp>
      <p:sp>
        <p:nvSpPr>
          <p:cNvPr id="2588756" name="Rectangle 1108"/>
          <p:cNvSpPr>
            <a:spLocks noChangeArrowheads="1"/>
          </p:cNvSpPr>
          <p:nvPr/>
        </p:nvSpPr>
        <p:spPr bwMode="auto">
          <a:xfrm>
            <a:off x="2349500" y="4046855"/>
            <a:ext cx="1098058"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calculateQuantityBackordered</a:t>
            </a:r>
            <a:endParaRPr lang="en-US" sz="700" dirty="0"/>
          </a:p>
        </p:txBody>
      </p:sp>
      <p:sp>
        <p:nvSpPr>
          <p:cNvPr id="2588760" name="Rectangle 1112"/>
          <p:cNvSpPr>
            <a:spLocks noChangeArrowheads="1"/>
          </p:cNvSpPr>
          <p:nvPr/>
        </p:nvSpPr>
        <p:spPr bwMode="auto">
          <a:xfrm>
            <a:off x="4629150" y="957580"/>
            <a:ext cx="306174"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Member</a:t>
            </a:r>
            <a:endParaRPr lang="en-US" sz="700" dirty="0"/>
          </a:p>
        </p:txBody>
      </p:sp>
      <p:sp>
        <p:nvSpPr>
          <p:cNvPr id="2588761" name="Line 1113"/>
          <p:cNvSpPr>
            <a:spLocks noChangeShapeType="1"/>
          </p:cNvSpPr>
          <p:nvPr/>
        </p:nvSpPr>
        <p:spPr bwMode="auto">
          <a:xfrm>
            <a:off x="4629150" y="1060767"/>
            <a:ext cx="1192213" cy="1588"/>
          </a:xfrm>
          <a:prstGeom prst="line">
            <a:avLst/>
          </a:prstGeom>
          <a:noFill/>
          <a:ln w="4763">
            <a:solidFill>
              <a:srgbClr val="000000"/>
            </a:solidFill>
            <a:round/>
            <a:headEnd/>
            <a:tailEnd/>
          </a:ln>
        </p:spPr>
        <p:txBody>
          <a:bodyPr/>
          <a:lstStyle/>
          <a:p>
            <a:endParaRPr lang="en-US" dirty="0"/>
          </a:p>
        </p:txBody>
      </p:sp>
      <p:sp>
        <p:nvSpPr>
          <p:cNvPr id="2588762" name="Rectangle 1114"/>
          <p:cNvSpPr>
            <a:spLocks noChangeArrowheads="1"/>
          </p:cNvSpPr>
          <p:nvPr/>
        </p:nvSpPr>
        <p:spPr bwMode="auto">
          <a:xfrm>
            <a:off x="4629150" y="1094105"/>
            <a:ext cx="668453"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Customer Number</a:t>
            </a:r>
            <a:endParaRPr lang="en-US" sz="700" dirty="0"/>
          </a:p>
        </p:txBody>
      </p:sp>
      <p:sp>
        <p:nvSpPr>
          <p:cNvPr id="2588763" name="Rectangle 1115"/>
          <p:cNvSpPr>
            <a:spLocks noChangeArrowheads="1"/>
          </p:cNvSpPr>
          <p:nvPr/>
        </p:nvSpPr>
        <p:spPr bwMode="auto">
          <a:xfrm>
            <a:off x="4629150" y="1159192"/>
            <a:ext cx="588303"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Customer Name</a:t>
            </a:r>
            <a:endParaRPr lang="en-US" sz="700" dirty="0"/>
          </a:p>
        </p:txBody>
      </p:sp>
      <p:sp>
        <p:nvSpPr>
          <p:cNvPr id="2588764" name="Rectangle 1116"/>
          <p:cNvSpPr>
            <a:spLocks noChangeArrowheads="1"/>
          </p:cNvSpPr>
          <p:nvPr/>
        </p:nvSpPr>
        <p:spPr bwMode="auto">
          <a:xfrm>
            <a:off x="4629150" y="1222692"/>
            <a:ext cx="594715"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Customer Status</a:t>
            </a:r>
            <a:endParaRPr lang="en-US" sz="700" dirty="0"/>
          </a:p>
        </p:txBody>
      </p:sp>
      <p:sp>
        <p:nvSpPr>
          <p:cNvPr id="2588765" name="Rectangle 1117"/>
          <p:cNvSpPr>
            <a:spLocks noChangeArrowheads="1"/>
          </p:cNvSpPr>
          <p:nvPr/>
        </p:nvSpPr>
        <p:spPr bwMode="auto">
          <a:xfrm>
            <a:off x="4629150" y="1286192"/>
            <a:ext cx="902491"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Customer Street Address</a:t>
            </a:r>
            <a:endParaRPr lang="en-US" sz="700" dirty="0"/>
          </a:p>
        </p:txBody>
      </p:sp>
      <p:sp>
        <p:nvSpPr>
          <p:cNvPr id="2588766" name="Rectangle 1118"/>
          <p:cNvSpPr>
            <a:spLocks noChangeArrowheads="1"/>
          </p:cNvSpPr>
          <p:nvPr/>
        </p:nvSpPr>
        <p:spPr bwMode="auto">
          <a:xfrm>
            <a:off x="4629150" y="1351280"/>
            <a:ext cx="658835"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Customer PO Box</a:t>
            </a:r>
            <a:endParaRPr lang="en-US" sz="700" dirty="0"/>
          </a:p>
        </p:txBody>
      </p:sp>
      <p:sp>
        <p:nvSpPr>
          <p:cNvPr id="2588767" name="Rectangle 1119"/>
          <p:cNvSpPr>
            <a:spLocks noChangeArrowheads="1"/>
          </p:cNvSpPr>
          <p:nvPr/>
        </p:nvSpPr>
        <p:spPr bwMode="auto">
          <a:xfrm>
            <a:off x="4629150" y="1414780"/>
            <a:ext cx="528991"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Customer City</a:t>
            </a:r>
            <a:endParaRPr lang="en-US" sz="700" dirty="0"/>
          </a:p>
        </p:txBody>
      </p:sp>
      <p:sp>
        <p:nvSpPr>
          <p:cNvPr id="2588768" name="Rectangle 1120"/>
          <p:cNvSpPr>
            <a:spLocks noChangeArrowheads="1"/>
          </p:cNvSpPr>
          <p:nvPr/>
        </p:nvSpPr>
        <p:spPr bwMode="auto">
          <a:xfrm>
            <a:off x="4629150" y="1479867"/>
            <a:ext cx="554639"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Customer State</a:t>
            </a:r>
            <a:endParaRPr lang="en-US" sz="700" dirty="0"/>
          </a:p>
        </p:txBody>
      </p:sp>
      <p:sp>
        <p:nvSpPr>
          <p:cNvPr id="2588769" name="Rectangle 1121"/>
          <p:cNvSpPr>
            <a:spLocks noChangeArrowheads="1"/>
          </p:cNvSpPr>
          <p:nvPr/>
        </p:nvSpPr>
        <p:spPr bwMode="auto">
          <a:xfrm>
            <a:off x="4629150" y="1543367"/>
            <a:ext cx="710131"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Customer Zip Code</a:t>
            </a:r>
            <a:endParaRPr lang="en-US" sz="700" dirty="0"/>
          </a:p>
        </p:txBody>
      </p:sp>
      <p:sp>
        <p:nvSpPr>
          <p:cNvPr id="2588770" name="Line 1122"/>
          <p:cNvSpPr>
            <a:spLocks noChangeShapeType="1"/>
          </p:cNvSpPr>
          <p:nvPr/>
        </p:nvSpPr>
        <p:spPr bwMode="auto">
          <a:xfrm>
            <a:off x="4629150" y="1644967"/>
            <a:ext cx="1192213" cy="1588"/>
          </a:xfrm>
          <a:prstGeom prst="line">
            <a:avLst/>
          </a:prstGeom>
          <a:noFill/>
          <a:ln w="4763">
            <a:solidFill>
              <a:srgbClr val="000000"/>
            </a:solidFill>
            <a:round/>
            <a:headEnd/>
            <a:tailEnd/>
          </a:ln>
        </p:spPr>
        <p:txBody>
          <a:bodyPr/>
          <a:lstStyle/>
          <a:p>
            <a:endParaRPr lang="en-US" dirty="0"/>
          </a:p>
        </p:txBody>
      </p:sp>
      <p:sp>
        <p:nvSpPr>
          <p:cNvPr id="2588784" name="Rectangle 1136"/>
          <p:cNvSpPr>
            <a:spLocks noChangeArrowheads="1"/>
          </p:cNvSpPr>
          <p:nvPr/>
        </p:nvSpPr>
        <p:spPr bwMode="auto">
          <a:xfrm>
            <a:off x="392113" y="4610417"/>
            <a:ext cx="1206500" cy="993775"/>
          </a:xfrm>
          <a:prstGeom prst="rect">
            <a:avLst/>
          </a:prstGeom>
          <a:solidFill>
            <a:schemeClr val="bg1"/>
          </a:solidFill>
          <a:ln w="4763">
            <a:solidFill>
              <a:srgbClr val="000000"/>
            </a:solidFill>
            <a:miter lim="800000"/>
            <a:headEnd/>
            <a:tailEnd/>
          </a:ln>
        </p:spPr>
        <p:txBody>
          <a:bodyPr/>
          <a:lstStyle/>
          <a:p>
            <a:endParaRPr lang="en-US" dirty="0"/>
          </a:p>
        </p:txBody>
      </p:sp>
      <p:sp>
        <p:nvSpPr>
          <p:cNvPr id="2588785" name="Rectangle 1137"/>
          <p:cNvSpPr>
            <a:spLocks noChangeArrowheads="1"/>
          </p:cNvSpPr>
          <p:nvPr/>
        </p:nvSpPr>
        <p:spPr bwMode="auto">
          <a:xfrm>
            <a:off x="401638" y="4616767"/>
            <a:ext cx="171522"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Title</a:t>
            </a:r>
            <a:endParaRPr lang="en-US" sz="700" dirty="0"/>
          </a:p>
        </p:txBody>
      </p:sp>
      <p:sp>
        <p:nvSpPr>
          <p:cNvPr id="2588786" name="Line 1138"/>
          <p:cNvSpPr>
            <a:spLocks noChangeShapeType="1"/>
          </p:cNvSpPr>
          <p:nvPr/>
        </p:nvSpPr>
        <p:spPr bwMode="auto">
          <a:xfrm>
            <a:off x="401638" y="4718367"/>
            <a:ext cx="1185862" cy="1588"/>
          </a:xfrm>
          <a:prstGeom prst="line">
            <a:avLst/>
          </a:prstGeom>
          <a:noFill/>
          <a:ln w="4763">
            <a:solidFill>
              <a:srgbClr val="000000"/>
            </a:solidFill>
            <a:round/>
            <a:headEnd/>
            <a:tailEnd/>
          </a:ln>
        </p:spPr>
        <p:txBody>
          <a:bodyPr/>
          <a:lstStyle/>
          <a:p>
            <a:endParaRPr lang="en-US" dirty="0"/>
          </a:p>
        </p:txBody>
      </p:sp>
      <p:sp>
        <p:nvSpPr>
          <p:cNvPr id="2588787" name="Rectangle 1139"/>
          <p:cNvSpPr>
            <a:spLocks noChangeArrowheads="1"/>
          </p:cNvSpPr>
          <p:nvPr/>
        </p:nvSpPr>
        <p:spPr bwMode="auto">
          <a:xfrm>
            <a:off x="401638" y="4751705"/>
            <a:ext cx="516167"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Title Of Work</a:t>
            </a:r>
            <a:endParaRPr lang="en-US" sz="700" dirty="0"/>
          </a:p>
        </p:txBody>
      </p:sp>
      <p:sp>
        <p:nvSpPr>
          <p:cNvPr id="2588788" name="Rectangle 1140"/>
          <p:cNvSpPr>
            <a:spLocks noChangeArrowheads="1"/>
          </p:cNvSpPr>
          <p:nvPr/>
        </p:nvSpPr>
        <p:spPr bwMode="auto">
          <a:xfrm>
            <a:off x="401638" y="4816792"/>
            <a:ext cx="413575"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Title Cover</a:t>
            </a:r>
            <a:endParaRPr lang="en-US" sz="700" dirty="0"/>
          </a:p>
        </p:txBody>
      </p:sp>
      <p:sp>
        <p:nvSpPr>
          <p:cNvPr id="2588789" name="Rectangle 1141"/>
          <p:cNvSpPr>
            <a:spLocks noChangeArrowheads="1"/>
          </p:cNvSpPr>
          <p:nvPr/>
        </p:nvSpPr>
        <p:spPr bwMode="auto">
          <a:xfrm>
            <a:off x="401638" y="4880292"/>
            <a:ext cx="724557"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Catalog Description</a:t>
            </a:r>
            <a:endParaRPr lang="en-US" sz="700" dirty="0"/>
          </a:p>
        </p:txBody>
      </p:sp>
      <p:sp>
        <p:nvSpPr>
          <p:cNvPr id="2588790" name="Rectangle 1142"/>
          <p:cNvSpPr>
            <a:spLocks noChangeArrowheads="1"/>
          </p:cNvSpPr>
          <p:nvPr/>
        </p:nvSpPr>
        <p:spPr bwMode="auto">
          <a:xfrm>
            <a:off x="401638" y="4945380"/>
            <a:ext cx="557845"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Copyright Date</a:t>
            </a:r>
            <a:endParaRPr lang="en-US" sz="700" dirty="0"/>
          </a:p>
        </p:txBody>
      </p:sp>
      <p:sp>
        <p:nvSpPr>
          <p:cNvPr id="2588791" name="Rectangle 1143"/>
          <p:cNvSpPr>
            <a:spLocks noChangeArrowheads="1"/>
          </p:cNvSpPr>
          <p:nvPr/>
        </p:nvSpPr>
        <p:spPr bwMode="auto">
          <a:xfrm>
            <a:off x="401638" y="5010467"/>
            <a:ext cx="884858"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Entertainment Company</a:t>
            </a:r>
            <a:endParaRPr lang="en-US" sz="700" dirty="0"/>
          </a:p>
        </p:txBody>
      </p:sp>
      <p:sp>
        <p:nvSpPr>
          <p:cNvPr id="2588792" name="Rectangle 1144"/>
          <p:cNvSpPr>
            <a:spLocks noChangeArrowheads="1"/>
          </p:cNvSpPr>
          <p:nvPr/>
        </p:nvSpPr>
        <p:spPr bwMode="auto">
          <a:xfrm>
            <a:off x="401638" y="5073967"/>
            <a:ext cx="463268" cy="107722"/>
          </a:xfrm>
          <a:prstGeom prst="rect">
            <a:avLst/>
          </a:prstGeom>
          <a:noFill/>
          <a:ln w="9525">
            <a:noFill/>
            <a:miter lim="800000"/>
            <a:headEnd/>
            <a:tailEnd/>
          </a:ln>
        </p:spPr>
        <p:txBody>
          <a:bodyPr wrap="none" lIns="0" tIns="0" rIns="0" bIns="0">
            <a:spAutoFit/>
          </a:bodyPr>
          <a:lstStyle/>
          <a:p>
            <a:pPr algn="l"/>
            <a:r>
              <a:rPr lang="en-US" sz="700" dirty="0" smtClean="0">
                <a:solidFill>
                  <a:srgbClr val="000000"/>
                </a:solidFill>
              </a:rPr>
              <a:t>Credit Value</a:t>
            </a:r>
            <a:endParaRPr lang="en-US" sz="700" dirty="0"/>
          </a:p>
        </p:txBody>
      </p:sp>
      <p:sp>
        <p:nvSpPr>
          <p:cNvPr id="2588793" name="Line 1145"/>
          <p:cNvSpPr>
            <a:spLocks noChangeShapeType="1"/>
          </p:cNvSpPr>
          <p:nvPr/>
        </p:nvSpPr>
        <p:spPr bwMode="auto">
          <a:xfrm>
            <a:off x="401638" y="5193933"/>
            <a:ext cx="1185862" cy="1587"/>
          </a:xfrm>
          <a:prstGeom prst="line">
            <a:avLst/>
          </a:prstGeom>
          <a:noFill/>
          <a:ln w="4763">
            <a:solidFill>
              <a:srgbClr val="000000"/>
            </a:solidFill>
            <a:round/>
            <a:headEnd/>
            <a:tailEnd/>
          </a:ln>
        </p:spPr>
        <p:txBody>
          <a:bodyPr/>
          <a:lstStyle/>
          <a:p>
            <a:endParaRPr lang="en-US" dirty="0"/>
          </a:p>
        </p:txBody>
      </p:sp>
      <p:sp>
        <p:nvSpPr>
          <p:cNvPr id="2588796" name="Rectangle 1148"/>
          <p:cNvSpPr>
            <a:spLocks noChangeArrowheads="1"/>
          </p:cNvSpPr>
          <p:nvPr/>
        </p:nvSpPr>
        <p:spPr bwMode="auto">
          <a:xfrm>
            <a:off x="6384925" y="4478655"/>
            <a:ext cx="1073150" cy="548640"/>
          </a:xfrm>
          <a:prstGeom prst="rect">
            <a:avLst/>
          </a:prstGeom>
          <a:solidFill>
            <a:schemeClr val="bg1"/>
          </a:solidFill>
          <a:ln w="4763">
            <a:solidFill>
              <a:srgbClr val="000000"/>
            </a:solidFill>
            <a:miter lim="800000"/>
            <a:headEnd/>
            <a:tailEnd/>
          </a:ln>
        </p:spPr>
        <p:txBody>
          <a:bodyPr/>
          <a:lstStyle/>
          <a:p>
            <a:endParaRPr lang="en-US" dirty="0"/>
          </a:p>
        </p:txBody>
      </p:sp>
      <p:sp>
        <p:nvSpPr>
          <p:cNvPr id="2588797" name="Rectangle 1149"/>
          <p:cNvSpPr>
            <a:spLocks noChangeArrowheads="1"/>
          </p:cNvSpPr>
          <p:nvPr/>
        </p:nvSpPr>
        <p:spPr bwMode="auto">
          <a:xfrm>
            <a:off x="6397625" y="4486592"/>
            <a:ext cx="583493"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Order Processor</a:t>
            </a:r>
            <a:endParaRPr lang="en-US" sz="700" dirty="0"/>
          </a:p>
        </p:txBody>
      </p:sp>
      <p:sp>
        <p:nvSpPr>
          <p:cNvPr id="2588798" name="Line 1150"/>
          <p:cNvSpPr>
            <a:spLocks noChangeShapeType="1"/>
          </p:cNvSpPr>
          <p:nvPr/>
        </p:nvSpPr>
        <p:spPr bwMode="auto">
          <a:xfrm>
            <a:off x="6397625" y="4588192"/>
            <a:ext cx="1047750" cy="1588"/>
          </a:xfrm>
          <a:prstGeom prst="line">
            <a:avLst/>
          </a:prstGeom>
          <a:noFill/>
          <a:ln w="4763">
            <a:solidFill>
              <a:srgbClr val="000000"/>
            </a:solidFill>
            <a:round/>
            <a:headEnd/>
            <a:tailEnd/>
          </a:ln>
        </p:spPr>
        <p:txBody>
          <a:bodyPr/>
          <a:lstStyle/>
          <a:p>
            <a:endParaRPr lang="en-US" dirty="0"/>
          </a:p>
        </p:txBody>
      </p:sp>
      <p:sp>
        <p:nvSpPr>
          <p:cNvPr id="2588799" name="Line 1151"/>
          <p:cNvSpPr>
            <a:spLocks noChangeShapeType="1"/>
          </p:cNvSpPr>
          <p:nvPr/>
        </p:nvSpPr>
        <p:spPr bwMode="auto">
          <a:xfrm>
            <a:off x="6397625" y="4674820"/>
            <a:ext cx="1047750" cy="1588"/>
          </a:xfrm>
          <a:prstGeom prst="line">
            <a:avLst/>
          </a:prstGeom>
          <a:noFill/>
          <a:ln w="4763">
            <a:solidFill>
              <a:srgbClr val="000000"/>
            </a:solidFill>
            <a:round/>
            <a:headEnd/>
            <a:tailEnd/>
          </a:ln>
        </p:spPr>
        <p:txBody>
          <a:bodyPr/>
          <a:lstStyle/>
          <a:p>
            <a:endParaRPr lang="en-US" dirty="0"/>
          </a:p>
        </p:txBody>
      </p:sp>
      <p:sp>
        <p:nvSpPr>
          <p:cNvPr id="2588800" name="Rectangle 1152"/>
          <p:cNvSpPr>
            <a:spLocks noChangeArrowheads="1"/>
          </p:cNvSpPr>
          <p:nvPr/>
        </p:nvSpPr>
        <p:spPr bwMode="auto">
          <a:xfrm>
            <a:off x="6397625" y="4692967"/>
            <a:ext cx="559449"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enterNewOrder</a:t>
            </a:r>
            <a:endParaRPr lang="en-US" sz="700" dirty="0"/>
          </a:p>
        </p:txBody>
      </p:sp>
      <p:sp>
        <p:nvSpPr>
          <p:cNvPr id="2588801" name="Rectangle 1153"/>
          <p:cNvSpPr>
            <a:spLocks noChangeArrowheads="1"/>
          </p:cNvSpPr>
          <p:nvPr/>
        </p:nvSpPr>
        <p:spPr bwMode="auto">
          <a:xfrm>
            <a:off x="6397625" y="4754880"/>
            <a:ext cx="730969"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assignOrderNumber</a:t>
            </a:r>
            <a:endParaRPr lang="en-US" sz="700" dirty="0"/>
          </a:p>
        </p:txBody>
      </p:sp>
      <p:sp>
        <p:nvSpPr>
          <p:cNvPr id="2588808" name="Rectangle 1160"/>
          <p:cNvSpPr>
            <a:spLocks noChangeArrowheads="1"/>
          </p:cNvSpPr>
          <p:nvPr/>
        </p:nvSpPr>
        <p:spPr bwMode="auto">
          <a:xfrm>
            <a:off x="6108700" y="4017045"/>
            <a:ext cx="44884"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1</a:t>
            </a:r>
            <a:endParaRPr lang="en-US" sz="700" dirty="0"/>
          </a:p>
        </p:txBody>
      </p:sp>
      <p:sp>
        <p:nvSpPr>
          <p:cNvPr id="2588809" name="Rectangle 1161"/>
          <p:cNvSpPr>
            <a:spLocks noChangeArrowheads="1"/>
          </p:cNvSpPr>
          <p:nvPr/>
        </p:nvSpPr>
        <p:spPr bwMode="auto">
          <a:xfrm>
            <a:off x="6839634" y="4326622"/>
            <a:ext cx="44884"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1</a:t>
            </a:r>
            <a:endParaRPr lang="en-US" sz="700" dirty="0"/>
          </a:p>
        </p:txBody>
      </p:sp>
      <p:sp>
        <p:nvSpPr>
          <p:cNvPr id="2588810" name="Rectangle 1162"/>
          <p:cNvSpPr>
            <a:spLocks noChangeArrowheads="1"/>
          </p:cNvSpPr>
          <p:nvPr/>
        </p:nvSpPr>
        <p:spPr bwMode="auto">
          <a:xfrm>
            <a:off x="6791325" y="4003322"/>
            <a:ext cx="285335" cy="107722"/>
          </a:xfrm>
          <a:prstGeom prst="rect">
            <a:avLst/>
          </a:prstGeom>
          <a:noFill/>
          <a:ln w="9525">
            <a:noFill/>
            <a:miter lim="800000"/>
            <a:headEnd/>
            <a:tailEnd/>
          </a:ln>
        </p:spPr>
        <p:txBody>
          <a:bodyPr wrap="none" lIns="0" tIns="0" rIns="0" bIns="0">
            <a:spAutoFit/>
          </a:bodyPr>
          <a:lstStyle/>
          <a:p>
            <a:pPr algn="l"/>
            <a:r>
              <a:rPr lang="en-US" sz="700" i="1" dirty="0">
                <a:solidFill>
                  <a:srgbClr val="000000"/>
                </a:solidFill>
              </a:rPr>
              <a:t>updates</a:t>
            </a:r>
            <a:endParaRPr lang="en-US" sz="700" dirty="0"/>
          </a:p>
        </p:txBody>
      </p:sp>
      <p:sp>
        <p:nvSpPr>
          <p:cNvPr id="2588814" name="Line 1166"/>
          <p:cNvSpPr>
            <a:spLocks noChangeShapeType="1"/>
          </p:cNvSpPr>
          <p:nvPr/>
        </p:nvSpPr>
        <p:spPr bwMode="auto">
          <a:xfrm>
            <a:off x="6920707" y="5181601"/>
            <a:ext cx="1143000" cy="0"/>
          </a:xfrm>
          <a:prstGeom prst="line">
            <a:avLst/>
          </a:prstGeom>
          <a:noFill/>
          <a:ln w="4763">
            <a:solidFill>
              <a:srgbClr val="000000"/>
            </a:solidFill>
            <a:round/>
            <a:headEnd/>
            <a:tailEnd/>
          </a:ln>
        </p:spPr>
        <p:txBody>
          <a:bodyPr/>
          <a:lstStyle/>
          <a:p>
            <a:endParaRPr lang="en-US" dirty="0"/>
          </a:p>
        </p:txBody>
      </p:sp>
      <p:sp>
        <p:nvSpPr>
          <p:cNvPr id="2588815" name="Rectangle 1167"/>
          <p:cNvSpPr>
            <a:spLocks noChangeArrowheads="1"/>
          </p:cNvSpPr>
          <p:nvPr/>
        </p:nvSpPr>
        <p:spPr bwMode="auto">
          <a:xfrm>
            <a:off x="6964362" y="5058460"/>
            <a:ext cx="44884"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1</a:t>
            </a:r>
            <a:endParaRPr lang="en-US" sz="700" dirty="0"/>
          </a:p>
        </p:txBody>
      </p:sp>
      <p:sp>
        <p:nvSpPr>
          <p:cNvPr id="2588816" name="Rectangle 1168"/>
          <p:cNvSpPr>
            <a:spLocks noChangeArrowheads="1"/>
          </p:cNvSpPr>
          <p:nvPr/>
        </p:nvSpPr>
        <p:spPr bwMode="auto">
          <a:xfrm>
            <a:off x="7866062" y="5231130"/>
            <a:ext cx="44884"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1</a:t>
            </a:r>
            <a:endParaRPr lang="en-US" sz="700" dirty="0"/>
          </a:p>
        </p:txBody>
      </p:sp>
      <p:sp>
        <p:nvSpPr>
          <p:cNvPr id="2588817" name="Rectangle 1169"/>
          <p:cNvSpPr>
            <a:spLocks noChangeArrowheads="1"/>
          </p:cNvSpPr>
          <p:nvPr/>
        </p:nvSpPr>
        <p:spPr bwMode="auto">
          <a:xfrm>
            <a:off x="7231063" y="5069205"/>
            <a:ext cx="275717" cy="107722"/>
          </a:xfrm>
          <a:prstGeom prst="rect">
            <a:avLst/>
          </a:prstGeom>
          <a:noFill/>
          <a:ln w="9525">
            <a:noFill/>
            <a:miter lim="800000"/>
            <a:headEnd/>
            <a:tailEnd/>
          </a:ln>
        </p:spPr>
        <p:txBody>
          <a:bodyPr wrap="none" lIns="0" tIns="0" rIns="0" bIns="0">
            <a:spAutoFit/>
          </a:bodyPr>
          <a:lstStyle/>
          <a:p>
            <a:pPr algn="l"/>
            <a:r>
              <a:rPr lang="en-US" sz="700" i="1" dirty="0">
                <a:solidFill>
                  <a:srgbClr val="000000"/>
                </a:solidFill>
              </a:rPr>
              <a:t>records</a:t>
            </a:r>
            <a:endParaRPr lang="en-US" sz="700" dirty="0"/>
          </a:p>
        </p:txBody>
      </p:sp>
      <p:sp>
        <p:nvSpPr>
          <p:cNvPr id="2588819" name="Line 1171"/>
          <p:cNvSpPr>
            <a:spLocks noChangeShapeType="1"/>
          </p:cNvSpPr>
          <p:nvPr/>
        </p:nvSpPr>
        <p:spPr bwMode="auto">
          <a:xfrm flipH="1">
            <a:off x="3151188" y="5856605"/>
            <a:ext cx="4803775" cy="1587"/>
          </a:xfrm>
          <a:prstGeom prst="line">
            <a:avLst/>
          </a:prstGeom>
          <a:noFill/>
          <a:ln w="4763">
            <a:solidFill>
              <a:srgbClr val="000000"/>
            </a:solidFill>
            <a:round/>
            <a:headEnd/>
            <a:tailEnd/>
          </a:ln>
        </p:spPr>
        <p:txBody>
          <a:bodyPr/>
          <a:lstStyle/>
          <a:p>
            <a:endParaRPr lang="en-US" dirty="0"/>
          </a:p>
        </p:txBody>
      </p:sp>
      <p:sp>
        <p:nvSpPr>
          <p:cNvPr id="2588821" name="Line 1173"/>
          <p:cNvSpPr>
            <a:spLocks noChangeShapeType="1"/>
          </p:cNvSpPr>
          <p:nvPr/>
        </p:nvSpPr>
        <p:spPr bwMode="auto">
          <a:xfrm flipV="1">
            <a:off x="3151188" y="4353925"/>
            <a:ext cx="1587" cy="1508760"/>
          </a:xfrm>
          <a:prstGeom prst="line">
            <a:avLst/>
          </a:prstGeom>
          <a:noFill/>
          <a:ln w="4763">
            <a:solidFill>
              <a:srgbClr val="000000"/>
            </a:solidFill>
            <a:round/>
            <a:headEnd/>
            <a:tailEnd/>
          </a:ln>
        </p:spPr>
        <p:txBody>
          <a:bodyPr/>
          <a:lstStyle/>
          <a:p>
            <a:endParaRPr lang="en-US" dirty="0"/>
          </a:p>
        </p:txBody>
      </p:sp>
      <p:sp>
        <p:nvSpPr>
          <p:cNvPr id="2588822" name="Freeform 1174"/>
          <p:cNvSpPr>
            <a:spLocks/>
          </p:cNvSpPr>
          <p:nvPr/>
        </p:nvSpPr>
        <p:spPr bwMode="auto">
          <a:xfrm>
            <a:off x="7875588" y="5834380"/>
            <a:ext cx="79375" cy="46037"/>
          </a:xfrm>
          <a:custGeom>
            <a:avLst/>
            <a:gdLst/>
            <a:ahLst/>
            <a:cxnLst>
              <a:cxn ang="0">
                <a:pos x="46" y="14"/>
              </a:cxn>
              <a:cxn ang="0">
                <a:pos x="23" y="27"/>
              </a:cxn>
              <a:cxn ang="0">
                <a:pos x="0" y="14"/>
              </a:cxn>
              <a:cxn ang="0">
                <a:pos x="23" y="0"/>
              </a:cxn>
              <a:cxn ang="0">
                <a:pos x="46" y="14"/>
              </a:cxn>
            </a:cxnLst>
            <a:rect l="0" t="0" r="r" b="b"/>
            <a:pathLst>
              <a:path w="46" h="27">
                <a:moveTo>
                  <a:pt x="46" y="14"/>
                </a:moveTo>
                <a:lnTo>
                  <a:pt x="23" y="27"/>
                </a:lnTo>
                <a:lnTo>
                  <a:pt x="0" y="14"/>
                </a:lnTo>
                <a:lnTo>
                  <a:pt x="23" y="0"/>
                </a:lnTo>
                <a:lnTo>
                  <a:pt x="46" y="14"/>
                </a:lnTo>
                <a:close/>
              </a:path>
            </a:pathLst>
          </a:custGeom>
          <a:solidFill>
            <a:srgbClr val="FFFFFF"/>
          </a:solidFill>
          <a:ln w="4763">
            <a:solidFill>
              <a:srgbClr val="000000"/>
            </a:solidFill>
            <a:prstDash val="solid"/>
            <a:round/>
            <a:headEnd/>
            <a:tailEnd/>
          </a:ln>
        </p:spPr>
        <p:txBody>
          <a:bodyPr/>
          <a:lstStyle/>
          <a:p>
            <a:endParaRPr lang="en-US" dirty="0"/>
          </a:p>
        </p:txBody>
      </p:sp>
      <p:sp>
        <p:nvSpPr>
          <p:cNvPr id="2588823" name="Rectangle 1175"/>
          <p:cNvSpPr>
            <a:spLocks noChangeArrowheads="1"/>
          </p:cNvSpPr>
          <p:nvPr/>
        </p:nvSpPr>
        <p:spPr bwMode="auto">
          <a:xfrm>
            <a:off x="7801660" y="5905584"/>
            <a:ext cx="44884"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1</a:t>
            </a:r>
            <a:endParaRPr lang="en-US" sz="700" dirty="0"/>
          </a:p>
        </p:txBody>
      </p:sp>
      <p:sp>
        <p:nvSpPr>
          <p:cNvPr id="2588824" name="Rectangle 1176"/>
          <p:cNvSpPr>
            <a:spLocks noChangeArrowheads="1"/>
          </p:cNvSpPr>
          <p:nvPr/>
        </p:nvSpPr>
        <p:spPr bwMode="auto">
          <a:xfrm>
            <a:off x="3213785" y="4419600"/>
            <a:ext cx="134652"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1..*</a:t>
            </a:r>
            <a:endParaRPr lang="en-US" sz="700" dirty="0"/>
          </a:p>
        </p:txBody>
      </p:sp>
      <p:sp>
        <p:nvSpPr>
          <p:cNvPr id="2588825" name="Rectangle 1177"/>
          <p:cNvSpPr>
            <a:spLocks noChangeArrowheads="1"/>
          </p:cNvSpPr>
          <p:nvPr/>
        </p:nvSpPr>
        <p:spPr bwMode="auto">
          <a:xfrm>
            <a:off x="6442075" y="5715000"/>
            <a:ext cx="176330" cy="107722"/>
          </a:xfrm>
          <a:prstGeom prst="rect">
            <a:avLst/>
          </a:prstGeom>
          <a:noFill/>
          <a:ln w="9525">
            <a:noFill/>
            <a:miter lim="800000"/>
            <a:headEnd/>
            <a:tailEnd/>
          </a:ln>
        </p:spPr>
        <p:txBody>
          <a:bodyPr wrap="none" lIns="0" tIns="0" rIns="0" bIns="0">
            <a:spAutoFit/>
          </a:bodyPr>
          <a:lstStyle/>
          <a:p>
            <a:pPr algn="l"/>
            <a:r>
              <a:rPr lang="en-US" sz="700" i="1" dirty="0">
                <a:solidFill>
                  <a:srgbClr val="000000"/>
                </a:solidFill>
              </a:rPr>
              <a:t>Sells</a:t>
            </a:r>
            <a:endParaRPr lang="en-US" sz="700" dirty="0"/>
          </a:p>
        </p:txBody>
      </p:sp>
      <p:sp>
        <p:nvSpPr>
          <p:cNvPr id="2588830" name="Rectangle 1182"/>
          <p:cNvSpPr>
            <a:spLocks noChangeArrowheads="1"/>
          </p:cNvSpPr>
          <p:nvPr/>
        </p:nvSpPr>
        <p:spPr bwMode="auto">
          <a:xfrm>
            <a:off x="7770812" y="5529580"/>
            <a:ext cx="134652"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0..*</a:t>
            </a:r>
            <a:endParaRPr lang="en-US" sz="700" dirty="0"/>
          </a:p>
        </p:txBody>
      </p:sp>
      <p:sp>
        <p:nvSpPr>
          <p:cNvPr id="2588831" name="Rectangle 1183"/>
          <p:cNvSpPr>
            <a:spLocks noChangeArrowheads="1"/>
          </p:cNvSpPr>
          <p:nvPr/>
        </p:nvSpPr>
        <p:spPr bwMode="auto">
          <a:xfrm>
            <a:off x="5280025" y="4411444"/>
            <a:ext cx="44884"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1</a:t>
            </a:r>
            <a:endParaRPr lang="en-US" sz="700" dirty="0"/>
          </a:p>
        </p:txBody>
      </p:sp>
      <p:sp>
        <p:nvSpPr>
          <p:cNvPr id="2588832" name="Rectangle 1184"/>
          <p:cNvSpPr>
            <a:spLocks noChangeArrowheads="1"/>
          </p:cNvSpPr>
          <p:nvPr/>
        </p:nvSpPr>
        <p:spPr bwMode="auto">
          <a:xfrm>
            <a:off x="6588125" y="5339680"/>
            <a:ext cx="240450" cy="107722"/>
          </a:xfrm>
          <a:prstGeom prst="rect">
            <a:avLst/>
          </a:prstGeom>
          <a:noFill/>
          <a:ln w="9525">
            <a:noFill/>
            <a:miter lim="800000"/>
            <a:headEnd/>
            <a:tailEnd/>
          </a:ln>
        </p:spPr>
        <p:txBody>
          <a:bodyPr wrap="none" lIns="0" tIns="0" rIns="0" bIns="0">
            <a:spAutoFit/>
          </a:bodyPr>
          <a:lstStyle/>
          <a:p>
            <a:pPr algn="l"/>
            <a:r>
              <a:rPr lang="en-US" sz="700" i="1" dirty="0">
                <a:solidFill>
                  <a:srgbClr val="000000"/>
                </a:solidFill>
              </a:rPr>
              <a:t>Places</a:t>
            </a:r>
            <a:endParaRPr lang="en-US" sz="700" dirty="0"/>
          </a:p>
        </p:txBody>
      </p:sp>
      <p:sp>
        <p:nvSpPr>
          <p:cNvPr id="2588833" name="Arc 1185"/>
          <p:cNvSpPr>
            <a:spLocks/>
          </p:cNvSpPr>
          <p:nvPr/>
        </p:nvSpPr>
        <p:spPr bwMode="auto">
          <a:xfrm>
            <a:off x="1954213" y="3421380"/>
            <a:ext cx="1587" cy="1587"/>
          </a:xfrm>
          <a:custGeom>
            <a:avLst/>
            <a:gdLst>
              <a:gd name="G0" fmla="+- 21600 0 0"/>
              <a:gd name="G1" fmla="+- 21600 0 0"/>
              <a:gd name="G2" fmla="+- 21600 0 0"/>
              <a:gd name="T0" fmla="*/ 6326 w 43200"/>
              <a:gd name="T1" fmla="*/ 6326 h 43200"/>
              <a:gd name="T2" fmla="*/ 6326 w 43200"/>
              <a:gd name="T3" fmla="*/ 6326 h 43200"/>
              <a:gd name="T4" fmla="*/ 21600 w 43200"/>
              <a:gd name="T5" fmla="*/ 21600 h 43200"/>
            </a:gdLst>
            <a:ahLst/>
            <a:cxnLst>
              <a:cxn ang="0">
                <a:pos x="T0" y="T1"/>
              </a:cxn>
              <a:cxn ang="0">
                <a:pos x="T2" y="T3"/>
              </a:cxn>
              <a:cxn ang="0">
                <a:pos x="T4" y="T5"/>
              </a:cxn>
            </a:cxnLst>
            <a:rect l="0" t="0" r="r" b="b"/>
            <a:pathLst>
              <a:path w="43200" h="43200" fill="none" extrusionOk="0">
                <a:moveTo>
                  <a:pt x="6326" y="6326"/>
                </a:moveTo>
              </a:path>
              <a:path w="43200" h="43200" stroke="0" extrusionOk="0">
                <a:moveTo>
                  <a:pt x="6326" y="6326"/>
                </a:moveTo>
                <a:lnTo>
                  <a:pt x="21600" y="21600"/>
                </a:lnTo>
                <a:close/>
              </a:path>
            </a:pathLst>
          </a:custGeom>
          <a:noFill/>
          <a:ln w="4763">
            <a:solidFill>
              <a:srgbClr val="000000"/>
            </a:solidFill>
            <a:round/>
            <a:headEnd/>
            <a:tailEnd/>
          </a:ln>
        </p:spPr>
        <p:txBody>
          <a:bodyPr/>
          <a:lstStyle/>
          <a:p>
            <a:endParaRPr lang="en-US" dirty="0"/>
          </a:p>
        </p:txBody>
      </p:sp>
      <p:sp>
        <p:nvSpPr>
          <p:cNvPr id="2588834" name="Line 1186"/>
          <p:cNvSpPr>
            <a:spLocks noChangeShapeType="1"/>
          </p:cNvSpPr>
          <p:nvPr/>
        </p:nvSpPr>
        <p:spPr bwMode="auto">
          <a:xfrm>
            <a:off x="1644650" y="3421380"/>
            <a:ext cx="309563" cy="1587"/>
          </a:xfrm>
          <a:prstGeom prst="line">
            <a:avLst/>
          </a:prstGeom>
          <a:noFill/>
          <a:ln w="4763">
            <a:solidFill>
              <a:srgbClr val="000000"/>
            </a:solidFill>
            <a:round/>
            <a:headEnd/>
            <a:tailEnd/>
          </a:ln>
        </p:spPr>
        <p:txBody>
          <a:bodyPr/>
          <a:lstStyle/>
          <a:p>
            <a:endParaRPr lang="en-US" dirty="0"/>
          </a:p>
        </p:txBody>
      </p:sp>
      <p:sp>
        <p:nvSpPr>
          <p:cNvPr id="2588835" name="Arc 1187"/>
          <p:cNvSpPr>
            <a:spLocks/>
          </p:cNvSpPr>
          <p:nvPr/>
        </p:nvSpPr>
        <p:spPr bwMode="auto">
          <a:xfrm>
            <a:off x="1954213" y="3421380"/>
            <a:ext cx="1587" cy="1587"/>
          </a:xfrm>
          <a:custGeom>
            <a:avLst/>
            <a:gdLst>
              <a:gd name="G0" fmla="+- 21600 0 0"/>
              <a:gd name="G1" fmla="+- 21600 0 0"/>
              <a:gd name="G2" fmla="+- 21600 0 0"/>
              <a:gd name="T0" fmla="*/ 6326 w 43200"/>
              <a:gd name="T1" fmla="*/ 6326 h 43200"/>
              <a:gd name="T2" fmla="*/ 6326 w 43200"/>
              <a:gd name="T3" fmla="*/ 6326 h 43200"/>
              <a:gd name="T4" fmla="*/ 21600 w 43200"/>
              <a:gd name="T5" fmla="*/ 21600 h 43200"/>
            </a:gdLst>
            <a:ahLst/>
            <a:cxnLst>
              <a:cxn ang="0">
                <a:pos x="T0" y="T1"/>
              </a:cxn>
              <a:cxn ang="0">
                <a:pos x="T2" y="T3"/>
              </a:cxn>
              <a:cxn ang="0">
                <a:pos x="T4" y="T5"/>
              </a:cxn>
            </a:cxnLst>
            <a:rect l="0" t="0" r="r" b="b"/>
            <a:pathLst>
              <a:path w="43200" h="43200" fill="none" extrusionOk="0">
                <a:moveTo>
                  <a:pt x="6326" y="6326"/>
                </a:moveTo>
              </a:path>
              <a:path w="43200" h="43200" stroke="0" extrusionOk="0">
                <a:moveTo>
                  <a:pt x="6326" y="6326"/>
                </a:moveTo>
                <a:lnTo>
                  <a:pt x="21600" y="21600"/>
                </a:lnTo>
                <a:close/>
              </a:path>
            </a:pathLst>
          </a:custGeom>
          <a:noFill/>
          <a:ln w="4763">
            <a:solidFill>
              <a:srgbClr val="000000"/>
            </a:solidFill>
            <a:round/>
            <a:headEnd/>
            <a:tailEnd/>
          </a:ln>
        </p:spPr>
        <p:txBody>
          <a:bodyPr/>
          <a:lstStyle/>
          <a:p>
            <a:endParaRPr lang="en-US" dirty="0"/>
          </a:p>
        </p:txBody>
      </p:sp>
      <p:sp>
        <p:nvSpPr>
          <p:cNvPr id="2588837" name="Line 1189"/>
          <p:cNvSpPr>
            <a:spLocks noChangeShapeType="1"/>
          </p:cNvSpPr>
          <p:nvPr/>
        </p:nvSpPr>
        <p:spPr bwMode="auto">
          <a:xfrm>
            <a:off x="1954213" y="3421380"/>
            <a:ext cx="1587" cy="673100"/>
          </a:xfrm>
          <a:prstGeom prst="line">
            <a:avLst/>
          </a:prstGeom>
          <a:noFill/>
          <a:ln w="4763">
            <a:solidFill>
              <a:srgbClr val="000000"/>
            </a:solidFill>
            <a:round/>
            <a:headEnd/>
            <a:tailEnd/>
          </a:ln>
        </p:spPr>
        <p:txBody>
          <a:bodyPr/>
          <a:lstStyle/>
          <a:p>
            <a:endParaRPr lang="en-US" dirty="0"/>
          </a:p>
        </p:txBody>
      </p:sp>
      <p:sp>
        <p:nvSpPr>
          <p:cNvPr id="2588839" name="Line 1191"/>
          <p:cNvSpPr>
            <a:spLocks noChangeShapeType="1"/>
          </p:cNvSpPr>
          <p:nvPr/>
        </p:nvSpPr>
        <p:spPr bwMode="auto">
          <a:xfrm>
            <a:off x="1954213" y="4094480"/>
            <a:ext cx="384175" cy="1587"/>
          </a:xfrm>
          <a:prstGeom prst="line">
            <a:avLst/>
          </a:prstGeom>
          <a:noFill/>
          <a:ln w="4763">
            <a:solidFill>
              <a:srgbClr val="000000"/>
            </a:solidFill>
            <a:round/>
            <a:headEnd/>
            <a:tailEnd/>
          </a:ln>
        </p:spPr>
        <p:txBody>
          <a:bodyPr/>
          <a:lstStyle/>
          <a:p>
            <a:endParaRPr lang="en-US" dirty="0"/>
          </a:p>
        </p:txBody>
      </p:sp>
      <p:sp>
        <p:nvSpPr>
          <p:cNvPr id="2588840" name="Rectangle 1192"/>
          <p:cNvSpPr>
            <a:spLocks noChangeArrowheads="1"/>
          </p:cNvSpPr>
          <p:nvPr/>
        </p:nvSpPr>
        <p:spPr bwMode="auto">
          <a:xfrm>
            <a:off x="1707247" y="3272621"/>
            <a:ext cx="44884"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1</a:t>
            </a:r>
            <a:endParaRPr lang="en-US" sz="700" dirty="0"/>
          </a:p>
        </p:txBody>
      </p:sp>
      <p:sp>
        <p:nvSpPr>
          <p:cNvPr id="2588841" name="Rectangle 1193"/>
          <p:cNvSpPr>
            <a:spLocks noChangeArrowheads="1"/>
          </p:cNvSpPr>
          <p:nvPr/>
        </p:nvSpPr>
        <p:spPr bwMode="auto">
          <a:xfrm>
            <a:off x="2159204" y="4138930"/>
            <a:ext cx="134652"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0..*</a:t>
            </a:r>
            <a:endParaRPr lang="en-US" sz="700" dirty="0"/>
          </a:p>
        </p:txBody>
      </p:sp>
      <p:sp>
        <p:nvSpPr>
          <p:cNvPr id="2588842" name="Rectangle 1194"/>
          <p:cNvSpPr>
            <a:spLocks noChangeArrowheads="1"/>
          </p:cNvSpPr>
          <p:nvPr/>
        </p:nvSpPr>
        <p:spPr bwMode="auto">
          <a:xfrm>
            <a:off x="1870075" y="3291205"/>
            <a:ext cx="267702" cy="107722"/>
          </a:xfrm>
          <a:prstGeom prst="rect">
            <a:avLst/>
          </a:prstGeom>
          <a:noFill/>
          <a:ln w="9525">
            <a:noFill/>
            <a:miter lim="800000"/>
            <a:headEnd/>
            <a:tailEnd/>
          </a:ln>
        </p:spPr>
        <p:txBody>
          <a:bodyPr wrap="none" lIns="0" tIns="0" rIns="0" bIns="0">
            <a:spAutoFit/>
          </a:bodyPr>
          <a:lstStyle/>
          <a:p>
            <a:pPr algn="l"/>
            <a:r>
              <a:rPr lang="en-US" sz="700" i="1" dirty="0">
                <a:solidFill>
                  <a:srgbClr val="000000"/>
                </a:solidFill>
              </a:rPr>
              <a:t>Sold as</a:t>
            </a:r>
            <a:endParaRPr lang="en-US" sz="700" dirty="0"/>
          </a:p>
        </p:txBody>
      </p:sp>
      <p:sp>
        <p:nvSpPr>
          <p:cNvPr id="2588844" name="Freeform 1196"/>
          <p:cNvSpPr>
            <a:spLocks/>
          </p:cNvSpPr>
          <p:nvPr/>
        </p:nvSpPr>
        <p:spPr bwMode="auto">
          <a:xfrm>
            <a:off x="915988" y="3894589"/>
            <a:ext cx="136525" cy="68262"/>
          </a:xfrm>
          <a:custGeom>
            <a:avLst/>
            <a:gdLst/>
            <a:ahLst/>
            <a:cxnLst>
              <a:cxn ang="0">
                <a:pos x="40" y="0"/>
              </a:cxn>
              <a:cxn ang="0">
                <a:pos x="0" y="39"/>
              </a:cxn>
              <a:cxn ang="0">
                <a:pos x="79" y="39"/>
              </a:cxn>
              <a:cxn ang="0">
                <a:pos x="40" y="0"/>
              </a:cxn>
            </a:cxnLst>
            <a:rect l="0" t="0" r="r" b="b"/>
            <a:pathLst>
              <a:path w="79" h="39">
                <a:moveTo>
                  <a:pt x="40" y="0"/>
                </a:moveTo>
                <a:lnTo>
                  <a:pt x="0" y="39"/>
                </a:lnTo>
                <a:lnTo>
                  <a:pt x="79" y="39"/>
                </a:lnTo>
                <a:lnTo>
                  <a:pt x="40" y="0"/>
                </a:lnTo>
                <a:close/>
              </a:path>
            </a:pathLst>
          </a:custGeom>
          <a:solidFill>
            <a:srgbClr val="FFFFFF"/>
          </a:solidFill>
          <a:ln w="4763">
            <a:solidFill>
              <a:srgbClr val="000000"/>
            </a:solidFill>
            <a:prstDash val="solid"/>
            <a:round/>
            <a:headEnd/>
            <a:tailEnd/>
          </a:ln>
        </p:spPr>
        <p:txBody>
          <a:bodyPr/>
          <a:lstStyle/>
          <a:p>
            <a:endParaRPr lang="en-US" dirty="0"/>
          </a:p>
        </p:txBody>
      </p:sp>
      <p:sp>
        <p:nvSpPr>
          <p:cNvPr id="2588846" name="Line 1198"/>
          <p:cNvSpPr>
            <a:spLocks noChangeShapeType="1"/>
          </p:cNvSpPr>
          <p:nvPr/>
        </p:nvSpPr>
        <p:spPr bwMode="auto">
          <a:xfrm flipH="1">
            <a:off x="3201988" y="3146742"/>
            <a:ext cx="1185862" cy="1588"/>
          </a:xfrm>
          <a:prstGeom prst="line">
            <a:avLst/>
          </a:prstGeom>
          <a:noFill/>
          <a:ln w="4763">
            <a:solidFill>
              <a:srgbClr val="000000"/>
            </a:solidFill>
            <a:round/>
            <a:headEnd/>
            <a:tailEnd/>
          </a:ln>
        </p:spPr>
        <p:txBody>
          <a:bodyPr/>
          <a:lstStyle/>
          <a:p>
            <a:endParaRPr lang="en-US" dirty="0"/>
          </a:p>
        </p:txBody>
      </p:sp>
      <p:sp>
        <p:nvSpPr>
          <p:cNvPr id="2588848" name="Line 1200"/>
          <p:cNvSpPr>
            <a:spLocks noChangeShapeType="1"/>
          </p:cNvSpPr>
          <p:nvPr/>
        </p:nvSpPr>
        <p:spPr bwMode="auto">
          <a:xfrm>
            <a:off x="3201988" y="3146742"/>
            <a:ext cx="1587" cy="301625"/>
          </a:xfrm>
          <a:prstGeom prst="line">
            <a:avLst/>
          </a:prstGeom>
          <a:noFill/>
          <a:ln w="4763">
            <a:solidFill>
              <a:srgbClr val="000000"/>
            </a:solidFill>
            <a:round/>
            <a:headEnd/>
            <a:tailEnd/>
          </a:ln>
        </p:spPr>
        <p:txBody>
          <a:bodyPr/>
          <a:lstStyle/>
          <a:p>
            <a:endParaRPr lang="en-US" dirty="0"/>
          </a:p>
        </p:txBody>
      </p:sp>
      <p:sp>
        <p:nvSpPr>
          <p:cNvPr id="2588849" name="Rectangle 1201"/>
          <p:cNvSpPr>
            <a:spLocks noChangeArrowheads="1"/>
          </p:cNvSpPr>
          <p:nvPr/>
        </p:nvSpPr>
        <p:spPr bwMode="auto">
          <a:xfrm>
            <a:off x="4287139" y="3197994"/>
            <a:ext cx="44884"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1</a:t>
            </a:r>
            <a:endParaRPr lang="en-US" sz="700" dirty="0"/>
          </a:p>
        </p:txBody>
      </p:sp>
      <p:sp>
        <p:nvSpPr>
          <p:cNvPr id="2588850" name="Rectangle 1202"/>
          <p:cNvSpPr>
            <a:spLocks noChangeArrowheads="1"/>
          </p:cNvSpPr>
          <p:nvPr/>
        </p:nvSpPr>
        <p:spPr bwMode="auto">
          <a:xfrm>
            <a:off x="3020765" y="3298021"/>
            <a:ext cx="134652"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0..*</a:t>
            </a:r>
            <a:endParaRPr lang="en-US" sz="700" dirty="0"/>
          </a:p>
        </p:txBody>
      </p:sp>
      <p:sp>
        <p:nvSpPr>
          <p:cNvPr id="2588851" name="Rectangle 1203"/>
          <p:cNvSpPr>
            <a:spLocks noChangeArrowheads="1"/>
          </p:cNvSpPr>
          <p:nvPr/>
        </p:nvSpPr>
        <p:spPr bwMode="auto">
          <a:xfrm>
            <a:off x="3354388" y="2994342"/>
            <a:ext cx="557845" cy="107722"/>
          </a:xfrm>
          <a:prstGeom prst="rect">
            <a:avLst/>
          </a:prstGeom>
          <a:noFill/>
          <a:ln w="9525">
            <a:noFill/>
            <a:miter lim="800000"/>
            <a:headEnd/>
            <a:tailEnd/>
          </a:ln>
        </p:spPr>
        <p:txBody>
          <a:bodyPr wrap="none" lIns="0" tIns="0" rIns="0" bIns="0">
            <a:spAutoFit/>
          </a:bodyPr>
          <a:lstStyle/>
          <a:p>
            <a:pPr algn="l"/>
            <a:r>
              <a:rPr lang="en-US" sz="700" i="1" dirty="0">
                <a:solidFill>
                  <a:srgbClr val="000000"/>
                </a:solidFill>
              </a:rPr>
              <a:t>Has purchased</a:t>
            </a:r>
            <a:endParaRPr lang="en-US" sz="700" dirty="0"/>
          </a:p>
        </p:txBody>
      </p:sp>
      <p:sp>
        <p:nvSpPr>
          <p:cNvPr id="2588859" name="Rectangle 1211"/>
          <p:cNvSpPr>
            <a:spLocks noChangeArrowheads="1"/>
          </p:cNvSpPr>
          <p:nvPr/>
        </p:nvSpPr>
        <p:spPr bwMode="auto">
          <a:xfrm>
            <a:off x="6108700" y="3775745"/>
            <a:ext cx="44884"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1</a:t>
            </a:r>
            <a:endParaRPr lang="en-US" sz="700" dirty="0"/>
          </a:p>
        </p:txBody>
      </p:sp>
      <p:sp>
        <p:nvSpPr>
          <p:cNvPr id="2588860" name="Rectangle 1212"/>
          <p:cNvSpPr>
            <a:spLocks noChangeArrowheads="1"/>
          </p:cNvSpPr>
          <p:nvPr/>
        </p:nvSpPr>
        <p:spPr bwMode="auto">
          <a:xfrm>
            <a:off x="7791449" y="3983271"/>
            <a:ext cx="134652" cy="107722"/>
          </a:xfrm>
          <a:prstGeom prst="rect">
            <a:avLst/>
          </a:prstGeom>
          <a:noFill/>
          <a:ln w="9525">
            <a:noFill/>
            <a:miter lim="800000"/>
            <a:headEnd/>
            <a:tailEnd/>
          </a:ln>
        </p:spPr>
        <p:txBody>
          <a:bodyPr wrap="none" lIns="0" tIns="0" rIns="0" bIns="0">
            <a:spAutoFit/>
          </a:bodyPr>
          <a:lstStyle/>
          <a:p>
            <a:pPr algn="l"/>
            <a:r>
              <a:rPr lang="en-US" sz="700" dirty="0">
                <a:solidFill>
                  <a:srgbClr val="000000"/>
                </a:solidFill>
              </a:rPr>
              <a:t>0..*</a:t>
            </a:r>
            <a:endParaRPr lang="en-US" sz="700" dirty="0"/>
          </a:p>
        </p:txBody>
      </p:sp>
      <p:sp>
        <p:nvSpPr>
          <p:cNvPr id="2588861" name="Rectangle 1213"/>
          <p:cNvSpPr>
            <a:spLocks noChangeArrowheads="1"/>
          </p:cNvSpPr>
          <p:nvPr/>
        </p:nvSpPr>
        <p:spPr bwMode="auto">
          <a:xfrm>
            <a:off x="6780213" y="3779837"/>
            <a:ext cx="349455" cy="107722"/>
          </a:xfrm>
          <a:prstGeom prst="rect">
            <a:avLst/>
          </a:prstGeom>
          <a:noFill/>
          <a:ln w="9525">
            <a:noFill/>
            <a:miter lim="800000"/>
            <a:headEnd/>
            <a:tailEnd/>
          </a:ln>
        </p:spPr>
        <p:txBody>
          <a:bodyPr wrap="none" lIns="0" tIns="0" rIns="0" bIns="0">
            <a:spAutoFit/>
          </a:bodyPr>
          <a:lstStyle/>
          <a:p>
            <a:pPr algn="l"/>
            <a:r>
              <a:rPr lang="en-US" sz="700" i="1" dirty="0">
                <a:solidFill>
                  <a:srgbClr val="000000"/>
                </a:solidFill>
              </a:rPr>
              <a:t>Conducts</a:t>
            </a:r>
            <a:endParaRPr lang="en-US" sz="700" dirty="0"/>
          </a:p>
        </p:txBody>
      </p:sp>
      <p:sp>
        <p:nvSpPr>
          <p:cNvPr id="2588862" name="Arc 1214"/>
          <p:cNvSpPr>
            <a:spLocks/>
          </p:cNvSpPr>
          <p:nvPr/>
        </p:nvSpPr>
        <p:spPr bwMode="auto">
          <a:xfrm>
            <a:off x="5284788" y="2357755"/>
            <a:ext cx="1587" cy="1587"/>
          </a:xfrm>
          <a:custGeom>
            <a:avLst/>
            <a:gdLst>
              <a:gd name="G0" fmla="+- 21600 0 0"/>
              <a:gd name="G1" fmla="+- 21600 0 0"/>
              <a:gd name="G2" fmla="+- 21600 0 0"/>
              <a:gd name="T0" fmla="*/ 6326 w 43200"/>
              <a:gd name="T1" fmla="*/ 6326 h 43200"/>
              <a:gd name="T2" fmla="*/ 6326 w 43200"/>
              <a:gd name="T3" fmla="*/ 6326 h 43200"/>
              <a:gd name="T4" fmla="*/ 21600 w 43200"/>
              <a:gd name="T5" fmla="*/ 21600 h 43200"/>
            </a:gdLst>
            <a:ahLst/>
            <a:cxnLst>
              <a:cxn ang="0">
                <a:pos x="T0" y="T1"/>
              </a:cxn>
              <a:cxn ang="0">
                <a:pos x="T2" y="T3"/>
              </a:cxn>
              <a:cxn ang="0">
                <a:pos x="T4" y="T5"/>
              </a:cxn>
            </a:cxnLst>
            <a:rect l="0" t="0" r="r" b="b"/>
            <a:pathLst>
              <a:path w="43200" h="43200" fill="none" extrusionOk="0">
                <a:moveTo>
                  <a:pt x="6326" y="6326"/>
                </a:moveTo>
              </a:path>
              <a:path w="43200" h="43200" stroke="0" extrusionOk="0">
                <a:moveTo>
                  <a:pt x="6326" y="6326"/>
                </a:moveTo>
                <a:lnTo>
                  <a:pt x="21600" y="21600"/>
                </a:lnTo>
                <a:close/>
              </a:path>
            </a:pathLst>
          </a:custGeom>
          <a:noFill/>
          <a:ln w="4763">
            <a:solidFill>
              <a:srgbClr val="000000"/>
            </a:solidFill>
            <a:round/>
            <a:headEnd/>
            <a:tailEnd/>
          </a:ln>
        </p:spPr>
        <p:txBody>
          <a:bodyPr/>
          <a:lstStyle/>
          <a:p>
            <a:endParaRPr lang="en-US" dirty="0"/>
          </a:p>
        </p:txBody>
      </p:sp>
      <p:sp>
        <p:nvSpPr>
          <p:cNvPr id="2588863" name="Line 1215"/>
          <p:cNvSpPr>
            <a:spLocks noChangeShapeType="1"/>
          </p:cNvSpPr>
          <p:nvPr/>
        </p:nvSpPr>
        <p:spPr bwMode="auto">
          <a:xfrm flipV="1">
            <a:off x="5284788" y="2357755"/>
            <a:ext cx="1587" cy="255587"/>
          </a:xfrm>
          <a:prstGeom prst="line">
            <a:avLst/>
          </a:prstGeom>
          <a:noFill/>
          <a:ln w="4763">
            <a:solidFill>
              <a:srgbClr val="000000"/>
            </a:solidFill>
            <a:round/>
            <a:headEnd/>
            <a:tailEnd/>
          </a:ln>
        </p:spPr>
        <p:txBody>
          <a:bodyPr/>
          <a:lstStyle/>
          <a:p>
            <a:endParaRPr lang="en-US" dirty="0"/>
          </a:p>
        </p:txBody>
      </p:sp>
      <p:sp>
        <p:nvSpPr>
          <p:cNvPr id="2588864" name="Arc 1216"/>
          <p:cNvSpPr>
            <a:spLocks/>
          </p:cNvSpPr>
          <p:nvPr/>
        </p:nvSpPr>
        <p:spPr bwMode="auto">
          <a:xfrm>
            <a:off x="5284788" y="2357755"/>
            <a:ext cx="1587" cy="1587"/>
          </a:xfrm>
          <a:custGeom>
            <a:avLst/>
            <a:gdLst>
              <a:gd name="G0" fmla="+- 21600 0 0"/>
              <a:gd name="G1" fmla="+- 21600 0 0"/>
              <a:gd name="G2" fmla="+- 21600 0 0"/>
              <a:gd name="T0" fmla="*/ 6326 w 43200"/>
              <a:gd name="T1" fmla="*/ 6326 h 43200"/>
              <a:gd name="T2" fmla="*/ 6326 w 43200"/>
              <a:gd name="T3" fmla="*/ 6326 h 43200"/>
              <a:gd name="T4" fmla="*/ 21600 w 43200"/>
              <a:gd name="T5" fmla="*/ 21600 h 43200"/>
            </a:gdLst>
            <a:ahLst/>
            <a:cxnLst>
              <a:cxn ang="0">
                <a:pos x="T0" y="T1"/>
              </a:cxn>
              <a:cxn ang="0">
                <a:pos x="T2" y="T3"/>
              </a:cxn>
              <a:cxn ang="0">
                <a:pos x="T4" y="T5"/>
              </a:cxn>
            </a:cxnLst>
            <a:rect l="0" t="0" r="r" b="b"/>
            <a:pathLst>
              <a:path w="43200" h="43200" fill="none" extrusionOk="0">
                <a:moveTo>
                  <a:pt x="6326" y="6326"/>
                </a:moveTo>
              </a:path>
              <a:path w="43200" h="43200" stroke="0" extrusionOk="0">
                <a:moveTo>
                  <a:pt x="6326" y="6326"/>
                </a:moveTo>
                <a:lnTo>
                  <a:pt x="21600" y="21600"/>
                </a:lnTo>
                <a:close/>
              </a:path>
            </a:pathLst>
          </a:custGeom>
          <a:noFill/>
          <a:ln w="4763">
            <a:solidFill>
              <a:srgbClr val="000000"/>
            </a:solidFill>
            <a:round/>
            <a:headEnd/>
            <a:tailEnd/>
          </a:ln>
        </p:spPr>
        <p:txBody>
          <a:bodyPr/>
          <a:lstStyle/>
          <a:p>
            <a:endParaRPr lang="en-US" dirty="0"/>
          </a:p>
        </p:txBody>
      </p:sp>
      <p:sp>
        <p:nvSpPr>
          <p:cNvPr id="2588865" name="Arc 1217"/>
          <p:cNvSpPr>
            <a:spLocks/>
          </p:cNvSpPr>
          <p:nvPr/>
        </p:nvSpPr>
        <p:spPr bwMode="auto">
          <a:xfrm>
            <a:off x="5284788" y="2357755"/>
            <a:ext cx="1587" cy="1587"/>
          </a:xfrm>
          <a:custGeom>
            <a:avLst/>
            <a:gdLst>
              <a:gd name="G0" fmla="+- 21600 0 0"/>
              <a:gd name="G1" fmla="+- 21600 0 0"/>
              <a:gd name="G2" fmla="+- 21600 0 0"/>
              <a:gd name="T0" fmla="*/ 6326 w 43200"/>
              <a:gd name="T1" fmla="*/ 6326 h 43200"/>
              <a:gd name="T2" fmla="*/ 6326 w 43200"/>
              <a:gd name="T3" fmla="*/ 6326 h 43200"/>
              <a:gd name="T4" fmla="*/ 21600 w 43200"/>
              <a:gd name="T5" fmla="*/ 21600 h 43200"/>
            </a:gdLst>
            <a:ahLst/>
            <a:cxnLst>
              <a:cxn ang="0">
                <a:pos x="T0" y="T1"/>
              </a:cxn>
              <a:cxn ang="0">
                <a:pos x="T2" y="T3"/>
              </a:cxn>
              <a:cxn ang="0">
                <a:pos x="T4" y="T5"/>
              </a:cxn>
            </a:cxnLst>
            <a:rect l="0" t="0" r="r" b="b"/>
            <a:pathLst>
              <a:path w="43200" h="43200" fill="none" extrusionOk="0">
                <a:moveTo>
                  <a:pt x="6326" y="6326"/>
                </a:moveTo>
              </a:path>
              <a:path w="43200" h="43200" stroke="0" extrusionOk="0">
                <a:moveTo>
                  <a:pt x="6326" y="6326"/>
                </a:moveTo>
                <a:lnTo>
                  <a:pt x="21600" y="21600"/>
                </a:lnTo>
                <a:close/>
              </a:path>
            </a:pathLst>
          </a:custGeom>
          <a:noFill/>
          <a:ln w="4763">
            <a:solidFill>
              <a:srgbClr val="000000"/>
            </a:solidFill>
            <a:round/>
            <a:headEnd/>
            <a:tailEnd/>
          </a:ln>
        </p:spPr>
        <p:txBody>
          <a:bodyPr/>
          <a:lstStyle/>
          <a:p>
            <a:endParaRPr lang="en-US" dirty="0"/>
          </a:p>
        </p:txBody>
      </p:sp>
      <p:sp>
        <p:nvSpPr>
          <p:cNvPr id="2588866" name="Line 1218"/>
          <p:cNvSpPr>
            <a:spLocks noChangeShapeType="1"/>
          </p:cNvSpPr>
          <p:nvPr/>
        </p:nvSpPr>
        <p:spPr bwMode="auto">
          <a:xfrm>
            <a:off x="5284788" y="2357755"/>
            <a:ext cx="1587" cy="1587"/>
          </a:xfrm>
          <a:prstGeom prst="line">
            <a:avLst/>
          </a:prstGeom>
          <a:noFill/>
          <a:ln w="4763">
            <a:solidFill>
              <a:srgbClr val="000000"/>
            </a:solidFill>
            <a:round/>
            <a:headEnd/>
            <a:tailEnd/>
          </a:ln>
        </p:spPr>
        <p:txBody>
          <a:bodyPr/>
          <a:lstStyle/>
          <a:p>
            <a:endParaRPr lang="en-US" dirty="0"/>
          </a:p>
        </p:txBody>
      </p:sp>
      <p:sp>
        <p:nvSpPr>
          <p:cNvPr id="2588867" name="Arc 1219"/>
          <p:cNvSpPr>
            <a:spLocks/>
          </p:cNvSpPr>
          <p:nvPr/>
        </p:nvSpPr>
        <p:spPr bwMode="auto">
          <a:xfrm>
            <a:off x="5284788" y="2357755"/>
            <a:ext cx="1587" cy="1587"/>
          </a:xfrm>
          <a:custGeom>
            <a:avLst/>
            <a:gdLst>
              <a:gd name="G0" fmla="+- 21600 0 0"/>
              <a:gd name="G1" fmla="+- 21600 0 0"/>
              <a:gd name="G2" fmla="+- 21600 0 0"/>
              <a:gd name="T0" fmla="*/ 6326 w 43200"/>
              <a:gd name="T1" fmla="*/ 6326 h 43200"/>
              <a:gd name="T2" fmla="*/ 6326 w 43200"/>
              <a:gd name="T3" fmla="*/ 6326 h 43200"/>
              <a:gd name="T4" fmla="*/ 21600 w 43200"/>
              <a:gd name="T5" fmla="*/ 21600 h 43200"/>
            </a:gdLst>
            <a:ahLst/>
            <a:cxnLst>
              <a:cxn ang="0">
                <a:pos x="T0" y="T1"/>
              </a:cxn>
              <a:cxn ang="0">
                <a:pos x="T2" y="T3"/>
              </a:cxn>
              <a:cxn ang="0">
                <a:pos x="T4" y="T5"/>
              </a:cxn>
            </a:cxnLst>
            <a:rect l="0" t="0" r="r" b="b"/>
            <a:pathLst>
              <a:path w="43200" h="43200" fill="none" extrusionOk="0">
                <a:moveTo>
                  <a:pt x="6326" y="6326"/>
                </a:moveTo>
              </a:path>
              <a:path w="43200" h="43200" stroke="0" extrusionOk="0">
                <a:moveTo>
                  <a:pt x="6326" y="6326"/>
                </a:moveTo>
                <a:lnTo>
                  <a:pt x="21600" y="21600"/>
                </a:lnTo>
                <a:close/>
              </a:path>
            </a:pathLst>
          </a:custGeom>
          <a:noFill/>
          <a:ln w="4763">
            <a:solidFill>
              <a:srgbClr val="000000"/>
            </a:solidFill>
            <a:round/>
            <a:headEnd/>
            <a:tailEnd/>
          </a:ln>
        </p:spPr>
        <p:txBody>
          <a:bodyPr/>
          <a:lstStyle/>
          <a:p>
            <a:endParaRPr lang="en-US" dirty="0"/>
          </a:p>
        </p:txBody>
      </p:sp>
      <p:sp>
        <p:nvSpPr>
          <p:cNvPr id="2588868" name="Line 1220"/>
          <p:cNvSpPr>
            <a:spLocks noChangeShapeType="1"/>
          </p:cNvSpPr>
          <p:nvPr/>
        </p:nvSpPr>
        <p:spPr bwMode="auto">
          <a:xfrm flipV="1">
            <a:off x="5284788" y="2133917"/>
            <a:ext cx="1587" cy="223838"/>
          </a:xfrm>
          <a:prstGeom prst="line">
            <a:avLst/>
          </a:prstGeom>
          <a:noFill/>
          <a:ln w="4763">
            <a:solidFill>
              <a:srgbClr val="000000"/>
            </a:solidFill>
            <a:round/>
            <a:headEnd/>
            <a:tailEnd/>
          </a:ln>
        </p:spPr>
        <p:txBody>
          <a:bodyPr/>
          <a:lstStyle/>
          <a:p>
            <a:endParaRPr lang="en-US" dirty="0"/>
          </a:p>
        </p:txBody>
      </p:sp>
      <p:sp>
        <p:nvSpPr>
          <p:cNvPr id="2588869" name="Freeform 1221"/>
          <p:cNvSpPr>
            <a:spLocks/>
          </p:cNvSpPr>
          <p:nvPr/>
        </p:nvSpPr>
        <p:spPr bwMode="auto">
          <a:xfrm>
            <a:off x="5218113" y="2133917"/>
            <a:ext cx="133350" cy="66675"/>
          </a:xfrm>
          <a:custGeom>
            <a:avLst/>
            <a:gdLst/>
            <a:ahLst/>
            <a:cxnLst>
              <a:cxn ang="0">
                <a:pos x="39" y="0"/>
              </a:cxn>
              <a:cxn ang="0">
                <a:pos x="0" y="39"/>
              </a:cxn>
              <a:cxn ang="0">
                <a:pos x="78" y="39"/>
              </a:cxn>
              <a:cxn ang="0">
                <a:pos x="39" y="0"/>
              </a:cxn>
            </a:cxnLst>
            <a:rect l="0" t="0" r="r" b="b"/>
            <a:pathLst>
              <a:path w="78" h="39">
                <a:moveTo>
                  <a:pt x="39" y="0"/>
                </a:moveTo>
                <a:lnTo>
                  <a:pt x="0" y="39"/>
                </a:lnTo>
                <a:lnTo>
                  <a:pt x="78" y="39"/>
                </a:lnTo>
                <a:lnTo>
                  <a:pt x="39" y="0"/>
                </a:lnTo>
                <a:close/>
              </a:path>
            </a:pathLst>
          </a:custGeom>
          <a:solidFill>
            <a:srgbClr val="FFFFFF"/>
          </a:solidFill>
          <a:ln w="4763">
            <a:solidFill>
              <a:srgbClr val="000000"/>
            </a:solidFill>
            <a:prstDash val="solid"/>
            <a:round/>
            <a:headEnd/>
            <a:tailEnd/>
          </a:ln>
        </p:spPr>
        <p:txBody>
          <a:bodyPr/>
          <a:lstStyle/>
          <a:p>
            <a:endParaRPr lang="en-US" dirty="0"/>
          </a:p>
        </p:txBody>
      </p:sp>
      <p:sp>
        <p:nvSpPr>
          <p:cNvPr id="170" name="AutoShape 6"/>
          <p:cNvSpPr>
            <a:spLocks noChangeArrowheads="1"/>
          </p:cNvSpPr>
          <p:nvPr/>
        </p:nvSpPr>
        <p:spPr bwMode="auto">
          <a:xfrm>
            <a:off x="1979612" y="1676400"/>
            <a:ext cx="1645920" cy="594360"/>
          </a:xfrm>
          <a:prstGeom prst="wedgeRectCallout">
            <a:avLst>
              <a:gd name="adj1" fmla="val -77925"/>
              <a:gd name="adj2" fmla="val 243066"/>
            </a:avLst>
          </a:prstGeom>
          <a:noFill/>
          <a:ln w="76200">
            <a:solidFill>
              <a:schemeClr val="bg1">
                <a:lumMod val="65000"/>
              </a:schemeClr>
            </a:solidFill>
            <a:miter lim="800000"/>
            <a:headEnd type="none" w="sm" len="sm"/>
            <a:tailEnd type="none" w="sm" len="sm"/>
          </a:ln>
          <a:effectLst/>
        </p:spPr>
        <p:txBody>
          <a:bodyPr/>
          <a:lstStyle/>
          <a:p>
            <a:pPr marL="60325" indent="-60325" algn="l"/>
            <a:r>
              <a:rPr lang="en-US" sz="3200" b="1" i="1" dirty="0" smtClean="0">
                <a:solidFill>
                  <a:schemeClr val="tx2"/>
                </a:solidFill>
              </a:rPr>
              <a:t>Methods</a:t>
            </a:r>
          </a:p>
        </p:txBody>
      </p:sp>
      <p:sp>
        <p:nvSpPr>
          <p:cNvPr id="171" name="AutoShape 6"/>
          <p:cNvSpPr>
            <a:spLocks noChangeArrowheads="1"/>
          </p:cNvSpPr>
          <p:nvPr/>
        </p:nvSpPr>
        <p:spPr bwMode="auto">
          <a:xfrm>
            <a:off x="7008812" y="1749792"/>
            <a:ext cx="2468880" cy="1097280"/>
          </a:xfrm>
          <a:prstGeom prst="wedgeRectCallout">
            <a:avLst>
              <a:gd name="adj1" fmla="val -42668"/>
              <a:gd name="adj2" fmla="val 177361"/>
            </a:avLst>
          </a:prstGeom>
          <a:solidFill>
            <a:schemeClr val="bg1"/>
          </a:solidFill>
          <a:ln w="76200">
            <a:solidFill>
              <a:schemeClr val="bg1">
                <a:lumMod val="65000"/>
              </a:schemeClr>
            </a:solidFill>
            <a:miter lim="800000"/>
            <a:headEnd type="none" w="sm" len="sm"/>
            <a:tailEnd type="none" w="sm" len="sm"/>
          </a:ln>
          <a:effectLst/>
        </p:spPr>
        <p:txBody>
          <a:bodyPr/>
          <a:lstStyle/>
          <a:p>
            <a:pPr marL="60325" indent="1588" algn="l"/>
            <a:r>
              <a:rPr lang="en-US" sz="3200" b="1" i="1" dirty="0" smtClean="0">
                <a:solidFill>
                  <a:schemeClr val="tx2"/>
                </a:solidFill>
              </a:rPr>
              <a:t>New </a:t>
            </a:r>
            <a:r>
              <a:rPr lang="en-US" sz="3200" b="1" dirty="0" smtClean="0">
                <a:solidFill>
                  <a:schemeClr val="tx2"/>
                </a:solidFill>
              </a:rPr>
              <a:t>(</a:t>
            </a:r>
            <a:r>
              <a:rPr lang="en-US" sz="3200" b="1" i="1" dirty="0" smtClean="0">
                <a:solidFill>
                  <a:schemeClr val="tx2"/>
                </a:solidFill>
              </a:rPr>
              <a:t>design</a:t>
            </a:r>
            <a:r>
              <a:rPr lang="en-US" sz="3200" b="1" dirty="0" smtClean="0">
                <a:solidFill>
                  <a:schemeClr val="tx2"/>
                </a:solidFill>
              </a:rPr>
              <a:t>)</a:t>
            </a:r>
            <a:r>
              <a:rPr lang="en-US" sz="3200" b="1" i="1" dirty="0" smtClean="0">
                <a:solidFill>
                  <a:schemeClr val="tx2"/>
                </a:solidFill>
              </a:rPr>
              <a:t> classes </a:t>
            </a:r>
            <a:r>
              <a:rPr lang="en-US" sz="3200" b="1" dirty="0" smtClean="0">
                <a:solidFill>
                  <a:schemeClr val="bg1">
                    <a:lumMod val="65000"/>
                  </a:schemeClr>
                </a:solidFill>
              </a:rPr>
              <a:t>.</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0">
                                            <p:bg/>
                                          </p:spTgt>
                                        </p:tgtEl>
                                        <p:attrNameLst>
                                          <p:attrName>style.visibility</p:attrName>
                                        </p:attrNameLst>
                                      </p:cBhvr>
                                      <p:to>
                                        <p:strVal val="visible"/>
                                      </p:to>
                                    </p:set>
                                  </p:childTnLst>
                                  <p:subTnLst>
                                    <p:animClr clrSpc="rgb" dir="cw">
                                      <p:cBhvr override="childStyle">
                                        <p:cTn dur="1" fill="hold" display="0" masterRel="nextClick" afterEffect="1"/>
                                        <p:tgtEl>
                                          <p:spTgt spid="170">
                                            <p:bg/>
                                          </p:spTgt>
                                        </p:tgtEl>
                                        <p:attrNameLst>
                                          <p:attrName>ppt_c</p:attrName>
                                        </p:attrNameLst>
                                      </p:cBhvr>
                                      <p:to>
                                        <a:srgbClr val="A6A6A6"/>
                                      </p:to>
                                    </p:animClr>
                                  </p:subTnLst>
                                </p:cTn>
                              </p:par>
                              <p:par>
                                <p:cTn id="7" presetID="1" presetClass="entr" presetSubtype="0" fill="hold" grpId="0" nodeType="withEffect">
                                  <p:stCondLst>
                                    <p:cond delay="0"/>
                                  </p:stCondLst>
                                  <p:childTnLst>
                                    <p:set>
                                      <p:cBhvr>
                                        <p:cTn id="8" dur="1" fill="hold">
                                          <p:stCondLst>
                                            <p:cond delay="0"/>
                                          </p:stCondLst>
                                        </p:cTn>
                                        <p:tgtEl>
                                          <p:spTgt spid="171">
                                            <p:bg/>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0">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70">
                                            <p:txEl>
                                              <p:pRg st="0" end="0"/>
                                            </p:txEl>
                                          </p:spTgt>
                                        </p:tgtEl>
                                        <p:attrNameLst>
                                          <p:attrName>ppt_c</p:attrName>
                                        </p:attrNameLst>
                                      </p:cBhvr>
                                      <p:to>
                                        <a:srgbClr val="A6A6A6"/>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uiExpand="1" build="p" animBg="1"/>
      <p:bldP spid="171" grpId="0" uiExpand="1" build="p"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4"/>
          <p:cNvSpPr>
            <a:spLocks noGrp="1"/>
          </p:cNvSpPr>
          <p:nvPr>
            <p:ph type="sldNum" sz="quarter" idx="12"/>
          </p:nvPr>
        </p:nvSpPr>
        <p:spPr/>
        <p:txBody>
          <a:bodyPr/>
          <a:lstStyle/>
          <a:p>
            <a:fld id="{E3B064E8-A4A7-4412-B5A9-F7D4129B20CE}" type="slidenum">
              <a:rPr lang="en-US"/>
              <a:pPr/>
              <a:t>81</a:t>
            </a:fld>
            <a:endParaRPr lang="en-US" dirty="0"/>
          </a:p>
        </p:txBody>
      </p:sp>
      <p:sp>
        <p:nvSpPr>
          <p:cNvPr id="2834461" name="Rectangle 29"/>
          <p:cNvSpPr>
            <a:spLocks noGrp="1" noChangeArrowheads="1"/>
          </p:cNvSpPr>
          <p:nvPr>
            <p:ph type="title"/>
          </p:nvPr>
        </p:nvSpPr>
        <p:spPr/>
        <p:txBody>
          <a:bodyPr/>
          <a:lstStyle/>
          <a:p>
            <a:r>
              <a:rPr lang="en-US" dirty="0" smtClean="0"/>
              <a:t>Activity Diagrams (Optional)</a:t>
            </a:r>
            <a:endParaRPr lang="en-US" dirty="0"/>
          </a:p>
        </p:txBody>
      </p:sp>
      <p:pic>
        <p:nvPicPr>
          <p:cNvPr id="31" name="Picture 5" descr="e"/>
          <p:cNvPicPr>
            <a:picLocks noChangeAspect="1" noChangeArrowheads="1"/>
          </p:cNvPicPr>
          <p:nvPr/>
        </p:nvPicPr>
        <p:blipFill>
          <a:blip r:embed="rId4" cstate="print"/>
          <a:srcRect/>
          <a:stretch>
            <a:fillRect/>
          </a:stretch>
        </p:blipFill>
        <p:spPr bwMode="auto">
          <a:xfrm>
            <a:off x="381000" y="1676400"/>
            <a:ext cx="9142413" cy="4481513"/>
          </a:xfrm>
          <a:prstGeom prst="rect">
            <a:avLst/>
          </a:prstGeom>
          <a:noFill/>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lide Number Placeholder 4"/>
          <p:cNvSpPr>
            <a:spLocks noGrp="1"/>
          </p:cNvSpPr>
          <p:nvPr>
            <p:ph type="sldNum" sz="quarter" idx="12"/>
          </p:nvPr>
        </p:nvSpPr>
        <p:spPr/>
        <p:txBody>
          <a:bodyPr/>
          <a:lstStyle/>
          <a:p>
            <a:fld id="{E3B064E8-A4A7-4412-B5A9-F7D4129B20CE}" type="slidenum">
              <a:rPr lang="en-US"/>
              <a:pPr/>
              <a:t>82</a:t>
            </a:fld>
            <a:endParaRPr lang="en-US" dirty="0"/>
          </a:p>
        </p:txBody>
      </p:sp>
      <p:sp>
        <p:nvSpPr>
          <p:cNvPr id="2834434" name="Rectangle 2"/>
          <p:cNvSpPr>
            <a:spLocks noChangeArrowheads="1"/>
          </p:cNvSpPr>
          <p:nvPr/>
        </p:nvSpPr>
        <p:spPr bwMode="auto">
          <a:xfrm>
            <a:off x="6684963" y="2363788"/>
            <a:ext cx="2960687" cy="2684462"/>
          </a:xfrm>
          <a:prstGeom prst="rect">
            <a:avLst/>
          </a:prstGeom>
          <a:noFill/>
          <a:ln w="9525">
            <a:noFill/>
            <a:miter lim="800000"/>
            <a:headEnd/>
            <a:tailEnd/>
          </a:ln>
        </p:spPr>
        <p:txBody>
          <a:bodyPr/>
          <a:lstStyle/>
          <a:p>
            <a:endParaRPr lang="en-US" dirty="0"/>
          </a:p>
        </p:txBody>
      </p:sp>
      <p:sp>
        <p:nvSpPr>
          <p:cNvPr id="2834435" name="Rectangle 3"/>
          <p:cNvSpPr>
            <a:spLocks noChangeArrowheads="1"/>
          </p:cNvSpPr>
          <p:nvPr/>
        </p:nvSpPr>
        <p:spPr bwMode="auto">
          <a:xfrm>
            <a:off x="6191250" y="2903538"/>
            <a:ext cx="987425" cy="541337"/>
          </a:xfrm>
          <a:prstGeom prst="rect">
            <a:avLst/>
          </a:prstGeom>
          <a:noFill/>
          <a:ln w="9525">
            <a:noFill/>
            <a:miter lim="800000"/>
            <a:headEnd/>
            <a:tailEnd/>
          </a:ln>
        </p:spPr>
        <p:txBody>
          <a:bodyPr/>
          <a:lstStyle/>
          <a:p>
            <a:endParaRPr lang="en-US" dirty="0"/>
          </a:p>
        </p:txBody>
      </p:sp>
      <p:sp>
        <p:nvSpPr>
          <p:cNvPr id="2834436" name="Rectangle 4"/>
          <p:cNvSpPr>
            <a:spLocks noChangeArrowheads="1"/>
          </p:cNvSpPr>
          <p:nvPr/>
        </p:nvSpPr>
        <p:spPr bwMode="auto">
          <a:xfrm>
            <a:off x="6191250" y="3986213"/>
            <a:ext cx="987425" cy="539750"/>
          </a:xfrm>
          <a:prstGeom prst="rect">
            <a:avLst/>
          </a:prstGeom>
          <a:noFill/>
          <a:ln w="9525">
            <a:noFill/>
            <a:miter lim="800000"/>
            <a:headEnd/>
            <a:tailEnd/>
          </a:ln>
        </p:spPr>
        <p:txBody>
          <a:bodyPr/>
          <a:lstStyle/>
          <a:p>
            <a:endParaRPr lang="en-US" dirty="0"/>
          </a:p>
        </p:txBody>
      </p:sp>
      <p:sp>
        <p:nvSpPr>
          <p:cNvPr id="2834437" name="Freeform 5"/>
          <p:cNvSpPr>
            <a:spLocks/>
          </p:cNvSpPr>
          <p:nvPr/>
        </p:nvSpPr>
        <p:spPr bwMode="auto">
          <a:xfrm>
            <a:off x="6684963" y="2363788"/>
            <a:ext cx="2960687" cy="2684462"/>
          </a:xfrm>
          <a:custGeom>
            <a:avLst/>
            <a:gdLst/>
            <a:ahLst/>
            <a:cxnLst>
              <a:cxn ang="0">
                <a:pos x="0" y="27"/>
              </a:cxn>
              <a:cxn ang="0">
                <a:pos x="0" y="0"/>
              </a:cxn>
              <a:cxn ang="0">
                <a:pos x="168" y="0"/>
              </a:cxn>
              <a:cxn ang="0">
                <a:pos x="168" y="134"/>
              </a:cxn>
              <a:cxn ang="0">
                <a:pos x="0" y="134"/>
              </a:cxn>
              <a:cxn ang="0">
                <a:pos x="0" y="108"/>
              </a:cxn>
            </a:cxnLst>
            <a:rect l="0" t="0" r="r" b="b"/>
            <a:pathLst>
              <a:path w="168" h="134">
                <a:moveTo>
                  <a:pt x="0" y="27"/>
                </a:moveTo>
                <a:lnTo>
                  <a:pt x="0" y="0"/>
                </a:lnTo>
                <a:lnTo>
                  <a:pt x="168" y="0"/>
                </a:lnTo>
                <a:lnTo>
                  <a:pt x="168" y="134"/>
                </a:lnTo>
                <a:lnTo>
                  <a:pt x="0" y="134"/>
                </a:lnTo>
                <a:lnTo>
                  <a:pt x="0" y="108"/>
                </a:lnTo>
              </a:path>
            </a:pathLst>
          </a:custGeom>
          <a:noFill/>
          <a:ln w="14288">
            <a:solidFill>
              <a:srgbClr val="000000"/>
            </a:solidFill>
            <a:prstDash val="solid"/>
            <a:round/>
            <a:headEnd/>
            <a:tailEnd/>
          </a:ln>
        </p:spPr>
        <p:txBody>
          <a:bodyPr/>
          <a:lstStyle/>
          <a:p>
            <a:endParaRPr lang="en-US" dirty="0"/>
          </a:p>
        </p:txBody>
      </p:sp>
      <p:sp>
        <p:nvSpPr>
          <p:cNvPr id="2834438" name="Line 6"/>
          <p:cNvSpPr>
            <a:spLocks noChangeShapeType="1"/>
          </p:cNvSpPr>
          <p:nvPr/>
        </p:nvSpPr>
        <p:spPr bwMode="auto">
          <a:xfrm flipV="1">
            <a:off x="6684963" y="3444875"/>
            <a:ext cx="1587" cy="541338"/>
          </a:xfrm>
          <a:prstGeom prst="line">
            <a:avLst/>
          </a:prstGeom>
          <a:noFill/>
          <a:ln w="14288">
            <a:solidFill>
              <a:srgbClr val="000000"/>
            </a:solidFill>
            <a:round/>
            <a:headEnd/>
            <a:tailEnd/>
          </a:ln>
        </p:spPr>
        <p:txBody>
          <a:bodyPr/>
          <a:lstStyle/>
          <a:p>
            <a:endParaRPr lang="en-US" dirty="0"/>
          </a:p>
        </p:txBody>
      </p:sp>
      <p:sp>
        <p:nvSpPr>
          <p:cNvPr id="2834439" name="Rectangle 7"/>
          <p:cNvSpPr>
            <a:spLocks noChangeArrowheads="1"/>
          </p:cNvSpPr>
          <p:nvPr/>
        </p:nvSpPr>
        <p:spPr bwMode="auto">
          <a:xfrm>
            <a:off x="6191250" y="2903538"/>
            <a:ext cx="987425" cy="541337"/>
          </a:xfrm>
          <a:prstGeom prst="rect">
            <a:avLst/>
          </a:prstGeom>
          <a:noFill/>
          <a:ln w="14288">
            <a:solidFill>
              <a:srgbClr val="000000"/>
            </a:solidFill>
            <a:miter lim="800000"/>
            <a:headEnd/>
            <a:tailEnd/>
          </a:ln>
        </p:spPr>
        <p:txBody>
          <a:bodyPr/>
          <a:lstStyle/>
          <a:p>
            <a:endParaRPr lang="en-US" dirty="0"/>
          </a:p>
        </p:txBody>
      </p:sp>
      <p:sp>
        <p:nvSpPr>
          <p:cNvPr id="2834440" name="Rectangle 8"/>
          <p:cNvSpPr>
            <a:spLocks noChangeArrowheads="1"/>
          </p:cNvSpPr>
          <p:nvPr/>
        </p:nvSpPr>
        <p:spPr bwMode="auto">
          <a:xfrm>
            <a:off x="6191250" y="3986213"/>
            <a:ext cx="987425" cy="539750"/>
          </a:xfrm>
          <a:prstGeom prst="rect">
            <a:avLst/>
          </a:prstGeom>
          <a:noFill/>
          <a:ln w="14288">
            <a:solidFill>
              <a:srgbClr val="000000"/>
            </a:solidFill>
            <a:miter lim="800000"/>
            <a:headEnd/>
            <a:tailEnd/>
          </a:ln>
        </p:spPr>
        <p:txBody>
          <a:bodyPr/>
          <a:lstStyle/>
          <a:p>
            <a:endParaRPr lang="en-US" dirty="0"/>
          </a:p>
        </p:txBody>
      </p:sp>
      <p:sp>
        <p:nvSpPr>
          <p:cNvPr id="2834441" name="Rectangle 9"/>
          <p:cNvSpPr>
            <a:spLocks noChangeArrowheads="1"/>
          </p:cNvSpPr>
          <p:nvPr/>
        </p:nvSpPr>
        <p:spPr bwMode="auto">
          <a:xfrm>
            <a:off x="7332663" y="2405063"/>
            <a:ext cx="1993900" cy="258762"/>
          </a:xfrm>
          <a:prstGeom prst="rect">
            <a:avLst/>
          </a:prstGeom>
          <a:noFill/>
          <a:ln w="9525">
            <a:noFill/>
            <a:miter lim="800000"/>
            <a:headEnd/>
            <a:tailEnd/>
          </a:ln>
        </p:spPr>
        <p:txBody>
          <a:bodyPr wrap="none" lIns="0" tIns="0" rIns="0" bIns="0">
            <a:spAutoFit/>
          </a:bodyPr>
          <a:lstStyle/>
          <a:p>
            <a:pPr algn="l"/>
            <a:r>
              <a:rPr lang="en-US" sz="1700" b="1" dirty="0">
                <a:solidFill>
                  <a:srgbClr val="000000"/>
                </a:solidFill>
                <a:latin typeface="Arial" charset="0"/>
              </a:rPr>
              <a:t>Client Source Code</a:t>
            </a:r>
            <a:endParaRPr lang="en-US" b="1" dirty="0"/>
          </a:p>
        </p:txBody>
      </p:sp>
      <p:sp>
        <p:nvSpPr>
          <p:cNvPr id="2834442" name="Rectangle 10"/>
          <p:cNvSpPr>
            <a:spLocks noChangeArrowheads="1"/>
          </p:cNvSpPr>
          <p:nvPr/>
        </p:nvSpPr>
        <p:spPr bwMode="auto">
          <a:xfrm>
            <a:off x="7862888" y="2784475"/>
            <a:ext cx="995362" cy="258763"/>
          </a:xfrm>
          <a:prstGeom prst="rect">
            <a:avLst/>
          </a:prstGeom>
          <a:noFill/>
          <a:ln w="9525">
            <a:noFill/>
            <a:miter lim="800000"/>
            <a:headEnd/>
            <a:tailEnd/>
          </a:ln>
        </p:spPr>
        <p:txBody>
          <a:bodyPr wrap="none" lIns="0" tIns="0" rIns="0" bIns="0">
            <a:spAutoFit/>
          </a:bodyPr>
          <a:lstStyle/>
          <a:p>
            <a:pPr algn="l"/>
            <a:r>
              <a:rPr lang="en-US" sz="1700" b="1" dirty="0">
                <a:solidFill>
                  <a:srgbClr val="000000"/>
                </a:solidFill>
                <a:latin typeface="Arial" charset="0"/>
              </a:rPr>
              <a:t>Comment</a:t>
            </a:r>
            <a:endParaRPr lang="en-US" b="1" dirty="0"/>
          </a:p>
        </p:txBody>
      </p:sp>
      <p:sp>
        <p:nvSpPr>
          <p:cNvPr id="2834443" name="Line 11"/>
          <p:cNvSpPr>
            <a:spLocks noChangeShapeType="1"/>
          </p:cNvSpPr>
          <p:nvPr/>
        </p:nvSpPr>
        <p:spPr bwMode="auto">
          <a:xfrm>
            <a:off x="7302500" y="2925763"/>
            <a:ext cx="544513" cy="1587"/>
          </a:xfrm>
          <a:prstGeom prst="line">
            <a:avLst/>
          </a:prstGeom>
          <a:noFill/>
          <a:ln w="14288">
            <a:solidFill>
              <a:srgbClr val="000000"/>
            </a:solidFill>
            <a:round/>
            <a:headEnd/>
            <a:tailEnd/>
          </a:ln>
        </p:spPr>
        <p:txBody>
          <a:bodyPr/>
          <a:lstStyle/>
          <a:p>
            <a:endParaRPr lang="en-US" dirty="0"/>
          </a:p>
        </p:txBody>
      </p:sp>
      <p:sp>
        <p:nvSpPr>
          <p:cNvPr id="2834444" name="Line 12"/>
          <p:cNvSpPr>
            <a:spLocks noChangeShapeType="1"/>
          </p:cNvSpPr>
          <p:nvPr/>
        </p:nvSpPr>
        <p:spPr bwMode="auto">
          <a:xfrm>
            <a:off x="8958263" y="2925763"/>
            <a:ext cx="528637" cy="1587"/>
          </a:xfrm>
          <a:prstGeom prst="line">
            <a:avLst/>
          </a:prstGeom>
          <a:noFill/>
          <a:ln w="14288">
            <a:solidFill>
              <a:srgbClr val="000000"/>
            </a:solidFill>
            <a:round/>
            <a:headEnd/>
            <a:tailEnd/>
          </a:ln>
        </p:spPr>
        <p:txBody>
          <a:bodyPr/>
          <a:lstStyle/>
          <a:p>
            <a:endParaRPr lang="en-US" dirty="0"/>
          </a:p>
        </p:txBody>
      </p:sp>
      <p:sp>
        <p:nvSpPr>
          <p:cNvPr id="2834445" name="Rectangle 13"/>
          <p:cNvSpPr>
            <a:spLocks noChangeArrowheads="1"/>
          </p:cNvSpPr>
          <p:nvPr/>
        </p:nvSpPr>
        <p:spPr bwMode="auto">
          <a:xfrm>
            <a:off x="7775575" y="3165475"/>
            <a:ext cx="1130300" cy="258763"/>
          </a:xfrm>
          <a:prstGeom prst="rect">
            <a:avLst/>
          </a:prstGeom>
          <a:noFill/>
          <a:ln w="9525">
            <a:noFill/>
            <a:miter lim="800000"/>
            <a:headEnd/>
            <a:tailEnd/>
          </a:ln>
        </p:spPr>
        <p:txBody>
          <a:bodyPr wrap="none" lIns="0" tIns="0" rIns="0" bIns="0">
            <a:spAutoFit/>
          </a:bodyPr>
          <a:lstStyle/>
          <a:p>
            <a:pPr algn="l"/>
            <a:r>
              <a:rPr lang="en-US" sz="1700" b="1" dirty="0">
                <a:solidFill>
                  <a:srgbClr val="000000"/>
                </a:solidFill>
                <a:latin typeface="Arial" charset="0"/>
              </a:rPr>
              <a:t>(client.exe)</a:t>
            </a:r>
            <a:endParaRPr lang="en-US" b="1" dirty="0"/>
          </a:p>
        </p:txBody>
      </p:sp>
      <p:sp>
        <p:nvSpPr>
          <p:cNvPr id="2834446" name="Rectangle 14"/>
          <p:cNvSpPr>
            <a:spLocks noChangeArrowheads="1"/>
          </p:cNvSpPr>
          <p:nvPr/>
        </p:nvSpPr>
        <p:spPr bwMode="auto">
          <a:xfrm>
            <a:off x="690563" y="2324100"/>
            <a:ext cx="2538412" cy="2743200"/>
          </a:xfrm>
          <a:prstGeom prst="rect">
            <a:avLst/>
          </a:prstGeom>
          <a:noFill/>
          <a:ln w="9525">
            <a:noFill/>
            <a:miter lim="800000"/>
            <a:headEnd/>
            <a:tailEnd/>
          </a:ln>
        </p:spPr>
        <p:txBody>
          <a:bodyPr/>
          <a:lstStyle/>
          <a:p>
            <a:endParaRPr lang="en-US" dirty="0"/>
          </a:p>
        </p:txBody>
      </p:sp>
      <p:sp>
        <p:nvSpPr>
          <p:cNvPr id="2834447" name="Rectangle 15"/>
          <p:cNvSpPr>
            <a:spLocks noChangeArrowheads="1"/>
          </p:cNvSpPr>
          <p:nvPr/>
        </p:nvSpPr>
        <p:spPr bwMode="auto">
          <a:xfrm>
            <a:off x="268288" y="2882900"/>
            <a:ext cx="846137" cy="541338"/>
          </a:xfrm>
          <a:prstGeom prst="rect">
            <a:avLst/>
          </a:prstGeom>
          <a:noFill/>
          <a:ln w="9525">
            <a:noFill/>
            <a:miter lim="800000"/>
            <a:headEnd/>
            <a:tailEnd/>
          </a:ln>
        </p:spPr>
        <p:txBody>
          <a:bodyPr/>
          <a:lstStyle/>
          <a:p>
            <a:endParaRPr lang="en-US" dirty="0"/>
          </a:p>
        </p:txBody>
      </p:sp>
      <p:sp>
        <p:nvSpPr>
          <p:cNvPr id="2834448" name="Rectangle 16"/>
          <p:cNvSpPr>
            <a:spLocks noChangeArrowheads="1"/>
          </p:cNvSpPr>
          <p:nvPr/>
        </p:nvSpPr>
        <p:spPr bwMode="auto">
          <a:xfrm>
            <a:off x="268288" y="3986213"/>
            <a:ext cx="846137" cy="539750"/>
          </a:xfrm>
          <a:prstGeom prst="rect">
            <a:avLst/>
          </a:prstGeom>
          <a:noFill/>
          <a:ln w="9525">
            <a:noFill/>
            <a:miter lim="800000"/>
            <a:headEnd/>
            <a:tailEnd/>
          </a:ln>
        </p:spPr>
        <p:txBody>
          <a:bodyPr/>
          <a:lstStyle/>
          <a:p>
            <a:endParaRPr lang="en-US" dirty="0"/>
          </a:p>
        </p:txBody>
      </p:sp>
      <p:sp>
        <p:nvSpPr>
          <p:cNvPr id="2834449" name="Freeform 17"/>
          <p:cNvSpPr>
            <a:spLocks/>
          </p:cNvSpPr>
          <p:nvPr/>
        </p:nvSpPr>
        <p:spPr bwMode="auto">
          <a:xfrm>
            <a:off x="690563" y="2324100"/>
            <a:ext cx="2538412" cy="2743200"/>
          </a:xfrm>
          <a:custGeom>
            <a:avLst/>
            <a:gdLst/>
            <a:ahLst/>
            <a:cxnLst>
              <a:cxn ang="0">
                <a:pos x="0" y="28"/>
              </a:cxn>
              <a:cxn ang="0">
                <a:pos x="0" y="0"/>
              </a:cxn>
              <a:cxn ang="0">
                <a:pos x="144" y="0"/>
              </a:cxn>
              <a:cxn ang="0">
                <a:pos x="144" y="137"/>
              </a:cxn>
              <a:cxn ang="0">
                <a:pos x="0" y="137"/>
              </a:cxn>
              <a:cxn ang="0">
                <a:pos x="0" y="110"/>
              </a:cxn>
            </a:cxnLst>
            <a:rect l="0" t="0" r="r" b="b"/>
            <a:pathLst>
              <a:path w="144" h="137">
                <a:moveTo>
                  <a:pt x="0" y="28"/>
                </a:moveTo>
                <a:lnTo>
                  <a:pt x="0" y="0"/>
                </a:lnTo>
                <a:lnTo>
                  <a:pt x="144" y="0"/>
                </a:lnTo>
                <a:lnTo>
                  <a:pt x="144" y="137"/>
                </a:lnTo>
                <a:lnTo>
                  <a:pt x="0" y="137"/>
                </a:lnTo>
                <a:lnTo>
                  <a:pt x="0" y="110"/>
                </a:lnTo>
              </a:path>
            </a:pathLst>
          </a:custGeom>
          <a:noFill/>
          <a:ln w="14288">
            <a:solidFill>
              <a:srgbClr val="000000"/>
            </a:solidFill>
            <a:prstDash val="solid"/>
            <a:round/>
            <a:headEnd/>
            <a:tailEnd/>
          </a:ln>
        </p:spPr>
        <p:txBody>
          <a:bodyPr/>
          <a:lstStyle/>
          <a:p>
            <a:endParaRPr lang="en-US" dirty="0"/>
          </a:p>
        </p:txBody>
      </p:sp>
      <p:sp>
        <p:nvSpPr>
          <p:cNvPr id="2834450" name="Line 18"/>
          <p:cNvSpPr>
            <a:spLocks noChangeShapeType="1"/>
          </p:cNvSpPr>
          <p:nvPr/>
        </p:nvSpPr>
        <p:spPr bwMode="auto">
          <a:xfrm flipV="1">
            <a:off x="690563" y="3424238"/>
            <a:ext cx="3175" cy="561975"/>
          </a:xfrm>
          <a:prstGeom prst="line">
            <a:avLst/>
          </a:prstGeom>
          <a:noFill/>
          <a:ln w="14288">
            <a:solidFill>
              <a:srgbClr val="000000"/>
            </a:solidFill>
            <a:round/>
            <a:headEnd/>
            <a:tailEnd/>
          </a:ln>
        </p:spPr>
        <p:txBody>
          <a:bodyPr/>
          <a:lstStyle/>
          <a:p>
            <a:endParaRPr lang="en-US" dirty="0"/>
          </a:p>
        </p:txBody>
      </p:sp>
      <p:sp>
        <p:nvSpPr>
          <p:cNvPr id="2834451" name="Rectangle 19"/>
          <p:cNvSpPr>
            <a:spLocks noChangeArrowheads="1"/>
          </p:cNvSpPr>
          <p:nvPr/>
        </p:nvSpPr>
        <p:spPr bwMode="auto">
          <a:xfrm>
            <a:off x="268288" y="2882900"/>
            <a:ext cx="846137" cy="541338"/>
          </a:xfrm>
          <a:prstGeom prst="rect">
            <a:avLst/>
          </a:prstGeom>
          <a:noFill/>
          <a:ln w="14288">
            <a:solidFill>
              <a:srgbClr val="000000"/>
            </a:solidFill>
            <a:miter lim="800000"/>
            <a:headEnd/>
            <a:tailEnd/>
          </a:ln>
        </p:spPr>
        <p:txBody>
          <a:bodyPr/>
          <a:lstStyle/>
          <a:p>
            <a:endParaRPr lang="en-US" dirty="0"/>
          </a:p>
        </p:txBody>
      </p:sp>
      <p:sp>
        <p:nvSpPr>
          <p:cNvPr id="2834452" name="Rectangle 20"/>
          <p:cNvSpPr>
            <a:spLocks noChangeArrowheads="1"/>
          </p:cNvSpPr>
          <p:nvPr/>
        </p:nvSpPr>
        <p:spPr bwMode="auto">
          <a:xfrm>
            <a:off x="268288" y="3986213"/>
            <a:ext cx="846137" cy="539750"/>
          </a:xfrm>
          <a:prstGeom prst="rect">
            <a:avLst/>
          </a:prstGeom>
          <a:noFill/>
          <a:ln w="14288">
            <a:solidFill>
              <a:srgbClr val="000000"/>
            </a:solidFill>
            <a:miter lim="800000"/>
            <a:headEnd/>
            <a:tailEnd/>
          </a:ln>
        </p:spPr>
        <p:txBody>
          <a:bodyPr/>
          <a:lstStyle/>
          <a:p>
            <a:endParaRPr lang="en-US" dirty="0"/>
          </a:p>
        </p:txBody>
      </p:sp>
      <p:sp>
        <p:nvSpPr>
          <p:cNvPr id="2834453" name="Rectangle 21"/>
          <p:cNvSpPr>
            <a:spLocks noChangeArrowheads="1"/>
          </p:cNvSpPr>
          <p:nvPr/>
        </p:nvSpPr>
        <p:spPr bwMode="auto">
          <a:xfrm>
            <a:off x="1287463" y="2363788"/>
            <a:ext cx="1646237" cy="258762"/>
          </a:xfrm>
          <a:prstGeom prst="rect">
            <a:avLst/>
          </a:prstGeom>
          <a:noFill/>
          <a:ln w="9525">
            <a:noFill/>
            <a:miter lim="800000"/>
            <a:headEnd/>
            <a:tailEnd/>
          </a:ln>
        </p:spPr>
        <p:txBody>
          <a:bodyPr wrap="none" lIns="0" tIns="0" rIns="0" bIns="0">
            <a:spAutoFit/>
          </a:bodyPr>
          <a:lstStyle/>
          <a:p>
            <a:pPr algn="l"/>
            <a:r>
              <a:rPr lang="en-US" sz="1700" b="1" dirty="0">
                <a:solidFill>
                  <a:srgbClr val="000000"/>
                </a:solidFill>
                <a:latin typeface="Arial" charset="0"/>
              </a:rPr>
              <a:t>Drawing Library</a:t>
            </a:r>
            <a:endParaRPr lang="en-US" b="1" dirty="0"/>
          </a:p>
        </p:txBody>
      </p:sp>
      <p:sp>
        <p:nvSpPr>
          <p:cNvPr id="2834454" name="Rectangle 22"/>
          <p:cNvSpPr>
            <a:spLocks noChangeArrowheads="1"/>
          </p:cNvSpPr>
          <p:nvPr/>
        </p:nvSpPr>
        <p:spPr bwMode="auto">
          <a:xfrm>
            <a:off x="1606550" y="2743200"/>
            <a:ext cx="995363" cy="258763"/>
          </a:xfrm>
          <a:prstGeom prst="rect">
            <a:avLst/>
          </a:prstGeom>
          <a:noFill/>
          <a:ln w="9525">
            <a:noFill/>
            <a:miter lim="800000"/>
            <a:headEnd/>
            <a:tailEnd/>
          </a:ln>
        </p:spPr>
        <p:txBody>
          <a:bodyPr wrap="none" lIns="0" tIns="0" rIns="0" bIns="0">
            <a:spAutoFit/>
          </a:bodyPr>
          <a:lstStyle/>
          <a:p>
            <a:pPr algn="l"/>
            <a:r>
              <a:rPr lang="en-US" sz="1700" b="1" dirty="0">
                <a:solidFill>
                  <a:srgbClr val="000000"/>
                </a:solidFill>
                <a:latin typeface="Arial" charset="0"/>
              </a:rPr>
              <a:t>Comment</a:t>
            </a:r>
            <a:endParaRPr lang="en-US" b="1" dirty="0"/>
          </a:p>
        </p:txBody>
      </p:sp>
      <p:sp>
        <p:nvSpPr>
          <p:cNvPr id="2834455" name="Line 23"/>
          <p:cNvSpPr>
            <a:spLocks noChangeShapeType="1"/>
          </p:cNvSpPr>
          <p:nvPr/>
        </p:nvSpPr>
        <p:spPr bwMode="auto">
          <a:xfrm>
            <a:off x="1201738" y="2886075"/>
            <a:ext cx="388937" cy="3175"/>
          </a:xfrm>
          <a:prstGeom prst="line">
            <a:avLst/>
          </a:prstGeom>
          <a:noFill/>
          <a:ln w="14288">
            <a:solidFill>
              <a:srgbClr val="000000"/>
            </a:solidFill>
            <a:round/>
            <a:headEnd/>
            <a:tailEnd/>
          </a:ln>
        </p:spPr>
        <p:txBody>
          <a:bodyPr/>
          <a:lstStyle/>
          <a:p>
            <a:endParaRPr lang="en-US" dirty="0"/>
          </a:p>
        </p:txBody>
      </p:sp>
      <p:sp>
        <p:nvSpPr>
          <p:cNvPr id="2834456" name="Line 24"/>
          <p:cNvSpPr>
            <a:spLocks noChangeShapeType="1"/>
          </p:cNvSpPr>
          <p:nvPr/>
        </p:nvSpPr>
        <p:spPr bwMode="auto">
          <a:xfrm>
            <a:off x="2701925" y="2886075"/>
            <a:ext cx="368300" cy="3175"/>
          </a:xfrm>
          <a:prstGeom prst="line">
            <a:avLst/>
          </a:prstGeom>
          <a:noFill/>
          <a:ln w="14288">
            <a:solidFill>
              <a:srgbClr val="000000"/>
            </a:solidFill>
            <a:round/>
            <a:headEnd/>
            <a:tailEnd/>
          </a:ln>
        </p:spPr>
        <p:txBody>
          <a:bodyPr/>
          <a:lstStyle/>
          <a:p>
            <a:endParaRPr lang="en-US" dirty="0"/>
          </a:p>
        </p:txBody>
      </p:sp>
      <p:sp>
        <p:nvSpPr>
          <p:cNvPr id="2834457" name="Rectangle 25"/>
          <p:cNvSpPr>
            <a:spLocks noChangeArrowheads="1"/>
          </p:cNvSpPr>
          <p:nvPr/>
        </p:nvSpPr>
        <p:spPr bwMode="auto">
          <a:xfrm>
            <a:off x="1481138" y="3124200"/>
            <a:ext cx="1284287" cy="258763"/>
          </a:xfrm>
          <a:prstGeom prst="rect">
            <a:avLst/>
          </a:prstGeom>
          <a:noFill/>
          <a:ln w="9525">
            <a:noFill/>
            <a:miter lim="800000"/>
            <a:headEnd/>
            <a:tailEnd/>
          </a:ln>
        </p:spPr>
        <p:txBody>
          <a:bodyPr wrap="none" lIns="0" tIns="0" rIns="0" bIns="0">
            <a:spAutoFit/>
          </a:bodyPr>
          <a:lstStyle/>
          <a:p>
            <a:pPr algn="l"/>
            <a:r>
              <a:rPr lang="en-US" sz="1700" b="1" dirty="0">
                <a:solidFill>
                  <a:srgbClr val="000000"/>
                </a:solidFill>
                <a:latin typeface="Arial" charset="0"/>
              </a:rPr>
              <a:t>(drawing.dll)</a:t>
            </a:r>
            <a:endParaRPr lang="en-US" b="1" dirty="0"/>
          </a:p>
        </p:txBody>
      </p:sp>
      <p:sp>
        <p:nvSpPr>
          <p:cNvPr id="2834458" name="Line 26"/>
          <p:cNvSpPr>
            <a:spLocks noChangeShapeType="1"/>
          </p:cNvSpPr>
          <p:nvPr/>
        </p:nvSpPr>
        <p:spPr bwMode="auto">
          <a:xfrm flipH="1">
            <a:off x="3209925" y="3646488"/>
            <a:ext cx="3475038" cy="1587"/>
          </a:xfrm>
          <a:prstGeom prst="line">
            <a:avLst/>
          </a:prstGeom>
          <a:noFill/>
          <a:ln w="28575">
            <a:solidFill>
              <a:srgbClr val="000000"/>
            </a:solidFill>
            <a:prstDash val="dash"/>
            <a:round/>
            <a:headEnd/>
            <a:tailEnd/>
          </a:ln>
        </p:spPr>
        <p:txBody>
          <a:bodyPr/>
          <a:lstStyle/>
          <a:p>
            <a:endParaRPr lang="en-US" dirty="0"/>
          </a:p>
        </p:txBody>
      </p:sp>
      <p:sp>
        <p:nvSpPr>
          <p:cNvPr id="2834459" name="Freeform 27"/>
          <p:cNvSpPr>
            <a:spLocks/>
          </p:cNvSpPr>
          <p:nvPr/>
        </p:nvSpPr>
        <p:spPr bwMode="auto">
          <a:xfrm>
            <a:off x="3209925" y="3503613"/>
            <a:ext cx="355600" cy="282575"/>
          </a:xfrm>
          <a:custGeom>
            <a:avLst/>
            <a:gdLst/>
            <a:ahLst/>
            <a:cxnLst>
              <a:cxn ang="0">
                <a:pos x="0" y="62"/>
              </a:cxn>
              <a:cxn ang="0">
                <a:pos x="176" y="0"/>
              </a:cxn>
              <a:cxn ang="0">
                <a:pos x="114" y="62"/>
              </a:cxn>
              <a:cxn ang="0">
                <a:pos x="176" y="123"/>
              </a:cxn>
              <a:cxn ang="0">
                <a:pos x="0" y="62"/>
              </a:cxn>
            </a:cxnLst>
            <a:rect l="0" t="0" r="r" b="b"/>
            <a:pathLst>
              <a:path w="176" h="123">
                <a:moveTo>
                  <a:pt x="0" y="62"/>
                </a:moveTo>
                <a:lnTo>
                  <a:pt x="176" y="0"/>
                </a:lnTo>
                <a:lnTo>
                  <a:pt x="114" y="62"/>
                </a:lnTo>
                <a:lnTo>
                  <a:pt x="176" y="123"/>
                </a:lnTo>
                <a:lnTo>
                  <a:pt x="0" y="62"/>
                </a:lnTo>
                <a:close/>
              </a:path>
            </a:pathLst>
          </a:custGeom>
          <a:solidFill>
            <a:srgbClr val="000000"/>
          </a:solidFill>
          <a:ln w="14288">
            <a:solidFill>
              <a:srgbClr val="000000"/>
            </a:solidFill>
            <a:prstDash val="solid"/>
            <a:round/>
            <a:headEnd/>
            <a:tailEnd/>
          </a:ln>
        </p:spPr>
        <p:txBody>
          <a:bodyPr/>
          <a:lstStyle/>
          <a:p>
            <a:endParaRPr lang="en-US" dirty="0"/>
          </a:p>
        </p:txBody>
      </p:sp>
      <p:sp>
        <p:nvSpPr>
          <p:cNvPr id="2834460" name="Rectangle 28"/>
          <p:cNvSpPr>
            <a:spLocks noChangeArrowheads="1"/>
          </p:cNvSpPr>
          <p:nvPr/>
        </p:nvSpPr>
        <p:spPr bwMode="auto">
          <a:xfrm>
            <a:off x="4287838" y="3284538"/>
            <a:ext cx="1262062" cy="258762"/>
          </a:xfrm>
          <a:prstGeom prst="rect">
            <a:avLst/>
          </a:prstGeom>
          <a:noFill/>
          <a:ln w="9525">
            <a:noFill/>
            <a:miter lim="800000"/>
            <a:headEnd/>
            <a:tailEnd/>
          </a:ln>
        </p:spPr>
        <p:txBody>
          <a:bodyPr wrap="none" lIns="0" tIns="0" rIns="0" bIns="0">
            <a:spAutoFit/>
          </a:bodyPr>
          <a:lstStyle/>
          <a:p>
            <a:pPr algn="l"/>
            <a:r>
              <a:rPr lang="en-US" sz="1700" b="1" dirty="0">
                <a:solidFill>
                  <a:srgbClr val="000000"/>
                </a:solidFill>
                <a:latin typeface="Arial" charset="0"/>
              </a:rPr>
              <a:t>dependency</a:t>
            </a:r>
            <a:endParaRPr lang="en-US" b="1" dirty="0"/>
          </a:p>
        </p:txBody>
      </p:sp>
      <p:sp>
        <p:nvSpPr>
          <p:cNvPr id="2834461" name="Rectangle 29"/>
          <p:cNvSpPr>
            <a:spLocks noGrp="1" noChangeArrowheads="1"/>
          </p:cNvSpPr>
          <p:nvPr>
            <p:ph type="title"/>
          </p:nvPr>
        </p:nvSpPr>
        <p:spPr/>
        <p:txBody>
          <a:bodyPr/>
          <a:lstStyle/>
          <a:p>
            <a:r>
              <a:rPr lang="en-US" dirty="0"/>
              <a:t>Component </a:t>
            </a:r>
            <a:r>
              <a:rPr lang="en-US" dirty="0" smtClean="0"/>
              <a:t>Diagrams</a:t>
            </a:r>
            <a:endParaRPr lang="en-US" dirty="0"/>
          </a:p>
        </p:txBody>
      </p:sp>
    </p:spTree>
    <p:extLst>
      <p:ext uri="{BB962C8B-B14F-4D97-AF65-F5344CB8AC3E}">
        <p14:creationId xmlns:p14="http://schemas.microsoft.com/office/powerpoint/2010/main" val="2925973044"/>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E184FD1-610C-4C53-9704-3B3A9F81B94D}" type="slidenum">
              <a:rPr lang="en-US"/>
              <a:pPr/>
              <a:t>9</a:t>
            </a:fld>
            <a:endParaRPr lang="en-US" dirty="0"/>
          </a:p>
        </p:txBody>
      </p:sp>
      <p:sp>
        <p:nvSpPr>
          <p:cNvPr id="2307074" name="Rectangle 1026"/>
          <p:cNvSpPr>
            <a:spLocks noGrp="1" noChangeArrowheads="1"/>
          </p:cNvSpPr>
          <p:nvPr>
            <p:ph type="title"/>
          </p:nvPr>
        </p:nvSpPr>
        <p:spPr/>
        <p:txBody>
          <a:bodyPr/>
          <a:lstStyle/>
          <a:p>
            <a:r>
              <a:rPr lang="en-US" sz="3200" i="1" dirty="0"/>
              <a:t>Design Classes</a:t>
            </a:r>
            <a:br>
              <a:rPr lang="en-US" sz="3200" i="1" dirty="0"/>
            </a:br>
            <a:r>
              <a:rPr lang="en-US" dirty="0"/>
              <a:t>Entity Classes</a:t>
            </a:r>
            <a:endParaRPr lang="en-GB" dirty="0"/>
          </a:p>
        </p:txBody>
      </p:sp>
      <p:sp>
        <p:nvSpPr>
          <p:cNvPr id="2307075" name="Rectangle 1027"/>
          <p:cNvSpPr>
            <a:spLocks noGrp="1" noChangeArrowheads="1"/>
          </p:cNvSpPr>
          <p:nvPr>
            <p:ph type="body" idx="1"/>
          </p:nvPr>
        </p:nvSpPr>
        <p:spPr>
          <a:xfrm>
            <a:off x="381000" y="1828800"/>
            <a:ext cx="9144000" cy="4648200"/>
          </a:xfrm>
        </p:spPr>
        <p:txBody>
          <a:bodyPr/>
          <a:lstStyle/>
          <a:p>
            <a:r>
              <a:rPr lang="en-US" dirty="0"/>
              <a:t>Usually contain objects that correspond to items in real life</a:t>
            </a:r>
          </a:p>
          <a:p>
            <a:r>
              <a:rPr lang="en-US" dirty="0"/>
              <a:t>Encapsulate</a:t>
            </a:r>
          </a:p>
          <a:p>
            <a:pPr lvl="1"/>
            <a:r>
              <a:rPr lang="en-US" dirty="0"/>
              <a:t>attributes and</a:t>
            </a:r>
          </a:p>
          <a:p>
            <a:pPr lvl="1"/>
            <a:r>
              <a:rPr lang="en-US" dirty="0"/>
              <a:t>operations that update the attributes</a:t>
            </a:r>
          </a:p>
          <a:p>
            <a:r>
              <a:rPr lang="en-US" dirty="0"/>
              <a:t>Entity objects are persistent</a:t>
            </a:r>
          </a:p>
          <a:p>
            <a:pPr lvl="1"/>
            <a:r>
              <a:rPr lang="en-US" dirty="0"/>
              <a:t>They continue to exist between use case executions because the attributes are typically stored in a database, allowing for manipulation and later </a:t>
            </a:r>
            <a:r>
              <a:rPr lang="en-US" dirty="0" smtClean="0"/>
              <a:t>retrieval </a:t>
            </a:r>
            <a:r>
              <a:rPr lang="en-US" b="1" dirty="0" smtClean="0">
                <a:solidFill>
                  <a:schemeClr val="bg1">
                    <a:lumMod val="65000"/>
                  </a:schemeClr>
                </a:solidFill>
              </a:rPr>
              <a:t>.</a:t>
            </a:r>
            <a:endParaRPr lang="en-US" b="1" dirty="0">
              <a:solidFill>
                <a:schemeClr val="bg1">
                  <a:lumMod val="65000"/>
                </a:schemeClr>
              </a:solidFill>
            </a:endParaRPr>
          </a:p>
        </p:txBody>
      </p:sp>
      <p:sp>
        <p:nvSpPr>
          <p:cNvPr id="2307080" name="Oval 1032"/>
          <p:cNvSpPr>
            <a:spLocks noChangeAspect="1" noChangeArrowheads="1"/>
          </p:cNvSpPr>
          <p:nvPr/>
        </p:nvSpPr>
        <p:spPr bwMode="auto">
          <a:xfrm>
            <a:off x="5167313" y="142875"/>
            <a:ext cx="1538287" cy="1533525"/>
          </a:xfrm>
          <a:prstGeom prst="ellipse">
            <a:avLst/>
          </a:prstGeom>
          <a:solidFill>
            <a:schemeClr val="bg1"/>
          </a:solidFill>
          <a:ln w="76200">
            <a:solidFill>
              <a:schemeClr val="bg2"/>
            </a:solidFill>
            <a:round/>
            <a:headEnd/>
            <a:tailEnd/>
          </a:ln>
        </p:spPr>
        <p:txBody>
          <a:bodyPr/>
          <a:lstStyle/>
          <a:p>
            <a:endParaRPr lang="en-US" dirty="0">
              <a:solidFill>
                <a:schemeClr val="bg2"/>
              </a:solidFill>
            </a:endParaRPr>
          </a:p>
        </p:txBody>
      </p:sp>
      <p:sp>
        <p:nvSpPr>
          <p:cNvPr id="2307081" name="Line 1033"/>
          <p:cNvSpPr>
            <a:spLocks noChangeShapeType="1"/>
          </p:cNvSpPr>
          <p:nvPr/>
        </p:nvSpPr>
        <p:spPr bwMode="auto">
          <a:xfrm>
            <a:off x="5173663" y="1676400"/>
            <a:ext cx="1524000" cy="0"/>
          </a:xfrm>
          <a:prstGeom prst="line">
            <a:avLst/>
          </a:prstGeom>
          <a:noFill/>
          <a:ln w="76200">
            <a:solidFill>
              <a:schemeClr val="bg2"/>
            </a:solidFill>
            <a:round/>
            <a:headEnd/>
            <a:tailEnd/>
          </a:ln>
          <a:effectLst/>
        </p:spPr>
        <p:txBody>
          <a:bodyPr wrap="none" anchor="ctr"/>
          <a:lstStyle/>
          <a:p>
            <a:endParaRPr lang="en-US" dirty="0">
              <a:solidFill>
                <a:schemeClr val="bg2"/>
              </a:solidFill>
            </a:endParaRPr>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70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070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07075">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307075">
                                            <p:txEl>
                                              <p:pRg st="0" end="0"/>
                                            </p:txEl>
                                          </p:spTgt>
                                        </p:tgtEl>
                                        <p:attrNameLst>
                                          <p:attrName>ppt_c</p:attrName>
                                        </p:attrNameLst>
                                      </p:cBhvr>
                                      <p:to>
                                        <a:schemeClr val="folHlink"/>
                                      </p:to>
                                    </p:animClr>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07075">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307075">
                                            <p:txEl>
                                              <p:pRg st="1" end="1"/>
                                            </p:txEl>
                                          </p:spTgt>
                                        </p:tgtEl>
                                        <p:attrNameLst>
                                          <p:attrName>ppt_c</p:attrName>
                                        </p:attrNameLst>
                                      </p:cBhvr>
                                      <p:to>
                                        <a:schemeClr val="folHlink"/>
                                      </p:to>
                                    </p:animClr>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07075">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307075">
                                            <p:txEl>
                                              <p:pRg st="2" end="2"/>
                                            </p:txEl>
                                          </p:spTgt>
                                        </p:tgtEl>
                                        <p:attrNameLst>
                                          <p:attrName>ppt_c</p:attrName>
                                        </p:attrNameLst>
                                      </p:cBhvr>
                                      <p:to>
                                        <a:schemeClr val="folHlink"/>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07075">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2307075">
                                            <p:txEl>
                                              <p:pRg st="3" end="3"/>
                                            </p:txEl>
                                          </p:spTgt>
                                        </p:tgtEl>
                                        <p:attrNameLst>
                                          <p:attrName>ppt_c</p:attrName>
                                        </p:attrNameLst>
                                      </p:cBhvr>
                                      <p:to>
                                        <a:schemeClr val="folHlink"/>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07075">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2307075">
                                            <p:txEl>
                                              <p:pRg st="4" end="4"/>
                                            </p:txEl>
                                          </p:spTgt>
                                        </p:tgtEl>
                                        <p:attrNameLst>
                                          <p:attrName>ppt_c</p:attrName>
                                        </p:attrNameLst>
                                      </p:cBhvr>
                                      <p:to>
                                        <a:schemeClr val="folHlink"/>
                                      </p:to>
                                    </p:animClr>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307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7075" grpId="0" uiExpand="1" build="p" bldLvl="2"/>
      <p:bldP spid="2307080" grpId="0" animBg="1"/>
      <p:bldP spid="2307081" grpId="0" animBg="1"/>
    </p:bldLst>
  </p:timing>
</p:sld>
</file>

<file path=ppt/theme/theme1.xml><?xml version="1.0" encoding="utf-8"?>
<a:theme xmlns:a="http://schemas.openxmlformats.org/drawingml/2006/main" name="Side Bar">
  <a:themeElements>
    <a:clrScheme name="Side Bar 8">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fontScheme name="Side Ba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outerShdw dist="71842" dir="2700000" algn="ctr" rotWithShape="0">
            <a:schemeClr val="bg2"/>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ide Bar 1">
        <a:dk1>
          <a:srgbClr val="FF9933"/>
        </a:dk1>
        <a:lt1>
          <a:srgbClr val="FFFFFF"/>
        </a:lt1>
        <a:dk2>
          <a:srgbClr val="003366"/>
        </a:dk2>
        <a:lt2>
          <a:srgbClr val="FF9933"/>
        </a:lt2>
        <a:accent1>
          <a:srgbClr val="2B557F"/>
        </a:accent1>
        <a:accent2>
          <a:srgbClr val="FF9933"/>
        </a:accent2>
        <a:accent3>
          <a:srgbClr val="AAADB8"/>
        </a:accent3>
        <a:accent4>
          <a:srgbClr val="DADADA"/>
        </a:accent4>
        <a:accent5>
          <a:srgbClr val="ACB4C0"/>
        </a:accent5>
        <a:accent6>
          <a:srgbClr val="E78A2D"/>
        </a:accent6>
        <a:hlink>
          <a:srgbClr val="005032"/>
        </a:hlink>
        <a:folHlink>
          <a:srgbClr val="A0A0A0"/>
        </a:folHlink>
      </a:clrScheme>
      <a:clrMap bg1="dk2" tx1="lt1" bg2="dk1" tx2="lt2" accent1="accent1" accent2="accent2" accent3="accent3" accent4="accent4" accent5="accent5" accent6="accent6" hlink="hlink" folHlink="folHlink"/>
    </a:extraClrScheme>
    <a:extraClrScheme>
      <a:clrScheme name="Side Bar 2">
        <a:dk1>
          <a:srgbClr val="000000"/>
        </a:dk1>
        <a:lt1>
          <a:srgbClr val="FFFFFF"/>
        </a:lt1>
        <a:dk2>
          <a:srgbClr val="E16414"/>
        </a:dk2>
        <a:lt2>
          <a:srgbClr val="E16414"/>
        </a:lt2>
        <a:accent1>
          <a:srgbClr val="FFF0EB"/>
        </a:accent1>
        <a:accent2>
          <a:srgbClr val="E16414"/>
        </a:accent2>
        <a:accent3>
          <a:srgbClr val="FFFFFF"/>
        </a:accent3>
        <a:accent4>
          <a:srgbClr val="000000"/>
        </a:accent4>
        <a:accent5>
          <a:srgbClr val="FFF6F3"/>
        </a:accent5>
        <a:accent6>
          <a:srgbClr val="CC5A11"/>
        </a:accent6>
        <a:hlink>
          <a:srgbClr val="C00000"/>
        </a:hlink>
        <a:folHlink>
          <a:srgbClr val="808080"/>
        </a:folHlink>
      </a:clrScheme>
      <a:clrMap bg1="lt1" tx1="dk1" bg2="lt2" tx2="dk2" accent1="accent1" accent2="accent2" accent3="accent3" accent4="accent4" accent5="accent5" accent6="accent6" hlink="hlink" folHlink="folHlink"/>
    </a:extraClrScheme>
    <a:extraClrScheme>
      <a:clrScheme name="Side Bar 3">
        <a:dk1>
          <a:srgbClr val="000000"/>
        </a:dk1>
        <a:lt1>
          <a:srgbClr val="FFFFFF"/>
        </a:lt1>
        <a:dk2>
          <a:srgbClr val="000000"/>
        </a:dk2>
        <a:lt2>
          <a:srgbClr val="000000"/>
        </a:lt2>
        <a:accent1>
          <a:srgbClr val="FFFFFF"/>
        </a:accent1>
        <a:accent2>
          <a:srgbClr val="000000"/>
        </a:accent2>
        <a:accent3>
          <a:srgbClr val="FFFFFF"/>
        </a:accent3>
        <a:accent4>
          <a:srgbClr val="000000"/>
        </a:accent4>
        <a:accent5>
          <a:srgbClr val="FFFFFF"/>
        </a:accent5>
        <a:accent6>
          <a:srgbClr val="000000"/>
        </a:accent6>
        <a:hlink>
          <a:srgbClr val="A0A0A0"/>
        </a:hlink>
        <a:folHlink>
          <a:srgbClr val="000000"/>
        </a:folHlink>
      </a:clrScheme>
      <a:clrMap bg1="lt1" tx1="dk1" bg2="lt2" tx2="dk2" accent1="accent1" accent2="accent2" accent3="accent3" accent4="accent4" accent5="accent5" accent6="accent6" hlink="hlink" folHlink="folHlink"/>
    </a:extraClrScheme>
    <a:extraClrScheme>
      <a:clrScheme name="Side Bar 4">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5">
        <a:dk1>
          <a:srgbClr val="000000"/>
        </a:dk1>
        <a:lt1>
          <a:srgbClr val="FFFFFF"/>
        </a:lt1>
        <a:dk2>
          <a:srgbClr val="996633"/>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6">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7">
        <a:dk1>
          <a:srgbClr val="000000"/>
        </a:dk1>
        <a:lt1>
          <a:srgbClr val="FFFFFF"/>
        </a:lt1>
        <a:dk2>
          <a:srgbClr val="80808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8">
        <a:dk1>
          <a:srgbClr val="000000"/>
        </a:dk1>
        <a:lt1>
          <a:srgbClr val="FFFFFF"/>
        </a:lt1>
        <a:dk2>
          <a:srgbClr val="000066"/>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9">
        <a:dk1>
          <a:srgbClr val="000000"/>
        </a:dk1>
        <a:lt1>
          <a:srgbClr val="FFFFFF"/>
        </a:lt1>
        <a:dk2>
          <a:srgbClr val="CC0000"/>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10">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
      <a:clrScheme name="Side Bar 11">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de Bar 4">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themeOverride>
</file>

<file path=ppt/theme/themeOverride1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8.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1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1.xml><?xml version="1.0" encoding="utf-8"?>
<a:themeOverride xmlns:a="http://schemas.openxmlformats.org/drawingml/2006/main">
  <a:clrScheme name="Custom 1">
    <a:dk1>
      <a:srgbClr val="000000"/>
    </a:dk1>
    <a:lt1>
      <a:srgbClr val="FFFFFF"/>
    </a:lt1>
    <a:dk2>
      <a:srgbClr val="A5A5A5"/>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5A5A5"/>
    </a:folHlink>
  </a:clrScheme>
</a:themeOverride>
</file>

<file path=ppt/theme/themeOverride2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7.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8.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2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2.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33.xml><?xml version="1.0" encoding="utf-8"?>
<a:themeOverride xmlns:a="http://schemas.openxmlformats.org/drawingml/2006/main">
  <a:clrScheme name="Custom 5">
    <a:dk1>
      <a:srgbClr val="000000"/>
    </a:dk1>
    <a:lt1>
      <a:srgbClr val="FFFFFF"/>
    </a:lt1>
    <a:dk2>
      <a:srgbClr val="006600"/>
    </a:dk2>
    <a:lt2>
      <a:srgbClr val="0066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5A5A5"/>
    </a:folHlink>
  </a:clrScheme>
</a:themeOverride>
</file>

<file path=ppt/theme/themeOverride34.xml><?xml version="1.0" encoding="utf-8"?>
<a:themeOverride xmlns:a="http://schemas.openxmlformats.org/drawingml/2006/main">
  <a:clrScheme name="Custom 5">
    <a:dk1>
      <a:srgbClr val="000000"/>
    </a:dk1>
    <a:lt1>
      <a:srgbClr val="FFFFFF"/>
    </a:lt1>
    <a:dk2>
      <a:srgbClr val="006600"/>
    </a:dk2>
    <a:lt2>
      <a:srgbClr val="0066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5A5A5"/>
    </a:folHlink>
  </a:clrScheme>
</a:themeOverride>
</file>

<file path=ppt/theme/themeOverride35.xml><?xml version="1.0" encoding="utf-8"?>
<a:themeOverride xmlns:a="http://schemas.openxmlformats.org/drawingml/2006/main">
  <a:clrScheme name="Custom 5">
    <a:dk1>
      <a:srgbClr val="000000"/>
    </a:dk1>
    <a:lt1>
      <a:srgbClr val="FFFFFF"/>
    </a:lt1>
    <a:dk2>
      <a:srgbClr val="006600"/>
    </a:dk2>
    <a:lt2>
      <a:srgbClr val="0066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5A5A5"/>
    </a:folHlink>
  </a:clrScheme>
</a:themeOverride>
</file>

<file path=ppt/theme/themeOverride36.xml><?xml version="1.0" encoding="utf-8"?>
<a:themeOverride xmlns:a="http://schemas.openxmlformats.org/drawingml/2006/main">
  <a:clrScheme name="Custom 5">
    <a:dk1>
      <a:srgbClr val="000000"/>
    </a:dk1>
    <a:lt1>
      <a:srgbClr val="FFFFFF"/>
    </a:lt1>
    <a:dk2>
      <a:srgbClr val="006600"/>
    </a:dk2>
    <a:lt2>
      <a:srgbClr val="0066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5A5A5"/>
    </a:folHlink>
  </a:clrScheme>
</a:themeOverride>
</file>

<file path=ppt/theme/themeOverride37.xml><?xml version="1.0" encoding="utf-8"?>
<a:themeOverride xmlns:a="http://schemas.openxmlformats.org/drawingml/2006/main">
  <a:clrScheme name="Custom 5">
    <a:dk1>
      <a:srgbClr val="000000"/>
    </a:dk1>
    <a:lt1>
      <a:srgbClr val="FFFFFF"/>
    </a:lt1>
    <a:dk2>
      <a:srgbClr val="006600"/>
    </a:dk2>
    <a:lt2>
      <a:srgbClr val="0066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5A5A5"/>
    </a:folHlink>
  </a:clrScheme>
</a:themeOverride>
</file>

<file path=ppt/theme/themeOverride38.xml><?xml version="1.0" encoding="utf-8"?>
<a:themeOverride xmlns:a="http://schemas.openxmlformats.org/drawingml/2006/main">
  <a:clrScheme name="Custom 5">
    <a:dk1>
      <a:srgbClr val="000000"/>
    </a:dk1>
    <a:lt1>
      <a:srgbClr val="FFFFFF"/>
    </a:lt1>
    <a:dk2>
      <a:srgbClr val="006600"/>
    </a:dk2>
    <a:lt2>
      <a:srgbClr val="0066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5A5A5"/>
    </a:folHlink>
  </a:clrScheme>
</a:themeOverride>
</file>

<file path=ppt/theme/themeOverride39.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0.xml><?xml version="1.0" encoding="utf-8"?>
<a:themeOverride xmlns:a="http://schemas.openxmlformats.org/drawingml/2006/main">
  <a:clrScheme name="Custom 5">
    <a:dk1>
      <a:srgbClr val="000000"/>
    </a:dk1>
    <a:lt1>
      <a:srgbClr val="FFFFFF"/>
    </a:lt1>
    <a:dk2>
      <a:srgbClr val="006600"/>
    </a:dk2>
    <a:lt2>
      <a:srgbClr val="0066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5A5A5"/>
    </a:folHlink>
  </a:clrScheme>
</a:themeOverride>
</file>

<file path=ppt/theme/themeOverride41.xml><?xml version="1.0" encoding="utf-8"?>
<a:themeOverride xmlns:a="http://schemas.openxmlformats.org/drawingml/2006/main">
  <a:clrScheme name="Custom 5">
    <a:dk1>
      <a:srgbClr val="000000"/>
    </a:dk1>
    <a:lt1>
      <a:srgbClr val="FFFFFF"/>
    </a:lt1>
    <a:dk2>
      <a:srgbClr val="006600"/>
    </a:dk2>
    <a:lt2>
      <a:srgbClr val="0066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5A5A5"/>
    </a:folHlink>
  </a:clrScheme>
</a:themeOverride>
</file>

<file path=ppt/theme/themeOverride42.xml><?xml version="1.0" encoding="utf-8"?>
<a:themeOverride xmlns:a="http://schemas.openxmlformats.org/drawingml/2006/main">
  <a:clrScheme name="Custom 5">
    <a:dk1>
      <a:srgbClr val="000000"/>
    </a:dk1>
    <a:lt1>
      <a:srgbClr val="FFFFFF"/>
    </a:lt1>
    <a:dk2>
      <a:srgbClr val="006600"/>
    </a:dk2>
    <a:lt2>
      <a:srgbClr val="0066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5A5A5"/>
    </a:folHlink>
  </a:clrScheme>
</a:themeOverride>
</file>

<file path=ppt/theme/themeOverride43.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44.xml><?xml version="1.0" encoding="utf-8"?>
<a:themeOverride xmlns:a="http://schemas.openxmlformats.org/drawingml/2006/main">
  <a:clrScheme name="Custom 5">
    <a:dk1>
      <a:srgbClr val="000000"/>
    </a:dk1>
    <a:lt1>
      <a:srgbClr val="FFFFFF"/>
    </a:lt1>
    <a:dk2>
      <a:srgbClr val="006600"/>
    </a:dk2>
    <a:lt2>
      <a:srgbClr val="0066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5A5A5"/>
    </a:folHlink>
  </a:clrScheme>
</a:themeOverride>
</file>

<file path=ppt/theme/themeOverride45.xml><?xml version="1.0" encoding="utf-8"?>
<a:themeOverride xmlns:a="http://schemas.openxmlformats.org/drawingml/2006/main">
  <a:clrScheme name="Custom 5">
    <a:dk1>
      <a:srgbClr val="000000"/>
    </a:dk1>
    <a:lt1>
      <a:srgbClr val="FFFFFF"/>
    </a:lt1>
    <a:dk2>
      <a:srgbClr val="006600"/>
    </a:dk2>
    <a:lt2>
      <a:srgbClr val="0066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5A5A5"/>
    </a:folHlink>
  </a:clrScheme>
</a:themeOverride>
</file>

<file path=ppt/theme/themeOverride46.xml><?xml version="1.0" encoding="utf-8"?>
<a:themeOverride xmlns:a="http://schemas.openxmlformats.org/drawingml/2006/main">
  <a:clrScheme name="Custom 5">
    <a:dk1>
      <a:srgbClr val="000000"/>
    </a:dk1>
    <a:lt1>
      <a:srgbClr val="FFFFFF"/>
    </a:lt1>
    <a:dk2>
      <a:srgbClr val="006600"/>
    </a:dk2>
    <a:lt2>
      <a:srgbClr val="0066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5A5A5"/>
    </a:folHlink>
  </a:clrScheme>
</a:themeOverride>
</file>

<file path=ppt/theme/themeOverride47.xml><?xml version="1.0" encoding="utf-8"?>
<a:themeOverride xmlns:a="http://schemas.openxmlformats.org/drawingml/2006/main">
  <a:clrScheme name="Custom 5">
    <a:dk1>
      <a:srgbClr val="000000"/>
    </a:dk1>
    <a:lt1>
      <a:srgbClr val="FFFFFF"/>
    </a:lt1>
    <a:dk2>
      <a:srgbClr val="006600"/>
    </a:dk2>
    <a:lt2>
      <a:srgbClr val="0066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5A5A5"/>
    </a:folHlink>
  </a:clrScheme>
</a:themeOverride>
</file>

<file path=ppt/theme/themeOverride48.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4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0.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51.xml><?xml version="1.0" encoding="utf-8"?>
<a:themeOverride xmlns:a="http://schemas.openxmlformats.org/drawingml/2006/main">
  <a:clrScheme name="Custom 1">
    <a:dk1>
      <a:srgbClr val="000000"/>
    </a:dk1>
    <a:lt1>
      <a:srgbClr val="FFFFFF"/>
    </a:lt1>
    <a:dk2>
      <a:srgbClr val="A5A5A5"/>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5A5A5"/>
    </a:folHlink>
  </a:clrScheme>
</a:themeOverride>
</file>

<file path=ppt/theme/themeOverride5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8.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59.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5.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8.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6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2.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3.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4.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5.xml><?xml version="1.0" encoding="utf-8"?>
<a:themeOverride xmlns:a="http://schemas.openxmlformats.org/drawingml/2006/main">
  <a:clrScheme name="Custom 1">
    <a:dk1>
      <a:srgbClr val="000000"/>
    </a:dk1>
    <a:lt1>
      <a:srgbClr val="FFFFFF"/>
    </a:lt1>
    <a:dk2>
      <a:srgbClr val="A5A5A5"/>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5A5A5"/>
    </a:folHlink>
  </a:clrScheme>
</a:themeOverride>
</file>

<file path=ppt/theme/themeOverride76.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7.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8.xml><?xml version="1.0" encoding="utf-8"?>
<a:themeOverride xmlns:a="http://schemas.openxmlformats.org/drawingml/2006/main">
  <a:clrScheme name="Custom 4">
    <a:dk1>
      <a:srgbClr val="000000"/>
    </a:dk1>
    <a:lt1>
      <a:srgbClr val="FFFFFF"/>
    </a:lt1>
    <a:dk2>
      <a:srgbClr val="996633"/>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79.xml><?xml version="1.0" encoding="utf-8"?>
<a:themeOverride xmlns:a="http://schemas.openxmlformats.org/drawingml/2006/main">
  <a:clrScheme name="Side Bar 6">
    <a:dk1>
      <a:srgbClr val="000000"/>
    </a:dk1>
    <a:lt1>
      <a:srgbClr val="FFFFFF"/>
    </a:lt1>
    <a:dk2>
      <a:srgbClr val="0066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808080"/>
    </a:folHlink>
  </a:clrScheme>
</a:themeOverride>
</file>

<file path=ppt/theme/themeOverride8.xml><?xml version="1.0" encoding="utf-8"?>
<a:themeOverride xmlns:a="http://schemas.openxmlformats.org/drawingml/2006/main">
  <a:clrScheme name="Custom 3">
    <a:dk1>
      <a:srgbClr val="000000"/>
    </a:dk1>
    <a:lt1>
      <a:srgbClr val="FFFFFF"/>
    </a:lt1>
    <a:dk2>
      <a:srgbClr val="CC0000"/>
    </a:dk2>
    <a:lt2>
      <a:srgbClr val="CC0000"/>
    </a:lt2>
    <a:accent1>
      <a:srgbClr val="EAEAEA"/>
    </a:accent1>
    <a:accent2>
      <a:srgbClr val="006600"/>
    </a:accent2>
    <a:accent3>
      <a:srgbClr val="FFFFFF"/>
    </a:accent3>
    <a:accent4>
      <a:srgbClr val="000000"/>
    </a:accent4>
    <a:accent5>
      <a:srgbClr val="F3F3F3"/>
    </a:accent5>
    <a:accent6>
      <a:srgbClr val="005C00"/>
    </a:accent6>
    <a:hlink>
      <a:srgbClr val="000066"/>
    </a:hlink>
    <a:folHlink>
      <a:srgbClr val="A6A6A6"/>
    </a:folHlink>
  </a:clrScheme>
</a:themeOverride>
</file>

<file path=ppt/theme/themeOverride80.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81.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ppt/theme/themeOverride9.xml><?xml version="1.0" encoding="utf-8"?>
<a:themeOverride xmlns:a="http://schemas.openxmlformats.org/drawingml/2006/main">
  <a:clrScheme name="Custom 2">
    <a:dk1>
      <a:srgbClr val="000000"/>
    </a:dk1>
    <a:lt1>
      <a:srgbClr val="FFFFFF"/>
    </a:lt1>
    <a:dk2>
      <a:srgbClr val="000066"/>
    </a:dk2>
    <a:lt2>
      <a:srgbClr val="CC0000"/>
    </a:lt2>
    <a:accent1>
      <a:srgbClr val="F8F8F8"/>
    </a:accent1>
    <a:accent2>
      <a:srgbClr val="006600"/>
    </a:accent2>
    <a:accent3>
      <a:srgbClr val="FFFFFF"/>
    </a:accent3>
    <a:accent4>
      <a:srgbClr val="000000"/>
    </a:accent4>
    <a:accent5>
      <a:srgbClr val="FBFBFB"/>
    </a:accent5>
    <a:accent6>
      <a:srgbClr val="005C00"/>
    </a:accent6>
    <a:hlink>
      <a:srgbClr val="000066"/>
    </a:hlink>
    <a:folHlink>
      <a:srgbClr val="A6A6A6"/>
    </a:folHlink>
  </a:clrScheme>
</a:themeOverride>
</file>

<file path=docProps/app.xml><?xml version="1.0" encoding="utf-8"?>
<Properties xmlns="http://schemas.openxmlformats.org/officeDocument/2006/extended-properties" xmlns:vt="http://schemas.openxmlformats.org/officeDocument/2006/docPropsVTypes">
  <Template/>
  <TotalTime>12914</TotalTime>
  <Words>7164</Words>
  <Application>Microsoft Office PowerPoint</Application>
  <PresentationFormat>Custom</PresentationFormat>
  <Paragraphs>1171</Paragraphs>
  <Slides>82</Slides>
  <Notes>63</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95" baseType="lpstr">
      <vt:lpstr>Consolas</vt:lpstr>
      <vt:lpstr>PMingLiU</vt:lpstr>
      <vt:lpstr>Times New Roman</vt:lpstr>
      <vt:lpstr>Wingdings 2</vt:lpstr>
      <vt:lpstr>Arial</vt:lpstr>
      <vt:lpstr>Courier New</vt:lpstr>
      <vt:lpstr>Symbol</vt:lpstr>
      <vt:lpstr>Arial Unicode MS</vt:lpstr>
      <vt:lpstr>Book Antiqua</vt:lpstr>
      <vt:lpstr>SimSun</vt:lpstr>
      <vt:lpstr>Wingdings</vt:lpstr>
      <vt:lpstr>Side Bar</vt:lpstr>
      <vt:lpstr>Slide</vt:lpstr>
      <vt:lpstr>Object-Oriented Design</vt:lpstr>
      <vt:lpstr>Object-Oriented Design</vt:lpstr>
      <vt:lpstr>Object-Oriented Design</vt:lpstr>
      <vt:lpstr>Design Classes</vt:lpstr>
      <vt:lpstr>Design Classes</vt:lpstr>
      <vt:lpstr>Design Classes Motivating Example</vt:lpstr>
      <vt:lpstr>Design Classes</vt:lpstr>
      <vt:lpstr>PowerPoint Presentation</vt:lpstr>
      <vt:lpstr>Design Classes Entity Classes</vt:lpstr>
      <vt:lpstr>Design Classes Entity Classes</vt:lpstr>
      <vt:lpstr>Design Classes Boundary Classes</vt:lpstr>
      <vt:lpstr>Boundary Class Example The Future of Shopping</vt:lpstr>
      <vt:lpstr>Design Classes Boundary Classes</vt:lpstr>
      <vt:lpstr>Design Classes Control Classes</vt:lpstr>
      <vt:lpstr>Design Classes Control Classes</vt:lpstr>
      <vt:lpstr>Communication Diagrams</vt:lpstr>
      <vt:lpstr>Division of Labour: Example 1</vt:lpstr>
      <vt:lpstr>Division of Labour: Example 2</vt:lpstr>
      <vt:lpstr>Division of Labour: Example 3</vt:lpstr>
      <vt:lpstr>Object-Oriented Design Process</vt:lpstr>
      <vt:lpstr>Object-Oriented Design Process</vt:lpstr>
      <vt:lpstr>Realizing the Use Case Model  to Reflect the Implementation Environment</vt:lpstr>
      <vt:lpstr>Realizing the Use Case Model  to Reflect the Implementation Environment</vt:lpstr>
      <vt:lpstr>Realizing the Use Case Model  to Reflect the Implementation Environment</vt:lpstr>
      <vt:lpstr>Realizing the Use Case Model  to Reflect the Implementation Environment</vt:lpstr>
      <vt:lpstr>Realizing the Use Case Model  to Reflect the Implementation Environment</vt:lpstr>
      <vt:lpstr>Analysis Use Case</vt:lpstr>
      <vt:lpstr>Analysis Use Case</vt:lpstr>
      <vt:lpstr>PowerPoint Presentation</vt:lpstr>
      <vt:lpstr>PowerPoint Presentation</vt:lpstr>
      <vt:lpstr>PowerPoint Presentation</vt:lpstr>
      <vt:lpstr>Example 1 Before Design</vt:lpstr>
      <vt:lpstr>Example 1 After Design</vt:lpstr>
      <vt:lpstr>Example 1 After Design</vt:lpstr>
      <vt:lpstr>Example 1 After Design</vt:lpstr>
      <vt:lpstr>Example 1 After Design</vt:lpstr>
      <vt:lpstr>Example 1 Use Precise Technical Terms</vt:lpstr>
      <vt:lpstr>Example 1 Use Precise Technical Terms</vt:lpstr>
      <vt:lpstr>Example 2: Web Design Before Design</vt:lpstr>
      <vt:lpstr>After Design Desktop Version</vt:lpstr>
      <vt:lpstr>After Design iPhone Portrait Version</vt:lpstr>
      <vt:lpstr>After Design iPhone Landscape Version</vt:lpstr>
      <vt:lpstr>Example 3 Before Design</vt:lpstr>
      <vt:lpstr>Example 3 After Design</vt:lpstr>
      <vt:lpstr>Example 4: Machine Setting Problems After Design</vt:lpstr>
      <vt:lpstr>Example 5: Graphical Interface Design by Steve Jobs </vt:lpstr>
      <vt:lpstr>Example 6: The Future of Shopping Design by Cisco</vt:lpstr>
      <vt:lpstr>The Role of a Designer iPhone Example</vt:lpstr>
      <vt:lpstr>We Learn from Mistakes Customer Profile</vt:lpstr>
      <vt:lpstr>Realizing the Use Case Model  to Reflect the Implementation Environment</vt:lpstr>
      <vt:lpstr>Is the Design Final?</vt:lpstr>
      <vt:lpstr>Object-Oriented Design Process</vt:lpstr>
      <vt:lpstr>Model Object Interactions and Behaviour  that Support Use Case Scenarios</vt:lpstr>
      <vt:lpstr>Model Object Interactions and Behaviour  that Support Use Case Scenarios</vt:lpstr>
      <vt:lpstr>Boundary, Control, and Entity Classes</vt:lpstr>
      <vt:lpstr>Model Object Interactions and Behaviour  that Support Use Case Scenarios</vt:lpstr>
      <vt:lpstr>Model Object Interactions and Behaviour  that Support Use Case Scenarios</vt:lpstr>
      <vt:lpstr>Model Object Interactions and Behaviour  that Support Use Case Scenarios</vt:lpstr>
      <vt:lpstr>Communication Diagram Example</vt:lpstr>
      <vt:lpstr>We Learn from Mistakes</vt:lpstr>
      <vt:lpstr>Model Object Interactions and Behaviour  that Support Use Case Scenarios</vt:lpstr>
      <vt:lpstr>Model Object Interactions and Behaviour  that Support Use Case Scenarios</vt:lpstr>
      <vt:lpstr>PowerPoint Presentation</vt:lpstr>
      <vt:lpstr>Model Object Interactions and Behaviour  that Support Use Case Scenarios</vt:lpstr>
      <vt:lpstr>Model Object Interactions &amp; Behaviour  that Support Use Case Scenarios</vt:lpstr>
      <vt:lpstr>Model Object Interactions &amp; Behaviour  that Support Use Case Scenarios</vt:lpstr>
      <vt:lpstr>Model Object Interactions &amp; Behaviour  that Support Use Case Scenarios</vt:lpstr>
      <vt:lpstr>Model Object Interactions &amp; Behaviour  that Support Use Case Scenarios</vt:lpstr>
      <vt:lpstr>Behaviour and Responsibilities</vt:lpstr>
      <vt:lpstr>Condensed Behaviour List</vt:lpstr>
      <vt:lpstr>Model Object Interactions &amp; Behaviour  that Support Use Case Scenarios</vt:lpstr>
      <vt:lpstr>Model Object Interactions &amp; Behaviour  that Support Use Case Scenarios</vt:lpstr>
      <vt:lpstr>Model Object Interactions &amp; Behaviour  that Support Use Case Scenarios</vt:lpstr>
      <vt:lpstr>Sequence Diagrams</vt:lpstr>
      <vt:lpstr>State Machines</vt:lpstr>
      <vt:lpstr>Object-Oriented Design Process</vt:lpstr>
      <vt:lpstr>Update Class Diagram to Reflect Implementation Environment</vt:lpstr>
      <vt:lpstr>Update Class Diagram to Reflect Implementation Environment</vt:lpstr>
      <vt:lpstr>Analysis Class Diagram Excerpt for Lecture</vt:lpstr>
      <vt:lpstr>Design Class Diagram Excerpt for Lecture</vt:lpstr>
      <vt:lpstr>Activity Diagrams (Optional)</vt:lpstr>
      <vt:lpstr>Component Diagrams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UML</dc:title>
  <dc:creator>Prof. T.H. Tse</dc:creator>
  <cp:lastModifiedBy>TH Tse</cp:lastModifiedBy>
  <cp:revision>1256</cp:revision>
  <cp:lastPrinted>2000-02-18T04:01:44Z</cp:lastPrinted>
  <dcterms:created xsi:type="dcterms:W3CDTF">1995-06-02T22:09:48Z</dcterms:created>
  <dcterms:modified xsi:type="dcterms:W3CDTF">2023-10-23T16:43:35Z</dcterms:modified>
  <cp:contentStatus/>
</cp:coreProperties>
</file>