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>
  <p:sldMasterIdLst>
    <p:sldMasterId id="2147483648" r:id="rId1"/>
    <p:sldMasterId id="2147483659" r:id="rId2"/>
  </p:sldMasterIdLst>
  <p:notesMasterIdLst>
    <p:notesMasterId r:id="rId38"/>
  </p:notesMasterIdLst>
  <p:handoutMasterIdLst>
    <p:handoutMasterId r:id="rId39"/>
  </p:handoutMasterIdLst>
  <p:sldIdLst>
    <p:sldId id="835" r:id="rId3"/>
    <p:sldId id="684" r:id="rId4"/>
    <p:sldId id="685" r:id="rId5"/>
    <p:sldId id="925" r:id="rId6"/>
    <p:sldId id="881" r:id="rId7"/>
    <p:sldId id="882" r:id="rId8"/>
    <p:sldId id="921" r:id="rId9"/>
    <p:sldId id="922" r:id="rId10"/>
    <p:sldId id="686" r:id="rId11"/>
    <p:sldId id="927" r:id="rId12"/>
    <p:sldId id="926" r:id="rId13"/>
    <p:sldId id="879" r:id="rId14"/>
    <p:sldId id="696" r:id="rId15"/>
    <p:sldId id="929" r:id="rId16"/>
    <p:sldId id="916" r:id="rId17"/>
    <p:sldId id="917" r:id="rId18"/>
    <p:sldId id="918" r:id="rId19"/>
    <p:sldId id="884" r:id="rId20"/>
    <p:sldId id="915" r:id="rId21"/>
    <p:sldId id="886" r:id="rId22"/>
    <p:sldId id="887" r:id="rId23"/>
    <p:sldId id="888" r:id="rId24"/>
    <p:sldId id="930" r:id="rId25"/>
    <p:sldId id="697" r:id="rId26"/>
    <p:sldId id="698" r:id="rId27"/>
    <p:sldId id="850" r:id="rId28"/>
    <p:sldId id="936" r:id="rId29"/>
    <p:sldId id="861" r:id="rId30"/>
    <p:sldId id="931" r:id="rId31"/>
    <p:sldId id="712" r:id="rId32"/>
    <p:sldId id="713" r:id="rId33"/>
    <p:sldId id="711" r:id="rId34"/>
    <p:sldId id="714" r:id="rId35"/>
    <p:sldId id="858" r:id="rId36"/>
    <p:sldId id="860" r:id="rId37"/>
  </p:sldIdLst>
  <p:sldSz cx="9902825" cy="6858000"/>
  <p:notesSz cx="10223500" cy="7086600"/>
  <p:embeddedFontLst>
    <p:embeddedFont>
      <p:font typeface="Consolas" panose="020B0609020204030204" pitchFamily="49" charset="0"/>
      <p:regular r:id="rId40"/>
      <p:bold r:id="rId41"/>
      <p:italic r:id="rId42"/>
      <p:boldItalic r:id="rId43"/>
    </p:embeddedFont>
    <p:embeddedFont>
      <p:font typeface="PMingLiU" panose="02020500000000000000" pitchFamily="18" charset="-120"/>
      <p:regular r:id="rId44"/>
    </p:embeddedFont>
  </p:embeddedFontLst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272">
          <p15:clr>
            <a:srgbClr val="A4A3A4"/>
          </p15:clr>
        </p15:guide>
        <p15:guide id="2" pos="421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000066"/>
    <a:srgbClr val="4F81BD"/>
    <a:srgbClr val="003C78"/>
    <a:srgbClr val="285078"/>
    <a:srgbClr val="1E3C5A"/>
    <a:srgbClr val="234669"/>
    <a:srgbClr val="FF0000"/>
    <a:srgbClr val="000000"/>
    <a:srgbClr val="365F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 autoAdjust="0"/>
    <p:restoredTop sz="96404" autoAdjust="0"/>
  </p:normalViewPr>
  <p:slideViewPr>
    <p:cSldViewPr>
      <p:cViewPr varScale="1">
        <p:scale>
          <a:sx n="112" d="100"/>
          <a:sy n="112" d="100"/>
        </p:scale>
        <p:origin x="1236" y="96"/>
      </p:cViewPr>
      <p:guideLst>
        <p:guide orient="horz" pos="2160"/>
        <p:guide pos="31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570" y="-72"/>
      </p:cViewPr>
      <p:guideLst>
        <p:guide orient="horz" pos="1272"/>
        <p:guide pos="421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font" Target="fonts/font3.fntdata"/><Relationship Id="rId47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font" Target="fonts/font1.fntdata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font" Target="fonts/font5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font" Target="fonts/font4.fntdata"/><Relationship Id="rId48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Relationship Id="rId46" Type="http://schemas.openxmlformats.org/officeDocument/2006/relationships/viewProps" Target="viewProps.xml"/><Relationship Id="rId20" Type="http://schemas.openxmlformats.org/officeDocument/2006/relationships/slide" Target="slides/slide18.xml"/><Relationship Id="rId41" Type="http://schemas.openxmlformats.org/officeDocument/2006/relationships/font" Target="fonts/font2.fntdata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925" y="-1588"/>
            <a:ext cx="4378325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4" tIns="0" rIns="19804" bIns="0" numCol="1" anchor="t" anchorCtr="0" compatLnSpc="1">
            <a:prstTxWarp prst="textNoShape">
              <a:avLst/>
            </a:prstTxWarp>
          </a:bodyPr>
          <a:lstStyle>
            <a:lvl1pPr algn="l" defTabSz="901700">
              <a:defRPr sz="1000" i="1"/>
            </a:lvl1pPr>
          </a:lstStyle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810250" y="-1588"/>
            <a:ext cx="4378325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4" tIns="0" rIns="19804" bIns="0" numCol="1" anchor="t" anchorCtr="0" compatLnSpc="1">
            <a:prstTxWarp prst="textNoShape">
              <a:avLst/>
            </a:prstTxWarp>
          </a:bodyPr>
          <a:lstStyle>
            <a:lvl1pPr algn="r" defTabSz="901700">
              <a:defRPr sz="1000" i="1"/>
            </a:lvl1pPr>
          </a:lstStyle>
          <a:p>
            <a:endParaRPr lang="en-US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4925" y="6702425"/>
            <a:ext cx="4378325" cy="38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4" tIns="0" rIns="19804" bIns="0" numCol="1" anchor="b" anchorCtr="0" compatLnSpc="1">
            <a:prstTxWarp prst="textNoShape">
              <a:avLst/>
            </a:prstTxWarp>
          </a:bodyPr>
          <a:lstStyle>
            <a:lvl1pPr algn="l" defTabSz="901700">
              <a:defRPr sz="1000" i="1"/>
            </a:lvl1pPr>
          </a:lstStyle>
          <a:p>
            <a:r>
              <a:rPr lang="en-US" dirty="0"/>
              <a:t>Software Design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810250" y="6702425"/>
            <a:ext cx="4378325" cy="38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4" tIns="0" rIns="19804" bIns="0" numCol="1" anchor="b" anchorCtr="0" compatLnSpc="1">
            <a:prstTxWarp prst="textNoShape">
              <a:avLst/>
            </a:prstTxWarp>
          </a:bodyPr>
          <a:lstStyle>
            <a:lvl1pPr algn="r" defTabSz="901700">
              <a:defRPr sz="1000" i="1"/>
            </a:lvl1pPr>
          </a:lstStyle>
          <a:p>
            <a:fld id="{5CD92830-8125-4CF5-B2C8-F3291760EDC7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23813" y="-6350"/>
            <a:ext cx="4467226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4" tIns="0" rIns="19804" bIns="0" numCol="1" anchor="t" anchorCtr="0" compatLnSpc="1">
            <a:prstTxWarp prst="textNoShape">
              <a:avLst/>
            </a:prstTxWarp>
          </a:bodyPr>
          <a:lstStyle>
            <a:lvl1pPr algn="l" defTabSz="873125">
              <a:defRPr sz="1000" i="1"/>
            </a:lvl1pPr>
          </a:lstStyle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80088" y="-6350"/>
            <a:ext cx="4467225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4" tIns="0" rIns="19804" bIns="0" numCol="1" anchor="t" anchorCtr="0" compatLnSpc="1">
            <a:prstTxWarp prst="textNoShape">
              <a:avLst/>
            </a:prstTxWarp>
          </a:bodyPr>
          <a:lstStyle>
            <a:lvl1pPr algn="r" defTabSz="873125">
              <a:defRPr sz="1000" i="1"/>
            </a:lvl1pPr>
          </a:lstStyle>
          <a:p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95638" y="533400"/>
            <a:ext cx="3835400" cy="26558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7625" y="3368675"/>
            <a:ext cx="758825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70" tIns="42909" rIns="90770" bIns="429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23813" y="6738938"/>
            <a:ext cx="4467226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4" tIns="0" rIns="19804" bIns="0" numCol="1" anchor="b" anchorCtr="0" compatLnSpc="1">
            <a:prstTxWarp prst="textNoShape">
              <a:avLst/>
            </a:prstTxWarp>
          </a:bodyPr>
          <a:lstStyle>
            <a:lvl1pPr algn="l" defTabSz="873125">
              <a:defRPr sz="1000" i="1"/>
            </a:lvl1pPr>
          </a:lstStyle>
          <a:p>
            <a:r>
              <a:rPr lang="en-US" dirty="0"/>
              <a:t>Software Design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80088" y="6738938"/>
            <a:ext cx="4467225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4" tIns="0" rIns="19804" bIns="0" numCol="1" anchor="b" anchorCtr="0" compatLnSpc="1">
            <a:prstTxWarp prst="textNoShape">
              <a:avLst/>
            </a:prstTxWarp>
          </a:bodyPr>
          <a:lstStyle>
            <a:lvl1pPr algn="r" defTabSz="873125">
              <a:defRPr sz="1000" i="1"/>
            </a:lvl1pPr>
          </a:lstStyle>
          <a:p>
            <a:fld id="{AB4AEE5D-CF45-4674-9B0E-00D7344161A1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839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39738" algn="l" defTabSz="839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874713" algn="l" defTabSz="839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16038" algn="l" defTabSz="839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752600" algn="l" defTabSz="839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dirty="0"/>
              <a:t>Software Design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1C38CB-7413-4CA5-8644-3085CDF6846F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2938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97225" y="533400"/>
            <a:ext cx="3830638" cy="2654300"/>
          </a:xfrm>
          <a:ln/>
        </p:spPr>
      </p:sp>
      <p:sp>
        <p:nvSpPr>
          <p:cNvPr id="2938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65250" y="3365500"/>
            <a:ext cx="7493000" cy="3189288"/>
          </a:xfrm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dirty="0"/>
              <a:t>Software Design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F58496-125E-418E-8044-048E428850DF}" type="slidenum">
              <a:rPr lang="en-US"/>
              <a:pPr/>
              <a:t>27</a:t>
            </a:fld>
            <a:endParaRPr lang="en-US" dirty="0"/>
          </a:p>
        </p:txBody>
      </p:sp>
      <p:sp>
        <p:nvSpPr>
          <p:cNvPr id="267981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197225" y="533400"/>
            <a:ext cx="3830638" cy="2654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798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65250" y="3365500"/>
            <a:ext cx="7493000" cy="31892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63057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dirty="0"/>
              <a:t>Software Design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7CFD95-A549-4CCD-9978-D038EBDD2B4C}" type="slidenum">
              <a:rPr lang="en-US"/>
              <a:pPr/>
              <a:t>28</a:t>
            </a:fld>
            <a:endParaRPr lang="en-US" dirty="0"/>
          </a:p>
        </p:txBody>
      </p:sp>
      <p:sp>
        <p:nvSpPr>
          <p:cNvPr id="280269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197225" y="533400"/>
            <a:ext cx="3830638" cy="2654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026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65250" y="3365500"/>
            <a:ext cx="7493000" cy="31892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dirty="0"/>
              <a:t>Software Design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8F2F29-4176-4C02-B986-8474759B19FF}" type="slidenum">
              <a:rPr lang="en-US"/>
              <a:pPr/>
              <a:t>31</a:t>
            </a:fld>
            <a:endParaRPr lang="en-US" dirty="0"/>
          </a:p>
        </p:txBody>
      </p:sp>
      <p:sp>
        <p:nvSpPr>
          <p:cNvPr id="2429954" name="Rectangle 102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197225" y="533400"/>
            <a:ext cx="3830638" cy="2654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2995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65250" y="3365500"/>
            <a:ext cx="7493000" cy="31892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dirty="0"/>
              <a:t>Software Design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A5E841-EF29-4F6D-9711-FF38A7DC2FD8}" type="slidenum">
              <a:rPr lang="en-US"/>
              <a:pPr/>
              <a:t>32</a:t>
            </a:fld>
            <a:endParaRPr lang="en-US" dirty="0"/>
          </a:p>
        </p:txBody>
      </p:sp>
      <p:sp>
        <p:nvSpPr>
          <p:cNvPr id="242688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197225" y="533400"/>
            <a:ext cx="3830638" cy="2654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268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65250" y="3365500"/>
            <a:ext cx="7493000" cy="31892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dirty="0"/>
              <a:t>Software Design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BE24AD-B561-4420-904A-42097F2EB639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2942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97225" y="533400"/>
            <a:ext cx="3830638" cy="2654300"/>
          </a:xfrm>
          <a:ln/>
        </p:spPr>
      </p:sp>
      <p:sp>
        <p:nvSpPr>
          <p:cNvPr id="2942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65250" y="3365500"/>
            <a:ext cx="7493000" cy="3189288"/>
          </a:xfrm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dirty="0"/>
              <a:t>Software Design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68670B-BEEB-4B4F-87D3-3E73848C88A0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2855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97225" y="533400"/>
            <a:ext cx="3830638" cy="2654300"/>
          </a:xfrm>
          <a:ln/>
        </p:spPr>
      </p:sp>
      <p:sp>
        <p:nvSpPr>
          <p:cNvPr id="2855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65250" y="3365500"/>
            <a:ext cx="7493000" cy="3189288"/>
          </a:xfrm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dirty="0"/>
              <a:t>Software Design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3097F5-5891-4BBB-9EC1-ED6DCAFED2E0}" type="slidenum">
              <a:rPr lang="en-US"/>
              <a:pPr/>
              <a:t>20</a:t>
            </a:fld>
            <a:endParaRPr lang="en-US" dirty="0"/>
          </a:p>
        </p:txBody>
      </p:sp>
      <p:sp>
        <p:nvSpPr>
          <p:cNvPr id="285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97225" y="533400"/>
            <a:ext cx="3830638" cy="2654300"/>
          </a:xfrm>
          <a:ln/>
        </p:spPr>
      </p:sp>
      <p:sp>
        <p:nvSpPr>
          <p:cNvPr id="285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65250" y="3365500"/>
            <a:ext cx="7493000" cy="3189288"/>
          </a:xfrm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dirty="0"/>
              <a:t>Software Design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1376AB-5A67-4BE2-9D62-12FEE2013421}" type="slidenum">
              <a:rPr lang="en-US"/>
              <a:pPr/>
              <a:t>21</a:t>
            </a:fld>
            <a:endParaRPr lang="en-US" dirty="0"/>
          </a:p>
        </p:txBody>
      </p:sp>
      <p:sp>
        <p:nvSpPr>
          <p:cNvPr id="2861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97225" y="533400"/>
            <a:ext cx="3830638" cy="2654300"/>
          </a:xfrm>
          <a:ln/>
        </p:spPr>
      </p:sp>
      <p:sp>
        <p:nvSpPr>
          <p:cNvPr id="286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65250" y="3365500"/>
            <a:ext cx="7493000" cy="3189288"/>
          </a:xfrm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dirty="0"/>
              <a:t>Software Design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C14885-FE07-43E9-9527-495280A8DAB4}" type="slidenum">
              <a:rPr lang="en-US"/>
              <a:pPr/>
              <a:t>22</a:t>
            </a:fld>
            <a:endParaRPr lang="en-US" dirty="0"/>
          </a:p>
        </p:txBody>
      </p:sp>
      <p:sp>
        <p:nvSpPr>
          <p:cNvPr id="2863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97225" y="533400"/>
            <a:ext cx="3830638" cy="2654300"/>
          </a:xfrm>
          <a:ln/>
        </p:spPr>
      </p:sp>
      <p:sp>
        <p:nvSpPr>
          <p:cNvPr id="286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65250" y="3365500"/>
            <a:ext cx="7493000" cy="3189288"/>
          </a:xfrm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dirty="0"/>
              <a:t>Software Design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E8569E-132B-40BC-93B2-BA158CEBF002}" type="slidenum">
              <a:rPr lang="en-US"/>
              <a:pPr/>
              <a:t>24</a:t>
            </a:fld>
            <a:endParaRPr lang="en-US" dirty="0"/>
          </a:p>
        </p:txBody>
      </p:sp>
      <p:sp>
        <p:nvSpPr>
          <p:cNvPr id="24043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197225" y="533400"/>
            <a:ext cx="3830638" cy="2654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43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65250" y="3365500"/>
            <a:ext cx="7493000" cy="31892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dirty="0"/>
              <a:t>Software Design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CC63C7-95A8-40EF-A428-CCFDFB0DC664}" type="slidenum">
              <a:rPr lang="en-US"/>
              <a:pPr/>
              <a:t>25</a:t>
            </a:fld>
            <a:endParaRPr lang="en-US" dirty="0"/>
          </a:p>
        </p:txBody>
      </p:sp>
      <p:sp>
        <p:nvSpPr>
          <p:cNvPr id="265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Motif: Graphical user interface specified by the Open Software Foundation and built on the MIT's X Windows. X Window System is the standard graphical interface on Unix, Unix-like operating systems and OpenVMS, and is available for most other modern operating systems. </a:t>
            </a:r>
          </a:p>
          <a:p>
            <a:r>
              <a:rPr lang="en-US" dirty="0"/>
              <a:t>OpenLook: A set of GUI specifications agreed upon by several software vendors for an interoperable graphical user interface. Sun's openwindows is an example of an implementation of OpenLook. </a:t>
            </a:r>
          </a:p>
          <a:p>
            <a:r>
              <a:rPr lang="en-US" dirty="0"/>
              <a:t>Presentation Manager (PM) was the name given to the GUI which IBM introduced in version 1.10 of its operating system OS/2 in 1988. 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dirty="0"/>
              <a:t>Software Design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957162-485A-4E86-95AD-9B36D7EEF547}" type="slidenum">
              <a:rPr lang="en-US"/>
              <a:pPr/>
              <a:t>26</a:t>
            </a:fld>
            <a:endParaRPr lang="en-US" dirty="0"/>
          </a:p>
        </p:txBody>
      </p:sp>
      <p:sp>
        <p:nvSpPr>
          <p:cNvPr id="278118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197225" y="533400"/>
            <a:ext cx="3830638" cy="2654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811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65250" y="3365500"/>
            <a:ext cx="7493000" cy="31892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381000" y="381000"/>
            <a:ext cx="9144000" cy="3048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81000" y="3733800"/>
            <a:ext cx="9144000" cy="2895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07960A9A-E1B2-40CA-9BE6-80A2D98BB754}" type="datetime1">
              <a:rPr lang="en-US"/>
              <a:pPr/>
              <a:t>10/30/2023</a:t>
            </a:fld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Object-Oriented Design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78A7BF4-873D-49C6-ABCB-DFE22C2C335D}" type="slidenum">
              <a:rPr lang="en-US"/>
              <a:pPr/>
              <a:t>‹#›</a:t>
            </a:fld>
            <a:endParaRPr lang="en-US" dirty="0"/>
          </a:p>
        </p:txBody>
      </p:sp>
      <p:grpSp>
        <p:nvGrpSpPr>
          <p:cNvPr id="3080" name="Group 8"/>
          <p:cNvGrpSpPr>
            <a:grpSpLocks/>
          </p:cNvGrpSpPr>
          <p:nvPr userDrawn="1"/>
        </p:nvGrpSpPr>
        <p:grpSpPr bwMode="auto">
          <a:xfrm>
            <a:off x="0" y="3355975"/>
            <a:ext cx="9902825" cy="74613"/>
            <a:chOff x="0" y="866"/>
            <a:chExt cx="6238" cy="46"/>
          </a:xfrm>
        </p:grpSpPr>
        <p:sp>
          <p:nvSpPr>
            <p:cNvPr id="3081" name="Rectangle 9"/>
            <p:cNvSpPr>
              <a:spLocks noChangeArrowheads="1"/>
            </p:cNvSpPr>
            <p:nvPr userDrawn="1"/>
          </p:nvSpPr>
          <p:spPr bwMode="auto">
            <a:xfrm>
              <a:off x="0" y="866"/>
              <a:ext cx="3121" cy="46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082" name="Rectangle 10"/>
            <p:cNvSpPr>
              <a:spLocks noChangeArrowheads="1"/>
            </p:cNvSpPr>
            <p:nvPr userDrawn="1"/>
          </p:nvSpPr>
          <p:spPr bwMode="auto">
            <a:xfrm>
              <a:off x="3117" y="866"/>
              <a:ext cx="3121" cy="46"/>
            </a:xfrm>
            <a:prstGeom prst="rect">
              <a:avLst/>
            </a:prstGeom>
            <a:gradFill rotWithShape="0">
              <a:gsLst>
                <a:gs pos="0">
                  <a:schemeClr val="tx2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AD05BE5-12D6-4A49-A2D2-BAC9FAB19248}" type="datetime1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10/30/2023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Object-Oriented Design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2CF6C94-7079-409D-9AFF-BE62946857DE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750000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971340-1957-4CD9-993F-82886A9D72D8}" type="datetime1">
              <a:rPr lang="en-US"/>
              <a:pPr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Object-Oriented Design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D4A4F5-A179-41C3-8534-15A2EF18C9D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44958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76400"/>
            <a:ext cx="44958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020A3-5BF3-4F46-9B84-AE57623292BE}" type="datetime1">
              <a:rPr lang="en-US"/>
              <a:pPr/>
              <a:t>10/30/2023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Object-Oriented Design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750CD2-0205-4B30-A70F-B1CD4EF1438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FB95087-519A-46DA-B2EC-9EC2F9CAACC9}" type="datetime1">
              <a:rPr lang="en-US"/>
              <a:pPr/>
              <a:t>10/30/2023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Object-Oriented Design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BB5EAB-4154-4462-A690-5F782A66195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D05BE5-12D6-4A49-A2D2-BAC9FAB19248}" type="datetime1">
              <a:rPr lang="en-US"/>
              <a:pPr/>
              <a:t>10/30/2023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Object-Oriented Design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CF6C94-7079-409D-9AFF-BE62946857D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381000" y="381000"/>
            <a:ext cx="9144000" cy="3048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81000" y="3733800"/>
            <a:ext cx="9144000" cy="2895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7960A9A-E1B2-40CA-9BE6-80A2D98BB754}" type="datetime1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10/30/2023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Object-Oriented Design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78A7BF4-873D-49C6-ABCB-DFE22C2C335D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pSp>
        <p:nvGrpSpPr>
          <p:cNvPr id="3080" name="Group 8"/>
          <p:cNvGrpSpPr>
            <a:grpSpLocks/>
          </p:cNvGrpSpPr>
          <p:nvPr userDrawn="1"/>
        </p:nvGrpSpPr>
        <p:grpSpPr bwMode="auto">
          <a:xfrm>
            <a:off x="0" y="3355975"/>
            <a:ext cx="9902825" cy="74613"/>
            <a:chOff x="0" y="866"/>
            <a:chExt cx="6238" cy="46"/>
          </a:xfrm>
        </p:grpSpPr>
        <p:sp>
          <p:nvSpPr>
            <p:cNvPr id="3081" name="Rectangle 9"/>
            <p:cNvSpPr>
              <a:spLocks noChangeArrowheads="1"/>
            </p:cNvSpPr>
            <p:nvPr userDrawn="1"/>
          </p:nvSpPr>
          <p:spPr bwMode="auto">
            <a:xfrm>
              <a:off x="0" y="866"/>
              <a:ext cx="3121" cy="46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 userDrawn="1"/>
          </p:nvSpPr>
          <p:spPr bwMode="auto">
            <a:xfrm>
              <a:off x="3117" y="866"/>
              <a:ext cx="3121" cy="46"/>
            </a:xfrm>
            <a:prstGeom prst="rect">
              <a:avLst/>
            </a:prstGeom>
            <a:gradFill rotWithShape="0">
              <a:gsLst>
                <a:gs pos="0">
                  <a:schemeClr val="tx2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683341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8971340-1957-4CD9-993F-82886A9D72D8}" type="datetime1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10/30/2023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Object-Oriented Design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3D4A4F5-A179-41C3-8534-15A2EF18C9D3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877732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44958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76400"/>
            <a:ext cx="44958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EA020A3-5BF3-4F46-9B84-AE57623292BE}" type="datetime1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10/30/2023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Object-Oriented Design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0750CD2-0205-4B30-A70F-B1CD4EF14389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373367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FB95087-519A-46DA-B2EC-9EC2F9CAACC9}" type="datetime1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10/30/2023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Object-Oriented Design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3BB5EAB-4154-4462-A690-5F782A661958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802991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0480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76400"/>
            <a:ext cx="9144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172200"/>
            <a:ext cx="206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folHlink"/>
                </a:solidFill>
              </a:defRPr>
            </a:lvl1pPr>
          </a:lstStyle>
          <a:p>
            <a:fld id="{0921C56D-2265-43D5-ADE1-FEB590046C05}" type="datetime1">
              <a:rPr lang="en-US"/>
              <a:pPr/>
              <a:t>10/30/2023</a:t>
            </a:fld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2963" y="61722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folHlink"/>
                </a:solidFill>
              </a:defRPr>
            </a:lvl1pPr>
          </a:lstStyle>
          <a:p>
            <a:r>
              <a:rPr lang="en-US" dirty="0"/>
              <a:t>Object-Oriented Design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62838" y="6172200"/>
            <a:ext cx="2062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folHlink"/>
                </a:solidFill>
              </a:defRPr>
            </a:lvl1pPr>
          </a:lstStyle>
          <a:p>
            <a:fld id="{6D67FFF5-C3DE-4945-940F-68EB7191CA4E}" type="slidenum">
              <a:rPr lang="en-US"/>
              <a:pPr/>
              <a:t>‹#›</a:t>
            </a:fld>
            <a:endParaRPr lang="en-US" dirty="0"/>
          </a:p>
        </p:txBody>
      </p:sp>
      <p:grpSp>
        <p:nvGrpSpPr>
          <p:cNvPr id="1033" name="Group 9"/>
          <p:cNvGrpSpPr>
            <a:grpSpLocks/>
          </p:cNvGrpSpPr>
          <p:nvPr userDrawn="1"/>
        </p:nvGrpSpPr>
        <p:grpSpPr bwMode="auto">
          <a:xfrm>
            <a:off x="0" y="1374775"/>
            <a:ext cx="9902825" cy="73025"/>
            <a:chOff x="0" y="866"/>
            <a:chExt cx="6238" cy="46"/>
          </a:xfrm>
        </p:grpSpPr>
        <p:sp>
          <p:nvSpPr>
            <p:cNvPr id="1034" name="Rectangle 10"/>
            <p:cNvSpPr>
              <a:spLocks noChangeArrowheads="1"/>
            </p:cNvSpPr>
            <p:nvPr userDrawn="1"/>
          </p:nvSpPr>
          <p:spPr bwMode="auto">
            <a:xfrm>
              <a:off x="0" y="866"/>
              <a:ext cx="3121" cy="46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35" name="Rectangle 11"/>
            <p:cNvSpPr>
              <a:spLocks noChangeArrowheads="1"/>
            </p:cNvSpPr>
            <p:nvPr userDrawn="1"/>
          </p:nvSpPr>
          <p:spPr bwMode="auto">
            <a:xfrm>
              <a:off x="3117" y="866"/>
              <a:ext cx="3121" cy="46"/>
            </a:xfrm>
            <a:prstGeom prst="rect">
              <a:avLst/>
            </a:prstGeom>
            <a:gradFill rotWithShape="0">
              <a:gsLst>
                <a:gs pos="0">
                  <a:schemeClr val="tx2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5" r:id="rId3"/>
    <p:sldLayoutId id="2147483657" r:id="rId4"/>
    <p:sldLayoutId id="2147483658" r:id="rId5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 bldLvl="2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98463" indent="-3984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62013" indent="-3492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262063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60525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89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61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33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305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77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0480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76400"/>
            <a:ext cx="9144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172200"/>
            <a:ext cx="206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folHlink"/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21C56D-2265-43D5-ADE1-FEB590046C05}" type="datetime1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10/30/2023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2963" y="61722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folHlink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Object-Oriented Design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62838" y="6172200"/>
            <a:ext cx="2062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folHlink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D67FFF5-C3DE-4945-940F-68EB7191CA4E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pSp>
        <p:nvGrpSpPr>
          <p:cNvPr id="1033" name="Group 9"/>
          <p:cNvGrpSpPr>
            <a:grpSpLocks/>
          </p:cNvGrpSpPr>
          <p:nvPr userDrawn="1"/>
        </p:nvGrpSpPr>
        <p:grpSpPr bwMode="auto">
          <a:xfrm>
            <a:off x="0" y="1374775"/>
            <a:ext cx="9902825" cy="73025"/>
            <a:chOff x="0" y="866"/>
            <a:chExt cx="6238" cy="46"/>
          </a:xfrm>
        </p:grpSpPr>
        <p:sp>
          <p:nvSpPr>
            <p:cNvPr id="1034" name="Rectangle 10"/>
            <p:cNvSpPr>
              <a:spLocks noChangeArrowheads="1"/>
            </p:cNvSpPr>
            <p:nvPr userDrawn="1"/>
          </p:nvSpPr>
          <p:spPr bwMode="auto">
            <a:xfrm>
              <a:off x="0" y="866"/>
              <a:ext cx="3121" cy="46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 userDrawn="1"/>
          </p:nvSpPr>
          <p:spPr bwMode="auto">
            <a:xfrm>
              <a:off x="3117" y="866"/>
              <a:ext cx="3121" cy="46"/>
            </a:xfrm>
            <a:prstGeom prst="rect">
              <a:avLst/>
            </a:prstGeom>
            <a:gradFill rotWithShape="0">
              <a:gsLst>
                <a:gs pos="0">
                  <a:schemeClr val="tx2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64864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 bldLvl="2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98463" indent="-3984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62013" indent="-3492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262063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60525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89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61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33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305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77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hku.hk/thtse" TargetMode="External"/><Relationship Id="rId2" Type="http://schemas.openxmlformats.org/officeDocument/2006/relationships/hyperlink" Target="mailto:thtse@cs.hku.h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9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381000"/>
            <a:ext cx="9144000" cy="3048000"/>
          </a:xfrm>
        </p:spPr>
        <p:txBody>
          <a:bodyPr/>
          <a:lstStyle/>
          <a:p>
            <a:r>
              <a:rPr lang="en-US" sz="8800" b="0" i="1" dirty="0" smtClean="0"/>
              <a:t>Introducing</a:t>
            </a:r>
            <a:r>
              <a:rPr lang="en-US" sz="8800" b="0" dirty="0" smtClean="0"/>
              <a:t/>
            </a:r>
            <a:br>
              <a:rPr lang="en-US" sz="8800" b="0" dirty="0" smtClean="0"/>
            </a:br>
            <a:r>
              <a:rPr lang="en-US" sz="8800" b="0" dirty="0" smtClean="0"/>
              <a:t>Design Patterns</a:t>
            </a:r>
            <a:endParaRPr lang="en-US" sz="8800" b="0" dirty="0"/>
          </a:p>
        </p:txBody>
      </p:sp>
      <p:sp>
        <p:nvSpPr>
          <p:cNvPr id="26490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79613" y="3733800"/>
            <a:ext cx="5027612" cy="2895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4000" dirty="0"/>
              <a:t>Prof. T.H. Tse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Department of Computer Science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Email: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2000" dirty="0">
                <a:latin typeface="Consolas" pitchFamily="49" charset="0"/>
                <a:hlinkClick r:id="rId2"/>
              </a:rPr>
              <a:t>thtse@cs.hku.hk</a:t>
            </a:r>
            <a:endParaRPr lang="en-US" sz="2000" dirty="0">
              <a:latin typeface="Consolas" pitchFamily="49" charset="0"/>
            </a:endParaRPr>
          </a:p>
          <a:p>
            <a:pPr>
              <a:lnSpc>
                <a:spcPct val="90000"/>
              </a:lnSpc>
            </a:pPr>
            <a:r>
              <a:rPr lang="en-US" sz="2400" dirty="0"/>
              <a:t>Web: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hlinkClick r:id="rId3"/>
              </a:rPr>
              <a:t>hku.hk/thtse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  <p:sp>
        <p:nvSpPr>
          <p:cNvPr id="2649093" name="Rectangle 5"/>
          <p:cNvSpPr>
            <a:spLocks noChangeArrowheads="1"/>
          </p:cNvSpPr>
          <p:nvPr/>
        </p:nvSpPr>
        <p:spPr bwMode="auto">
          <a:xfrm>
            <a:off x="608013" y="3951288"/>
            <a:ext cx="541338" cy="1089025"/>
          </a:xfrm>
          <a:prstGeom prst="rect">
            <a:avLst/>
          </a:prstGeom>
          <a:solidFill>
            <a:srgbClr val="B2B2B2"/>
          </a:solidFill>
          <a:ln w="12700">
            <a:solidFill>
              <a:srgbClr val="B2B2B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649094" name="Freeform 6"/>
          <p:cNvSpPr>
            <a:spLocks/>
          </p:cNvSpPr>
          <p:nvPr/>
        </p:nvSpPr>
        <p:spPr bwMode="auto">
          <a:xfrm>
            <a:off x="608013" y="4029075"/>
            <a:ext cx="1068388" cy="933450"/>
          </a:xfrm>
          <a:custGeom>
            <a:avLst/>
            <a:gdLst/>
            <a:ahLst/>
            <a:cxnLst>
              <a:cxn ang="0">
                <a:pos x="58" y="1424"/>
              </a:cxn>
              <a:cxn ang="0">
                <a:pos x="206" y="1391"/>
              </a:cxn>
              <a:cxn ang="0">
                <a:pos x="333" y="1352"/>
              </a:cxn>
              <a:cxn ang="0">
                <a:pos x="471" y="1290"/>
              </a:cxn>
              <a:cxn ang="0">
                <a:pos x="637" y="1174"/>
              </a:cxn>
              <a:cxn ang="0">
                <a:pos x="754" y="1062"/>
              </a:cxn>
              <a:cxn ang="0">
                <a:pos x="838" y="965"/>
              </a:cxn>
              <a:cxn ang="0">
                <a:pos x="916" y="852"/>
              </a:cxn>
              <a:cxn ang="0">
                <a:pos x="999" y="733"/>
              </a:cxn>
              <a:cxn ang="0">
                <a:pos x="1090" y="598"/>
              </a:cxn>
              <a:cxn ang="0">
                <a:pos x="1191" y="476"/>
              </a:cxn>
              <a:cxn ang="0">
                <a:pos x="1290" y="381"/>
              </a:cxn>
              <a:cxn ang="0">
                <a:pos x="1390" y="307"/>
              </a:cxn>
              <a:cxn ang="0">
                <a:pos x="1471" y="263"/>
              </a:cxn>
              <a:cxn ang="0">
                <a:pos x="1580" y="214"/>
              </a:cxn>
              <a:cxn ang="0">
                <a:pos x="1605" y="0"/>
              </a:cxn>
              <a:cxn ang="0">
                <a:pos x="1444" y="68"/>
              </a:cxn>
              <a:cxn ang="0">
                <a:pos x="1289" y="164"/>
              </a:cxn>
              <a:cxn ang="0">
                <a:pos x="1194" y="244"/>
              </a:cxn>
              <a:cxn ang="0">
                <a:pos x="1094" y="352"/>
              </a:cxn>
              <a:cxn ang="0">
                <a:pos x="1016" y="461"/>
              </a:cxn>
              <a:cxn ang="0">
                <a:pos x="947" y="564"/>
              </a:cxn>
              <a:cxn ang="0">
                <a:pos x="878" y="663"/>
              </a:cxn>
              <a:cxn ang="0">
                <a:pos x="807" y="768"/>
              </a:cxn>
              <a:cxn ang="0">
                <a:pos x="734" y="857"/>
              </a:cxn>
              <a:cxn ang="0">
                <a:pos x="650" y="943"/>
              </a:cxn>
              <a:cxn ang="0">
                <a:pos x="558" y="1026"/>
              </a:cxn>
              <a:cxn ang="0">
                <a:pos x="441" y="1101"/>
              </a:cxn>
              <a:cxn ang="0">
                <a:pos x="318" y="1153"/>
              </a:cxn>
              <a:cxn ang="0">
                <a:pos x="182" y="1197"/>
              </a:cxn>
              <a:cxn ang="0">
                <a:pos x="46" y="1225"/>
              </a:cxn>
              <a:cxn ang="0">
                <a:pos x="0" y="1434"/>
              </a:cxn>
            </a:cxnLst>
            <a:rect l="0" t="0" r="r" b="b"/>
            <a:pathLst>
              <a:path w="1606" h="1435">
                <a:moveTo>
                  <a:pt x="0" y="1434"/>
                </a:moveTo>
                <a:lnTo>
                  <a:pt x="58" y="1424"/>
                </a:lnTo>
                <a:lnTo>
                  <a:pt x="121" y="1411"/>
                </a:lnTo>
                <a:lnTo>
                  <a:pt x="206" y="1391"/>
                </a:lnTo>
                <a:lnTo>
                  <a:pt x="271" y="1374"/>
                </a:lnTo>
                <a:lnTo>
                  <a:pt x="333" y="1352"/>
                </a:lnTo>
                <a:lnTo>
                  <a:pt x="395" y="1329"/>
                </a:lnTo>
                <a:lnTo>
                  <a:pt x="471" y="1290"/>
                </a:lnTo>
                <a:lnTo>
                  <a:pt x="568" y="1227"/>
                </a:lnTo>
                <a:lnTo>
                  <a:pt x="637" y="1174"/>
                </a:lnTo>
                <a:lnTo>
                  <a:pt x="698" y="1118"/>
                </a:lnTo>
                <a:lnTo>
                  <a:pt x="754" y="1062"/>
                </a:lnTo>
                <a:lnTo>
                  <a:pt x="799" y="1010"/>
                </a:lnTo>
                <a:lnTo>
                  <a:pt x="838" y="965"/>
                </a:lnTo>
                <a:lnTo>
                  <a:pt x="880" y="904"/>
                </a:lnTo>
                <a:lnTo>
                  <a:pt x="916" y="852"/>
                </a:lnTo>
                <a:lnTo>
                  <a:pt x="963" y="789"/>
                </a:lnTo>
                <a:lnTo>
                  <a:pt x="999" y="733"/>
                </a:lnTo>
                <a:lnTo>
                  <a:pt x="1039" y="672"/>
                </a:lnTo>
                <a:lnTo>
                  <a:pt x="1090" y="598"/>
                </a:lnTo>
                <a:lnTo>
                  <a:pt x="1147" y="527"/>
                </a:lnTo>
                <a:lnTo>
                  <a:pt x="1191" y="476"/>
                </a:lnTo>
                <a:lnTo>
                  <a:pt x="1239" y="426"/>
                </a:lnTo>
                <a:lnTo>
                  <a:pt x="1290" y="381"/>
                </a:lnTo>
                <a:lnTo>
                  <a:pt x="1344" y="340"/>
                </a:lnTo>
                <a:lnTo>
                  <a:pt x="1390" y="307"/>
                </a:lnTo>
                <a:lnTo>
                  <a:pt x="1436" y="279"/>
                </a:lnTo>
                <a:lnTo>
                  <a:pt x="1471" y="263"/>
                </a:lnTo>
                <a:lnTo>
                  <a:pt x="1529" y="236"/>
                </a:lnTo>
                <a:lnTo>
                  <a:pt x="1580" y="214"/>
                </a:lnTo>
                <a:lnTo>
                  <a:pt x="1605" y="206"/>
                </a:lnTo>
                <a:lnTo>
                  <a:pt x="1605" y="0"/>
                </a:lnTo>
                <a:lnTo>
                  <a:pt x="1537" y="24"/>
                </a:lnTo>
                <a:lnTo>
                  <a:pt x="1444" y="68"/>
                </a:lnTo>
                <a:lnTo>
                  <a:pt x="1360" y="117"/>
                </a:lnTo>
                <a:lnTo>
                  <a:pt x="1289" y="164"/>
                </a:lnTo>
                <a:lnTo>
                  <a:pt x="1245" y="198"/>
                </a:lnTo>
                <a:lnTo>
                  <a:pt x="1194" y="244"/>
                </a:lnTo>
                <a:lnTo>
                  <a:pt x="1141" y="296"/>
                </a:lnTo>
                <a:lnTo>
                  <a:pt x="1094" y="352"/>
                </a:lnTo>
                <a:lnTo>
                  <a:pt x="1050" y="412"/>
                </a:lnTo>
                <a:lnTo>
                  <a:pt x="1016" y="461"/>
                </a:lnTo>
                <a:lnTo>
                  <a:pt x="981" y="513"/>
                </a:lnTo>
                <a:lnTo>
                  <a:pt x="947" y="564"/>
                </a:lnTo>
                <a:lnTo>
                  <a:pt x="911" y="617"/>
                </a:lnTo>
                <a:lnTo>
                  <a:pt x="878" y="663"/>
                </a:lnTo>
                <a:lnTo>
                  <a:pt x="841" y="720"/>
                </a:lnTo>
                <a:lnTo>
                  <a:pt x="807" y="768"/>
                </a:lnTo>
                <a:lnTo>
                  <a:pt x="771" y="815"/>
                </a:lnTo>
                <a:lnTo>
                  <a:pt x="734" y="857"/>
                </a:lnTo>
                <a:lnTo>
                  <a:pt x="693" y="901"/>
                </a:lnTo>
                <a:lnTo>
                  <a:pt x="650" y="943"/>
                </a:lnTo>
                <a:lnTo>
                  <a:pt x="612" y="980"/>
                </a:lnTo>
                <a:lnTo>
                  <a:pt x="558" y="1026"/>
                </a:lnTo>
                <a:lnTo>
                  <a:pt x="497" y="1069"/>
                </a:lnTo>
                <a:lnTo>
                  <a:pt x="441" y="1101"/>
                </a:lnTo>
                <a:lnTo>
                  <a:pt x="381" y="1129"/>
                </a:lnTo>
                <a:lnTo>
                  <a:pt x="318" y="1153"/>
                </a:lnTo>
                <a:lnTo>
                  <a:pt x="260" y="1172"/>
                </a:lnTo>
                <a:lnTo>
                  <a:pt x="182" y="1197"/>
                </a:lnTo>
                <a:lnTo>
                  <a:pt x="104" y="1215"/>
                </a:lnTo>
                <a:lnTo>
                  <a:pt x="46" y="1225"/>
                </a:lnTo>
                <a:lnTo>
                  <a:pt x="0" y="1230"/>
                </a:lnTo>
                <a:lnTo>
                  <a:pt x="0" y="1434"/>
                </a:lnTo>
              </a:path>
            </a:pathLst>
          </a:custGeom>
          <a:solidFill>
            <a:schemeClr val="bg2"/>
          </a:solidFill>
          <a:ln w="12700" cap="rnd" cmpd="sng">
            <a:solidFill>
              <a:schemeClr val="bg2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649095" name="Rectangle 7"/>
          <p:cNvSpPr>
            <a:spLocks noChangeArrowheads="1"/>
          </p:cNvSpPr>
          <p:nvPr/>
        </p:nvSpPr>
        <p:spPr bwMode="auto">
          <a:xfrm>
            <a:off x="576263" y="3929063"/>
            <a:ext cx="1133475" cy="1133475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649096" name="Rectangle 8"/>
          <p:cNvSpPr>
            <a:spLocks noChangeArrowheads="1"/>
          </p:cNvSpPr>
          <p:nvPr/>
        </p:nvSpPr>
        <p:spPr bwMode="auto">
          <a:xfrm>
            <a:off x="533400" y="3886200"/>
            <a:ext cx="1219200" cy="1219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6324600" y="381000"/>
            <a:ext cx="3200400" cy="1097280"/>
          </a:xfrm>
          <a:prstGeom prst="borderCallout1">
            <a:avLst>
              <a:gd name="adj1" fmla="val 18750"/>
              <a:gd name="adj2" fmla="val -55"/>
              <a:gd name="adj3" fmla="val 68887"/>
              <a:gd name="adj4" fmla="val -42605"/>
            </a:avLst>
          </a:prstGeom>
          <a:noFill/>
          <a:ln w="127000">
            <a:solidFill>
              <a:schemeClr val="bg1">
                <a:lumMod val="50000"/>
              </a:schemeClr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60325" algn="l"/>
            <a:endParaRPr lang="en-US" sz="3201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70320" y="381000"/>
            <a:ext cx="310896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1" i="1" dirty="0"/>
              <a:t>Provides </a:t>
            </a:r>
            <a:r>
              <a:rPr lang="en-US" sz="3200" b="1" i="1" dirty="0">
                <a:solidFill>
                  <a:srgbClr val="00B050"/>
                </a:solidFill>
              </a:rPr>
              <a:t>pointers</a:t>
            </a:r>
            <a:r>
              <a:rPr lang="en-US" sz="3200" b="1" i="1" dirty="0"/>
              <a:t> to </a:t>
            </a:r>
            <a:r>
              <a:rPr lang="en-US" sz="3200" b="1" i="1" dirty="0" smtClean="0"/>
              <a:t>students  </a:t>
            </a:r>
            <a:r>
              <a:rPr lang="en-US" sz="3200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sz="3200" b="1" dirty="0">
              <a:solidFill>
                <a:schemeClr val="bg1">
                  <a:lumMod val="65000"/>
                </a:schemeClr>
              </a:solidFill>
            </a:endParaRPr>
          </a:p>
          <a:p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i="1" dirty="0" smtClean="0"/>
              <a:t>Design Patterns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4 Essential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The </a:t>
            </a:r>
            <a:r>
              <a:rPr lang="en-US" b="1" i="1" dirty="0" smtClean="0"/>
              <a:t>Problem</a:t>
            </a:r>
          </a:p>
          <a:p>
            <a:pPr lvl="1"/>
            <a:r>
              <a:rPr lang="en-US" dirty="0" smtClean="0"/>
              <a:t>Describes </a:t>
            </a:r>
            <a:r>
              <a:rPr lang="en-US" dirty="0"/>
              <a:t>when to apply the pattern</a:t>
            </a:r>
          </a:p>
          <a:p>
            <a:pPr lvl="1"/>
            <a:r>
              <a:rPr lang="en-US" dirty="0"/>
              <a:t>Explains the problem and its context</a:t>
            </a:r>
          </a:p>
          <a:p>
            <a:pPr lvl="1"/>
            <a:r>
              <a:rPr lang="en-US" dirty="0"/>
              <a:t>May include a list of conditions for application </a:t>
            </a:r>
          </a:p>
          <a:p>
            <a:pPr lvl="0">
              <a:buClr>
                <a:srgbClr val="000066"/>
              </a:buClr>
            </a:pPr>
            <a:r>
              <a:rPr lang="en-US" b="1" i="1" dirty="0" smtClean="0"/>
              <a:t>Pattern </a:t>
            </a:r>
            <a:r>
              <a:rPr lang="en-US" b="1" i="1" dirty="0"/>
              <a:t>Name</a:t>
            </a:r>
            <a:endParaRPr lang="en-US" b="1" i="1" dirty="0">
              <a:solidFill>
                <a:srgbClr val="000000"/>
              </a:solidFill>
            </a:endParaRPr>
          </a:p>
          <a:p>
            <a:pPr lvl="1"/>
            <a:r>
              <a:rPr lang="en-US" dirty="0" smtClean="0"/>
              <a:t>Allows us to design at a higher level of abstraction</a:t>
            </a:r>
          </a:p>
          <a:p>
            <a:pPr lvl="1"/>
            <a:r>
              <a:rPr lang="en-US" dirty="0" smtClean="0"/>
              <a:t>Free from the details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4A4F5-A179-41C3-8534-15A2EF18C9D3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i="1" dirty="0" smtClean="0"/>
              <a:t>Design Patterns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4 Essential Elements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869680" cy="4953000"/>
          </a:xfrm>
        </p:spPr>
        <p:txBody>
          <a:bodyPr/>
          <a:lstStyle/>
          <a:p>
            <a:r>
              <a:rPr lang="en-US" b="1" i="1" dirty="0" smtClean="0"/>
              <a:t>Solution</a:t>
            </a:r>
          </a:p>
          <a:p>
            <a:pPr lvl="1"/>
            <a:r>
              <a:rPr lang="en-US" dirty="0" smtClean="0"/>
              <a:t>Describes the elements that make up the design, their relationships, responsibilities, and collaborations</a:t>
            </a:r>
          </a:p>
          <a:p>
            <a:pPr lvl="1"/>
            <a:r>
              <a:rPr lang="en-US" dirty="0" smtClean="0"/>
              <a:t>Not a particular concrete design or implementation, but a general arrangement of elements</a:t>
            </a:r>
            <a:endParaRPr lang="en-US" b="1" i="1" dirty="0" smtClean="0"/>
          </a:p>
          <a:p>
            <a:r>
              <a:rPr lang="en-US" b="1" i="1" dirty="0" smtClean="0"/>
              <a:t>Consequences</a:t>
            </a:r>
          </a:p>
          <a:p>
            <a:pPr lvl="1"/>
            <a:r>
              <a:rPr lang="en-US" dirty="0" smtClean="0"/>
              <a:t>Results and (space and time) trade-offs, useful for evaluating design alternatives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4A4F5-A179-41C3-8534-15A2EF18C9D3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48770" name="Picture 2" descr="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89212" y="94129"/>
            <a:ext cx="5669280" cy="6669742"/>
          </a:xfrm>
          <a:prstGeom prst="rect">
            <a:avLst/>
          </a:prstGeom>
          <a:noFill/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9144000" cy="10668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8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A1A31-4C3D-4A07-97AA-2FFD38B676C8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40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i="1" dirty="0" smtClean="0"/>
              <a:t>Example </a:t>
            </a:r>
            <a:r>
              <a:rPr lang="en-US" sz="3200" dirty="0" smtClean="0"/>
              <a:t>(</a:t>
            </a:r>
            <a:r>
              <a:rPr lang="en-US" sz="3200" i="1" dirty="0" smtClean="0"/>
              <a:t>Continued</a:t>
            </a:r>
            <a:r>
              <a:rPr lang="en-US" sz="3200" dirty="0" smtClean="0"/>
              <a:t>)</a:t>
            </a:r>
            <a:r>
              <a:rPr lang="en-US" sz="3200" i="1" dirty="0" smtClean="0"/>
              <a:t/>
            </a:r>
            <a:br>
              <a:rPr lang="en-US" sz="3200" i="1" dirty="0" smtClean="0"/>
            </a:br>
            <a:r>
              <a:rPr lang="en-US" dirty="0" smtClean="0"/>
              <a:t>GoF </a:t>
            </a:r>
            <a:r>
              <a:rPr lang="en-US" dirty="0"/>
              <a:t>Design Patterns</a:t>
            </a:r>
          </a:p>
        </p:txBody>
      </p:sp>
      <p:sp>
        <p:nvSpPr>
          <p:cNvPr id="2402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3082925" algn="l"/>
              </a:tabLst>
            </a:pPr>
            <a:r>
              <a:rPr lang="en-US" b="1" i="1" dirty="0">
                <a:solidFill>
                  <a:srgbClr val="000066"/>
                </a:solidFill>
              </a:rPr>
              <a:t>Gang-of-Four:</a:t>
            </a:r>
            <a:r>
              <a:rPr lang="en-US" dirty="0"/>
              <a:t>	Gamma, Helm, Johnson, and 		Vlissides</a:t>
            </a:r>
          </a:p>
          <a:p>
            <a:pPr>
              <a:tabLst>
                <a:tab pos="3082925" algn="l"/>
              </a:tabLst>
            </a:pPr>
            <a:r>
              <a:rPr lang="en-US" dirty="0"/>
              <a:t>Three categories</a:t>
            </a:r>
          </a:p>
          <a:p>
            <a:pPr lvl="1">
              <a:tabLst>
                <a:tab pos="3082925" algn="l"/>
              </a:tabLst>
            </a:pPr>
            <a:r>
              <a:rPr lang="en-US" b="1" i="1" dirty="0">
                <a:solidFill>
                  <a:srgbClr val="0099FF"/>
                </a:solidFill>
              </a:rPr>
              <a:t>Behavioural</a:t>
            </a:r>
            <a:r>
              <a:rPr lang="en-US" b="1" i="1" dirty="0">
                <a:solidFill>
                  <a:schemeClr val="bg2"/>
                </a:solidFill>
              </a:rPr>
              <a:t>	</a:t>
            </a:r>
            <a:r>
              <a:rPr lang="en-US" dirty="0"/>
              <a:t>How to build powerful </a:t>
            </a:r>
            <a:r>
              <a:rPr lang="en-US" dirty="0" smtClean="0"/>
              <a:t>behaviour</a:t>
            </a:r>
            <a:r>
              <a:rPr lang="en-US" b="1" i="1" dirty="0" smtClean="0">
                <a:solidFill>
                  <a:schemeClr val="bg2"/>
                </a:solidFill>
              </a:rPr>
              <a:t> </a:t>
            </a:r>
            <a:endParaRPr lang="en-US" b="1" i="1" dirty="0">
              <a:solidFill>
                <a:schemeClr val="bg2"/>
              </a:solidFill>
            </a:endParaRPr>
          </a:p>
          <a:p>
            <a:pPr lvl="1">
              <a:tabLst>
                <a:tab pos="3082925" algn="l"/>
              </a:tabLst>
            </a:pPr>
            <a:r>
              <a:rPr lang="en-US" b="1" i="1" dirty="0">
                <a:solidFill>
                  <a:srgbClr val="0099FF"/>
                </a:solidFill>
              </a:rPr>
              <a:t>Creational</a:t>
            </a:r>
            <a:r>
              <a:rPr lang="en-US" b="1" i="1" dirty="0">
                <a:solidFill>
                  <a:schemeClr val="bg2"/>
                </a:solidFill>
              </a:rPr>
              <a:t>	</a:t>
            </a:r>
            <a:r>
              <a:rPr lang="en-US" dirty="0"/>
              <a:t>How to build </a:t>
            </a:r>
            <a:r>
              <a:rPr lang="en-US" dirty="0" smtClean="0"/>
              <a:t>complex </a:t>
            </a:r>
            <a:r>
              <a:rPr lang="en-US" dirty="0"/>
              <a:t>objects</a:t>
            </a:r>
          </a:p>
          <a:p>
            <a:pPr lvl="1">
              <a:tabLst>
                <a:tab pos="3082925" algn="l"/>
              </a:tabLst>
            </a:pPr>
            <a:r>
              <a:rPr lang="en-US" b="1" i="1" dirty="0">
                <a:solidFill>
                  <a:srgbClr val="0099FF"/>
                </a:solidFill>
              </a:rPr>
              <a:t>Structural</a:t>
            </a:r>
            <a:r>
              <a:rPr lang="en-US" b="1" i="1" dirty="0">
                <a:solidFill>
                  <a:schemeClr val="bg2"/>
                </a:solidFill>
              </a:rPr>
              <a:t>	</a:t>
            </a:r>
            <a:r>
              <a:rPr lang="en-US" dirty="0"/>
              <a:t>How to build flexible </a:t>
            </a:r>
            <a:r>
              <a:rPr lang="en-US" dirty="0" smtClean="0"/>
              <a:t>structures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2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02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2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02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2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02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2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02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2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2307" grpId="0" uiExpand="1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B05E789-C300-4E50-AFA3-F8E9DD603585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85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the GoF Design Patterns</a:t>
            </a:r>
          </a:p>
        </p:txBody>
      </p:sp>
      <p:sp>
        <p:nvSpPr>
          <p:cNvPr id="285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9235440" cy="4953000"/>
          </a:xfrm>
        </p:spPr>
        <p:txBody>
          <a:bodyPr/>
          <a:lstStyle/>
          <a:p>
            <a:pPr>
              <a:buClr>
                <a:schemeClr val="folHlink"/>
              </a:buClr>
              <a:tabLst>
                <a:tab pos="3082925" algn="l"/>
              </a:tabLst>
            </a:pPr>
            <a:r>
              <a:rPr lang="en-US" b="1" i="1" dirty="0">
                <a:solidFill>
                  <a:schemeClr val="folHlink"/>
                </a:solidFill>
              </a:rPr>
              <a:t>Gang-of-Four:</a:t>
            </a:r>
            <a:r>
              <a:rPr lang="en-US" dirty="0">
                <a:solidFill>
                  <a:schemeClr val="folHlink"/>
                </a:solidFill>
              </a:rPr>
              <a:t>	Gamma, Helm, Johnson, and 		Vlissides</a:t>
            </a:r>
          </a:p>
          <a:p>
            <a:pPr>
              <a:buClr>
                <a:schemeClr val="folHlink"/>
              </a:buClr>
              <a:tabLst>
                <a:tab pos="3082925" algn="l"/>
              </a:tabLst>
            </a:pPr>
            <a:r>
              <a:rPr lang="en-US" dirty="0">
                <a:solidFill>
                  <a:schemeClr val="folHlink"/>
                </a:solidFill>
              </a:rPr>
              <a:t>Three categories</a:t>
            </a:r>
          </a:p>
          <a:p>
            <a:pPr lvl="1">
              <a:buClr>
                <a:srgbClr val="00B050"/>
              </a:buClr>
              <a:tabLst>
                <a:tab pos="3205163" algn="l"/>
              </a:tabLst>
            </a:pPr>
            <a:r>
              <a:rPr lang="en-US" sz="3200" b="1" i="1" dirty="0">
                <a:solidFill>
                  <a:srgbClr val="00B050"/>
                </a:solidFill>
              </a:rPr>
              <a:t>Behavioural	</a:t>
            </a:r>
            <a:r>
              <a:rPr lang="en-US" sz="3200" b="1" dirty="0">
                <a:solidFill>
                  <a:srgbClr val="00B050"/>
                </a:solidFill>
              </a:rPr>
              <a:t>How to build powerful </a:t>
            </a:r>
            <a:r>
              <a:rPr lang="en-US" sz="3200" b="1" dirty="0" smtClean="0">
                <a:solidFill>
                  <a:srgbClr val="00B050"/>
                </a:solidFill>
              </a:rPr>
              <a:t>behaviour</a:t>
            </a:r>
            <a:r>
              <a:rPr lang="en-US" sz="3200" b="1" i="1" dirty="0" smtClean="0">
                <a:solidFill>
                  <a:srgbClr val="00B050"/>
                </a:solidFill>
              </a:rPr>
              <a:t> </a:t>
            </a:r>
            <a:endParaRPr lang="en-US" sz="3200" b="1" i="1" dirty="0">
              <a:solidFill>
                <a:srgbClr val="00B050"/>
              </a:solidFill>
            </a:endParaRPr>
          </a:p>
          <a:p>
            <a:pPr lvl="1">
              <a:buClr>
                <a:schemeClr val="folHlink"/>
              </a:buClr>
              <a:tabLst>
                <a:tab pos="3205163" algn="l"/>
              </a:tabLst>
            </a:pPr>
            <a:r>
              <a:rPr lang="en-US" b="1" i="1" dirty="0">
                <a:solidFill>
                  <a:schemeClr val="folHlink"/>
                </a:solidFill>
              </a:rPr>
              <a:t>Creational	</a:t>
            </a:r>
            <a:r>
              <a:rPr lang="en-US" dirty="0">
                <a:solidFill>
                  <a:schemeClr val="folHlink"/>
                </a:solidFill>
              </a:rPr>
              <a:t>How to build </a:t>
            </a:r>
            <a:r>
              <a:rPr lang="en-US" dirty="0" smtClean="0">
                <a:solidFill>
                  <a:schemeClr val="folHlink"/>
                </a:solidFill>
              </a:rPr>
              <a:t>complex </a:t>
            </a:r>
            <a:r>
              <a:rPr lang="en-US" dirty="0">
                <a:solidFill>
                  <a:schemeClr val="folHlink"/>
                </a:solidFill>
              </a:rPr>
              <a:t>objects</a:t>
            </a:r>
          </a:p>
          <a:p>
            <a:pPr lvl="1">
              <a:buClr>
                <a:schemeClr val="folHlink"/>
              </a:buClr>
              <a:tabLst>
                <a:tab pos="3205163" algn="l"/>
              </a:tabLst>
            </a:pPr>
            <a:r>
              <a:rPr lang="en-US" b="1" i="1" dirty="0">
                <a:solidFill>
                  <a:schemeClr val="folHlink"/>
                </a:solidFill>
              </a:rPr>
              <a:t>Structural	</a:t>
            </a:r>
            <a:r>
              <a:rPr lang="en-US" dirty="0">
                <a:solidFill>
                  <a:schemeClr val="folHlink"/>
                </a:solidFill>
              </a:rPr>
              <a:t>How to build flexible structures</a:t>
            </a:r>
            <a:r>
              <a:rPr lang="en-US" b="1" dirty="0">
                <a:solidFill>
                  <a:schemeClr val="folHlink"/>
                </a:solidFill>
              </a:rPr>
              <a:t>.</a:t>
            </a:r>
          </a:p>
        </p:txBody>
      </p:sp>
      <p:sp>
        <p:nvSpPr>
          <p:cNvPr id="2853892" name="Rectangle 4"/>
          <p:cNvSpPr>
            <a:spLocks noChangeArrowheads="1"/>
          </p:cNvSpPr>
          <p:nvPr/>
        </p:nvSpPr>
        <p:spPr bwMode="auto">
          <a:xfrm>
            <a:off x="-228600" y="-228600"/>
            <a:ext cx="10363200" cy="7315200"/>
          </a:xfrm>
          <a:prstGeom prst="rect">
            <a:avLst/>
          </a:prstGeom>
          <a:noFill/>
          <a:ln w="1524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H="1" flipV="1">
            <a:off x="3198812" y="3886200"/>
            <a:ext cx="1066800" cy="2133600"/>
          </a:xfrm>
          <a:prstGeom prst="line">
            <a:avLst/>
          </a:prstGeom>
          <a:noFill/>
          <a:ln w="406400">
            <a:solidFill>
              <a:srgbClr val="00B050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17379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514720" y="2513013"/>
            <a:ext cx="5867400" cy="3201987"/>
            <a:chOff x="1997075" y="2513013"/>
            <a:chExt cx="5867400" cy="3201987"/>
          </a:xfrm>
        </p:grpSpPr>
        <p:graphicFrame>
          <p:nvGraphicFramePr>
            <p:cNvPr id="2935810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83379642"/>
                </p:ext>
              </p:extLst>
            </p:nvPr>
          </p:nvGraphicFramePr>
          <p:xfrm>
            <a:off x="1997075" y="2513013"/>
            <a:ext cx="5867400" cy="32019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35928" name="Bitmap Image" r:id="rId3" imgW="3228525" imgH="1762376" progId="PBrush">
                    <p:embed/>
                  </p:oleObj>
                </mc:Choice>
                <mc:Fallback>
                  <p:oleObj name="Bitmap Image" r:id="rId3" imgW="3228525" imgH="1762376" progId="PBrush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97075" y="2513013"/>
                          <a:ext cx="5867400" cy="32019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" name="Rectangle 2"/>
            <p:cNvSpPr/>
            <p:nvPr/>
          </p:nvSpPr>
          <p:spPr bwMode="auto">
            <a:xfrm>
              <a:off x="3351212" y="3827092"/>
              <a:ext cx="2819400" cy="12954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aphicFrame>
        <p:nvGraphicFramePr>
          <p:cNvPr id="1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8920940"/>
              </p:ext>
            </p:extLst>
          </p:nvPr>
        </p:nvGraphicFramePr>
        <p:xfrm>
          <a:off x="514720" y="2513013"/>
          <a:ext cx="5867400" cy="320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5929" name="Bitmap Image" r:id="rId3" imgW="3228525" imgH="1762376" progId="PBrush">
                  <p:embed/>
                </p:oleObj>
              </mc:Choice>
              <mc:Fallback>
                <p:oleObj name="Bitmap Image" r:id="rId3" imgW="3228525" imgH="1762376" progId="PBrush">
                  <p:embed/>
                  <p:pic>
                    <p:nvPicPr>
                      <p:cNvPr id="293581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720" y="2513013"/>
                        <a:ext cx="5867400" cy="3201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07CE-2C6D-4598-B4B4-8B3CA8CBEE1B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379412" y="16764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98463" marR="0" lvl="0" indent="-3984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n-US" sz="36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Consider</a:t>
            </a:r>
            <a:r>
              <a:rPr kumimoji="0" lang="en-US" sz="3600" b="1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Sorting of Meeting Schedule</a:t>
            </a:r>
            <a:endParaRPr kumimoji="0" lang="en-US" sz="3600" b="1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358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i="1" dirty="0"/>
              <a:t>Behavioural Pattern Example</a:t>
            </a:r>
            <a:br>
              <a:rPr lang="en-US" sz="3200" i="1" dirty="0"/>
            </a:br>
            <a:r>
              <a:rPr lang="en-US" dirty="0"/>
              <a:t>Strategy</a:t>
            </a:r>
          </a:p>
        </p:txBody>
      </p:sp>
      <p:sp>
        <p:nvSpPr>
          <p:cNvPr id="2935813" name="Line 5"/>
          <p:cNvSpPr>
            <a:spLocks noChangeShapeType="1"/>
          </p:cNvSpPr>
          <p:nvPr/>
        </p:nvSpPr>
        <p:spPr bwMode="auto">
          <a:xfrm flipH="1" flipV="1">
            <a:off x="2894012" y="4343400"/>
            <a:ext cx="1066800" cy="2133600"/>
          </a:xfrm>
          <a:prstGeom prst="line">
            <a:avLst/>
          </a:prstGeom>
          <a:noFill/>
          <a:ln w="406400">
            <a:solidFill>
              <a:schemeClr val="bg2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5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9358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077C7-B8AE-434A-A164-A439A21F4C9A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29378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i="1" dirty="0"/>
              <a:t>Behavioural Pattern Example</a:t>
            </a:r>
            <a:br>
              <a:rPr lang="en-US" sz="3200" i="1" dirty="0"/>
            </a:br>
            <a:r>
              <a:rPr lang="en-US" dirty="0"/>
              <a:t>Strategy</a:t>
            </a:r>
          </a:p>
        </p:txBody>
      </p:sp>
      <p:sp>
        <p:nvSpPr>
          <p:cNvPr id="29378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9144000" cy="68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600" b="1" i="1" dirty="0">
                <a:solidFill>
                  <a:schemeClr val="tx2"/>
                </a:solidFill>
              </a:rPr>
              <a:t>Traditional Technique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531812" y="2629052"/>
            <a:ext cx="1737360" cy="1097280"/>
          </a:xfrm>
          <a:prstGeom prst="rect">
            <a:avLst/>
          </a:prstGeom>
          <a:noFill/>
          <a:ln w="5715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/>
            <a:r>
              <a:rPr lang="en-US" sz="2400" dirty="0" smtClean="0"/>
              <a:t>Inbox</a:t>
            </a:r>
          </a:p>
          <a:p>
            <a:pPr algn="l"/>
            <a:r>
              <a:rPr lang="en-US" sz="2400" dirty="0" smtClean="0"/>
              <a:t>sort()</a:t>
            </a:r>
            <a:endParaRPr lang="en-US" sz="2400" dirty="0"/>
          </a:p>
          <a:p>
            <a:pPr algn="l"/>
            <a:r>
              <a:rPr lang="en-US" sz="2400" dirty="0" smtClean="0"/>
              <a:t> </a:t>
            </a:r>
          </a:p>
        </p:txBody>
      </p:sp>
      <p:cxnSp>
        <p:nvCxnSpPr>
          <p:cNvPr id="10" name="Straight Connector 9"/>
          <p:cNvCxnSpPr/>
          <p:nvPr/>
        </p:nvCxnSpPr>
        <p:spPr bwMode="auto">
          <a:xfrm flipH="1">
            <a:off x="531812" y="3022930"/>
            <a:ext cx="1737360" cy="0"/>
          </a:xfrm>
          <a:prstGeom prst="line">
            <a:avLst/>
          </a:prstGeom>
          <a:solidFill>
            <a:schemeClr val="accent1"/>
          </a:solidFill>
          <a:ln w="101600" cap="flat" cmpd="dbl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937867" name="AutoShape 11"/>
          <p:cNvSpPr>
            <a:spLocks noChangeArrowheads="1"/>
          </p:cNvSpPr>
          <p:nvPr/>
        </p:nvSpPr>
        <p:spPr bwMode="auto">
          <a:xfrm>
            <a:off x="4478972" y="3505200"/>
            <a:ext cx="3520440" cy="1463040"/>
          </a:xfrm>
          <a:prstGeom prst="wedgeRectCallout">
            <a:avLst>
              <a:gd name="adj1" fmla="val -122569"/>
              <a:gd name="adj2" fmla="val -65000"/>
            </a:avLst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marL="60325" algn="l"/>
            <a:r>
              <a:rPr lang="en-US" b="1" i="1" dirty="0">
                <a:solidFill>
                  <a:schemeClr val="bg2"/>
                </a:solidFill>
              </a:rPr>
              <a:t>A lot of work when we need to change the sorting </a:t>
            </a:r>
            <a:r>
              <a:rPr lang="en-US" b="1" i="1" dirty="0" smtClean="0">
                <a:solidFill>
                  <a:schemeClr val="bg2"/>
                </a:solidFill>
              </a:rPr>
              <a:t>algorithm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b="1" dirty="0">
              <a:solidFill>
                <a:schemeClr val="bg1">
                  <a:lumMod val="65000"/>
                </a:schemeClr>
              </a:solidFill>
              <a:sym typeface="Symbol" pitchFamily="18" charset="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7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37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78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7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7860" grpId="0" build="p"/>
      <p:bldP spid="9" grpId="0" uiExpand="1" build="p" animBg="1"/>
      <p:bldP spid="2937867" grpId="0" uiExpand="1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51AB6-983A-41EE-A3A3-38B5252D5175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29419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i="1" dirty="0"/>
              <a:t>Behavioural Pattern Example</a:t>
            </a:r>
            <a:br>
              <a:rPr lang="en-US" sz="3200" i="1" dirty="0"/>
            </a:br>
            <a:r>
              <a:rPr lang="en-US" dirty="0"/>
              <a:t>Strategy</a:t>
            </a:r>
          </a:p>
        </p:txBody>
      </p:sp>
      <p:sp>
        <p:nvSpPr>
          <p:cNvPr id="29419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9144000" cy="68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600" b="1" i="1" dirty="0">
                <a:solidFill>
                  <a:schemeClr val="tx2"/>
                </a:solidFill>
              </a:rPr>
              <a:t>Object-Oriented Design</a:t>
            </a:r>
            <a:endParaRPr lang="en-US" b="1" i="1" dirty="0">
              <a:solidFill>
                <a:schemeClr val="tx2"/>
              </a:solidFill>
            </a:endParaRPr>
          </a:p>
        </p:txBody>
      </p:sp>
      <p:sp>
        <p:nvSpPr>
          <p:cNvPr id="2941957" name="AutoShape 5"/>
          <p:cNvSpPr>
            <a:spLocks noChangeArrowheads="1"/>
          </p:cNvSpPr>
          <p:nvPr/>
        </p:nvSpPr>
        <p:spPr bwMode="auto">
          <a:xfrm>
            <a:off x="5789613" y="4191000"/>
            <a:ext cx="3017520" cy="1371600"/>
          </a:xfrm>
          <a:prstGeom prst="wedgeRectCallout">
            <a:avLst>
              <a:gd name="adj1" fmla="val -89482"/>
              <a:gd name="adj2" fmla="val -127297"/>
            </a:avLst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marL="60325" algn="l"/>
            <a:r>
              <a:rPr lang="en-US" b="1" i="1" dirty="0">
                <a:solidFill>
                  <a:srgbClr val="7030A0"/>
                </a:solidFill>
              </a:rPr>
              <a:t>Delegate the sorting algorithm to another </a:t>
            </a:r>
            <a:r>
              <a:rPr lang="en-US" b="1" i="1" dirty="0" smtClean="0">
                <a:solidFill>
                  <a:srgbClr val="7030A0"/>
                </a:solidFill>
              </a:rPr>
              <a:t>object  </a:t>
            </a:r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b="1" dirty="0">
              <a:solidFill>
                <a:schemeClr val="bg1">
                  <a:lumMod val="65000"/>
                </a:schemeClr>
              </a:solidFill>
              <a:sym typeface="Symbol" pitchFamily="18" charset="2"/>
            </a:endParaRPr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>
            <a:off x="2284412" y="3170225"/>
            <a:ext cx="1097280" cy="0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 type="none" w="sm" len="sm"/>
            <a:tailEnd type="arrow" w="lg" len="lg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3404588" y="2811932"/>
            <a:ext cx="914400" cy="731520"/>
          </a:xfrm>
          <a:prstGeom prst="rect">
            <a:avLst/>
          </a:prstGeom>
          <a:noFill/>
          <a:ln w="57150">
            <a:solidFill>
              <a:srgbClr val="00B05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/>
            <a:r>
              <a:rPr lang="en-US" sz="2400" dirty="0" smtClean="0"/>
              <a:t>Sorter</a:t>
            </a:r>
          </a:p>
          <a:p>
            <a:pPr algn="l"/>
            <a:r>
              <a:rPr lang="en-US" sz="2400" dirty="0" smtClean="0"/>
              <a:t>sort()</a:t>
            </a:r>
          </a:p>
        </p:txBody>
      </p:sp>
      <p:cxnSp>
        <p:nvCxnSpPr>
          <p:cNvPr id="12" name="Straight Connector 11"/>
          <p:cNvCxnSpPr/>
          <p:nvPr/>
        </p:nvCxnSpPr>
        <p:spPr bwMode="auto">
          <a:xfrm flipH="1">
            <a:off x="3404588" y="3194784"/>
            <a:ext cx="914400" cy="0"/>
          </a:xfrm>
          <a:prstGeom prst="line">
            <a:avLst/>
          </a:prstGeom>
          <a:solidFill>
            <a:schemeClr val="accent1"/>
          </a:solidFill>
          <a:ln w="101600" cap="flat" cmpd="dbl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531812" y="2629052"/>
            <a:ext cx="1737360" cy="1097280"/>
          </a:xfrm>
          <a:prstGeom prst="rect">
            <a:avLst/>
          </a:prstGeom>
          <a:noFill/>
          <a:ln w="5715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/>
            <a:r>
              <a:rPr lang="en-US" sz="2400" dirty="0" smtClean="0"/>
              <a:t>Inbox</a:t>
            </a:r>
          </a:p>
          <a:p>
            <a:pPr algn="l"/>
            <a:r>
              <a:rPr lang="en-US" sz="2400" dirty="0" smtClean="0"/>
              <a:t>sort()</a:t>
            </a:r>
            <a:endParaRPr lang="en-US" sz="2400" dirty="0"/>
          </a:p>
          <a:p>
            <a:pPr algn="l"/>
            <a:r>
              <a:rPr lang="en-US" sz="2400" dirty="0" smtClean="0"/>
              <a:t>setStrategy()</a:t>
            </a:r>
          </a:p>
        </p:txBody>
      </p:sp>
      <p:cxnSp>
        <p:nvCxnSpPr>
          <p:cNvPr id="14" name="Straight Connector 13"/>
          <p:cNvCxnSpPr/>
          <p:nvPr/>
        </p:nvCxnSpPr>
        <p:spPr bwMode="auto">
          <a:xfrm flipH="1">
            <a:off x="531812" y="3022930"/>
            <a:ext cx="1737360" cy="0"/>
          </a:xfrm>
          <a:prstGeom prst="line">
            <a:avLst/>
          </a:prstGeom>
          <a:solidFill>
            <a:schemeClr val="accent1"/>
          </a:solidFill>
          <a:ln w="101600" cap="flat" cmpd="dbl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Freeform 33"/>
          <p:cNvSpPr>
            <a:spLocks/>
          </p:cNvSpPr>
          <p:nvPr/>
        </p:nvSpPr>
        <p:spPr bwMode="auto">
          <a:xfrm>
            <a:off x="2284412" y="3057797"/>
            <a:ext cx="365760" cy="239790"/>
          </a:xfrm>
          <a:custGeom>
            <a:avLst/>
            <a:gdLst>
              <a:gd name="T0" fmla="*/ 73 w 96"/>
              <a:gd name="T1" fmla="*/ 0 h 144"/>
              <a:gd name="T2" fmla="*/ 0 w 96"/>
              <a:gd name="T3" fmla="*/ 74 h 144"/>
              <a:gd name="T4" fmla="*/ 73 w 96"/>
              <a:gd name="T5" fmla="*/ 151 h 144"/>
              <a:gd name="T6" fmla="*/ 145 w 96"/>
              <a:gd name="T7" fmla="*/ 74 h 144"/>
              <a:gd name="T8" fmla="*/ 73 w 96"/>
              <a:gd name="T9" fmla="*/ 0 h 1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6"/>
              <a:gd name="T16" fmla="*/ 0 h 144"/>
              <a:gd name="T17" fmla="*/ 96 w 96"/>
              <a:gd name="T18" fmla="*/ 144 h 1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6" h="144">
                <a:moveTo>
                  <a:pt x="48" y="0"/>
                </a:moveTo>
                <a:lnTo>
                  <a:pt x="0" y="71"/>
                </a:lnTo>
                <a:lnTo>
                  <a:pt x="48" y="144"/>
                </a:lnTo>
                <a:lnTo>
                  <a:pt x="96" y="71"/>
                </a:lnTo>
                <a:lnTo>
                  <a:pt x="48" y="0"/>
                </a:lnTo>
                <a:close/>
              </a:path>
            </a:pathLst>
          </a:custGeom>
          <a:solidFill>
            <a:srgbClr val="00B050"/>
          </a:solidFill>
          <a:ln w="38100" cmpd="sng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 sz="280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19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419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195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19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41956" grpId="0" build="p"/>
      <p:bldP spid="2941957" grpId="0" uiExpand="1" build="p" animBg="1"/>
      <p:bldP spid="10" grpId="0" animBg="1"/>
      <p:bldP spid="11" grpId="0" uiExpand="1" build="p" animBg="1"/>
      <p:bldP spid="13" grpId="0" uiExpand="1" build="p" animBg="1"/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981FE-FC6C-4A27-9029-9D8AAD21D333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285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i="1" dirty="0"/>
              <a:t>Behavioural Pattern Example</a:t>
            </a:r>
            <a:br>
              <a:rPr lang="en-US" sz="3200" i="1" dirty="0"/>
            </a:br>
            <a:r>
              <a:rPr lang="en-US" dirty="0"/>
              <a:t>Strategy</a:t>
            </a:r>
          </a:p>
        </p:txBody>
      </p:sp>
      <p:sp>
        <p:nvSpPr>
          <p:cNvPr id="285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761412" cy="4953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600" b="1" i="1" dirty="0">
                <a:solidFill>
                  <a:schemeClr val="tx2"/>
                </a:solidFill>
              </a:rPr>
              <a:t>Problem</a:t>
            </a:r>
          </a:p>
          <a:p>
            <a:pPr>
              <a:buClr>
                <a:schemeClr val="bg2"/>
              </a:buClr>
            </a:pPr>
            <a:r>
              <a:rPr lang="en-US" dirty="0" smtClean="0"/>
              <a:t>We want an </a:t>
            </a:r>
            <a:r>
              <a:rPr lang="en-US" b="1" i="1" dirty="0" smtClean="0">
                <a:solidFill>
                  <a:srgbClr val="0099FF"/>
                </a:solidFill>
              </a:rPr>
              <a:t>adaptive</a:t>
            </a:r>
            <a:r>
              <a:rPr lang="en-US" dirty="0" smtClean="0"/>
              <a:t> method with </a:t>
            </a:r>
            <a:r>
              <a:rPr lang="en-US" b="1" i="1" dirty="0" smtClean="0">
                <a:solidFill>
                  <a:srgbClr val="0099FF"/>
                </a:solidFill>
              </a:rPr>
              <a:t>various </a:t>
            </a:r>
            <a:r>
              <a:rPr lang="en-US" dirty="0" smtClean="0"/>
              <a:t>implementations selected at </a:t>
            </a:r>
            <a:r>
              <a:rPr lang="en-US" b="1" i="1" dirty="0" smtClean="0">
                <a:solidFill>
                  <a:srgbClr val="0099FF"/>
                </a:solidFill>
              </a:rPr>
              <a:t>run time</a:t>
            </a:r>
            <a:endParaRPr lang="en-US" dirty="0"/>
          </a:p>
          <a:p>
            <a:pPr>
              <a:buClr>
                <a:schemeClr val="bg2"/>
              </a:buClr>
            </a:pPr>
            <a:r>
              <a:rPr lang="en-US" dirty="0" smtClean="0"/>
              <a:t>We need </a:t>
            </a:r>
            <a:r>
              <a:rPr lang="en-US" b="1" i="1" dirty="0" smtClean="0">
                <a:solidFill>
                  <a:srgbClr val="0099FF"/>
                </a:solidFill>
              </a:rPr>
              <a:t>different</a:t>
            </a:r>
            <a:r>
              <a:rPr lang="en-US" dirty="0" smtClean="0"/>
              <a:t> algorithms to accomplish</a:t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same </a:t>
            </a:r>
            <a:r>
              <a:rPr lang="en-US" dirty="0" smtClean="0"/>
              <a:t>task in </a:t>
            </a:r>
            <a:r>
              <a:rPr lang="en-US" b="1" i="1" dirty="0" smtClean="0">
                <a:solidFill>
                  <a:srgbClr val="0099FF"/>
                </a:solidFill>
              </a:rPr>
              <a:t>different</a:t>
            </a:r>
            <a:r>
              <a:rPr lang="en-US" dirty="0" smtClean="0"/>
              <a:t> circumstances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4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54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4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54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4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4915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478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9144000" cy="1066800"/>
          </a:xfrm>
        </p:spPr>
        <p:txBody>
          <a:bodyPr/>
          <a:lstStyle/>
          <a:p>
            <a:r>
              <a:rPr lang="en-US" sz="3200" i="1" dirty="0"/>
              <a:t>Behavioural Pattern Example</a:t>
            </a:r>
            <a:br>
              <a:rPr lang="en-US" sz="3200" i="1" dirty="0"/>
            </a:br>
            <a:r>
              <a:rPr lang="en-US" dirty="0"/>
              <a:t>Strategy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482" y="1676397"/>
            <a:ext cx="7132930" cy="4937760"/>
          </a:xfrm>
          <a:prstGeom prst="rect">
            <a:avLst/>
          </a:prstGeom>
          <a:ln w="19050">
            <a:solidFill>
              <a:schemeClr val="bg1">
                <a:lumMod val="65000"/>
              </a:schemeClr>
            </a:solidFill>
          </a:ln>
        </p:spPr>
      </p:pic>
      <p:sp>
        <p:nvSpPr>
          <p:cNvPr id="9" name="AutoShape 11"/>
          <p:cNvSpPr>
            <a:spLocks noChangeArrowheads="1"/>
          </p:cNvSpPr>
          <p:nvPr/>
        </p:nvSpPr>
        <p:spPr bwMode="auto">
          <a:xfrm>
            <a:off x="5728652" y="5212080"/>
            <a:ext cx="2880360" cy="960120"/>
          </a:xfrm>
          <a:prstGeom prst="wedgeRectCallout">
            <a:avLst>
              <a:gd name="adj1" fmla="val -105361"/>
              <a:gd name="adj2" fmla="val -48089"/>
            </a:avLst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marL="60325" algn="l"/>
            <a:r>
              <a:rPr lang="en-US" b="1" i="1" dirty="0" smtClean="0">
                <a:solidFill>
                  <a:srgbClr val="7030A0"/>
                </a:solidFill>
              </a:rPr>
              <a:t>Use insertion sort for date  .</a:t>
            </a:r>
            <a:endParaRPr lang="en-US" b="1" dirty="0">
              <a:solidFill>
                <a:schemeClr val="bg1">
                  <a:lumMod val="65000"/>
                </a:schemeClr>
              </a:solidFill>
              <a:sym typeface="Symbol" pitchFamily="18" charset="2"/>
            </a:endParaRPr>
          </a:p>
        </p:txBody>
      </p:sp>
      <p:sp>
        <p:nvSpPr>
          <p:cNvPr id="10" name="AutoShape 11"/>
          <p:cNvSpPr>
            <a:spLocks noChangeArrowheads="1"/>
          </p:cNvSpPr>
          <p:nvPr/>
        </p:nvSpPr>
        <p:spPr bwMode="auto">
          <a:xfrm>
            <a:off x="6323012" y="3947160"/>
            <a:ext cx="2286000" cy="1005840"/>
          </a:xfrm>
          <a:prstGeom prst="wedgeRectCallout">
            <a:avLst>
              <a:gd name="adj1" fmla="val -146868"/>
              <a:gd name="adj2" fmla="val 49698"/>
            </a:avLst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marL="60325" algn="l"/>
            <a:r>
              <a:rPr lang="en-US" b="1" i="1" dirty="0" smtClean="0">
                <a:solidFill>
                  <a:srgbClr val="7030A0"/>
                </a:solidFill>
              </a:rPr>
              <a:t>Use quicksort for subject</a:t>
            </a:r>
            <a:endParaRPr lang="en-US" b="1" dirty="0">
              <a:solidFill>
                <a:srgbClr val="7030A0"/>
              </a:solidFill>
              <a:sym typeface="Symbol" pitchFamily="18" charset="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 animBg="1"/>
      <p:bldP spid="10" grpId="0" uiExpand="1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8994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Need for Design Patterns</a:t>
            </a:r>
          </a:p>
        </p:txBody>
      </p:sp>
      <p:sp>
        <p:nvSpPr>
          <p:cNvPr id="2388995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9144000" cy="3200400"/>
          </a:xfrm>
        </p:spPr>
        <p:txBody>
          <a:bodyPr/>
          <a:lstStyle/>
          <a:p>
            <a:r>
              <a:rPr lang="en-US" b="1" i="1" dirty="0">
                <a:solidFill>
                  <a:schemeClr val="bg2"/>
                </a:solidFill>
              </a:rPr>
              <a:t>New designers</a:t>
            </a:r>
            <a:r>
              <a:rPr lang="en-US" dirty="0"/>
              <a:t> are </a:t>
            </a:r>
            <a:r>
              <a:rPr lang="en-US" dirty="0" smtClean="0"/>
              <a:t>overburdened </a:t>
            </a:r>
            <a:r>
              <a:rPr lang="en-US" dirty="0"/>
              <a:t>by the options </a:t>
            </a:r>
            <a:r>
              <a:rPr lang="en-US" dirty="0" smtClean="0"/>
              <a:t>available, </a:t>
            </a:r>
            <a:r>
              <a:rPr lang="en-US" dirty="0"/>
              <a:t>and </a:t>
            </a:r>
            <a:r>
              <a:rPr lang="en-US" dirty="0" smtClean="0"/>
              <a:t>fall </a:t>
            </a:r>
            <a:r>
              <a:rPr lang="en-US" dirty="0"/>
              <a:t>back </a:t>
            </a:r>
            <a:r>
              <a:rPr lang="en-US" dirty="0" smtClean="0"/>
              <a:t>to non-OO </a:t>
            </a:r>
            <a:r>
              <a:rPr lang="en-US" dirty="0"/>
              <a:t>techniques</a:t>
            </a:r>
          </a:p>
          <a:p>
            <a:r>
              <a:rPr lang="en-US" b="1" i="1" dirty="0">
                <a:solidFill>
                  <a:srgbClr val="00B050"/>
                </a:solidFill>
              </a:rPr>
              <a:t>Experienced designers</a:t>
            </a:r>
            <a:r>
              <a:rPr lang="en-US" dirty="0"/>
              <a:t> make good designs</a:t>
            </a:r>
          </a:p>
          <a:p>
            <a:pPr lvl="1"/>
            <a:r>
              <a:rPr lang="en-US" dirty="0"/>
              <a:t>They do not solve every </a:t>
            </a:r>
            <a:r>
              <a:rPr lang="en-US" dirty="0" smtClean="0"/>
              <a:t>problem </a:t>
            </a:r>
            <a:r>
              <a:rPr lang="en-US" dirty="0"/>
              <a:t>from first principles</a:t>
            </a:r>
          </a:p>
          <a:p>
            <a:pPr lvl="1"/>
            <a:r>
              <a:rPr lang="en-US" dirty="0"/>
              <a:t>No need to reinvent the </a:t>
            </a:r>
            <a:r>
              <a:rPr lang="en-US" dirty="0" smtClean="0"/>
              <a:t>wheel</a:t>
            </a:r>
          </a:p>
          <a:p>
            <a:pPr lvl="1"/>
            <a:r>
              <a:rPr lang="en-US" b="1" i="1" dirty="0" smtClean="0">
                <a:solidFill>
                  <a:srgbClr val="00B050"/>
                </a:solidFill>
              </a:rPr>
              <a:t>Reuse</a:t>
            </a:r>
            <a:r>
              <a:rPr lang="en-US" dirty="0" smtClean="0"/>
              <a:t> </a:t>
            </a:r>
            <a:r>
              <a:rPr lang="en-US" dirty="0"/>
              <a:t>solutions that have worked for </a:t>
            </a:r>
            <a:r>
              <a:rPr lang="en-US" dirty="0" smtClean="0"/>
              <a:t>them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3198812" y="5166360"/>
            <a:ext cx="3931920" cy="1005840"/>
          </a:xfrm>
          <a:prstGeom prst="borderCallout1">
            <a:avLst>
              <a:gd name="adj1" fmla="val 18750"/>
              <a:gd name="adj2" fmla="val -55"/>
              <a:gd name="adj3" fmla="val -29673"/>
              <a:gd name="adj4" fmla="val -34553"/>
            </a:avLst>
          </a:prstGeom>
          <a:noFill/>
          <a:ln w="127000">
            <a:solidFill>
              <a:schemeClr val="bg1">
                <a:lumMod val="50000"/>
              </a:schemeClr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60325" algn="l"/>
            <a:endParaRPr lang="en-US" sz="3201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44532" y="5166360"/>
            <a:ext cx="3810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i="1" dirty="0" smtClean="0"/>
              <a:t>Let us reuse solutions of</a:t>
            </a:r>
            <a:br>
              <a:rPr lang="en-US" b="1" i="1" dirty="0" smtClean="0"/>
            </a:br>
            <a:r>
              <a:rPr lang="en-US" b="1" i="1" dirty="0" smtClean="0">
                <a:solidFill>
                  <a:srgbClr val="00B050"/>
                </a:solidFill>
              </a:rPr>
              <a:t>experienced designers</a:t>
            </a:r>
            <a:r>
              <a:rPr lang="en-US" b="1" i="1" dirty="0" smtClean="0"/>
              <a:t> 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  <a:p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8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88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8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88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8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88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8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88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8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88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8995" grpId="0" uiExpand="1" build="p" bldLvl="2"/>
      <p:bldP spid="5" grpId="0" animBg="1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9D95-5650-4981-941D-1BD4F68E535E}" type="slidenum">
              <a:rPr lang="en-US"/>
              <a:pPr/>
              <a:t>20</a:t>
            </a:fld>
            <a:endParaRPr lang="en-US" dirty="0"/>
          </a:p>
        </p:txBody>
      </p:sp>
      <p:sp>
        <p:nvSpPr>
          <p:cNvPr id="285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i="1" dirty="0"/>
              <a:t>Behavioural Pattern Example</a:t>
            </a:r>
            <a:br>
              <a:rPr lang="en-US" sz="3200" i="1" dirty="0"/>
            </a:br>
            <a:r>
              <a:rPr lang="en-US" dirty="0"/>
              <a:t>Strategy</a:t>
            </a:r>
          </a:p>
        </p:txBody>
      </p:sp>
      <p:sp>
        <p:nvSpPr>
          <p:cNvPr id="2857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600" b="1" i="1" dirty="0">
                <a:solidFill>
                  <a:srgbClr val="00B050"/>
                </a:solidFill>
              </a:rPr>
              <a:t>Design Pattern Solution</a:t>
            </a:r>
          </a:p>
          <a:p>
            <a:r>
              <a:rPr lang="en-US" dirty="0"/>
              <a:t>Define a </a:t>
            </a:r>
            <a:r>
              <a:rPr lang="en-US" b="1" i="1" dirty="0">
                <a:solidFill>
                  <a:srgbClr val="0099FF"/>
                </a:solidFill>
              </a:rPr>
              <a:t>family</a:t>
            </a:r>
            <a:r>
              <a:rPr lang="en-US" dirty="0"/>
              <a:t> of algorithms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b="1" i="1" dirty="0" smtClean="0">
                <a:solidFill>
                  <a:srgbClr val="0099FF"/>
                </a:solidFill>
              </a:rPr>
              <a:t>encapsulate</a:t>
            </a:r>
            <a:r>
              <a:rPr lang="en-US" dirty="0" smtClean="0"/>
              <a:t> </a:t>
            </a:r>
            <a:r>
              <a:rPr lang="en-US" dirty="0"/>
              <a:t>each </a:t>
            </a:r>
            <a:r>
              <a:rPr lang="en-US" dirty="0" smtClean="0"/>
              <a:t>one</a:t>
            </a:r>
            <a:endParaRPr lang="en-US" dirty="0"/>
          </a:p>
          <a:p>
            <a:r>
              <a:rPr lang="en-US" dirty="0"/>
              <a:t>The </a:t>
            </a:r>
            <a:r>
              <a:rPr lang="en-US" b="1" i="1" dirty="0">
                <a:solidFill>
                  <a:srgbClr val="0099FF"/>
                </a:solidFill>
              </a:rPr>
              <a:t>strategy</a:t>
            </a:r>
            <a:r>
              <a:rPr lang="en-US" dirty="0"/>
              <a:t> pattern lets the </a:t>
            </a:r>
            <a:r>
              <a:rPr lang="en-US" dirty="0" smtClean="0"/>
              <a:t>algorithm</a:t>
            </a:r>
            <a:br>
              <a:rPr lang="en-US" dirty="0" smtClean="0"/>
            </a:br>
            <a:r>
              <a:rPr lang="en-US" b="1" i="1" dirty="0" smtClean="0">
                <a:solidFill>
                  <a:srgbClr val="0099FF"/>
                </a:solidFill>
              </a:rPr>
              <a:t>vary</a:t>
            </a:r>
            <a:r>
              <a:rPr lang="en-US" dirty="0" smtClean="0"/>
              <a:t> according to clients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...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57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57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7987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550D-CF43-4A3B-A563-CC8B66F9486A}" type="slidenum">
              <a:rPr lang="en-US"/>
              <a:pPr/>
              <a:t>21</a:t>
            </a:fld>
            <a:endParaRPr lang="en-US" dirty="0"/>
          </a:p>
        </p:txBody>
      </p:sp>
      <p:sp>
        <p:nvSpPr>
          <p:cNvPr id="286003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i="1" dirty="0" smtClean="0"/>
              <a:t>Behavioural Pattern Example</a:t>
            </a:r>
            <a:br>
              <a:rPr lang="en-US" sz="3200" i="1" dirty="0" smtClean="0"/>
            </a:br>
            <a:r>
              <a:rPr lang="en-US" dirty="0" smtClean="0"/>
              <a:t>Strategy</a:t>
            </a:r>
            <a:endParaRPr lang="en-US" dirty="0"/>
          </a:p>
        </p:txBody>
      </p:sp>
      <p:sp>
        <p:nvSpPr>
          <p:cNvPr id="28600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9144000" cy="68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600" b="1" i="1" dirty="0" smtClean="0">
                <a:solidFill>
                  <a:schemeClr val="bg1">
                    <a:lumMod val="65000"/>
                  </a:schemeClr>
                </a:solidFill>
              </a:rPr>
              <a:t>Design Pattern Solution </a:t>
            </a:r>
            <a:r>
              <a:rPr lang="en-US" sz="3600" b="1" dirty="0" smtClean="0">
                <a:solidFill>
                  <a:schemeClr val="bg1">
                    <a:lumMod val="65000"/>
                  </a:schemeClr>
                </a:solidFill>
              </a:rPr>
              <a:t>(</a:t>
            </a:r>
            <a:r>
              <a:rPr lang="en-US" sz="3600" b="1" i="1" dirty="0" smtClean="0">
                <a:solidFill>
                  <a:schemeClr val="bg1">
                    <a:lumMod val="65000"/>
                  </a:schemeClr>
                </a:solidFill>
              </a:rPr>
              <a:t>Continued</a:t>
            </a:r>
            <a:r>
              <a:rPr lang="en-US" sz="3600" b="1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  <a:endParaRPr lang="en-US" sz="3600" b="1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 flipV="1">
            <a:off x="2613632" y="4306252"/>
            <a:ext cx="0" cy="36576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flipV="1">
            <a:off x="5113496" y="4303395"/>
            <a:ext cx="0" cy="36576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H="1">
            <a:off x="2613632" y="4303395"/>
            <a:ext cx="249631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flipV="1">
            <a:off x="3861788" y="3799602"/>
            <a:ext cx="0" cy="51206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AutoShape 10"/>
          <p:cNvSpPr>
            <a:spLocks noChangeArrowheads="1"/>
          </p:cNvSpPr>
          <p:nvPr/>
        </p:nvSpPr>
        <p:spPr bwMode="auto">
          <a:xfrm>
            <a:off x="3745901" y="3607038"/>
            <a:ext cx="231775" cy="201613"/>
          </a:xfrm>
          <a:prstGeom prst="triangle">
            <a:avLst>
              <a:gd name="adj" fmla="val 50000"/>
            </a:avLst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7" name="Line 6"/>
          <p:cNvSpPr>
            <a:spLocks noChangeShapeType="1"/>
          </p:cNvSpPr>
          <p:nvPr/>
        </p:nvSpPr>
        <p:spPr bwMode="auto">
          <a:xfrm>
            <a:off x="2284412" y="3170225"/>
            <a:ext cx="1097280" cy="0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 type="none" w="sm" len="sm"/>
            <a:tailEnd type="arrow" w="lg" len="lg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3404588" y="2811932"/>
            <a:ext cx="914400" cy="731520"/>
          </a:xfrm>
          <a:prstGeom prst="rect">
            <a:avLst/>
          </a:prstGeom>
          <a:noFill/>
          <a:ln w="57150">
            <a:solidFill>
              <a:srgbClr val="00B05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/>
            <a:r>
              <a:rPr lang="en-US" sz="2400" dirty="0" smtClean="0"/>
              <a:t>Sorter</a:t>
            </a:r>
          </a:p>
          <a:p>
            <a:pPr algn="l"/>
            <a:r>
              <a:rPr lang="en-US" sz="2400" dirty="0" smtClean="0"/>
              <a:t>sort()</a:t>
            </a:r>
          </a:p>
        </p:txBody>
      </p:sp>
      <p:cxnSp>
        <p:nvCxnSpPr>
          <p:cNvPr id="20" name="Straight Connector 19"/>
          <p:cNvCxnSpPr/>
          <p:nvPr/>
        </p:nvCxnSpPr>
        <p:spPr bwMode="auto">
          <a:xfrm flipH="1">
            <a:off x="3404588" y="3194784"/>
            <a:ext cx="914400" cy="0"/>
          </a:xfrm>
          <a:prstGeom prst="line">
            <a:avLst/>
          </a:prstGeom>
          <a:solidFill>
            <a:schemeClr val="accent1"/>
          </a:solidFill>
          <a:ln w="101600" cap="flat" cmpd="dbl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1" name="Rectangle 7"/>
          <p:cNvSpPr>
            <a:spLocks noChangeArrowheads="1"/>
          </p:cNvSpPr>
          <p:nvPr/>
        </p:nvSpPr>
        <p:spPr bwMode="auto">
          <a:xfrm>
            <a:off x="1424912" y="4693920"/>
            <a:ext cx="2377440" cy="731520"/>
          </a:xfrm>
          <a:prstGeom prst="rect">
            <a:avLst/>
          </a:prstGeom>
          <a:noFill/>
          <a:ln w="57150">
            <a:solidFill>
              <a:srgbClr val="00B05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/>
            <a:r>
              <a:rPr lang="en-US" sz="2400" dirty="0" smtClean="0"/>
              <a:t>SubjectQuickSort</a:t>
            </a:r>
          </a:p>
          <a:p>
            <a:pPr algn="l"/>
            <a:r>
              <a:rPr lang="en-US" sz="2400" dirty="0" smtClean="0"/>
              <a:t>sort()</a:t>
            </a:r>
            <a:endParaRPr lang="en-US" sz="2400" dirty="0"/>
          </a:p>
        </p:txBody>
      </p:sp>
      <p:cxnSp>
        <p:nvCxnSpPr>
          <p:cNvPr id="22" name="Straight Connector 21"/>
          <p:cNvCxnSpPr/>
          <p:nvPr/>
        </p:nvCxnSpPr>
        <p:spPr bwMode="auto">
          <a:xfrm flipH="1">
            <a:off x="1424912" y="5085318"/>
            <a:ext cx="2377440" cy="0"/>
          </a:xfrm>
          <a:prstGeom prst="line">
            <a:avLst/>
          </a:prstGeom>
          <a:solidFill>
            <a:schemeClr val="accent1"/>
          </a:solidFill>
          <a:ln w="101600" cap="flat" cmpd="dbl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4107656" y="4693920"/>
            <a:ext cx="2011680" cy="731520"/>
          </a:xfrm>
          <a:prstGeom prst="rect">
            <a:avLst/>
          </a:prstGeom>
          <a:noFill/>
          <a:ln w="57150">
            <a:solidFill>
              <a:srgbClr val="00B05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/>
            <a:r>
              <a:rPr lang="en-US" sz="2400" dirty="0" smtClean="0"/>
              <a:t>DateInsertSort</a:t>
            </a:r>
          </a:p>
          <a:p>
            <a:pPr algn="l"/>
            <a:r>
              <a:rPr lang="en-US" sz="2400" dirty="0" smtClean="0"/>
              <a:t>sort()  .</a:t>
            </a:r>
            <a:endParaRPr lang="en-US" sz="2400" b="1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 flipH="1">
            <a:off x="4107656" y="5085318"/>
            <a:ext cx="2011680" cy="0"/>
          </a:xfrm>
          <a:prstGeom prst="line">
            <a:avLst/>
          </a:prstGeom>
          <a:solidFill>
            <a:schemeClr val="accent1"/>
          </a:solidFill>
          <a:ln w="101600" cap="flat" cmpd="dbl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4" name="Rectangle 7"/>
          <p:cNvSpPr>
            <a:spLocks noChangeArrowheads="1"/>
          </p:cNvSpPr>
          <p:nvPr/>
        </p:nvSpPr>
        <p:spPr bwMode="auto">
          <a:xfrm>
            <a:off x="531812" y="2629052"/>
            <a:ext cx="1737360" cy="1097280"/>
          </a:xfrm>
          <a:prstGeom prst="rect">
            <a:avLst/>
          </a:prstGeom>
          <a:noFill/>
          <a:ln w="5715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/>
            <a:r>
              <a:rPr lang="en-US" sz="2400" dirty="0" smtClean="0"/>
              <a:t>Inbox</a:t>
            </a:r>
          </a:p>
          <a:p>
            <a:pPr algn="l"/>
            <a:r>
              <a:rPr lang="en-US" sz="2400" dirty="0" smtClean="0"/>
              <a:t>sort()</a:t>
            </a:r>
            <a:endParaRPr lang="en-US" sz="2400" dirty="0"/>
          </a:p>
          <a:p>
            <a:pPr algn="l"/>
            <a:r>
              <a:rPr lang="en-US" sz="2400" dirty="0" smtClean="0"/>
              <a:t>setStrategy()</a:t>
            </a:r>
          </a:p>
        </p:txBody>
      </p:sp>
      <p:cxnSp>
        <p:nvCxnSpPr>
          <p:cNvPr id="45" name="Straight Connector 44"/>
          <p:cNvCxnSpPr/>
          <p:nvPr/>
        </p:nvCxnSpPr>
        <p:spPr bwMode="auto">
          <a:xfrm flipH="1">
            <a:off x="531812" y="3022930"/>
            <a:ext cx="1737360" cy="0"/>
          </a:xfrm>
          <a:prstGeom prst="line">
            <a:avLst/>
          </a:prstGeom>
          <a:solidFill>
            <a:schemeClr val="accent1"/>
          </a:solidFill>
          <a:ln w="101600" cap="flat" cmpd="dbl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6" name="Freeform 33"/>
          <p:cNvSpPr>
            <a:spLocks/>
          </p:cNvSpPr>
          <p:nvPr/>
        </p:nvSpPr>
        <p:spPr bwMode="auto">
          <a:xfrm>
            <a:off x="2284412" y="3057797"/>
            <a:ext cx="365760" cy="239790"/>
          </a:xfrm>
          <a:custGeom>
            <a:avLst/>
            <a:gdLst>
              <a:gd name="T0" fmla="*/ 73 w 96"/>
              <a:gd name="T1" fmla="*/ 0 h 144"/>
              <a:gd name="T2" fmla="*/ 0 w 96"/>
              <a:gd name="T3" fmla="*/ 74 h 144"/>
              <a:gd name="T4" fmla="*/ 73 w 96"/>
              <a:gd name="T5" fmla="*/ 151 h 144"/>
              <a:gd name="T6" fmla="*/ 145 w 96"/>
              <a:gd name="T7" fmla="*/ 74 h 144"/>
              <a:gd name="T8" fmla="*/ 73 w 96"/>
              <a:gd name="T9" fmla="*/ 0 h 1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6"/>
              <a:gd name="T16" fmla="*/ 0 h 144"/>
              <a:gd name="T17" fmla="*/ 96 w 96"/>
              <a:gd name="T18" fmla="*/ 144 h 1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6" h="144">
                <a:moveTo>
                  <a:pt x="48" y="0"/>
                </a:moveTo>
                <a:lnTo>
                  <a:pt x="0" y="71"/>
                </a:lnTo>
                <a:lnTo>
                  <a:pt x="48" y="144"/>
                </a:lnTo>
                <a:lnTo>
                  <a:pt x="96" y="71"/>
                </a:lnTo>
                <a:lnTo>
                  <a:pt x="48" y="0"/>
                </a:lnTo>
                <a:close/>
              </a:path>
            </a:pathLst>
          </a:custGeom>
          <a:solidFill>
            <a:srgbClr val="00B050"/>
          </a:solidFill>
          <a:ln w="38100" cmpd="sng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 sz="280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animBg="1"/>
      <p:bldP spid="17" grpId="0" animBg="1"/>
      <p:bldP spid="19" grpId="0" uiExpand="1" build="p" animBg="1"/>
      <p:bldP spid="21" grpId="0" uiExpand="1" build="p" animBg="1"/>
      <p:bldP spid="23" grpId="0" uiExpand="1" build="p" animBg="1"/>
      <p:bldP spid="44" grpId="0" uiExpand="1" build="p" animBg="1"/>
      <p:bldP spid="4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C4F4-3ED6-40C7-A254-755BAE6F91B8}" type="slidenum">
              <a:rPr lang="en-US"/>
              <a:pPr/>
              <a:t>22</a:t>
            </a:fld>
            <a:endParaRPr lang="en-US" dirty="0"/>
          </a:p>
        </p:txBody>
      </p:sp>
      <p:sp>
        <p:nvSpPr>
          <p:cNvPr id="286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i="1" dirty="0"/>
              <a:t>Behavioural Pattern </a:t>
            </a:r>
            <a:r>
              <a:rPr lang="en-US" sz="3200" i="1" dirty="0" smtClean="0"/>
              <a:t>Example: Strategy</a:t>
            </a:r>
            <a:r>
              <a:rPr lang="en-US" sz="3200" i="1" dirty="0"/>
              <a:t/>
            </a:r>
            <a:br>
              <a:rPr lang="en-US" sz="3200" i="1" dirty="0"/>
            </a:br>
            <a:r>
              <a:rPr lang="en-US" dirty="0" smtClean="0"/>
              <a:t>Potential Implementation in C#</a:t>
            </a:r>
            <a:endParaRPr lang="en-US" dirty="0"/>
          </a:p>
        </p:txBody>
      </p:sp>
      <p:sp>
        <p:nvSpPr>
          <p:cNvPr id="286208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sz="900" dirty="0"/>
              <a:t>// Strategy pattern -- Structural example </a:t>
            </a:r>
            <a:br>
              <a:rPr lang="en-US" sz="900" dirty="0"/>
            </a:br>
            <a:r>
              <a:rPr lang="en-US" sz="900" dirty="0"/>
              <a:t>using System;</a:t>
            </a:r>
            <a:br>
              <a:rPr lang="en-US" sz="900" dirty="0"/>
            </a:br>
            <a:r>
              <a:rPr lang="en-US" sz="900" dirty="0"/>
              <a:t>namespace DoFactory.GangOfFour.Strategy.Structural</a:t>
            </a:r>
            <a:br>
              <a:rPr lang="en-US" sz="900" dirty="0"/>
            </a:br>
            <a:r>
              <a:rPr lang="en-US" sz="900" dirty="0"/>
              <a:t>{</a:t>
            </a:r>
            <a:br>
              <a:rPr lang="en-US" sz="900" dirty="0"/>
            </a:br>
            <a:r>
              <a:rPr lang="en-US" sz="900" dirty="0"/>
              <a:t>  // MainApp test application </a:t>
            </a:r>
            <a:br>
              <a:rPr lang="en-US" sz="900" dirty="0"/>
            </a:br>
            <a:r>
              <a:rPr lang="en-US" sz="900" dirty="0"/>
              <a:t>  class MainApp</a:t>
            </a:r>
            <a:br>
              <a:rPr lang="en-US" sz="900" dirty="0"/>
            </a:br>
            <a:r>
              <a:rPr lang="en-US" sz="900" dirty="0"/>
              <a:t>  {</a:t>
            </a:r>
            <a:br>
              <a:rPr lang="en-US" sz="900" dirty="0"/>
            </a:br>
            <a:r>
              <a:rPr lang="en-US" sz="900" dirty="0"/>
              <a:t>    static void Main()</a:t>
            </a:r>
            <a:br>
              <a:rPr lang="en-US" sz="900" dirty="0"/>
            </a:br>
            <a:r>
              <a:rPr lang="en-US" sz="900" dirty="0"/>
              <a:t>    {</a:t>
            </a:r>
            <a:br>
              <a:rPr lang="en-US" sz="900" dirty="0"/>
            </a:br>
            <a:r>
              <a:rPr lang="en-US" sz="900" dirty="0"/>
              <a:t>      Context context;</a:t>
            </a:r>
            <a:br>
              <a:rPr lang="en-US" sz="900" dirty="0"/>
            </a:br>
            <a:r>
              <a:rPr lang="en-US" sz="900" dirty="0"/>
              <a:t>      // Three contexts following different strategies </a:t>
            </a:r>
            <a:br>
              <a:rPr lang="en-US" sz="900" dirty="0"/>
            </a:br>
            <a:r>
              <a:rPr lang="en-US" sz="900" dirty="0"/>
              <a:t>      context = new Context(new ConcreteStrategyA());</a:t>
            </a:r>
            <a:br>
              <a:rPr lang="en-US" sz="900" dirty="0"/>
            </a:br>
            <a:r>
              <a:rPr lang="en-US" sz="900" dirty="0"/>
              <a:t>      context.ContextInterface();</a:t>
            </a:r>
            <a:br>
              <a:rPr lang="en-US" sz="900" dirty="0"/>
            </a:br>
            <a:r>
              <a:rPr lang="en-US" sz="900" dirty="0"/>
              <a:t>      context = new Context(new ConcreteStrategyB());</a:t>
            </a:r>
            <a:br>
              <a:rPr lang="en-US" sz="900" dirty="0"/>
            </a:br>
            <a:r>
              <a:rPr lang="en-US" sz="900" dirty="0"/>
              <a:t>      context.ContextInterface();</a:t>
            </a:r>
            <a:br>
              <a:rPr lang="en-US" sz="900" dirty="0"/>
            </a:br>
            <a:r>
              <a:rPr lang="en-US" sz="900" dirty="0"/>
              <a:t>      context = new Context(new ConcreteStrategyC());</a:t>
            </a:r>
            <a:br>
              <a:rPr lang="en-US" sz="900" dirty="0"/>
            </a:br>
            <a:r>
              <a:rPr lang="en-US" sz="900" dirty="0"/>
              <a:t>      context.ContextInterface();</a:t>
            </a:r>
            <a:br>
              <a:rPr lang="en-US" sz="900" dirty="0"/>
            </a:br>
            <a:r>
              <a:rPr lang="en-US" sz="900" dirty="0"/>
              <a:t>      // Wait for user </a:t>
            </a:r>
            <a:br>
              <a:rPr lang="en-US" sz="900" dirty="0"/>
            </a:br>
            <a:r>
              <a:rPr lang="en-US" sz="900" dirty="0"/>
              <a:t>      Console.Read();</a:t>
            </a:r>
            <a:br>
              <a:rPr lang="en-US" sz="900" dirty="0"/>
            </a:br>
            <a:r>
              <a:rPr lang="en-US" sz="900" dirty="0"/>
              <a:t>    }</a:t>
            </a:r>
            <a:br>
              <a:rPr lang="en-US" sz="900" dirty="0"/>
            </a:br>
            <a:r>
              <a:rPr lang="en-US" sz="900" dirty="0"/>
              <a:t>  }</a:t>
            </a:r>
            <a:br>
              <a:rPr lang="en-US" sz="900" dirty="0"/>
            </a:br>
            <a:r>
              <a:rPr lang="en-US" sz="900" dirty="0"/>
              <a:t>  // "Strategy" </a:t>
            </a:r>
            <a:br>
              <a:rPr lang="en-US" sz="900" dirty="0"/>
            </a:br>
            <a:r>
              <a:rPr lang="en-US" sz="900" dirty="0"/>
              <a:t>  abstract class Strategy</a:t>
            </a:r>
            <a:br>
              <a:rPr lang="en-US" sz="900" dirty="0"/>
            </a:br>
            <a:r>
              <a:rPr lang="en-US" sz="900" dirty="0"/>
              <a:t>  {</a:t>
            </a:r>
            <a:br>
              <a:rPr lang="en-US" sz="900" dirty="0"/>
            </a:br>
            <a:r>
              <a:rPr lang="en-US" sz="900" dirty="0"/>
              <a:t>    public abstract void AlgorithmInterface();</a:t>
            </a:r>
            <a:br>
              <a:rPr lang="en-US" sz="900" dirty="0"/>
            </a:br>
            <a:r>
              <a:rPr lang="en-US" sz="900" dirty="0"/>
              <a:t>  }</a:t>
            </a:r>
            <a:br>
              <a:rPr lang="en-US" sz="900" dirty="0"/>
            </a:br>
            <a:r>
              <a:rPr lang="en-US" sz="900" dirty="0"/>
              <a:t>  // "ConcreteStrategyA" </a:t>
            </a:r>
            <a:br>
              <a:rPr lang="en-US" sz="900" dirty="0"/>
            </a:br>
            <a:r>
              <a:rPr lang="en-US" sz="900" dirty="0"/>
              <a:t>  class ConcreteStrategyA : Strategy</a:t>
            </a:r>
            <a:br>
              <a:rPr lang="en-US" sz="900" dirty="0"/>
            </a:br>
            <a:r>
              <a:rPr lang="en-US" sz="900" dirty="0"/>
              <a:t>  {</a:t>
            </a:r>
            <a:br>
              <a:rPr lang="en-US" sz="900" dirty="0"/>
            </a:br>
            <a:r>
              <a:rPr lang="en-US" sz="900" dirty="0"/>
              <a:t>    public override void AlgorithmInterface()</a:t>
            </a:r>
            <a:br>
              <a:rPr lang="en-US" sz="900" dirty="0"/>
            </a:br>
            <a:r>
              <a:rPr lang="en-US" sz="900" dirty="0"/>
              <a:t>    {</a:t>
            </a:r>
            <a:br>
              <a:rPr lang="en-US" sz="900" dirty="0"/>
            </a:br>
            <a:r>
              <a:rPr lang="en-US" sz="900" dirty="0"/>
              <a:t>      Console.WriteLine(</a:t>
            </a:r>
            <a:br>
              <a:rPr lang="en-US" sz="900" dirty="0"/>
            </a:br>
            <a:r>
              <a:rPr lang="en-US" sz="900" dirty="0"/>
              <a:t>        "Called ConcreteStrategyA.AlgorithmInterface()");</a:t>
            </a:r>
            <a:br>
              <a:rPr lang="en-US" sz="900" dirty="0"/>
            </a:br>
            <a:r>
              <a:rPr lang="en-US" sz="900" dirty="0"/>
              <a:t>    }</a:t>
            </a:r>
            <a:br>
              <a:rPr lang="en-US" sz="900" dirty="0"/>
            </a:br>
            <a:r>
              <a:rPr lang="en-US" sz="900" dirty="0"/>
              <a:t>  }</a:t>
            </a:r>
            <a:br>
              <a:rPr lang="en-US" sz="900" dirty="0"/>
            </a:br>
            <a:endParaRPr lang="en-US" sz="900" dirty="0"/>
          </a:p>
        </p:txBody>
      </p:sp>
      <p:sp>
        <p:nvSpPr>
          <p:cNvPr id="286208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sz="900" dirty="0"/>
              <a:t>  // "ConcreteStrategyB" </a:t>
            </a:r>
            <a:br>
              <a:rPr lang="en-US" sz="900" dirty="0"/>
            </a:br>
            <a:r>
              <a:rPr lang="en-US" sz="900" dirty="0"/>
              <a:t>  class ConcreteStrategyB : Strategy</a:t>
            </a:r>
            <a:br>
              <a:rPr lang="en-US" sz="900" dirty="0"/>
            </a:br>
            <a:r>
              <a:rPr lang="en-US" sz="900" dirty="0"/>
              <a:t>  {</a:t>
            </a:r>
            <a:br>
              <a:rPr lang="en-US" sz="900" dirty="0"/>
            </a:br>
            <a:r>
              <a:rPr lang="en-US" sz="900" dirty="0"/>
              <a:t>    public override void AlgorithmInterface()</a:t>
            </a:r>
            <a:br>
              <a:rPr lang="en-US" sz="900" dirty="0"/>
            </a:br>
            <a:r>
              <a:rPr lang="en-US" sz="900" dirty="0"/>
              <a:t>    {</a:t>
            </a:r>
            <a:br>
              <a:rPr lang="en-US" sz="900" dirty="0"/>
            </a:br>
            <a:r>
              <a:rPr lang="en-US" sz="900" dirty="0"/>
              <a:t>      Console.WriteLine(</a:t>
            </a:r>
            <a:br>
              <a:rPr lang="en-US" sz="900" dirty="0"/>
            </a:br>
            <a:r>
              <a:rPr lang="en-US" sz="900" dirty="0"/>
              <a:t>        "Called ConcreteStrategyB.AlgorithmInterface()");</a:t>
            </a:r>
            <a:br>
              <a:rPr lang="en-US" sz="900" dirty="0"/>
            </a:br>
            <a:r>
              <a:rPr lang="en-US" sz="900" dirty="0"/>
              <a:t>    }</a:t>
            </a:r>
            <a:br>
              <a:rPr lang="en-US" sz="900" dirty="0"/>
            </a:br>
            <a:r>
              <a:rPr lang="en-US" sz="900" dirty="0"/>
              <a:t>  }</a:t>
            </a:r>
            <a:br>
              <a:rPr lang="en-US" sz="900" dirty="0"/>
            </a:br>
            <a:r>
              <a:rPr lang="en-US" sz="900" dirty="0"/>
              <a:t>  // "ConcreteStrategyC" </a:t>
            </a:r>
            <a:br>
              <a:rPr lang="en-US" sz="900" dirty="0"/>
            </a:br>
            <a:r>
              <a:rPr lang="en-US" sz="900" dirty="0"/>
              <a:t>  class ConcreteStrategyC : Strategy</a:t>
            </a:r>
            <a:br>
              <a:rPr lang="en-US" sz="900" dirty="0"/>
            </a:br>
            <a:r>
              <a:rPr lang="en-US" sz="900" dirty="0"/>
              <a:t>  {</a:t>
            </a:r>
            <a:br>
              <a:rPr lang="en-US" sz="900" dirty="0"/>
            </a:br>
            <a:r>
              <a:rPr lang="en-US" sz="900" dirty="0"/>
              <a:t>    public override void AlgorithmInterface()</a:t>
            </a:r>
            <a:br>
              <a:rPr lang="en-US" sz="900" dirty="0"/>
            </a:br>
            <a:r>
              <a:rPr lang="en-US" sz="900" dirty="0"/>
              <a:t>    {</a:t>
            </a:r>
            <a:br>
              <a:rPr lang="en-US" sz="900" dirty="0"/>
            </a:br>
            <a:r>
              <a:rPr lang="en-US" sz="900" dirty="0"/>
              <a:t>      Console.WriteLine(</a:t>
            </a:r>
            <a:br>
              <a:rPr lang="en-US" sz="900" dirty="0"/>
            </a:br>
            <a:r>
              <a:rPr lang="en-US" sz="900" dirty="0"/>
              <a:t>        "Called ConcreteStrategyC.AlgorithmInterface()");</a:t>
            </a:r>
            <a:br>
              <a:rPr lang="en-US" sz="900" dirty="0"/>
            </a:br>
            <a:r>
              <a:rPr lang="en-US" sz="900" dirty="0"/>
              <a:t>    }</a:t>
            </a:r>
            <a:br>
              <a:rPr lang="en-US" sz="900" dirty="0"/>
            </a:br>
            <a:r>
              <a:rPr lang="en-US" sz="900" dirty="0"/>
              <a:t>  }</a:t>
            </a:r>
            <a:br>
              <a:rPr lang="en-US" sz="900" dirty="0"/>
            </a:br>
            <a:r>
              <a:rPr lang="en-US" sz="900" dirty="0"/>
              <a:t>  // "Context" </a:t>
            </a:r>
            <a:br>
              <a:rPr lang="en-US" sz="900" dirty="0"/>
            </a:br>
            <a:r>
              <a:rPr lang="en-US" sz="900" dirty="0"/>
              <a:t>  class Context</a:t>
            </a:r>
            <a:br>
              <a:rPr lang="en-US" sz="900" dirty="0"/>
            </a:br>
            <a:r>
              <a:rPr lang="en-US" sz="900" dirty="0"/>
              <a:t>  {</a:t>
            </a:r>
            <a:br>
              <a:rPr lang="en-US" sz="900" dirty="0"/>
            </a:br>
            <a:r>
              <a:rPr lang="en-US" sz="900" dirty="0"/>
              <a:t>    Strategy strategy;</a:t>
            </a:r>
            <a:br>
              <a:rPr lang="en-US" sz="900" dirty="0"/>
            </a:br>
            <a:r>
              <a:rPr lang="en-US" sz="900" dirty="0"/>
              <a:t>    // Constructor </a:t>
            </a:r>
            <a:br>
              <a:rPr lang="en-US" sz="900" dirty="0"/>
            </a:br>
            <a:r>
              <a:rPr lang="en-US" sz="900" dirty="0"/>
              <a:t>    public Context(Strategy strategy)</a:t>
            </a:r>
            <a:br>
              <a:rPr lang="en-US" sz="900" dirty="0"/>
            </a:br>
            <a:r>
              <a:rPr lang="en-US" sz="900" dirty="0"/>
              <a:t>    {</a:t>
            </a:r>
            <a:br>
              <a:rPr lang="en-US" sz="900" dirty="0"/>
            </a:br>
            <a:r>
              <a:rPr lang="en-US" sz="900" dirty="0"/>
              <a:t>      this.strategy = strategy;</a:t>
            </a:r>
            <a:br>
              <a:rPr lang="en-US" sz="900" dirty="0"/>
            </a:br>
            <a:r>
              <a:rPr lang="en-US" sz="900" dirty="0"/>
              <a:t>    }</a:t>
            </a:r>
            <a:br>
              <a:rPr lang="en-US" sz="900" dirty="0"/>
            </a:br>
            <a:r>
              <a:rPr lang="en-US" sz="900" dirty="0"/>
              <a:t>    public void ContextInterface()</a:t>
            </a:r>
            <a:br>
              <a:rPr lang="en-US" sz="900" dirty="0"/>
            </a:br>
            <a:r>
              <a:rPr lang="en-US" sz="900" dirty="0"/>
              <a:t>    {</a:t>
            </a:r>
            <a:br>
              <a:rPr lang="en-US" sz="900" dirty="0"/>
            </a:br>
            <a:r>
              <a:rPr lang="en-US" sz="900" dirty="0"/>
              <a:t>      strategy.AlgorithmInterface();</a:t>
            </a:r>
            <a:br>
              <a:rPr lang="en-US" sz="900" dirty="0"/>
            </a:br>
            <a:r>
              <a:rPr lang="en-US" sz="900" dirty="0"/>
              <a:t>    }</a:t>
            </a:r>
            <a:br>
              <a:rPr lang="en-US" sz="900" dirty="0"/>
            </a:br>
            <a:r>
              <a:rPr lang="en-US" sz="900" dirty="0"/>
              <a:t>  }</a:t>
            </a:r>
            <a:br>
              <a:rPr lang="en-US" sz="900" dirty="0"/>
            </a:br>
            <a:r>
              <a:rPr lang="en-US" sz="900" dirty="0"/>
              <a:t>}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B05E789-C300-4E50-AFA3-F8E9DD603585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85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the GoF Design Patterns</a:t>
            </a:r>
          </a:p>
        </p:txBody>
      </p:sp>
      <p:sp>
        <p:nvSpPr>
          <p:cNvPr id="285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9235440" cy="4953000"/>
          </a:xfrm>
        </p:spPr>
        <p:txBody>
          <a:bodyPr/>
          <a:lstStyle/>
          <a:p>
            <a:pPr>
              <a:buClr>
                <a:schemeClr val="folHlink"/>
              </a:buClr>
              <a:tabLst>
                <a:tab pos="3082925" algn="l"/>
              </a:tabLst>
            </a:pPr>
            <a:r>
              <a:rPr lang="en-US" b="1" i="1" dirty="0">
                <a:solidFill>
                  <a:schemeClr val="folHlink"/>
                </a:solidFill>
              </a:rPr>
              <a:t>Gang-of-Four:</a:t>
            </a:r>
            <a:r>
              <a:rPr lang="en-US" dirty="0">
                <a:solidFill>
                  <a:schemeClr val="folHlink"/>
                </a:solidFill>
              </a:rPr>
              <a:t>	Gamma, Helm, Johnson, and 		Vlissides</a:t>
            </a:r>
          </a:p>
          <a:p>
            <a:pPr>
              <a:buClr>
                <a:schemeClr val="folHlink"/>
              </a:buClr>
              <a:tabLst>
                <a:tab pos="3082925" algn="l"/>
              </a:tabLst>
            </a:pPr>
            <a:r>
              <a:rPr lang="en-US" dirty="0">
                <a:solidFill>
                  <a:schemeClr val="folHlink"/>
                </a:solidFill>
              </a:rPr>
              <a:t>Three categories</a:t>
            </a:r>
          </a:p>
          <a:p>
            <a:pPr lvl="1">
              <a:buClr>
                <a:schemeClr val="bg1">
                  <a:lumMod val="65000"/>
                </a:schemeClr>
              </a:buClr>
              <a:tabLst>
                <a:tab pos="3205163" algn="l"/>
              </a:tabLst>
            </a:pPr>
            <a:r>
              <a:rPr lang="en-US" b="1" i="1" dirty="0">
                <a:solidFill>
                  <a:schemeClr val="bg1">
                    <a:lumMod val="65000"/>
                  </a:schemeClr>
                </a:solidFill>
              </a:rPr>
              <a:t>Behavioural	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How to build powerful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behavior</a:t>
            </a:r>
            <a:endParaRPr lang="en-US" i="1" dirty="0">
              <a:solidFill>
                <a:schemeClr val="bg1">
                  <a:lumMod val="65000"/>
                </a:schemeClr>
              </a:solidFill>
            </a:endParaRPr>
          </a:p>
          <a:p>
            <a:pPr lvl="1">
              <a:buClr>
                <a:srgbClr val="00B050"/>
              </a:buClr>
              <a:tabLst>
                <a:tab pos="3205163" algn="l"/>
              </a:tabLst>
            </a:pPr>
            <a:r>
              <a:rPr lang="en-US" sz="3200" b="1" i="1" dirty="0" smtClean="0">
                <a:solidFill>
                  <a:srgbClr val="00B050"/>
                </a:solidFill>
              </a:rPr>
              <a:t>Creational	</a:t>
            </a:r>
            <a:r>
              <a:rPr lang="en-US" sz="3200" b="1" dirty="0" smtClean="0">
                <a:solidFill>
                  <a:srgbClr val="00B050"/>
                </a:solidFill>
              </a:rPr>
              <a:t>How to build complex objects</a:t>
            </a:r>
            <a:endParaRPr lang="en-US" sz="3200" b="1" dirty="0">
              <a:solidFill>
                <a:srgbClr val="00B050"/>
              </a:solidFill>
            </a:endParaRPr>
          </a:p>
          <a:p>
            <a:pPr lvl="1">
              <a:buClr>
                <a:schemeClr val="folHlink"/>
              </a:buClr>
              <a:tabLst>
                <a:tab pos="3205163" algn="l"/>
              </a:tabLst>
            </a:pPr>
            <a:r>
              <a:rPr lang="en-US" b="1" i="1" dirty="0">
                <a:solidFill>
                  <a:schemeClr val="folHlink"/>
                </a:solidFill>
              </a:rPr>
              <a:t>Structural	</a:t>
            </a:r>
            <a:r>
              <a:rPr lang="en-US" dirty="0">
                <a:solidFill>
                  <a:schemeClr val="folHlink"/>
                </a:solidFill>
              </a:rPr>
              <a:t>How to build flexible </a:t>
            </a:r>
            <a:r>
              <a:rPr lang="en-US" dirty="0" smtClean="0">
                <a:solidFill>
                  <a:schemeClr val="folHlink"/>
                </a:solidFill>
              </a:rPr>
              <a:t>structures  .</a:t>
            </a:r>
            <a:endParaRPr lang="en-US" b="1" dirty="0">
              <a:solidFill>
                <a:schemeClr val="folHlink"/>
              </a:solidFill>
            </a:endParaRPr>
          </a:p>
        </p:txBody>
      </p:sp>
      <p:sp>
        <p:nvSpPr>
          <p:cNvPr id="2853892" name="Rectangle 4"/>
          <p:cNvSpPr>
            <a:spLocks noChangeArrowheads="1"/>
          </p:cNvSpPr>
          <p:nvPr/>
        </p:nvSpPr>
        <p:spPr bwMode="auto">
          <a:xfrm>
            <a:off x="-228600" y="-228600"/>
            <a:ext cx="10363200" cy="7315200"/>
          </a:xfrm>
          <a:prstGeom prst="rect">
            <a:avLst/>
          </a:prstGeom>
          <a:noFill/>
          <a:ln w="1524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H="1" flipV="1">
            <a:off x="3275012" y="4267200"/>
            <a:ext cx="1066800" cy="2133600"/>
          </a:xfrm>
          <a:prstGeom prst="line">
            <a:avLst/>
          </a:prstGeom>
          <a:noFill/>
          <a:ln w="406400">
            <a:solidFill>
              <a:srgbClr val="00B050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94452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2C648-49F1-420B-AACE-7F489D495EA9}" type="slidenum">
              <a:rPr lang="en-US"/>
              <a:pPr/>
              <a:t>24</a:t>
            </a:fld>
            <a:endParaRPr lang="en-US" dirty="0"/>
          </a:p>
        </p:txBody>
      </p:sp>
      <p:sp>
        <p:nvSpPr>
          <p:cNvPr id="2403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i="1" dirty="0"/>
              <a:t>Creational Pattern Example</a:t>
            </a:r>
            <a:br>
              <a:rPr lang="en-US" sz="3200" i="1" dirty="0"/>
            </a:br>
            <a:r>
              <a:rPr lang="en-US" dirty="0"/>
              <a:t>Abstract Factory</a:t>
            </a:r>
          </a:p>
        </p:txBody>
      </p:sp>
      <p:sp>
        <p:nvSpPr>
          <p:cNvPr id="2403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600" b="1" i="1" dirty="0">
                <a:solidFill>
                  <a:schemeClr val="tx2"/>
                </a:solidFill>
              </a:rPr>
              <a:t>Problem</a:t>
            </a:r>
            <a:endParaRPr lang="en-US" sz="3600" dirty="0">
              <a:solidFill>
                <a:schemeClr val="tx2"/>
              </a:solidFill>
            </a:endParaRPr>
          </a:p>
          <a:p>
            <a:pPr>
              <a:buClr>
                <a:schemeClr val="bg2"/>
              </a:buClr>
            </a:pPr>
            <a:r>
              <a:rPr lang="en-US" dirty="0"/>
              <a:t>Sometimes constructing an object is very </a:t>
            </a:r>
            <a:r>
              <a:rPr lang="en-US" dirty="0" smtClean="0"/>
              <a:t>complicated</a:t>
            </a:r>
            <a:endParaRPr lang="en-US" dirty="0"/>
          </a:p>
          <a:p>
            <a:pPr lvl="1">
              <a:buClr>
                <a:schemeClr val="bg2"/>
              </a:buClr>
            </a:pPr>
            <a:r>
              <a:rPr lang="en-US" dirty="0"/>
              <a:t>The object is made of many different kinds of complexly interconnected parts</a:t>
            </a:r>
          </a:p>
          <a:p>
            <a:pPr lvl="1">
              <a:buClr>
                <a:schemeClr val="bg2"/>
              </a:buClr>
            </a:pPr>
            <a:r>
              <a:rPr lang="en-US" dirty="0"/>
              <a:t>The object </a:t>
            </a:r>
            <a:r>
              <a:rPr lang="en-US" dirty="0" smtClean="0"/>
              <a:t>is made from two </a:t>
            </a:r>
            <a:r>
              <a:rPr lang="en-US" dirty="0"/>
              <a:t>or more sets of compatible parts, but the sets are incompatible </a:t>
            </a:r>
            <a:r>
              <a:rPr lang="en-US" dirty="0" smtClean="0"/>
              <a:t>to each other  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3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03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3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03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3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03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3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3331" grpId="0" uiExpand="1" build="p" bldLvl="2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5236-5EC0-4408-B7C3-D8426095A8A7}" type="slidenum">
              <a:rPr lang="en-US"/>
              <a:pPr/>
              <a:t>25</a:t>
            </a:fld>
            <a:endParaRPr lang="en-US" dirty="0"/>
          </a:p>
        </p:txBody>
      </p:sp>
      <p:sp>
        <p:nvSpPr>
          <p:cNvPr id="2405378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i="1" dirty="0"/>
              <a:t>Creational Pattern Example</a:t>
            </a:r>
            <a:br>
              <a:rPr lang="en-US" sz="3200" i="1" dirty="0"/>
            </a:br>
            <a:r>
              <a:rPr lang="en-US" dirty="0"/>
              <a:t>Abstract Factory</a:t>
            </a:r>
          </a:p>
        </p:txBody>
      </p:sp>
      <p:sp>
        <p:nvSpPr>
          <p:cNvPr id="2405379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229600" cy="4953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600" b="1" i="1" dirty="0" smtClean="0">
                <a:solidFill>
                  <a:schemeClr val="tx2"/>
                </a:solidFill>
              </a:rPr>
              <a:t>Application: Graphical User Interface</a:t>
            </a:r>
            <a:endParaRPr lang="en-US" sz="3600" dirty="0">
              <a:solidFill>
                <a:schemeClr val="tx2"/>
              </a:solidFill>
            </a:endParaRPr>
          </a:p>
          <a:p>
            <a:r>
              <a:rPr lang="en-US" dirty="0"/>
              <a:t>Constructing user interface </a:t>
            </a:r>
            <a:r>
              <a:rPr lang="en-US" b="1" i="1" dirty="0" smtClean="0">
                <a:solidFill>
                  <a:schemeClr val="bg2"/>
                </a:solidFill>
              </a:rPr>
              <a:t>widgets</a:t>
            </a:r>
          </a:p>
          <a:p>
            <a:pPr lvl="1"/>
            <a:r>
              <a:rPr lang="en-US" dirty="0" smtClean="0"/>
              <a:t>Windows</a:t>
            </a:r>
            <a:r>
              <a:rPr lang="en-US" dirty="0"/>
              <a:t>, scrollbars, radio </a:t>
            </a:r>
            <a:r>
              <a:rPr lang="en-US" dirty="0" smtClean="0"/>
              <a:t>buttons, </a:t>
            </a:r>
            <a:r>
              <a:rPr lang="en-US" dirty="0"/>
              <a:t>menus, … </a:t>
            </a:r>
          </a:p>
          <a:p>
            <a:pPr lvl="0">
              <a:buClr>
                <a:srgbClr val="CC0000"/>
              </a:buClr>
            </a:pPr>
            <a:r>
              <a:rPr lang="en-US" dirty="0" smtClean="0"/>
              <a:t>Various </a:t>
            </a:r>
            <a:r>
              <a:rPr lang="en-US" b="1" i="1" dirty="0" smtClean="0">
                <a:solidFill>
                  <a:schemeClr val="bg2"/>
                </a:solidFill>
              </a:rPr>
              <a:t>platforms</a:t>
            </a:r>
            <a:r>
              <a:rPr lang="en-US" dirty="0" smtClean="0"/>
              <a:t> to support </a:t>
            </a:r>
          </a:p>
          <a:p>
            <a:pPr lvl="1"/>
            <a:r>
              <a:rPr lang="en-US" dirty="0" smtClean="0"/>
              <a:t>Microsoft Windows, Apple macOS, Apple iOS, Unix-like X Window system  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0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0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0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0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5379" grpId="0" uiExpand="1" build="p" bldLvl="2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17F1D-0922-493F-877F-39DE03DD3601}" type="slidenum">
              <a:rPr lang="en-US"/>
              <a:pPr/>
              <a:t>26</a:t>
            </a:fld>
            <a:endParaRPr lang="en-US" dirty="0"/>
          </a:p>
        </p:txBody>
      </p:sp>
      <p:sp>
        <p:nvSpPr>
          <p:cNvPr id="27801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9144000" cy="1066800"/>
          </a:xfrm>
        </p:spPr>
        <p:txBody>
          <a:bodyPr/>
          <a:lstStyle/>
          <a:p>
            <a:r>
              <a:rPr lang="en-US" sz="3200" i="1" dirty="0"/>
              <a:t>Creational Pattern Example</a:t>
            </a:r>
            <a:br>
              <a:rPr lang="en-US" sz="3200" i="1" dirty="0"/>
            </a:br>
            <a:r>
              <a:rPr lang="en-US" dirty="0"/>
              <a:t>Abstract Factory</a:t>
            </a:r>
          </a:p>
        </p:txBody>
      </p:sp>
      <p:sp>
        <p:nvSpPr>
          <p:cNvPr id="278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229600" cy="173736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600" b="1" i="1" dirty="0" smtClean="0">
                <a:solidFill>
                  <a:srgbClr val="00B050"/>
                </a:solidFill>
              </a:rPr>
              <a:t>General Recommendation</a:t>
            </a:r>
            <a:endParaRPr lang="en-US" sz="3600" dirty="0">
              <a:solidFill>
                <a:srgbClr val="00B050"/>
              </a:solidFill>
            </a:endParaRPr>
          </a:p>
          <a:p>
            <a:r>
              <a:rPr lang="en-US" dirty="0" smtClean="0"/>
              <a:t>Use an abstract class (called </a:t>
            </a:r>
            <a:r>
              <a:rPr lang="en-US" b="1" i="1" dirty="0" smtClean="0">
                <a:solidFill>
                  <a:srgbClr val="00B050"/>
                </a:solidFill>
              </a:rPr>
              <a:t>pure fabrication</a:t>
            </a:r>
            <a:r>
              <a:rPr lang="en-US" dirty="0" smtClean="0"/>
              <a:t>) to </a:t>
            </a:r>
            <a:r>
              <a:rPr lang="en-US" dirty="0"/>
              <a:t>do the construction</a:t>
            </a:r>
          </a:p>
        </p:txBody>
      </p:sp>
      <p:cxnSp>
        <p:nvCxnSpPr>
          <p:cNvPr id="27" name="Straight Connector 26"/>
          <p:cNvCxnSpPr/>
          <p:nvPr/>
        </p:nvCxnSpPr>
        <p:spPr bwMode="auto">
          <a:xfrm flipV="1">
            <a:off x="7732712" y="4629256"/>
            <a:ext cx="0" cy="329184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8" name="AutoShape 10"/>
          <p:cNvSpPr>
            <a:spLocks noChangeArrowheads="1"/>
          </p:cNvSpPr>
          <p:nvPr/>
        </p:nvSpPr>
        <p:spPr bwMode="auto">
          <a:xfrm>
            <a:off x="7616825" y="4436692"/>
            <a:ext cx="231775" cy="201613"/>
          </a:xfrm>
          <a:prstGeom prst="triangle">
            <a:avLst>
              <a:gd name="adj" fmla="val 50000"/>
            </a:avLst>
          </a:prstGeom>
          <a:noFill/>
          <a:ln w="38100">
            <a:solidFill>
              <a:srgbClr val="00B0F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9" name="Line 12"/>
          <p:cNvSpPr>
            <a:spLocks noChangeShapeType="1"/>
          </p:cNvSpPr>
          <p:nvPr/>
        </p:nvSpPr>
        <p:spPr bwMode="auto">
          <a:xfrm flipV="1">
            <a:off x="5485308" y="5203914"/>
            <a:ext cx="859536" cy="16332"/>
          </a:xfrm>
          <a:prstGeom prst="line">
            <a:avLst/>
          </a:prstGeom>
          <a:noFill/>
          <a:ln w="38100">
            <a:solidFill>
              <a:srgbClr val="00B0F0"/>
            </a:solidFill>
            <a:prstDash val="dash"/>
            <a:round/>
            <a:headEnd type="none" w="sm" len="sm"/>
            <a:tailEnd type="arrow" w="lg" len="lg"/>
          </a:ln>
          <a:effectLst/>
        </p:spPr>
        <p:txBody>
          <a:bodyPr/>
          <a:lstStyle/>
          <a:p>
            <a:endParaRPr lang="en-US" dirty="0"/>
          </a:p>
        </p:txBody>
      </p:sp>
      <p:cxnSp>
        <p:nvCxnSpPr>
          <p:cNvPr id="43" name="Straight Connector 42"/>
          <p:cNvCxnSpPr/>
          <p:nvPr/>
        </p:nvCxnSpPr>
        <p:spPr bwMode="auto">
          <a:xfrm flipV="1">
            <a:off x="4191264" y="4629256"/>
            <a:ext cx="0" cy="32918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4" name="AutoShape 10"/>
          <p:cNvSpPr>
            <a:spLocks noChangeArrowheads="1"/>
          </p:cNvSpPr>
          <p:nvPr/>
        </p:nvSpPr>
        <p:spPr bwMode="auto">
          <a:xfrm>
            <a:off x="4075377" y="4436692"/>
            <a:ext cx="231775" cy="201613"/>
          </a:xfrm>
          <a:prstGeom prst="triangle">
            <a:avLst>
              <a:gd name="adj" fmla="val 50000"/>
            </a:avLst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5" name="Line 6"/>
          <p:cNvSpPr>
            <a:spLocks noChangeShapeType="1"/>
          </p:cNvSpPr>
          <p:nvPr/>
        </p:nvSpPr>
        <p:spPr bwMode="auto">
          <a:xfrm>
            <a:off x="2013796" y="4129473"/>
            <a:ext cx="914400" cy="0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 type="none" w="sm" len="sm"/>
            <a:tailEnd type="arrow" w="lg" len="lg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46" name="Rectangle 9"/>
          <p:cNvSpPr>
            <a:spLocks noChangeArrowheads="1"/>
          </p:cNvSpPr>
          <p:nvPr/>
        </p:nvSpPr>
        <p:spPr bwMode="auto">
          <a:xfrm>
            <a:off x="912812" y="3855153"/>
            <a:ext cx="1097280" cy="548640"/>
          </a:xfrm>
          <a:prstGeom prst="rect">
            <a:avLst/>
          </a:prstGeom>
          <a:noFill/>
          <a:ln w="5715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en-US" dirty="0"/>
              <a:t>Client</a:t>
            </a:r>
          </a:p>
        </p:txBody>
      </p:sp>
      <p:sp>
        <p:nvSpPr>
          <p:cNvPr id="50" name="Rectangle 7"/>
          <p:cNvSpPr>
            <a:spLocks noChangeArrowheads="1"/>
          </p:cNvSpPr>
          <p:nvPr/>
        </p:nvSpPr>
        <p:spPr bwMode="auto">
          <a:xfrm>
            <a:off x="6452552" y="3855153"/>
            <a:ext cx="2560320" cy="548640"/>
          </a:xfrm>
          <a:prstGeom prst="rect">
            <a:avLst/>
          </a:prstGeom>
          <a:noFill/>
          <a:ln w="57150">
            <a:solidFill>
              <a:srgbClr val="00B0F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en-US" dirty="0" smtClean="0"/>
              <a:t>AbstractProduct</a:t>
            </a:r>
          </a:p>
        </p:txBody>
      </p:sp>
      <p:sp>
        <p:nvSpPr>
          <p:cNvPr id="51" name="Rectangle 7"/>
          <p:cNvSpPr>
            <a:spLocks noChangeArrowheads="1"/>
          </p:cNvSpPr>
          <p:nvPr/>
        </p:nvSpPr>
        <p:spPr bwMode="auto">
          <a:xfrm>
            <a:off x="6338252" y="4937760"/>
            <a:ext cx="2788920" cy="548640"/>
          </a:xfrm>
          <a:prstGeom prst="rect">
            <a:avLst/>
          </a:prstGeom>
          <a:noFill/>
          <a:ln w="57150">
            <a:solidFill>
              <a:srgbClr val="00B0F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r"/>
            <a:r>
              <a:rPr lang="en-US" dirty="0" smtClean="0"/>
              <a:t>ConcreteProduct  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6" name="Rectangle 7"/>
          <p:cNvSpPr>
            <a:spLocks noChangeArrowheads="1"/>
          </p:cNvSpPr>
          <p:nvPr/>
        </p:nvSpPr>
        <p:spPr bwMode="auto">
          <a:xfrm>
            <a:off x="2956824" y="3855153"/>
            <a:ext cx="2468880" cy="548640"/>
          </a:xfrm>
          <a:prstGeom prst="rect">
            <a:avLst/>
          </a:prstGeom>
          <a:noFill/>
          <a:ln w="57150">
            <a:solidFill>
              <a:srgbClr val="00B05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en-US" dirty="0" smtClean="0"/>
              <a:t>AbstractCreator</a:t>
            </a:r>
          </a:p>
        </p:txBody>
      </p:sp>
      <p:sp>
        <p:nvSpPr>
          <p:cNvPr id="58" name="Rectangle 7"/>
          <p:cNvSpPr>
            <a:spLocks noChangeArrowheads="1"/>
          </p:cNvSpPr>
          <p:nvPr/>
        </p:nvSpPr>
        <p:spPr bwMode="auto">
          <a:xfrm>
            <a:off x="2911104" y="4937760"/>
            <a:ext cx="2560320" cy="548640"/>
          </a:xfrm>
          <a:prstGeom prst="rect">
            <a:avLst/>
          </a:prstGeom>
          <a:noFill/>
          <a:ln w="57150">
            <a:solidFill>
              <a:srgbClr val="00B05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en-US" dirty="0" smtClean="0"/>
              <a:t>ConcreteCreator</a:t>
            </a:r>
            <a:endParaRPr lang="en-US" dirty="0"/>
          </a:p>
        </p:txBody>
      </p:sp>
      <p:sp>
        <p:nvSpPr>
          <p:cNvPr id="64" name="Line 12"/>
          <p:cNvSpPr>
            <a:spLocks noChangeShapeType="1"/>
          </p:cNvSpPr>
          <p:nvPr/>
        </p:nvSpPr>
        <p:spPr bwMode="auto">
          <a:xfrm flipV="1">
            <a:off x="5434250" y="4121307"/>
            <a:ext cx="1014984" cy="0"/>
          </a:xfrm>
          <a:prstGeom prst="line">
            <a:avLst/>
          </a:prstGeom>
          <a:noFill/>
          <a:ln w="38100">
            <a:solidFill>
              <a:srgbClr val="00B0F0"/>
            </a:solidFill>
            <a:prstDash val="dash"/>
            <a:round/>
            <a:headEnd type="none" w="sm" len="sm"/>
            <a:tailEnd type="arrow" w="lg" len="lg"/>
          </a:ln>
          <a:effectLst/>
        </p:spPr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8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8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0163" grpId="0" uiExpand="1" build="p"/>
      <p:bldP spid="28" grpId="0" animBg="1"/>
      <p:bldP spid="39" grpId="0" uiExpand="1" animBg="1"/>
      <p:bldP spid="44" grpId="0" uiExpand="1" animBg="1"/>
      <p:bldP spid="45" grpId="0" animBg="1"/>
      <p:bldP spid="46" grpId="0" uiExpand="1" build="p" animBg="1"/>
      <p:bldP spid="50" grpId="0" animBg="1"/>
      <p:bldP spid="51" grpId="0" uiExpand="1" build="p" animBg="1"/>
      <p:bldP spid="56" grpId="0" uiExpand="1" build="p" animBg="1"/>
      <p:bldP spid="58" grpId="0" uiExpand="1" build="p" animBg="1"/>
      <p:bldP spid="6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Straight Connector 49"/>
          <p:cNvCxnSpPr/>
          <p:nvPr/>
        </p:nvCxnSpPr>
        <p:spPr bwMode="auto">
          <a:xfrm>
            <a:off x="4890452" y="3174762"/>
            <a:ext cx="0" cy="101498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7030A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 flipV="1">
            <a:off x="4341812" y="3174762"/>
            <a:ext cx="54864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7030A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53" name="Line 12"/>
          <p:cNvSpPr>
            <a:spLocks noChangeShapeType="1"/>
          </p:cNvSpPr>
          <p:nvPr/>
        </p:nvSpPr>
        <p:spPr bwMode="auto">
          <a:xfrm flipV="1">
            <a:off x="4890452" y="4174897"/>
            <a:ext cx="2039112" cy="0"/>
          </a:xfrm>
          <a:prstGeom prst="line">
            <a:avLst/>
          </a:prstGeom>
          <a:noFill/>
          <a:ln w="38100">
            <a:solidFill>
              <a:srgbClr val="7030A0"/>
            </a:solidFill>
            <a:prstDash val="dash"/>
            <a:round/>
            <a:headEnd type="none" w="sm" len="sm"/>
            <a:tailEnd type="arrow" w="lg" len="lg"/>
          </a:ln>
          <a:effectLst/>
        </p:spPr>
        <p:txBody>
          <a:bodyPr/>
          <a:lstStyle/>
          <a:p>
            <a:endParaRPr lang="en-US" dirty="0"/>
          </a:p>
        </p:txBody>
      </p:sp>
      <p:cxnSp>
        <p:nvCxnSpPr>
          <p:cNvPr id="78" name="Straight Connector 77"/>
          <p:cNvCxnSpPr/>
          <p:nvPr/>
        </p:nvCxnSpPr>
        <p:spPr bwMode="auto">
          <a:xfrm flipV="1">
            <a:off x="6590638" y="4879657"/>
            <a:ext cx="0" cy="18288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7030A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9" name="Straight Connector 78"/>
          <p:cNvCxnSpPr/>
          <p:nvPr/>
        </p:nvCxnSpPr>
        <p:spPr bwMode="auto">
          <a:xfrm flipV="1">
            <a:off x="8648038" y="4876800"/>
            <a:ext cx="0" cy="18288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7030A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7" name="Straight Connector 76"/>
          <p:cNvCxnSpPr/>
          <p:nvPr/>
        </p:nvCxnSpPr>
        <p:spPr bwMode="auto">
          <a:xfrm flipH="1">
            <a:off x="6590638" y="4876800"/>
            <a:ext cx="205571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7030A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7" name="Straight Connector 86"/>
          <p:cNvCxnSpPr/>
          <p:nvPr/>
        </p:nvCxnSpPr>
        <p:spPr bwMode="auto">
          <a:xfrm flipV="1">
            <a:off x="7619338" y="4714716"/>
            <a:ext cx="0" cy="16459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7030A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8" name="AutoShape 10"/>
          <p:cNvSpPr>
            <a:spLocks noChangeArrowheads="1"/>
          </p:cNvSpPr>
          <p:nvPr/>
        </p:nvSpPr>
        <p:spPr bwMode="auto">
          <a:xfrm>
            <a:off x="7503451" y="4511993"/>
            <a:ext cx="231775" cy="201613"/>
          </a:xfrm>
          <a:prstGeom prst="triangle">
            <a:avLst>
              <a:gd name="adj" fmla="val 50000"/>
            </a:avLst>
          </a:prstGeom>
          <a:noFill/>
          <a:ln w="38100">
            <a:solidFill>
              <a:srgbClr val="7030A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cxnSp>
        <p:nvCxnSpPr>
          <p:cNvPr id="83" name="Straight Connector 82"/>
          <p:cNvCxnSpPr/>
          <p:nvPr/>
        </p:nvCxnSpPr>
        <p:spPr bwMode="auto">
          <a:xfrm flipV="1">
            <a:off x="6659218" y="2947881"/>
            <a:ext cx="0" cy="182880"/>
          </a:xfrm>
          <a:prstGeom prst="line">
            <a:avLst/>
          </a:prstGeom>
          <a:noFill/>
          <a:ln w="381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4" name="Straight Connector 83"/>
          <p:cNvCxnSpPr/>
          <p:nvPr/>
        </p:nvCxnSpPr>
        <p:spPr bwMode="auto">
          <a:xfrm flipV="1">
            <a:off x="8579458" y="2945024"/>
            <a:ext cx="0" cy="182880"/>
          </a:xfrm>
          <a:prstGeom prst="line">
            <a:avLst/>
          </a:prstGeom>
          <a:noFill/>
          <a:ln w="381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2" name="Straight Connector 81"/>
          <p:cNvCxnSpPr/>
          <p:nvPr/>
        </p:nvCxnSpPr>
        <p:spPr bwMode="auto">
          <a:xfrm flipH="1">
            <a:off x="6659218" y="2945024"/>
            <a:ext cx="1918662" cy="0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7619338" y="2766747"/>
            <a:ext cx="0" cy="182880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1" name="AutoShape 10"/>
          <p:cNvSpPr>
            <a:spLocks noChangeArrowheads="1"/>
          </p:cNvSpPr>
          <p:nvPr/>
        </p:nvSpPr>
        <p:spPr bwMode="auto">
          <a:xfrm>
            <a:off x="7503451" y="2564024"/>
            <a:ext cx="231775" cy="201613"/>
          </a:xfrm>
          <a:prstGeom prst="triangle">
            <a:avLst>
              <a:gd name="adj" fmla="val 50000"/>
            </a:avLst>
          </a:prstGeom>
          <a:noFill/>
          <a:ln w="38100">
            <a:solidFill>
              <a:srgbClr val="00B0F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cxnSp>
        <p:nvCxnSpPr>
          <p:cNvPr id="104" name="Straight Connector 103"/>
          <p:cNvCxnSpPr/>
          <p:nvPr/>
        </p:nvCxnSpPr>
        <p:spPr bwMode="auto">
          <a:xfrm>
            <a:off x="4037012" y="5530106"/>
            <a:ext cx="0" cy="64008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B0F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05" name="Straight Connector 104"/>
          <p:cNvCxnSpPr/>
          <p:nvPr/>
        </p:nvCxnSpPr>
        <p:spPr bwMode="auto">
          <a:xfrm>
            <a:off x="9752012" y="3428999"/>
            <a:ext cx="0" cy="27432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B0F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03" name="Straight Connector 102"/>
          <p:cNvCxnSpPr/>
          <p:nvPr/>
        </p:nvCxnSpPr>
        <p:spPr bwMode="auto">
          <a:xfrm flipH="1" flipV="1">
            <a:off x="4037012" y="6172199"/>
            <a:ext cx="5710305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B0F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08" name="Line 12"/>
          <p:cNvSpPr>
            <a:spLocks noChangeShapeType="1"/>
          </p:cNvSpPr>
          <p:nvPr/>
        </p:nvSpPr>
        <p:spPr bwMode="auto">
          <a:xfrm flipH="1" flipV="1">
            <a:off x="9466652" y="3429000"/>
            <a:ext cx="274320" cy="16332"/>
          </a:xfrm>
          <a:prstGeom prst="line">
            <a:avLst/>
          </a:prstGeom>
          <a:noFill/>
          <a:ln w="38100">
            <a:solidFill>
              <a:srgbClr val="00B0F0"/>
            </a:solidFill>
            <a:prstDash val="dash"/>
            <a:round/>
            <a:headEnd type="none" w="sm" len="sm"/>
            <a:tailEnd type="arrow" w="lg" len="lg"/>
          </a:ln>
          <a:effectLst/>
        </p:spPr>
        <p:txBody>
          <a:bodyPr/>
          <a:lstStyle/>
          <a:p>
            <a:endParaRPr lang="en-US" dirty="0"/>
          </a:p>
        </p:txBody>
      </p:sp>
      <p:cxnSp>
        <p:nvCxnSpPr>
          <p:cNvPr id="106" name="Straight Connector 105"/>
          <p:cNvCxnSpPr/>
          <p:nvPr/>
        </p:nvCxnSpPr>
        <p:spPr bwMode="auto">
          <a:xfrm flipH="1">
            <a:off x="4189412" y="5529795"/>
            <a:ext cx="0" cy="4572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7030A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07" name="Straight Connector 106"/>
          <p:cNvCxnSpPr/>
          <p:nvPr/>
        </p:nvCxnSpPr>
        <p:spPr bwMode="auto">
          <a:xfrm flipH="1" flipV="1">
            <a:off x="4189412" y="6019798"/>
            <a:ext cx="452628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7030A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00" name="Line 12"/>
          <p:cNvSpPr>
            <a:spLocks noChangeShapeType="1"/>
          </p:cNvSpPr>
          <p:nvPr/>
        </p:nvSpPr>
        <p:spPr bwMode="auto">
          <a:xfrm rot="16200000" flipV="1">
            <a:off x="8479995" y="5784100"/>
            <a:ext cx="457198" cy="14195"/>
          </a:xfrm>
          <a:prstGeom prst="line">
            <a:avLst/>
          </a:prstGeom>
          <a:noFill/>
          <a:ln w="38100">
            <a:solidFill>
              <a:srgbClr val="7030A0"/>
            </a:solidFill>
            <a:prstDash val="dash"/>
            <a:round/>
            <a:headEnd type="none" w="sm" len="sm"/>
            <a:tailEnd type="arrow" w="lg" len="lg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67878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9144000" cy="1066800"/>
          </a:xfrm>
        </p:spPr>
        <p:txBody>
          <a:bodyPr/>
          <a:lstStyle/>
          <a:p>
            <a:r>
              <a:rPr lang="en-US" sz="3200" i="1" dirty="0" smtClean="0"/>
              <a:t>Creational Pattern Example</a:t>
            </a:r>
            <a:br>
              <a:rPr lang="en-US" sz="3200" i="1" dirty="0" smtClean="0"/>
            </a:br>
            <a:r>
              <a:rPr lang="en-US" dirty="0" smtClean="0"/>
              <a:t>Abstract </a:t>
            </a:r>
            <a:r>
              <a:rPr lang="en-US" dirty="0"/>
              <a:t>Factory</a:t>
            </a:r>
          </a:p>
        </p:txBody>
      </p:sp>
      <p:sp>
        <p:nvSpPr>
          <p:cNvPr id="26787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0999" y="1574562"/>
            <a:ext cx="5121185" cy="68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600" b="1" i="1" dirty="0" smtClean="0">
                <a:solidFill>
                  <a:srgbClr val="00B050"/>
                </a:solidFill>
              </a:rPr>
              <a:t>Solution in GUI App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98" name="Straight Connector 97"/>
          <p:cNvCxnSpPr/>
          <p:nvPr/>
        </p:nvCxnSpPr>
        <p:spPr bwMode="auto">
          <a:xfrm>
            <a:off x="1507172" y="5537676"/>
            <a:ext cx="0" cy="18288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9" name="Straight Connector 98"/>
          <p:cNvCxnSpPr/>
          <p:nvPr/>
        </p:nvCxnSpPr>
        <p:spPr bwMode="auto">
          <a:xfrm>
            <a:off x="5484812" y="3413760"/>
            <a:ext cx="0" cy="22860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B0F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97" name="Straight Connector 96"/>
          <p:cNvCxnSpPr/>
          <p:nvPr/>
        </p:nvCxnSpPr>
        <p:spPr bwMode="auto">
          <a:xfrm flipH="1" flipV="1">
            <a:off x="1507172" y="5699760"/>
            <a:ext cx="39743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B0F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8" name="Line 12"/>
          <p:cNvSpPr>
            <a:spLocks noChangeShapeType="1"/>
          </p:cNvSpPr>
          <p:nvPr/>
        </p:nvSpPr>
        <p:spPr bwMode="auto">
          <a:xfrm flipV="1">
            <a:off x="5502185" y="3413760"/>
            <a:ext cx="274320" cy="16332"/>
          </a:xfrm>
          <a:prstGeom prst="line">
            <a:avLst/>
          </a:prstGeom>
          <a:noFill/>
          <a:ln w="38100">
            <a:solidFill>
              <a:srgbClr val="00B0F0"/>
            </a:solidFill>
            <a:prstDash val="dash"/>
            <a:round/>
            <a:headEnd type="none" w="sm" len="sm"/>
            <a:tailEnd type="arrow" w="lg" len="lg"/>
          </a:ln>
          <a:effectLst/>
        </p:spPr>
        <p:txBody>
          <a:bodyPr/>
          <a:lstStyle/>
          <a:p>
            <a:endParaRPr lang="en-US" dirty="0"/>
          </a:p>
        </p:txBody>
      </p:sp>
      <p:cxnSp>
        <p:nvCxnSpPr>
          <p:cNvPr id="45" name="Straight Connector 44"/>
          <p:cNvCxnSpPr/>
          <p:nvPr/>
        </p:nvCxnSpPr>
        <p:spPr bwMode="auto">
          <a:xfrm flipV="1">
            <a:off x="1393717" y="4041457"/>
            <a:ext cx="0" cy="36576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 flipV="1">
            <a:off x="4075112" y="4038600"/>
            <a:ext cx="0" cy="36576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 flipH="1">
            <a:off x="1393717" y="4038600"/>
            <a:ext cx="267919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 flipV="1">
            <a:off x="3313112" y="3697764"/>
            <a:ext cx="0" cy="32918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AutoShape 10"/>
          <p:cNvSpPr>
            <a:spLocks noChangeArrowheads="1"/>
          </p:cNvSpPr>
          <p:nvPr/>
        </p:nvSpPr>
        <p:spPr bwMode="auto">
          <a:xfrm>
            <a:off x="3197225" y="3505200"/>
            <a:ext cx="231775" cy="201613"/>
          </a:xfrm>
          <a:prstGeom prst="triangle">
            <a:avLst>
              <a:gd name="adj" fmla="val 50000"/>
            </a:avLst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1648576" y="2905430"/>
            <a:ext cx="640080" cy="0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 type="none" w="sm" len="sm"/>
            <a:tailEnd type="arrow" w="lg" len="lg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531812" y="2631110"/>
            <a:ext cx="1097280" cy="548640"/>
          </a:xfrm>
          <a:prstGeom prst="rect">
            <a:avLst/>
          </a:prstGeom>
          <a:noFill/>
          <a:ln w="5715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en-US" dirty="0"/>
              <a:t>Client</a:t>
            </a:r>
          </a:p>
        </p:txBody>
      </p:sp>
      <p:sp>
        <p:nvSpPr>
          <p:cNvPr id="62" name="Rectangle 7"/>
          <p:cNvSpPr>
            <a:spLocks noChangeArrowheads="1"/>
          </p:cNvSpPr>
          <p:nvPr/>
        </p:nvSpPr>
        <p:spPr bwMode="auto">
          <a:xfrm>
            <a:off x="6933538" y="3908743"/>
            <a:ext cx="1371600" cy="548640"/>
          </a:xfrm>
          <a:prstGeom prst="rect">
            <a:avLst/>
          </a:prstGeom>
          <a:noFill/>
          <a:ln w="57150">
            <a:solidFill>
              <a:srgbClr val="7030A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/>
            <a:r>
              <a:rPr lang="en-US" sz="2400" dirty="0" smtClean="0"/>
              <a:t>ScrollBar</a:t>
            </a:r>
          </a:p>
        </p:txBody>
      </p:sp>
      <p:sp>
        <p:nvSpPr>
          <p:cNvPr id="63" name="Rectangle 7"/>
          <p:cNvSpPr>
            <a:spLocks noChangeArrowheads="1"/>
          </p:cNvSpPr>
          <p:nvPr/>
        </p:nvSpPr>
        <p:spPr bwMode="auto">
          <a:xfrm>
            <a:off x="5639064" y="5029200"/>
            <a:ext cx="1874520" cy="548640"/>
          </a:xfrm>
          <a:prstGeom prst="rect">
            <a:avLst/>
          </a:prstGeom>
          <a:noFill/>
          <a:ln w="57150">
            <a:solidFill>
              <a:srgbClr val="7030A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/>
            <a:r>
              <a:rPr lang="en-US" sz="2400" dirty="0" smtClean="0"/>
              <a:t>WinScrollBar</a:t>
            </a:r>
            <a:endParaRPr lang="en-US" sz="2400" dirty="0"/>
          </a:p>
        </p:txBody>
      </p:sp>
      <p:sp>
        <p:nvSpPr>
          <p:cNvPr id="64" name="Rectangle 7"/>
          <p:cNvSpPr>
            <a:spLocks noChangeArrowheads="1"/>
          </p:cNvSpPr>
          <p:nvPr/>
        </p:nvSpPr>
        <p:spPr bwMode="auto">
          <a:xfrm>
            <a:off x="7679372" y="5029200"/>
            <a:ext cx="1920240" cy="548640"/>
          </a:xfrm>
          <a:prstGeom prst="rect">
            <a:avLst/>
          </a:prstGeom>
          <a:noFill/>
          <a:ln w="57150">
            <a:solidFill>
              <a:srgbClr val="7030A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/>
            <a:r>
              <a:rPr lang="en-US" sz="2400" dirty="0" smtClean="0"/>
              <a:t>MacScrollBar</a:t>
            </a:r>
            <a:r>
              <a:rPr lang="en-US" sz="2400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</p:txBody>
      </p:sp>
      <p:sp>
        <p:nvSpPr>
          <p:cNvPr id="59" name="Rectangle 7"/>
          <p:cNvSpPr>
            <a:spLocks noChangeArrowheads="1"/>
          </p:cNvSpPr>
          <p:nvPr/>
        </p:nvSpPr>
        <p:spPr bwMode="auto">
          <a:xfrm>
            <a:off x="7002118" y="1981200"/>
            <a:ext cx="1234440" cy="548640"/>
          </a:xfrm>
          <a:prstGeom prst="rect">
            <a:avLst/>
          </a:prstGeom>
          <a:noFill/>
          <a:ln w="57150">
            <a:solidFill>
              <a:srgbClr val="00B0F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/>
            <a:r>
              <a:rPr lang="en-US" sz="2400" dirty="0" smtClean="0"/>
              <a:t>Window</a:t>
            </a:r>
          </a:p>
        </p:txBody>
      </p:sp>
      <p:sp>
        <p:nvSpPr>
          <p:cNvPr id="60" name="Rectangle 7"/>
          <p:cNvSpPr>
            <a:spLocks noChangeArrowheads="1"/>
          </p:cNvSpPr>
          <p:nvPr/>
        </p:nvSpPr>
        <p:spPr bwMode="auto">
          <a:xfrm>
            <a:off x="5772661" y="3125693"/>
            <a:ext cx="1737360" cy="548640"/>
          </a:xfrm>
          <a:prstGeom prst="rect">
            <a:avLst/>
          </a:prstGeom>
          <a:noFill/>
          <a:ln w="57150">
            <a:solidFill>
              <a:srgbClr val="00B0F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/>
            <a:r>
              <a:rPr lang="en-US" sz="2400" dirty="0" smtClean="0"/>
              <a:t>WinWindow</a:t>
            </a:r>
            <a:endParaRPr lang="en-US" sz="2400" dirty="0"/>
          </a:p>
        </p:txBody>
      </p:sp>
      <p:sp>
        <p:nvSpPr>
          <p:cNvPr id="61" name="Rectangle 7"/>
          <p:cNvSpPr>
            <a:spLocks noChangeArrowheads="1"/>
          </p:cNvSpPr>
          <p:nvPr/>
        </p:nvSpPr>
        <p:spPr bwMode="auto">
          <a:xfrm>
            <a:off x="7682936" y="3125693"/>
            <a:ext cx="1783080" cy="548640"/>
          </a:xfrm>
          <a:prstGeom prst="rect">
            <a:avLst/>
          </a:prstGeom>
          <a:noFill/>
          <a:ln w="57150">
            <a:solidFill>
              <a:srgbClr val="00B0F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/>
            <a:r>
              <a:rPr lang="en-US" sz="2400" dirty="0" smtClean="0"/>
              <a:t>MacWindow</a:t>
            </a:r>
          </a:p>
        </p:txBody>
      </p:sp>
      <p:cxnSp>
        <p:nvCxnSpPr>
          <p:cNvPr id="73" name="Straight Connector 72"/>
          <p:cNvCxnSpPr/>
          <p:nvPr/>
        </p:nvCxnSpPr>
        <p:spPr bwMode="auto">
          <a:xfrm>
            <a:off x="1370012" y="5517705"/>
            <a:ext cx="0" cy="27432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7030A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 flipH="1" flipV="1">
            <a:off x="1370012" y="5836921"/>
            <a:ext cx="5207798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7030A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92" name="Line 12"/>
          <p:cNvSpPr>
            <a:spLocks noChangeShapeType="1"/>
          </p:cNvSpPr>
          <p:nvPr/>
        </p:nvSpPr>
        <p:spPr bwMode="auto">
          <a:xfrm rot="16200000" flipV="1">
            <a:off x="6432484" y="5691594"/>
            <a:ext cx="274320" cy="16332"/>
          </a:xfrm>
          <a:prstGeom prst="line">
            <a:avLst/>
          </a:prstGeom>
          <a:noFill/>
          <a:ln w="38100">
            <a:solidFill>
              <a:srgbClr val="7030A0"/>
            </a:solidFill>
            <a:prstDash val="dash"/>
            <a:round/>
            <a:headEnd type="none" w="sm" len="sm"/>
            <a:tailEnd type="arrow" w="lg" len="lg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auto">
          <a:xfrm>
            <a:off x="2284412" y="2356790"/>
            <a:ext cx="2057400" cy="1097280"/>
          </a:xfrm>
          <a:prstGeom prst="rect">
            <a:avLst/>
          </a:prstGeom>
          <a:noFill/>
          <a:ln w="57150">
            <a:solidFill>
              <a:srgbClr val="00B05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/>
            <a:r>
              <a:rPr lang="en-US" sz="2400" dirty="0" smtClean="0"/>
              <a:t>Widget Factory</a:t>
            </a:r>
          </a:p>
          <a:p>
            <a:pPr algn="l"/>
            <a:r>
              <a:rPr lang="en-US" sz="2400" dirty="0"/>
              <a:t>newWindow()</a:t>
            </a:r>
          </a:p>
          <a:p>
            <a:pPr algn="l"/>
            <a:r>
              <a:rPr lang="en-US" sz="2400" dirty="0" smtClean="0"/>
              <a:t>newScrollBar()</a:t>
            </a:r>
          </a:p>
        </p:txBody>
      </p:sp>
      <p:cxnSp>
        <p:nvCxnSpPr>
          <p:cNvPr id="109" name="Straight Connector 108"/>
          <p:cNvCxnSpPr/>
          <p:nvPr/>
        </p:nvCxnSpPr>
        <p:spPr bwMode="auto">
          <a:xfrm flipH="1">
            <a:off x="2284412" y="2743200"/>
            <a:ext cx="2057400" cy="0"/>
          </a:xfrm>
          <a:prstGeom prst="line">
            <a:avLst/>
          </a:prstGeom>
          <a:solidFill>
            <a:schemeClr val="accent1"/>
          </a:solidFill>
          <a:ln w="101600" cap="flat" cmpd="dbl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36417" y="4429125"/>
            <a:ext cx="2514600" cy="1097280"/>
          </a:xfrm>
          <a:prstGeom prst="rect">
            <a:avLst/>
          </a:prstGeom>
          <a:noFill/>
          <a:ln w="57150">
            <a:solidFill>
              <a:srgbClr val="00B05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/>
            <a:r>
              <a:rPr lang="en-US" sz="2400" dirty="0" smtClean="0"/>
              <a:t>WinWidgetFactory</a:t>
            </a:r>
          </a:p>
          <a:p>
            <a:pPr algn="l"/>
            <a:r>
              <a:rPr lang="en-US" sz="2400" dirty="0" smtClean="0"/>
              <a:t>newWindow()</a:t>
            </a:r>
          </a:p>
          <a:p>
            <a:pPr algn="l"/>
            <a:r>
              <a:rPr lang="en-US" sz="2400" dirty="0" smtClean="0"/>
              <a:t>newScrollBar()</a:t>
            </a:r>
            <a:endParaRPr lang="en-US" sz="2400" dirty="0"/>
          </a:p>
        </p:txBody>
      </p:sp>
      <p:cxnSp>
        <p:nvCxnSpPr>
          <p:cNvPr id="110" name="Straight Connector 109"/>
          <p:cNvCxnSpPr/>
          <p:nvPr/>
        </p:nvCxnSpPr>
        <p:spPr bwMode="auto">
          <a:xfrm flipH="1">
            <a:off x="133720" y="4809565"/>
            <a:ext cx="2523744" cy="0"/>
          </a:xfrm>
          <a:prstGeom prst="line">
            <a:avLst/>
          </a:prstGeom>
          <a:solidFill>
            <a:schemeClr val="accent1"/>
          </a:solidFill>
          <a:ln w="101600" cap="flat" cmpd="dbl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Rectangle 7"/>
          <p:cNvSpPr>
            <a:spLocks noChangeArrowheads="1"/>
          </p:cNvSpPr>
          <p:nvPr/>
        </p:nvSpPr>
        <p:spPr bwMode="auto">
          <a:xfrm>
            <a:off x="2817812" y="4429125"/>
            <a:ext cx="2514600" cy="1097280"/>
          </a:xfrm>
          <a:prstGeom prst="rect">
            <a:avLst/>
          </a:prstGeom>
          <a:noFill/>
          <a:ln w="57150">
            <a:solidFill>
              <a:srgbClr val="00B05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/>
            <a:r>
              <a:rPr lang="en-US" sz="2400" dirty="0" smtClean="0"/>
              <a:t>MacWidgetFactory</a:t>
            </a:r>
          </a:p>
          <a:p>
            <a:pPr algn="l"/>
            <a:r>
              <a:rPr lang="en-US" sz="2400" dirty="0"/>
              <a:t>newWindow()</a:t>
            </a:r>
          </a:p>
          <a:p>
            <a:pPr algn="l"/>
            <a:r>
              <a:rPr lang="en-US" sz="2400" dirty="0" smtClean="0"/>
              <a:t>newScrollBar()</a:t>
            </a:r>
          </a:p>
        </p:txBody>
      </p:sp>
      <p:cxnSp>
        <p:nvCxnSpPr>
          <p:cNvPr id="111" name="Straight Connector 110"/>
          <p:cNvCxnSpPr/>
          <p:nvPr/>
        </p:nvCxnSpPr>
        <p:spPr bwMode="auto">
          <a:xfrm flipH="1">
            <a:off x="2817812" y="4809565"/>
            <a:ext cx="2514600" cy="0"/>
          </a:xfrm>
          <a:prstGeom prst="line">
            <a:avLst/>
          </a:prstGeom>
          <a:solidFill>
            <a:schemeClr val="accent1"/>
          </a:solidFill>
          <a:ln w="101600" cap="flat" cmpd="dbl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4890452" y="2247354"/>
            <a:ext cx="0" cy="64008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B0F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 flipV="1">
            <a:off x="4341812" y="2887434"/>
            <a:ext cx="54864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B0F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49" name="Line 12"/>
          <p:cNvSpPr>
            <a:spLocks noChangeShapeType="1"/>
          </p:cNvSpPr>
          <p:nvPr/>
        </p:nvSpPr>
        <p:spPr bwMode="auto">
          <a:xfrm flipV="1">
            <a:off x="4890452" y="2247354"/>
            <a:ext cx="2103120" cy="16332"/>
          </a:xfrm>
          <a:prstGeom prst="line">
            <a:avLst/>
          </a:prstGeom>
          <a:noFill/>
          <a:ln w="38100">
            <a:solidFill>
              <a:srgbClr val="00B0F0"/>
            </a:solidFill>
            <a:prstDash val="dash"/>
            <a:round/>
            <a:headEnd type="none" w="sm" len="sm"/>
            <a:tailEnd type="arrow" w="lg" len="lg"/>
          </a:ln>
          <a:effectLst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9896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7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88" grpId="0" animBg="1"/>
      <p:bldP spid="91" grpId="0" animBg="1"/>
      <p:bldP spid="108" grpId="0" animBg="1"/>
      <p:bldP spid="100" grpId="0" animBg="1"/>
      <p:bldP spid="8" grpId="0" uiExpand="1" animBg="1"/>
      <p:bldP spid="17" grpId="0" uiExpand="1" animBg="1"/>
      <p:bldP spid="11" grpId="0" animBg="1"/>
      <p:bldP spid="13" grpId="0" uiExpand="1" build="p" animBg="1"/>
      <p:bldP spid="62" grpId="0" uiExpand="1" build="p" animBg="1"/>
      <p:bldP spid="63" grpId="0" build="p" animBg="1"/>
      <p:bldP spid="64" grpId="0" uiExpand="1" build="p" animBg="1"/>
      <p:bldP spid="59" grpId="0" animBg="1"/>
      <p:bldP spid="60" grpId="0" uiExpand="1" build="p" animBg="1"/>
      <p:bldP spid="61" grpId="0" uiExpand="1" build="p" animBg="1"/>
      <p:bldP spid="92" grpId="0" animBg="1"/>
      <p:bldP spid="29" grpId="0" uiExpand="1" build="p" animBg="1"/>
      <p:bldP spid="30" grpId="0" uiExpand="1" build="p" animBg="1"/>
      <p:bldP spid="31" grpId="0" uiExpand="1" build="p" animBg="1"/>
      <p:bldP spid="4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C3764-E7F2-425D-8C3C-1D16A6E9BB2D}" type="slidenum">
              <a:rPr lang="en-US"/>
              <a:pPr/>
              <a:t>28</a:t>
            </a:fld>
            <a:endParaRPr lang="en-US" dirty="0"/>
          </a:p>
        </p:txBody>
      </p:sp>
      <p:sp>
        <p:nvSpPr>
          <p:cNvPr id="28016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i="1" dirty="0"/>
              <a:t>Creational Pattern </a:t>
            </a:r>
            <a:r>
              <a:rPr lang="en-US" sz="3200" i="1" dirty="0" smtClean="0"/>
              <a:t>Example: Abstract </a:t>
            </a:r>
            <a:r>
              <a:rPr lang="en-US" sz="3200" i="1" dirty="0"/>
              <a:t>Factory</a:t>
            </a:r>
            <a:br>
              <a:rPr lang="en-US" sz="3200" i="1" dirty="0"/>
            </a:br>
            <a:r>
              <a:rPr lang="en-US" dirty="0" smtClean="0"/>
              <a:t>Potential Implementation in C++</a:t>
            </a:r>
            <a:endParaRPr lang="en-US" dirty="0"/>
          </a:p>
        </p:txBody>
      </p:sp>
      <p:sp>
        <p:nvSpPr>
          <p:cNvPr id="28016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9144000" cy="4953000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1200" dirty="0">
                <a:ea typeface="PMingLiU" pitchFamily="18" charset="-120"/>
              </a:rPr>
              <a:t>#include &lt;memory&gt;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1200" dirty="0">
                <a:ea typeface="PMingLiU" pitchFamily="18" charset="-120"/>
              </a:rPr>
              <a:t>using std::auto_ptr;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1200" dirty="0">
                <a:ea typeface="PMingLiU" pitchFamily="18" charset="-120"/>
              </a:rPr>
              <a:t>class Control { };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1200" dirty="0">
                <a:ea typeface="PMingLiU" pitchFamily="18" charset="-120"/>
              </a:rPr>
              <a:t>class PushControl : public Control { };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1200" dirty="0">
                <a:ea typeface="PMingLiU" pitchFamily="18" charset="-120"/>
              </a:rPr>
              <a:t>class Factory {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1200" dirty="0">
                <a:ea typeface="PMingLiU" pitchFamily="18" charset="-120"/>
              </a:rPr>
              <a:t> public: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1200" dirty="0">
                <a:ea typeface="PMingLiU" pitchFamily="18" charset="-120"/>
              </a:rPr>
              <a:t>   // Returns Factory subclass based on classKey.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1200" dirty="0">
                <a:ea typeface="PMingLiU" pitchFamily="18" charset="-120"/>
              </a:rPr>
              <a:t>   // Each subclass has its own getControl() implementation.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1200" dirty="0">
                <a:ea typeface="PMingLiU" pitchFamily="18" charset="-120"/>
              </a:rPr>
              <a:t>   // This will be implemented after the subclasses have been declared.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1200" dirty="0">
                <a:ea typeface="PMingLiU" pitchFamily="18" charset="-120"/>
              </a:rPr>
              <a:t>   static auto_ptr&lt;Factory&gt; getFactory(int classKey);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1200" dirty="0">
                <a:ea typeface="PMingLiU" pitchFamily="18" charset="-120"/>
              </a:rPr>
              <a:t>   virtual auto_ptr&lt;Control&gt; getControl() const = 0;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1200" dirty="0">
                <a:ea typeface="PMingLiU" pitchFamily="18" charset="-120"/>
              </a:rPr>
              <a:t>};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1200" dirty="0">
                <a:ea typeface="PMingLiU" pitchFamily="18" charset="-120"/>
              </a:rPr>
              <a:t>class ControlFactory : public Factory {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1200" dirty="0">
                <a:ea typeface="PMingLiU" pitchFamily="18" charset="-120"/>
              </a:rPr>
              <a:t>public: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1200" dirty="0">
                <a:ea typeface="PMingLiU" pitchFamily="18" charset="-120"/>
              </a:rPr>
              <a:t>   virtual auto_ptr&lt;Control&gt; getControl() const {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1200" dirty="0">
                <a:ea typeface="PMingLiU" pitchFamily="18" charset="-120"/>
              </a:rPr>
              <a:t>      return auto_ptr&lt;Control&gt;(new PushControl());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1200" dirty="0">
                <a:ea typeface="PMingLiU" pitchFamily="18" charset="-120"/>
              </a:rPr>
              <a:t>   }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1200" dirty="0">
                <a:ea typeface="PMingLiU" pitchFamily="18" charset="-120"/>
              </a:rPr>
              <a:t>};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1200" dirty="0">
                <a:ea typeface="PMingLiU" pitchFamily="18" charset="-120"/>
              </a:rPr>
              <a:t>auto_ptr&lt;Factory&gt; Factory::getFactory(int classKey) {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1200" dirty="0">
                <a:ea typeface="PMingLiU" pitchFamily="18" charset="-120"/>
              </a:rPr>
              <a:t>  // Insert conditional logic here.  Sample: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1200" dirty="0">
                <a:ea typeface="PMingLiU" pitchFamily="18" charset="-120"/>
              </a:rPr>
              <a:t>  switch(classKey) {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1200" dirty="0">
                <a:ea typeface="PMingLiU" pitchFamily="18" charset="-120"/>
              </a:rPr>
              <a:t>    default: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1200" dirty="0">
                <a:ea typeface="PMingLiU" pitchFamily="18" charset="-120"/>
              </a:rPr>
              <a:t>      return auto_ptr&lt;Factory&gt;(new ControlFactory());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1200" dirty="0">
                <a:ea typeface="PMingLiU" pitchFamily="18" charset="-120"/>
              </a:rPr>
              <a:t>  }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1200" dirty="0">
                <a:ea typeface="PMingLiU" pitchFamily="18" charset="-120"/>
              </a:rPr>
              <a:t>}</a:t>
            </a:r>
            <a:endParaRPr lang="en-US" sz="12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B05E789-C300-4E50-AFA3-F8E9DD603585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85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the GoF Design Patterns</a:t>
            </a:r>
          </a:p>
        </p:txBody>
      </p:sp>
      <p:sp>
        <p:nvSpPr>
          <p:cNvPr id="285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9235440" cy="4953000"/>
          </a:xfrm>
        </p:spPr>
        <p:txBody>
          <a:bodyPr/>
          <a:lstStyle/>
          <a:p>
            <a:pPr>
              <a:buClr>
                <a:schemeClr val="folHlink"/>
              </a:buClr>
              <a:tabLst>
                <a:tab pos="3082925" algn="l"/>
              </a:tabLst>
            </a:pPr>
            <a:r>
              <a:rPr lang="en-US" b="1" i="1" dirty="0">
                <a:solidFill>
                  <a:schemeClr val="folHlink"/>
                </a:solidFill>
              </a:rPr>
              <a:t>Gang-of-Four:</a:t>
            </a:r>
            <a:r>
              <a:rPr lang="en-US" dirty="0">
                <a:solidFill>
                  <a:schemeClr val="folHlink"/>
                </a:solidFill>
              </a:rPr>
              <a:t>	Gamma, Helm, Johnson, and 		Vlissides</a:t>
            </a:r>
          </a:p>
          <a:p>
            <a:pPr>
              <a:buClr>
                <a:schemeClr val="folHlink"/>
              </a:buClr>
              <a:tabLst>
                <a:tab pos="3082925" algn="l"/>
              </a:tabLst>
            </a:pPr>
            <a:r>
              <a:rPr lang="en-US" dirty="0">
                <a:solidFill>
                  <a:schemeClr val="folHlink"/>
                </a:solidFill>
              </a:rPr>
              <a:t>Three categories</a:t>
            </a:r>
          </a:p>
          <a:p>
            <a:pPr lvl="1">
              <a:buClr>
                <a:srgbClr val="00B050"/>
              </a:buClr>
              <a:tabLst>
                <a:tab pos="3205163" algn="l"/>
              </a:tabLst>
            </a:pPr>
            <a:r>
              <a:rPr lang="en-US" b="1" i="1" dirty="0">
                <a:solidFill>
                  <a:schemeClr val="bg1">
                    <a:lumMod val="65000"/>
                  </a:schemeClr>
                </a:solidFill>
              </a:rPr>
              <a:t>Behavioural	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How to build powerful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behaviour</a:t>
            </a:r>
            <a:r>
              <a:rPr lang="en-US" i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endParaRPr lang="en-US" i="1" dirty="0">
              <a:solidFill>
                <a:schemeClr val="bg1">
                  <a:lumMod val="65000"/>
                </a:schemeClr>
              </a:solidFill>
            </a:endParaRPr>
          </a:p>
          <a:p>
            <a:pPr lvl="1">
              <a:buClr>
                <a:schemeClr val="folHlink"/>
              </a:buClr>
              <a:tabLst>
                <a:tab pos="3205163" algn="l"/>
              </a:tabLst>
            </a:pPr>
            <a:r>
              <a:rPr lang="en-US" b="1" i="1" dirty="0">
                <a:solidFill>
                  <a:schemeClr val="folHlink"/>
                </a:solidFill>
              </a:rPr>
              <a:t>Creational	</a:t>
            </a:r>
            <a:r>
              <a:rPr lang="en-US" dirty="0">
                <a:solidFill>
                  <a:schemeClr val="folHlink"/>
                </a:solidFill>
              </a:rPr>
              <a:t>How to build problematic objects</a:t>
            </a:r>
          </a:p>
          <a:p>
            <a:pPr lvl="1">
              <a:buClr>
                <a:srgbClr val="00B050"/>
              </a:buClr>
              <a:tabLst>
                <a:tab pos="3205163" algn="l"/>
              </a:tabLst>
            </a:pPr>
            <a:r>
              <a:rPr lang="en-US" sz="3200" b="1" i="1" dirty="0">
                <a:solidFill>
                  <a:srgbClr val="00B050"/>
                </a:solidFill>
              </a:rPr>
              <a:t>Structural	</a:t>
            </a:r>
            <a:r>
              <a:rPr lang="en-US" sz="3200" b="1" dirty="0">
                <a:solidFill>
                  <a:srgbClr val="00B050"/>
                </a:solidFill>
              </a:rPr>
              <a:t>How to build flexible </a:t>
            </a:r>
            <a:r>
              <a:rPr lang="en-US" sz="3200" b="1" dirty="0" smtClean="0">
                <a:solidFill>
                  <a:srgbClr val="00B050"/>
                </a:solidFill>
              </a:rPr>
              <a:t>structures  .</a:t>
            </a:r>
            <a:endParaRPr lang="en-US" sz="32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53892" name="Rectangle 4"/>
          <p:cNvSpPr>
            <a:spLocks noChangeArrowheads="1"/>
          </p:cNvSpPr>
          <p:nvPr/>
        </p:nvSpPr>
        <p:spPr bwMode="auto">
          <a:xfrm>
            <a:off x="-228600" y="-228600"/>
            <a:ext cx="10363200" cy="7315200"/>
          </a:xfrm>
          <a:prstGeom prst="rect">
            <a:avLst/>
          </a:prstGeom>
          <a:noFill/>
          <a:ln w="1524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H="1" flipV="1">
            <a:off x="3198812" y="4724400"/>
            <a:ext cx="1066800" cy="2133600"/>
          </a:xfrm>
          <a:prstGeom prst="line">
            <a:avLst/>
          </a:prstGeom>
          <a:noFill/>
          <a:ln w="406400">
            <a:solidFill>
              <a:srgbClr val="00B050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93386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9C45-8DE6-44AC-8DE4-035D35287EB9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23900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9144000" cy="1066800"/>
          </a:xfrm>
        </p:spPr>
        <p:txBody>
          <a:bodyPr/>
          <a:lstStyle/>
          <a:p>
            <a:r>
              <a:rPr lang="en-US" dirty="0"/>
              <a:t>Design </a:t>
            </a:r>
            <a:r>
              <a:rPr lang="en-US" dirty="0" smtClean="0"/>
              <a:t>Patterns</a:t>
            </a:r>
            <a:endParaRPr lang="en-US" dirty="0"/>
          </a:p>
        </p:txBody>
      </p:sp>
      <p:sp>
        <p:nvSpPr>
          <p:cNvPr id="2390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6583680" cy="4953000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en-US" dirty="0" smtClean="0"/>
              <a:t>Target for a </a:t>
            </a:r>
            <a:r>
              <a:rPr lang="en-US" b="1" i="1" dirty="0" smtClean="0">
                <a:solidFill>
                  <a:srgbClr val="00B050"/>
                </a:solidFill>
              </a:rPr>
              <a:t>general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b="1" i="1" dirty="0" smtClean="0">
                <a:solidFill>
                  <a:srgbClr val="00B050"/>
                </a:solidFill>
              </a:rPr>
              <a:t>design problem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in a </a:t>
            </a:r>
            <a:r>
              <a:rPr lang="en-US" b="1" i="1" dirty="0" smtClean="0">
                <a:solidFill>
                  <a:srgbClr val="0070C0"/>
                </a:solidFill>
              </a:rPr>
              <a:t>particular context</a:t>
            </a:r>
          </a:p>
          <a:p>
            <a:pPr>
              <a:lnSpc>
                <a:spcPct val="95000"/>
              </a:lnSpc>
            </a:pPr>
            <a:r>
              <a:rPr lang="en-US" dirty="0" smtClean="0"/>
              <a:t>Identify common </a:t>
            </a:r>
            <a:r>
              <a:rPr lang="en-US" b="1" i="1" dirty="0" smtClean="0">
                <a:solidFill>
                  <a:srgbClr val="00B050"/>
                </a:solidFill>
              </a:rPr>
              <a:t>class structures </a:t>
            </a:r>
            <a:r>
              <a:rPr lang="en-US" dirty="0" smtClean="0"/>
              <a:t>for reusable OO designs</a:t>
            </a:r>
            <a:endParaRPr lang="en-US" dirty="0"/>
          </a:p>
          <a:p>
            <a:pPr>
              <a:lnSpc>
                <a:spcPct val="95000"/>
              </a:lnSpc>
            </a:pPr>
            <a:r>
              <a:rPr lang="en-US" dirty="0" smtClean="0"/>
              <a:t>Show </a:t>
            </a:r>
            <a:r>
              <a:rPr lang="en-US" b="1" i="1" dirty="0" smtClean="0">
                <a:solidFill>
                  <a:srgbClr val="00B050"/>
                </a:solidFill>
              </a:rPr>
              <a:t>participating objects</a:t>
            </a:r>
            <a:r>
              <a:rPr lang="en-US" dirty="0" smtClean="0"/>
              <a:t>, </a:t>
            </a:r>
            <a:r>
              <a:rPr lang="en-US" b="1" i="1" dirty="0" smtClean="0">
                <a:solidFill>
                  <a:srgbClr val="00B050"/>
                </a:solidFill>
              </a:rPr>
              <a:t>collaborations</a:t>
            </a:r>
            <a:r>
              <a:rPr lang="en-US" dirty="0"/>
              <a:t>, and </a:t>
            </a:r>
            <a:r>
              <a:rPr lang="en-US" b="1" i="1" dirty="0" smtClean="0">
                <a:solidFill>
                  <a:srgbClr val="00B050"/>
                </a:solidFill>
              </a:rPr>
              <a:t>division of labour</a:t>
            </a:r>
            <a:r>
              <a:rPr lang="en-US" dirty="0" smtClean="0"/>
              <a:t>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6509596" y="2209800"/>
            <a:ext cx="3154680" cy="1554480"/>
          </a:xfrm>
          <a:prstGeom prst="wedgeRectCallout">
            <a:avLst>
              <a:gd name="adj1" fmla="val -93950"/>
              <a:gd name="adj2" fmla="val -33991"/>
            </a:avLst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60325" lvl="0" algn="l">
              <a:spcBef>
                <a:spcPts val="0"/>
              </a:spcBef>
              <a:buClr>
                <a:srgbClr val="000066"/>
              </a:buClr>
              <a:buSzPct val="60000"/>
            </a:pPr>
            <a:r>
              <a:rPr lang="en-US" sz="3201" b="1" i="1" dirty="0" smtClean="0"/>
              <a:t>Examples</a:t>
            </a:r>
          </a:p>
          <a:p>
            <a:pPr marL="461963" lvl="0" indent="-401638" algn="l">
              <a:spcBef>
                <a:spcPts val="0"/>
              </a:spcBef>
              <a:buClr>
                <a:srgbClr val="000066"/>
              </a:buClr>
              <a:buSzPct val="60000"/>
              <a:buFont typeface="Wingdings" pitchFamily="2" charset="2"/>
              <a:buChar char="u"/>
            </a:pPr>
            <a:r>
              <a:rPr lang="en-US" sz="3201" b="1" i="1" dirty="0" smtClean="0">
                <a:solidFill>
                  <a:srgbClr val="00B050"/>
                </a:solidFill>
              </a:rPr>
              <a:t>Sort </a:t>
            </a:r>
            <a:r>
              <a:rPr lang="en-US" sz="3201" b="1" i="1" dirty="0" smtClean="0"/>
              <a:t>by </a:t>
            </a:r>
            <a:r>
              <a:rPr lang="en-US" sz="3201" b="1" i="1" dirty="0" smtClean="0">
                <a:solidFill>
                  <a:srgbClr val="0070C0"/>
                </a:solidFill>
              </a:rPr>
              <a:t>subject</a:t>
            </a:r>
          </a:p>
          <a:p>
            <a:pPr marL="461963" lvl="0" indent="-401638" algn="l">
              <a:spcBef>
                <a:spcPts val="0"/>
              </a:spcBef>
              <a:buClr>
                <a:srgbClr val="000066"/>
              </a:buClr>
              <a:buSzPct val="60000"/>
              <a:buFont typeface="Wingdings" pitchFamily="2" charset="2"/>
              <a:buChar char="u"/>
            </a:pPr>
            <a:r>
              <a:rPr lang="en-US" sz="3201" b="1" i="1" dirty="0" smtClean="0">
                <a:solidFill>
                  <a:srgbClr val="00B050"/>
                </a:solidFill>
              </a:rPr>
              <a:t>Sort</a:t>
            </a:r>
            <a:r>
              <a:rPr lang="en-US" sz="3201" b="1" i="1" dirty="0" smtClean="0"/>
              <a:t> by </a:t>
            </a:r>
            <a:r>
              <a:rPr lang="en-US" sz="3201" b="1" i="1" dirty="0" smtClean="0">
                <a:solidFill>
                  <a:srgbClr val="0070C0"/>
                </a:solidFill>
              </a:rPr>
              <a:t>date</a:t>
            </a:r>
            <a:endParaRPr lang="en-US" sz="3201" b="1" dirty="0">
              <a:solidFill>
                <a:srgbClr val="0070C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0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90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0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90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0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0019" grpId="0" uiExpand="1" build="p" bldLvl="2"/>
      <p:bldP spid="5" grpId="0" uiExpand="1" build="p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7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79412" y="304800"/>
            <a:ext cx="9144000" cy="1066800"/>
          </a:xfrm>
        </p:spPr>
        <p:txBody>
          <a:bodyPr/>
          <a:lstStyle/>
          <a:p>
            <a:r>
              <a:rPr lang="en-US" sz="3200" i="1" dirty="0"/>
              <a:t>Structural Pattern Example</a:t>
            </a:r>
            <a:br>
              <a:rPr lang="en-US" sz="3200" i="1" dirty="0"/>
            </a:br>
            <a:r>
              <a:rPr lang="en-US" dirty="0"/>
              <a:t>Proxy</a:t>
            </a:r>
          </a:p>
        </p:txBody>
      </p:sp>
      <p:sp>
        <p:nvSpPr>
          <p:cNvPr id="2427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524000"/>
            <a:ext cx="8440737" cy="1066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3600" b="1" i="1" dirty="0" smtClean="0"/>
              <a:t>Common Types of Proxies</a:t>
            </a:r>
            <a:endParaRPr lang="en-US" sz="3600" dirty="0"/>
          </a:p>
          <a:p>
            <a:pPr>
              <a:lnSpc>
                <a:spcPct val="90000"/>
              </a:lnSpc>
            </a:pPr>
            <a:r>
              <a:rPr lang="en-US" b="1" i="1" dirty="0" smtClean="0"/>
              <a:t>Virtual </a:t>
            </a:r>
            <a:r>
              <a:rPr lang="en-US" b="1" i="1" dirty="0"/>
              <a:t>Proxy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Lightweight </a:t>
            </a:r>
            <a:r>
              <a:rPr lang="en-US" dirty="0"/>
              <a:t>object that creates </a:t>
            </a:r>
            <a:r>
              <a:rPr lang="en-US" dirty="0" smtClean="0"/>
              <a:t>heavyweight </a:t>
            </a:r>
            <a:r>
              <a:rPr lang="en-US" dirty="0"/>
              <a:t>object on </a:t>
            </a:r>
            <a:r>
              <a:rPr lang="en-US" dirty="0" smtClean="0"/>
              <a:t>demand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b="1" i="1" dirty="0"/>
              <a:t>Device Proxy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Logical device that manages physical </a:t>
            </a:r>
            <a:r>
              <a:rPr lang="en-US" dirty="0" smtClean="0"/>
              <a:t>device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b="1" i="1" dirty="0" smtClean="0"/>
              <a:t>Remote </a:t>
            </a:r>
            <a:r>
              <a:rPr lang="en-US" b="1" i="1" dirty="0"/>
              <a:t>Proxy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Local representation of remote object</a:t>
            </a:r>
          </a:p>
          <a:p>
            <a:pPr>
              <a:lnSpc>
                <a:spcPct val="90000"/>
              </a:lnSpc>
            </a:pPr>
            <a:r>
              <a:rPr lang="en-US" b="1" i="1" dirty="0" smtClean="0"/>
              <a:t>Protection </a:t>
            </a:r>
            <a:r>
              <a:rPr lang="en-US" b="1" i="1" dirty="0"/>
              <a:t>Proxy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Sentry (soldier) that </a:t>
            </a:r>
            <a:r>
              <a:rPr lang="en-US" dirty="0"/>
              <a:t>guards </a:t>
            </a:r>
            <a:r>
              <a:rPr lang="en-US" dirty="0" smtClean="0"/>
              <a:t>secure object</a:t>
            </a:r>
            <a:endParaRPr lang="en-US" dirty="0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6324600" y="1874520"/>
            <a:ext cx="1554480" cy="640080"/>
          </a:xfrm>
          <a:prstGeom prst="borderCallout1">
            <a:avLst>
              <a:gd name="adj1" fmla="val 18750"/>
              <a:gd name="adj2" fmla="val -55"/>
              <a:gd name="adj3" fmla="val 84908"/>
              <a:gd name="adj4" fmla="val -191588"/>
            </a:avLst>
          </a:prstGeom>
          <a:noFill/>
          <a:ln w="127000">
            <a:solidFill>
              <a:schemeClr val="bg1">
                <a:lumMod val="50000"/>
              </a:schemeClr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60325" algn="l"/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60172" y="1905030"/>
            <a:ext cx="1463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i="1" dirty="0" smtClean="0">
                <a:solidFill>
                  <a:srgbClr val="00B050"/>
                </a:solidFill>
              </a:rPr>
              <a:t>Printer</a:t>
            </a:r>
            <a:endParaRPr lang="en-GB" dirty="0"/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6368732" y="3246120"/>
            <a:ext cx="1554480" cy="640080"/>
          </a:xfrm>
          <a:prstGeom prst="borderCallout1">
            <a:avLst>
              <a:gd name="adj1" fmla="val 18750"/>
              <a:gd name="adj2" fmla="val -55"/>
              <a:gd name="adj3" fmla="val 82238"/>
              <a:gd name="adj4" fmla="val -194337"/>
            </a:avLst>
          </a:prstGeom>
          <a:noFill/>
          <a:ln w="127000">
            <a:solidFill>
              <a:schemeClr val="bg1">
                <a:lumMod val="50000"/>
              </a:schemeClr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60325" algn="l"/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02902" y="3274745"/>
            <a:ext cx="1463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i="1" dirty="0" smtClean="0">
                <a:solidFill>
                  <a:srgbClr val="00B050"/>
                </a:solidFill>
              </a:rPr>
              <a:t>Printer</a:t>
            </a:r>
            <a:endParaRPr lang="en-GB" dirty="0"/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6856412" y="4572000"/>
            <a:ext cx="2743200" cy="640080"/>
          </a:xfrm>
          <a:prstGeom prst="borderCallout1">
            <a:avLst>
              <a:gd name="adj1" fmla="val 18750"/>
              <a:gd name="adj2" fmla="val -55"/>
              <a:gd name="adj3" fmla="val 31504"/>
              <a:gd name="adj4" fmla="val -127359"/>
            </a:avLst>
          </a:prstGeom>
          <a:noFill/>
          <a:ln w="127000">
            <a:solidFill>
              <a:schemeClr val="bg1">
                <a:lumMod val="50000"/>
              </a:schemeClr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60325" algn="l"/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64506" y="4614730"/>
            <a:ext cx="2651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i="1" dirty="0" smtClean="0">
                <a:solidFill>
                  <a:srgbClr val="00B050"/>
                </a:solidFill>
              </a:rPr>
              <a:t>Search engine</a:t>
            </a:r>
            <a:endParaRPr lang="en-GB" dirty="0"/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auto">
          <a:xfrm>
            <a:off x="6856412" y="5410200"/>
            <a:ext cx="2743200" cy="640080"/>
          </a:xfrm>
          <a:prstGeom prst="borderCallout1">
            <a:avLst>
              <a:gd name="adj1" fmla="val 18750"/>
              <a:gd name="adj2" fmla="val -55"/>
              <a:gd name="adj3" fmla="val 68887"/>
              <a:gd name="adj4" fmla="val -109602"/>
            </a:avLst>
          </a:prstGeom>
          <a:noFill/>
          <a:ln w="127000">
            <a:solidFill>
              <a:schemeClr val="bg1">
                <a:lumMod val="50000"/>
              </a:schemeClr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60325" algn="l"/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70478" y="5446018"/>
            <a:ext cx="2651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i="1" dirty="0" smtClean="0">
                <a:solidFill>
                  <a:srgbClr val="00B050"/>
                </a:solidFill>
              </a:rPr>
              <a:t>Search engine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27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27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27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27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27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27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27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27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7907" grpId="0" uiExpand="1" build="p" bldLvl="2"/>
      <p:bldP spid="6" grpId="0" animBg="1"/>
      <p:bldP spid="7" grpId="0"/>
      <p:bldP spid="8" grpId="0" animBg="1"/>
      <p:bldP spid="9" grpId="0"/>
      <p:bldP spid="10" grpId="0" animBg="1"/>
      <p:bldP spid="11" grpId="0"/>
      <p:bldP spid="12" grpId="0" animBg="1"/>
      <p:bldP spid="1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561A-9D91-471C-AD9E-9A18D5CF1FF4}" type="slidenum">
              <a:rPr lang="en-US"/>
              <a:pPr/>
              <a:t>31</a:t>
            </a:fld>
            <a:endParaRPr lang="en-US" dirty="0"/>
          </a:p>
        </p:txBody>
      </p:sp>
      <p:sp>
        <p:nvSpPr>
          <p:cNvPr id="2428930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i="1" dirty="0"/>
              <a:t>Structural Pattern Example</a:t>
            </a:r>
            <a:br>
              <a:rPr lang="en-US" sz="3200" i="1" dirty="0"/>
            </a:br>
            <a:r>
              <a:rPr lang="en-US" dirty="0"/>
              <a:t>Proxy</a:t>
            </a:r>
          </a:p>
        </p:txBody>
      </p:sp>
      <p:sp>
        <p:nvSpPr>
          <p:cNvPr id="2428931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9144000" cy="4953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600" b="1" i="1" dirty="0" smtClean="0">
                <a:solidFill>
                  <a:srgbClr val="00B050"/>
                </a:solidFill>
              </a:rPr>
              <a:t>General Recommendation</a:t>
            </a:r>
            <a:endParaRPr lang="en-US" sz="3600" dirty="0">
              <a:solidFill>
                <a:srgbClr val="00B050"/>
              </a:solidFill>
            </a:endParaRPr>
          </a:p>
          <a:p>
            <a:r>
              <a:rPr lang="en-US" dirty="0"/>
              <a:t>Create an abstract class to specify the logical interface to the object</a:t>
            </a:r>
          </a:p>
          <a:p>
            <a:r>
              <a:rPr lang="en-US" dirty="0" smtClean="0"/>
              <a:t>Create </a:t>
            </a:r>
            <a:r>
              <a:rPr lang="en-US" dirty="0"/>
              <a:t>two subclasses</a:t>
            </a:r>
          </a:p>
          <a:p>
            <a:pPr lvl="1"/>
            <a:r>
              <a:rPr lang="en-US" sz="3200" dirty="0" smtClean="0"/>
              <a:t>The </a:t>
            </a:r>
            <a:r>
              <a:rPr lang="en-US" sz="3200" b="1" i="1" dirty="0" smtClean="0">
                <a:solidFill>
                  <a:srgbClr val="00B050"/>
                </a:solidFill>
              </a:rPr>
              <a:t>proxy</a:t>
            </a:r>
            <a:r>
              <a:rPr lang="en-US" sz="3200" dirty="0" smtClean="0"/>
              <a:t> </a:t>
            </a:r>
            <a:r>
              <a:rPr lang="en-US" sz="3200" dirty="0"/>
              <a:t>and </a:t>
            </a:r>
            <a:r>
              <a:rPr lang="en-US" sz="3200" dirty="0" smtClean="0"/>
              <a:t>the </a:t>
            </a:r>
            <a:r>
              <a:rPr lang="en-US" sz="3200" b="1" i="1" dirty="0">
                <a:solidFill>
                  <a:srgbClr val="7030A0"/>
                </a:solidFill>
              </a:rPr>
              <a:t>actual </a:t>
            </a:r>
            <a:r>
              <a:rPr lang="en-US" sz="3200" b="1" i="1" dirty="0" smtClean="0">
                <a:solidFill>
                  <a:srgbClr val="7030A0"/>
                </a:solidFill>
              </a:rPr>
              <a:t>object class</a:t>
            </a:r>
            <a:endParaRPr lang="en-US" sz="3200" b="1" i="1" dirty="0">
              <a:solidFill>
                <a:srgbClr val="7030A0"/>
              </a:solidFill>
            </a:endParaRPr>
          </a:p>
          <a:p>
            <a:r>
              <a:rPr lang="en-US" dirty="0" smtClean="0"/>
              <a:t>The proxy forwards messages to actual object</a:t>
            </a:r>
          </a:p>
          <a:p>
            <a:r>
              <a:rPr lang="en-US" dirty="0" smtClean="0"/>
              <a:t>Actual object returns messages through the proxy after actual operation  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8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28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8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28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8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28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8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28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8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28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8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8931" grpId="0" uiExpand="1" build="p" bldLvl="2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D8E6-62DB-48BE-80ED-7F333926C840}" type="slidenum">
              <a:rPr lang="en-US"/>
              <a:pPr/>
              <a:t>32</a:t>
            </a:fld>
            <a:endParaRPr lang="en-US" dirty="0"/>
          </a:p>
        </p:txBody>
      </p:sp>
      <p:sp>
        <p:nvSpPr>
          <p:cNvPr id="242585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i="1" dirty="0"/>
              <a:t>Structural Pattern Example</a:t>
            </a:r>
            <a:br>
              <a:rPr lang="en-US" sz="3200" i="1" dirty="0"/>
            </a:br>
            <a:r>
              <a:rPr lang="en-US" dirty="0"/>
              <a:t>Proxy</a:t>
            </a:r>
          </a:p>
        </p:txBody>
      </p:sp>
      <p:sp>
        <p:nvSpPr>
          <p:cNvPr id="242585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600" b="1" i="1" dirty="0" smtClean="0">
                <a:solidFill>
                  <a:schemeClr val="bg2"/>
                </a:solidFill>
              </a:rPr>
              <a:t>Problem</a:t>
            </a:r>
            <a:endParaRPr lang="en-US" sz="3600" dirty="0" smtClean="0">
              <a:solidFill>
                <a:schemeClr val="bg2"/>
              </a:solidFill>
            </a:endParaRPr>
          </a:p>
          <a:p>
            <a:pPr>
              <a:buClr>
                <a:schemeClr val="bg2"/>
              </a:buClr>
            </a:pPr>
            <a:r>
              <a:rPr lang="en-US" dirty="0" smtClean="0"/>
              <a:t>We do not want to directly access an object, but through an </a:t>
            </a:r>
            <a:r>
              <a:rPr lang="en-US" b="1" i="1" dirty="0" smtClean="0">
                <a:solidFill>
                  <a:srgbClr val="0099FF"/>
                </a:solidFill>
              </a:rPr>
              <a:t>intermediary </a:t>
            </a:r>
            <a:r>
              <a:rPr lang="en-US" dirty="0" smtClean="0"/>
              <a:t>or</a:t>
            </a:r>
            <a:r>
              <a:rPr lang="en-US" b="1" i="1" dirty="0" smtClean="0">
                <a:solidFill>
                  <a:srgbClr val="0099FF"/>
                </a:solidFill>
              </a:rPr>
              <a:t> agent</a:t>
            </a:r>
            <a:endParaRPr lang="en-US" dirty="0" smtClean="0"/>
          </a:p>
          <a:p>
            <a:pPr lvl="1">
              <a:buClr>
                <a:schemeClr val="bg2"/>
              </a:buClr>
            </a:pPr>
            <a:r>
              <a:rPr lang="en-US" dirty="0" smtClean="0"/>
              <a:t>This may arise </a:t>
            </a:r>
            <a:r>
              <a:rPr lang="en-US" dirty="0"/>
              <a:t>from reliability </a:t>
            </a:r>
            <a:r>
              <a:rPr lang="en-US" dirty="0" smtClean="0"/>
              <a:t>or </a:t>
            </a:r>
            <a:r>
              <a:rPr lang="en-US" dirty="0"/>
              <a:t>complexity </a:t>
            </a:r>
            <a:r>
              <a:rPr lang="en-US" dirty="0" smtClean="0"/>
              <a:t>concerns  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5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25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5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25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5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5859" grpId="0" uiExpand="1" build="p" bldLvl="2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1B7C-842E-4CD3-AA6E-68957557B6B6}" type="slidenum">
              <a:rPr lang="en-US"/>
              <a:pPr/>
              <a:t>33</a:t>
            </a:fld>
            <a:endParaRPr lang="en-US" dirty="0"/>
          </a:p>
        </p:txBody>
      </p:sp>
      <p:sp>
        <p:nvSpPr>
          <p:cNvPr id="243097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9144000" cy="1066800"/>
          </a:xfrm>
        </p:spPr>
        <p:txBody>
          <a:bodyPr/>
          <a:lstStyle/>
          <a:p>
            <a:r>
              <a:rPr lang="en-US" sz="3200" i="1" dirty="0"/>
              <a:t>Structural Pattern Example</a:t>
            </a:r>
            <a:br>
              <a:rPr lang="en-US" sz="3200" i="1" dirty="0"/>
            </a:br>
            <a:r>
              <a:rPr lang="en-US" dirty="0"/>
              <a:t>Proxy</a:t>
            </a:r>
          </a:p>
        </p:txBody>
      </p:sp>
      <p:sp>
        <p:nvSpPr>
          <p:cNvPr id="2483230" name="Rectangle 1054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9144000" cy="685800"/>
          </a:xfrm>
          <a:noFill/>
          <a:ln/>
        </p:spPr>
        <p:txBody>
          <a:bodyPr/>
          <a:lstStyle/>
          <a:p>
            <a:pPr>
              <a:buFont typeface="Wingdings" pitchFamily="2" charset="2"/>
              <a:buNone/>
              <a:tabLst>
                <a:tab pos="5375275" algn="l"/>
              </a:tabLst>
            </a:pPr>
            <a:r>
              <a:rPr lang="en-US" sz="3600" b="1" i="1" dirty="0" smtClean="0">
                <a:solidFill>
                  <a:srgbClr val="00B050"/>
                </a:solidFill>
              </a:rPr>
              <a:t>General Recommendation</a:t>
            </a:r>
            <a:endParaRPr lang="en-US" sz="3600" b="1" i="1" dirty="0">
              <a:solidFill>
                <a:srgbClr val="00B050"/>
              </a:solidFill>
            </a:endParaRPr>
          </a:p>
        </p:txBody>
      </p:sp>
      <p:sp>
        <p:nvSpPr>
          <p:cNvPr id="20" name="Line 12"/>
          <p:cNvSpPr>
            <a:spLocks noChangeShapeType="1"/>
          </p:cNvSpPr>
          <p:nvPr/>
        </p:nvSpPr>
        <p:spPr bwMode="auto">
          <a:xfrm flipV="1">
            <a:off x="4553320" y="4120022"/>
            <a:ext cx="914400" cy="16332"/>
          </a:xfrm>
          <a:prstGeom prst="line">
            <a:avLst/>
          </a:prstGeom>
          <a:noFill/>
          <a:ln w="38100">
            <a:solidFill>
              <a:srgbClr val="7030A0"/>
            </a:solidFill>
            <a:prstDash val="solid"/>
            <a:round/>
            <a:headEnd type="none" w="sm" len="sm"/>
            <a:tailEnd type="arrow" w="lg" len="lg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3" name="Line 6"/>
          <p:cNvSpPr>
            <a:spLocks noChangeShapeType="1"/>
          </p:cNvSpPr>
          <p:nvPr/>
        </p:nvSpPr>
        <p:spPr bwMode="auto">
          <a:xfrm>
            <a:off x="1632796" y="4128188"/>
            <a:ext cx="914400" cy="0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 type="none" w="sm" len="sm"/>
            <a:tailEnd type="arrow" w="lg" len="lg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531812" y="3853868"/>
            <a:ext cx="1097280" cy="548640"/>
          </a:xfrm>
          <a:prstGeom prst="rect">
            <a:avLst/>
          </a:prstGeom>
          <a:noFill/>
          <a:ln w="5715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en-US" dirty="0"/>
              <a:t>Client</a:t>
            </a:r>
          </a:p>
        </p:txBody>
      </p:sp>
      <p:sp>
        <p:nvSpPr>
          <p:cNvPr id="26" name="Rectangle 7"/>
          <p:cNvSpPr>
            <a:spLocks noChangeArrowheads="1"/>
          </p:cNvSpPr>
          <p:nvPr/>
        </p:nvSpPr>
        <p:spPr bwMode="auto">
          <a:xfrm>
            <a:off x="5484812" y="3853868"/>
            <a:ext cx="1828800" cy="548640"/>
          </a:xfrm>
          <a:prstGeom prst="rect">
            <a:avLst/>
          </a:prstGeom>
          <a:noFill/>
          <a:ln w="57150">
            <a:solidFill>
              <a:srgbClr val="7030A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r"/>
            <a:r>
              <a:rPr lang="en-US" dirty="0" smtClean="0"/>
              <a:t>RealClass  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7" name="Rectangle 7"/>
          <p:cNvSpPr>
            <a:spLocks noChangeArrowheads="1"/>
          </p:cNvSpPr>
          <p:nvPr/>
        </p:nvSpPr>
        <p:spPr bwMode="auto">
          <a:xfrm>
            <a:off x="3869700" y="2362200"/>
            <a:ext cx="2194560" cy="548640"/>
          </a:xfrm>
          <a:prstGeom prst="rect">
            <a:avLst/>
          </a:prstGeom>
          <a:noFill/>
          <a:ln w="57150">
            <a:solidFill>
              <a:srgbClr val="00B05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en-US" dirty="0" smtClean="0"/>
              <a:t>AbstractClass</a:t>
            </a:r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2530104" y="3853868"/>
            <a:ext cx="2011680" cy="548640"/>
          </a:xfrm>
          <a:prstGeom prst="rect">
            <a:avLst/>
          </a:prstGeom>
          <a:noFill/>
          <a:ln w="57150">
            <a:solidFill>
              <a:srgbClr val="00B05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en-US" dirty="0" smtClean="0"/>
              <a:t>ProxyClass</a:t>
            </a:r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 bwMode="auto">
          <a:xfrm flipV="1">
            <a:off x="3535944" y="3503348"/>
            <a:ext cx="0" cy="36576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V="1">
            <a:off x="6399212" y="3500491"/>
            <a:ext cx="0" cy="36576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 flipH="1">
            <a:off x="3535944" y="3500491"/>
            <a:ext cx="28620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 flipV="1">
            <a:off x="4966980" y="3159655"/>
            <a:ext cx="0" cy="32918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4" name="AutoShape 10"/>
          <p:cNvSpPr>
            <a:spLocks noChangeArrowheads="1"/>
          </p:cNvSpPr>
          <p:nvPr/>
        </p:nvSpPr>
        <p:spPr bwMode="auto">
          <a:xfrm>
            <a:off x="4851093" y="2967091"/>
            <a:ext cx="231775" cy="201613"/>
          </a:xfrm>
          <a:prstGeom prst="triangle">
            <a:avLst>
              <a:gd name="adj" fmla="val 50000"/>
            </a:avLst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3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83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uiExpand="1" animBg="1"/>
      <p:bldP spid="23" grpId="0" animBg="1"/>
      <p:bldP spid="24" grpId="0" uiExpand="1" build="p" animBg="1"/>
      <p:bldP spid="26" grpId="0" uiExpand="1" build="p" animBg="1"/>
      <p:bldP spid="27" grpId="0" uiExpand="1" build="p" animBg="1"/>
      <p:bldP spid="28" grpId="0" uiExpand="1" build="p" animBg="1"/>
      <p:bldP spid="34" grpId="0" uiExpand="1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2FFFE-82F7-461A-9F26-087E2A7FFAF2}" type="slidenum">
              <a:rPr lang="en-US"/>
              <a:pPr/>
              <a:t>34</a:t>
            </a:fld>
            <a:endParaRPr lang="en-US" dirty="0"/>
          </a:p>
        </p:txBody>
      </p:sp>
      <p:sp>
        <p:nvSpPr>
          <p:cNvPr id="279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i="1" dirty="0" smtClean="0"/>
              <a:t>Structural Pattern Example</a:t>
            </a:r>
            <a:br>
              <a:rPr lang="en-US" sz="3200" i="1" dirty="0" smtClean="0"/>
            </a:br>
            <a:r>
              <a:rPr lang="en-US" dirty="0" smtClean="0"/>
              <a:t>Proxy</a:t>
            </a:r>
            <a:endParaRPr lang="en-US" dirty="0"/>
          </a:p>
        </p:txBody>
      </p:sp>
      <p:sp>
        <p:nvSpPr>
          <p:cNvPr id="2795524" name="Rectangle 4"/>
          <p:cNvSpPr>
            <a:spLocks noChangeArrowheads="1"/>
          </p:cNvSpPr>
          <p:nvPr/>
        </p:nvSpPr>
        <p:spPr bwMode="auto">
          <a:xfrm>
            <a:off x="381000" y="16764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98463" indent="-398463" algn="l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None/>
            </a:pPr>
            <a:r>
              <a:rPr lang="en-US" sz="3600" b="1" i="1" dirty="0" smtClean="0">
                <a:solidFill>
                  <a:srgbClr val="00B050"/>
                </a:solidFill>
              </a:rPr>
              <a:t>Printer Application</a:t>
            </a:r>
            <a:endParaRPr lang="en-US" sz="3600" b="1" i="1" dirty="0">
              <a:solidFill>
                <a:srgbClr val="00B05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 flipV="1">
            <a:off x="4357551" y="4041457"/>
            <a:ext cx="0" cy="36576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flipV="1">
            <a:off x="6989134" y="4038600"/>
            <a:ext cx="0" cy="36576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H="1">
            <a:off x="4357551" y="4038600"/>
            <a:ext cx="2624328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flipV="1">
            <a:off x="5669715" y="3697764"/>
            <a:ext cx="0" cy="32918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AutoShape 10"/>
          <p:cNvSpPr>
            <a:spLocks noChangeArrowheads="1"/>
          </p:cNvSpPr>
          <p:nvPr/>
        </p:nvSpPr>
        <p:spPr bwMode="auto">
          <a:xfrm>
            <a:off x="5553828" y="3505200"/>
            <a:ext cx="231775" cy="201613"/>
          </a:xfrm>
          <a:prstGeom prst="triangle">
            <a:avLst>
              <a:gd name="adj" fmla="val 50000"/>
            </a:avLst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" name="Line 6"/>
          <p:cNvSpPr>
            <a:spLocks noChangeShapeType="1"/>
          </p:cNvSpPr>
          <p:nvPr/>
        </p:nvSpPr>
        <p:spPr bwMode="auto">
          <a:xfrm>
            <a:off x="2539907" y="4991100"/>
            <a:ext cx="914400" cy="0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 type="none" w="sm" len="sm"/>
            <a:tailEnd type="arrow" w="lg" len="lg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4983915" y="2356790"/>
            <a:ext cx="1371600" cy="1143000"/>
          </a:xfrm>
          <a:prstGeom prst="rect">
            <a:avLst/>
          </a:prstGeom>
          <a:noFill/>
          <a:ln w="57150">
            <a:solidFill>
              <a:srgbClr val="00B05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/>
            <a:r>
              <a:rPr lang="en-US" sz="2400" dirty="0" smtClean="0"/>
              <a:t>Printer</a:t>
            </a:r>
          </a:p>
          <a:p>
            <a:pPr algn="l"/>
            <a:r>
              <a:rPr lang="en-US" sz="2400" dirty="0" smtClean="0"/>
              <a:t>status</a:t>
            </a:r>
            <a:endParaRPr lang="en-US" sz="2400" dirty="0"/>
          </a:p>
          <a:p>
            <a:pPr algn="l"/>
            <a:r>
              <a:rPr lang="en-US" sz="2400" dirty="0" smtClean="0"/>
              <a:t>print(pdf)</a:t>
            </a:r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3488871" y="4419600"/>
            <a:ext cx="1737360" cy="1143000"/>
          </a:xfrm>
          <a:prstGeom prst="rect">
            <a:avLst/>
          </a:prstGeom>
          <a:noFill/>
          <a:ln w="57150">
            <a:solidFill>
              <a:srgbClr val="00B05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/>
            <a:r>
              <a:rPr lang="en-US" sz="2400" dirty="0" smtClean="0"/>
              <a:t>PrinterProxy</a:t>
            </a:r>
          </a:p>
          <a:p>
            <a:pPr algn="l"/>
            <a:r>
              <a:rPr lang="en-US" sz="2400" dirty="0" smtClean="0"/>
              <a:t>status</a:t>
            </a:r>
          </a:p>
          <a:p>
            <a:pPr algn="l"/>
            <a:r>
              <a:rPr lang="en-US" sz="2400" dirty="0" smtClean="0"/>
              <a:t>print(pdf)</a:t>
            </a:r>
            <a:endParaRPr lang="en-US" sz="2400" dirty="0"/>
          </a:p>
        </p:txBody>
      </p:sp>
      <p:sp>
        <p:nvSpPr>
          <p:cNvPr id="21" name="Rectangle 7"/>
          <p:cNvSpPr>
            <a:spLocks noChangeArrowheads="1"/>
          </p:cNvSpPr>
          <p:nvPr/>
        </p:nvSpPr>
        <p:spPr bwMode="auto">
          <a:xfrm>
            <a:off x="6189034" y="4419600"/>
            <a:ext cx="1600200" cy="1143000"/>
          </a:xfrm>
          <a:prstGeom prst="rect">
            <a:avLst/>
          </a:prstGeom>
          <a:noFill/>
          <a:ln w="57150">
            <a:solidFill>
              <a:srgbClr val="7030A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/>
            <a:r>
              <a:rPr lang="en-US" sz="2400" dirty="0" smtClean="0"/>
              <a:t>RealPrinter</a:t>
            </a:r>
          </a:p>
          <a:p>
            <a:pPr algn="l"/>
            <a:r>
              <a:rPr lang="en-US" sz="2400" dirty="0" smtClean="0"/>
              <a:t>status</a:t>
            </a:r>
            <a:endParaRPr lang="en-US" sz="2400" dirty="0"/>
          </a:p>
          <a:p>
            <a:pPr algn="l"/>
            <a:r>
              <a:rPr lang="en-US" sz="2400" dirty="0" smtClean="0"/>
              <a:t>print(pdf)  .</a:t>
            </a:r>
            <a:endParaRPr lang="en-US" sz="2400" b="1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 flipH="1">
            <a:off x="6189034" y="4809565"/>
            <a:ext cx="16002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7030A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610709" y="4419600"/>
            <a:ext cx="1920240" cy="1143000"/>
          </a:xfrm>
          <a:prstGeom prst="rect">
            <a:avLst/>
          </a:prstGeom>
          <a:noFill/>
          <a:ln w="5715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/>
            <a:r>
              <a:rPr lang="en-US" sz="2400" dirty="0" smtClean="0"/>
              <a:t>PdfDocument</a:t>
            </a:r>
          </a:p>
          <a:p>
            <a:pPr algn="l"/>
            <a:endParaRPr lang="en-US" sz="2400" dirty="0" smtClean="0"/>
          </a:p>
          <a:p>
            <a:pPr algn="l"/>
            <a:r>
              <a:rPr lang="en-US" sz="2400" dirty="0" smtClean="0"/>
              <a:t>print()</a:t>
            </a:r>
            <a:endParaRPr lang="en-US" sz="2400" dirty="0"/>
          </a:p>
        </p:txBody>
      </p:sp>
      <p:cxnSp>
        <p:nvCxnSpPr>
          <p:cNvPr id="18" name="Straight Connector 17"/>
          <p:cNvCxnSpPr/>
          <p:nvPr/>
        </p:nvCxnSpPr>
        <p:spPr bwMode="auto">
          <a:xfrm flipH="1">
            <a:off x="4983915" y="2742273"/>
            <a:ext cx="1371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 flipH="1">
            <a:off x="4983915" y="3114308"/>
            <a:ext cx="1371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flipH="1">
            <a:off x="3486174" y="4805083"/>
            <a:ext cx="173736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H="1">
            <a:off x="3485682" y="5177118"/>
            <a:ext cx="173736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 flipH="1">
            <a:off x="6188542" y="5181600"/>
            <a:ext cx="16002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7030A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flipH="1">
            <a:off x="608504" y="4805083"/>
            <a:ext cx="19202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flipH="1">
            <a:off x="608012" y="5177118"/>
            <a:ext cx="19202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9" name="Line 6"/>
          <p:cNvSpPr>
            <a:spLocks noChangeShapeType="1"/>
          </p:cNvSpPr>
          <p:nvPr/>
        </p:nvSpPr>
        <p:spPr bwMode="auto">
          <a:xfrm>
            <a:off x="5238282" y="4991100"/>
            <a:ext cx="914400" cy="0"/>
          </a:xfrm>
          <a:prstGeom prst="line">
            <a:avLst/>
          </a:prstGeom>
          <a:noFill/>
          <a:ln w="38100">
            <a:solidFill>
              <a:srgbClr val="7030A0"/>
            </a:solidFill>
            <a:round/>
            <a:headEnd type="none" w="sm" len="sm"/>
            <a:tailEnd type="arrow" w="lg" len="lg"/>
          </a:ln>
          <a:effectLst/>
        </p:spPr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9552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24" grpId="0"/>
      <p:bldP spid="13" grpId="0" uiExpand="1" animBg="1"/>
      <p:bldP spid="14" grpId="0" animBg="1"/>
      <p:bldP spid="17" grpId="0" uiExpand="1" build="p" animBg="1"/>
      <p:bldP spid="19" grpId="0" uiExpand="1" build="p" animBg="1"/>
      <p:bldP spid="21" grpId="0" uiExpand="1" build="p" animBg="1"/>
      <p:bldP spid="28" grpId="0" uiExpand="1" build="p" animBg="1"/>
      <p:bldP spid="3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57F0E-3887-42FB-95BE-685A32E3480A}" type="slidenum">
              <a:rPr lang="en-US"/>
              <a:pPr/>
              <a:t>35</a:t>
            </a:fld>
            <a:endParaRPr lang="en-US" dirty="0"/>
          </a:p>
        </p:txBody>
      </p:sp>
      <p:sp>
        <p:nvSpPr>
          <p:cNvPr id="280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i="1" dirty="0"/>
              <a:t>Structural Pattern </a:t>
            </a:r>
            <a:r>
              <a:rPr lang="en-US" sz="3200" i="1" dirty="0" smtClean="0"/>
              <a:t>Example: Proxy</a:t>
            </a:r>
            <a:r>
              <a:rPr lang="en-US" sz="3200" i="1" dirty="0"/>
              <a:t/>
            </a:r>
            <a:br>
              <a:rPr lang="en-US" sz="3200" i="1" dirty="0"/>
            </a:br>
            <a:r>
              <a:rPr lang="en-US" dirty="0" smtClean="0"/>
              <a:t>Potential Implementation in Java</a:t>
            </a:r>
            <a:endParaRPr lang="en-US" dirty="0"/>
          </a:p>
        </p:txBody>
      </p:sp>
      <p:sp>
        <p:nvSpPr>
          <p:cNvPr id="28006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676400"/>
            <a:ext cx="5027613" cy="49530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zh-TW" sz="1200" dirty="0">
                <a:solidFill>
                  <a:srgbClr val="000000"/>
                </a:solidFill>
                <a:ea typeface="PMingLiU" pitchFamily="18" charset="-120"/>
                <a:cs typeface="Times New Roman" pitchFamily="18" charset="0"/>
              </a:rPr>
              <a:t>import java.util.*;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TW" sz="1200" dirty="0">
                <a:solidFill>
                  <a:srgbClr val="000000"/>
                </a:solidFill>
                <a:ea typeface="PMingLiU" pitchFamily="18" charset="-120"/>
                <a:cs typeface="Times New Roman" pitchFamily="18" charset="0"/>
              </a:rPr>
              <a:t>interface Image {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TW" sz="1200" dirty="0">
                <a:solidFill>
                  <a:srgbClr val="000000"/>
                </a:solidFill>
                <a:ea typeface="PMingLiU" pitchFamily="18" charset="-120"/>
                <a:cs typeface="Times New Roman" pitchFamily="18" charset="0"/>
              </a:rPr>
              <a:t>   public void displayImage( );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TW" sz="1200" dirty="0">
                <a:solidFill>
                  <a:srgbClr val="000000"/>
                </a:solidFill>
                <a:ea typeface="PMingLiU" pitchFamily="18" charset="-120"/>
                <a:cs typeface="Times New Roman" pitchFamily="18" charset="0"/>
              </a:rPr>
              <a:t>}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TW" sz="1200" dirty="0">
                <a:solidFill>
                  <a:srgbClr val="000000"/>
                </a:solidFill>
                <a:ea typeface="PMingLiU" pitchFamily="18" charset="-120"/>
                <a:cs typeface="Times New Roman" pitchFamily="18" charset="0"/>
              </a:rPr>
              <a:t>class RealImage implements Image {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TW" sz="1200" dirty="0">
                <a:solidFill>
                  <a:srgbClr val="000000"/>
                </a:solidFill>
                <a:ea typeface="PMingLiU" pitchFamily="18" charset="-120"/>
                <a:cs typeface="Times New Roman" pitchFamily="18" charset="0"/>
              </a:rPr>
              <a:t>   private String filename;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TW" sz="1200" dirty="0">
                <a:solidFill>
                  <a:srgbClr val="000000"/>
                </a:solidFill>
                <a:ea typeface="PMingLiU" pitchFamily="18" charset="-120"/>
                <a:cs typeface="Times New Roman" pitchFamily="18" charset="0"/>
              </a:rPr>
              <a:t>   public RealImage(String filename) { 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TW" sz="1200" dirty="0">
                <a:solidFill>
                  <a:srgbClr val="000000"/>
                </a:solidFill>
                <a:ea typeface="PMingLiU" pitchFamily="18" charset="-120"/>
                <a:cs typeface="Times New Roman" pitchFamily="18" charset="0"/>
              </a:rPr>
              <a:t>       this.filename = filename;        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TW" sz="1200" dirty="0">
                <a:solidFill>
                  <a:srgbClr val="000000"/>
                </a:solidFill>
                <a:ea typeface="PMingLiU" pitchFamily="18" charset="-120"/>
                <a:cs typeface="Times New Roman" pitchFamily="18" charset="0"/>
              </a:rPr>
              <a:t>       System.out.println("Loading   "+filename);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TW" sz="1200" dirty="0">
                <a:solidFill>
                  <a:srgbClr val="000000"/>
                </a:solidFill>
                <a:ea typeface="PMingLiU" pitchFamily="18" charset="-120"/>
                <a:cs typeface="Times New Roman" pitchFamily="18" charset="0"/>
              </a:rPr>
              <a:t>   }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TW" sz="1200" dirty="0">
                <a:solidFill>
                  <a:srgbClr val="000000"/>
                </a:solidFill>
                <a:ea typeface="PMingLiU" pitchFamily="18" charset="-120"/>
                <a:cs typeface="Times New Roman" pitchFamily="18" charset="0"/>
              </a:rPr>
              <a:t>   public void displayImage( ) { System.out.println("Displaying "+filename); }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TW" sz="1200" dirty="0">
                <a:solidFill>
                  <a:srgbClr val="000000"/>
                </a:solidFill>
                <a:ea typeface="PMingLiU" pitchFamily="18" charset="-120"/>
                <a:cs typeface="Times New Roman" pitchFamily="18" charset="0"/>
              </a:rPr>
              <a:t>}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TW" sz="1200" dirty="0">
                <a:solidFill>
                  <a:srgbClr val="000000"/>
                </a:solidFill>
                <a:ea typeface="PMingLiU" pitchFamily="18" charset="-120"/>
                <a:cs typeface="Times New Roman" pitchFamily="18" charset="0"/>
              </a:rPr>
              <a:t>class ProxyImage implements Image {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TW" sz="1200" dirty="0">
                <a:solidFill>
                  <a:srgbClr val="000000"/>
                </a:solidFill>
                <a:ea typeface="PMingLiU" pitchFamily="18" charset="-120"/>
                <a:cs typeface="Times New Roman" pitchFamily="18" charset="0"/>
              </a:rPr>
              <a:t>   private String filename;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TW" sz="1200" dirty="0">
                <a:solidFill>
                  <a:srgbClr val="000000"/>
                </a:solidFill>
                <a:ea typeface="PMingLiU" pitchFamily="18" charset="-120"/>
                <a:cs typeface="Times New Roman" pitchFamily="18" charset="0"/>
              </a:rPr>
              <a:t>   private RealImage image;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TW" sz="1200" dirty="0">
                <a:solidFill>
                  <a:srgbClr val="000000"/>
                </a:solidFill>
                <a:ea typeface="PMingLiU" pitchFamily="18" charset="-120"/>
                <a:cs typeface="Times New Roman" pitchFamily="18" charset="0"/>
              </a:rPr>
              <a:t>   public ProxyImage(String filename) { this.filename = filename; }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TW" sz="1200" dirty="0">
                <a:solidFill>
                  <a:srgbClr val="000000"/>
                </a:solidFill>
                <a:ea typeface="PMingLiU" pitchFamily="18" charset="-120"/>
                <a:cs typeface="Times New Roman" pitchFamily="18" charset="0"/>
              </a:rPr>
              <a:t>   public void displayImage( ) {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TW" sz="1200" dirty="0">
                <a:solidFill>
                  <a:srgbClr val="000000"/>
                </a:solidFill>
                <a:ea typeface="PMingLiU" pitchFamily="18" charset="-120"/>
                <a:cs typeface="Times New Roman" pitchFamily="18" charset="0"/>
              </a:rPr>
              <a:t>       if (image == null) image = new RealImage(filename);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TW" sz="1200" dirty="0">
                <a:solidFill>
                  <a:srgbClr val="000000"/>
                </a:solidFill>
                <a:ea typeface="PMingLiU" pitchFamily="18" charset="-120"/>
                <a:cs typeface="Times New Roman" pitchFamily="18" charset="0"/>
              </a:rPr>
              <a:t>       // load only on demand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TW" sz="1200" dirty="0">
                <a:solidFill>
                  <a:srgbClr val="000000"/>
                </a:solidFill>
                <a:ea typeface="PMingLiU" pitchFamily="18" charset="-120"/>
                <a:cs typeface="Times New Roman" pitchFamily="18" charset="0"/>
              </a:rPr>
              <a:t>       image.displayImage( );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TW" sz="1200" dirty="0">
                <a:solidFill>
                  <a:srgbClr val="000000"/>
                </a:solidFill>
                <a:ea typeface="PMingLiU" pitchFamily="18" charset="-120"/>
                <a:cs typeface="Times New Roman" pitchFamily="18" charset="0"/>
              </a:rPr>
              <a:t>   }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TW" sz="1200" dirty="0">
                <a:solidFill>
                  <a:srgbClr val="000000"/>
                </a:solidFill>
                <a:ea typeface="PMingLiU" pitchFamily="18" charset="-120"/>
                <a:cs typeface="Times New Roman" pitchFamily="18" charset="0"/>
              </a:rPr>
              <a:t>}</a:t>
            </a:r>
          </a:p>
        </p:txBody>
      </p:sp>
      <p:sp>
        <p:nvSpPr>
          <p:cNvPr id="28006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484813" y="1676400"/>
            <a:ext cx="4040187" cy="4953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TW" sz="1200" dirty="0">
                <a:solidFill>
                  <a:srgbClr val="000000"/>
                </a:solidFill>
                <a:ea typeface="PMingLiU" pitchFamily="18" charset="-120"/>
                <a:cs typeface="Times New Roman" pitchFamily="18" charset="0"/>
              </a:rPr>
              <a:t>class ProxyExample {</a:t>
            </a:r>
          </a:p>
          <a:p>
            <a:pPr>
              <a:buFont typeface="Wingdings" pitchFamily="2" charset="2"/>
              <a:buNone/>
            </a:pPr>
            <a:r>
              <a:rPr lang="en-US" altLang="zh-TW" sz="1200" dirty="0">
                <a:solidFill>
                  <a:srgbClr val="000000"/>
                </a:solidFill>
                <a:ea typeface="PMingLiU" pitchFamily="18" charset="-120"/>
                <a:cs typeface="Times New Roman" pitchFamily="18" charset="0"/>
              </a:rPr>
              <a:t>   public static void main(String[ ] args) {</a:t>
            </a:r>
          </a:p>
          <a:p>
            <a:pPr>
              <a:buFont typeface="Wingdings" pitchFamily="2" charset="2"/>
              <a:buNone/>
            </a:pPr>
            <a:r>
              <a:rPr lang="en-US" altLang="zh-TW" sz="1200" dirty="0">
                <a:solidFill>
                  <a:srgbClr val="000000"/>
                </a:solidFill>
                <a:ea typeface="PMingLiU" pitchFamily="18" charset="-120"/>
                <a:cs typeface="Times New Roman" pitchFamily="18" charset="0"/>
              </a:rPr>
              <a:t>       ArrayList&lt;Image&gt; images = new ArrayList&lt;Image&gt;( );</a:t>
            </a:r>
          </a:p>
          <a:p>
            <a:pPr>
              <a:buFont typeface="Wingdings" pitchFamily="2" charset="2"/>
              <a:buNone/>
            </a:pPr>
            <a:r>
              <a:rPr lang="en-US" altLang="zh-TW" sz="1200" dirty="0">
                <a:solidFill>
                  <a:srgbClr val="000000"/>
                </a:solidFill>
                <a:ea typeface="PMingLiU" pitchFamily="18" charset="-120"/>
                <a:cs typeface="Times New Roman" pitchFamily="18" charset="0"/>
              </a:rPr>
              <a:t>       images.add( new ProxyImage("HiRes_10MB_Photo1") );</a:t>
            </a:r>
          </a:p>
          <a:p>
            <a:pPr>
              <a:buFont typeface="Wingdings" pitchFamily="2" charset="2"/>
              <a:buNone/>
            </a:pPr>
            <a:r>
              <a:rPr lang="en-US" altLang="zh-TW" sz="1200" dirty="0">
                <a:solidFill>
                  <a:srgbClr val="000000"/>
                </a:solidFill>
                <a:ea typeface="PMingLiU" pitchFamily="18" charset="-120"/>
                <a:cs typeface="Times New Roman" pitchFamily="18" charset="0"/>
              </a:rPr>
              <a:t>       images.add( new ProxyImage("HiRes_10MB_Photo2") );</a:t>
            </a:r>
          </a:p>
          <a:p>
            <a:pPr>
              <a:buFont typeface="Wingdings" pitchFamily="2" charset="2"/>
              <a:buNone/>
            </a:pPr>
            <a:r>
              <a:rPr lang="en-US" altLang="zh-TW" sz="1200" dirty="0">
                <a:solidFill>
                  <a:srgbClr val="000000"/>
                </a:solidFill>
                <a:ea typeface="PMingLiU" pitchFamily="18" charset="-120"/>
                <a:cs typeface="Times New Roman" pitchFamily="18" charset="0"/>
              </a:rPr>
              <a:t>       images.add( new ProxyImage("HiRes_10MB_Photo3") );</a:t>
            </a:r>
          </a:p>
          <a:p>
            <a:pPr>
              <a:buFont typeface="Wingdings" pitchFamily="2" charset="2"/>
              <a:buNone/>
            </a:pPr>
            <a:r>
              <a:rPr lang="en-US" altLang="zh-TW" sz="1200" dirty="0">
                <a:solidFill>
                  <a:srgbClr val="000000"/>
                </a:solidFill>
                <a:ea typeface="PMingLiU" pitchFamily="18" charset="-120"/>
                <a:cs typeface="Times New Roman" pitchFamily="18" charset="0"/>
              </a:rPr>
              <a:t>       images.get(0).displayImage(); // loading necessary</a:t>
            </a:r>
          </a:p>
          <a:p>
            <a:pPr>
              <a:buFont typeface="Wingdings" pitchFamily="2" charset="2"/>
              <a:buNone/>
            </a:pPr>
            <a:r>
              <a:rPr lang="en-US" altLang="zh-TW" sz="1200" dirty="0">
                <a:solidFill>
                  <a:srgbClr val="000000"/>
                </a:solidFill>
                <a:ea typeface="PMingLiU" pitchFamily="18" charset="-120"/>
                <a:cs typeface="Times New Roman" pitchFamily="18" charset="0"/>
              </a:rPr>
              <a:t>       images.get(1).displayImage(); // loading necessary</a:t>
            </a:r>
          </a:p>
          <a:p>
            <a:pPr>
              <a:buFont typeface="Wingdings" pitchFamily="2" charset="2"/>
              <a:buNone/>
            </a:pPr>
            <a:r>
              <a:rPr lang="en-US" altLang="zh-TW" sz="1200" dirty="0">
                <a:solidFill>
                  <a:srgbClr val="000000"/>
                </a:solidFill>
                <a:ea typeface="PMingLiU" pitchFamily="18" charset="-120"/>
                <a:cs typeface="Times New Roman" pitchFamily="18" charset="0"/>
              </a:rPr>
              <a:t>       images.get(0).displayImage(); </a:t>
            </a:r>
          </a:p>
          <a:p>
            <a:pPr>
              <a:buFont typeface="Wingdings" pitchFamily="2" charset="2"/>
              <a:buNone/>
            </a:pPr>
            <a:r>
              <a:rPr lang="en-US" altLang="zh-TW" sz="1200" dirty="0">
                <a:solidFill>
                  <a:srgbClr val="000000"/>
                </a:solidFill>
                <a:ea typeface="PMingLiU" pitchFamily="18" charset="-120"/>
                <a:cs typeface="Times New Roman" pitchFamily="18" charset="0"/>
              </a:rPr>
              <a:t>       // no loading necessary; already done </a:t>
            </a:r>
          </a:p>
          <a:p>
            <a:pPr>
              <a:buFont typeface="Wingdings" pitchFamily="2" charset="2"/>
              <a:buNone/>
            </a:pPr>
            <a:r>
              <a:rPr lang="en-US" altLang="zh-TW" sz="1200" dirty="0">
                <a:solidFill>
                  <a:srgbClr val="000000"/>
                </a:solidFill>
                <a:ea typeface="PMingLiU" pitchFamily="18" charset="-120"/>
                <a:cs typeface="Times New Roman" pitchFamily="18" charset="0"/>
              </a:rPr>
              <a:t>       // the third image will never be loaded - time saved!</a:t>
            </a:r>
          </a:p>
          <a:p>
            <a:pPr>
              <a:buFont typeface="Wingdings" pitchFamily="2" charset="2"/>
              <a:buNone/>
            </a:pPr>
            <a:r>
              <a:rPr lang="en-US" altLang="zh-TW" sz="1200" dirty="0">
                <a:solidFill>
                  <a:srgbClr val="000000"/>
                </a:solidFill>
                <a:ea typeface="PMingLiU" pitchFamily="18" charset="-120"/>
                <a:cs typeface="Times New Roman" pitchFamily="18" charset="0"/>
              </a:rPr>
              <a:t>   }</a:t>
            </a:r>
            <a:endParaRPr lang="en-US" sz="1200" dirty="0">
              <a:ea typeface="PMingLiU" pitchFamily="18" charset="-120"/>
              <a:cs typeface="Courier New" pitchFamily="49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Usefulness of Design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9052560" cy="4953000"/>
          </a:xfrm>
        </p:spPr>
        <p:txBody>
          <a:bodyPr/>
          <a:lstStyle/>
          <a:p>
            <a:r>
              <a:rPr lang="en-US" dirty="0" smtClean="0"/>
              <a:t>Many objects come from the analysis model</a:t>
            </a:r>
          </a:p>
          <a:p>
            <a:r>
              <a:rPr lang="en-US" dirty="0" smtClean="0"/>
              <a:t>But designs often need classes with no counterparts in the real world</a:t>
            </a:r>
          </a:p>
          <a:p>
            <a:r>
              <a:rPr lang="en-US" dirty="0" smtClean="0"/>
              <a:t>Design patterns help to identify less-obvious abstractions and objects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4A4F5-A179-41C3-8534-15A2EF18C9D3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A13FF-93F4-4956-B6A9-CE173C977709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285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9144000" cy="1066800"/>
          </a:xfrm>
        </p:spPr>
        <p:txBody>
          <a:bodyPr/>
          <a:lstStyle/>
          <a:p>
            <a:r>
              <a:rPr lang="en-US" dirty="0"/>
              <a:t>Other </a:t>
            </a:r>
            <a:r>
              <a:rPr lang="en-US" dirty="0" smtClean="0"/>
              <a:t>Usefulness </a:t>
            </a:r>
            <a:r>
              <a:rPr lang="en-US" dirty="0"/>
              <a:t>of Design Patterns</a:t>
            </a:r>
          </a:p>
        </p:txBody>
      </p:sp>
      <p:sp>
        <p:nvSpPr>
          <p:cNvPr id="2851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9144000" cy="685800"/>
          </a:xfrm>
        </p:spPr>
        <p:txBody>
          <a:bodyPr/>
          <a:lstStyle/>
          <a:p>
            <a:r>
              <a:rPr lang="en-US" dirty="0"/>
              <a:t>Relate </a:t>
            </a:r>
            <a:r>
              <a:rPr lang="en-US" b="1" i="1" dirty="0" smtClean="0">
                <a:solidFill>
                  <a:schemeClr val="bg2"/>
                </a:solidFill>
              </a:rPr>
              <a:t>compile-time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b="1" i="1" dirty="0" smtClean="0">
                <a:solidFill>
                  <a:srgbClr val="00B050"/>
                </a:solidFill>
              </a:rPr>
              <a:t>run-time</a:t>
            </a:r>
            <a:r>
              <a:rPr lang="en-US" dirty="0" smtClean="0"/>
              <a:t> structures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 smtClean="0"/>
              <a:t>Enhance </a:t>
            </a:r>
            <a:r>
              <a:rPr lang="en-US" b="1" i="1" dirty="0" smtClean="0">
                <a:solidFill>
                  <a:srgbClr val="00B050"/>
                </a:solidFill>
              </a:rPr>
              <a:t>delegation</a:t>
            </a:r>
            <a:endParaRPr lang="en-US" dirty="0" smtClean="0"/>
          </a:p>
          <a:p>
            <a:r>
              <a:rPr lang="en-US" dirty="0" smtClean="0"/>
              <a:t>Enhance </a:t>
            </a:r>
            <a:r>
              <a:rPr lang="en-US" b="1" i="1" dirty="0" smtClean="0">
                <a:solidFill>
                  <a:srgbClr val="00B050"/>
                </a:solidFill>
              </a:rPr>
              <a:t>reuse</a:t>
            </a:r>
            <a:endParaRPr lang="en-US" dirty="0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5637212" y="2362200"/>
            <a:ext cx="2971800" cy="548640"/>
          </a:xfrm>
          <a:prstGeom prst="wedgeRectCallout">
            <a:avLst>
              <a:gd name="adj1" fmla="val -85201"/>
              <a:gd name="adj2" fmla="val 1358"/>
            </a:avLst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60325" algn="l"/>
            <a:r>
              <a:rPr lang="en-US" b="1" i="1" dirty="0" smtClean="0"/>
              <a:t>Via</a:t>
            </a:r>
            <a:r>
              <a:rPr lang="en-US" b="1" i="1" dirty="0" smtClean="0">
                <a:solidFill>
                  <a:srgbClr val="7030A0"/>
                </a:solidFill>
              </a:rPr>
              <a:t> </a:t>
            </a:r>
            <a:r>
              <a:rPr lang="en-US" b="1" i="1" dirty="0" smtClean="0">
                <a:solidFill>
                  <a:srgbClr val="0070C0"/>
                </a:solidFill>
              </a:rPr>
              <a:t>encapsulation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5637212" y="3124200"/>
            <a:ext cx="2773680" cy="548640"/>
          </a:xfrm>
          <a:prstGeom prst="wedgeRectCallout">
            <a:avLst>
              <a:gd name="adj1" fmla="val -117458"/>
              <a:gd name="adj2" fmla="val -40417"/>
            </a:avLst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60325" algn="l"/>
            <a:r>
              <a:rPr lang="en-US" b="1" i="1" dirty="0" smtClean="0">
                <a:solidFill>
                  <a:srgbClr val="7030A0"/>
                </a:solidFill>
              </a:rPr>
              <a:t>Via </a:t>
            </a:r>
            <a:r>
              <a:rPr lang="en-US" b="1" i="1" dirty="0" smtClean="0">
                <a:solidFill>
                  <a:srgbClr val="0070C0"/>
                </a:solidFill>
              </a:rPr>
              <a:t>inheritance</a:t>
            </a:r>
            <a:r>
              <a:rPr lang="en-US" b="1" i="1" dirty="0" smtClean="0">
                <a:solidFill>
                  <a:srgbClr val="7030A0"/>
                </a:solidFill>
              </a:rPr>
              <a:t> 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1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51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1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51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1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51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1843" grpId="0" uiExpand="1" build="p" bldLvl="2"/>
      <p:bldP spid="6" grpId="0" uiExpand="1" build="p" animBg="1"/>
      <p:bldP spid="7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2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9144000" cy="1066800"/>
          </a:xfrm>
        </p:spPr>
        <p:txBody>
          <a:bodyPr/>
          <a:lstStyle/>
          <a:p>
            <a:r>
              <a:rPr lang="en-US" dirty="0"/>
              <a:t>Other </a:t>
            </a:r>
            <a:r>
              <a:rPr lang="en-US" dirty="0" smtClean="0"/>
              <a:t>Usefulness </a:t>
            </a:r>
            <a:r>
              <a:rPr lang="en-US" dirty="0"/>
              <a:t>of Design Patterns</a:t>
            </a: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7115492" y="4191000"/>
            <a:ext cx="2103120" cy="1463040"/>
          </a:xfrm>
          <a:prstGeom prst="borderCallout1">
            <a:avLst>
              <a:gd name="adj1" fmla="val 18750"/>
              <a:gd name="adj2" fmla="val 607"/>
              <a:gd name="adj3" fmla="val 11927"/>
              <a:gd name="adj4" fmla="val -186647"/>
            </a:avLst>
          </a:prstGeom>
          <a:solidFill>
            <a:schemeClr val="bg1"/>
          </a:solidFill>
          <a:ln w="127000">
            <a:solidFill>
              <a:schemeClr val="bg1">
                <a:lumMod val="50000"/>
              </a:schemeClr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60325" algn="l"/>
            <a:r>
              <a:rPr lang="en-US" b="1" i="1" dirty="0" smtClean="0">
                <a:solidFill>
                  <a:schemeClr val="bg2"/>
                </a:solidFill>
              </a:rPr>
              <a:t>Classes depend on one another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79412" y="1676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98463" indent="-398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2013" indent="-349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262063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6052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+mn-lt"/>
              </a:defRPr>
            </a:lvl4pPr>
            <a:lvl5pPr marL="20589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61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33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305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77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kern="0" dirty="0" smtClean="0"/>
              <a:t>Design for change: </a:t>
            </a:r>
            <a:r>
              <a:rPr lang="en-US" b="1" i="1" kern="0" dirty="0" smtClean="0">
                <a:solidFill>
                  <a:schemeClr val="bg2"/>
                </a:solidFill>
              </a:rPr>
              <a:t>Avoid unnecessary redesigns</a:t>
            </a:r>
            <a:r>
              <a:rPr lang="en-US" kern="0" dirty="0" smtClean="0"/>
              <a:t/>
            </a:r>
            <a:br>
              <a:rPr lang="en-US" kern="0" dirty="0" smtClean="0"/>
            </a:br>
            <a:r>
              <a:rPr lang="en-US" kern="0" dirty="0" smtClean="0"/>
              <a:t>due to</a:t>
            </a:r>
          </a:p>
          <a:p>
            <a:pPr marL="452438" indent="-454025">
              <a:lnSpc>
                <a:spcPct val="110000"/>
              </a:lnSpc>
              <a:spcBef>
                <a:spcPts val="0"/>
              </a:spcBef>
              <a:buClr>
                <a:schemeClr val="bg2"/>
              </a:buClr>
              <a:buSzPct val="90000"/>
              <a:buFont typeface="Wingdings" pitchFamily="2" charset="2"/>
              <a:buChar char="L"/>
            </a:pPr>
            <a:r>
              <a:rPr lang="en-US" sz="2800" b="1" i="1" dirty="0" smtClean="0">
                <a:solidFill>
                  <a:schemeClr val="bg2"/>
                </a:solidFill>
              </a:rPr>
              <a:t>Specific</a:t>
            </a:r>
            <a:r>
              <a:rPr lang="en-US" sz="2800" dirty="0" smtClean="0"/>
              <a:t> object </a:t>
            </a:r>
            <a:r>
              <a:rPr lang="en-US" sz="2800" dirty="0"/>
              <a:t>representation</a:t>
            </a:r>
          </a:p>
          <a:p>
            <a:pPr marL="452438" indent="-454025">
              <a:lnSpc>
                <a:spcPct val="110000"/>
              </a:lnSpc>
              <a:spcBef>
                <a:spcPts val="0"/>
              </a:spcBef>
              <a:buClr>
                <a:schemeClr val="bg2"/>
              </a:buClr>
              <a:buSzPct val="90000"/>
              <a:buFont typeface="Wingdings" pitchFamily="2" charset="2"/>
              <a:buChar char="L"/>
            </a:pPr>
            <a:r>
              <a:rPr lang="en-US" sz="2800" b="1" i="1" dirty="0" smtClean="0">
                <a:solidFill>
                  <a:schemeClr val="bg2"/>
                </a:solidFill>
              </a:rPr>
              <a:t>Specific </a:t>
            </a:r>
            <a:r>
              <a:rPr lang="en-US" sz="2800" dirty="0" smtClean="0"/>
              <a:t>operations</a:t>
            </a:r>
            <a:r>
              <a:rPr lang="en-US" sz="2800" dirty="0"/>
              <a:t>, implementation, and algorithms </a:t>
            </a:r>
          </a:p>
          <a:p>
            <a:pPr marL="452438" indent="-454025">
              <a:lnSpc>
                <a:spcPct val="110000"/>
              </a:lnSpc>
              <a:spcBef>
                <a:spcPts val="0"/>
              </a:spcBef>
              <a:buClr>
                <a:schemeClr val="bg2"/>
              </a:buClr>
              <a:buSzPct val="90000"/>
              <a:buFont typeface="Wingdings" pitchFamily="2" charset="2"/>
              <a:buChar char="L"/>
            </a:pPr>
            <a:r>
              <a:rPr lang="en-US" sz="2800" b="1" i="1" dirty="0">
                <a:solidFill>
                  <a:schemeClr val="bg2"/>
                </a:solidFill>
              </a:rPr>
              <a:t>Dependence</a:t>
            </a:r>
            <a:r>
              <a:rPr lang="en-US" sz="2800" dirty="0"/>
              <a:t> on hardware and software platforms</a:t>
            </a:r>
          </a:p>
          <a:p>
            <a:pPr marL="452438" indent="-454025">
              <a:lnSpc>
                <a:spcPct val="110000"/>
              </a:lnSpc>
              <a:spcBef>
                <a:spcPts val="0"/>
              </a:spcBef>
              <a:buClr>
                <a:schemeClr val="bg2"/>
              </a:buClr>
              <a:buSzPct val="90000"/>
              <a:buFont typeface="Wingdings" pitchFamily="2" charset="2"/>
              <a:buChar char="L"/>
            </a:pPr>
            <a:r>
              <a:rPr lang="en-US" sz="2800" b="1" i="1" dirty="0">
                <a:solidFill>
                  <a:schemeClr val="bg2"/>
                </a:solidFill>
              </a:rPr>
              <a:t>Tight</a:t>
            </a:r>
            <a:r>
              <a:rPr lang="en-US" sz="2800" dirty="0"/>
              <a:t> coupling</a:t>
            </a:r>
          </a:p>
          <a:p>
            <a:pPr marL="452438" indent="-454025">
              <a:lnSpc>
                <a:spcPct val="110000"/>
              </a:lnSpc>
              <a:spcBef>
                <a:spcPts val="0"/>
              </a:spcBef>
              <a:buClr>
                <a:schemeClr val="bg2"/>
              </a:buClr>
              <a:buSzPct val="90000"/>
              <a:buFont typeface="Wingdings" pitchFamily="2" charset="2"/>
              <a:buChar char="L"/>
            </a:pPr>
            <a:r>
              <a:rPr lang="en-US" sz="2800" b="1" i="1" dirty="0" smtClean="0">
                <a:solidFill>
                  <a:schemeClr val="bg2"/>
                </a:solidFill>
              </a:rPr>
              <a:t>Cannot</a:t>
            </a:r>
            <a:r>
              <a:rPr lang="en-US" sz="2800" dirty="0" smtClean="0"/>
              <a:t> replace </a:t>
            </a:r>
            <a:r>
              <a:rPr lang="en-US" sz="2800" dirty="0"/>
              <a:t>classes </a:t>
            </a:r>
            <a:r>
              <a:rPr lang="en-US" sz="2800" dirty="0" smtClean="0"/>
              <a:t>easily  </a:t>
            </a:r>
            <a:r>
              <a:rPr lang="en-US" sz="2800" b="1" dirty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endParaRPr lang="en-US" sz="2800" kern="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8" grpId="0" uiExpand="1" build="p" bldLvl="3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9144000" cy="1066800"/>
          </a:xfrm>
        </p:spPr>
        <p:txBody>
          <a:bodyPr/>
          <a:lstStyle/>
          <a:p>
            <a:r>
              <a:rPr lang="en-US" dirty="0" smtClean="0"/>
              <a:t>Design Patterns </a:t>
            </a:r>
            <a:r>
              <a:rPr lang="en-US" dirty="0" smtClean="0">
                <a:sym typeface="Symbol"/>
              </a:rPr>
              <a:t> </a:t>
            </a:r>
            <a:r>
              <a:rPr lang="en-US" dirty="0" smtClean="0">
                <a:solidFill>
                  <a:schemeClr val="bg2"/>
                </a:solidFill>
                <a:sym typeface="Symbol"/>
              </a:rPr>
              <a:t>Frameworks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676400"/>
            <a:ext cx="9144000" cy="2286000"/>
          </a:xfrm>
        </p:spPr>
        <p:txBody>
          <a:bodyPr/>
          <a:lstStyle/>
          <a:p>
            <a:r>
              <a:rPr lang="en-US" b="1" i="1" dirty="0" smtClean="0">
                <a:solidFill>
                  <a:schemeClr val="bg2"/>
                </a:solidFill>
              </a:rPr>
              <a:t>Frameworks</a:t>
            </a:r>
            <a:r>
              <a:rPr lang="en-US" dirty="0" smtClean="0"/>
              <a:t> are another source of reference for </a:t>
            </a:r>
            <a:r>
              <a:rPr lang="en-US" b="1" i="1" dirty="0" smtClean="0">
                <a:solidFill>
                  <a:schemeClr val="bg2"/>
                </a:solidFill>
              </a:rPr>
              <a:t>experienced</a:t>
            </a:r>
            <a:r>
              <a:rPr lang="en-US" dirty="0" smtClean="0"/>
              <a:t> design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framework`k</a:t>
            </a:r>
            <a:r>
              <a:rPr lang="en-US" dirty="0" smtClean="0"/>
              <a:t> is a partially completed software system customized for a </a:t>
            </a:r>
            <a:r>
              <a:rPr lang="en-US" b="1" i="1" dirty="0" smtClean="0">
                <a:solidFill>
                  <a:schemeClr val="bg2"/>
                </a:solidFill>
              </a:rPr>
              <a:t>specific </a:t>
            </a:r>
            <a:r>
              <a:rPr lang="en-US" dirty="0" err="1" smtClean="0"/>
              <a:t>applicationx</a:t>
            </a:r>
            <a:endParaRPr lang="en-US" dirty="0" smtClean="0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5637212" y="3962400"/>
            <a:ext cx="3887788" cy="1005840"/>
          </a:xfrm>
          <a:prstGeom prst="wedgeRectCallout">
            <a:avLst>
              <a:gd name="adj1" fmla="val -57146"/>
              <a:gd name="adj2" fmla="val -52310"/>
            </a:avLst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60325" algn="l"/>
            <a:r>
              <a:rPr lang="en-US" b="1" i="1" dirty="0" smtClean="0"/>
              <a:t>Example</a:t>
            </a:r>
          </a:p>
          <a:p>
            <a:pPr marL="60325" algn="l"/>
            <a:r>
              <a:rPr lang="en-US" b="1" i="1" dirty="0" smtClean="0">
                <a:solidFill>
                  <a:schemeClr val="bg2"/>
                </a:solidFill>
              </a:rPr>
              <a:t>HSBC e-banking system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6" name="Content Placeholder 4"/>
          <p:cNvSpPr txBox="1">
            <a:spLocks/>
          </p:cNvSpPr>
          <p:nvPr/>
        </p:nvSpPr>
        <p:spPr bwMode="auto">
          <a:xfrm>
            <a:off x="379412" y="5105400"/>
            <a:ext cx="9296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98463" indent="-398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2013" indent="-349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262063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6052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+mn-lt"/>
              </a:defRPr>
            </a:lvl4pPr>
            <a:lvl5pPr marL="20589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61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33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305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77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Design patterns are </a:t>
            </a:r>
            <a:r>
              <a:rPr lang="en-US" b="1" i="1" kern="0" dirty="0" smtClean="0">
                <a:solidFill>
                  <a:srgbClr val="00B050"/>
                </a:solidFill>
              </a:rPr>
              <a:t>more general</a:t>
            </a:r>
            <a:r>
              <a:rPr lang="en-US" kern="0" dirty="0" smtClean="0"/>
              <a:t> than frameworks</a:t>
            </a:r>
          </a:p>
          <a:p>
            <a:pPr lvl="1"/>
            <a:r>
              <a:rPr lang="en-US" kern="0" dirty="0" smtClean="0"/>
              <a:t>A pattern can be used in any kinds of applications  </a:t>
            </a:r>
            <a:r>
              <a:rPr lang="en-US" b="1" kern="0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r>
              <a:rPr lang="en-US" kern="0" dirty="0" smtClean="0"/>
              <a:t> </a:t>
            </a:r>
          </a:p>
          <a:p>
            <a:pPr lvl="1"/>
            <a:endParaRPr lang="en-US" b="1" kern="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bldLvl="2"/>
      <p:bldP spid="4" grpId="0" uiExpand="1" build="p" animBg="1"/>
      <p:bldP spid="6" grpId="0" uiExpand="1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Patterns </a:t>
            </a:r>
            <a:r>
              <a:rPr lang="en-US" dirty="0" smtClean="0">
                <a:sym typeface="Symbol"/>
              </a:rPr>
              <a:t> </a:t>
            </a:r>
            <a:r>
              <a:rPr lang="en-US" dirty="0" smtClean="0">
                <a:solidFill>
                  <a:schemeClr val="bg2"/>
                </a:solidFill>
                <a:sym typeface="Symbol"/>
              </a:rPr>
              <a:t>Frameworks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412" y="1676400"/>
            <a:ext cx="9144000" cy="4953000"/>
          </a:xfrm>
        </p:spPr>
        <p:txBody>
          <a:bodyPr/>
          <a:lstStyle/>
          <a:p>
            <a:r>
              <a:rPr lang="en-US" dirty="0" smtClean="0"/>
              <a:t>Design patterns are </a:t>
            </a:r>
            <a:r>
              <a:rPr lang="en-US" b="1" i="1" dirty="0" smtClean="0">
                <a:solidFill>
                  <a:srgbClr val="00B050"/>
                </a:solidFill>
              </a:rPr>
              <a:t>more fundamental</a:t>
            </a:r>
            <a:r>
              <a:rPr lang="en-US" dirty="0" smtClean="0"/>
              <a:t> than frameworks</a:t>
            </a:r>
          </a:p>
          <a:p>
            <a:pPr lvl="1"/>
            <a:r>
              <a:rPr lang="en-US" dirty="0" smtClean="0"/>
              <a:t>Frameworks are in compilable programming languages</a:t>
            </a:r>
          </a:p>
          <a:p>
            <a:pPr lvl="1"/>
            <a:r>
              <a:rPr lang="en-US" dirty="0" smtClean="0"/>
              <a:t>Design patterns are language independent and have to be implemented every time they are used</a:t>
            </a:r>
          </a:p>
          <a:p>
            <a:pPr lvl="1"/>
            <a:r>
              <a:rPr lang="en-US" dirty="0" smtClean="0"/>
              <a:t>Design patterns also explain the intent, trade-offs, and consequences of a design</a:t>
            </a:r>
            <a:endParaRPr lang="en-US" b="1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4A4F5-A179-41C3-8534-15A2EF18C9D3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6246812" y="4953000"/>
            <a:ext cx="1920240" cy="1005840"/>
          </a:xfrm>
          <a:prstGeom prst="wedgeRectCallout">
            <a:avLst>
              <a:gd name="adj1" fmla="val -98885"/>
              <a:gd name="adj2" fmla="val -48912"/>
            </a:avLst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60325" algn="l"/>
            <a:r>
              <a:rPr lang="en-US" b="1" i="1" dirty="0" smtClean="0">
                <a:solidFill>
                  <a:srgbClr val="7030A0"/>
                </a:solidFill>
              </a:rPr>
              <a:t>Learn how to learn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  <p:bldP spid="5" grpId="0" uiExpand="1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D186-4B64-473E-BFE3-AB9276D039C2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2391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8807450" algn="l"/>
              </a:tabLst>
            </a:pPr>
            <a:r>
              <a:rPr lang="en-US" dirty="0"/>
              <a:t>Note</a:t>
            </a:r>
            <a:br>
              <a:rPr lang="en-US" dirty="0"/>
            </a:br>
            <a:r>
              <a:rPr lang="en-US" sz="3200" i="1" dirty="0"/>
              <a:t>for those who wish me to write down what I say</a:t>
            </a:r>
          </a:p>
        </p:txBody>
      </p:sp>
      <p:sp>
        <p:nvSpPr>
          <p:cNvPr id="2391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961120" cy="4953000"/>
          </a:xfrm>
        </p:spPr>
        <p:txBody>
          <a:bodyPr/>
          <a:lstStyle/>
          <a:p>
            <a:pPr>
              <a:tabLst>
                <a:tab pos="8807450" algn="l"/>
              </a:tabLst>
            </a:pPr>
            <a:r>
              <a:rPr lang="en-US" dirty="0"/>
              <a:t>It is fairly difficult to teach design patterns by means of </a:t>
            </a:r>
            <a:r>
              <a:rPr lang="en-US" dirty="0" smtClean="0"/>
              <a:t>lectures</a:t>
            </a:r>
            <a:endParaRPr lang="en-US" dirty="0"/>
          </a:p>
          <a:p>
            <a:pPr>
              <a:tabLst>
                <a:tab pos="8807450" algn="l"/>
              </a:tabLst>
            </a:pPr>
            <a:r>
              <a:rPr lang="en-US" dirty="0"/>
              <a:t>It involves hands-on experience with real systems</a:t>
            </a:r>
          </a:p>
          <a:p>
            <a:pPr>
              <a:tabLst>
                <a:tab pos="8807450" algn="l"/>
              </a:tabLst>
            </a:pPr>
            <a:r>
              <a:rPr lang="en-US" dirty="0"/>
              <a:t>I can only go through the concepts, </a:t>
            </a:r>
            <a:r>
              <a:rPr lang="en-US" dirty="0" smtClean="0"/>
              <a:t>philosophy, </a:t>
            </a:r>
            <a:r>
              <a:rPr lang="en-US" dirty="0"/>
              <a:t>and a few </a:t>
            </a:r>
            <a:r>
              <a:rPr lang="en-US" dirty="0" smtClean="0"/>
              <a:t>examples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1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91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1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91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1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1043" grpId="0" uiExpand="1" build="p"/>
    </p:bldLst>
  </p:timing>
</p:sld>
</file>

<file path=ppt/theme/theme1.xml><?xml version="1.0" encoding="utf-8"?>
<a:theme xmlns:a="http://schemas.openxmlformats.org/drawingml/2006/main" name="Side Bar">
  <a:themeElements>
    <a:clrScheme name="Side Bar 8">
      <a:dk1>
        <a:srgbClr val="000000"/>
      </a:dk1>
      <a:lt1>
        <a:srgbClr val="FFFFFF"/>
      </a:lt1>
      <a:dk2>
        <a:srgbClr val="000066"/>
      </a:dk2>
      <a:lt2>
        <a:srgbClr val="CC0000"/>
      </a:lt2>
      <a:accent1>
        <a:srgbClr val="EAEAEA"/>
      </a:accent1>
      <a:accent2>
        <a:srgbClr val="006600"/>
      </a:accent2>
      <a:accent3>
        <a:srgbClr val="FFFFFF"/>
      </a:accent3>
      <a:accent4>
        <a:srgbClr val="000000"/>
      </a:accent4>
      <a:accent5>
        <a:srgbClr val="F3F3F3"/>
      </a:accent5>
      <a:accent6>
        <a:srgbClr val="005C00"/>
      </a:accent6>
      <a:hlink>
        <a:srgbClr val="000066"/>
      </a:hlink>
      <a:folHlink>
        <a:srgbClr val="808080"/>
      </a:folHlink>
    </a:clrScheme>
    <a:fontScheme name="Side Ba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>
          <a:outerShdw dist="71842" dir="2700000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>
          <a:outerShdw dist="71842" dir="2700000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ide Bar 1">
        <a:dk1>
          <a:srgbClr val="FF9933"/>
        </a:dk1>
        <a:lt1>
          <a:srgbClr val="FFFFFF"/>
        </a:lt1>
        <a:dk2>
          <a:srgbClr val="003366"/>
        </a:dk2>
        <a:lt2>
          <a:srgbClr val="FF9933"/>
        </a:lt2>
        <a:accent1>
          <a:srgbClr val="2B557F"/>
        </a:accent1>
        <a:accent2>
          <a:srgbClr val="FF9933"/>
        </a:accent2>
        <a:accent3>
          <a:srgbClr val="AAADB8"/>
        </a:accent3>
        <a:accent4>
          <a:srgbClr val="DADADA"/>
        </a:accent4>
        <a:accent5>
          <a:srgbClr val="ACB4C0"/>
        </a:accent5>
        <a:accent6>
          <a:srgbClr val="E78A2D"/>
        </a:accent6>
        <a:hlink>
          <a:srgbClr val="005032"/>
        </a:hlink>
        <a:folHlink>
          <a:srgbClr val="A0A0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de Bar 2">
        <a:dk1>
          <a:srgbClr val="000000"/>
        </a:dk1>
        <a:lt1>
          <a:srgbClr val="FFFFFF"/>
        </a:lt1>
        <a:dk2>
          <a:srgbClr val="E16414"/>
        </a:dk2>
        <a:lt2>
          <a:srgbClr val="E16414"/>
        </a:lt2>
        <a:accent1>
          <a:srgbClr val="FFF0EB"/>
        </a:accent1>
        <a:accent2>
          <a:srgbClr val="E16414"/>
        </a:accent2>
        <a:accent3>
          <a:srgbClr val="FFFFFF"/>
        </a:accent3>
        <a:accent4>
          <a:srgbClr val="000000"/>
        </a:accent4>
        <a:accent5>
          <a:srgbClr val="FFF6F3"/>
        </a:accent5>
        <a:accent6>
          <a:srgbClr val="CC5A11"/>
        </a:accent6>
        <a:hlink>
          <a:srgbClr val="C0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3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FFFFFF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0000"/>
        </a:accent6>
        <a:hlink>
          <a:srgbClr val="A0A0A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4">
        <a:dk1>
          <a:srgbClr val="000000"/>
        </a:dk1>
        <a:lt1>
          <a:srgbClr val="FFFFFF"/>
        </a:lt1>
        <a:dk2>
          <a:srgbClr val="CC000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5">
        <a:dk1>
          <a:srgbClr val="000000"/>
        </a:dk1>
        <a:lt1>
          <a:srgbClr val="FFFFFF"/>
        </a:lt1>
        <a:dk2>
          <a:srgbClr val="996633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6">
        <a:dk1>
          <a:srgbClr val="000000"/>
        </a:dk1>
        <a:lt1>
          <a:srgbClr val="FFFFFF"/>
        </a:lt1>
        <a:dk2>
          <a:srgbClr val="00660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7">
        <a:dk1>
          <a:srgbClr val="000000"/>
        </a:dk1>
        <a:lt1>
          <a:srgbClr val="FFFFFF"/>
        </a:lt1>
        <a:dk2>
          <a:srgbClr val="80808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8">
        <a:dk1>
          <a:srgbClr val="000000"/>
        </a:dk1>
        <a:lt1>
          <a:srgbClr val="FFFFFF"/>
        </a:lt1>
        <a:dk2>
          <a:srgbClr val="000066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9">
        <a:dk1>
          <a:srgbClr val="000000"/>
        </a:dk1>
        <a:lt1>
          <a:srgbClr val="FFFFFF"/>
        </a:lt1>
        <a:dk2>
          <a:srgbClr val="CC0000"/>
        </a:dk2>
        <a:lt2>
          <a:srgbClr val="CC0000"/>
        </a:lt2>
        <a:accent1>
          <a:srgbClr val="F8F8F8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10">
        <a:dk1>
          <a:srgbClr val="000000"/>
        </a:dk1>
        <a:lt1>
          <a:srgbClr val="FFFFFF"/>
        </a:lt1>
        <a:dk2>
          <a:srgbClr val="000066"/>
        </a:dk2>
        <a:lt2>
          <a:srgbClr val="CC0000"/>
        </a:lt2>
        <a:accent1>
          <a:srgbClr val="F8F8F8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11">
        <a:dk1>
          <a:srgbClr val="000000"/>
        </a:dk1>
        <a:lt1>
          <a:srgbClr val="FFFFFF"/>
        </a:lt1>
        <a:dk2>
          <a:srgbClr val="996633"/>
        </a:dk2>
        <a:lt2>
          <a:srgbClr val="CC0000"/>
        </a:lt2>
        <a:accent1>
          <a:srgbClr val="F8F8F8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ide Bar">
  <a:themeElements>
    <a:clrScheme name="Custom 1">
      <a:dk1>
        <a:srgbClr val="000000"/>
      </a:dk1>
      <a:lt1>
        <a:srgbClr val="FFFFFF"/>
      </a:lt1>
      <a:dk2>
        <a:srgbClr val="A5A5A5"/>
      </a:dk2>
      <a:lt2>
        <a:srgbClr val="CC0000"/>
      </a:lt2>
      <a:accent1>
        <a:srgbClr val="A5A5A5"/>
      </a:accent1>
      <a:accent2>
        <a:srgbClr val="006600"/>
      </a:accent2>
      <a:accent3>
        <a:srgbClr val="FFFFFF"/>
      </a:accent3>
      <a:accent4>
        <a:srgbClr val="000000"/>
      </a:accent4>
      <a:accent5>
        <a:srgbClr val="F3F3F3"/>
      </a:accent5>
      <a:accent6>
        <a:srgbClr val="005C00"/>
      </a:accent6>
      <a:hlink>
        <a:srgbClr val="000066"/>
      </a:hlink>
      <a:folHlink>
        <a:srgbClr val="A5A5A5"/>
      </a:folHlink>
    </a:clrScheme>
    <a:fontScheme name="Side Ba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>
          <a:outerShdw dist="71842" dir="2700000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>
          <a:outerShdw dist="71842" dir="2700000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ide Bar 1">
        <a:dk1>
          <a:srgbClr val="FF9933"/>
        </a:dk1>
        <a:lt1>
          <a:srgbClr val="FFFFFF"/>
        </a:lt1>
        <a:dk2>
          <a:srgbClr val="003366"/>
        </a:dk2>
        <a:lt2>
          <a:srgbClr val="FF9933"/>
        </a:lt2>
        <a:accent1>
          <a:srgbClr val="2B557F"/>
        </a:accent1>
        <a:accent2>
          <a:srgbClr val="FF9933"/>
        </a:accent2>
        <a:accent3>
          <a:srgbClr val="AAADB8"/>
        </a:accent3>
        <a:accent4>
          <a:srgbClr val="DADADA"/>
        </a:accent4>
        <a:accent5>
          <a:srgbClr val="ACB4C0"/>
        </a:accent5>
        <a:accent6>
          <a:srgbClr val="E78A2D"/>
        </a:accent6>
        <a:hlink>
          <a:srgbClr val="005032"/>
        </a:hlink>
        <a:folHlink>
          <a:srgbClr val="A0A0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de Bar 2">
        <a:dk1>
          <a:srgbClr val="000000"/>
        </a:dk1>
        <a:lt1>
          <a:srgbClr val="FFFFFF"/>
        </a:lt1>
        <a:dk2>
          <a:srgbClr val="E16414"/>
        </a:dk2>
        <a:lt2>
          <a:srgbClr val="E16414"/>
        </a:lt2>
        <a:accent1>
          <a:srgbClr val="FFF0EB"/>
        </a:accent1>
        <a:accent2>
          <a:srgbClr val="E16414"/>
        </a:accent2>
        <a:accent3>
          <a:srgbClr val="FFFFFF"/>
        </a:accent3>
        <a:accent4>
          <a:srgbClr val="000000"/>
        </a:accent4>
        <a:accent5>
          <a:srgbClr val="FFF6F3"/>
        </a:accent5>
        <a:accent6>
          <a:srgbClr val="CC5A11"/>
        </a:accent6>
        <a:hlink>
          <a:srgbClr val="C0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3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FFFFFF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0000"/>
        </a:accent6>
        <a:hlink>
          <a:srgbClr val="A0A0A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4">
        <a:dk1>
          <a:srgbClr val="000000"/>
        </a:dk1>
        <a:lt1>
          <a:srgbClr val="FFFFFF"/>
        </a:lt1>
        <a:dk2>
          <a:srgbClr val="CC000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5">
        <a:dk1>
          <a:srgbClr val="000000"/>
        </a:dk1>
        <a:lt1>
          <a:srgbClr val="FFFFFF"/>
        </a:lt1>
        <a:dk2>
          <a:srgbClr val="996633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6">
        <a:dk1>
          <a:srgbClr val="000000"/>
        </a:dk1>
        <a:lt1>
          <a:srgbClr val="FFFFFF"/>
        </a:lt1>
        <a:dk2>
          <a:srgbClr val="00660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7">
        <a:dk1>
          <a:srgbClr val="000000"/>
        </a:dk1>
        <a:lt1>
          <a:srgbClr val="FFFFFF"/>
        </a:lt1>
        <a:dk2>
          <a:srgbClr val="80808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8">
        <a:dk1>
          <a:srgbClr val="000000"/>
        </a:dk1>
        <a:lt1>
          <a:srgbClr val="FFFFFF"/>
        </a:lt1>
        <a:dk2>
          <a:srgbClr val="000066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9">
        <a:dk1>
          <a:srgbClr val="000000"/>
        </a:dk1>
        <a:lt1>
          <a:srgbClr val="FFFFFF"/>
        </a:lt1>
        <a:dk2>
          <a:srgbClr val="CC0000"/>
        </a:dk2>
        <a:lt2>
          <a:srgbClr val="CC0000"/>
        </a:lt2>
        <a:accent1>
          <a:srgbClr val="F8F8F8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10">
        <a:dk1>
          <a:srgbClr val="000000"/>
        </a:dk1>
        <a:lt1>
          <a:srgbClr val="FFFFFF"/>
        </a:lt1>
        <a:dk2>
          <a:srgbClr val="000066"/>
        </a:dk2>
        <a:lt2>
          <a:srgbClr val="CC0000"/>
        </a:lt2>
        <a:accent1>
          <a:srgbClr val="F8F8F8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11">
        <a:dk1>
          <a:srgbClr val="000000"/>
        </a:dk1>
        <a:lt1>
          <a:srgbClr val="FFFFFF"/>
        </a:lt1>
        <a:dk2>
          <a:srgbClr val="996633"/>
        </a:dk2>
        <a:lt2>
          <a:srgbClr val="CC0000"/>
        </a:lt2>
        <a:accent1>
          <a:srgbClr val="F8F8F8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ide Bar 4">
    <a:dk1>
      <a:srgbClr val="000000"/>
    </a:dk1>
    <a:lt1>
      <a:srgbClr val="FFFFFF"/>
    </a:lt1>
    <a:dk2>
      <a:srgbClr val="CC0000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2.xml><?xml version="1.0" encoding="utf-8"?>
<a:themeOverride xmlns:a="http://schemas.openxmlformats.org/drawingml/2006/main">
  <a:clrScheme name="Side Bar 11">
    <a:dk1>
      <a:srgbClr val="000000"/>
    </a:dk1>
    <a:lt1>
      <a:srgbClr val="FFFFFF"/>
    </a:lt1>
    <a:dk2>
      <a:srgbClr val="996633"/>
    </a:dk2>
    <a:lt2>
      <a:srgbClr val="CC0000"/>
    </a:lt2>
    <a:accent1>
      <a:srgbClr val="F8F8F8"/>
    </a:accent1>
    <a:accent2>
      <a:srgbClr val="006600"/>
    </a:accent2>
    <a:accent3>
      <a:srgbClr val="FFFFFF"/>
    </a:accent3>
    <a:accent4>
      <a:srgbClr val="000000"/>
    </a:accent4>
    <a:accent5>
      <a:srgbClr val="FBFBFB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3.xml><?xml version="1.0" encoding="utf-8"?>
<a:themeOverride xmlns:a="http://schemas.openxmlformats.org/drawingml/2006/main">
  <a:clrScheme name="Side Bar 11">
    <a:dk1>
      <a:srgbClr val="000000"/>
    </a:dk1>
    <a:lt1>
      <a:srgbClr val="FFFFFF"/>
    </a:lt1>
    <a:dk2>
      <a:srgbClr val="996633"/>
    </a:dk2>
    <a:lt2>
      <a:srgbClr val="CC0000"/>
    </a:lt2>
    <a:accent1>
      <a:srgbClr val="F8F8F8"/>
    </a:accent1>
    <a:accent2>
      <a:srgbClr val="006600"/>
    </a:accent2>
    <a:accent3>
      <a:srgbClr val="FFFFFF"/>
    </a:accent3>
    <a:accent4>
      <a:srgbClr val="000000"/>
    </a:accent4>
    <a:accent5>
      <a:srgbClr val="FBFBFB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4.xml><?xml version="1.0" encoding="utf-8"?>
<a:themeOverride xmlns:a="http://schemas.openxmlformats.org/drawingml/2006/main">
  <a:clrScheme name="Side Bar 4">
    <a:dk1>
      <a:srgbClr val="000000"/>
    </a:dk1>
    <a:lt1>
      <a:srgbClr val="FFFFFF"/>
    </a:lt1>
    <a:dk2>
      <a:srgbClr val="CC0000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5.xml><?xml version="1.0" encoding="utf-8"?>
<a:themeOverride xmlns:a="http://schemas.openxmlformats.org/drawingml/2006/main">
  <a:clrScheme name="Side Bar 9">
    <a:dk1>
      <a:srgbClr val="000000"/>
    </a:dk1>
    <a:lt1>
      <a:srgbClr val="FFFFFF"/>
    </a:lt1>
    <a:dk2>
      <a:srgbClr val="CC0000"/>
    </a:dk2>
    <a:lt2>
      <a:srgbClr val="CC0000"/>
    </a:lt2>
    <a:accent1>
      <a:srgbClr val="F8F8F8"/>
    </a:accent1>
    <a:accent2>
      <a:srgbClr val="006600"/>
    </a:accent2>
    <a:accent3>
      <a:srgbClr val="FFFFFF"/>
    </a:accent3>
    <a:accent4>
      <a:srgbClr val="000000"/>
    </a:accent4>
    <a:accent5>
      <a:srgbClr val="FBFBFB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6.xml><?xml version="1.0" encoding="utf-8"?>
<a:themeOverride xmlns:a="http://schemas.openxmlformats.org/drawingml/2006/main">
  <a:clrScheme name="Side Bar 9">
    <a:dk1>
      <a:srgbClr val="000000"/>
    </a:dk1>
    <a:lt1>
      <a:srgbClr val="FFFFFF"/>
    </a:lt1>
    <a:dk2>
      <a:srgbClr val="CC0000"/>
    </a:dk2>
    <a:lt2>
      <a:srgbClr val="CC0000"/>
    </a:lt2>
    <a:accent1>
      <a:srgbClr val="F8F8F8"/>
    </a:accent1>
    <a:accent2>
      <a:srgbClr val="006600"/>
    </a:accent2>
    <a:accent3>
      <a:srgbClr val="FFFFFF"/>
    </a:accent3>
    <a:accent4>
      <a:srgbClr val="000000"/>
    </a:accent4>
    <a:accent5>
      <a:srgbClr val="FBFBFB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7.xml><?xml version="1.0" encoding="utf-8"?>
<a:themeOverride xmlns:a="http://schemas.openxmlformats.org/drawingml/2006/main">
  <a:clrScheme name="Side Bar 9">
    <a:dk1>
      <a:srgbClr val="000000"/>
    </a:dk1>
    <a:lt1>
      <a:srgbClr val="FFFFFF"/>
    </a:lt1>
    <a:dk2>
      <a:srgbClr val="CC0000"/>
    </a:dk2>
    <a:lt2>
      <a:srgbClr val="CC0000"/>
    </a:lt2>
    <a:accent1>
      <a:srgbClr val="F8F8F8"/>
    </a:accent1>
    <a:accent2>
      <a:srgbClr val="006600"/>
    </a:accent2>
    <a:accent3>
      <a:srgbClr val="FFFFFF"/>
    </a:accent3>
    <a:accent4>
      <a:srgbClr val="000000"/>
    </a:accent4>
    <a:accent5>
      <a:srgbClr val="FBFBFB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8.xml><?xml version="1.0" encoding="utf-8"?>
<a:themeOverride xmlns:a="http://schemas.openxmlformats.org/drawingml/2006/main">
  <a:clrScheme name="Side Bar 9">
    <a:dk1>
      <a:srgbClr val="000000"/>
    </a:dk1>
    <a:lt1>
      <a:srgbClr val="FFFFFF"/>
    </a:lt1>
    <a:dk2>
      <a:srgbClr val="CC0000"/>
    </a:dk2>
    <a:lt2>
      <a:srgbClr val="CC0000"/>
    </a:lt2>
    <a:accent1>
      <a:srgbClr val="F8F8F8"/>
    </a:accent1>
    <a:accent2>
      <a:srgbClr val="006600"/>
    </a:accent2>
    <a:accent3>
      <a:srgbClr val="FFFFFF"/>
    </a:accent3>
    <a:accent4>
      <a:srgbClr val="000000"/>
    </a:accent4>
    <a:accent5>
      <a:srgbClr val="FBFBFB"/>
    </a:accent5>
    <a:accent6>
      <a:srgbClr val="005C00"/>
    </a:accent6>
    <a:hlink>
      <a:srgbClr val="000066"/>
    </a:hlink>
    <a:folHlink>
      <a:srgbClr val="808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C:\MSOffice\Templates\Presentation Designs\Side Bar.pot</Template>
  <TotalTime>11246</TotalTime>
  <Words>1386</Words>
  <Application>Microsoft Office PowerPoint</Application>
  <PresentationFormat>Custom</PresentationFormat>
  <Paragraphs>334</Paragraphs>
  <Slides>35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5" baseType="lpstr">
      <vt:lpstr>Times New Roman</vt:lpstr>
      <vt:lpstr>Arial</vt:lpstr>
      <vt:lpstr>Courier New</vt:lpstr>
      <vt:lpstr>Symbol</vt:lpstr>
      <vt:lpstr>Wingdings</vt:lpstr>
      <vt:lpstr>Consolas</vt:lpstr>
      <vt:lpstr>PMingLiU</vt:lpstr>
      <vt:lpstr>Side Bar</vt:lpstr>
      <vt:lpstr>1_Side Bar</vt:lpstr>
      <vt:lpstr>Bitmap Image</vt:lpstr>
      <vt:lpstr>Introducing Design Patterns</vt:lpstr>
      <vt:lpstr>The Need for Design Patterns</vt:lpstr>
      <vt:lpstr>Design Patterns</vt:lpstr>
      <vt:lpstr>Usefulness of Design Patterns</vt:lpstr>
      <vt:lpstr>Other Usefulness of Design Patterns</vt:lpstr>
      <vt:lpstr>Other Usefulness of Design Patterns</vt:lpstr>
      <vt:lpstr>Design Patterns  Frameworks</vt:lpstr>
      <vt:lpstr>Design Patterns  Frameworks</vt:lpstr>
      <vt:lpstr>Note for those who wish me to write down what I say</vt:lpstr>
      <vt:lpstr>Design Patterns 4 Essential Elements</vt:lpstr>
      <vt:lpstr>Design Patterns 4 Essential Elements (Continued)</vt:lpstr>
      <vt:lpstr>Example</vt:lpstr>
      <vt:lpstr>Example (Continued) GoF Design Patterns</vt:lpstr>
      <vt:lpstr>About the GoF Design Patterns</vt:lpstr>
      <vt:lpstr>Behavioural Pattern Example Strategy</vt:lpstr>
      <vt:lpstr>Behavioural Pattern Example Strategy</vt:lpstr>
      <vt:lpstr>Behavioural Pattern Example Strategy</vt:lpstr>
      <vt:lpstr>Behavioural Pattern Example Strategy</vt:lpstr>
      <vt:lpstr>Behavioural Pattern Example Strategy</vt:lpstr>
      <vt:lpstr>Behavioural Pattern Example Strategy</vt:lpstr>
      <vt:lpstr>Behavioural Pattern Example Strategy</vt:lpstr>
      <vt:lpstr>Behavioural Pattern Example: Strategy Potential Implementation in C#</vt:lpstr>
      <vt:lpstr>About the GoF Design Patterns</vt:lpstr>
      <vt:lpstr>Creational Pattern Example Abstract Factory</vt:lpstr>
      <vt:lpstr>Creational Pattern Example Abstract Factory</vt:lpstr>
      <vt:lpstr>Creational Pattern Example Abstract Factory</vt:lpstr>
      <vt:lpstr>Creational Pattern Example Abstract Factory</vt:lpstr>
      <vt:lpstr>Creational Pattern Example: Abstract Factory Potential Implementation in C++</vt:lpstr>
      <vt:lpstr>About the GoF Design Patterns</vt:lpstr>
      <vt:lpstr>Structural Pattern Example Proxy</vt:lpstr>
      <vt:lpstr>Structural Pattern Example Proxy</vt:lpstr>
      <vt:lpstr>Structural Pattern Example Proxy</vt:lpstr>
      <vt:lpstr>Structural Pattern Example Proxy</vt:lpstr>
      <vt:lpstr>Structural Pattern Example Proxy</vt:lpstr>
      <vt:lpstr>Structural Pattern Example: Proxy Potential Implementation in Java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UML</dc:title>
  <dc:creator>Prof. T.H. Tse</dc:creator>
  <cp:lastModifiedBy>TH Tse</cp:lastModifiedBy>
  <cp:revision>1237</cp:revision>
  <cp:lastPrinted>2000-02-18T04:01:44Z</cp:lastPrinted>
  <dcterms:created xsi:type="dcterms:W3CDTF">1995-06-02T22:09:48Z</dcterms:created>
  <dcterms:modified xsi:type="dcterms:W3CDTF">2023-10-30T13:40:48Z</dcterms:modified>
</cp:coreProperties>
</file>