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61" r:id="rId1"/>
    <p:sldMasterId id="2147483668" r:id="rId2"/>
  </p:sldMasterIdLst>
  <p:notesMasterIdLst>
    <p:notesMasterId r:id="rId14"/>
  </p:notesMasterIdLst>
  <p:handoutMasterIdLst>
    <p:handoutMasterId r:id="rId15"/>
  </p:handoutMasterIdLst>
  <p:sldIdLst>
    <p:sldId id="702" r:id="rId3"/>
    <p:sldId id="872" r:id="rId4"/>
    <p:sldId id="863" r:id="rId5"/>
    <p:sldId id="873" r:id="rId6"/>
    <p:sldId id="865" r:id="rId7"/>
    <p:sldId id="875" r:id="rId8"/>
    <p:sldId id="869" r:id="rId9"/>
    <p:sldId id="876" r:id="rId10"/>
    <p:sldId id="877" r:id="rId11"/>
    <p:sldId id="879" r:id="rId12"/>
    <p:sldId id="874" r:id="rId13"/>
  </p:sldIdLst>
  <p:sldSz cx="9902825" cy="6858000"/>
  <p:notesSz cx="9906000" cy="6743700"/>
  <p:embeddedFontLst>
    <p:embeddedFont>
      <p:font typeface="PMingLiU" panose="02020500000000000000" pitchFamily="18" charset="-120"/>
      <p:regular r:id="rId16"/>
    </p:embeddedFont>
    <p:embeddedFont>
      <p:font typeface="Book Antiqua" panose="02040602050305030304" pitchFamily="18" charset="0"/>
      <p:regular r:id="rId17"/>
      <p:bold r:id="rId18"/>
      <p:italic r:id="rId19"/>
      <p:boldItalic r:id="rId20"/>
    </p:embeddedFont>
    <p:embeddedFont>
      <p:font typeface="Consolas" panose="020B0609020204030204" pitchFamily="49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164">
          <p15:clr>
            <a:srgbClr val="A4A3A4"/>
          </p15:clr>
        </p15:guide>
        <p15:guide id="2" pos="411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33EC6"/>
    <a:srgbClr val="E4E4E4"/>
    <a:srgbClr val="003C78"/>
    <a:srgbClr val="285078"/>
    <a:srgbClr val="1E3C5A"/>
    <a:srgbClr val="234669"/>
    <a:srgbClr val="FF0000"/>
    <a:srgbClr val="99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81230" autoAdjust="0"/>
  </p:normalViewPr>
  <p:slideViewPr>
    <p:cSldViewPr>
      <p:cViewPr varScale="1">
        <p:scale>
          <a:sx n="112" d="100"/>
          <a:sy n="112" d="100"/>
        </p:scale>
        <p:origin x="1236" y="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600" y="-72"/>
      </p:cViewPr>
      <p:guideLst>
        <p:guide orient="horz" pos="1164"/>
        <p:guide pos="41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338" y="-1588"/>
            <a:ext cx="42433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866775">
              <a:spcBef>
                <a:spcPct val="0"/>
              </a:spcBef>
              <a:defRPr sz="1000" i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-1588"/>
            <a:ext cx="42433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66775">
              <a:spcBef>
                <a:spcPct val="0"/>
              </a:spcBef>
              <a:defRPr sz="1000" i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3338" y="6378575"/>
            <a:ext cx="424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866775">
              <a:spcBef>
                <a:spcPct val="0"/>
              </a:spcBef>
              <a:defRPr sz="1000" i="1" smtClean="0"/>
            </a:lvl1pPr>
          </a:lstStyle>
          <a:p>
            <a:pPr>
              <a:defRPr/>
            </a:pPr>
            <a:r>
              <a:rPr lang="en-US"/>
              <a:t>Software Design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378575"/>
            <a:ext cx="424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66775">
              <a:spcBef>
                <a:spcPct val="0"/>
              </a:spcBef>
              <a:defRPr sz="1000" i="1" smtClean="0"/>
            </a:lvl1pPr>
          </a:lstStyle>
          <a:p>
            <a:pPr>
              <a:defRPr/>
            </a:pPr>
            <a:fld id="{87AB8F07-005F-4C4B-98A3-603EC8B33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-6350"/>
            <a:ext cx="4329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839788">
              <a:spcBef>
                <a:spcPct val="0"/>
              </a:spcBef>
              <a:defRPr sz="1000" i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00700" y="-6350"/>
            <a:ext cx="4329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39788">
              <a:spcBef>
                <a:spcPct val="0"/>
              </a:spcBef>
              <a:defRPr sz="1000" i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8963" y="508000"/>
            <a:ext cx="3649662" cy="2527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6350" y="3205163"/>
            <a:ext cx="73533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2" tIns="41275" rIns="87312" bIns="41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6413500"/>
            <a:ext cx="4329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839788">
              <a:spcBef>
                <a:spcPct val="0"/>
              </a:spcBef>
              <a:defRPr sz="1000" i="1" smtClean="0"/>
            </a:lvl1pPr>
          </a:lstStyle>
          <a:p>
            <a:pPr>
              <a:defRPr/>
            </a:pPr>
            <a:r>
              <a:rPr lang="en-US"/>
              <a:t>Software Design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00700" y="6413500"/>
            <a:ext cx="4329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39788">
              <a:spcBef>
                <a:spcPct val="0"/>
              </a:spcBef>
              <a:defRPr sz="1000" i="1" smtClean="0"/>
            </a:lvl1pPr>
          </a:lstStyle>
          <a:p>
            <a:pPr>
              <a:defRPr/>
            </a:pPr>
            <a:fld id="{9D2ED17B-51EC-48B0-A72B-FE5DD3720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397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74713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160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752600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381000"/>
            <a:ext cx="9144000" cy="3048000"/>
          </a:xfrm>
        </p:spPr>
        <p:txBody>
          <a:bodyPr/>
          <a:lstStyle>
            <a:lvl1pPr>
              <a:defRPr sz="8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10000"/>
            <a:ext cx="91440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827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folHlink"/>
                </a:solidFill>
              </a:defRPr>
            </a:lvl1pPr>
          </a:lstStyle>
          <a:p>
            <a:fld id="{BFB6D723-1683-4761-8FFE-888D81984636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4382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folHlink"/>
                </a:solidFill>
              </a:defRPr>
            </a:lvl1pPr>
          </a:lstStyle>
          <a:p>
            <a:endParaRPr lang="en-US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folHlink"/>
                </a:solidFill>
              </a:defRPr>
            </a:lvl1pPr>
          </a:lstStyle>
          <a:p>
            <a:fld id="{C7B6EACA-DBE9-4D13-8699-C53CFDDAC33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38279" name="Group 7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438280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81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05933-3CF1-4472-B5AE-E0736FD40467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57C41-32FD-4FEE-9344-3A8F283AE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EC1C0-0F92-4665-BD6B-80CA0AF7DAB0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C22ED-4821-4493-9474-0F9258043E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304800"/>
            <a:ext cx="9220200" cy="3124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172200"/>
            <a:ext cx="2062163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7F41BD-A9E8-4DE5-B5C3-94BD6EFDA02C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876548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76549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569F5B-C03F-48C2-B2ED-A83D1E9376A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76550" name="Group 6"/>
          <p:cNvGrpSpPr>
            <a:grpSpLocks/>
          </p:cNvGrpSpPr>
          <p:nvPr userDrawn="1"/>
        </p:nvGrpSpPr>
        <p:grpSpPr bwMode="auto">
          <a:xfrm>
            <a:off x="0" y="3355975"/>
            <a:ext cx="9902825" cy="74613"/>
            <a:chOff x="0" y="866"/>
            <a:chExt cx="6238" cy="46"/>
          </a:xfrm>
        </p:grpSpPr>
        <p:sp>
          <p:nvSpPr>
            <p:cNvPr id="876551" name="Rectangle 7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552" name="Rectangle 8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6553" name="Rectangle 9"/>
          <p:cNvSpPr>
            <a:spLocks noChangeArrowheads="1"/>
          </p:cNvSpPr>
          <p:nvPr userDrawn="1"/>
        </p:nvSpPr>
        <p:spPr bwMode="auto">
          <a:xfrm>
            <a:off x="1979613" y="3733800"/>
            <a:ext cx="723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765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3733800"/>
            <a:ext cx="9220200" cy="2895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78C6F-715C-448F-A056-C27B95B42C5C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67CE7-25D0-4680-8D10-2239A099A5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908B0-FB18-4BC2-BF9C-FAF889CF55D8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0DF3A-3C80-4CEA-8137-352FF10E94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C722C-22F4-4497-B950-EF97E75DC6A3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49A36-A2A9-4EEC-B9EA-30B8043277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601CD-32FC-4B02-857D-DE760AE9AAA6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3A74-7CCE-4375-8894-8A66E7CA7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D7F2B1-221F-4E23-B366-AE5A71F3FBD8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50721-5A90-4A50-841F-086634591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7E98BD-BFE4-44E1-9AEB-F6E92B65E4DF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19340-3CA6-4D8B-8389-3A6CAB803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8D371B-37D4-4EED-8AB4-10448690E649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BB8AD-A23B-4617-839A-AA1476447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B8ADF-35D9-4B38-B2FD-7FD2BF72E4B7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78E8-C574-417F-8A9C-BFA2CDE6E6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0DF3C-866B-4856-A156-43D16D7152EA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A4D0E-3C8A-46EB-95AF-87050E8B3F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EC980-77E2-49E9-A6FF-BA64DB2F5886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A3E1C-F320-4680-BE96-59F315DB2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451C0-0502-4A52-A227-79FB477048C2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5E242-1C25-40F4-AB62-42A7395D2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06EFB-3417-4D05-8906-0AFC6FD3FAB0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0EEA4-D974-4091-8D98-058967B51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4B22EB-F3A8-43E4-B4D8-952119206511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E87D7-35CB-42A4-9770-7FF2BE4E5C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6511C-7147-4D98-921F-E81545666200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88F31-662A-4084-BB64-17914458D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A1CBD-13A9-4DB8-A46E-FEF625FED5CF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EB228-C4E3-4A8D-BDA6-E488A0205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19D972-0586-496F-AF56-E8D2F1B0F11D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10B30-EC46-4159-8BBD-3AC22D916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80A71-15CB-475C-81CE-C45537A3A281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1C20E-28C4-4C05-BEA7-EBB759069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B77AE6-0E3B-4A8D-A7FA-65D5C41B94CB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C143B-5C0C-4A2D-8FD1-11E927542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7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969696"/>
                </a:solidFill>
              </a:defRPr>
            </a:lvl1pPr>
          </a:lstStyle>
          <a:p>
            <a:fld id="{FEF49926-3A8B-4189-9E0D-EBE376D1959F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437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969696"/>
                </a:solidFill>
              </a:defRPr>
            </a:lvl1pPr>
          </a:lstStyle>
          <a:p>
            <a:endParaRPr lang="en-US"/>
          </a:p>
        </p:txBody>
      </p:sp>
      <p:sp>
        <p:nvSpPr>
          <p:cNvPr id="437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969696"/>
                </a:solidFill>
              </a:defRPr>
            </a:lvl1pPr>
          </a:lstStyle>
          <a:p>
            <a:fld id="{D853DA4F-9AF3-4DAD-AADF-9A13546DEA66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37255" name="Group 7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437256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7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build="p" bldLvl="2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7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7251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7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7251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7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7251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7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7251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7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7251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98463" indent="-398463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262063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60525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  <a:cs typeface="+mn-cs"/>
        </a:defRPr>
      </a:lvl4pPr>
      <a:lvl5pPr marL="20589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61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33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305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77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6E396FA5-5B99-47EC-9959-1B0C413BC2F1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endParaRPr lang="en-US"/>
          </a:p>
        </p:txBody>
      </p:sp>
      <p:sp>
        <p:nvSpPr>
          <p:cNvPr id="875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06D75CB5-A860-489B-B6EF-BBDB010E7B8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75527" name="Group 7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875528" name="Rectangle 8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529" name="Rectangle 9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build="p" bldLvl="2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75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7552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75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7552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75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7552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75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7552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75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7552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98463" indent="-398463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262063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60525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  <a:cs typeface="+mn-cs"/>
        </a:defRPr>
      </a:lvl4pPr>
      <a:lvl5pPr marL="20589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61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33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305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77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hku.hk/thtse" TargetMode="External"/><Relationship Id="rId4" Type="http://schemas.openxmlformats.org/officeDocument/2006/relationships/hyperlink" Target="mailto:thtse@cs.hku.h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jpe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jpeg"/><Relationship Id="rId47" Type="http://schemas.openxmlformats.org/officeDocument/2006/relationships/image" Target="../media/image47.png"/><Relationship Id="rId50" Type="http://schemas.openxmlformats.org/officeDocument/2006/relationships/image" Target="../media/image50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6.png"/><Relationship Id="rId29" Type="http://schemas.openxmlformats.org/officeDocument/2006/relationships/image" Target="../media/image29.jpe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40" Type="http://schemas.openxmlformats.org/officeDocument/2006/relationships/image" Target="../media/image40.jpeg"/><Relationship Id="rId45" Type="http://schemas.openxmlformats.org/officeDocument/2006/relationships/image" Target="../media/image45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28" Type="http://schemas.openxmlformats.org/officeDocument/2006/relationships/image" Target="../media/image28.png"/><Relationship Id="rId36" Type="http://schemas.openxmlformats.org/officeDocument/2006/relationships/image" Target="../media/image36.jpeg"/><Relationship Id="rId49" Type="http://schemas.openxmlformats.org/officeDocument/2006/relationships/image" Target="../media/image49.jpe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jpeg"/><Relationship Id="rId52" Type="http://schemas.openxmlformats.org/officeDocument/2006/relationships/image" Target="../media/image52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Relationship Id="rId43" Type="http://schemas.openxmlformats.org/officeDocument/2006/relationships/image" Target="../media/image43.jpeg"/><Relationship Id="rId48" Type="http://schemas.openxmlformats.org/officeDocument/2006/relationships/image" Target="../media/image48.jpeg"/><Relationship Id="rId8" Type="http://schemas.openxmlformats.org/officeDocument/2006/relationships/image" Target="../media/image8.jpeg"/><Relationship Id="rId51" Type="http://schemas.openxmlformats.org/officeDocument/2006/relationships/image" Target="../media/image51.jpeg"/><Relationship Id="rId3" Type="http://schemas.openxmlformats.org/officeDocument/2006/relationships/image" Target="../media/image3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jpeg"/><Relationship Id="rId20" Type="http://schemas.openxmlformats.org/officeDocument/2006/relationships/image" Target="../media/image20.png"/><Relationship Id="rId41" Type="http://schemas.openxmlformats.org/officeDocument/2006/relationships/image" Target="../media/image41.jpeg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jpeg"/><Relationship Id="rId18" Type="http://schemas.openxmlformats.org/officeDocument/2006/relationships/image" Target="../media/image66.png"/><Relationship Id="rId26" Type="http://schemas.openxmlformats.org/officeDocument/2006/relationships/image" Target="../media/image71.jpeg"/><Relationship Id="rId39" Type="http://schemas.openxmlformats.org/officeDocument/2006/relationships/image" Target="../media/image84.jpeg"/><Relationship Id="rId21" Type="http://schemas.openxmlformats.org/officeDocument/2006/relationships/image" Target="../media/image68.png"/><Relationship Id="rId34" Type="http://schemas.openxmlformats.org/officeDocument/2006/relationships/image" Target="../media/image79.png"/><Relationship Id="rId42" Type="http://schemas.openxmlformats.org/officeDocument/2006/relationships/image" Target="../media/image87.jpeg"/><Relationship Id="rId47" Type="http://schemas.openxmlformats.org/officeDocument/2006/relationships/image" Target="../media/image92.jpeg"/><Relationship Id="rId50" Type="http://schemas.openxmlformats.org/officeDocument/2006/relationships/image" Target="../media/image95.jpe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4.jpeg"/><Relationship Id="rId29" Type="http://schemas.openxmlformats.org/officeDocument/2006/relationships/image" Target="../media/image74.png"/><Relationship Id="rId11" Type="http://schemas.openxmlformats.org/officeDocument/2006/relationships/hyperlink" Target="http://www.philips.com.hk/index.html" TargetMode="External"/><Relationship Id="rId24" Type="http://schemas.openxmlformats.org/officeDocument/2006/relationships/image" Target="../media/image70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40" Type="http://schemas.openxmlformats.org/officeDocument/2006/relationships/image" Target="../media/image85.jpeg"/><Relationship Id="rId45" Type="http://schemas.openxmlformats.org/officeDocument/2006/relationships/image" Target="../media/image90.jpe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23" Type="http://schemas.openxmlformats.org/officeDocument/2006/relationships/hyperlink" Target="http://www.abb.com.cn/" TargetMode="External"/><Relationship Id="rId28" Type="http://schemas.openxmlformats.org/officeDocument/2006/relationships/image" Target="../media/image73.png"/><Relationship Id="rId36" Type="http://schemas.openxmlformats.org/officeDocument/2006/relationships/image" Target="../media/image81.png"/><Relationship Id="rId49" Type="http://schemas.openxmlformats.org/officeDocument/2006/relationships/image" Target="../media/image94.jpeg"/><Relationship Id="rId10" Type="http://schemas.openxmlformats.org/officeDocument/2006/relationships/image" Target="../media/image59.jpeg"/><Relationship Id="rId19" Type="http://schemas.openxmlformats.org/officeDocument/2006/relationships/image" Target="../media/image67.png"/><Relationship Id="rId31" Type="http://schemas.openxmlformats.org/officeDocument/2006/relationships/image" Target="../media/image76.png"/><Relationship Id="rId44" Type="http://schemas.openxmlformats.org/officeDocument/2006/relationships/image" Target="../media/image8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2.jpeg"/><Relationship Id="rId22" Type="http://schemas.openxmlformats.org/officeDocument/2006/relationships/image" Target="../media/image69.jpeg"/><Relationship Id="rId27" Type="http://schemas.openxmlformats.org/officeDocument/2006/relationships/image" Target="../media/image72.jpeg"/><Relationship Id="rId30" Type="http://schemas.openxmlformats.org/officeDocument/2006/relationships/image" Target="../media/image75.png"/><Relationship Id="rId35" Type="http://schemas.openxmlformats.org/officeDocument/2006/relationships/image" Target="../media/image80.jpeg"/><Relationship Id="rId43" Type="http://schemas.openxmlformats.org/officeDocument/2006/relationships/image" Target="../media/image88.jpeg"/><Relationship Id="rId48" Type="http://schemas.openxmlformats.org/officeDocument/2006/relationships/image" Target="../media/image93.jpeg"/><Relationship Id="rId8" Type="http://schemas.openxmlformats.org/officeDocument/2006/relationships/image" Target="../media/image57.png"/><Relationship Id="rId3" Type="http://schemas.openxmlformats.org/officeDocument/2006/relationships/image" Target="../media/image3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hyperlink" Target="http://www.avdel-global.com/index.asp" TargetMode="External"/><Relationship Id="rId33" Type="http://schemas.openxmlformats.org/officeDocument/2006/relationships/image" Target="../media/image78.png"/><Relationship Id="rId38" Type="http://schemas.openxmlformats.org/officeDocument/2006/relationships/image" Target="../media/image83.jpeg"/><Relationship Id="rId46" Type="http://schemas.openxmlformats.org/officeDocument/2006/relationships/image" Target="../media/image91.jpeg"/><Relationship Id="rId20" Type="http://schemas.openxmlformats.org/officeDocument/2006/relationships/hyperlink" Target="http://www.ascomm.com.hk/index.php" TargetMode="External"/><Relationship Id="rId41" Type="http://schemas.openxmlformats.org/officeDocument/2006/relationships/image" Target="../media/image86.jpeg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7.png"/><Relationship Id="rId21" Type="http://schemas.openxmlformats.org/officeDocument/2006/relationships/hyperlink" Target="http://www.italialine.com/" TargetMode="External"/><Relationship Id="rId42" Type="http://schemas.openxmlformats.org/officeDocument/2006/relationships/hyperlink" Target="http://www.inttra.com/home2/Pages/Customers/CarrierProfile/112.aspx" TargetMode="External"/><Relationship Id="rId47" Type="http://schemas.openxmlformats.org/officeDocument/2006/relationships/image" Target="../media/image118.jpeg"/><Relationship Id="rId63" Type="http://schemas.openxmlformats.org/officeDocument/2006/relationships/image" Target="../media/image126.jpeg"/><Relationship Id="rId68" Type="http://schemas.openxmlformats.org/officeDocument/2006/relationships/hyperlink" Target="http://www.inttra.com/home2/Pages/Customers/CarrierProfile/107.aspx" TargetMode="External"/><Relationship Id="rId7" Type="http://schemas.openxmlformats.org/officeDocument/2006/relationships/hyperlink" Target="http://www.canmar.com/" TargetMode="Externa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02.png"/><Relationship Id="rId29" Type="http://schemas.openxmlformats.org/officeDocument/2006/relationships/hyperlink" Target="http://www.molpower.com/" TargetMode="External"/><Relationship Id="rId11" Type="http://schemas.openxmlformats.org/officeDocument/2006/relationships/hyperlink" Target="http://www.crowley.com/cls/default.asp" TargetMode="External"/><Relationship Id="rId24" Type="http://schemas.openxmlformats.org/officeDocument/2006/relationships/image" Target="../media/image106.png"/><Relationship Id="rId32" Type="http://schemas.openxmlformats.org/officeDocument/2006/relationships/image" Target="../media/image110.png"/><Relationship Id="rId37" Type="http://schemas.openxmlformats.org/officeDocument/2006/relationships/hyperlink" Target="http://www.tmmlines.com/" TargetMode="External"/><Relationship Id="rId40" Type="http://schemas.openxmlformats.org/officeDocument/2006/relationships/image" Target="../media/image114.png"/><Relationship Id="rId45" Type="http://schemas.openxmlformats.org/officeDocument/2006/relationships/image" Target="../media/image117.jpeg"/><Relationship Id="rId53" Type="http://schemas.openxmlformats.org/officeDocument/2006/relationships/image" Target="../media/image121.jpeg"/><Relationship Id="rId58" Type="http://schemas.openxmlformats.org/officeDocument/2006/relationships/hyperlink" Target="http://www.inttra.com/home2/Pages/Customers/CarrierProfile/113.aspx" TargetMode="External"/><Relationship Id="rId66" Type="http://schemas.openxmlformats.org/officeDocument/2006/relationships/hyperlink" Target="http://www.inttra.com/home2/Pages/Customers/CarrierProfile/108.aspx" TargetMode="External"/><Relationship Id="rId5" Type="http://schemas.openxmlformats.org/officeDocument/2006/relationships/hyperlink" Target="http://www.apl.com/" TargetMode="External"/><Relationship Id="rId61" Type="http://schemas.openxmlformats.org/officeDocument/2006/relationships/image" Target="../media/image125.jpeg"/><Relationship Id="rId19" Type="http://schemas.openxmlformats.org/officeDocument/2006/relationships/hyperlink" Target="http://www.hanjin.com/home/main.jsp" TargetMode="External"/><Relationship Id="rId14" Type="http://schemas.openxmlformats.org/officeDocument/2006/relationships/image" Target="../media/image101.png"/><Relationship Id="rId22" Type="http://schemas.openxmlformats.org/officeDocument/2006/relationships/image" Target="../media/image105.png"/><Relationship Id="rId27" Type="http://schemas.openxmlformats.org/officeDocument/2006/relationships/hyperlink" Target="http://www.lykeslines.com/" TargetMode="External"/><Relationship Id="rId30" Type="http://schemas.openxmlformats.org/officeDocument/2006/relationships/image" Target="../media/image109.png"/><Relationship Id="rId35" Type="http://schemas.openxmlformats.org/officeDocument/2006/relationships/hyperlink" Target="http://www.senatorlines.com/" TargetMode="External"/><Relationship Id="rId43" Type="http://schemas.openxmlformats.org/officeDocument/2006/relationships/image" Target="../media/image116.jpeg"/><Relationship Id="rId48" Type="http://schemas.openxmlformats.org/officeDocument/2006/relationships/hyperlink" Target="http://www.inttra.com/home2/Pages/Customers/CarrierProfile/103.aspx" TargetMode="External"/><Relationship Id="rId56" Type="http://schemas.openxmlformats.org/officeDocument/2006/relationships/hyperlink" Target="http://www.inttra.com/home2/Pages/Customers/CarrierProfile/110.aspx" TargetMode="External"/><Relationship Id="rId64" Type="http://schemas.openxmlformats.org/officeDocument/2006/relationships/hyperlink" Target="http://www.inttra.com/home2/Pages/Customers/CarrierProfile/109.aspx" TargetMode="External"/><Relationship Id="rId69" Type="http://schemas.openxmlformats.org/officeDocument/2006/relationships/image" Target="../media/image129.jpeg"/><Relationship Id="rId8" Type="http://schemas.openxmlformats.org/officeDocument/2006/relationships/image" Target="../media/image98.png"/><Relationship Id="rId51" Type="http://schemas.openxmlformats.org/officeDocument/2006/relationships/image" Target="../media/image120.jpeg"/><Relationship Id="rId3" Type="http://schemas.openxmlformats.org/officeDocument/2006/relationships/hyperlink" Target="http://www.anzdl.com/" TargetMode="External"/><Relationship Id="rId12" Type="http://schemas.openxmlformats.org/officeDocument/2006/relationships/image" Target="../media/image100.png"/><Relationship Id="rId17" Type="http://schemas.openxmlformats.org/officeDocument/2006/relationships/hyperlink" Target="http://www.hmm21.com/" TargetMode="External"/><Relationship Id="rId25" Type="http://schemas.openxmlformats.org/officeDocument/2006/relationships/hyperlink" Target="http://www.libra.com.br/" TargetMode="External"/><Relationship Id="rId33" Type="http://schemas.openxmlformats.org/officeDocument/2006/relationships/hyperlink" Target="http://www.nykline.com/" TargetMode="External"/><Relationship Id="rId38" Type="http://schemas.openxmlformats.org/officeDocument/2006/relationships/image" Target="../media/image113.png"/><Relationship Id="rId46" Type="http://schemas.openxmlformats.org/officeDocument/2006/relationships/hyperlink" Target="http://www.inttra.com/home2/Pages/Customers/CarrierProfile/105.aspx" TargetMode="External"/><Relationship Id="rId59" Type="http://schemas.openxmlformats.org/officeDocument/2006/relationships/image" Target="../media/image124.jpeg"/><Relationship Id="rId67" Type="http://schemas.openxmlformats.org/officeDocument/2006/relationships/image" Target="../media/image128.jpeg"/><Relationship Id="rId20" Type="http://schemas.openxmlformats.org/officeDocument/2006/relationships/image" Target="../media/image104.png"/><Relationship Id="rId41" Type="http://schemas.openxmlformats.org/officeDocument/2006/relationships/image" Target="../media/image115.png"/><Relationship Id="rId54" Type="http://schemas.openxmlformats.org/officeDocument/2006/relationships/hyperlink" Target="http://www.inttra.com/home2/Pages/Customers/CarrierProfile/101.aspx" TargetMode="External"/><Relationship Id="rId62" Type="http://schemas.openxmlformats.org/officeDocument/2006/relationships/hyperlink" Target="http://www.inttra.com/home2/Pages/Customers/CarrierProfile/114.aspx" TargetMode="External"/><Relationship Id="rId70" Type="http://schemas.openxmlformats.org/officeDocument/2006/relationships/image" Target="../media/image130.png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97.png"/><Relationship Id="rId15" Type="http://schemas.openxmlformats.org/officeDocument/2006/relationships/hyperlink" Target="http://www.gslltd.com.hk/" TargetMode="External"/><Relationship Id="rId23" Type="http://schemas.openxmlformats.org/officeDocument/2006/relationships/hyperlink" Target="http://www.kline.com/" TargetMode="External"/><Relationship Id="rId28" Type="http://schemas.openxmlformats.org/officeDocument/2006/relationships/image" Target="../media/image108.png"/><Relationship Id="rId36" Type="http://schemas.openxmlformats.org/officeDocument/2006/relationships/image" Target="../media/image112.png"/><Relationship Id="rId49" Type="http://schemas.openxmlformats.org/officeDocument/2006/relationships/image" Target="../media/image119.jpeg"/><Relationship Id="rId57" Type="http://schemas.openxmlformats.org/officeDocument/2006/relationships/image" Target="../media/image123.png"/><Relationship Id="rId10" Type="http://schemas.openxmlformats.org/officeDocument/2006/relationships/image" Target="../media/image99.png"/><Relationship Id="rId31" Type="http://schemas.openxmlformats.org/officeDocument/2006/relationships/hyperlink" Target="http://www.montemar.com.uy/" TargetMode="External"/><Relationship Id="rId44" Type="http://schemas.openxmlformats.org/officeDocument/2006/relationships/hyperlink" Target="http://www.inttra.com/home2/Pages/Customers/CarrierProfile/102.aspx" TargetMode="External"/><Relationship Id="rId52" Type="http://schemas.openxmlformats.org/officeDocument/2006/relationships/hyperlink" Target="http://www.inttra.com/home2/Pages/Customers/CarrierProfile/100.aspx" TargetMode="External"/><Relationship Id="rId60" Type="http://schemas.openxmlformats.org/officeDocument/2006/relationships/hyperlink" Target="http://www.inttra.com/home2/Pages/Customers/CarrierProfile/111.aspx" TargetMode="External"/><Relationship Id="rId65" Type="http://schemas.openxmlformats.org/officeDocument/2006/relationships/image" Target="../media/image127.jpeg"/><Relationship Id="rId4" Type="http://schemas.openxmlformats.org/officeDocument/2006/relationships/image" Target="../media/image96.png"/><Relationship Id="rId9" Type="http://schemas.openxmlformats.org/officeDocument/2006/relationships/hyperlink" Target="http://www.contship.com/" TargetMode="External"/><Relationship Id="rId13" Type="http://schemas.openxmlformats.org/officeDocument/2006/relationships/hyperlink" Target="http://www.csav.com/" TargetMode="External"/><Relationship Id="rId18" Type="http://schemas.openxmlformats.org/officeDocument/2006/relationships/image" Target="../media/image103.png"/><Relationship Id="rId39" Type="http://schemas.openxmlformats.org/officeDocument/2006/relationships/hyperlink" Target="http://www.zim.co.il/" TargetMode="External"/><Relationship Id="rId34" Type="http://schemas.openxmlformats.org/officeDocument/2006/relationships/image" Target="../media/image111.png"/><Relationship Id="rId50" Type="http://schemas.openxmlformats.org/officeDocument/2006/relationships/hyperlink" Target="http://www.inttra.com/home2/Pages/Customers/CarrierProfile/106.aspx" TargetMode="External"/><Relationship Id="rId55" Type="http://schemas.openxmlformats.org/officeDocument/2006/relationships/image" Target="../media/image12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jpeg"/><Relationship Id="rId18" Type="http://schemas.openxmlformats.org/officeDocument/2006/relationships/image" Target="../media/image146.png"/><Relationship Id="rId26" Type="http://schemas.openxmlformats.org/officeDocument/2006/relationships/image" Target="../media/image154.jpeg"/><Relationship Id="rId3" Type="http://schemas.openxmlformats.org/officeDocument/2006/relationships/image" Target="../media/image131.jpeg"/><Relationship Id="rId21" Type="http://schemas.openxmlformats.org/officeDocument/2006/relationships/image" Target="../media/image149.jpeg"/><Relationship Id="rId34" Type="http://schemas.openxmlformats.org/officeDocument/2006/relationships/image" Target="../media/image162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jpeg"/><Relationship Id="rId25" Type="http://schemas.openxmlformats.org/officeDocument/2006/relationships/image" Target="../media/image153.jpeg"/><Relationship Id="rId33" Type="http://schemas.openxmlformats.org/officeDocument/2006/relationships/image" Target="../media/image161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29" Type="http://schemas.openxmlformats.org/officeDocument/2006/relationships/image" Target="../media/image157.png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34.jpeg"/><Relationship Id="rId11" Type="http://schemas.openxmlformats.org/officeDocument/2006/relationships/image" Target="../media/image139.jpeg"/><Relationship Id="rId24" Type="http://schemas.openxmlformats.org/officeDocument/2006/relationships/image" Target="../media/image152.png"/><Relationship Id="rId32" Type="http://schemas.openxmlformats.org/officeDocument/2006/relationships/image" Target="../media/image160.png"/><Relationship Id="rId5" Type="http://schemas.openxmlformats.org/officeDocument/2006/relationships/image" Target="../media/image133.jpe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28" Type="http://schemas.openxmlformats.org/officeDocument/2006/relationships/image" Target="../media/image156.jpeg"/><Relationship Id="rId10" Type="http://schemas.openxmlformats.org/officeDocument/2006/relationships/image" Target="../media/image138.png"/><Relationship Id="rId19" Type="http://schemas.openxmlformats.org/officeDocument/2006/relationships/image" Target="../media/image147.jpeg"/><Relationship Id="rId31" Type="http://schemas.openxmlformats.org/officeDocument/2006/relationships/image" Target="../media/image159.jpe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Relationship Id="rId27" Type="http://schemas.openxmlformats.org/officeDocument/2006/relationships/image" Target="../media/image155.jpeg"/><Relationship Id="rId30" Type="http://schemas.openxmlformats.org/officeDocument/2006/relationships/image" Target="../media/image158.png"/><Relationship Id="rId8" Type="http://schemas.openxmlformats.org/officeDocument/2006/relationships/image" Target="../media/image1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9144000" cy="3048000"/>
          </a:xfrm>
        </p:spPr>
        <p:txBody>
          <a:bodyPr/>
          <a:lstStyle/>
          <a:p>
            <a:pPr>
              <a:tabLst>
                <a:tab pos="8913813" algn="l"/>
              </a:tabLst>
            </a:pPr>
            <a:r>
              <a:rPr lang="en-US" sz="7200" i="1" dirty="0" smtClean="0"/>
              <a:t>Introducing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smtClean="0"/>
              <a:t>Enterprise Applications</a:t>
            </a:r>
            <a:endParaRPr lang="en-US" sz="7200" dirty="0"/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1519238" y="3886200"/>
            <a:ext cx="73199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88938" algn="l">
              <a:lnSpc>
                <a:spcPct val="90000"/>
              </a:lnSpc>
              <a:spcBef>
                <a:spcPct val="0"/>
              </a:spcBef>
            </a:pPr>
            <a:r>
              <a:rPr lang="en-US" sz="4400" dirty="0"/>
              <a:t>Prof. </a:t>
            </a:r>
            <a:r>
              <a:rPr lang="en-US" sz="4400" dirty="0" err="1"/>
              <a:t>T.H.</a:t>
            </a:r>
            <a:r>
              <a:rPr lang="en-US" sz="4400" dirty="0"/>
              <a:t> Tse</a:t>
            </a:r>
          </a:p>
          <a:p>
            <a:pPr marL="388938" algn="l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Department of Computer Science</a:t>
            </a:r>
            <a:endParaRPr lang="en-US" sz="2000" dirty="0"/>
          </a:p>
          <a:p>
            <a:pPr marL="388938" algn="l">
              <a:lnSpc>
                <a:spcPct val="110000"/>
              </a:lnSpc>
              <a:spcBef>
                <a:spcPct val="0"/>
              </a:spcBef>
            </a:pPr>
            <a:r>
              <a:rPr lang="en-US" dirty="0"/>
              <a:t>Email: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nsolas" pitchFamily="49" charset="0"/>
                <a:hlinkClick r:id="rId4"/>
              </a:rPr>
              <a:t>thtse@cs.hku.hk</a:t>
            </a:r>
            <a:endParaRPr lang="en-US" sz="2400" dirty="0">
              <a:latin typeface="Consolas" pitchFamily="49" charset="0"/>
            </a:endParaRPr>
          </a:p>
          <a:p>
            <a:pPr marL="388938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dirty="0"/>
              <a:t>Web: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hlinkClick r:id="rId5"/>
              </a:rPr>
              <a:t>hku.hk/</a:t>
            </a:r>
            <a:r>
              <a:rPr lang="en-US" sz="2400" dirty="0" err="1" smtClean="0">
                <a:latin typeface="Consolas" pitchFamily="49" charset="0"/>
                <a:hlinkClick r:id="rId5"/>
              </a:rPr>
              <a:t>thtse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>
                <a:solidFill>
                  <a:schemeClr val="folHlink"/>
                </a:solidFill>
                <a:latin typeface="+mn-lt"/>
              </a:rPr>
              <a:t>.</a:t>
            </a:r>
          </a:p>
          <a:p>
            <a:pPr marL="388938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8013" y="3951288"/>
            <a:ext cx="541338" cy="1089025"/>
          </a:xfrm>
          <a:prstGeom prst="rect">
            <a:avLst/>
          </a:prstGeom>
          <a:solidFill>
            <a:srgbClr val="B2B2B2"/>
          </a:solidFill>
          <a:ln w="12700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08013" y="4029075"/>
            <a:ext cx="1068388" cy="933450"/>
          </a:xfrm>
          <a:custGeom>
            <a:avLst/>
            <a:gdLst/>
            <a:ahLst/>
            <a:cxnLst>
              <a:cxn ang="0">
                <a:pos x="58" y="1424"/>
              </a:cxn>
              <a:cxn ang="0">
                <a:pos x="206" y="1391"/>
              </a:cxn>
              <a:cxn ang="0">
                <a:pos x="333" y="1352"/>
              </a:cxn>
              <a:cxn ang="0">
                <a:pos x="471" y="1290"/>
              </a:cxn>
              <a:cxn ang="0">
                <a:pos x="637" y="1174"/>
              </a:cxn>
              <a:cxn ang="0">
                <a:pos x="754" y="1062"/>
              </a:cxn>
              <a:cxn ang="0">
                <a:pos x="838" y="965"/>
              </a:cxn>
              <a:cxn ang="0">
                <a:pos x="916" y="852"/>
              </a:cxn>
              <a:cxn ang="0">
                <a:pos x="999" y="733"/>
              </a:cxn>
              <a:cxn ang="0">
                <a:pos x="1090" y="598"/>
              </a:cxn>
              <a:cxn ang="0">
                <a:pos x="1191" y="476"/>
              </a:cxn>
              <a:cxn ang="0">
                <a:pos x="1290" y="381"/>
              </a:cxn>
              <a:cxn ang="0">
                <a:pos x="1390" y="307"/>
              </a:cxn>
              <a:cxn ang="0">
                <a:pos x="1471" y="263"/>
              </a:cxn>
              <a:cxn ang="0">
                <a:pos x="1580" y="214"/>
              </a:cxn>
              <a:cxn ang="0">
                <a:pos x="1605" y="0"/>
              </a:cxn>
              <a:cxn ang="0">
                <a:pos x="1444" y="68"/>
              </a:cxn>
              <a:cxn ang="0">
                <a:pos x="1289" y="164"/>
              </a:cxn>
              <a:cxn ang="0">
                <a:pos x="1194" y="244"/>
              </a:cxn>
              <a:cxn ang="0">
                <a:pos x="1094" y="352"/>
              </a:cxn>
              <a:cxn ang="0">
                <a:pos x="1016" y="461"/>
              </a:cxn>
              <a:cxn ang="0">
                <a:pos x="947" y="564"/>
              </a:cxn>
              <a:cxn ang="0">
                <a:pos x="878" y="663"/>
              </a:cxn>
              <a:cxn ang="0">
                <a:pos x="807" y="768"/>
              </a:cxn>
              <a:cxn ang="0">
                <a:pos x="734" y="857"/>
              </a:cxn>
              <a:cxn ang="0">
                <a:pos x="650" y="943"/>
              </a:cxn>
              <a:cxn ang="0">
                <a:pos x="558" y="1026"/>
              </a:cxn>
              <a:cxn ang="0">
                <a:pos x="441" y="1101"/>
              </a:cxn>
              <a:cxn ang="0">
                <a:pos x="318" y="1153"/>
              </a:cxn>
              <a:cxn ang="0">
                <a:pos x="182" y="1197"/>
              </a:cxn>
              <a:cxn ang="0">
                <a:pos x="46" y="1225"/>
              </a:cxn>
              <a:cxn ang="0">
                <a:pos x="0" y="1434"/>
              </a:cxn>
            </a:cxnLst>
            <a:rect l="0" t="0" r="r" b="b"/>
            <a:pathLst>
              <a:path w="1606" h="1435">
                <a:moveTo>
                  <a:pt x="0" y="1434"/>
                </a:moveTo>
                <a:lnTo>
                  <a:pt x="58" y="1424"/>
                </a:lnTo>
                <a:lnTo>
                  <a:pt x="121" y="1411"/>
                </a:lnTo>
                <a:lnTo>
                  <a:pt x="206" y="1391"/>
                </a:lnTo>
                <a:lnTo>
                  <a:pt x="271" y="1374"/>
                </a:lnTo>
                <a:lnTo>
                  <a:pt x="333" y="1352"/>
                </a:lnTo>
                <a:lnTo>
                  <a:pt x="395" y="1329"/>
                </a:lnTo>
                <a:lnTo>
                  <a:pt x="471" y="1290"/>
                </a:lnTo>
                <a:lnTo>
                  <a:pt x="568" y="1227"/>
                </a:lnTo>
                <a:lnTo>
                  <a:pt x="637" y="1174"/>
                </a:lnTo>
                <a:lnTo>
                  <a:pt x="698" y="1118"/>
                </a:lnTo>
                <a:lnTo>
                  <a:pt x="754" y="1062"/>
                </a:lnTo>
                <a:lnTo>
                  <a:pt x="799" y="1010"/>
                </a:lnTo>
                <a:lnTo>
                  <a:pt x="838" y="965"/>
                </a:lnTo>
                <a:lnTo>
                  <a:pt x="880" y="904"/>
                </a:lnTo>
                <a:lnTo>
                  <a:pt x="916" y="852"/>
                </a:lnTo>
                <a:lnTo>
                  <a:pt x="963" y="789"/>
                </a:lnTo>
                <a:lnTo>
                  <a:pt x="999" y="733"/>
                </a:lnTo>
                <a:lnTo>
                  <a:pt x="1039" y="672"/>
                </a:lnTo>
                <a:lnTo>
                  <a:pt x="1090" y="598"/>
                </a:lnTo>
                <a:lnTo>
                  <a:pt x="1147" y="527"/>
                </a:lnTo>
                <a:lnTo>
                  <a:pt x="1191" y="476"/>
                </a:lnTo>
                <a:lnTo>
                  <a:pt x="1239" y="426"/>
                </a:lnTo>
                <a:lnTo>
                  <a:pt x="1290" y="381"/>
                </a:lnTo>
                <a:lnTo>
                  <a:pt x="1344" y="340"/>
                </a:lnTo>
                <a:lnTo>
                  <a:pt x="1390" y="307"/>
                </a:lnTo>
                <a:lnTo>
                  <a:pt x="1436" y="279"/>
                </a:lnTo>
                <a:lnTo>
                  <a:pt x="1471" y="263"/>
                </a:lnTo>
                <a:lnTo>
                  <a:pt x="1529" y="236"/>
                </a:lnTo>
                <a:lnTo>
                  <a:pt x="1580" y="214"/>
                </a:lnTo>
                <a:lnTo>
                  <a:pt x="1605" y="206"/>
                </a:lnTo>
                <a:lnTo>
                  <a:pt x="1605" y="0"/>
                </a:lnTo>
                <a:lnTo>
                  <a:pt x="1537" y="24"/>
                </a:lnTo>
                <a:lnTo>
                  <a:pt x="1444" y="68"/>
                </a:lnTo>
                <a:lnTo>
                  <a:pt x="1360" y="117"/>
                </a:lnTo>
                <a:lnTo>
                  <a:pt x="1289" y="164"/>
                </a:lnTo>
                <a:lnTo>
                  <a:pt x="1245" y="198"/>
                </a:lnTo>
                <a:lnTo>
                  <a:pt x="1194" y="244"/>
                </a:lnTo>
                <a:lnTo>
                  <a:pt x="1141" y="296"/>
                </a:lnTo>
                <a:lnTo>
                  <a:pt x="1094" y="352"/>
                </a:lnTo>
                <a:lnTo>
                  <a:pt x="1050" y="412"/>
                </a:lnTo>
                <a:lnTo>
                  <a:pt x="1016" y="461"/>
                </a:lnTo>
                <a:lnTo>
                  <a:pt x="981" y="513"/>
                </a:lnTo>
                <a:lnTo>
                  <a:pt x="947" y="564"/>
                </a:lnTo>
                <a:lnTo>
                  <a:pt x="911" y="617"/>
                </a:lnTo>
                <a:lnTo>
                  <a:pt x="878" y="663"/>
                </a:lnTo>
                <a:lnTo>
                  <a:pt x="841" y="720"/>
                </a:lnTo>
                <a:lnTo>
                  <a:pt x="807" y="768"/>
                </a:lnTo>
                <a:lnTo>
                  <a:pt x="771" y="815"/>
                </a:lnTo>
                <a:lnTo>
                  <a:pt x="734" y="857"/>
                </a:lnTo>
                <a:lnTo>
                  <a:pt x="693" y="901"/>
                </a:lnTo>
                <a:lnTo>
                  <a:pt x="650" y="943"/>
                </a:lnTo>
                <a:lnTo>
                  <a:pt x="612" y="980"/>
                </a:lnTo>
                <a:lnTo>
                  <a:pt x="558" y="1026"/>
                </a:lnTo>
                <a:lnTo>
                  <a:pt x="497" y="1069"/>
                </a:lnTo>
                <a:lnTo>
                  <a:pt x="441" y="1101"/>
                </a:lnTo>
                <a:lnTo>
                  <a:pt x="381" y="1129"/>
                </a:lnTo>
                <a:lnTo>
                  <a:pt x="318" y="1153"/>
                </a:lnTo>
                <a:lnTo>
                  <a:pt x="260" y="1172"/>
                </a:lnTo>
                <a:lnTo>
                  <a:pt x="182" y="1197"/>
                </a:lnTo>
                <a:lnTo>
                  <a:pt x="104" y="1215"/>
                </a:lnTo>
                <a:lnTo>
                  <a:pt x="46" y="1225"/>
                </a:lnTo>
                <a:lnTo>
                  <a:pt x="0" y="1230"/>
                </a:lnTo>
                <a:lnTo>
                  <a:pt x="0" y="1434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76263" y="3929063"/>
            <a:ext cx="1133475" cy="11334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33400" y="3886200"/>
            <a:ext cx="12192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324600" y="381000"/>
            <a:ext cx="3200400" cy="1097280"/>
          </a:xfrm>
          <a:prstGeom prst="borderCallout1">
            <a:avLst>
              <a:gd name="adj1" fmla="val 18750"/>
              <a:gd name="adj2" fmla="val -55"/>
              <a:gd name="adj3" fmla="val 68887"/>
              <a:gd name="adj4" fmla="val -42605"/>
            </a:avLst>
          </a:prstGeom>
          <a:noFill/>
          <a:ln w="1270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0320" y="381000"/>
            <a:ext cx="3108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1" dirty="0"/>
              <a:t>Provides </a:t>
            </a:r>
            <a:r>
              <a:rPr lang="en-US" sz="3200" b="1" i="1" dirty="0">
                <a:solidFill>
                  <a:srgbClr val="00B050"/>
                </a:solidFill>
              </a:rPr>
              <a:t>pointers</a:t>
            </a:r>
            <a:r>
              <a:rPr lang="en-US" sz="3200" b="1" i="1" dirty="0"/>
              <a:t> to </a:t>
            </a:r>
            <a:r>
              <a:rPr lang="en-US" sz="3200" b="1" i="1" dirty="0" smtClean="0"/>
              <a:t>students 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Enterprise Applications</a:t>
            </a:r>
            <a:br>
              <a:rPr lang="en-US" sz="3200" i="1" dirty="0"/>
            </a:br>
            <a:r>
              <a:rPr lang="en-US" dirty="0"/>
              <a:t>Challenges in Analysis and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12480" cy="1066800"/>
          </a:xfrm>
        </p:spPr>
        <p:txBody>
          <a:bodyPr/>
          <a:lstStyle/>
          <a:p>
            <a:r>
              <a:rPr lang="en-US" dirty="0" smtClean="0"/>
              <a:t>Too many device-dependent </a:t>
            </a:r>
            <a:r>
              <a:rPr lang="en-US" b="1" i="1" dirty="0" smtClean="0">
                <a:solidFill>
                  <a:srgbClr val="C33EC6"/>
                </a:solidFill>
              </a:rPr>
              <a:t>implementation</a:t>
            </a:r>
            <a:r>
              <a:rPr lang="en-US" dirty="0" smtClean="0">
                <a:solidFill>
                  <a:srgbClr val="C33EC6"/>
                </a:solidFill>
              </a:rPr>
              <a:t> </a:t>
            </a:r>
            <a:r>
              <a:rPr lang="en-US" dirty="0" smtClean="0"/>
              <a:t>platforms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7CE7-25D0-4680-8D10-2239A099A52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31812" y="3108960"/>
            <a:ext cx="2468880" cy="2331720"/>
          </a:xfrm>
          <a:prstGeom prst="wedgeRectCallout">
            <a:avLst>
              <a:gd name="adj1" fmla="val 93523"/>
              <a:gd name="adj2" fmla="val 72546"/>
            </a:avLst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>
              <a:lnSpc>
                <a:spcPct val="90000"/>
              </a:lnSpc>
              <a:spcBef>
                <a:spcPts val="0"/>
              </a:spcBef>
            </a:pPr>
            <a:r>
              <a:rPr lang="en-US" sz="3200" b="1" i="1" dirty="0" smtClean="0">
                <a:solidFill>
                  <a:srgbClr val="C33EC6"/>
                </a:solidFill>
              </a:rPr>
              <a:t>Java </a:t>
            </a:r>
            <a:r>
              <a:rPr lang="en-US" sz="3200" b="1" i="1" dirty="0" smtClean="0"/>
              <a:t>Platform, Enterprise </a:t>
            </a:r>
            <a:r>
              <a:rPr lang="en-US" sz="3200" b="1" i="1" dirty="0"/>
              <a:t>Edition </a:t>
            </a:r>
            <a:r>
              <a:rPr lang="en-US" sz="3200" b="1" dirty="0"/>
              <a:t>(</a:t>
            </a:r>
            <a:r>
              <a:rPr lang="en-US" sz="3200" b="1" i="1" dirty="0"/>
              <a:t>Jakarta EE</a:t>
            </a:r>
            <a:r>
              <a:rPr lang="en-US" sz="3200" b="1" dirty="0"/>
              <a:t>)</a:t>
            </a:r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198812" y="3108960"/>
            <a:ext cx="1920240" cy="1005840"/>
          </a:xfrm>
          <a:prstGeom prst="wedgeRectCallout">
            <a:avLst>
              <a:gd name="adj1" fmla="val 20055"/>
              <a:gd name="adj2" fmla="val 230234"/>
            </a:avLst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>
              <a:lnSpc>
                <a:spcPct val="90000"/>
              </a:lnSpc>
              <a:spcBef>
                <a:spcPts val="0"/>
              </a:spcBef>
            </a:pPr>
            <a:r>
              <a:rPr lang="en-US" sz="3200" b="1" i="1" dirty="0">
                <a:solidFill>
                  <a:srgbClr val="C33EC6"/>
                </a:solidFill>
              </a:rPr>
              <a:t>Microsoft</a:t>
            </a:r>
            <a:r>
              <a:rPr lang="en-US" sz="3200" b="1" i="1" dirty="0"/>
              <a:t> .</a:t>
            </a:r>
            <a:r>
              <a:rPr lang="en-US" sz="3200" b="1" i="1" dirty="0" smtClean="0"/>
              <a:t>NET</a:t>
            </a:r>
            <a:endParaRPr lang="en-US" sz="3201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306774" y="3108960"/>
            <a:ext cx="2286000" cy="1005840"/>
          </a:xfrm>
          <a:prstGeom prst="wedgeRectCallout">
            <a:avLst>
              <a:gd name="adj1" fmla="val -64577"/>
              <a:gd name="adj2" fmla="val 230712"/>
            </a:avLst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>
              <a:lnSpc>
                <a:spcPct val="90000"/>
              </a:lnSpc>
              <a:spcBef>
                <a:spcPts val="0"/>
              </a:spcBef>
            </a:pPr>
            <a:r>
              <a:rPr lang="en-US" sz="3200" b="1" i="1" dirty="0">
                <a:solidFill>
                  <a:srgbClr val="C33EC6"/>
                </a:solidFill>
              </a:rPr>
              <a:t>IBM </a:t>
            </a:r>
            <a:r>
              <a:rPr lang="en-US" sz="3200" b="1" i="1" dirty="0" err="1" smtClean="0"/>
              <a:t>Websphere</a:t>
            </a:r>
            <a:r>
              <a:rPr lang="en-US" sz="3201" b="1" i="1" dirty="0" smtClean="0"/>
              <a:t> </a:t>
            </a:r>
            <a:r>
              <a:rPr lang="en-US" sz="3201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0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 animBg="1"/>
      <p:bldP spid="6" grpId="0" uiExpand="1" build="p" animBg="1"/>
      <p:bldP spid="8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42" name="Picture 2" descr="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64" y="1828800"/>
            <a:ext cx="6173039" cy="4389120"/>
          </a:xfrm>
          <a:prstGeom prst="rect">
            <a:avLst/>
          </a:prstGeom>
          <a:noFill/>
          <a:ln w="38100">
            <a:solidFill>
              <a:srgbClr val="996600"/>
            </a:solidFill>
          </a:ln>
        </p:spPr>
      </p:pic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6894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Common Design in Enterprise Applications</a:t>
            </a:r>
            <a:br>
              <a:rPr lang="en-US" sz="3200" i="1" dirty="0" smtClean="0"/>
            </a:br>
            <a:r>
              <a:rPr lang="en-US" dirty="0" smtClean="0"/>
              <a:t>Multi-Tier Distributed Architecture</a:t>
            </a:r>
            <a:endParaRPr lang="en-US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961453" y="1825869"/>
            <a:ext cx="2651760" cy="3383280"/>
          </a:xfrm>
          <a:prstGeom prst="borderCallout1">
            <a:avLst>
              <a:gd name="adj1" fmla="val 18750"/>
              <a:gd name="adj2" fmla="val -55"/>
              <a:gd name="adj3" fmla="val -14721"/>
              <a:gd name="adj4" fmla="val -148400"/>
            </a:avLst>
          </a:prstGeom>
          <a:noFill/>
          <a:ln w="1270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8812" y="1920240"/>
            <a:ext cx="2560320" cy="310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 algn="l" eaLnBrk="1" hangingPunct="1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ct val="60000"/>
              <a:buFont typeface="Wingdings" pitchFamily="2" charset="2"/>
              <a:buChar char="u"/>
            </a:pPr>
            <a:r>
              <a:rPr lang="en-US" b="1" i="1" dirty="0">
                <a:solidFill>
                  <a:srgbClr val="0070C0"/>
                </a:solidFill>
              </a:rPr>
              <a:t>Extended </a:t>
            </a:r>
            <a:r>
              <a:rPr lang="en-US" b="1" i="1" dirty="0"/>
              <a:t>concept of boundary, control, and entity </a:t>
            </a:r>
            <a:r>
              <a:rPr lang="en-US" b="1" i="1" dirty="0" smtClean="0"/>
              <a:t>classes</a:t>
            </a:r>
          </a:p>
          <a:p>
            <a:pPr marL="401638" indent="-401638" algn="l" eaLnBrk="1" hangingPunct="1">
              <a:lnSpc>
                <a:spcPct val="90000"/>
              </a:lnSpc>
              <a:spcBef>
                <a:spcPts val="0"/>
              </a:spcBef>
              <a:buClr>
                <a:srgbClr val="CC0000"/>
              </a:buClr>
              <a:buSzPct val="60000"/>
              <a:buFont typeface="Wingdings" pitchFamily="2" charset="2"/>
              <a:buChar char="u"/>
            </a:pPr>
            <a:r>
              <a:rPr lang="en-US" b="1" i="1" dirty="0"/>
              <a:t>More easily said than done! </a:t>
            </a:r>
            <a:r>
              <a:rPr lang="en-US" b="1" dirty="0">
                <a:solidFill>
                  <a:schemeClr val="bg2"/>
                </a:solidFill>
                <a:sym typeface="Wingdings" panose="05000000000000000000" pitchFamily="2" charset="2"/>
              </a:rPr>
              <a:t>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marL="398463" lvl="0" indent="-398463" algn="l" eaLnBrk="1" hangingPunct="1">
              <a:spcBef>
                <a:spcPct val="20000"/>
              </a:spcBef>
              <a:buClr>
                <a:srgbClr val="CC0000"/>
              </a:buClr>
              <a:buSzPct val="60000"/>
              <a:buFont typeface="Wingdings" pitchFamily="2" charset="2"/>
              <a:buChar char="u"/>
            </a:pPr>
            <a:endParaRPr lang="en-US" sz="3200" kern="0" dirty="0">
              <a:solidFill>
                <a:srgbClr val="000000"/>
              </a:solidFill>
              <a:latin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791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HK" dirty="0" smtClean="0"/>
              <a:t>Something Missing from the Course?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7CE7-25D0-4680-8D10-2239A099A52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21" y="1828800"/>
            <a:ext cx="6675120" cy="4620841"/>
          </a:xfrm>
          <a:prstGeom prst="rect">
            <a:avLst/>
          </a:prstGeom>
          <a:solidFill>
            <a:srgbClr val="996600"/>
          </a:solidFill>
          <a:ln w="38100">
            <a:solidFill>
              <a:srgbClr val="996600"/>
            </a:solidFill>
          </a:ln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459174" y="3801454"/>
            <a:ext cx="2560320" cy="1143000"/>
          </a:xfrm>
          <a:prstGeom prst="borderCallout1">
            <a:avLst>
              <a:gd name="adj1" fmla="val 18750"/>
              <a:gd name="adj2" fmla="val -55"/>
              <a:gd name="adj3" fmla="val -39149"/>
              <a:gd name="adj4" fmla="val -88733"/>
            </a:avLst>
          </a:prstGeom>
          <a:solidFill>
            <a:schemeClr val="bg1"/>
          </a:solidFill>
          <a:ln w="1270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0532" y="3810000"/>
            <a:ext cx="24688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1" dirty="0" smtClean="0">
                <a:solidFill>
                  <a:schemeClr val="tx2"/>
                </a:solidFill>
              </a:rPr>
              <a:t>Enterprise </a:t>
            </a:r>
            <a:r>
              <a:rPr lang="en-US" sz="3200" b="1" i="1" dirty="0" smtClean="0"/>
              <a:t>applications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479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ED70-BEEA-4B0C-ABAC-B9115876FD01}" type="slidenum">
              <a:rPr lang="en-US"/>
              <a:pPr/>
              <a:t>3</a:t>
            </a:fld>
            <a:endParaRPr lang="en-US"/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</a:t>
            </a:r>
            <a:r>
              <a:rPr lang="en-US" dirty="0"/>
              <a:t>Applications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 smtClean="0"/>
              <a:t>Software </a:t>
            </a:r>
            <a:r>
              <a:rPr lang="en-US" dirty="0"/>
              <a:t>application hosted on a server that simultaneously provides services to a </a:t>
            </a:r>
            <a:r>
              <a:rPr lang="en-US" b="1" i="1" dirty="0">
                <a:solidFill>
                  <a:srgbClr val="00B050"/>
                </a:solidFill>
              </a:rPr>
              <a:t>large number of users</a:t>
            </a:r>
            <a:r>
              <a:rPr lang="en-US" dirty="0"/>
              <a:t>, typically </a:t>
            </a:r>
            <a:r>
              <a:rPr lang="en-US" b="1" i="1" dirty="0">
                <a:solidFill>
                  <a:srgbClr val="00B050"/>
                </a:solidFill>
              </a:rPr>
              <a:t>over a computer network</a:t>
            </a:r>
          </a:p>
          <a:p>
            <a:pPr marL="401638" indent="-401638"/>
            <a:r>
              <a:rPr lang="en-US" dirty="0" smtClean="0"/>
              <a:t>Different </a:t>
            </a:r>
            <a:r>
              <a:rPr lang="en-US" dirty="0"/>
              <a:t>from </a:t>
            </a:r>
            <a:r>
              <a:rPr lang="en-US" dirty="0" smtClean="0"/>
              <a:t>software application that run on </a:t>
            </a:r>
            <a:r>
              <a:rPr lang="en-US" b="1" i="1" dirty="0">
                <a:solidFill>
                  <a:schemeClr val="bg2"/>
                </a:solidFill>
              </a:rPr>
              <a:t>local computer</a:t>
            </a:r>
            <a:r>
              <a:rPr lang="en-US" dirty="0"/>
              <a:t>, serving </a:t>
            </a:r>
            <a:r>
              <a:rPr lang="en-US" b="1" i="1" dirty="0" smtClean="0">
                <a:solidFill>
                  <a:schemeClr val="bg2"/>
                </a:solidFill>
              </a:rPr>
              <a:t>one </a:t>
            </a:r>
            <a:r>
              <a:rPr lang="en-US" b="1" i="1" dirty="0">
                <a:solidFill>
                  <a:schemeClr val="bg2"/>
                </a:solidFill>
              </a:rPr>
              <a:t>user at a </a:t>
            </a:r>
            <a:r>
              <a:rPr lang="en-US" b="1" i="1" dirty="0" smtClean="0">
                <a:solidFill>
                  <a:schemeClr val="bg2"/>
                </a:solidFill>
              </a:rPr>
              <a:t>time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8D29-0EB4-42C5-BF3C-F618F973F4BF}" type="slidenum">
              <a:rPr lang="en-US"/>
              <a:pPr/>
              <a:t>4</a:t>
            </a:fld>
            <a:endParaRPr lang="en-US"/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Application Example</a:t>
            </a:r>
            <a:endParaRPr lang="zh-TW" altLang="en-US" sz="3200" dirty="0">
              <a:ea typeface="PMingLiU" pitchFamily="18" charset="-120"/>
            </a:endParaRP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70008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b="1" i="1" dirty="0">
                <a:ea typeface="PMingLiU" pitchFamily="18" charset="-120"/>
              </a:rPr>
              <a:t>Digital Trade and Transportation </a:t>
            </a:r>
            <a:r>
              <a:rPr lang="en-US" altLang="zh-TW" sz="3600" b="1" i="1" dirty="0" smtClean="0">
                <a:ea typeface="PMingLiU" pitchFamily="18" charset="-120"/>
              </a:rPr>
              <a:t>Network</a:t>
            </a:r>
            <a:endParaRPr lang="en-US" altLang="zh-TW" sz="3600" b="1" dirty="0">
              <a:ea typeface="PMingLiU" pitchFamily="18" charset="-120"/>
            </a:endParaRPr>
          </a:p>
        </p:txBody>
      </p:sp>
      <p:sp>
        <p:nvSpPr>
          <p:cNvPr id="2" name="AutoShape 2" descr="Company Overview"/>
          <p:cNvSpPr>
            <a:spLocks noChangeAspect="1" noChangeArrowheads="1"/>
          </p:cNvSpPr>
          <p:nvPr/>
        </p:nvSpPr>
        <p:spPr bwMode="auto">
          <a:xfrm>
            <a:off x="155575" y="-738188"/>
            <a:ext cx="22860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79412" y="4481512"/>
            <a:ext cx="9144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262063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60525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89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HK" kern="0" dirty="0" smtClean="0"/>
              <a:t>E-platform for logistics and shipment</a:t>
            </a:r>
          </a:p>
          <a:p>
            <a:pPr eaLnBrk="1" hangingPunct="1"/>
            <a:r>
              <a:rPr lang="en-HK" b="1" i="1" kern="0" dirty="0" smtClean="0">
                <a:solidFill>
                  <a:srgbClr val="00B050"/>
                </a:solidFill>
              </a:rPr>
              <a:t>One stop</a:t>
            </a:r>
            <a:r>
              <a:rPr lang="en-HK" kern="0" dirty="0" smtClean="0"/>
              <a:t> for </a:t>
            </a:r>
            <a:r>
              <a:rPr lang="en-US" kern="0" dirty="0" smtClean="0"/>
              <a:t>supply-chain management  </a:t>
            </a: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altLang="zh-TW" b="1" kern="0" dirty="0">
              <a:solidFill>
                <a:schemeClr val="bg1">
                  <a:lumMod val="65000"/>
                </a:schemeClr>
              </a:solidFill>
              <a:ea typeface="PMingLiU" pitchFamily="18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5" y="2545080"/>
            <a:ext cx="2385931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92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8" grpId="0" build="p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2E39-B3C4-4B12-B86F-BC78766721E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70616"/>
            <a:ext cx="9144000" cy="1104900"/>
          </a:xfrm>
        </p:spPr>
        <p:txBody>
          <a:bodyPr/>
          <a:lstStyle/>
          <a:p>
            <a:r>
              <a:rPr lang="en-US" altLang="zh-TW" dirty="0">
                <a:ea typeface="PMingLiU" pitchFamily="18" charset="-120"/>
              </a:rPr>
              <a:t>DTTN </a:t>
            </a:r>
            <a:r>
              <a:rPr lang="en-US" altLang="zh-TW" dirty="0" smtClean="0">
                <a:ea typeface="PMingLiU" pitchFamily="18" charset="-120"/>
              </a:rPr>
              <a:t>Logistics Service Providers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146876" y="2660669"/>
            <a:ext cx="3043875" cy="2840671"/>
            <a:chOff x="3146876" y="2660669"/>
            <a:chExt cx="3043875" cy="2840671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 rot="2700000" flipH="1" flipV="1">
              <a:off x="3478125" y="2634224"/>
              <a:ext cx="1002099" cy="1664597"/>
            </a:xfrm>
            <a:prstGeom prst="rightArrow">
              <a:avLst>
                <a:gd name="adj1" fmla="val 43546"/>
                <a:gd name="adj2" fmla="val 49102"/>
              </a:avLst>
            </a:prstGeom>
            <a:gradFill rotWithShape="0">
              <a:gsLst>
                <a:gs pos="0">
                  <a:srgbClr val="FC2A93"/>
                </a:gs>
                <a:gs pos="100000">
                  <a:srgbClr val="FFD5EA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 rot="18900000" flipH="1">
              <a:off x="3409927" y="3836743"/>
              <a:ext cx="1002099" cy="1664597"/>
            </a:xfrm>
            <a:prstGeom prst="rightArrow">
              <a:avLst>
                <a:gd name="adj1" fmla="val 43546"/>
                <a:gd name="adj2" fmla="val 49102"/>
              </a:avLst>
            </a:prstGeom>
            <a:gradFill rotWithShape="0">
              <a:gsLst>
                <a:gs pos="0">
                  <a:srgbClr val="FC2A93"/>
                </a:gs>
                <a:gs pos="100000">
                  <a:srgbClr val="FFD5EA"/>
                </a:gs>
              </a:gsLst>
              <a:lin ang="189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775972" y="4407382"/>
              <a:ext cx="527494" cy="2950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000000"/>
                  </a:solidFill>
                  <a:ea typeface="PMingLiU" pitchFamily="18" charset="-120"/>
                </a:rPr>
                <a:t>LSP</a:t>
              </a: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 rot="18900000" flipV="1">
              <a:off x="4857403" y="2660669"/>
              <a:ext cx="1002099" cy="1664597"/>
            </a:xfrm>
            <a:prstGeom prst="rightArrow">
              <a:avLst>
                <a:gd name="adj1" fmla="val 43546"/>
                <a:gd name="adj2" fmla="val 49102"/>
              </a:avLst>
            </a:prstGeom>
            <a:gradFill rotWithShape="0">
              <a:gsLst>
                <a:gs pos="0">
                  <a:srgbClr val="FFD5EA"/>
                </a:gs>
                <a:gs pos="100000">
                  <a:srgbClr val="FC2A93"/>
                </a:gs>
              </a:gsLst>
              <a:lin ang="189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 rot="2700000">
              <a:off x="4857403" y="3769936"/>
              <a:ext cx="1002099" cy="1664597"/>
            </a:xfrm>
            <a:prstGeom prst="rightArrow">
              <a:avLst>
                <a:gd name="adj1" fmla="val 43546"/>
                <a:gd name="adj2" fmla="val 49102"/>
              </a:avLst>
            </a:prstGeom>
            <a:gradFill rotWithShape="0">
              <a:gsLst>
                <a:gs pos="0">
                  <a:srgbClr val="FFD5EA"/>
                </a:gs>
                <a:gs pos="100000">
                  <a:srgbClr val="FC2A93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5084267" y="4435219"/>
              <a:ext cx="527494" cy="2950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000000"/>
                  </a:solidFill>
                  <a:ea typeface="PMingLiU" pitchFamily="18" charset="-120"/>
                </a:rPr>
                <a:t>LSP</a:t>
              </a:r>
            </a:p>
          </p:txBody>
        </p:sp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1911" y="3499926"/>
              <a:ext cx="1219220" cy="1135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177518" y="3299507"/>
              <a:ext cx="527493" cy="2950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000000"/>
                  </a:solidFill>
                  <a:ea typeface="PMingLiU" pitchFamily="18" charset="-120"/>
                </a:rPr>
                <a:t>LSP</a:t>
              </a: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3657669" y="3299507"/>
              <a:ext cx="527493" cy="2950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000000"/>
                  </a:solidFill>
                  <a:ea typeface="PMingLiU" pitchFamily="18" charset="-120"/>
                </a:rPr>
                <a:t>LSP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7492" y="1762955"/>
            <a:ext cx="8503920" cy="5018845"/>
            <a:chOff x="257492" y="1762955"/>
            <a:chExt cx="8503920" cy="5018845"/>
          </a:xfrm>
        </p:grpSpPr>
        <p:pic>
          <p:nvPicPr>
            <p:cNvPr id="8" name="Picture 3" descr="apc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2620" y="3566733"/>
              <a:ext cx="794719" cy="303413"/>
            </a:xfrm>
            <a:prstGeom prst="rect">
              <a:avLst/>
            </a:prstGeom>
            <a:noFill/>
          </p:spPr>
        </p:pic>
        <p:pic>
          <p:nvPicPr>
            <p:cNvPr id="9" name="Picture 4" descr="imag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18034" y="6372610"/>
              <a:ext cx="1809345" cy="395272"/>
            </a:xfrm>
            <a:prstGeom prst="rect">
              <a:avLst/>
            </a:prstGeom>
            <a:noFill/>
          </p:spPr>
        </p:pic>
        <p:pic>
          <p:nvPicPr>
            <p:cNvPr id="16" name="Picture 11" descr="imag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30218" y="2827685"/>
              <a:ext cx="1390412" cy="346559"/>
            </a:xfrm>
            <a:prstGeom prst="rect">
              <a:avLst/>
            </a:prstGeom>
            <a:noFill/>
          </p:spPr>
        </p:pic>
        <p:pic>
          <p:nvPicPr>
            <p:cNvPr id="17" name="Picture 12" descr="imag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53956" y="5838157"/>
              <a:ext cx="796112" cy="364653"/>
            </a:xfrm>
            <a:prstGeom prst="rect">
              <a:avLst/>
            </a:prstGeom>
            <a:noFill/>
          </p:spPr>
        </p:pic>
        <p:pic>
          <p:nvPicPr>
            <p:cNvPr id="19" name="Picture 15" descr="Golden Fam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89448" y="3268887"/>
              <a:ext cx="1519850" cy="368828"/>
            </a:xfrm>
            <a:prstGeom prst="rect">
              <a:avLst/>
            </a:prstGeom>
            <a:noFill/>
          </p:spPr>
        </p:pic>
        <p:pic>
          <p:nvPicPr>
            <p:cNvPr id="20" name="Picture 16" descr="APL Logistic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51604" y="6333639"/>
              <a:ext cx="889363" cy="373003"/>
            </a:xfrm>
            <a:prstGeom prst="rect">
              <a:avLst/>
            </a:prstGeom>
            <a:noFill/>
          </p:spPr>
        </p:pic>
        <p:pic>
          <p:nvPicPr>
            <p:cNvPr id="21" name="Picture 17" descr="GAL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16600" y="4197221"/>
              <a:ext cx="726521" cy="469037"/>
            </a:xfrm>
            <a:prstGeom prst="rect">
              <a:avLst/>
            </a:prstGeom>
            <a:noFill/>
          </p:spPr>
        </p:pic>
        <p:pic>
          <p:nvPicPr>
            <p:cNvPr id="22" name="Picture 18" descr="Peter Black (new)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9361" y="4969671"/>
              <a:ext cx="723738" cy="336817"/>
            </a:xfrm>
            <a:prstGeom prst="rect">
              <a:avLst/>
            </a:prstGeom>
            <a:noFill/>
          </p:spPr>
        </p:pic>
        <p:pic>
          <p:nvPicPr>
            <p:cNvPr id="23" name="Picture 19" descr="Wice Logistics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43275" y="5103284"/>
              <a:ext cx="1230354" cy="509400"/>
            </a:xfrm>
            <a:prstGeom prst="rect">
              <a:avLst/>
            </a:prstGeom>
            <a:noFill/>
          </p:spPr>
        </p:pic>
        <p:pic>
          <p:nvPicPr>
            <p:cNvPr id="24" name="Picture 20" descr="logo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802416" y="5303704"/>
              <a:ext cx="578990" cy="393881"/>
            </a:xfrm>
            <a:prstGeom prst="rect">
              <a:avLst/>
            </a:prstGeom>
            <a:noFill/>
          </p:spPr>
        </p:pic>
        <p:pic>
          <p:nvPicPr>
            <p:cNvPr id="25" name="Picture 21" descr="Worldwide Logistics"/>
            <p:cNvPicPr>
              <a:picLocks noChangeAspect="1" noChangeArrowheads="1"/>
            </p:cNvPicPr>
            <p:nvPr/>
          </p:nvPicPr>
          <p:blipFill>
            <a:blip r:embed="rId14" cstate="print"/>
            <a:srcRect l="2742" r="75879" b="22174"/>
            <a:stretch>
              <a:fillRect/>
            </a:stretch>
          </p:blipFill>
          <p:spPr bwMode="auto">
            <a:xfrm>
              <a:off x="7998704" y="4219489"/>
              <a:ext cx="723738" cy="392489"/>
            </a:xfrm>
            <a:prstGeom prst="rect">
              <a:avLst/>
            </a:prstGeom>
            <a:noFill/>
          </p:spPr>
        </p:pic>
        <p:pic>
          <p:nvPicPr>
            <p:cNvPr id="28" name="Picture 24" descr="PORTS-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74613" y="3174244"/>
              <a:ext cx="842042" cy="495482"/>
            </a:xfrm>
            <a:prstGeom prst="rect">
              <a:avLst/>
            </a:prstGeom>
            <a:noFill/>
          </p:spPr>
        </p:pic>
        <p:pic>
          <p:nvPicPr>
            <p:cNvPr id="29" name="Picture 25" descr="Anderson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684135" y="2564634"/>
              <a:ext cx="1085607" cy="452337"/>
            </a:xfrm>
            <a:prstGeom prst="rect">
              <a:avLst/>
            </a:prstGeom>
            <a:noFill/>
          </p:spPr>
        </p:pic>
        <p:pic>
          <p:nvPicPr>
            <p:cNvPr id="30" name="Picture 26"/>
            <p:cNvPicPr>
              <a:picLocks noChangeAspect="1" noChangeArrowheads="1"/>
            </p:cNvPicPr>
            <p:nvPr/>
          </p:nvPicPr>
          <p:blipFill>
            <a:blip r:embed="rId17" cstate="print"/>
            <a:srcRect l="10435" t="18056" r="77043" b="72684"/>
            <a:stretch>
              <a:fillRect/>
            </a:stretch>
          </p:blipFill>
          <p:spPr bwMode="auto">
            <a:xfrm>
              <a:off x="257492" y="2408752"/>
              <a:ext cx="1085607" cy="55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7"/>
            <p:cNvPicPr>
              <a:picLocks noChangeAspect="1" noChangeArrowheads="1"/>
            </p:cNvPicPr>
            <p:nvPr/>
          </p:nvPicPr>
          <p:blipFill>
            <a:blip r:embed="rId18" cstate="print"/>
            <a:srcRect l="2888" t="15491" r="90298" b="72757"/>
            <a:stretch>
              <a:fillRect/>
            </a:stretch>
          </p:blipFill>
          <p:spPr bwMode="auto">
            <a:xfrm>
              <a:off x="2849030" y="4902865"/>
              <a:ext cx="446769" cy="53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8" descr="Merzario"/>
            <p:cNvPicPr>
              <a:picLocks noChangeAspect="1" noChangeArrowheads="1"/>
            </p:cNvPicPr>
            <p:nvPr/>
          </p:nvPicPr>
          <p:blipFill>
            <a:blip r:embed="rId19" cstate="print"/>
            <a:srcRect l="21333" r="25333" b="39999"/>
            <a:stretch>
              <a:fillRect/>
            </a:stretch>
          </p:blipFill>
          <p:spPr bwMode="auto">
            <a:xfrm>
              <a:off x="7060628" y="5795011"/>
              <a:ext cx="649973" cy="542804"/>
            </a:xfrm>
            <a:prstGeom prst="rect">
              <a:avLst/>
            </a:prstGeom>
            <a:noFill/>
          </p:spPr>
        </p:pic>
        <p:pic>
          <p:nvPicPr>
            <p:cNvPr id="33" name="Picture 29"/>
            <p:cNvPicPr>
              <a:picLocks noChangeAspect="1" noChangeArrowheads="1"/>
            </p:cNvPicPr>
            <p:nvPr/>
          </p:nvPicPr>
          <p:blipFill>
            <a:blip r:embed="rId20" cstate="print"/>
            <a:srcRect l="6261" t="18538" r="71719" b="75000"/>
            <a:stretch>
              <a:fillRect/>
            </a:stretch>
          </p:blipFill>
          <p:spPr bwMode="auto">
            <a:xfrm>
              <a:off x="691735" y="5904964"/>
              <a:ext cx="1736971" cy="353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0" descr="Panalpina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636835" y="3541680"/>
              <a:ext cx="1077256" cy="400840"/>
            </a:xfrm>
            <a:prstGeom prst="rect">
              <a:avLst/>
            </a:prstGeom>
            <a:noFill/>
          </p:spPr>
        </p:pic>
        <p:pic>
          <p:nvPicPr>
            <p:cNvPr id="35" name="Picture 31" descr="Alpha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564461" y="5303704"/>
              <a:ext cx="850392" cy="396665"/>
            </a:xfrm>
            <a:prstGeom prst="rect">
              <a:avLst/>
            </a:prstGeom>
            <a:noFill/>
          </p:spPr>
        </p:pic>
        <p:pic>
          <p:nvPicPr>
            <p:cNvPr id="36" name="Picture 32" descr="Wako"/>
            <p:cNvPicPr>
              <a:picLocks noChangeAspect="1" noChangeArrowheads="1"/>
            </p:cNvPicPr>
            <p:nvPr/>
          </p:nvPicPr>
          <p:blipFill>
            <a:blip r:embed="rId23" cstate="print"/>
            <a:srcRect l="2673" r="76393" b="10493"/>
            <a:stretch>
              <a:fillRect/>
            </a:stretch>
          </p:blipFill>
          <p:spPr bwMode="auto">
            <a:xfrm>
              <a:off x="474613" y="3767153"/>
              <a:ext cx="1085607" cy="395272"/>
            </a:xfrm>
            <a:prstGeom prst="rect">
              <a:avLst/>
            </a:prstGeom>
            <a:noFill/>
          </p:spPr>
        </p:pic>
        <p:pic>
          <p:nvPicPr>
            <p:cNvPr id="37" name="Picture 33" descr="Sea Air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552620" y="2030181"/>
              <a:ext cx="2151728" cy="384138"/>
            </a:xfrm>
            <a:prstGeom prst="rect">
              <a:avLst/>
            </a:prstGeom>
            <a:noFill/>
          </p:spPr>
        </p:pic>
        <p:pic>
          <p:nvPicPr>
            <p:cNvPr id="38" name="Picture 34" descr="Wilson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619361" y="1762955"/>
              <a:ext cx="2079355" cy="367436"/>
            </a:xfrm>
            <a:prstGeom prst="rect">
              <a:avLst/>
            </a:prstGeom>
            <a:noFill/>
          </p:spPr>
        </p:pic>
        <p:pic>
          <p:nvPicPr>
            <p:cNvPr id="39" name="Picture 35"/>
            <p:cNvPicPr>
              <a:picLocks noChangeAspect="1" noChangeArrowheads="1"/>
            </p:cNvPicPr>
            <p:nvPr/>
          </p:nvPicPr>
          <p:blipFill>
            <a:blip r:embed="rId26" cstate="print"/>
            <a:srcRect l="9666" t="20322" r="81767" b="74416"/>
            <a:stretch>
              <a:fillRect/>
            </a:stretch>
          </p:blipFill>
          <p:spPr bwMode="auto">
            <a:xfrm>
              <a:off x="6922840" y="5352418"/>
              <a:ext cx="578990" cy="246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6" descr="Yusen"/>
            <p:cNvPicPr>
              <a:picLocks noChangeAspect="1" noChangeArrowheads="1"/>
            </p:cNvPicPr>
            <p:nvPr/>
          </p:nvPicPr>
          <p:blipFill>
            <a:blip r:embed="rId27" cstate="print"/>
            <a:srcRect l="1651" r="60390" b="2042"/>
            <a:stretch>
              <a:fillRect/>
            </a:stretch>
          </p:blipFill>
          <p:spPr bwMode="auto">
            <a:xfrm>
              <a:off x="3838603" y="6372610"/>
              <a:ext cx="1375102" cy="386921"/>
            </a:xfrm>
            <a:prstGeom prst="rect">
              <a:avLst/>
            </a:prstGeom>
            <a:noFill/>
          </p:spPr>
        </p:pic>
        <p:pic>
          <p:nvPicPr>
            <p:cNvPr id="41" name="Picture 37" descr="speedmark1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204626" y="2638400"/>
              <a:ext cx="1773158" cy="292279"/>
            </a:xfrm>
            <a:prstGeom prst="rect">
              <a:avLst/>
            </a:prstGeom>
            <a:noFill/>
          </p:spPr>
        </p:pic>
        <p:pic>
          <p:nvPicPr>
            <p:cNvPr id="42" name="Picture 38" descr="U-freight"/>
            <p:cNvPicPr>
              <a:picLocks noChangeAspect="1" noChangeArrowheads="1"/>
            </p:cNvPicPr>
            <p:nvPr/>
          </p:nvPicPr>
          <p:blipFill>
            <a:blip r:embed="rId29" cstate="print"/>
            <a:srcRect l="6757"/>
            <a:stretch>
              <a:fillRect/>
            </a:stretch>
          </p:blipFill>
          <p:spPr bwMode="auto">
            <a:xfrm>
              <a:off x="6718244" y="3960614"/>
              <a:ext cx="654148" cy="318723"/>
            </a:xfrm>
            <a:prstGeom prst="rect">
              <a:avLst/>
            </a:prstGeom>
            <a:noFill/>
          </p:spPr>
        </p:pic>
        <p:pic>
          <p:nvPicPr>
            <p:cNvPr id="43" name="Picture 39" descr="Expeditors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495491" y="4343360"/>
              <a:ext cx="1013233" cy="345167"/>
            </a:xfrm>
            <a:prstGeom prst="rect">
              <a:avLst/>
            </a:prstGeom>
            <a:noFill/>
          </p:spPr>
        </p:pic>
        <p:pic>
          <p:nvPicPr>
            <p:cNvPr id="44" name="Picture 40" descr="Chu Ko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3231777" y="2006521"/>
              <a:ext cx="2889384" cy="334033"/>
            </a:xfrm>
            <a:prstGeom prst="rect">
              <a:avLst/>
            </a:prstGeom>
            <a:noFill/>
          </p:spPr>
        </p:pic>
        <p:pic>
          <p:nvPicPr>
            <p:cNvPr id="45" name="Picture 41" descr="Hecny"/>
            <p:cNvPicPr>
              <a:picLocks noChangeAspect="1" noChangeArrowheads="1"/>
            </p:cNvPicPr>
            <p:nvPr/>
          </p:nvPicPr>
          <p:blipFill>
            <a:blip r:embed="rId32" cstate="print"/>
            <a:srcRect l="3087" t="16292" r="54938" b="9550"/>
            <a:stretch>
              <a:fillRect/>
            </a:stretch>
          </p:blipFill>
          <p:spPr bwMode="auto">
            <a:xfrm>
              <a:off x="7926330" y="4769252"/>
              <a:ext cx="796112" cy="475997"/>
            </a:xfrm>
            <a:prstGeom prst="rect">
              <a:avLst/>
            </a:prstGeom>
            <a:noFill/>
          </p:spPr>
        </p:pic>
        <p:pic>
          <p:nvPicPr>
            <p:cNvPr id="46" name="Picture 42" descr="Bel"/>
            <p:cNvPicPr>
              <a:picLocks noChangeAspect="1" noChangeArrowheads="1"/>
            </p:cNvPicPr>
            <p:nvPr/>
          </p:nvPicPr>
          <p:blipFill>
            <a:blip r:embed="rId33" cstate="print"/>
            <a:srcRect r="64258"/>
            <a:stretch>
              <a:fillRect/>
            </a:stretch>
          </p:blipFill>
          <p:spPr bwMode="auto">
            <a:xfrm>
              <a:off x="1560220" y="4902865"/>
              <a:ext cx="1011842" cy="456512"/>
            </a:xfrm>
            <a:prstGeom prst="rect">
              <a:avLst/>
            </a:prstGeom>
            <a:noFill/>
          </p:spPr>
        </p:pic>
        <p:pic>
          <p:nvPicPr>
            <p:cNvPr id="47" name="Picture 43" descr="UPS"/>
            <p:cNvPicPr>
              <a:picLocks noChangeAspect="1" noChangeArrowheads="1"/>
            </p:cNvPicPr>
            <p:nvPr/>
          </p:nvPicPr>
          <p:blipFill>
            <a:blip r:embed="rId34" cstate="print"/>
            <a:srcRect l="19389" t="8281" b="10191"/>
            <a:stretch>
              <a:fillRect/>
            </a:stretch>
          </p:blipFill>
          <p:spPr bwMode="auto">
            <a:xfrm>
              <a:off x="6046004" y="3967572"/>
              <a:ext cx="509400" cy="601259"/>
            </a:xfrm>
            <a:prstGeom prst="rect">
              <a:avLst/>
            </a:prstGeom>
            <a:noFill/>
          </p:spPr>
        </p:pic>
        <p:pic>
          <p:nvPicPr>
            <p:cNvPr id="48" name="Picture 44" descr="DSV_Logo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2000030" y="3774112"/>
              <a:ext cx="815597" cy="224080"/>
            </a:xfrm>
            <a:prstGeom prst="rect">
              <a:avLst/>
            </a:prstGeom>
            <a:noFill/>
          </p:spPr>
        </p:pic>
        <p:pic>
          <p:nvPicPr>
            <p:cNvPr id="49" name="Picture 45" descr="Fairate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4871321" y="5668357"/>
              <a:ext cx="556721" cy="545587"/>
            </a:xfrm>
            <a:prstGeom prst="rect">
              <a:avLst/>
            </a:prstGeom>
            <a:noFill/>
          </p:spPr>
        </p:pic>
        <p:pic>
          <p:nvPicPr>
            <p:cNvPr id="50" name="Picture 46" descr="Vantec"/>
            <p:cNvPicPr>
              <a:picLocks noChangeAspect="1" noChangeArrowheads="1"/>
            </p:cNvPicPr>
            <p:nvPr/>
          </p:nvPicPr>
          <p:blipFill>
            <a:blip r:embed="rId37" cstate="print"/>
            <a:srcRect r="67999" b="7692"/>
            <a:stretch>
              <a:fillRect/>
            </a:stretch>
          </p:blipFill>
          <p:spPr bwMode="auto">
            <a:xfrm>
              <a:off x="5432218" y="6372610"/>
              <a:ext cx="1013233" cy="350735"/>
            </a:xfrm>
            <a:prstGeom prst="rect">
              <a:avLst/>
            </a:prstGeom>
            <a:noFill/>
          </p:spPr>
        </p:pic>
        <p:pic>
          <p:nvPicPr>
            <p:cNvPr id="51" name="Picture 47" descr="NEC Log logo_head"/>
            <p:cNvPicPr>
              <a:picLocks noChangeAspect="1" noChangeArrowheads="1"/>
            </p:cNvPicPr>
            <p:nvPr/>
          </p:nvPicPr>
          <p:blipFill>
            <a:blip r:embed="rId38" cstate="print"/>
            <a:srcRect l="21619" t="50000" b="-11539"/>
            <a:stretch>
              <a:fillRect/>
            </a:stretch>
          </p:blipFill>
          <p:spPr bwMode="auto">
            <a:xfrm>
              <a:off x="6046004" y="3234092"/>
              <a:ext cx="2545608" cy="265834"/>
            </a:xfrm>
            <a:prstGeom prst="rect">
              <a:avLst/>
            </a:prstGeom>
            <a:noFill/>
          </p:spPr>
        </p:pic>
        <p:pic>
          <p:nvPicPr>
            <p:cNvPr id="52" name="Picture 48" descr="Hanshin Freight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5965279" y="4657907"/>
              <a:ext cx="1785684" cy="210163"/>
            </a:xfrm>
            <a:prstGeom prst="rect">
              <a:avLst/>
            </a:prstGeom>
            <a:noFill/>
          </p:spPr>
        </p:pic>
        <p:pic>
          <p:nvPicPr>
            <p:cNvPr id="53" name="Picture 49" descr="EGL Eagle Global Logistics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1316655" y="2866656"/>
              <a:ext cx="876836" cy="310372"/>
            </a:xfrm>
            <a:prstGeom prst="rect">
              <a:avLst/>
            </a:prstGeom>
            <a:noFill/>
          </p:spPr>
        </p:pic>
        <p:pic>
          <p:nvPicPr>
            <p:cNvPr id="54" name="Picture 50" descr="Hot-Line International Transport (HK) Ltd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1931832" y="5479072"/>
              <a:ext cx="1504539" cy="293671"/>
            </a:xfrm>
            <a:prstGeom prst="rect">
              <a:avLst/>
            </a:prstGeom>
            <a:noFill/>
          </p:spPr>
        </p:pic>
        <p:pic>
          <p:nvPicPr>
            <p:cNvPr id="55" name="Picture 51" descr="Stallion Freight Ltd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6718244" y="2449115"/>
              <a:ext cx="2043168" cy="307588"/>
            </a:xfrm>
            <a:prstGeom prst="rect">
              <a:avLst/>
            </a:prstGeom>
            <a:noFill/>
          </p:spPr>
        </p:pic>
        <p:pic>
          <p:nvPicPr>
            <p:cNvPr id="56" name="Picture 52" descr="NAF Northern Air Freight Ltd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2957591" y="5795011"/>
              <a:ext cx="1695217" cy="481564"/>
            </a:xfrm>
            <a:prstGeom prst="rect">
              <a:avLst/>
            </a:prstGeom>
            <a:noFill/>
          </p:spPr>
        </p:pic>
        <p:pic>
          <p:nvPicPr>
            <p:cNvPr id="57" name="Picture 53" descr="SDV HK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633279" y="5416441"/>
              <a:ext cx="819773" cy="405015"/>
            </a:xfrm>
            <a:prstGeom prst="rect">
              <a:avLst/>
            </a:prstGeom>
            <a:noFill/>
          </p:spPr>
        </p:pic>
        <p:pic>
          <p:nvPicPr>
            <p:cNvPr id="58" name="Picture 54" descr="Hellmann Worldwide Logistics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1384853" y="2195806"/>
              <a:ext cx="1230354" cy="388313"/>
            </a:xfrm>
            <a:prstGeom prst="rect">
              <a:avLst/>
            </a:prstGeom>
            <a:noFill/>
          </p:spPr>
        </p:pic>
        <p:pic>
          <p:nvPicPr>
            <p:cNvPr id="59" name="Picture 55" descr="Worldtrans Air-Sea Service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5622895" y="5728205"/>
              <a:ext cx="1299945" cy="508008"/>
            </a:xfrm>
            <a:prstGeom prst="rect">
              <a:avLst/>
            </a:prstGeom>
            <a:noFill/>
          </p:spPr>
        </p:pic>
        <p:pic>
          <p:nvPicPr>
            <p:cNvPr id="60" name="Picture 56" descr="DHL_Global_Forwarding_cmyk_C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4187945" y="2449115"/>
              <a:ext cx="1245665" cy="356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57" descr="Dynasty Shipping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1659039" y="4124847"/>
              <a:ext cx="957561" cy="595692"/>
            </a:xfrm>
            <a:prstGeom prst="rect">
              <a:avLst/>
            </a:prstGeom>
            <a:noFill/>
          </p:spPr>
        </p:pic>
        <p:pic>
          <p:nvPicPr>
            <p:cNvPr id="62" name="Picture 58" descr="Agility Logistics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495491" y="6362867"/>
              <a:ext cx="1265149" cy="418933"/>
            </a:xfrm>
            <a:prstGeom prst="rect">
              <a:avLst/>
            </a:prstGeom>
            <a:noFill/>
          </p:spPr>
        </p:pic>
        <p:pic>
          <p:nvPicPr>
            <p:cNvPr id="63" name="Picture 59" descr="U-Ocean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7197025" y="4284904"/>
              <a:ext cx="709820" cy="310373"/>
            </a:xfrm>
            <a:prstGeom prst="rect">
              <a:avLst/>
            </a:prstGeom>
            <a:noFill/>
          </p:spPr>
        </p:pic>
        <p:pic>
          <p:nvPicPr>
            <p:cNvPr id="64" name="Picture 60" descr="Panalpina China"/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6034869" y="5036478"/>
              <a:ext cx="683375" cy="513576"/>
            </a:xfrm>
            <a:prstGeom prst="rect">
              <a:avLst/>
            </a:prstGeom>
            <a:noFill/>
          </p:spPr>
        </p:pic>
        <p:pic>
          <p:nvPicPr>
            <p:cNvPr id="65" name="Picture 61" descr="Mahe Freight"/>
            <p:cNvPicPr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1892862" y="6379569"/>
              <a:ext cx="723738" cy="361869"/>
            </a:xfrm>
            <a:prstGeom prst="rect">
              <a:avLst/>
            </a:prstGeom>
            <a:noFill/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2E39-B3C4-4B12-B86F-BC78766721ED}" type="slidenum">
              <a:rPr lang="en-US"/>
              <a:pPr/>
              <a:t>6</a:t>
            </a:fld>
            <a:endParaRPr lang="en-US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70616"/>
            <a:ext cx="9144000" cy="1104900"/>
          </a:xfrm>
        </p:spPr>
        <p:txBody>
          <a:bodyPr/>
          <a:lstStyle/>
          <a:p>
            <a:r>
              <a:rPr lang="en-US" altLang="zh-TW" dirty="0" smtClean="0">
                <a:ea typeface="PMingLiU" pitchFamily="18" charset="-120"/>
              </a:rPr>
              <a:t>DTTN Shippers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443513" y="2258626"/>
            <a:ext cx="3264006" cy="3217740"/>
            <a:chOff x="3443513" y="2258626"/>
            <a:chExt cx="3264006" cy="3217740"/>
          </a:xfrm>
        </p:grpSpPr>
        <p:sp>
          <p:nvSpPr>
            <p:cNvPr id="71" name="AutoShape 7"/>
            <p:cNvSpPr>
              <a:spLocks noChangeArrowheads="1"/>
            </p:cNvSpPr>
            <p:nvPr/>
          </p:nvSpPr>
          <p:spPr bwMode="auto">
            <a:xfrm rot="2700000" flipH="1" flipV="1">
              <a:off x="3798718" y="2258626"/>
              <a:ext cx="1074570" cy="1784980"/>
            </a:xfrm>
            <a:prstGeom prst="rightArrow">
              <a:avLst>
                <a:gd name="adj1" fmla="val 43546"/>
                <a:gd name="adj2" fmla="val 49102"/>
              </a:avLst>
            </a:prstGeom>
            <a:gradFill rotWithShape="0">
              <a:gsLst>
                <a:gs pos="0">
                  <a:srgbClr val="FC2A93"/>
                </a:gs>
                <a:gs pos="100000">
                  <a:srgbClr val="FFD5EA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8"/>
            <p:cNvSpPr>
              <a:spLocks noChangeArrowheads="1"/>
            </p:cNvSpPr>
            <p:nvPr/>
          </p:nvSpPr>
          <p:spPr bwMode="auto">
            <a:xfrm rot="18900000" flipH="1">
              <a:off x="3725588" y="3691386"/>
              <a:ext cx="1074570" cy="1784980"/>
            </a:xfrm>
            <a:prstGeom prst="rightArrow">
              <a:avLst>
                <a:gd name="adj1" fmla="val 43546"/>
                <a:gd name="adj2" fmla="val 49102"/>
              </a:avLst>
            </a:prstGeom>
            <a:gradFill rotWithShape="0">
              <a:gsLst>
                <a:gs pos="0">
                  <a:srgbClr val="FC2A93"/>
                </a:gs>
                <a:gs pos="100000">
                  <a:srgbClr val="FFD5EA"/>
                </a:gs>
              </a:gsLst>
              <a:lin ang="189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AutoShape 9"/>
            <p:cNvSpPr>
              <a:spLocks noChangeArrowheads="1"/>
            </p:cNvSpPr>
            <p:nvPr/>
          </p:nvSpPr>
          <p:spPr bwMode="auto">
            <a:xfrm rot="18900000" flipV="1">
              <a:off x="5277744" y="2258626"/>
              <a:ext cx="1074570" cy="1784980"/>
            </a:xfrm>
            <a:prstGeom prst="rightArrow">
              <a:avLst>
                <a:gd name="adj1" fmla="val 43546"/>
                <a:gd name="adj2" fmla="val 49102"/>
              </a:avLst>
            </a:prstGeom>
            <a:gradFill rotWithShape="0">
              <a:gsLst>
                <a:gs pos="0">
                  <a:srgbClr val="FFD5EA"/>
                </a:gs>
                <a:gs pos="100000">
                  <a:srgbClr val="FC2A93"/>
                </a:gs>
              </a:gsLst>
              <a:lin ang="189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10"/>
            <p:cNvSpPr txBox="1">
              <a:spLocks noChangeArrowheads="1"/>
            </p:cNvSpPr>
            <p:nvPr/>
          </p:nvSpPr>
          <p:spPr bwMode="auto">
            <a:xfrm>
              <a:off x="5388186" y="2972021"/>
              <a:ext cx="889505" cy="316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000000"/>
                  </a:solidFill>
                  <a:ea typeface="PMingLiU" pitchFamily="18" charset="-120"/>
                </a:rPr>
                <a:t>Shipper</a:t>
              </a:r>
            </a:p>
          </p:txBody>
        </p:sp>
        <p:sp>
          <p:nvSpPr>
            <p:cNvPr id="76" name="AutoShape 12"/>
            <p:cNvSpPr>
              <a:spLocks noChangeArrowheads="1"/>
            </p:cNvSpPr>
            <p:nvPr/>
          </p:nvSpPr>
          <p:spPr bwMode="auto">
            <a:xfrm rot="2700000">
              <a:off x="5277744" y="3691386"/>
              <a:ext cx="1074570" cy="1784980"/>
            </a:xfrm>
            <a:prstGeom prst="rightArrow">
              <a:avLst>
                <a:gd name="adj1" fmla="val 43546"/>
                <a:gd name="adj2" fmla="val 49102"/>
              </a:avLst>
            </a:prstGeom>
            <a:gradFill rotWithShape="0">
              <a:gsLst>
                <a:gs pos="0">
                  <a:srgbClr val="FFD5EA"/>
                </a:gs>
                <a:gs pos="100000">
                  <a:srgbClr val="FC2A93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 Box 17"/>
            <p:cNvSpPr txBox="1">
              <a:spLocks noChangeArrowheads="1"/>
            </p:cNvSpPr>
            <p:nvPr/>
          </p:nvSpPr>
          <p:spPr bwMode="auto">
            <a:xfrm>
              <a:off x="3913637" y="3015303"/>
              <a:ext cx="889505" cy="316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000000"/>
                  </a:solidFill>
                  <a:ea typeface="PMingLiU" pitchFamily="18" charset="-120"/>
                </a:rPr>
                <a:t>Shipper</a:t>
              </a:r>
            </a:p>
          </p:txBody>
        </p:sp>
        <p:sp>
          <p:nvSpPr>
            <p:cNvPr id="83" name="Text Box 20"/>
            <p:cNvSpPr txBox="1">
              <a:spLocks noChangeArrowheads="1"/>
            </p:cNvSpPr>
            <p:nvPr/>
          </p:nvSpPr>
          <p:spPr bwMode="auto">
            <a:xfrm>
              <a:off x="3836029" y="4376425"/>
              <a:ext cx="889505" cy="316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000000"/>
                  </a:solidFill>
                  <a:ea typeface="PMingLiU" pitchFamily="18" charset="-120"/>
                </a:rPr>
                <a:t>Shipper</a:t>
              </a:r>
            </a:p>
          </p:txBody>
        </p:sp>
        <p:pic>
          <p:nvPicPr>
            <p:cNvPr id="84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6892" y="3258573"/>
              <a:ext cx="1307393" cy="12178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85" name="Text Box 22"/>
            <p:cNvSpPr txBox="1">
              <a:spLocks noChangeArrowheads="1"/>
            </p:cNvSpPr>
            <p:nvPr/>
          </p:nvSpPr>
          <p:spPr bwMode="auto">
            <a:xfrm>
              <a:off x="5435945" y="4418213"/>
              <a:ext cx="798465" cy="316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000000"/>
                  </a:solidFill>
                  <a:ea typeface="PMingLiU" pitchFamily="18" charset="-120"/>
                </a:rPr>
                <a:t>Others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5611" y="1828798"/>
            <a:ext cx="8869680" cy="4956454"/>
            <a:chOff x="455611" y="1828798"/>
            <a:chExt cx="8869680" cy="4956454"/>
          </a:xfrm>
        </p:grpSpPr>
        <p:pic>
          <p:nvPicPr>
            <p:cNvPr id="67" name="Picture 3" descr="t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77961" y="2412350"/>
              <a:ext cx="743244" cy="701455"/>
            </a:xfrm>
            <a:prstGeom prst="rect">
              <a:avLst/>
            </a:prstGeom>
            <a:noFill/>
          </p:spPr>
        </p:pic>
        <p:pic>
          <p:nvPicPr>
            <p:cNvPr id="68" name="Picture 4" descr="olympu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7466" y="3655567"/>
              <a:ext cx="1319333" cy="340280"/>
            </a:xfrm>
            <a:prstGeom prst="rect">
              <a:avLst/>
            </a:prstGeom>
            <a:noFill/>
          </p:spPr>
        </p:pic>
        <p:pic>
          <p:nvPicPr>
            <p:cNvPr id="69" name="Picture 5" descr="HAECO"/>
            <p:cNvPicPr>
              <a:picLocks noChangeAspect="1" noChangeArrowheads="1"/>
            </p:cNvPicPr>
            <p:nvPr/>
          </p:nvPicPr>
          <p:blipFill>
            <a:blip r:embed="rId6" cstate="print"/>
            <a:srcRect l="12878"/>
            <a:stretch>
              <a:fillRect/>
            </a:stretch>
          </p:blipFill>
          <p:spPr bwMode="auto">
            <a:xfrm>
              <a:off x="455611" y="1830291"/>
              <a:ext cx="1486488" cy="513406"/>
            </a:xfrm>
            <a:prstGeom prst="rect">
              <a:avLst/>
            </a:prstGeom>
            <a:noFill/>
          </p:spPr>
        </p:pic>
        <p:pic>
          <p:nvPicPr>
            <p:cNvPr id="70" name="Picture 6" descr="imag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59988" y="5891269"/>
              <a:ext cx="1389479" cy="498481"/>
            </a:xfrm>
            <a:prstGeom prst="rect">
              <a:avLst/>
            </a:prstGeom>
            <a:noFill/>
          </p:spPr>
        </p:pic>
        <p:pic>
          <p:nvPicPr>
            <p:cNvPr id="75" name="Picture 11" descr="imag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73404" y="3086941"/>
              <a:ext cx="1007410" cy="231331"/>
            </a:xfrm>
            <a:prstGeom prst="rect">
              <a:avLst/>
            </a:prstGeom>
            <a:noFill/>
          </p:spPr>
        </p:pic>
        <p:pic>
          <p:nvPicPr>
            <p:cNvPr id="77" name="Picture 14" descr="Pringle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380" y="4334636"/>
              <a:ext cx="853686" cy="628324"/>
            </a:xfrm>
            <a:prstGeom prst="rect">
              <a:avLst/>
            </a:prstGeom>
            <a:noFill/>
          </p:spPr>
        </p:pic>
        <p:pic>
          <p:nvPicPr>
            <p:cNvPr id="78" name="Picture 15" descr="Sun Hing Shi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19480" y="2437721"/>
              <a:ext cx="776078" cy="431321"/>
            </a:xfrm>
            <a:prstGeom prst="rect">
              <a:avLst/>
            </a:prstGeom>
            <a:noFill/>
          </p:spPr>
        </p:pic>
        <p:pic>
          <p:nvPicPr>
            <p:cNvPr id="79" name="Picture 16" descr="Philips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49520" y="5213693"/>
              <a:ext cx="989499" cy="188050"/>
            </a:xfrm>
            <a:prstGeom prst="rect">
              <a:avLst/>
            </a:prstGeom>
            <a:noFill/>
          </p:spPr>
        </p:pic>
        <p:pic>
          <p:nvPicPr>
            <p:cNvPr id="81" name="Picture 18" descr="Onpres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828567" y="1982522"/>
              <a:ext cx="1319333" cy="455199"/>
            </a:xfrm>
            <a:prstGeom prst="rect">
              <a:avLst/>
            </a:prstGeom>
            <a:noFill/>
          </p:spPr>
        </p:pic>
        <p:pic>
          <p:nvPicPr>
            <p:cNvPr id="82" name="Picture 19" descr="Libra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540364" y="3254096"/>
              <a:ext cx="870103" cy="604445"/>
            </a:xfrm>
            <a:prstGeom prst="rect">
              <a:avLst/>
            </a:prstGeom>
            <a:noFill/>
          </p:spPr>
        </p:pic>
        <p:pic>
          <p:nvPicPr>
            <p:cNvPr id="86" name="Picture 23" descr="NEC Tech"/>
            <p:cNvPicPr>
              <a:picLocks noChangeAspect="1" noChangeArrowheads="1"/>
            </p:cNvPicPr>
            <p:nvPr/>
          </p:nvPicPr>
          <p:blipFill>
            <a:blip r:embed="rId15" cstate="print"/>
            <a:srcRect l="2768" r="58856" b="-1613"/>
            <a:stretch>
              <a:fillRect/>
            </a:stretch>
          </p:blipFill>
          <p:spPr bwMode="auto">
            <a:xfrm>
              <a:off x="7492552" y="3588407"/>
              <a:ext cx="853686" cy="477587"/>
            </a:xfrm>
            <a:prstGeom prst="rect">
              <a:avLst/>
            </a:prstGeom>
            <a:noFill/>
          </p:spPr>
        </p:pic>
        <p:pic>
          <p:nvPicPr>
            <p:cNvPr id="87" name="Picture 24" descr="Tyco Elect"/>
            <p:cNvPicPr>
              <a:picLocks noChangeAspect="1" noChangeArrowheads="1"/>
            </p:cNvPicPr>
            <p:nvPr/>
          </p:nvPicPr>
          <p:blipFill>
            <a:blip r:embed="rId16" cstate="print"/>
            <a:srcRect r="5882"/>
            <a:stretch>
              <a:fillRect/>
            </a:stretch>
          </p:blipFill>
          <p:spPr bwMode="auto">
            <a:xfrm>
              <a:off x="8079088" y="1828798"/>
              <a:ext cx="1086510" cy="508929"/>
            </a:xfrm>
            <a:prstGeom prst="rect">
              <a:avLst/>
            </a:prstGeom>
            <a:noFill/>
          </p:spPr>
        </p:pic>
        <p:pic>
          <p:nvPicPr>
            <p:cNvPr id="88" name="Picture 2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052541" y="2580997"/>
              <a:ext cx="674591" cy="398487"/>
            </a:xfrm>
            <a:prstGeom prst="rect">
              <a:avLst/>
            </a:prstGeom>
            <a:noFill/>
          </p:spPr>
        </p:pic>
        <p:pic>
          <p:nvPicPr>
            <p:cNvPr id="89" name="Picture 26"/>
            <p:cNvPicPr>
              <a:picLocks noChangeAspect="1" noChangeArrowheads="1"/>
            </p:cNvPicPr>
            <p:nvPr/>
          </p:nvPicPr>
          <p:blipFill>
            <a:blip r:embed="rId18" cstate="print"/>
            <a:srcRect r="48790"/>
            <a:stretch>
              <a:fillRect/>
            </a:stretch>
          </p:blipFill>
          <p:spPr bwMode="auto">
            <a:xfrm>
              <a:off x="8489514" y="3713773"/>
              <a:ext cx="616385" cy="349235"/>
            </a:xfrm>
            <a:prstGeom prst="rect">
              <a:avLst/>
            </a:prstGeom>
            <a:noFill/>
          </p:spPr>
        </p:pic>
        <p:pic>
          <p:nvPicPr>
            <p:cNvPr id="90" name="Picture 27" descr="logo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848075" y="5688295"/>
              <a:ext cx="514898" cy="537285"/>
            </a:xfrm>
            <a:prstGeom prst="rect">
              <a:avLst/>
            </a:prstGeom>
            <a:noFill/>
          </p:spPr>
        </p:pic>
        <p:pic>
          <p:nvPicPr>
            <p:cNvPr id="91" name="Picture 28" descr="logo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014913" y="4130168"/>
              <a:ext cx="1164117" cy="565642"/>
            </a:xfrm>
            <a:prstGeom prst="rect">
              <a:avLst/>
            </a:prstGeom>
            <a:noFill/>
          </p:spPr>
        </p:pic>
        <p:pic>
          <p:nvPicPr>
            <p:cNvPr id="92" name="Picture 29" descr="Asian Sportswear Limited. 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55611" y="2709348"/>
              <a:ext cx="659667" cy="608923"/>
            </a:xfrm>
            <a:prstGeom prst="rect">
              <a:avLst/>
            </a:prstGeom>
            <a:noFill/>
          </p:spPr>
        </p:pic>
        <p:pic>
          <p:nvPicPr>
            <p:cNvPr id="93" name="Picture 30" descr="ABB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147900" y="1975059"/>
              <a:ext cx="716380" cy="259688"/>
            </a:xfrm>
            <a:prstGeom prst="rect">
              <a:avLst/>
            </a:prstGeom>
            <a:noFill/>
          </p:spPr>
        </p:pic>
        <p:pic>
          <p:nvPicPr>
            <p:cNvPr id="94" name="Picture 31" descr="logo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711943" y="3182458"/>
              <a:ext cx="1474549" cy="444753"/>
            </a:xfrm>
            <a:prstGeom prst="rect">
              <a:avLst/>
            </a:prstGeom>
            <a:noFill/>
          </p:spPr>
        </p:pic>
        <p:pic>
          <p:nvPicPr>
            <p:cNvPr id="95" name="Picture 32" descr="atabalogo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019654" y="2504882"/>
              <a:ext cx="853686" cy="341772"/>
            </a:xfrm>
            <a:prstGeom prst="rect">
              <a:avLst/>
            </a:prstGeom>
            <a:noFill/>
          </p:spPr>
        </p:pic>
        <p:pic>
          <p:nvPicPr>
            <p:cNvPr id="96" name="Picture 33" descr="Logo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6686625" y="4352545"/>
              <a:ext cx="1007409" cy="388039"/>
            </a:xfrm>
            <a:prstGeom prst="rect">
              <a:avLst/>
            </a:prstGeom>
            <a:noFill/>
          </p:spPr>
        </p:pic>
        <p:pic>
          <p:nvPicPr>
            <p:cNvPr id="97" name="Picture 34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577993" y="5227126"/>
              <a:ext cx="1862588" cy="323863"/>
            </a:xfrm>
            <a:prstGeom prst="rect">
              <a:avLst/>
            </a:prstGeom>
            <a:noFill/>
          </p:spPr>
        </p:pic>
        <p:pic>
          <p:nvPicPr>
            <p:cNvPr id="98" name="Picture 35" descr="HAESL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868652" y="2703378"/>
              <a:ext cx="1164117" cy="410426"/>
            </a:xfrm>
            <a:prstGeom prst="rect">
              <a:avLst/>
            </a:prstGeom>
            <a:noFill/>
          </p:spPr>
        </p:pic>
        <p:pic>
          <p:nvPicPr>
            <p:cNvPr id="99" name="Picture 36" descr="Marks &amp; Spencer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527249" y="3860034"/>
              <a:ext cx="952188" cy="334311"/>
            </a:xfrm>
            <a:prstGeom prst="rect">
              <a:avLst/>
            </a:prstGeom>
            <a:noFill/>
          </p:spPr>
        </p:pic>
        <p:pic>
          <p:nvPicPr>
            <p:cNvPr id="100" name="Picture 37" descr="Acme_logo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010541" y="1958642"/>
              <a:ext cx="1629764" cy="276104"/>
            </a:xfrm>
            <a:prstGeom prst="rect">
              <a:avLst/>
            </a:prstGeom>
            <a:noFill/>
          </p:spPr>
        </p:pic>
        <p:pic>
          <p:nvPicPr>
            <p:cNvPr id="101" name="Picture 38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848075" y="4131661"/>
              <a:ext cx="1246202" cy="383561"/>
            </a:xfrm>
            <a:prstGeom prst="rect">
              <a:avLst/>
            </a:prstGeom>
            <a:noFill/>
          </p:spPr>
        </p:pic>
        <p:pic>
          <p:nvPicPr>
            <p:cNvPr id="102" name="Picture 39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2067466" y="1988491"/>
              <a:ext cx="1940196" cy="313416"/>
            </a:xfrm>
            <a:prstGeom prst="rect">
              <a:avLst/>
            </a:prstGeom>
            <a:noFill/>
          </p:spPr>
        </p:pic>
        <p:pic>
          <p:nvPicPr>
            <p:cNvPr id="103" name="Picture 40" descr="Kay-El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82280" y="6131555"/>
              <a:ext cx="1331273" cy="368637"/>
            </a:xfrm>
            <a:prstGeom prst="rect">
              <a:avLst/>
            </a:prstGeom>
            <a:noFill/>
          </p:spPr>
        </p:pic>
        <p:pic>
          <p:nvPicPr>
            <p:cNvPr id="104" name="Picture 41" descr="image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5513553" y="5146533"/>
              <a:ext cx="1241725" cy="362667"/>
            </a:xfrm>
            <a:prstGeom prst="rect">
              <a:avLst/>
            </a:prstGeom>
            <a:noFill/>
          </p:spPr>
        </p:pic>
        <p:pic>
          <p:nvPicPr>
            <p:cNvPr id="105" name="Picture 42" descr="image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6980639" y="5146533"/>
              <a:ext cx="1392464" cy="391024"/>
            </a:xfrm>
            <a:prstGeom prst="rect">
              <a:avLst/>
            </a:prstGeom>
            <a:noFill/>
          </p:spPr>
        </p:pic>
        <p:pic>
          <p:nvPicPr>
            <p:cNvPr id="106" name="Picture 43" descr="Bonway"/>
            <p:cNvPicPr>
              <a:picLocks noChangeAspect="1" noChangeArrowheads="1"/>
            </p:cNvPicPr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32827" y="4740584"/>
              <a:ext cx="1346197" cy="458184"/>
            </a:xfrm>
            <a:prstGeom prst="rect">
              <a:avLst/>
            </a:prstGeom>
            <a:noFill/>
          </p:spPr>
        </p:pic>
        <p:pic>
          <p:nvPicPr>
            <p:cNvPr id="107" name="Picture 44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25408" y="5552482"/>
              <a:ext cx="879057" cy="734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8" name="Picture 45" descr="CMAIAL_Logo"/>
            <p:cNvPicPr>
              <a:picLocks noChangeAspect="1" noChangeArrowheads="1"/>
            </p:cNvPicPr>
            <p:nvPr/>
          </p:nvPicPr>
          <p:blipFill>
            <a:blip r:embed="rId40" cstate="print"/>
            <a:srcRect r="55252"/>
            <a:stretch>
              <a:fillRect/>
            </a:stretch>
          </p:blipFill>
          <p:spPr bwMode="auto">
            <a:xfrm>
              <a:off x="8226842" y="5688295"/>
              <a:ext cx="1098449" cy="514899"/>
            </a:xfrm>
            <a:prstGeom prst="rect">
              <a:avLst/>
            </a:prstGeom>
            <a:noFill/>
          </p:spPr>
        </p:pic>
        <p:pic>
          <p:nvPicPr>
            <p:cNvPr id="109" name="Picture 46" descr="B"/>
            <p:cNvPicPr>
              <a:picLocks noChangeAspect="1" noChangeArrowheads="1"/>
            </p:cNvPicPr>
            <p:nvPr/>
          </p:nvPicPr>
          <p:blipFill>
            <a:blip r:embed="rId41" cstate="print"/>
            <a:srcRect r="76845" b="-4214"/>
            <a:stretch>
              <a:fillRect/>
            </a:stretch>
          </p:blipFill>
          <p:spPr bwMode="auto">
            <a:xfrm>
              <a:off x="7273160" y="2439214"/>
              <a:ext cx="440276" cy="405949"/>
            </a:xfrm>
            <a:prstGeom prst="rect">
              <a:avLst/>
            </a:prstGeom>
            <a:noFill/>
          </p:spPr>
        </p:pic>
        <p:pic>
          <p:nvPicPr>
            <p:cNvPr id="110" name="Picture 47" descr="Hong Kong General Chamber of Commerce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5659813" y="5688295"/>
              <a:ext cx="1047706" cy="537285"/>
            </a:xfrm>
            <a:prstGeom prst="rect">
              <a:avLst/>
            </a:prstGeom>
            <a:noFill/>
          </p:spPr>
        </p:pic>
        <p:pic>
          <p:nvPicPr>
            <p:cNvPr id="111" name="Picture 48" descr="Bank of East Asia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6173219" y="6365871"/>
              <a:ext cx="1728267" cy="343265"/>
            </a:xfrm>
            <a:prstGeom prst="rect">
              <a:avLst/>
            </a:prstGeom>
            <a:noFill/>
          </p:spPr>
        </p:pic>
        <p:pic>
          <p:nvPicPr>
            <p:cNvPr id="112" name="Picture 49" descr="Fuji Xerox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675003" y="3318271"/>
              <a:ext cx="1241725" cy="361175"/>
            </a:xfrm>
            <a:prstGeom prst="rect">
              <a:avLst/>
            </a:prstGeom>
            <a:noFill/>
          </p:spPr>
        </p:pic>
        <p:pic>
          <p:nvPicPr>
            <p:cNvPr id="113" name="Picture 50" descr="Fujikon Packing Material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2067466" y="4673423"/>
              <a:ext cx="1241725" cy="323864"/>
            </a:xfrm>
            <a:prstGeom prst="rect">
              <a:avLst/>
            </a:prstGeom>
            <a:noFill/>
          </p:spPr>
        </p:pic>
        <p:pic>
          <p:nvPicPr>
            <p:cNvPr id="114" name="Picture 51" descr="AMP Products Pacific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3019654" y="5621135"/>
              <a:ext cx="1053676" cy="222376"/>
            </a:xfrm>
            <a:prstGeom prst="rect">
              <a:avLst/>
            </a:prstGeom>
            <a:noFill/>
          </p:spPr>
        </p:pic>
        <p:pic>
          <p:nvPicPr>
            <p:cNvPr id="115" name="Picture 52" descr="Esquel Interprises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4194219" y="5339060"/>
              <a:ext cx="1025318" cy="620863"/>
            </a:xfrm>
            <a:prstGeom prst="rect">
              <a:avLst/>
            </a:prstGeom>
            <a:noFill/>
          </p:spPr>
        </p:pic>
        <p:pic>
          <p:nvPicPr>
            <p:cNvPr id="116" name="Picture 53" descr="Surface Mount Technology"/>
            <p:cNvPicPr>
              <a:picLocks noChangeAspect="1" noChangeArrowheads="1"/>
            </p:cNvPicPr>
            <p:nvPr/>
          </p:nvPicPr>
          <p:blipFill>
            <a:blip r:embed="rId48" cstate="print"/>
            <a:srcRect r="74060" b="18672"/>
            <a:stretch>
              <a:fillRect/>
            </a:stretch>
          </p:blipFill>
          <p:spPr bwMode="auto">
            <a:xfrm>
              <a:off x="675003" y="6479298"/>
              <a:ext cx="1026811" cy="292522"/>
            </a:xfrm>
            <a:prstGeom prst="rect">
              <a:avLst/>
            </a:prstGeom>
            <a:noFill/>
          </p:spPr>
        </p:pic>
        <p:pic>
          <p:nvPicPr>
            <p:cNvPr id="117" name="Picture 54" descr="Tai Ping Carpets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748133" y="5755456"/>
              <a:ext cx="852194" cy="494003"/>
            </a:xfrm>
            <a:prstGeom prst="rect">
              <a:avLst/>
            </a:prstGeom>
            <a:noFill/>
          </p:spPr>
        </p:pic>
        <p:pic>
          <p:nvPicPr>
            <p:cNvPr id="118" name="Picture 55" descr="Elec &amp; Eltek Company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1742110" y="6433032"/>
              <a:ext cx="1938704" cy="3522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54236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D320-7899-4BF3-97B2-BDDFB8C182BD}" type="slidenum">
              <a:rPr lang="en-US"/>
              <a:pPr/>
              <a:t>7</a:t>
            </a:fld>
            <a:endParaRPr lang="en-US"/>
          </a:p>
        </p:txBody>
      </p:sp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PMingLiU" pitchFamily="18" charset="-120"/>
              </a:rPr>
              <a:t>DTTN Connected Shipment Carriers</a:t>
            </a:r>
            <a:endParaRPr lang="en-US" altLang="zh-TW" dirty="0">
              <a:ea typeface="PMingLiU" pitchFamily="18" charset="-120"/>
            </a:endParaRPr>
          </a:p>
        </p:txBody>
      </p:sp>
      <p:grpSp>
        <p:nvGrpSpPr>
          <p:cNvPr id="884755" name="Group 19"/>
          <p:cNvGrpSpPr>
            <a:grpSpLocks/>
          </p:cNvGrpSpPr>
          <p:nvPr/>
        </p:nvGrpSpPr>
        <p:grpSpPr bwMode="auto">
          <a:xfrm>
            <a:off x="428625" y="2273300"/>
            <a:ext cx="4456113" cy="2438400"/>
            <a:chOff x="249" y="1432"/>
            <a:chExt cx="2592" cy="1536"/>
          </a:xfrm>
        </p:grpSpPr>
        <p:sp>
          <p:nvSpPr>
            <p:cNvPr id="884756" name="Rectangle 20"/>
            <p:cNvSpPr>
              <a:spLocks noChangeArrowheads="1"/>
            </p:cNvSpPr>
            <p:nvPr/>
          </p:nvSpPr>
          <p:spPr bwMode="auto">
            <a:xfrm>
              <a:off x="249" y="1432"/>
              <a:ext cx="2592" cy="15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4757" name="Group 21"/>
            <p:cNvGrpSpPr>
              <a:grpSpLocks/>
            </p:cNvGrpSpPr>
            <p:nvPr/>
          </p:nvGrpSpPr>
          <p:grpSpPr bwMode="auto">
            <a:xfrm>
              <a:off x="340" y="1487"/>
              <a:ext cx="2399" cy="1466"/>
              <a:chOff x="340" y="1487"/>
              <a:chExt cx="2399" cy="1466"/>
            </a:xfrm>
          </p:grpSpPr>
          <p:pic>
            <p:nvPicPr>
              <p:cNvPr id="884758" name="Picture 22" descr="anzdl_box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1" y="1487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59" name="Picture 23" descr="apl_box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9" y="1487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60" name="Picture 24" descr="canmar_box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147" y="1487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61" name="Picture 25" descr="contship_box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45" y="1487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62" name="Picture 26" descr="crowley_box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932" y="1487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63" name="Picture 27" descr="csav_box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330" y="1487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64" name="Picture 28" descr="goldstar_box">
                <a:hlinkClick r:id="rId15"/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51" y="1876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65" name="Picture 29" descr="hmm_box">
                <a:hlinkClick r:id="rId17"/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49" y="1876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66" name="Picture 30" descr="hanjin_box">
                <a:hlinkClick r:id="rId19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147" y="1876"/>
                <a:ext cx="45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67" name="Picture 31" descr="italia_box">
                <a:hlinkClick r:id="rId21"/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545" y="1876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68" name="Picture 32" descr="k_line_box">
                <a:hlinkClick r:id="rId23"/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1932" y="1876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69" name="Picture 33" descr="libra_box">
                <a:hlinkClick r:id="rId25"/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2330" y="1876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70" name="Picture 34" descr="lykes_box">
                <a:hlinkClick r:id="rId27"/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351" y="2227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71" name="Picture 35" descr="mol_box">
                <a:hlinkClick r:id="rId29"/>
              </p:cNvPr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749" y="2227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72" name="Picture 36" descr="montemar_box">
                <a:hlinkClick r:id="rId31"/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1147" y="2227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73" name="Picture 37" descr="nykline_box">
                <a:hlinkClick r:id="rId33"/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1545" y="2227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74" name="Picture 38" descr="senator_lines_box">
                <a:hlinkClick r:id="rId35"/>
              </p:cNvPr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1932" y="2227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75" name="Picture 39" descr="tmm_box">
                <a:hlinkClick r:id="rId37"/>
              </p:cNvPr>
              <p:cNvPicPr>
                <a:picLocks noChangeAspect="1"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2330" y="2227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884776" name="Picture 40" descr="zim_box">
                <a:hlinkClick r:id="rId39"/>
              </p:cNvPr>
              <p:cNvPicPr>
                <a:picLocks noChangeAspect="1" noChangeArrowheads="1"/>
              </p:cNvPicPr>
              <p:nvPr/>
            </p:nvPicPr>
            <p:blipFill>
              <a:blip r:embed="rId40" cstate="print"/>
              <a:srcRect/>
              <a:stretch>
                <a:fillRect/>
              </a:stretch>
            </p:blipFill>
            <p:spPr bwMode="auto">
              <a:xfrm>
                <a:off x="340" y="2568"/>
                <a:ext cx="409" cy="385"/>
              </a:xfrm>
              <a:prstGeom prst="rect">
                <a:avLst/>
              </a:prstGeom>
              <a:solidFill>
                <a:srgbClr val="FFFFFF"/>
              </a:solidFill>
            </p:spPr>
          </p:pic>
        </p:grpSp>
      </p:grpSp>
      <p:pic>
        <p:nvPicPr>
          <p:cNvPr id="884777" name="Picture 41" descr="image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28625" y="1773238"/>
            <a:ext cx="2401888" cy="525462"/>
          </a:xfrm>
          <a:prstGeom prst="rect">
            <a:avLst/>
          </a:prstGeom>
          <a:noFill/>
        </p:spPr>
      </p:pic>
      <p:grpSp>
        <p:nvGrpSpPr>
          <p:cNvPr id="884739" name="Group 3"/>
          <p:cNvGrpSpPr>
            <a:grpSpLocks/>
          </p:cNvGrpSpPr>
          <p:nvPr/>
        </p:nvGrpSpPr>
        <p:grpSpPr bwMode="auto">
          <a:xfrm>
            <a:off x="5184775" y="2273300"/>
            <a:ext cx="4456113" cy="2438400"/>
            <a:chOff x="3016" y="1768"/>
            <a:chExt cx="2592" cy="1536"/>
          </a:xfrm>
        </p:grpSpPr>
        <p:sp>
          <p:nvSpPr>
            <p:cNvPr id="884740" name="Rectangle 4"/>
            <p:cNvSpPr>
              <a:spLocks noChangeArrowheads="1"/>
            </p:cNvSpPr>
            <p:nvPr/>
          </p:nvSpPr>
          <p:spPr bwMode="auto">
            <a:xfrm>
              <a:off x="3016" y="1768"/>
              <a:ext cx="2592" cy="15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84741" name="Picture 5" descr="K-Line">
              <a:hlinkClick r:id="rId42"/>
            </p:cNvPr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3052" y="1775"/>
              <a:ext cx="625" cy="37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84742" name="Picture 6" descr="Alianca">
              <a:hlinkClick r:id="rId44"/>
            </p:cNvPr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3677" y="1885"/>
              <a:ext cx="624" cy="37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84743" name="Picture 7" descr="ANL">
              <a:hlinkClick r:id="rId46"/>
            </p:cNvPr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4287" y="1823"/>
              <a:ext cx="624" cy="376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84744" name="Picture 8" descr="CMA CGM">
              <a:hlinkClick r:id="rId48"/>
            </p:cNvPr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4882" y="1823"/>
              <a:ext cx="624" cy="376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84745" name="Picture 9" descr="DAL">
              <a:hlinkClick r:id="rId50"/>
            </p:cNvPr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3067" y="2152"/>
              <a:ext cx="625" cy="376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84746" name="Picture 10" descr="Hamburg-Sud">
              <a:hlinkClick r:id="rId52"/>
            </p:cNvPr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3626" y="2215"/>
              <a:ext cx="625" cy="376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84747" name="Picture 11" descr="Hapag-Lloyd">
              <a:hlinkClick r:id="rId54"/>
            </p:cNvPr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4241" y="2325"/>
              <a:ext cx="624" cy="376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84748" name="Picture 12" descr="Maersk Line">
              <a:hlinkClick r:id="rId56"/>
            </p:cNvPr>
            <p:cNvPicPr>
              <a:picLocks noChangeAspect="1" noChangeArrowheads="1"/>
            </p:cNvPicPr>
            <p:nvPr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4932" y="2152"/>
              <a:ext cx="625" cy="376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84749" name="Picture 13" descr="MCC">
              <a:hlinkClick r:id="rId58"/>
            </p:cNvPr>
            <p:cNvPicPr>
              <a:picLocks noChangeAspect="1" noChangeArrowheads="1"/>
            </p:cNvPicPr>
            <p:nvPr/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3204" y="2536"/>
              <a:ext cx="473" cy="285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84750" name="Picture 14" descr="MSC">
              <a:hlinkClick r:id="rId60"/>
            </p:cNvPr>
            <p:cNvPicPr>
              <a:picLocks noChangeAspect="1" noChangeArrowheads="1"/>
            </p:cNvPicPr>
            <p:nvPr/>
          </p:nvPicPr>
          <p:blipFill>
            <a:blip r:embed="rId61" cstate="print"/>
            <a:srcRect/>
            <a:stretch>
              <a:fillRect/>
            </a:stretch>
          </p:blipFill>
          <p:spPr bwMode="auto">
            <a:xfrm>
              <a:off x="3728" y="2646"/>
              <a:ext cx="573" cy="346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84751" name="Picture 15" descr="NYK Line">
              <a:hlinkClick r:id="rId62"/>
            </p:cNvPr>
            <p:cNvPicPr>
              <a:picLocks noChangeAspect="1" noChangeArrowheads="1"/>
            </p:cNvPicPr>
            <p:nvPr/>
          </p:nvPicPr>
          <p:blipFill>
            <a:blip r:embed="rId63" cstate="print"/>
            <a:srcRect/>
            <a:stretch>
              <a:fillRect/>
            </a:stretch>
          </p:blipFill>
          <p:spPr bwMode="auto">
            <a:xfrm>
              <a:off x="4236" y="2762"/>
              <a:ext cx="623" cy="37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84752" name="Picture 16" descr="Safmarine">
              <a:hlinkClick r:id="rId64"/>
            </p:cNvPr>
            <p:cNvPicPr>
              <a:picLocks noChangeAspect="1" noChangeArrowheads="1"/>
            </p:cNvPicPr>
            <p:nvPr/>
          </p:nvPicPr>
          <p:blipFill>
            <a:blip r:embed="rId65" cstate="print"/>
            <a:srcRect/>
            <a:stretch>
              <a:fillRect/>
            </a:stretch>
          </p:blipFill>
          <p:spPr bwMode="auto">
            <a:xfrm>
              <a:off x="4896" y="2488"/>
              <a:ext cx="625" cy="37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84753" name="Picture 17" descr="Senator Lines">
              <a:hlinkClick r:id="rId66"/>
            </p:cNvPr>
            <p:cNvPicPr>
              <a:picLocks noChangeAspect="1" noChangeArrowheads="1"/>
            </p:cNvPicPr>
            <p:nvPr/>
          </p:nvPicPr>
          <p:blipFill>
            <a:blip r:embed="rId67" cstate="print"/>
            <a:srcRect/>
            <a:stretch>
              <a:fillRect/>
            </a:stretch>
          </p:blipFill>
          <p:spPr bwMode="auto">
            <a:xfrm>
              <a:off x="3118" y="2850"/>
              <a:ext cx="660" cy="399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84754" name="Picture 18" descr="UASC">
              <a:hlinkClick r:id="rId68"/>
            </p:cNvPr>
            <p:cNvPicPr>
              <a:picLocks noChangeAspect="1" noChangeArrowheads="1"/>
            </p:cNvPicPr>
            <p:nvPr/>
          </p:nvPicPr>
          <p:blipFill>
            <a:blip r:embed="rId69" cstate="print"/>
            <a:srcRect/>
            <a:stretch>
              <a:fillRect/>
            </a:stretch>
          </p:blipFill>
          <p:spPr bwMode="auto">
            <a:xfrm>
              <a:off x="4947" y="2920"/>
              <a:ext cx="509" cy="306"/>
            </a:xfrm>
            <a:prstGeom prst="rect">
              <a:avLst/>
            </a:prstGeom>
            <a:solidFill>
              <a:srgbClr val="FFFFFF"/>
            </a:solidFill>
          </p:spPr>
        </p:pic>
      </p:grpSp>
      <p:pic>
        <p:nvPicPr>
          <p:cNvPr id="884778" name="Picture 42" descr="image"/>
          <p:cNvPicPr>
            <a:picLocks noChangeAspect="1" noChangeArrowheads="1"/>
          </p:cNvPicPr>
          <p:nvPr/>
        </p:nvPicPr>
        <p:blipFill>
          <a:blip r:embed="rId7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4775" y="1676400"/>
            <a:ext cx="1485900" cy="44608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8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8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D320-7899-4BF3-97B2-BDDFB8C182BD}" type="slidenum">
              <a:rPr lang="en-US"/>
              <a:pPr/>
              <a:t>8</a:t>
            </a:fld>
            <a:endParaRPr lang="en-US"/>
          </a:p>
        </p:txBody>
      </p:sp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PMingLiU" pitchFamily="18" charset="-120"/>
              </a:rPr>
              <a:t>DTTN Connected </a:t>
            </a:r>
            <a:r>
              <a:rPr lang="en-US" altLang="zh-TW" dirty="0">
                <a:ea typeface="PMingLiU" pitchFamily="18" charset="-120"/>
              </a:rPr>
              <a:t>Airlines</a:t>
            </a:r>
          </a:p>
        </p:txBody>
      </p:sp>
      <p:grpSp>
        <p:nvGrpSpPr>
          <p:cNvPr id="46" name="Group 3"/>
          <p:cNvGrpSpPr>
            <a:grpSpLocks noChangeAspect="1"/>
          </p:cNvGrpSpPr>
          <p:nvPr/>
        </p:nvGrpSpPr>
        <p:grpSpPr bwMode="auto">
          <a:xfrm>
            <a:off x="497627" y="2514600"/>
            <a:ext cx="6997430" cy="4023360"/>
            <a:chOff x="567" y="890"/>
            <a:chExt cx="4944" cy="3079"/>
          </a:xfrm>
        </p:grpSpPr>
        <p:pic>
          <p:nvPicPr>
            <p:cNvPr id="47" name="Picture 4" descr="tukish airli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" y="3521"/>
              <a:ext cx="1588" cy="448"/>
            </a:xfrm>
            <a:prstGeom prst="rect">
              <a:avLst/>
            </a:prstGeom>
            <a:noFill/>
          </p:spPr>
        </p:pic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567" y="890"/>
              <a:ext cx="4944" cy="30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9" name="Picture 6" descr="logo_aircanada-spla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4" y="1026"/>
              <a:ext cx="1224" cy="162"/>
            </a:xfrm>
            <a:prstGeom prst="rect">
              <a:avLst/>
            </a:prstGeom>
            <a:noFill/>
          </p:spPr>
        </p:pic>
        <p:pic>
          <p:nvPicPr>
            <p:cNvPr id="50" name="Picture 7" descr="Air Fran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5" y="1117"/>
              <a:ext cx="1088" cy="408"/>
            </a:xfrm>
            <a:prstGeom prst="rect">
              <a:avLst/>
            </a:prstGeom>
            <a:noFill/>
          </p:spPr>
        </p:pic>
        <p:pic>
          <p:nvPicPr>
            <p:cNvPr id="51" name="Picture 8" descr="Air HK"/>
            <p:cNvPicPr>
              <a:picLocks noChangeAspect="1" noChangeArrowheads="1"/>
            </p:cNvPicPr>
            <p:nvPr/>
          </p:nvPicPr>
          <p:blipFill>
            <a:blip r:embed="rId6" cstate="print"/>
            <a:srcRect l="17570" b="-4884"/>
            <a:stretch>
              <a:fillRect/>
            </a:stretch>
          </p:blipFill>
          <p:spPr bwMode="auto">
            <a:xfrm>
              <a:off x="703" y="1616"/>
              <a:ext cx="1179" cy="377"/>
            </a:xfrm>
            <a:prstGeom prst="rect">
              <a:avLst/>
            </a:prstGeom>
            <a:noFill/>
          </p:spPr>
        </p:pic>
        <p:pic>
          <p:nvPicPr>
            <p:cNvPr id="52" name="Picture 9" descr="airmalt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00" y="936"/>
              <a:ext cx="1065" cy="146"/>
            </a:xfrm>
            <a:prstGeom prst="rect">
              <a:avLst/>
            </a:prstGeom>
            <a:noFill/>
          </p:spPr>
        </p:pic>
        <p:pic>
          <p:nvPicPr>
            <p:cNvPr id="53" name="Picture 10" descr="Air Mauritiu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79" y="1026"/>
              <a:ext cx="1294" cy="254"/>
            </a:xfrm>
            <a:prstGeom prst="rect">
              <a:avLst/>
            </a:prstGeom>
            <a:noFill/>
          </p:spPr>
        </p:pic>
        <p:pic>
          <p:nvPicPr>
            <p:cNvPr id="54" name="Picture 11" descr="Alitalia"/>
            <p:cNvPicPr>
              <a:picLocks noChangeAspect="1" noChangeArrowheads="1"/>
            </p:cNvPicPr>
            <p:nvPr/>
          </p:nvPicPr>
          <p:blipFill>
            <a:blip r:embed="rId9" cstate="print"/>
            <a:srcRect l="68419" t="-2713"/>
            <a:stretch>
              <a:fillRect/>
            </a:stretch>
          </p:blipFill>
          <p:spPr bwMode="auto">
            <a:xfrm>
              <a:off x="4014" y="1571"/>
              <a:ext cx="1342" cy="241"/>
            </a:xfrm>
            <a:prstGeom prst="rect">
              <a:avLst/>
            </a:prstGeom>
            <a:noFill/>
          </p:spPr>
        </p:pic>
        <p:pic>
          <p:nvPicPr>
            <p:cNvPr id="55" name="Picture 12" descr="ana"/>
            <p:cNvPicPr>
              <a:picLocks noChangeAspect="1" noChangeArrowheads="1"/>
            </p:cNvPicPr>
            <p:nvPr/>
          </p:nvPicPr>
          <p:blipFill>
            <a:blip r:embed="rId10" cstate="print"/>
            <a:srcRect r="77483" b="-2252"/>
            <a:stretch>
              <a:fillRect/>
            </a:stretch>
          </p:blipFill>
          <p:spPr bwMode="auto">
            <a:xfrm>
              <a:off x="1928" y="1525"/>
              <a:ext cx="500" cy="179"/>
            </a:xfrm>
            <a:prstGeom prst="rect">
              <a:avLst/>
            </a:prstGeom>
            <a:noFill/>
          </p:spPr>
        </p:pic>
        <p:pic>
          <p:nvPicPr>
            <p:cNvPr id="56" name="Picture 13" descr="cargolux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21" y="1026"/>
              <a:ext cx="453" cy="451"/>
            </a:xfrm>
            <a:prstGeom prst="rect">
              <a:avLst/>
            </a:prstGeom>
            <a:noFill/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8" y="1298"/>
              <a:ext cx="140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5" descr="cathay pacific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05" y="1933"/>
              <a:ext cx="1164" cy="234"/>
            </a:xfrm>
            <a:prstGeom prst="rect">
              <a:avLst/>
            </a:prstGeom>
            <a:noFill/>
          </p:spPr>
        </p:pic>
        <p:pic>
          <p:nvPicPr>
            <p:cNvPr id="59" name="Picture 16" descr="dragon airlines"/>
            <p:cNvPicPr>
              <a:picLocks noChangeAspect="1" noChangeArrowheads="1"/>
            </p:cNvPicPr>
            <p:nvPr/>
          </p:nvPicPr>
          <p:blipFill>
            <a:blip r:embed="rId14" cstate="print"/>
            <a:srcRect t="12097" r="1750" b="14516"/>
            <a:stretch>
              <a:fillRect/>
            </a:stretch>
          </p:blipFill>
          <p:spPr bwMode="auto">
            <a:xfrm>
              <a:off x="2790" y="1797"/>
              <a:ext cx="1179" cy="273"/>
            </a:xfrm>
            <a:prstGeom prst="rect">
              <a:avLst/>
            </a:prstGeom>
            <a:noFill/>
          </p:spPr>
        </p:pic>
        <p:pic>
          <p:nvPicPr>
            <p:cNvPr id="60" name="Picture 17" descr="emirates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03" y="2024"/>
              <a:ext cx="590" cy="421"/>
            </a:xfrm>
            <a:prstGeom prst="rect">
              <a:avLst/>
            </a:prstGeom>
            <a:noFill/>
          </p:spPr>
        </p:pic>
        <p:pic>
          <p:nvPicPr>
            <p:cNvPr id="61" name="Picture 18" descr="finnair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744" y="1480"/>
              <a:ext cx="1134" cy="240"/>
            </a:xfrm>
            <a:prstGeom prst="rect">
              <a:avLst/>
            </a:prstGeom>
            <a:noFill/>
          </p:spPr>
        </p:pic>
        <p:pic>
          <p:nvPicPr>
            <p:cNvPr id="62" name="Picture 19" descr="Iberia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74" y="2160"/>
              <a:ext cx="907" cy="313"/>
            </a:xfrm>
            <a:prstGeom prst="rect">
              <a:avLst/>
            </a:prstGeom>
            <a:noFill/>
          </p:spPr>
        </p:pic>
        <p:pic>
          <p:nvPicPr>
            <p:cNvPr id="63" name="Picture 20" descr="japan airlines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155" y="1797"/>
              <a:ext cx="589" cy="359"/>
            </a:xfrm>
            <a:prstGeom prst="rect">
              <a:avLst/>
            </a:prstGeom>
            <a:noFill/>
          </p:spPr>
        </p:pic>
        <p:pic>
          <p:nvPicPr>
            <p:cNvPr id="64" name="Picture 21" descr="KLM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967" y="2614"/>
              <a:ext cx="427" cy="286"/>
            </a:xfrm>
            <a:prstGeom prst="rect">
              <a:avLst/>
            </a:prstGeom>
            <a:noFill/>
          </p:spPr>
        </p:pic>
        <p:pic>
          <p:nvPicPr>
            <p:cNvPr id="65" name="Picture 22" descr="korean air"/>
            <p:cNvPicPr>
              <a:picLocks noChangeAspect="1" noChangeArrowheads="1"/>
            </p:cNvPicPr>
            <p:nvPr/>
          </p:nvPicPr>
          <p:blipFill>
            <a:blip r:embed="rId20" cstate="print"/>
            <a:srcRect r="47061" b="5809"/>
            <a:stretch>
              <a:fillRect/>
            </a:stretch>
          </p:blipFill>
          <p:spPr bwMode="auto">
            <a:xfrm>
              <a:off x="2517" y="2251"/>
              <a:ext cx="1225" cy="227"/>
            </a:xfrm>
            <a:prstGeom prst="rect">
              <a:avLst/>
            </a:prstGeom>
            <a:noFill/>
          </p:spPr>
        </p:pic>
        <p:pic>
          <p:nvPicPr>
            <p:cNvPr id="66" name="Picture 23" descr="lufthansa cargo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060" y="2251"/>
              <a:ext cx="1406" cy="336"/>
            </a:xfrm>
            <a:prstGeom prst="rect">
              <a:avLst/>
            </a:prstGeom>
            <a:noFill/>
          </p:spPr>
        </p:pic>
        <p:pic>
          <p:nvPicPr>
            <p:cNvPr id="67" name="Picture 24" descr="malaysian airlines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03" y="2614"/>
              <a:ext cx="1098" cy="318"/>
            </a:xfrm>
            <a:prstGeom prst="rect">
              <a:avLst/>
            </a:prstGeom>
            <a:noFill/>
          </p:spPr>
        </p:pic>
        <p:pic>
          <p:nvPicPr>
            <p:cNvPr id="68" name="Picture 25" descr="martinair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697" y="2670"/>
              <a:ext cx="1134" cy="231"/>
            </a:xfrm>
            <a:prstGeom prst="rect">
              <a:avLst/>
            </a:prstGeom>
            <a:noFill/>
          </p:spPr>
        </p:pic>
        <p:pic>
          <p:nvPicPr>
            <p:cNvPr id="69" name="Picture 26" descr="nippon cargo airlines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928" y="2568"/>
              <a:ext cx="944" cy="236"/>
            </a:xfrm>
            <a:prstGeom prst="rect">
              <a:avLst/>
            </a:prstGeom>
            <a:noFill/>
          </p:spPr>
        </p:pic>
        <p:pic>
          <p:nvPicPr>
            <p:cNvPr id="70" name="Picture 27" descr="northwest airlines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016" y="2614"/>
              <a:ext cx="544" cy="276"/>
            </a:xfrm>
            <a:prstGeom prst="rect">
              <a:avLst/>
            </a:prstGeom>
            <a:noFill/>
          </p:spPr>
        </p:pic>
        <p:pic>
          <p:nvPicPr>
            <p:cNvPr id="71" name="Picture 28" descr="qantas airway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196" y="2932"/>
              <a:ext cx="1014" cy="258"/>
            </a:xfrm>
            <a:prstGeom prst="rect">
              <a:avLst/>
            </a:prstGeom>
            <a:noFill/>
          </p:spPr>
        </p:pic>
        <p:pic>
          <p:nvPicPr>
            <p:cNvPr id="72" name="Picture 29" descr="entete_int_r1_c3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470" y="2977"/>
              <a:ext cx="576" cy="413"/>
            </a:xfrm>
            <a:prstGeom prst="rect">
              <a:avLst/>
            </a:prstGeom>
            <a:noFill/>
          </p:spPr>
        </p:pic>
        <p:pic>
          <p:nvPicPr>
            <p:cNvPr id="73" name="Picture 30" descr="sasgroup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429" y="2976"/>
              <a:ext cx="506" cy="590"/>
            </a:xfrm>
            <a:prstGeom prst="rect">
              <a:avLst/>
            </a:prstGeom>
            <a:noFill/>
          </p:spPr>
        </p:pic>
        <p:pic>
          <p:nvPicPr>
            <p:cNvPr id="74" name="Picture 31" descr="singapore airlines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03" y="2976"/>
              <a:ext cx="584" cy="438"/>
            </a:xfrm>
            <a:prstGeom prst="rect">
              <a:avLst/>
            </a:prstGeom>
            <a:noFill/>
          </p:spPr>
        </p:pic>
        <p:pic>
          <p:nvPicPr>
            <p:cNvPr id="75" name="Picture 32" descr="south african airways"/>
            <p:cNvPicPr>
              <a:picLocks noChangeAspect="1" noChangeArrowheads="1"/>
            </p:cNvPicPr>
            <p:nvPr/>
          </p:nvPicPr>
          <p:blipFill>
            <a:blip r:embed="rId30" cstate="print"/>
            <a:srcRect l="6473" b="-7542"/>
            <a:stretch>
              <a:fillRect/>
            </a:stretch>
          </p:blipFill>
          <p:spPr bwMode="auto">
            <a:xfrm>
              <a:off x="2018" y="2932"/>
              <a:ext cx="1088" cy="413"/>
            </a:xfrm>
            <a:prstGeom prst="rect">
              <a:avLst/>
            </a:prstGeom>
            <a:noFill/>
          </p:spPr>
        </p:pic>
        <p:pic>
          <p:nvPicPr>
            <p:cNvPr id="76" name="Picture 33" descr="swiss worldcargo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423" y="3294"/>
              <a:ext cx="1051" cy="312"/>
            </a:xfrm>
            <a:prstGeom prst="rect">
              <a:avLst/>
            </a:prstGeom>
            <a:noFill/>
          </p:spPr>
        </p:pic>
        <p:pic>
          <p:nvPicPr>
            <p:cNvPr id="77" name="Picture 34" descr="united airlines"/>
            <p:cNvPicPr>
              <a:picLocks noChangeAspect="1" noChangeArrowheads="1"/>
            </p:cNvPicPr>
            <p:nvPr/>
          </p:nvPicPr>
          <p:blipFill>
            <a:blip r:embed="rId32" cstate="print"/>
            <a:srcRect r="65408" b="15741"/>
            <a:stretch>
              <a:fillRect/>
            </a:stretch>
          </p:blipFill>
          <p:spPr bwMode="auto">
            <a:xfrm>
              <a:off x="3697" y="3747"/>
              <a:ext cx="1270" cy="127"/>
            </a:xfrm>
            <a:prstGeom prst="rect">
              <a:avLst/>
            </a:prstGeom>
            <a:noFill/>
          </p:spPr>
        </p:pic>
        <p:pic>
          <p:nvPicPr>
            <p:cNvPr id="78" name="Picture 35" descr="vari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245" y="3475"/>
              <a:ext cx="1374" cy="312"/>
            </a:xfrm>
            <a:prstGeom prst="rect">
              <a:avLst/>
            </a:prstGeom>
            <a:noFill/>
          </p:spPr>
        </p:pic>
      </p:grpSp>
      <p:pic>
        <p:nvPicPr>
          <p:cNvPr id="79" name="Picture 36" descr="Traxon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97623" y="1828800"/>
            <a:ext cx="2027237" cy="39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906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Enterprise Applications</a:t>
            </a:r>
            <a:br>
              <a:rPr lang="en-US" sz="3200" i="1" dirty="0"/>
            </a:br>
            <a:r>
              <a:rPr lang="en-US" dirty="0"/>
              <a:t>Challenges in Analysis and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144000" cy="1330580"/>
          </a:xfrm>
        </p:spPr>
        <p:txBody>
          <a:bodyPr/>
          <a:lstStyle/>
          <a:p>
            <a:r>
              <a:rPr lang="en-HK" dirty="0" smtClean="0"/>
              <a:t>Too many </a:t>
            </a:r>
            <a:r>
              <a:rPr lang="en-HK" b="1" i="1" dirty="0" smtClean="0">
                <a:solidFill>
                  <a:schemeClr val="bg2"/>
                </a:solidFill>
              </a:rPr>
              <a:t>user</a:t>
            </a:r>
            <a:r>
              <a:rPr lang="en-HK" dirty="0" smtClean="0">
                <a:solidFill>
                  <a:schemeClr val="bg2"/>
                </a:solidFill>
              </a:rPr>
              <a:t> </a:t>
            </a:r>
            <a:r>
              <a:rPr lang="en-HK" b="1" i="1" dirty="0" smtClean="0">
                <a:solidFill>
                  <a:schemeClr val="bg2"/>
                </a:solidFill>
              </a:rPr>
              <a:t>scenarios</a:t>
            </a:r>
            <a:r>
              <a:rPr lang="en-HK" dirty="0" smtClean="0"/>
              <a:t> and </a:t>
            </a:r>
            <a:r>
              <a:rPr lang="en-HK" b="1" i="1" dirty="0" smtClean="0">
                <a:solidFill>
                  <a:schemeClr val="bg2"/>
                </a:solidFill>
              </a:rPr>
              <a:t>use cases</a:t>
            </a:r>
          </a:p>
          <a:p>
            <a:r>
              <a:rPr lang="en-HK" dirty="0" smtClean="0"/>
              <a:t>Too many </a:t>
            </a:r>
            <a:r>
              <a:rPr lang="en-HK" b="1" i="1" dirty="0" smtClean="0">
                <a:solidFill>
                  <a:srgbClr val="00B050"/>
                </a:solidFill>
              </a:rPr>
              <a:t>design</a:t>
            </a:r>
            <a:r>
              <a:rPr lang="en-HK" dirty="0" smtClean="0"/>
              <a:t>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67CE7-25D0-4680-8D10-2239A099A52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31812" y="3166786"/>
            <a:ext cx="1005840" cy="1005840"/>
          </a:xfrm>
          <a:prstGeom prst="wedgeRectCallout">
            <a:avLst>
              <a:gd name="adj1" fmla="val 136098"/>
              <a:gd name="adj2" fmla="val 254502"/>
            </a:avLst>
          </a:prstGeom>
          <a:solidFill>
            <a:schemeClr val="bg1"/>
          </a:solidFill>
          <a:ln w="762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>
              <a:lnSpc>
                <a:spcPct val="90000"/>
              </a:lnSpc>
              <a:spcBef>
                <a:spcPts val="0"/>
              </a:spcBef>
            </a:pPr>
            <a:r>
              <a:rPr lang="en-US" sz="3201" b="1" i="1" dirty="0" smtClean="0"/>
              <a:t>Low cost</a:t>
            </a:r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751012" y="3166786"/>
            <a:ext cx="2377440" cy="1463040"/>
          </a:xfrm>
          <a:prstGeom prst="wedgeRectCallout">
            <a:avLst>
              <a:gd name="adj1" fmla="val 33851"/>
              <a:gd name="adj2" fmla="val 163114"/>
            </a:avLst>
          </a:prstGeom>
          <a:solidFill>
            <a:schemeClr val="bg1"/>
          </a:solidFill>
          <a:ln w="762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>
              <a:lnSpc>
                <a:spcPct val="90000"/>
              </a:lnSpc>
              <a:spcBef>
                <a:spcPts val="0"/>
              </a:spcBef>
            </a:pPr>
            <a:r>
              <a:rPr lang="en-US" sz="3201" b="1" i="1" dirty="0" smtClean="0"/>
              <a:t>Competitive, short time to market</a:t>
            </a:r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328424" y="3166786"/>
            <a:ext cx="2468880" cy="1920240"/>
          </a:xfrm>
          <a:prstGeom prst="wedgeRectCallout">
            <a:avLst>
              <a:gd name="adj1" fmla="val -19948"/>
              <a:gd name="adj2" fmla="val 116135"/>
            </a:avLst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>
              <a:lnSpc>
                <a:spcPct val="90000"/>
              </a:lnSpc>
              <a:spcBef>
                <a:spcPts val="0"/>
              </a:spcBef>
            </a:pPr>
            <a:r>
              <a:rPr lang="en-US" sz="3201" b="1" i="1" dirty="0" smtClean="0"/>
              <a:t>Security, reliability, usability, performance</a:t>
            </a:r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995424" y="3166786"/>
            <a:ext cx="2375588" cy="1005840"/>
          </a:xfrm>
          <a:prstGeom prst="wedgeRectCallout">
            <a:avLst>
              <a:gd name="adj1" fmla="val -76913"/>
              <a:gd name="adj2" fmla="val 246855"/>
            </a:avLst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>
              <a:lnSpc>
                <a:spcPct val="90000"/>
              </a:lnSpc>
              <a:spcBef>
                <a:spcPts val="0"/>
              </a:spcBef>
            </a:pPr>
            <a:r>
              <a:rPr lang="en-US" sz="3201" b="1" i="1" dirty="0" smtClean="0"/>
              <a:t>Flexible, modifiable  </a:t>
            </a:r>
            <a:r>
              <a:rPr lang="en-US" sz="3201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77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</p:bldLst>
  </p:timing>
</p:sld>
</file>

<file path=ppt/theme/theme1.xml><?xml version="1.0" encoding="utf-8"?>
<a:theme xmlns:a="http://schemas.openxmlformats.org/drawingml/2006/main" name="2_Side Bar">
  <a:themeElements>
    <a:clrScheme name="2_Side Bar 9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2_Side Bar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00"/>
        </a:accent6>
        <a:hlink>
          <a:srgbClr val="A0A0A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5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6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7">
        <a:dk1>
          <a:srgbClr val="000000"/>
        </a:dk1>
        <a:lt1>
          <a:srgbClr val="FFFFFF"/>
        </a:lt1>
        <a:dk2>
          <a:srgbClr val="003300"/>
        </a:dk2>
        <a:lt2>
          <a:srgbClr val="CC0000"/>
        </a:lt2>
        <a:accent1>
          <a:srgbClr val="EAEAEA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2D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8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2D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9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10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2D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11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 Bar 12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ide Bar">
  <a:themeElements>
    <a:clrScheme name="5_Side Bar 5">
      <a:dk1>
        <a:srgbClr val="000000"/>
      </a:dk1>
      <a:lt1>
        <a:srgbClr val="FFFFFF"/>
      </a:lt1>
      <a:dk2>
        <a:srgbClr val="CC0000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5_Side Bar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de Bar 3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de Bar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00"/>
        </a:accent6>
        <a:hlink>
          <a:srgbClr val="A0A0A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de Bar 5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de Bar 7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de Bar 8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de Bar 9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Side Bar 8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3300"/>
    </a:accent2>
    <a:accent3>
      <a:srgbClr val="FFFFFF"/>
    </a:accent3>
    <a:accent4>
      <a:srgbClr val="000000"/>
    </a:accent4>
    <a:accent5>
      <a:srgbClr val="F3F3F3"/>
    </a:accent5>
    <a:accent6>
      <a:srgbClr val="002D00"/>
    </a:accent6>
    <a:hlink>
      <a:srgbClr val="000066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5_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5_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5_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5_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6.xml><?xml version="1.0" encoding="utf-8"?>
<a:themeOverride xmlns:a="http://schemas.openxmlformats.org/drawingml/2006/main">
  <a:clrScheme name="5_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7.xml><?xml version="1.0" encoding="utf-8"?>
<a:themeOverride xmlns:a="http://schemas.openxmlformats.org/drawingml/2006/main">
  <a:clrScheme name="5_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8.xml><?xml version="1.0" encoding="utf-8"?>
<a:themeOverride xmlns:a="http://schemas.openxmlformats.org/drawingml/2006/main">
  <a:clrScheme name="5_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Designs\Side Bar.pot</Template>
  <TotalTime>9562</TotalTime>
  <Words>198</Words>
  <Application>Microsoft Office PowerPoint</Application>
  <PresentationFormat>Custom</PresentationFormat>
  <Paragraphs>51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PMingLiU</vt:lpstr>
      <vt:lpstr>Times New Roman</vt:lpstr>
      <vt:lpstr>Courier New</vt:lpstr>
      <vt:lpstr>Arial</vt:lpstr>
      <vt:lpstr>Book Antiqua</vt:lpstr>
      <vt:lpstr>Wingdings</vt:lpstr>
      <vt:lpstr>Consolas</vt:lpstr>
      <vt:lpstr>2_Side Bar</vt:lpstr>
      <vt:lpstr>5_Side Bar</vt:lpstr>
      <vt:lpstr>Introducing Enterprise Applications</vt:lpstr>
      <vt:lpstr>Something Missing from the Course?</vt:lpstr>
      <vt:lpstr>Enterprise Applications</vt:lpstr>
      <vt:lpstr>Enterprise Application Example</vt:lpstr>
      <vt:lpstr>DTTN Logistics Service Providers</vt:lpstr>
      <vt:lpstr>DTTN Shippers</vt:lpstr>
      <vt:lpstr>DTTN Connected Shipment Carriers</vt:lpstr>
      <vt:lpstr>DTTN Connected Airlines</vt:lpstr>
      <vt:lpstr>Enterprise Applications Challenges in Analysis and Design</vt:lpstr>
      <vt:lpstr>Enterprise Applications Challenges in Analysis and Design</vt:lpstr>
      <vt:lpstr>Common Design in Enterprise Applications Multi-Tier Distributed Architecture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Design</dc:title>
  <dc:creator>Prof. T.H. Tse</dc:creator>
  <cp:lastModifiedBy>TH Tse</cp:lastModifiedBy>
  <cp:revision>1142</cp:revision>
  <cp:lastPrinted>1999-11-02T09:52:10Z</cp:lastPrinted>
  <dcterms:created xsi:type="dcterms:W3CDTF">1995-06-02T22:09:48Z</dcterms:created>
  <dcterms:modified xsi:type="dcterms:W3CDTF">2023-11-02T10:46:18Z</dcterms:modified>
</cp:coreProperties>
</file>