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603" r:id="rId2"/>
    <p:sldId id="472" r:id="rId3"/>
    <p:sldId id="473" r:id="rId4"/>
    <p:sldId id="474" r:id="rId5"/>
    <p:sldId id="424" r:id="rId6"/>
    <p:sldId id="425" r:id="rId7"/>
    <p:sldId id="570" r:id="rId8"/>
    <p:sldId id="654" r:id="rId9"/>
    <p:sldId id="428" r:id="rId10"/>
    <p:sldId id="427" r:id="rId11"/>
    <p:sldId id="609" r:id="rId12"/>
    <p:sldId id="610" r:id="rId13"/>
    <p:sldId id="475" r:id="rId14"/>
    <p:sldId id="476" r:id="rId15"/>
    <p:sldId id="477" r:id="rId16"/>
    <p:sldId id="478" r:id="rId17"/>
    <p:sldId id="479" r:id="rId18"/>
    <p:sldId id="604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571" r:id="rId28"/>
    <p:sldId id="573" r:id="rId29"/>
    <p:sldId id="498" r:id="rId30"/>
    <p:sldId id="499" r:id="rId31"/>
    <p:sldId id="656" r:id="rId32"/>
    <p:sldId id="653" r:id="rId33"/>
    <p:sldId id="500" r:id="rId34"/>
    <p:sldId id="633" r:id="rId35"/>
    <p:sldId id="503" r:id="rId36"/>
    <p:sldId id="504" r:id="rId37"/>
    <p:sldId id="665" r:id="rId38"/>
    <p:sldId id="647" r:id="rId39"/>
    <p:sldId id="648" r:id="rId40"/>
    <p:sldId id="649" r:id="rId41"/>
    <p:sldId id="650" r:id="rId42"/>
    <p:sldId id="651" r:id="rId43"/>
    <p:sldId id="652" r:id="rId44"/>
    <p:sldId id="460" r:id="rId45"/>
    <p:sldId id="461" r:id="rId46"/>
    <p:sldId id="538" r:id="rId47"/>
    <p:sldId id="585" r:id="rId48"/>
    <p:sldId id="540" r:id="rId49"/>
    <p:sldId id="667" r:id="rId50"/>
    <p:sldId id="541" r:id="rId51"/>
    <p:sldId id="539" r:id="rId52"/>
    <p:sldId id="542" r:id="rId53"/>
    <p:sldId id="668" r:id="rId54"/>
    <p:sldId id="463" r:id="rId55"/>
    <p:sldId id="464" r:id="rId56"/>
    <p:sldId id="535" r:id="rId57"/>
    <p:sldId id="507" r:id="rId58"/>
    <p:sldId id="601" r:id="rId59"/>
    <p:sldId id="659" r:id="rId60"/>
    <p:sldId id="549" r:id="rId61"/>
    <p:sldId id="662" r:id="rId62"/>
    <p:sldId id="663" r:id="rId63"/>
    <p:sldId id="664" r:id="rId64"/>
  </p:sldIdLst>
  <p:sldSz cx="9902825" cy="6858000"/>
  <p:notesSz cx="10234613" cy="7099300"/>
  <p:embeddedFontLst>
    <p:embeddedFont>
      <p:font typeface="Wingdings 3" panose="05040102010807070707" pitchFamily="18" charset="2"/>
      <p:regular r:id="rId67"/>
    </p:embeddedFont>
    <p:embeddedFont>
      <p:font typeface="Times" panose="02020603050405020304" pitchFamily="18" charset="0"/>
      <p:regular r:id="rId68"/>
      <p:bold r:id="rId69"/>
      <p:italic r:id="rId70"/>
      <p:boldItalic r:id="rId71"/>
    </p:embeddedFont>
    <p:embeddedFont>
      <p:font typeface="Monotype Sorts" panose="020B0604020202020204"/>
      <p:regular r:id="rId72"/>
    </p:embeddedFont>
    <p:embeddedFont>
      <p:font typeface="Webdings" panose="05030102010509060703" pitchFamily="18" charset="2"/>
      <p:regular r:id="rId73"/>
    </p:embeddedFont>
    <p:embeddedFont>
      <p:font typeface="Consolas" panose="020B0609020204030204" pitchFamily="49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76">
          <p15:clr>
            <a:srgbClr val="A4A3A4"/>
          </p15:clr>
        </p15:guide>
        <p15:guide id="2" pos="42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FF"/>
    <a:srgbClr val="3366FF"/>
    <a:srgbClr val="000066"/>
    <a:srgbClr val="CC0000"/>
    <a:srgbClr val="006600"/>
    <a:srgbClr val="003C78"/>
    <a:srgbClr val="285078"/>
    <a:srgbClr val="1E3C5A"/>
    <a:srgbClr val="23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660"/>
  </p:normalViewPr>
  <p:slideViewPr>
    <p:cSldViewPr>
      <p:cViewPr varScale="1">
        <p:scale>
          <a:sx n="112" d="100"/>
          <a:sy n="112" d="100"/>
        </p:scale>
        <p:origin x="1242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600" y="-72"/>
      </p:cViewPr>
      <p:guideLst>
        <p:guide orient="horz" pos="1276"/>
        <p:guide pos="4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9.xml"/><Relationship Id="rId13" Type="http://schemas.openxmlformats.org/officeDocument/2006/relationships/slide" Target="slides/slide46.xml"/><Relationship Id="rId3" Type="http://schemas.openxmlformats.org/officeDocument/2006/relationships/slide" Target="slides/slide8.xml"/><Relationship Id="rId7" Type="http://schemas.openxmlformats.org/officeDocument/2006/relationships/slide" Target="slides/slide38.xml"/><Relationship Id="rId12" Type="http://schemas.openxmlformats.org/officeDocument/2006/relationships/slide" Target="slides/slide43.xml"/><Relationship Id="rId2" Type="http://schemas.openxmlformats.org/officeDocument/2006/relationships/slide" Target="slides/slide7.xml"/><Relationship Id="rId16" Type="http://schemas.openxmlformats.org/officeDocument/2006/relationships/slide" Target="slides/slide59.xml"/><Relationship Id="rId1" Type="http://schemas.openxmlformats.org/officeDocument/2006/relationships/slide" Target="slides/slide6.xml"/><Relationship Id="rId6" Type="http://schemas.openxmlformats.org/officeDocument/2006/relationships/slide" Target="slides/slide37.xml"/><Relationship Id="rId11" Type="http://schemas.openxmlformats.org/officeDocument/2006/relationships/slide" Target="slides/slide42.xml"/><Relationship Id="rId5" Type="http://schemas.openxmlformats.org/officeDocument/2006/relationships/slide" Target="slides/slide36.xml"/><Relationship Id="rId15" Type="http://schemas.openxmlformats.org/officeDocument/2006/relationships/slide" Target="slides/slide58.xml"/><Relationship Id="rId10" Type="http://schemas.openxmlformats.org/officeDocument/2006/relationships/slide" Target="slides/slide41.xml"/><Relationship Id="rId4" Type="http://schemas.openxmlformats.org/officeDocument/2006/relationships/slide" Target="slides/slide24.xml"/><Relationship Id="rId9" Type="http://schemas.openxmlformats.org/officeDocument/2006/relationships/slide" Target="slides/slide40.xml"/><Relationship Id="rId14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925" y="-1588"/>
            <a:ext cx="43830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1700">
              <a:defRPr sz="1000" i="1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16600" y="-1588"/>
            <a:ext cx="43830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4925" y="6715125"/>
            <a:ext cx="43830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1700">
              <a:defRPr sz="1000" i="1"/>
            </a:lvl1pPr>
          </a:lstStyle>
          <a:p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16600" y="6715125"/>
            <a:ext cx="438308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/>
            </a:lvl1pPr>
          </a:lstStyle>
          <a:p>
            <a:fld id="{88F0315B-3EA5-41F7-9FF2-578AD875E2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-6350"/>
            <a:ext cx="44719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86438" y="-6350"/>
            <a:ext cx="44719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4988"/>
            <a:ext cx="3841750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373438"/>
            <a:ext cx="7596187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6751638"/>
            <a:ext cx="44719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defRPr sz="1000" i="1"/>
            </a:lvl1pPr>
          </a:lstStyle>
          <a:p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86438" y="6751638"/>
            <a:ext cx="44719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/>
            </a:lvl1pPr>
          </a:lstStyle>
          <a:p>
            <a:fld id="{CADE3D65-0081-475A-AD5A-1A104ED92A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304800"/>
            <a:ext cx="9220200" cy="3124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3733800"/>
            <a:ext cx="9220200" cy="2895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172200"/>
            <a:ext cx="206216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5C0D2-112D-46DC-82E3-9FA8A0D464A7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446DA-BAA0-4422-96B3-E27294C669C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1" name="Group 9"/>
          <p:cNvGrpSpPr>
            <a:grpSpLocks/>
          </p:cNvGrpSpPr>
          <p:nvPr userDrawn="1"/>
        </p:nvGrpSpPr>
        <p:grpSpPr bwMode="auto">
          <a:xfrm>
            <a:off x="3" y="3355981"/>
            <a:ext cx="9902825" cy="74613"/>
            <a:chOff x="0" y="866"/>
            <a:chExt cx="6238" cy="46"/>
          </a:xfrm>
        </p:grpSpPr>
        <p:sp>
          <p:nvSpPr>
            <p:cNvPr id="3082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BC6AB-0F62-48A4-8AA8-F058EC6AB04E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AFB1-58C1-4404-9B2C-D920D3035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3" y="266700"/>
            <a:ext cx="2286000" cy="63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705600" cy="63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0CC38-905B-4477-B378-0327D8F8F462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DC29-E6DE-4FA8-A2E8-7AC7FF1B8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7BB3D-3629-4D8E-ACE2-38A204EDCE8E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78265-C820-4E46-BA99-3A9A5CAE4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BE8AF-2AE1-46BF-A4F6-8BD67AF76C2B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5660-AF87-4497-B061-07847982A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3" y="1676400"/>
            <a:ext cx="4495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BFEFCF-59AE-4050-8625-AFEC038E1B21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148FB-7407-4127-8898-A35860781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91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91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29AB8-2AE2-4158-9B5D-FD36F434133F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2546C-370B-4BB9-9A56-A990B50C46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C82CB7-8651-45FA-8904-D8C9333178E4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2ED7F-B392-4BFA-83CE-F42DDA2D9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D31CD0-2BCD-4EA8-ABA5-06DFCAE4E8CB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84B08-1D27-4BC1-9CAF-0C39921A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6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A715-6C51-471E-A287-A364133588C1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E4F63-101D-4D4D-83E3-046C4AD09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6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6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6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DAB18-DAC5-4D34-BB1F-FAF29122B7C5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CFF80-F6CC-45F7-8EB6-EAA3758C6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3" y="6172200"/>
            <a:ext cx="206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folHlink"/>
                </a:solidFill>
              </a:defRPr>
            </a:lvl1pPr>
          </a:lstStyle>
          <a:p>
            <a:fld id="{B3733CA6-4A82-4A12-B484-306DA022573A}" type="datetime1">
              <a:rPr lang="en-US"/>
              <a:pPr/>
              <a:t>11/2/2023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/>
              <a:t>An Introduction to Formal Methods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2841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209B6A9A-5F61-4D25-A866-91C15CB5A55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3" y="1374781"/>
            <a:ext cx="9902825" cy="73025"/>
            <a:chOff x="0" y="866"/>
            <a:chExt cx="6238" cy="46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92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206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60525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89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tse@cs.hku.hk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hku.hk/tht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ngcsp.com/cspbook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cs.hku.hk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4" Type="http://schemas.openxmlformats.org/officeDocument/2006/relationships/hyperlink" Target="mailto:thtse@cs.hku.hk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2" y="304800"/>
            <a:ext cx="9144000" cy="3124200"/>
          </a:xfrm>
        </p:spPr>
        <p:txBody>
          <a:bodyPr/>
          <a:lstStyle/>
          <a:p>
            <a:r>
              <a:rPr lang="en-US" sz="8800" dirty="0"/>
              <a:t>Formal Methods </a:t>
            </a:r>
            <a:r>
              <a:rPr lang="en-US" sz="8800"/>
              <a:t>and </a:t>
            </a:r>
            <a:r>
              <a:rPr lang="en-US" sz="8800" smtClean="0"/>
              <a:t>Beyond</a:t>
            </a:r>
            <a:endParaRPr lang="en-US" sz="8800" dirty="0"/>
          </a:p>
        </p:txBody>
      </p:sp>
      <p:sp>
        <p:nvSpPr>
          <p:cNvPr id="18636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616" y="3733800"/>
            <a:ext cx="7239000" cy="2895600"/>
          </a:xfrm>
          <a:noFill/>
          <a:ln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4000" dirty="0"/>
              <a:t>Prof. T.H. Tse</a:t>
            </a:r>
          </a:p>
          <a:p>
            <a:pPr algn="l">
              <a:lnSpc>
                <a:spcPct val="90000"/>
              </a:lnSpc>
            </a:pPr>
            <a:r>
              <a:rPr lang="en-US" sz="2400" dirty="0"/>
              <a:t>Department of Computer Science</a:t>
            </a:r>
          </a:p>
          <a:p>
            <a:pPr algn="l">
              <a:lnSpc>
                <a:spcPct val="90000"/>
              </a:lnSpc>
            </a:pPr>
            <a:r>
              <a:rPr lang="en-US" sz="2400" dirty="0"/>
              <a:t>Email: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000" dirty="0">
                <a:latin typeface="Consolas" pitchFamily="49" charset="0"/>
                <a:hlinkClick r:id="rId3"/>
              </a:rPr>
              <a:t>thtse@cs.hku.hk</a:t>
            </a:r>
            <a:endParaRPr lang="en-US" sz="2000" dirty="0">
              <a:latin typeface="Consolas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/>
              <a:t>Web: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hlinkClick r:id="rId4"/>
              </a:rPr>
              <a:t>hku.hk/</a:t>
            </a:r>
            <a:r>
              <a:rPr lang="en-US" sz="2000" dirty="0" err="1" smtClean="0">
                <a:latin typeface="Consolas" pitchFamily="49" charset="0"/>
                <a:hlinkClick r:id="rId4"/>
              </a:rPr>
              <a:t>thtse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1863686" name="Group 6"/>
          <p:cNvGrpSpPr>
            <a:grpSpLocks/>
          </p:cNvGrpSpPr>
          <p:nvPr/>
        </p:nvGrpSpPr>
        <p:grpSpPr bwMode="auto">
          <a:xfrm>
            <a:off x="533403" y="3886200"/>
            <a:ext cx="1219200" cy="1219200"/>
            <a:chOff x="336" y="2496"/>
            <a:chExt cx="768" cy="768"/>
          </a:xfrm>
        </p:grpSpPr>
        <p:sp>
          <p:nvSpPr>
            <p:cNvPr id="1863687" name="Rectangle 7"/>
            <p:cNvSpPr>
              <a:spLocks noChangeArrowheads="1"/>
            </p:cNvSpPr>
            <p:nvPr/>
          </p:nvSpPr>
          <p:spPr bwMode="auto">
            <a:xfrm>
              <a:off x="383" y="2537"/>
              <a:ext cx="341" cy="68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88" name="Freeform 8"/>
            <p:cNvSpPr>
              <a:spLocks/>
            </p:cNvSpPr>
            <p:nvPr/>
          </p:nvSpPr>
          <p:spPr bwMode="auto">
            <a:xfrm>
              <a:off x="383" y="2586"/>
              <a:ext cx="673" cy="588"/>
            </a:xfrm>
            <a:custGeom>
              <a:avLst/>
              <a:gdLst/>
              <a:ahLst/>
              <a:cxnLst>
                <a:cxn ang="0">
                  <a:pos x="58" y="1424"/>
                </a:cxn>
                <a:cxn ang="0">
                  <a:pos x="206" y="1391"/>
                </a:cxn>
                <a:cxn ang="0">
                  <a:pos x="333" y="1352"/>
                </a:cxn>
                <a:cxn ang="0">
                  <a:pos x="471" y="1290"/>
                </a:cxn>
                <a:cxn ang="0">
                  <a:pos x="637" y="1174"/>
                </a:cxn>
                <a:cxn ang="0">
                  <a:pos x="754" y="1062"/>
                </a:cxn>
                <a:cxn ang="0">
                  <a:pos x="838" y="965"/>
                </a:cxn>
                <a:cxn ang="0">
                  <a:pos x="916" y="852"/>
                </a:cxn>
                <a:cxn ang="0">
                  <a:pos x="999" y="733"/>
                </a:cxn>
                <a:cxn ang="0">
                  <a:pos x="1090" y="598"/>
                </a:cxn>
                <a:cxn ang="0">
                  <a:pos x="1191" y="476"/>
                </a:cxn>
                <a:cxn ang="0">
                  <a:pos x="1290" y="381"/>
                </a:cxn>
                <a:cxn ang="0">
                  <a:pos x="1390" y="307"/>
                </a:cxn>
                <a:cxn ang="0">
                  <a:pos x="1471" y="263"/>
                </a:cxn>
                <a:cxn ang="0">
                  <a:pos x="1580" y="214"/>
                </a:cxn>
                <a:cxn ang="0">
                  <a:pos x="1605" y="0"/>
                </a:cxn>
                <a:cxn ang="0">
                  <a:pos x="1444" y="68"/>
                </a:cxn>
                <a:cxn ang="0">
                  <a:pos x="1289" y="164"/>
                </a:cxn>
                <a:cxn ang="0">
                  <a:pos x="1194" y="244"/>
                </a:cxn>
                <a:cxn ang="0">
                  <a:pos x="1094" y="352"/>
                </a:cxn>
                <a:cxn ang="0">
                  <a:pos x="1016" y="461"/>
                </a:cxn>
                <a:cxn ang="0">
                  <a:pos x="947" y="564"/>
                </a:cxn>
                <a:cxn ang="0">
                  <a:pos x="878" y="663"/>
                </a:cxn>
                <a:cxn ang="0">
                  <a:pos x="807" y="768"/>
                </a:cxn>
                <a:cxn ang="0">
                  <a:pos x="734" y="857"/>
                </a:cxn>
                <a:cxn ang="0">
                  <a:pos x="650" y="943"/>
                </a:cxn>
                <a:cxn ang="0">
                  <a:pos x="558" y="1026"/>
                </a:cxn>
                <a:cxn ang="0">
                  <a:pos x="441" y="1101"/>
                </a:cxn>
                <a:cxn ang="0">
                  <a:pos x="318" y="1153"/>
                </a:cxn>
                <a:cxn ang="0">
                  <a:pos x="182" y="1197"/>
                </a:cxn>
                <a:cxn ang="0">
                  <a:pos x="46" y="1225"/>
                </a:cxn>
                <a:cxn ang="0">
                  <a:pos x="0" y="1434"/>
                </a:cxn>
              </a:cxnLst>
              <a:rect l="0" t="0" r="r" b="b"/>
              <a:pathLst>
                <a:path w="1606" h="1435">
                  <a:moveTo>
                    <a:pt x="0" y="1434"/>
                  </a:moveTo>
                  <a:lnTo>
                    <a:pt x="58" y="1424"/>
                  </a:lnTo>
                  <a:lnTo>
                    <a:pt x="121" y="1411"/>
                  </a:lnTo>
                  <a:lnTo>
                    <a:pt x="206" y="1391"/>
                  </a:lnTo>
                  <a:lnTo>
                    <a:pt x="271" y="1374"/>
                  </a:lnTo>
                  <a:lnTo>
                    <a:pt x="333" y="1352"/>
                  </a:lnTo>
                  <a:lnTo>
                    <a:pt x="395" y="1329"/>
                  </a:lnTo>
                  <a:lnTo>
                    <a:pt x="471" y="1290"/>
                  </a:lnTo>
                  <a:lnTo>
                    <a:pt x="568" y="1227"/>
                  </a:lnTo>
                  <a:lnTo>
                    <a:pt x="637" y="1174"/>
                  </a:lnTo>
                  <a:lnTo>
                    <a:pt x="698" y="1118"/>
                  </a:lnTo>
                  <a:lnTo>
                    <a:pt x="754" y="1062"/>
                  </a:lnTo>
                  <a:lnTo>
                    <a:pt x="799" y="1010"/>
                  </a:lnTo>
                  <a:lnTo>
                    <a:pt x="838" y="965"/>
                  </a:lnTo>
                  <a:lnTo>
                    <a:pt x="880" y="904"/>
                  </a:lnTo>
                  <a:lnTo>
                    <a:pt x="916" y="852"/>
                  </a:lnTo>
                  <a:lnTo>
                    <a:pt x="963" y="789"/>
                  </a:lnTo>
                  <a:lnTo>
                    <a:pt x="999" y="733"/>
                  </a:lnTo>
                  <a:lnTo>
                    <a:pt x="1039" y="672"/>
                  </a:lnTo>
                  <a:lnTo>
                    <a:pt x="1090" y="598"/>
                  </a:lnTo>
                  <a:lnTo>
                    <a:pt x="1147" y="527"/>
                  </a:lnTo>
                  <a:lnTo>
                    <a:pt x="1191" y="476"/>
                  </a:lnTo>
                  <a:lnTo>
                    <a:pt x="1239" y="426"/>
                  </a:lnTo>
                  <a:lnTo>
                    <a:pt x="1290" y="381"/>
                  </a:lnTo>
                  <a:lnTo>
                    <a:pt x="1344" y="340"/>
                  </a:lnTo>
                  <a:lnTo>
                    <a:pt x="1390" y="307"/>
                  </a:lnTo>
                  <a:lnTo>
                    <a:pt x="1436" y="279"/>
                  </a:lnTo>
                  <a:lnTo>
                    <a:pt x="1471" y="263"/>
                  </a:lnTo>
                  <a:lnTo>
                    <a:pt x="1529" y="236"/>
                  </a:lnTo>
                  <a:lnTo>
                    <a:pt x="1580" y="214"/>
                  </a:lnTo>
                  <a:lnTo>
                    <a:pt x="1605" y="206"/>
                  </a:lnTo>
                  <a:lnTo>
                    <a:pt x="1605" y="0"/>
                  </a:lnTo>
                  <a:lnTo>
                    <a:pt x="1537" y="24"/>
                  </a:lnTo>
                  <a:lnTo>
                    <a:pt x="1444" y="68"/>
                  </a:lnTo>
                  <a:lnTo>
                    <a:pt x="1360" y="117"/>
                  </a:lnTo>
                  <a:lnTo>
                    <a:pt x="1289" y="164"/>
                  </a:lnTo>
                  <a:lnTo>
                    <a:pt x="1245" y="198"/>
                  </a:lnTo>
                  <a:lnTo>
                    <a:pt x="1194" y="244"/>
                  </a:lnTo>
                  <a:lnTo>
                    <a:pt x="1141" y="296"/>
                  </a:lnTo>
                  <a:lnTo>
                    <a:pt x="1094" y="352"/>
                  </a:lnTo>
                  <a:lnTo>
                    <a:pt x="1050" y="412"/>
                  </a:lnTo>
                  <a:lnTo>
                    <a:pt x="1016" y="461"/>
                  </a:lnTo>
                  <a:lnTo>
                    <a:pt x="981" y="513"/>
                  </a:lnTo>
                  <a:lnTo>
                    <a:pt x="947" y="564"/>
                  </a:lnTo>
                  <a:lnTo>
                    <a:pt x="911" y="617"/>
                  </a:lnTo>
                  <a:lnTo>
                    <a:pt x="878" y="663"/>
                  </a:lnTo>
                  <a:lnTo>
                    <a:pt x="841" y="720"/>
                  </a:lnTo>
                  <a:lnTo>
                    <a:pt x="807" y="768"/>
                  </a:lnTo>
                  <a:lnTo>
                    <a:pt x="771" y="815"/>
                  </a:lnTo>
                  <a:lnTo>
                    <a:pt x="734" y="857"/>
                  </a:lnTo>
                  <a:lnTo>
                    <a:pt x="693" y="901"/>
                  </a:lnTo>
                  <a:lnTo>
                    <a:pt x="650" y="943"/>
                  </a:lnTo>
                  <a:lnTo>
                    <a:pt x="612" y="980"/>
                  </a:lnTo>
                  <a:lnTo>
                    <a:pt x="558" y="1026"/>
                  </a:lnTo>
                  <a:lnTo>
                    <a:pt x="497" y="1069"/>
                  </a:lnTo>
                  <a:lnTo>
                    <a:pt x="441" y="1101"/>
                  </a:lnTo>
                  <a:lnTo>
                    <a:pt x="381" y="1129"/>
                  </a:lnTo>
                  <a:lnTo>
                    <a:pt x="318" y="1153"/>
                  </a:lnTo>
                  <a:lnTo>
                    <a:pt x="260" y="1172"/>
                  </a:lnTo>
                  <a:lnTo>
                    <a:pt x="182" y="1197"/>
                  </a:lnTo>
                  <a:lnTo>
                    <a:pt x="104" y="1215"/>
                  </a:lnTo>
                  <a:lnTo>
                    <a:pt x="46" y="1225"/>
                  </a:lnTo>
                  <a:lnTo>
                    <a:pt x="0" y="1230"/>
                  </a:lnTo>
                  <a:lnTo>
                    <a:pt x="0" y="1434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3689" name="Rectangle 9"/>
            <p:cNvSpPr>
              <a:spLocks noChangeArrowheads="1"/>
            </p:cNvSpPr>
            <p:nvPr/>
          </p:nvSpPr>
          <p:spPr bwMode="auto">
            <a:xfrm>
              <a:off x="363" y="2523"/>
              <a:ext cx="714" cy="71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90" name="Rectangle 10"/>
            <p:cNvSpPr>
              <a:spLocks noChangeArrowheads="1"/>
            </p:cNvSpPr>
            <p:nvPr/>
          </p:nvSpPr>
          <p:spPr bwMode="auto">
            <a:xfrm>
              <a:off x="336" y="2496"/>
              <a:ext cx="768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399212" y="2514600"/>
            <a:ext cx="2880360" cy="1143000"/>
          </a:xfrm>
          <a:prstGeom prst="borderCallout1">
            <a:avLst>
              <a:gd name="adj1" fmla="val 18750"/>
              <a:gd name="adj2" fmla="val -55"/>
              <a:gd name="adj3" fmla="val -51830"/>
              <a:gd name="adj4" fmla="val -25516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412" y="2514600"/>
            <a:ext cx="27432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0070C0"/>
                </a:solidFill>
              </a:rPr>
              <a:t>Important</a:t>
            </a:r>
            <a:r>
              <a:rPr lang="en-US" sz="3200" b="1" i="1" dirty="0" smtClean="0"/>
              <a:t> part of the course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67" y="1705670"/>
            <a:ext cx="3383280" cy="2374231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70B3-AED6-4C11-8E4F-A141076E9140}" type="slidenum">
              <a:rPr lang="en-US"/>
              <a:pPr/>
              <a:t>10</a:t>
            </a:fld>
            <a:endParaRPr lang="en-US"/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3" y="266700"/>
            <a:ext cx="9142413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b="1" dirty="0"/>
              <a:t>More </a:t>
            </a:r>
            <a:r>
              <a:rPr lang="en-US" b="1" dirty="0" smtClean="0"/>
              <a:t>Limitations</a:t>
            </a:r>
            <a:endParaRPr lang="en-US" b="1" dirty="0"/>
          </a:p>
        </p:txBody>
      </p:sp>
      <p:sp>
        <p:nvSpPr>
          <p:cNvPr id="1651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2" y="1676400"/>
            <a:ext cx="5394960" cy="990600"/>
          </a:xfrm>
          <a:ln/>
        </p:spPr>
        <p:txBody>
          <a:bodyPr/>
          <a:lstStyle/>
          <a:p>
            <a:pPr marL="395288" indent="-395288">
              <a:buClr>
                <a:schemeClr val="bg2"/>
              </a:buClr>
            </a:pPr>
            <a:r>
              <a:rPr lang="en-US" dirty="0"/>
              <a:t>State machine for all </a:t>
            </a:r>
            <a:r>
              <a:rPr lang="en-US" dirty="0" smtClean="0"/>
              <a:t>objects?</a:t>
            </a:r>
            <a:endParaRPr lang="en-US" dirty="0"/>
          </a:p>
          <a:p>
            <a:pPr marL="808038" lvl="1" indent="-298450"/>
            <a:r>
              <a:rPr lang="en-US" dirty="0" smtClean="0"/>
              <a:t>6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</a:rPr>
              <a:t>x </a:t>
            </a:r>
            <a:r>
              <a:rPr lang="en-US" dirty="0" smtClean="0"/>
              <a:t>2</a:t>
            </a:r>
            <a:r>
              <a:rPr lang="en-US" i="1" baseline="30000" dirty="0" smtClean="0"/>
              <a:t>N </a:t>
            </a:r>
            <a:r>
              <a:rPr lang="en-US" dirty="0" smtClean="0"/>
              <a:t>states</a:t>
            </a:r>
            <a:endParaRPr lang="en-US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12753" y="2768124"/>
            <a:ext cx="47672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8038" lvl="1" indent="-298450"/>
            <a:r>
              <a:rPr lang="en-US" kern="0" dirty="0" smtClean="0"/>
              <a:t>20 736 states for </a:t>
            </a:r>
            <a:r>
              <a:rPr lang="en-US" i="1" kern="0" dirty="0" smtClean="0"/>
              <a:t>N</a:t>
            </a:r>
            <a:r>
              <a:rPr lang="en-US" kern="0" dirty="0" smtClean="0"/>
              <a:t> = 4</a:t>
            </a:r>
          </a:p>
          <a:p>
            <a:pPr marL="808038" lvl="1" indent="-298450"/>
            <a:r>
              <a:rPr lang="en-US" kern="0" dirty="0" smtClean="0"/>
              <a:t>2 985 984 states for </a:t>
            </a:r>
            <a:r>
              <a:rPr lang="en-US" i="1" kern="0" dirty="0" smtClean="0"/>
              <a:t>N</a:t>
            </a:r>
            <a:r>
              <a:rPr lang="en-US" kern="0" dirty="0" smtClean="0"/>
              <a:t> = 6</a:t>
            </a:r>
          </a:p>
          <a:p>
            <a:r>
              <a:rPr lang="en-US" kern="0" dirty="0" smtClean="0"/>
              <a:t>Too complex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038747" y="1599486"/>
            <a:ext cx="3474720" cy="3931920"/>
          </a:xfrm>
          <a:prstGeom prst="wedgeRectCallout">
            <a:avLst>
              <a:gd name="adj1" fmla="val -121126"/>
              <a:gd name="adj2" fmla="val -2630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0066"/>
              </a:buClr>
              <a:buSzPct val="60000"/>
            </a:pPr>
            <a:endParaRPr lang="en-US" b="1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048696" y="4114086"/>
            <a:ext cx="3474720" cy="137160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01638" lvl="1" indent="-341313" algn="l">
              <a:buClr>
                <a:srgbClr val="000066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/>
              <a:t>6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 smtClean="0"/>
              <a:t>states for </a:t>
            </a:r>
            <a:r>
              <a:rPr lang="en-US" i="1" dirty="0" smtClean="0"/>
              <a:t>N</a:t>
            </a:r>
            <a:r>
              <a:rPr lang="en-US" dirty="0" smtClean="0"/>
              <a:t> telephones</a:t>
            </a:r>
          </a:p>
          <a:p>
            <a:pPr marL="401638" lvl="1" indent="-341313" algn="l">
              <a:buClr>
                <a:srgbClr val="000066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2</a:t>
            </a:r>
            <a:r>
              <a:rPr lang="en-US" i="1" baseline="30000" dirty="0" smtClean="0"/>
              <a:t>N </a:t>
            </a:r>
            <a:r>
              <a:rPr lang="en-US" dirty="0" smtClean="0"/>
              <a:t>states for </a:t>
            </a:r>
            <a:r>
              <a:rPr lang="en-US" i="1" dirty="0" smtClean="0"/>
              <a:t>N</a:t>
            </a:r>
            <a:r>
              <a:rPr lang="en-US" dirty="0" smtClean="0"/>
              <a:t> lines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1716" grpId="0" uiExpand="1" build="p" bldLvl="2"/>
      <p:bldP spid="7" grpId="0" uiExpand="1" build="p" bldLvl="2"/>
      <p:bldP spid="5" grpId="0" animBg="1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A5A0-4C08-4492-A488-648C53578374}" type="slidenum">
              <a:rPr lang="en-US"/>
              <a:pPr/>
              <a:t>11</a:t>
            </a:fld>
            <a:endParaRPr lang="en-US"/>
          </a:p>
        </p:txBody>
      </p:sp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ln>
            <a:noFill/>
          </a:ln>
        </p:spPr>
        <p:txBody>
          <a:bodyPr/>
          <a:lstStyle/>
          <a:p>
            <a:r>
              <a:rPr lang="en-US" b="1" dirty="0"/>
              <a:t>Example of Complex State Machine</a:t>
            </a:r>
          </a:p>
        </p:txBody>
      </p:sp>
      <p:pic>
        <p:nvPicPr>
          <p:cNvPr id="1875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3" y="1676406"/>
            <a:ext cx="5256213" cy="5141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75975" name="Text Box 7"/>
          <p:cNvSpPr txBox="1">
            <a:spLocks noChangeArrowheads="1"/>
          </p:cNvSpPr>
          <p:nvPr/>
        </p:nvSpPr>
        <p:spPr bwMode="auto">
          <a:xfrm>
            <a:off x="8072437" y="152400"/>
            <a:ext cx="167957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Mariani</a:t>
            </a:r>
            <a:r>
              <a:rPr lang="en-US" sz="1200" dirty="0"/>
              <a:t> et al.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096000" y="2575560"/>
            <a:ext cx="3108960" cy="1005840"/>
          </a:xfrm>
          <a:prstGeom prst="wedgeRectCallout">
            <a:avLst>
              <a:gd name="adj1" fmla="val -95279"/>
              <a:gd name="adj2" fmla="val 6176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 smtClean="0"/>
              <a:t>Impossible to solve problems visually</a:t>
            </a:r>
            <a:r>
              <a:rPr lang="en-HK" dirty="0" smtClean="0"/>
              <a:t>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F935F-DE87-4097-BCFE-4233E37316D9}" type="slidenum">
              <a:rPr lang="en-US"/>
              <a:pPr/>
              <a:t>12</a:t>
            </a:fld>
            <a:endParaRPr lang="en-US"/>
          </a:p>
        </p:txBody>
      </p:sp>
      <p:sp>
        <p:nvSpPr>
          <p:cNvPr id="187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3" y="266700"/>
            <a:ext cx="9142413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b="1" dirty="0"/>
              <a:t>Solutions to </a:t>
            </a:r>
            <a:r>
              <a:rPr lang="en-US" b="1" dirty="0" smtClean="0"/>
              <a:t>Limitations of UML</a:t>
            </a:r>
            <a:endParaRPr lang="en-US" b="1" dirty="0"/>
          </a:p>
        </p:txBody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44000" cy="1084730"/>
          </a:xfrm>
          <a:ln/>
        </p:spPr>
        <p:txBody>
          <a:bodyPr/>
          <a:lstStyle/>
          <a:p>
            <a:pPr marL="395288" indent="-395288"/>
            <a:r>
              <a:rPr lang="en-US" dirty="0"/>
              <a:t>The need for</a:t>
            </a:r>
          </a:p>
          <a:p>
            <a:pPr marL="808038" lvl="1" indent="-298450"/>
            <a:r>
              <a:rPr lang="en-US" dirty="0" smtClean="0"/>
              <a:t>Concise but precise languages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277296" y="1737360"/>
            <a:ext cx="3246120" cy="1005840"/>
          </a:xfrm>
          <a:prstGeom prst="wedgeRectCallout">
            <a:avLst>
              <a:gd name="adj1" fmla="val -107365"/>
              <a:gd name="adj2" fmla="val -85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01638" lvl="1" indent="-341313" algn="l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Concise = brief</a:t>
            </a:r>
          </a:p>
          <a:p>
            <a:pPr marL="401638" lvl="1" indent="-341313" algn="l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Precise = accurate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45776" y="3581400"/>
            <a:ext cx="3977640" cy="1828800"/>
          </a:xfrm>
          <a:prstGeom prst="wedgeRectCallout">
            <a:avLst>
              <a:gd name="adj1" fmla="val -78708"/>
              <a:gd name="adj2" fmla="val -5905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01638" lvl="1" indent="-341313" algn="l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en-HK" dirty="0"/>
              <a:t>Validation </a:t>
            </a:r>
            <a:r>
              <a:rPr lang="en-HK" dirty="0" smtClean="0"/>
              <a:t>= checking with user requirements</a:t>
            </a:r>
          </a:p>
          <a:p>
            <a:pPr marL="401638" lvl="1" indent="-341313" algn="l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en-HK" dirty="0" smtClean="0"/>
              <a:t>Verification = checking with the specification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9412" y="276113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08038" lvl="1" indent="-298450"/>
            <a:r>
              <a:rPr lang="en-US" kern="0" dirty="0" smtClean="0"/>
              <a:t>Validation and verification methods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19" grpId="0" uiExpand="1" build="p" bldLvl="2"/>
      <p:bldP spid="5" grpId="0" uiExpand="1" build="p" animBg="1"/>
      <p:bldP spid="6" grpId="0" uiExpand="1" build="p" animBg="1"/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Communicating Sequential Processes (CSP)</a:t>
            </a:r>
          </a:p>
        </p:txBody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76400"/>
            <a:ext cx="9110663" cy="4876800"/>
          </a:xfrm>
          <a:noFill/>
          <a:ln/>
        </p:spPr>
        <p:txBody>
          <a:bodyPr/>
          <a:lstStyle/>
          <a:p>
            <a:pPr marL="395288" indent="-395288">
              <a:buFont typeface="Wingdings" pitchFamily="2" charset="2"/>
              <a:buNone/>
            </a:pPr>
            <a:r>
              <a:rPr lang="en-US" sz="3600" b="1" i="1" dirty="0" smtClean="0"/>
              <a:t>Classic </a:t>
            </a:r>
            <a:r>
              <a:rPr lang="en-US" sz="3600" b="1" i="1" dirty="0"/>
              <a:t>Reference</a:t>
            </a:r>
            <a:endParaRPr lang="en-US" sz="3600" dirty="0"/>
          </a:p>
          <a:p>
            <a:pPr marL="395288" indent="-395288"/>
            <a:r>
              <a:rPr lang="en-US" dirty="0" err="1"/>
              <a:t>C.A.R.</a:t>
            </a:r>
            <a:r>
              <a:rPr lang="en-US" dirty="0"/>
              <a:t> Hoare, </a:t>
            </a:r>
            <a:r>
              <a:rPr lang="en-US" i="1" dirty="0"/>
              <a:t>Communicating Sequential Processes</a:t>
            </a:r>
            <a:r>
              <a:rPr lang="en-US" dirty="0"/>
              <a:t>, Prentice-Hall (1985)</a:t>
            </a:r>
          </a:p>
          <a:p>
            <a:pPr lvl="1" indent="-352425"/>
            <a:r>
              <a:rPr lang="en-US" dirty="0"/>
              <a:t>Also available at </a:t>
            </a:r>
            <a:r>
              <a:rPr lang="en-US" sz="2400" dirty="0" err="1">
                <a:latin typeface="Consolas" pitchFamily="49" charset="0"/>
                <a:hlinkClick r:id="rId3"/>
              </a:rPr>
              <a:t>http://www.usingcsp.com/cspbook.pdf</a:t>
            </a:r>
            <a:r>
              <a:rPr lang="en-US" dirty="0"/>
              <a:t> 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665412" y="4876800"/>
            <a:ext cx="6858000" cy="1417320"/>
          </a:xfrm>
          <a:prstGeom prst="wedgeRectCallout">
            <a:avLst>
              <a:gd name="adj1" fmla="val -46608"/>
              <a:gd name="adj2" fmla="val -8017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01638" lvl="1" indent="-341313"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i="1" dirty="0" smtClean="0"/>
              <a:t>Do not download </a:t>
            </a:r>
            <a:r>
              <a:rPr lang="en-US" b="1" i="1" dirty="0" smtClean="0">
                <a:solidFill>
                  <a:schemeClr val="bg2"/>
                </a:solidFill>
              </a:rPr>
              <a:t>unless</a:t>
            </a:r>
            <a:r>
              <a:rPr lang="en-US" b="1" i="1" dirty="0" smtClean="0"/>
              <a:t> you are an experienced, advanced student</a:t>
            </a:r>
          </a:p>
          <a:p>
            <a:pPr marL="401638" lvl="1" indent="-341313"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i="1" dirty="0" smtClean="0"/>
              <a:t>Ask me questions if you don’t understand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867" grpId="0" build="p" bldLvl="2"/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78CCD-04E3-4895-9E97-8D00E8321916}" type="slidenum">
              <a:rPr lang="en-US"/>
              <a:pPr/>
              <a:t>14</a:t>
            </a:fld>
            <a:endParaRPr lang="en-US"/>
          </a:p>
        </p:txBody>
      </p:sp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 smtClean="0"/>
              <a:t>Processes</a:t>
            </a:r>
            <a:endParaRPr lang="en-US" b="1" dirty="0"/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609600"/>
          </a:xfrm>
          <a:noFill/>
          <a:ln/>
        </p:spPr>
        <p:txBody>
          <a:bodyPr/>
          <a:lstStyle/>
          <a:p>
            <a:pPr marL="395288" indent="-395288">
              <a:tabLst>
                <a:tab pos="2805113" algn="l"/>
              </a:tabLst>
            </a:pPr>
            <a:r>
              <a:rPr lang="en-US" dirty="0" smtClean="0"/>
              <a:t>A process is the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/>
              <a:t>pattern of an </a:t>
            </a:r>
            <a:r>
              <a:rPr lang="en-US" b="1" i="1" dirty="0"/>
              <a:t>object</a:t>
            </a:r>
          </a:p>
          <a:p>
            <a:pPr marL="395288" indent="-395288">
              <a:tabLst>
                <a:tab pos="2805113" algn="l"/>
              </a:tabLst>
            </a:pPr>
            <a:r>
              <a:rPr lang="en-US" dirty="0"/>
              <a:t>Denoted by upper case characters</a:t>
            </a:r>
          </a:p>
          <a:p>
            <a:pPr lvl="1" indent="-352425">
              <a:tabLst>
                <a:tab pos="2805113" algn="l"/>
              </a:tabLst>
            </a:pPr>
            <a:r>
              <a:rPr lang="en-US" sz="3200" b="1" i="1" dirty="0"/>
              <a:t>Examples:	</a:t>
            </a:r>
            <a:r>
              <a:rPr lang="en-US" sz="3200" i="1" dirty="0"/>
              <a:t>P</a:t>
            </a:r>
            <a:endParaRPr lang="en-US" sz="3200" b="1" i="1" dirty="0"/>
          </a:p>
          <a:p>
            <a:pPr lvl="1" indent="-352425">
              <a:buFont typeface="Wingdings" pitchFamily="2" charset="2"/>
              <a:buNone/>
              <a:tabLst>
                <a:tab pos="2805113" algn="l"/>
              </a:tabLst>
            </a:pPr>
            <a:r>
              <a:rPr lang="en-US" sz="3200" i="1" dirty="0"/>
              <a:t>		</a:t>
            </a:r>
            <a:r>
              <a:rPr lang="en-US" sz="3200" i="1" dirty="0" smtClean="0"/>
              <a:t>TEA_MACHINE 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3200" i="1" dirty="0" smtClean="0"/>
              <a:t>  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958840" y="408490"/>
            <a:ext cx="3566160" cy="1005840"/>
          </a:xfrm>
          <a:prstGeom prst="wedgeRectCallout">
            <a:avLst>
              <a:gd name="adj1" fmla="val -70546"/>
              <a:gd name="adj2" fmla="val 6752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Intuitively similar to state machine in UML</a:t>
            </a:r>
            <a:endParaRPr lang="en-US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891" grpId="0" uiExpand="1" build="p" bldLvl="2"/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 smtClean="0"/>
              <a:t>Events</a:t>
            </a:r>
            <a:endParaRPr lang="en-US" b="1" dirty="0"/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2" y="1524000"/>
            <a:ext cx="6672260" cy="3589946"/>
          </a:xfrm>
          <a:noFill/>
          <a:ln/>
        </p:spPr>
        <p:txBody>
          <a:bodyPr/>
          <a:lstStyle/>
          <a:p>
            <a:pPr marL="395288" indent="-395288">
              <a:tabLst>
                <a:tab pos="2857500" algn="l"/>
              </a:tabLst>
            </a:pPr>
            <a:r>
              <a:rPr lang="en-US" dirty="0" smtClean="0"/>
              <a:t>Internal events</a:t>
            </a:r>
          </a:p>
          <a:p>
            <a:pPr lvl="1" indent="-352425">
              <a:tabLst>
                <a:tab pos="2857500" algn="l"/>
              </a:tabLst>
            </a:pPr>
            <a:r>
              <a:rPr lang="en-US" sz="3200" b="1" i="1" dirty="0" smtClean="0"/>
              <a:t>Examples:	</a:t>
            </a:r>
            <a:r>
              <a:rPr lang="en-US" sz="3200" i="1" dirty="0" smtClean="0"/>
              <a:t>v</a:t>
            </a:r>
            <a:endParaRPr lang="en-US" sz="3200" b="1" i="1" dirty="0" smtClean="0"/>
          </a:p>
          <a:p>
            <a:pPr lvl="1" indent="-352425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tabLst>
                <a:tab pos="2857500" algn="l"/>
              </a:tabLst>
            </a:pPr>
            <a:r>
              <a:rPr lang="en-US" sz="3200" i="1" dirty="0" smtClean="0"/>
              <a:t>		</a:t>
            </a:r>
            <a:r>
              <a:rPr lang="en-US" sz="3200" i="1" dirty="0" err="1" smtClean="0"/>
              <a:t>maketea</a:t>
            </a:r>
            <a:endParaRPr lang="en-US" sz="3200" i="1" dirty="0" smtClean="0"/>
          </a:p>
          <a:p>
            <a:pPr marL="395288" indent="-395288">
              <a:tabLst>
                <a:tab pos="2857500" algn="l"/>
              </a:tabLst>
            </a:pPr>
            <a:r>
              <a:rPr lang="en-US" dirty="0" smtClean="0"/>
              <a:t>Communication events     </a:t>
            </a:r>
          </a:p>
          <a:p>
            <a:pPr marL="858838" lvl="1" indent="-346075">
              <a:tabLst>
                <a:tab pos="2857500" algn="l"/>
              </a:tabLst>
            </a:pPr>
            <a:r>
              <a:rPr lang="en-US" sz="3200" dirty="0" smtClean="0"/>
              <a:t>Via some interface channel</a:t>
            </a:r>
            <a:endParaRPr lang="en-US" dirty="0" smtClean="0"/>
          </a:p>
          <a:p>
            <a:pPr lvl="1" indent="-352425">
              <a:tabLst>
                <a:tab pos="2857500" algn="l"/>
              </a:tabLst>
            </a:pPr>
            <a:r>
              <a:rPr lang="en-US" sz="3200" b="1" i="1" dirty="0" smtClean="0"/>
              <a:t>Format:</a:t>
            </a:r>
            <a:r>
              <a:rPr lang="en-US" sz="3200" i="1" dirty="0" smtClean="0"/>
              <a:t>  </a:t>
            </a:r>
            <a:r>
              <a:rPr lang="en-US" sz="3200" i="1" dirty="0" err="1" smtClean="0"/>
              <a:t>channel.v</a:t>
            </a:r>
            <a:endParaRPr lang="en-US" sz="3200" i="1" dirty="0" smtClean="0"/>
          </a:p>
          <a:p>
            <a:pPr lvl="1" indent="-352425">
              <a:tabLst>
                <a:tab pos="2857500" algn="l"/>
              </a:tabLst>
            </a:pPr>
            <a:r>
              <a:rPr lang="en-US" sz="3200" b="1" i="1" dirty="0" smtClean="0"/>
              <a:t>Examples:</a:t>
            </a:r>
            <a:r>
              <a:rPr lang="en-US" sz="3200" i="1" dirty="0" smtClean="0"/>
              <a:t>	</a:t>
            </a:r>
            <a:r>
              <a:rPr lang="en-US" sz="3200" i="1" dirty="0" err="1" smtClean="0"/>
              <a:t>coinslot</a:t>
            </a:r>
            <a:r>
              <a:rPr lang="en-US" sz="3200" dirty="0" smtClean="0"/>
              <a:t>.$</a:t>
            </a:r>
            <a:endParaRPr lang="en-US" sz="32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29" y="3726180"/>
            <a:ext cx="1781175" cy="2209800"/>
          </a:xfrm>
          <a:prstGeom prst="rect">
            <a:avLst/>
          </a:prstGeom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60236" y="3642360"/>
            <a:ext cx="1947672" cy="2377440"/>
          </a:xfrm>
          <a:prstGeom prst="wedgeRectCallout">
            <a:avLst>
              <a:gd name="adj1" fmla="val -164292"/>
              <a:gd name="adj2" fmla="val 2750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0066"/>
              </a:buClr>
              <a:buSzPct val="60000"/>
            </a:pPr>
            <a:endParaRPr lang="en-US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2753" y="5858854"/>
            <a:ext cx="56054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tabLst>
                <a:tab pos="2857500" algn="l"/>
              </a:tabLst>
            </a:pPr>
            <a:r>
              <a:rPr lang="en-US" kern="0" dirty="0" smtClean="0"/>
              <a:t>Denoted by lower case letters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532" y="1764196"/>
            <a:ext cx="1783080" cy="1518605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560236" y="1679448"/>
            <a:ext cx="1947672" cy="1673352"/>
          </a:xfrm>
          <a:prstGeom prst="wedgeRectCallout">
            <a:avLst>
              <a:gd name="adj1" fmla="val -166048"/>
              <a:gd name="adj2" fmla="val 13723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0066"/>
              </a:buClr>
              <a:buSzPct val="60000"/>
            </a:pPr>
            <a:endParaRPr lang="en-US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12753" y="5274892"/>
            <a:ext cx="499585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52425">
              <a:buFont typeface="Wingdings" pitchFamily="2" charset="2"/>
              <a:buNone/>
              <a:tabLst>
                <a:tab pos="2857500" algn="l"/>
              </a:tabLst>
            </a:pPr>
            <a:r>
              <a:rPr lang="en-US" sz="3200" i="1" kern="0" dirty="0" smtClean="0"/>
              <a:t>		</a:t>
            </a:r>
            <a:r>
              <a:rPr lang="en-US" sz="3200" i="1" kern="0" dirty="0" err="1" smtClean="0"/>
              <a:t>hatch.tea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261788" y="399944"/>
            <a:ext cx="3246120" cy="1005840"/>
          </a:xfrm>
          <a:prstGeom prst="wedgeRectCallout">
            <a:avLst>
              <a:gd name="adj1" fmla="val -165393"/>
              <a:gd name="adj2" fmla="val 1314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Intuitively similar to events in UML</a:t>
            </a:r>
            <a:endParaRPr lang="en-US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2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15" grpId="0" uiExpand="1" build="p" bldLvl="2"/>
      <p:bldP spid="6" grpId="0" animBg="1"/>
      <p:bldP spid="9" grpId="0" uiExpand="1" build="p" bldLvl="2"/>
      <p:bldP spid="12" grpId="0" animBg="1"/>
      <p:bldP spid="15" grpId="0" uiExpand="1" build="p" bldLvl="2"/>
      <p:bldP spid="1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3AE64-FFF9-413F-95CB-549A952FB935}" type="slidenum">
              <a:rPr lang="en-US"/>
              <a:pPr/>
              <a:t>16</a:t>
            </a:fld>
            <a:endParaRPr lang="en-US"/>
          </a:p>
        </p:txBody>
      </p:sp>
      <p:sp>
        <p:nvSpPr>
          <p:cNvPr id="1703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Alphabet </a:t>
            </a:r>
            <a:r>
              <a:rPr lang="en-US" b="1" dirty="0">
                <a:latin typeface="Symbol" pitchFamily="18" charset="2"/>
              </a:rPr>
              <a:t>a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3" y="1676400"/>
            <a:ext cx="9110663" cy="4114800"/>
          </a:xfrm>
          <a:noFill/>
          <a:ln/>
        </p:spPr>
        <p:txBody>
          <a:bodyPr/>
          <a:lstStyle/>
          <a:p>
            <a:pPr marL="395288" indent="-395288">
              <a:tabLst>
                <a:tab pos="1600200" algn="l"/>
                <a:tab pos="8859838" algn="l"/>
              </a:tabLst>
            </a:pPr>
            <a:r>
              <a:rPr lang="en-US" dirty="0"/>
              <a:t>The set of events </a:t>
            </a:r>
            <a:r>
              <a:rPr lang="en-US" dirty="0" smtClean="0"/>
              <a:t>relevant to a </a:t>
            </a:r>
            <a:r>
              <a:rPr lang="en-US" dirty="0"/>
              <a:t>given process</a:t>
            </a:r>
          </a:p>
          <a:p>
            <a:pPr lvl="1" indent="-352425">
              <a:tabLst>
                <a:tab pos="1600200" algn="l"/>
                <a:tab pos="8859838" algn="l"/>
              </a:tabLst>
            </a:pPr>
            <a:r>
              <a:rPr lang="en-US" sz="3200" b="1" i="1" dirty="0"/>
              <a:t>Example</a:t>
            </a:r>
          </a:p>
          <a:p>
            <a:pPr lvl="1" indent="-352425">
              <a:buFont typeface="Wingdings" pitchFamily="2" charset="2"/>
              <a:buNone/>
              <a:tabLst>
                <a:tab pos="1600200" algn="l"/>
                <a:tab pos="8859838" algn="l"/>
              </a:tabLst>
            </a:pPr>
            <a:r>
              <a:rPr lang="en-US" sz="3200" b="1" i="1" dirty="0"/>
              <a:t>	</a:t>
            </a:r>
            <a:r>
              <a:rPr lang="en-US" sz="3200" b="1" dirty="0"/>
              <a:t> 	</a:t>
            </a:r>
            <a:r>
              <a:rPr lang="en-US" sz="3200" b="1" dirty="0">
                <a:solidFill>
                  <a:srgbClr val="3366FF"/>
                </a:solidFill>
                <a:latin typeface="Symbol" pitchFamily="18" charset="2"/>
              </a:rPr>
              <a:t>a</a:t>
            </a:r>
            <a:r>
              <a:rPr lang="en-US" sz="3200" dirty="0">
                <a:solidFill>
                  <a:schemeClr val="hlink"/>
                </a:solidFill>
                <a:latin typeface="Symbol" pitchFamily="18" charset="2"/>
              </a:rPr>
              <a:t> </a:t>
            </a:r>
            <a:r>
              <a:rPr lang="en-US" sz="3200" i="1" dirty="0"/>
              <a:t>TEA_MACHINE		</a:t>
            </a:r>
            <a:r>
              <a:rPr lang="en-US" sz="3200" dirty="0"/>
              <a:t>= {</a:t>
            </a:r>
            <a:r>
              <a:rPr lang="en-US" sz="3200" i="1" dirty="0" err="1"/>
              <a:t>maketea</a:t>
            </a:r>
            <a:r>
              <a:rPr lang="en-US" sz="3200" dirty="0"/>
              <a:t>, </a:t>
            </a:r>
            <a:r>
              <a:rPr lang="en-US" sz="3200" i="1" dirty="0"/>
              <a:t>coinslot</a:t>
            </a:r>
            <a:r>
              <a:rPr lang="en-US" sz="3200" dirty="0"/>
              <a:t>.$5, </a:t>
            </a:r>
            <a:r>
              <a:rPr lang="en-US" sz="3200" i="1" dirty="0" err="1"/>
              <a:t>hatch.tea</a:t>
            </a:r>
            <a:r>
              <a:rPr lang="en-US" sz="3200" dirty="0" smtClean="0"/>
              <a:t>}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939" grpId="0" uiExpand="1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en-US" b="1" dirty="0"/>
              <a:t>Prefix </a:t>
            </a:r>
            <a:r>
              <a:rPr lang="en-US" b="1" dirty="0" smtClean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 smtClean="0"/>
              <a:t>P</a:t>
            </a:r>
            <a:r>
              <a:rPr lang="en-US" sz="2000" b="1" i="1" dirty="0" smtClean="0"/>
              <a:t> 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sz="3200" b="1" i="1" dirty="0" smtClean="0"/>
              <a:t>Intuitive Introduction</a:t>
            </a:r>
            <a:endParaRPr lang="en-US" sz="3200" b="1" i="1" dirty="0"/>
          </a:p>
        </p:txBody>
      </p:sp>
      <p:grpSp>
        <p:nvGrpSpPr>
          <p:cNvPr id="1704989" name="Group 29"/>
          <p:cNvGrpSpPr>
            <a:grpSpLocks/>
          </p:cNvGrpSpPr>
          <p:nvPr/>
        </p:nvGrpSpPr>
        <p:grpSpPr bwMode="auto">
          <a:xfrm>
            <a:off x="3881441" y="1704981"/>
            <a:ext cx="1603375" cy="885825"/>
            <a:chOff x="2445" y="1506"/>
            <a:chExt cx="1010" cy="558"/>
          </a:xfrm>
        </p:grpSpPr>
        <p:sp>
          <p:nvSpPr>
            <p:cNvPr id="1704983" name="Oval 23"/>
            <p:cNvSpPr>
              <a:spLocks noChangeArrowheads="1"/>
            </p:cNvSpPr>
            <p:nvPr/>
          </p:nvSpPr>
          <p:spPr bwMode="auto">
            <a:xfrm>
              <a:off x="2445" y="1800"/>
              <a:ext cx="144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4984" name="Line 24"/>
            <p:cNvSpPr>
              <a:spLocks noChangeShapeType="1"/>
            </p:cNvSpPr>
            <p:nvPr/>
          </p:nvSpPr>
          <p:spPr bwMode="auto">
            <a:xfrm>
              <a:off x="2541" y="1872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4986" name="AutoShape 26"/>
            <p:cNvSpPr>
              <a:spLocks noChangeArrowheads="1"/>
            </p:cNvSpPr>
            <p:nvPr/>
          </p:nvSpPr>
          <p:spPr bwMode="auto">
            <a:xfrm>
              <a:off x="2973" y="1680"/>
              <a:ext cx="482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n-US" sz="3200" i="1"/>
                <a:t>P</a:t>
              </a:r>
            </a:p>
          </p:txBody>
        </p:sp>
        <p:sp>
          <p:nvSpPr>
            <p:cNvPr id="1704987" name="Text Box 27"/>
            <p:cNvSpPr txBox="1">
              <a:spLocks noChangeArrowheads="1"/>
            </p:cNvSpPr>
            <p:nvPr/>
          </p:nvSpPr>
          <p:spPr bwMode="auto">
            <a:xfrm>
              <a:off x="2629" y="1506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/>
                <a:t>a</a:t>
              </a:r>
            </a:p>
          </p:txBody>
        </p:sp>
      </p:grpSp>
      <p:grpSp>
        <p:nvGrpSpPr>
          <p:cNvPr id="1705016" name="Group 56"/>
          <p:cNvGrpSpPr>
            <a:grpSpLocks/>
          </p:cNvGrpSpPr>
          <p:nvPr/>
        </p:nvGrpSpPr>
        <p:grpSpPr bwMode="auto">
          <a:xfrm>
            <a:off x="912813" y="4038606"/>
            <a:ext cx="3124200" cy="1114425"/>
            <a:chOff x="575" y="2544"/>
            <a:chExt cx="1968" cy="702"/>
          </a:xfrm>
        </p:grpSpPr>
        <p:sp>
          <p:nvSpPr>
            <p:cNvPr id="1704991" name="Oval 31"/>
            <p:cNvSpPr>
              <a:spLocks noChangeArrowheads="1"/>
            </p:cNvSpPr>
            <p:nvPr/>
          </p:nvSpPr>
          <p:spPr bwMode="auto">
            <a:xfrm>
              <a:off x="575" y="2838"/>
              <a:ext cx="144" cy="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4992" name="Line 32"/>
            <p:cNvSpPr>
              <a:spLocks noChangeShapeType="1"/>
            </p:cNvSpPr>
            <p:nvPr/>
          </p:nvSpPr>
          <p:spPr bwMode="auto">
            <a:xfrm>
              <a:off x="671" y="2910"/>
              <a:ext cx="432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4993" name="AutoShape 33"/>
            <p:cNvSpPr>
              <a:spLocks noChangeArrowheads="1"/>
            </p:cNvSpPr>
            <p:nvPr/>
          </p:nvSpPr>
          <p:spPr bwMode="auto">
            <a:xfrm>
              <a:off x="1103" y="2574"/>
              <a:ext cx="1440" cy="6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3200" i="1"/>
            </a:p>
          </p:txBody>
        </p:sp>
        <p:sp>
          <p:nvSpPr>
            <p:cNvPr id="1704994" name="Text Box 34"/>
            <p:cNvSpPr txBox="1">
              <a:spLocks noChangeArrowheads="1"/>
            </p:cNvSpPr>
            <p:nvPr/>
          </p:nvSpPr>
          <p:spPr bwMode="auto">
            <a:xfrm>
              <a:off x="759" y="2544"/>
              <a:ext cx="244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/>
                <a:t>a</a:t>
              </a:r>
            </a:p>
          </p:txBody>
        </p:sp>
        <p:grpSp>
          <p:nvGrpSpPr>
            <p:cNvPr id="1704995" name="Group 35"/>
            <p:cNvGrpSpPr>
              <a:grpSpLocks/>
            </p:cNvGrpSpPr>
            <p:nvPr/>
          </p:nvGrpSpPr>
          <p:grpSpPr bwMode="auto">
            <a:xfrm>
              <a:off x="1318" y="2544"/>
              <a:ext cx="1010" cy="558"/>
              <a:chOff x="2445" y="1506"/>
              <a:chExt cx="1010" cy="558"/>
            </a:xfrm>
          </p:grpSpPr>
          <p:sp>
            <p:nvSpPr>
              <p:cNvPr id="1704996" name="Oval 36"/>
              <p:cNvSpPr>
                <a:spLocks noChangeArrowheads="1"/>
              </p:cNvSpPr>
              <p:nvPr/>
            </p:nvSpPr>
            <p:spPr bwMode="auto">
              <a:xfrm>
                <a:off x="2445" y="1800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4997" name="Line 37"/>
              <p:cNvSpPr>
                <a:spLocks noChangeShapeType="1"/>
              </p:cNvSpPr>
              <p:nvPr/>
            </p:nvSpPr>
            <p:spPr bwMode="auto">
              <a:xfrm>
                <a:off x="2541" y="187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none" w="sm" len="sm"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98" name="AutoShape 38"/>
              <p:cNvSpPr>
                <a:spLocks noChangeArrowheads="1"/>
              </p:cNvSpPr>
              <p:nvPr/>
            </p:nvSpPr>
            <p:spPr bwMode="auto">
              <a:xfrm>
                <a:off x="2973" y="1680"/>
                <a:ext cx="482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r>
                  <a:rPr lang="en-US" sz="3200" i="1"/>
                  <a:t>P</a:t>
                </a:r>
              </a:p>
            </p:txBody>
          </p:sp>
          <p:sp>
            <p:nvSpPr>
              <p:cNvPr id="1704999" name="Text Box 39"/>
              <p:cNvSpPr txBox="1">
                <a:spLocks noChangeArrowheads="1"/>
              </p:cNvSpPr>
              <p:nvPr/>
            </p:nvSpPr>
            <p:spPr bwMode="auto">
              <a:xfrm>
                <a:off x="2629" y="1506"/>
                <a:ext cx="24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i="1"/>
                  <a:t>b</a:t>
                </a:r>
              </a:p>
            </p:txBody>
          </p:sp>
        </p:grpSp>
      </p:grpSp>
      <p:sp>
        <p:nvSpPr>
          <p:cNvPr id="1705000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r>
              <a:rPr lang="en-US" b="1" dirty="0"/>
              <a:t>(</a:t>
            </a:r>
            <a:r>
              <a:rPr lang="en-US" b="1" i="1" dirty="0"/>
              <a:t>a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b="1" dirty="0"/>
              <a:t> </a:t>
            </a:r>
            <a:r>
              <a:rPr lang="en-US" b="1" i="1" dirty="0"/>
              <a:t>P</a:t>
            </a:r>
            <a:r>
              <a:rPr lang="en-US" sz="1200" b="1" i="1" dirty="0"/>
              <a:t> </a:t>
            </a:r>
            <a:r>
              <a:rPr lang="en-US" b="1" dirty="0"/>
              <a:t>)</a:t>
            </a:r>
          </a:p>
        </p:txBody>
      </p:sp>
      <p:sp>
        <p:nvSpPr>
          <p:cNvPr id="1705001" name="Rectangle 41"/>
          <p:cNvSpPr>
            <a:spLocks noChangeArrowheads="1"/>
          </p:cNvSpPr>
          <p:nvPr/>
        </p:nvSpPr>
        <p:spPr bwMode="auto">
          <a:xfrm>
            <a:off x="379413" y="2971800"/>
            <a:ext cx="312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r>
              <a:rPr lang="en-US" sz="3200" b="1"/>
              <a:t>(</a:t>
            </a:r>
            <a:r>
              <a:rPr lang="en-US" sz="3200" b="1" i="1"/>
              <a:t>a</a:t>
            </a:r>
            <a:r>
              <a:rPr lang="en-US" sz="3200" b="1"/>
              <a:t> </a:t>
            </a:r>
            <a:r>
              <a:rPr lang="en-US" sz="3200" b="1">
                <a:sym typeface="Symbol" pitchFamily="18" charset="2"/>
              </a:rPr>
              <a:t></a:t>
            </a:r>
            <a:r>
              <a:rPr lang="en-US" sz="3200" b="1"/>
              <a:t> (</a:t>
            </a:r>
            <a:r>
              <a:rPr lang="en-US" sz="3200" b="1" i="1"/>
              <a:t>b</a:t>
            </a:r>
            <a:r>
              <a:rPr lang="en-US" sz="3200" b="1"/>
              <a:t> </a:t>
            </a:r>
            <a:r>
              <a:rPr lang="en-US" sz="3200" b="1">
                <a:sym typeface="Symbol" pitchFamily="18" charset="2"/>
              </a:rPr>
              <a:t></a:t>
            </a:r>
            <a:r>
              <a:rPr lang="en-US" sz="3200" b="1"/>
              <a:t> </a:t>
            </a:r>
            <a:r>
              <a:rPr lang="en-US" sz="3200" b="1" i="1"/>
              <a:t>P</a:t>
            </a:r>
            <a:r>
              <a:rPr lang="en-US" sz="1200" b="1" i="1"/>
              <a:t> </a:t>
            </a:r>
            <a:r>
              <a:rPr lang="en-US" sz="3200" b="1"/>
              <a:t>))</a:t>
            </a:r>
          </a:p>
        </p:txBody>
      </p:sp>
      <p:grpSp>
        <p:nvGrpSpPr>
          <p:cNvPr id="1705019" name="Group 59"/>
          <p:cNvGrpSpPr>
            <a:grpSpLocks/>
          </p:cNvGrpSpPr>
          <p:nvPr/>
        </p:nvGrpSpPr>
        <p:grpSpPr bwMode="auto">
          <a:xfrm>
            <a:off x="4459288" y="4038606"/>
            <a:ext cx="3844925" cy="1114425"/>
            <a:chOff x="2809" y="2544"/>
            <a:chExt cx="2422" cy="702"/>
          </a:xfrm>
        </p:grpSpPr>
        <p:sp>
          <p:nvSpPr>
            <p:cNvPr id="1705013" name="Text Box 53"/>
            <p:cNvSpPr txBox="1">
              <a:spLocks noChangeArrowheads="1"/>
            </p:cNvSpPr>
            <p:nvPr/>
          </p:nvSpPr>
          <p:spPr bwMode="auto">
            <a:xfrm>
              <a:off x="2809" y="2700"/>
              <a:ext cx="26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=</a:t>
              </a:r>
            </a:p>
          </p:txBody>
        </p:sp>
        <p:grpSp>
          <p:nvGrpSpPr>
            <p:cNvPr id="1705017" name="Group 57"/>
            <p:cNvGrpSpPr>
              <a:grpSpLocks/>
            </p:cNvGrpSpPr>
            <p:nvPr/>
          </p:nvGrpSpPr>
          <p:grpSpPr bwMode="auto">
            <a:xfrm>
              <a:off x="3311" y="2544"/>
              <a:ext cx="1920" cy="702"/>
              <a:chOff x="3311" y="2544"/>
              <a:chExt cx="1920" cy="702"/>
            </a:xfrm>
          </p:grpSpPr>
          <p:sp>
            <p:nvSpPr>
              <p:cNvPr id="1705006" name="AutoShape 46"/>
              <p:cNvSpPr>
                <a:spLocks noChangeArrowheads="1"/>
              </p:cNvSpPr>
              <p:nvPr/>
            </p:nvSpPr>
            <p:spPr bwMode="auto">
              <a:xfrm>
                <a:off x="3311" y="2574"/>
                <a:ext cx="1920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3200" i="1"/>
              </a:p>
            </p:txBody>
          </p:sp>
          <p:grpSp>
            <p:nvGrpSpPr>
              <p:cNvPr id="1705015" name="Group 55"/>
              <p:cNvGrpSpPr>
                <a:grpSpLocks/>
              </p:cNvGrpSpPr>
              <p:nvPr/>
            </p:nvGrpSpPr>
            <p:grpSpPr bwMode="auto">
              <a:xfrm>
                <a:off x="3454" y="2544"/>
                <a:ext cx="1634" cy="567"/>
                <a:chOff x="3455" y="2544"/>
                <a:chExt cx="1634" cy="567"/>
              </a:xfrm>
            </p:grpSpPr>
            <p:sp>
              <p:nvSpPr>
                <p:cNvPr id="1705004" name="Oval 44"/>
                <p:cNvSpPr>
                  <a:spLocks noChangeArrowheads="1"/>
                </p:cNvSpPr>
                <p:nvPr/>
              </p:nvSpPr>
              <p:spPr bwMode="auto">
                <a:xfrm>
                  <a:off x="3455" y="2847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5005" name="Line 45"/>
                <p:cNvSpPr>
                  <a:spLocks noChangeShapeType="1"/>
                </p:cNvSpPr>
                <p:nvPr/>
              </p:nvSpPr>
              <p:spPr bwMode="auto">
                <a:xfrm>
                  <a:off x="3551" y="2919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 type="none" w="sm" len="sm"/>
                  <a:tailEnd type="arrow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0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639" y="2544"/>
                  <a:ext cx="244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i="1"/>
                    <a:t>a</a:t>
                  </a:r>
                </a:p>
              </p:txBody>
            </p:sp>
            <p:sp>
              <p:nvSpPr>
                <p:cNvPr id="1705009" name="Oval 49"/>
                <p:cNvSpPr>
                  <a:spLocks noChangeArrowheads="1"/>
                </p:cNvSpPr>
                <p:nvPr/>
              </p:nvSpPr>
              <p:spPr bwMode="auto">
                <a:xfrm>
                  <a:off x="3983" y="2847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5010" name="Line 50"/>
                <p:cNvSpPr>
                  <a:spLocks noChangeShapeType="1"/>
                </p:cNvSpPr>
                <p:nvPr/>
              </p:nvSpPr>
              <p:spPr bwMode="auto">
                <a:xfrm>
                  <a:off x="4175" y="2919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 type="none" w="sm" len="sm"/>
                  <a:tailEnd type="arrow" w="lg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01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07" y="2727"/>
                  <a:ext cx="482" cy="38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3200" i="1" dirty="0" smtClean="0"/>
                    <a:t>P</a:t>
                  </a:r>
                  <a:endParaRPr lang="en-US" sz="3200" b="1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70501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263" y="2544"/>
                  <a:ext cx="244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3200" i="1"/>
                    <a:t>b</a:t>
                  </a:r>
                </a:p>
              </p:txBody>
            </p:sp>
            <p:sp>
              <p:nvSpPr>
                <p:cNvPr id="1705014" name="AutoShape 54"/>
                <p:cNvSpPr>
                  <a:spLocks noChangeArrowheads="1"/>
                </p:cNvSpPr>
                <p:nvPr/>
              </p:nvSpPr>
              <p:spPr bwMode="auto">
                <a:xfrm>
                  <a:off x="3983" y="2727"/>
                  <a:ext cx="240" cy="38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381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3200" i="1"/>
                </a:p>
              </p:txBody>
            </p:sp>
          </p:grpSp>
        </p:grpSp>
      </p:grpSp>
      <p:sp>
        <p:nvSpPr>
          <p:cNvPr id="1705018" name="Rectangle 58"/>
          <p:cNvSpPr>
            <a:spLocks noChangeArrowheads="1"/>
          </p:cNvSpPr>
          <p:nvPr/>
        </p:nvSpPr>
        <p:spPr bwMode="auto">
          <a:xfrm>
            <a:off x="3351213" y="29718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rgbClr val="3366FF"/>
                </a:solidFill>
              </a:rPr>
              <a:t>=  (</a:t>
            </a:r>
            <a:r>
              <a:rPr lang="en-US" sz="3200" b="1" i="1" dirty="0">
                <a:solidFill>
                  <a:srgbClr val="3366FF"/>
                </a:solidFill>
              </a:rPr>
              <a:t>a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r>
              <a:rPr lang="en-US" sz="3200" b="1" dirty="0">
                <a:solidFill>
                  <a:srgbClr val="3366FF"/>
                </a:solidFill>
                <a:sym typeface="Symbol" pitchFamily="18" charset="2"/>
              </a:rPr>
              <a:t>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r>
              <a:rPr lang="en-US" sz="3200" b="1" i="1" dirty="0">
                <a:solidFill>
                  <a:srgbClr val="3366FF"/>
                </a:solidFill>
              </a:rPr>
              <a:t>b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r>
              <a:rPr lang="en-US" sz="3200" b="1" dirty="0">
                <a:solidFill>
                  <a:srgbClr val="3366FF"/>
                </a:solidFill>
                <a:sym typeface="Symbol" pitchFamily="18" charset="2"/>
              </a:rPr>
              <a:t></a:t>
            </a:r>
            <a:r>
              <a:rPr lang="en-US" sz="3200" b="1" dirty="0">
                <a:solidFill>
                  <a:srgbClr val="3366FF"/>
                </a:solidFill>
              </a:rPr>
              <a:t> </a:t>
            </a:r>
            <a:r>
              <a:rPr lang="en-US" sz="3200" b="1" i="1" dirty="0">
                <a:solidFill>
                  <a:srgbClr val="3366FF"/>
                </a:solidFill>
              </a:rPr>
              <a:t>P</a:t>
            </a:r>
            <a:r>
              <a:rPr lang="en-US" sz="1200" b="1" i="1" dirty="0">
                <a:solidFill>
                  <a:srgbClr val="3366FF"/>
                </a:solidFill>
              </a:rPr>
              <a:t> </a:t>
            </a:r>
            <a:r>
              <a:rPr lang="en-US" sz="3200" b="1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41" y="6172200"/>
            <a:ext cx="2062162" cy="457200"/>
          </a:xfrm>
        </p:spPr>
        <p:txBody>
          <a:bodyPr/>
          <a:lstStyle/>
          <a:p>
            <a:fld id="{5671D4E5-6298-4494-AF0D-E2719E42550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6233160" y="1783080"/>
            <a:ext cx="3291840" cy="1417320"/>
          </a:xfrm>
          <a:prstGeom prst="wedgeRectCallout">
            <a:avLst>
              <a:gd name="adj1" fmla="val -67350"/>
              <a:gd name="adj2" fmla="val -1280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Intuitively similar to change of state (due to event) in UML</a:t>
            </a:r>
            <a:endParaRPr lang="en-US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000" grpId="0" build="p"/>
      <p:bldP spid="1705001" grpId="0"/>
      <p:bldP spid="1705018" grpId="0"/>
      <p:bldP spid="3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12" name="Rectangle 8"/>
          <p:cNvSpPr>
            <a:spLocks noChangeArrowheads="1"/>
          </p:cNvSpPr>
          <p:nvPr/>
        </p:nvSpPr>
        <p:spPr bwMode="auto">
          <a:xfrm>
            <a:off x="379412" y="4953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62013" lvl="1" indent="-352425" algn="l" defTabSz="941388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  <a:tabLst>
                <a:tab pos="403225" algn="l"/>
                <a:tab pos="3665538" algn="l"/>
                <a:tab pos="9199563" algn="l"/>
              </a:tabLst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i="1" dirty="0" smtClean="0"/>
              <a:t>b</a:t>
            </a:r>
            <a:r>
              <a:rPr lang="en-US" dirty="0" smtClean="0"/>
              <a:t>) </a:t>
            </a:r>
            <a:r>
              <a:rPr lang="en-US" b="1" i="1" dirty="0" smtClean="0">
                <a:solidFill>
                  <a:schemeClr val="bg2"/>
                </a:solidFill>
              </a:rPr>
              <a:t>??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1864716" name="Rectangle 12"/>
          <p:cNvSpPr>
            <a:spLocks noChangeArrowheads="1"/>
          </p:cNvSpPr>
          <p:nvPr/>
        </p:nvSpPr>
        <p:spPr bwMode="auto">
          <a:xfrm>
            <a:off x="379412" y="5512038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62013" lvl="1" indent="-352425" algn="l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n"/>
              <a:tabLst>
                <a:tab pos="3665538" algn="l"/>
                <a:tab pos="9199563" algn="l"/>
              </a:tabLst>
            </a:pP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 smtClean="0"/>
              <a:t>) </a:t>
            </a:r>
            <a:r>
              <a:rPr lang="en-US" b="1" i="1" dirty="0" smtClean="0">
                <a:solidFill>
                  <a:schemeClr val="bg2"/>
                </a:solidFill>
              </a:rPr>
              <a:t>??</a:t>
            </a:r>
            <a:endParaRPr lang="en-US" b="1" i="1" dirty="0">
              <a:solidFill>
                <a:schemeClr val="bg2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79412" y="4459869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52425">
              <a:buClr>
                <a:schemeClr val="bg2"/>
              </a:buClr>
              <a:tabLst>
                <a:tab pos="3665538" algn="l"/>
                <a:tab pos="9147175" algn="l"/>
              </a:tabLst>
            </a:pPr>
            <a:r>
              <a:rPr lang="en-US" i="1" kern="0" dirty="0" smtClean="0"/>
              <a:t>a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 </a:t>
            </a:r>
            <a:r>
              <a:rPr lang="en-US" i="1" kern="0" dirty="0" smtClean="0"/>
              <a:t>P </a:t>
            </a:r>
            <a:r>
              <a:rPr lang="en-US" b="1" i="1" kern="0" dirty="0" smtClean="0">
                <a:solidFill>
                  <a:schemeClr val="bg2"/>
                </a:solidFill>
              </a:rPr>
              <a:t>??</a:t>
            </a:r>
          </a:p>
        </p:txBody>
      </p:sp>
      <p:sp>
        <p:nvSpPr>
          <p:cNvPr id="1864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2" y="1742307"/>
            <a:ext cx="9144000" cy="2732082"/>
          </a:xfrm>
          <a:noFill/>
          <a:ln/>
        </p:spPr>
        <p:txBody>
          <a:bodyPr/>
          <a:lstStyle/>
          <a:p>
            <a:pPr marL="395288" indent="-395288">
              <a:tabLst>
                <a:tab pos="3665538" algn="l"/>
                <a:tab pos="9147175" algn="l"/>
              </a:tabLst>
            </a:pPr>
            <a:r>
              <a:rPr lang="en-US" dirty="0"/>
              <a:t>Given a process </a:t>
            </a:r>
            <a:r>
              <a:rPr lang="en-US" i="1" dirty="0" smtClean="0"/>
              <a:t>P </a:t>
            </a:r>
            <a:r>
              <a:rPr lang="en-US" dirty="0" smtClean="0"/>
              <a:t>and an event </a:t>
            </a:r>
            <a:r>
              <a:rPr lang="en-US" i="1" dirty="0" smtClean="0"/>
              <a:t>a</a:t>
            </a:r>
            <a:r>
              <a:rPr lang="en-US" dirty="0" smtClean="0"/>
              <a:t>,</a:t>
            </a:r>
            <a:endParaRPr lang="en-US" dirty="0"/>
          </a:p>
          <a:p>
            <a:pPr marL="395288" indent="-395288">
              <a:spcBef>
                <a:spcPts val="0"/>
              </a:spcBef>
              <a:buFont typeface="Wingdings" pitchFamily="2" charset="2"/>
              <a:buNone/>
              <a:tabLst>
                <a:tab pos="3665538" algn="l"/>
                <a:tab pos="9147175" algn="l"/>
              </a:tabLst>
            </a:pPr>
            <a:r>
              <a:rPr lang="en-US" dirty="0">
                <a:solidFill>
                  <a:schemeClr val="tx2"/>
                </a:solidFill>
              </a:rPr>
              <a:t>		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a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  <a:sym typeface="Symbol" pitchFamily="18" charset="2"/>
              </a:rPr>
              <a:t>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i="1" dirty="0">
                <a:solidFill>
                  <a:srgbClr val="3366FF"/>
                </a:solidFill>
              </a:rPr>
              <a:t>P 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b="1" dirty="0">
                <a:solidFill>
                  <a:srgbClr val="FFCC99"/>
                </a:solidFill>
              </a:rPr>
              <a:t>                                    </a:t>
            </a:r>
            <a:r>
              <a:rPr lang="en-US" dirty="0"/>
              <a:t>is a process, read as “</a:t>
            </a:r>
            <a:r>
              <a:rPr lang="en-US" i="1" dirty="0"/>
              <a:t>a</a:t>
            </a:r>
            <a:r>
              <a:rPr lang="en-US" dirty="0"/>
              <a:t> then </a:t>
            </a:r>
            <a:r>
              <a:rPr lang="en-US" i="1" dirty="0" smtClean="0"/>
              <a:t>P</a:t>
            </a:r>
            <a:r>
              <a:rPr lang="en-US" sz="1000" i="1" dirty="0" smtClean="0"/>
              <a:t> </a:t>
            </a:r>
            <a:r>
              <a:rPr lang="en-US" dirty="0" smtClean="0"/>
              <a:t>”</a:t>
            </a:r>
            <a:endParaRPr lang="en-US" dirty="0"/>
          </a:p>
          <a:p>
            <a:pPr>
              <a:tabLst>
                <a:tab pos="3665538" algn="l"/>
                <a:tab pos="9147175" algn="l"/>
              </a:tabLst>
            </a:pPr>
            <a:r>
              <a:rPr lang="en-US" dirty="0" smtClean="0"/>
              <a:t>For conceptual simplicity, extend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sz="1000" dirty="0" smtClean="0">
                <a:latin typeface="Symbol" pitchFamily="18" charset="2"/>
              </a:rPr>
              <a:t> </a:t>
            </a:r>
            <a:r>
              <a:rPr lang="en-US" i="1" dirty="0" smtClean="0"/>
              <a:t>P </a:t>
            </a:r>
            <a:r>
              <a:rPr lang="en-US" dirty="0" smtClean="0"/>
              <a:t>to include “</a:t>
            </a:r>
            <a:r>
              <a:rPr lang="en-US" i="1" dirty="0" smtClean="0"/>
              <a:t>a</a:t>
            </a:r>
            <a:r>
              <a:rPr lang="en-US" dirty="0" smtClean="0"/>
              <a:t>”</a:t>
            </a:r>
            <a:endParaRPr lang="en-US" i="1" dirty="0"/>
          </a:p>
          <a:p>
            <a:pPr marL="395288" indent="-395288">
              <a:buClr>
                <a:schemeClr val="bg2"/>
              </a:buClr>
              <a:tabLst>
                <a:tab pos="3665538" algn="l"/>
                <a:tab pos="9147175" algn="l"/>
              </a:tabLst>
            </a:pPr>
            <a:r>
              <a:rPr lang="en-US" dirty="0"/>
              <a:t>Note the </a:t>
            </a:r>
            <a:r>
              <a:rPr lang="en-US" dirty="0" smtClean="0"/>
              <a:t>syntax:</a:t>
            </a:r>
            <a:endParaRPr lang="en-US" i="1" dirty="0" smtClean="0"/>
          </a:p>
        </p:txBody>
      </p:sp>
      <p:sp>
        <p:nvSpPr>
          <p:cNvPr id="18647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324061"/>
            <a:ext cx="9144000" cy="1104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Prefix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/>
              <a:t>P</a:t>
            </a:r>
            <a:r>
              <a:rPr lang="en-US" sz="2000" b="1" i="1" dirty="0"/>
              <a:t> </a:t>
            </a:r>
            <a:r>
              <a:rPr lang="en-US" b="1" dirty="0"/>
              <a:t>)</a:t>
            </a:r>
          </a:p>
        </p:txBody>
      </p:sp>
      <p:sp>
        <p:nvSpPr>
          <p:cNvPr id="1864720" name="Rectangle 16"/>
          <p:cNvSpPr>
            <a:spLocks noChangeArrowheads="1"/>
          </p:cNvSpPr>
          <p:nvPr/>
        </p:nvSpPr>
        <p:spPr bwMode="auto">
          <a:xfrm>
            <a:off x="379412" y="5943600"/>
            <a:ext cx="3163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62013" lvl="1" indent="-352425" algn="l">
              <a:spcBef>
                <a:spcPct val="20000"/>
              </a:spcBef>
              <a:buClr>
                <a:srgbClr val="00B050"/>
              </a:buClr>
              <a:buSzPct val="60000"/>
              <a:buFont typeface="Wingdings" pitchFamily="2" charset="2"/>
              <a:buChar char="n"/>
              <a:tabLst>
                <a:tab pos="3665538" algn="l"/>
                <a:tab pos="9147175" algn="l"/>
              </a:tabLst>
            </a:pP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b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P</a:t>
            </a:r>
            <a:r>
              <a:rPr lang="en-US" dirty="0"/>
              <a:t>)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169331" y="4770729"/>
            <a:ext cx="3291840" cy="1463040"/>
          </a:xfrm>
          <a:prstGeom prst="wedgeRectCallout">
            <a:avLst>
              <a:gd name="adj1" fmla="val -67720"/>
              <a:gd name="adj2" fmla="val 4476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401638" lvl="1" indent="-341313" algn="l">
              <a:buClr>
                <a:srgbClr val="00B050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i="1" dirty="0"/>
              <a:t>Yes, this is </a:t>
            </a:r>
            <a:r>
              <a:rPr lang="en-US" b="1" i="1" dirty="0" smtClean="0"/>
              <a:t>correct</a:t>
            </a:r>
          </a:p>
          <a:p>
            <a:pPr marL="401638" lvl="1" indent="-341313" algn="l">
              <a:buClr>
                <a:srgbClr val="00B050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b="1" i="1" dirty="0" smtClean="0"/>
              <a:t>It means</a:t>
            </a:r>
          </a:p>
          <a:p>
            <a:pPr marL="60325" lvl="1" algn="l">
              <a:buClr>
                <a:srgbClr val="00B050"/>
              </a:buClr>
              <a:buSzPct val="60000"/>
              <a:tabLst>
                <a:tab pos="401638" algn="l"/>
              </a:tabLst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dirty="0">
                <a:solidFill>
                  <a:srgbClr val="3366FF"/>
                </a:solidFill>
              </a:rPr>
              <a:t>(</a:t>
            </a:r>
            <a:r>
              <a:rPr lang="en-US" b="1" i="1" dirty="0">
                <a:solidFill>
                  <a:srgbClr val="3366FF"/>
                </a:solidFill>
              </a:rPr>
              <a:t>b </a:t>
            </a:r>
            <a:r>
              <a:rPr lang="en-US" b="1" dirty="0">
                <a:solidFill>
                  <a:srgbClr val="3366FF"/>
                </a:solidFill>
                <a:sym typeface="Symbol" pitchFamily="18" charset="2"/>
              </a:rPr>
              <a:t> </a:t>
            </a:r>
            <a:r>
              <a:rPr lang="en-US" b="1" i="1" dirty="0">
                <a:solidFill>
                  <a:srgbClr val="3366FF"/>
                </a:solidFill>
              </a:rPr>
              <a:t>P 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r>
              <a:rPr lang="en-US" dirty="0"/>
              <a:t>)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688772" y="399944"/>
            <a:ext cx="2834640" cy="1005840"/>
          </a:xfrm>
          <a:prstGeom prst="wedgeRectCallout">
            <a:avLst>
              <a:gd name="adj1" fmla="val -187411"/>
              <a:gd name="adj2" fmla="val 1739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The brackets are part of the syntax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812" y="4284292"/>
            <a:ext cx="65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800" b="1" dirty="0">
                <a:solidFill>
                  <a:schemeClr val="bg2"/>
                </a:solidFill>
                <a:sym typeface="Symbol" panose="05050102010706020507" pitchFamily="18" charset="2"/>
              </a:rPr>
              <a:t>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0212" y="4775676"/>
            <a:ext cx="65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800" b="1" dirty="0">
                <a:solidFill>
                  <a:schemeClr val="bg2"/>
                </a:solidFill>
                <a:sym typeface="Symbol" panose="05050102010706020507" pitchFamily="18" charset="2"/>
              </a:rPr>
              <a:t>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2612" y="5257800"/>
            <a:ext cx="657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800" b="1" dirty="0">
                <a:solidFill>
                  <a:schemeClr val="bg2"/>
                </a:solidFill>
                <a:sym typeface="Symbol" panose="05050102010706020507" pitchFamily="18" charset="2"/>
              </a:rPr>
              <a:t></a:t>
            </a:r>
            <a:endParaRPr lang="en-US" sz="48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47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12" grpId="0"/>
      <p:bldP spid="1864716" grpId="0"/>
      <p:bldP spid="19" grpId="0"/>
      <p:bldP spid="1864706" grpId="0" build="p" bldLvl="2"/>
      <p:bldP spid="1864720" grpId="0"/>
      <p:bldP spid="17" grpId="0" uiExpand="1" build="p" animBg="1"/>
      <p:bldP spid="15" grpId="0" uiExpand="1" build="p" animBg="1"/>
      <p:bldP spid="2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1B07C-8FC2-4211-92C6-15D9BAC94DBC}" type="slidenum">
              <a:rPr lang="en-US"/>
              <a:pPr/>
              <a:t>19</a:t>
            </a:fld>
            <a:endParaRPr lang="en-US"/>
          </a:p>
        </p:txBody>
      </p:sp>
      <p:sp>
        <p:nvSpPr>
          <p:cNvPr id="1710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Prefix Examples </a:t>
            </a:r>
          </a:p>
        </p:txBody>
      </p:sp>
      <p:sp>
        <p:nvSpPr>
          <p:cNvPr id="171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3" y="1676400"/>
            <a:ext cx="5210175" cy="4953000"/>
          </a:xfrm>
          <a:noFill/>
          <a:ln/>
        </p:spPr>
        <p:txBody>
          <a:bodyPr/>
          <a:lstStyle/>
          <a:p>
            <a:pPr marL="395288" indent="-395288">
              <a:buClr>
                <a:schemeClr val="accent2"/>
              </a:buClr>
              <a:tabLst>
                <a:tab pos="1023938" algn="l"/>
              </a:tabLst>
            </a:pPr>
            <a:r>
              <a:rPr lang="en-US" sz="3200" i="1" dirty="0"/>
              <a:t>TEA_MACHINE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sz="3200" i="1" dirty="0"/>
              <a:t>	= </a:t>
            </a:r>
            <a:r>
              <a:rPr lang="en-US" sz="3200" dirty="0"/>
              <a:t>( </a:t>
            </a:r>
            <a:r>
              <a:rPr lang="en-US" sz="3200" i="1" dirty="0"/>
              <a:t>coinslot.</a:t>
            </a:r>
            <a:r>
              <a:rPr lang="en-US" sz="3200" dirty="0"/>
              <a:t>$5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sz="3200" dirty="0"/>
              <a:t>		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sz="3200" i="1" dirty="0" err="1"/>
              <a:t>maketea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i="1" dirty="0" err="1"/>
              <a:t>hatch.tea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b="1" i="1" dirty="0">
                <a:solidFill>
                  <a:schemeClr val="accent2"/>
                </a:solidFill>
              </a:rPr>
              <a:t>END_OF_SALES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dirty="0"/>
              <a:t>)</a:t>
            </a:r>
          </a:p>
        </p:txBody>
      </p:sp>
      <p:sp>
        <p:nvSpPr>
          <p:cNvPr id="1710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6" y="1676400"/>
            <a:ext cx="4343400" cy="4114800"/>
          </a:xfrm>
          <a:noFill/>
          <a:ln/>
        </p:spPr>
        <p:txBody>
          <a:bodyPr/>
          <a:lstStyle/>
          <a:p>
            <a:pPr marL="395288" indent="-395288">
              <a:buClr>
                <a:schemeClr val="bg2"/>
              </a:buClr>
              <a:tabLst>
                <a:tab pos="969963" algn="l"/>
              </a:tabLst>
            </a:pPr>
            <a:r>
              <a:rPr lang="en-US" sz="3200" i="1" dirty="0"/>
              <a:t>BAD_TEA_MACHINE</a:t>
            </a:r>
            <a:endParaRPr lang="en-US" sz="3200" dirty="0"/>
          </a:p>
          <a:p>
            <a:pPr marL="395288" indent="-395288">
              <a:buClr>
                <a:schemeClr val="bg2"/>
              </a:buClr>
              <a:buFont typeface="Wingdings" pitchFamily="2" charset="2"/>
              <a:buNone/>
              <a:tabLst>
                <a:tab pos="969963" algn="l"/>
              </a:tabLst>
            </a:pPr>
            <a:r>
              <a:rPr lang="en-US" sz="3200" dirty="0"/>
              <a:t>	= ( </a:t>
            </a:r>
            <a:r>
              <a:rPr lang="en-US" sz="3200" i="1" dirty="0"/>
              <a:t>coinslot</a:t>
            </a:r>
            <a:r>
              <a:rPr lang="en-US" sz="3200" dirty="0"/>
              <a:t>.$5</a:t>
            </a:r>
          </a:p>
          <a:p>
            <a:pPr marL="395288" indent="-395288">
              <a:buClr>
                <a:schemeClr val="bg2"/>
              </a:buClr>
              <a:buFont typeface="Wingdings" pitchFamily="2" charset="2"/>
              <a:buNone/>
              <a:tabLst>
                <a:tab pos="969963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b="1" i="1" dirty="0">
                <a:solidFill>
                  <a:schemeClr val="bg2"/>
                </a:solidFill>
              </a:rPr>
              <a:t>STUCK</a:t>
            </a:r>
            <a:r>
              <a:rPr lang="en-US" sz="3200" i="1" dirty="0">
                <a:solidFill>
                  <a:srgbClr val="FFCC99"/>
                </a:solidFill>
              </a:rPr>
              <a:t> </a:t>
            </a:r>
            <a:r>
              <a:rPr lang="en-US" sz="3200" dirty="0" smtClean="0"/>
              <a:t>)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083" grpId="0" build="p"/>
      <p:bldP spid="17100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56582-73C5-42A8-9138-77C73AEC94A8}" type="slidenum">
              <a:rPr lang="en-US"/>
              <a:pPr/>
              <a:t>2</a:t>
            </a:fld>
            <a:endParaRPr lang="en-US"/>
          </a:p>
        </p:txBody>
      </p:sp>
      <p:sp>
        <p:nvSpPr>
          <p:cNvPr id="169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/>
              <a:t>Problems with Industrial Practices</a:t>
            </a:r>
          </a:p>
        </p:txBody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1600200"/>
          </a:xfrm>
          <a:noFill/>
          <a:ln/>
        </p:spPr>
        <p:txBody>
          <a:bodyPr/>
          <a:lstStyle/>
          <a:p>
            <a:pPr marL="395288" indent="-395288"/>
            <a:r>
              <a:rPr lang="en-US" b="1" i="1" dirty="0"/>
              <a:t>Craft and not engineering</a:t>
            </a:r>
            <a:endParaRPr lang="en-US" dirty="0"/>
          </a:p>
          <a:p>
            <a:pPr lvl="1" indent="-352425"/>
            <a:r>
              <a:rPr lang="en-US" dirty="0"/>
              <a:t>Learn from experience</a:t>
            </a:r>
          </a:p>
          <a:p>
            <a:pPr lvl="1" indent="-352425"/>
            <a:r>
              <a:rPr lang="en-US" dirty="0"/>
              <a:t>Trial and </a:t>
            </a:r>
            <a:r>
              <a:rPr lang="en-US" dirty="0" smtClean="0"/>
              <a:t>error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276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52425"/>
            <a:r>
              <a:rPr lang="en-US" kern="0" dirty="0" smtClean="0"/>
              <a:t>No quality assurance</a:t>
            </a:r>
          </a:p>
          <a:p>
            <a:pPr marL="395288" indent="-395288"/>
            <a:r>
              <a:rPr lang="en-US" kern="0" dirty="0" smtClean="0"/>
              <a:t>The profession is now where civil engineering was in Greek and Roman times before they had calculus and Newtonian mechanics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050280" y="2423160"/>
            <a:ext cx="3474720" cy="1005840"/>
          </a:xfrm>
          <a:prstGeom prst="wedgeRectCallout">
            <a:avLst>
              <a:gd name="adj1" fmla="val -115906"/>
              <a:gd name="adj2" fmla="val 1588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We sell it as “an iterative approach”</a:t>
            </a:r>
            <a:r>
              <a:rPr lang="en-HK" b="1" i="1" dirty="0" smtClean="0"/>
              <a:t> </a:t>
            </a:r>
            <a:r>
              <a:rPr lang="en-HK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</a:t>
            </a:r>
            <a:endParaRPr lang="en-US" b="1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7795" grpId="0" uiExpand="1" build="p" bldLvl="2"/>
      <p:bldP spid="6" grpId="0" uiExpand="1" build="p" bldLvl="2"/>
      <p:bldP spid="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B2DC4-A4C2-4062-A820-9941A1E59A0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/>
              <a:t>Successful Termination</a:t>
            </a:r>
            <a:br>
              <a:rPr lang="en-US" b="1" dirty="0"/>
            </a:br>
            <a:r>
              <a:rPr lang="en-US" b="1" i="1" dirty="0"/>
              <a:t>SKIP</a:t>
            </a: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00200"/>
            <a:ext cx="9144000" cy="1295400"/>
          </a:xfrm>
          <a:noFill/>
          <a:ln/>
        </p:spPr>
        <p:txBody>
          <a:bodyPr/>
          <a:lstStyle/>
          <a:p>
            <a:pPr marL="395288" indent="-395288"/>
            <a:r>
              <a:rPr lang="en-US" b="1" i="1" dirty="0" smtClean="0"/>
              <a:t>Previous Example</a:t>
            </a:r>
            <a:r>
              <a:rPr lang="en-US" b="1" i="1" dirty="0"/>
              <a:t>: </a:t>
            </a:r>
            <a:r>
              <a:rPr lang="en-US" b="1" i="1" dirty="0">
                <a:solidFill>
                  <a:schemeClr val="accent2"/>
                </a:solidFill>
              </a:rPr>
              <a:t>END_OF_SALES</a:t>
            </a:r>
          </a:p>
          <a:p>
            <a:pPr marL="395288" indent="-395288"/>
            <a:r>
              <a:rPr lang="en-US" dirty="0"/>
              <a:t>In general, simply </a:t>
            </a:r>
            <a:r>
              <a:rPr lang="en-US" dirty="0" smtClean="0"/>
              <a:t>write </a:t>
            </a:r>
            <a:r>
              <a:rPr lang="en-US" b="1" i="1" dirty="0">
                <a:solidFill>
                  <a:schemeClr val="accent2"/>
                </a:solidFill>
              </a:rPr>
              <a:t>SKIP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318760" y="3581400"/>
            <a:ext cx="4206240" cy="1005840"/>
          </a:xfrm>
          <a:prstGeom prst="wedgeRectCallout">
            <a:avLst>
              <a:gd name="adj1" fmla="val -43574"/>
              <a:gd name="adj2" fmla="val -12779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chemeClr val="accent2"/>
              </a:buClr>
              <a:buSzPct val="60000"/>
            </a:pPr>
            <a:r>
              <a:rPr lang="en-HK" sz="3200" b="1" i="1" dirty="0" smtClean="0"/>
              <a:t>Hint</a:t>
            </a:r>
            <a:endParaRPr lang="en-US" sz="3200" b="1" i="1" dirty="0" smtClean="0"/>
          </a:p>
          <a:p>
            <a:pPr marL="401638" lvl="1" indent="-341313" algn="l">
              <a:buClr>
                <a:schemeClr val="accent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“</a:t>
            </a: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” in </a:t>
            </a:r>
            <a:r>
              <a:rPr lang="en-US" b="1" i="1" dirty="0" smtClean="0">
                <a:solidFill>
                  <a:schemeClr val="accent2"/>
                </a:solidFill>
              </a:rPr>
              <a:t>SK</a:t>
            </a: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en-US" b="1" i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for success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107" grpId="0" uiExpand="1" build="p"/>
      <p:bldP spid="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CF9E-80F2-47AD-A3A8-DCB66C70FD99}" type="slidenum">
              <a:rPr lang="en-US"/>
              <a:pPr/>
              <a:t>21</a:t>
            </a:fld>
            <a:endParaRPr lang="en-US"/>
          </a:p>
        </p:txBody>
      </p:sp>
      <p:sp>
        <p:nvSpPr>
          <p:cNvPr id="171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Failure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i="1" dirty="0">
                <a:solidFill>
                  <a:schemeClr val="bg2"/>
                </a:solidFill>
              </a:rPr>
              <a:t>STOP</a:t>
            </a:r>
            <a:endParaRPr lang="en-US" sz="6000" b="1" i="1" dirty="0">
              <a:solidFill>
                <a:schemeClr val="hlink"/>
              </a:solidFill>
            </a:endParaRPr>
          </a:p>
        </p:txBody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600200"/>
            <a:ext cx="9144000" cy="1371600"/>
          </a:xfrm>
          <a:noFill/>
          <a:ln/>
        </p:spPr>
        <p:txBody>
          <a:bodyPr/>
          <a:lstStyle/>
          <a:p>
            <a:pPr marL="395288" indent="-395288"/>
            <a:r>
              <a:rPr lang="en-US" b="1" i="1" dirty="0" smtClean="0"/>
              <a:t>Previous Example</a:t>
            </a:r>
            <a:r>
              <a:rPr lang="en-US" b="1" i="1" dirty="0"/>
              <a:t>: </a:t>
            </a:r>
            <a:r>
              <a:rPr lang="en-US" b="1" i="1" dirty="0">
                <a:solidFill>
                  <a:schemeClr val="bg2"/>
                </a:solidFill>
              </a:rPr>
              <a:t>STUCK</a:t>
            </a:r>
          </a:p>
          <a:p>
            <a:pPr marL="395288" indent="-395288"/>
            <a:r>
              <a:rPr lang="en-US" dirty="0"/>
              <a:t>In general, simply </a:t>
            </a:r>
            <a:r>
              <a:rPr lang="en-US" dirty="0" smtClean="0"/>
              <a:t>write</a:t>
            </a:r>
            <a:r>
              <a:rPr lang="en-US" dirty="0" smtClean="0">
                <a:solidFill>
                  <a:srgbClr val="FFE0C1"/>
                </a:solidFill>
              </a:rPr>
              <a:t> </a:t>
            </a:r>
            <a:r>
              <a:rPr lang="en-US" b="1" i="1" dirty="0">
                <a:solidFill>
                  <a:schemeClr val="bg2"/>
                </a:solidFill>
              </a:rPr>
              <a:t>STOP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18760" y="3581400"/>
            <a:ext cx="4206240" cy="1463040"/>
          </a:xfrm>
          <a:prstGeom prst="wedgeRectCallout">
            <a:avLst>
              <a:gd name="adj1" fmla="val -42355"/>
              <a:gd name="adj2" fmla="val -10034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chemeClr val="accent2"/>
              </a:buClr>
              <a:buSzPct val="60000"/>
            </a:pPr>
            <a:r>
              <a:rPr lang="en-HK" sz="3200" b="1" i="1" dirty="0" smtClean="0"/>
              <a:t>Hint</a:t>
            </a:r>
            <a:endParaRPr lang="en-US" sz="3200" b="1" i="1" dirty="0" smtClean="0"/>
          </a:p>
          <a:p>
            <a:pPr marL="401638" lvl="1" indent="-341313" algn="l">
              <a:buClr>
                <a:schemeClr val="bg1">
                  <a:lumMod val="6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” in 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SK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for success</a:t>
            </a:r>
          </a:p>
          <a:p>
            <a:pPr marL="401638" lvl="1" indent="-341313" algn="l">
              <a:buClr>
                <a:schemeClr val="bg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/>
              <a:t>“</a:t>
            </a:r>
            <a:r>
              <a:rPr lang="en-US" b="1" dirty="0">
                <a:solidFill>
                  <a:schemeClr val="bg2"/>
                </a:solidFill>
              </a:rPr>
              <a:t>0</a:t>
            </a:r>
            <a:r>
              <a:rPr lang="en-US" dirty="0"/>
              <a:t>” in </a:t>
            </a:r>
            <a:r>
              <a:rPr lang="en-US" b="1" i="1" dirty="0">
                <a:solidFill>
                  <a:schemeClr val="bg2"/>
                </a:solidFill>
              </a:rPr>
              <a:t>ST</a:t>
            </a:r>
            <a:r>
              <a:rPr lang="en-US" sz="1000" b="1" i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0</a:t>
            </a:r>
            <a:r>
              <a:rPr lang="en-US" b="1" i="1" dirty="0">
                <a:solidFill>
                  <a:schemeClr val="bg2"/>
                </a:solidFill>
              </a:rPr>
              <a:t>P</a:t>
            </a:r>
            <a:r>
              <a:rPr lang="en-US" dirty="0"/>
              <a:t> for failure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2131" grpId="0" uiExpand="1" build="p"/>
      <p:bldP spid="8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085-5998-4098-9072-02BA42E99C91}" type="slidenum">
              <a:rPr lang="en-US"/>
              <a:pPr/>
              <a:t>22</a:t>
            </a:fld>
            <a:endParaRPr lang="en-US"/>
          </a:p>
        </p:txBody>
      </p:sp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Termination Examples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3" y="1676400"/>
            <a:ext cx="4670425" cy="3078480"/>
          </a:xfrm>
          <a:noFill/>
          <a:ln/>
        </p:spPr>
        <p:txBody>
          <a:bodyPr/>
          <a:lstStyle/>
          <a:p>
            <a:pPr marL="395288" indent="-395288">
              <a:buClr>
                <a:schemeClr val="accent2"/>
              </a:buClr>
              <a:tabLst>
                <a:tab pos="1023938" algn="l"/>
              </a:tabLst>
            </a:pPr>
            <a:r>
              <a:rPr lang="en-US" sz="3200" i="1" dirty="0"/>
              <a:t>TEA_MACHINE</a:t>
            </a:r>
          </a:p>
          <a:p>
            <a:pPr marL="395288" indent="-395288">
              <a:buClr>
                <a:schemeClr val="accent2"/>
              </a:buClr>
              <a:buFont typeface="Wingdings" pitchFamily="2" charset="2"/>
              <a:buNone/>
              <a:tabLst>
                <a:tab pos="1023938" algn="l"/>
              </a:tabLst>
            </a:pPr>
            <a:r>
              <a:rPr lang="en-US" sz="3200" i="1" dirty="0"/>
              <a:t>	= </a:t>
            </a:r>
            <a:r>
              <a:rPr lang="en-US" sz="3200" dirty="0"/>
              <a:t>( </a:t>
            </a:r>
            <a:r>
              <a:rPr lang="en-US" sz="3200" i="1" dirty="0"/>
              <a:t>coinslot.</a:t>
            </a:r>
            <a:r>
              <a:rPr lang="en-US" sz="3200" dirty="0"/>
              <a:t>$5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b="1" dirty="0">
                <a:sym typeface="Symbol" pitchFamily="18" charset="2"/>
              </a:rPr>
              <a:t>		</a:t>
            </a:r>
            <a:r>
              <a:rPr lang="en-US" sz="3200" i="1" dirty="0"/>
              <a:t> </a:t>
            </a:r>
            <a:r>
              <a:rPr lang="en-US" sz="3200" i="1" dirty="0" err="1"/>
              <a:t>maketea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i="1" dirty="0" err="1"/>
              <a:t>hatch.tea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23938" algn="l"/>
              </a:tabLst>
            </a:pPr>
            <a:r>
              <a:rPr lang="en-US" b="1" dirty="0">
                <a:sym typeface="Symbol" pitchFamily="18" charset="2"/>
              </a:rPr>
              <a:t>		</a:t>
            </a:r>
            <a:r>
              <a:rPr lang="en-US" b="1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3200" b="1" i="1" dirty="0">
                <a:solidFill>
                  <a:schemeClr val="accent2"/>
                </a:solidFill>
              </a:rPr>
              <a:t>SKIP</a:t>
            </a:r>
            <a:r>
              <a:rPr lang="en-US" sz="3200" i="1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)</a:t>
            </a: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0016" y="1676400"/>
            <a:ext cx="4462462" cy="1981200"/>
          </a:xfrm>
          <a:noFill/>
          <a:ln/>
        </p:spPr>
        <p:txBody>
          <a:bodyPr/>
          <a:lstStyle/>
          <a:p>
            <a:pPr marL="395288" indent="-395288">
              <a:buClr>
                <a:schemeClr val="bg2"/>
              </a:buClr>
              <a:tabLst>
                <a:tab pos="969963" algn="l"/>
              </a:tabLst>
            </a:pPr>
            <a:r>
              <a:rPr lang="en-US" sz="3200" i="1" dirty="0"/>
              <a:t>BAD_TEA_MACHINE</a:t>
            </a:r>
            <a:endParaRPr lang="en-US" sz="3200" dirty="0"/>
          </a:p>
          <a:p>
            <a:pPr marL="395288" indent="-395288">
              <a:buFont typeface="Wingdings" pitchFamily="2" charset="2"/>
              <a:buNone/>
              <a:tabLst>
                <a:tab pos="969963" algn="l"/>
              </a:tabLst>
            </a:pPr>
            <a:r>
              <a:rPr lang="en-US" sz="3200" dirty="0"/>
              <a:t>	= ( </a:t>
            </a:r>
            <a:r>
              <a:rPr lang="en-US" sz="3200" i="1" dirty="0"/>
              <a:t>coinslot</a:t>
            </a:r>
            <a:r>
              <a:rPr lang="en-US" sz="3200" dirty="0"/>
              <a:t>.$5</a:t>
            </a:r>
          </a:p>
          <a:p>
            <a:pPr marL="395288" indent="-395288">
              <a:buFont typeface="Wingdings" pitchFamily="2" charset="2"/>
              <a:buNone/>
              <a:tabLst>
                <a:tab pos="969963" algn="l"/>
              </a:tabLst>
            </a:pPr>
            <a:r>
              <a:rPr lang="en-US" b="1" dirty="0">
                <a:sym typeface="Symbol" pitchFamily="18" charset="2"/>
              </a:rPr>
              <a:t>		</a:t>
            </a:r>
            <a:r>
              <a:rPr lang="en-US" sz="3200" dirty="0"/>
              <a:t> </a:t>
            </a:r>
            <a:r>
              <a:rPr lang="en-US" sz="3200" b="1" i="1" dirty="0">
                <a:solidFill>
                  <a:schemeClr val="bg2"/>
                </a:solidFill>
              </a:rPr>
              <a:t>STOP</a:t>
            </a:r>
            <a:r>
              <a:rPr lang="en-US" sz="3200" i="1" dirty="0">
                <a:solidFill>
                  <a:srgbClr val="FFCC99"/>
                </a:solidFill>
              </a:rPr>
              <a:t> </a:t>
            </a:r>
            <a:r>
              <a:rPr lang="en-US" sz="3200" dirty="0" smtClean="0"/>
              <a:t>)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3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3155" grpId="0"/>
      <p:bldP spid="1713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Recursion</a:t>
            </a:r>
          </a:p>
        </p:txBody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3" y="1676400"/>
            <a:ext cx="9110663" cy="4114800"/>
          </a:xfrm>
          <a:noFill/>
          <a:ln/>
        </p:spPr>
        <p:txBody>
          <a:bodyPr/>
          <a:lstStyle/>
          <a:p>
            <a:pPr marL="395288" indent="-395288">
              <a:tabLst>
                <a:tab pos="1365250" algn="l"/>
              </a:tabLst>
            </a:pPr>
            <a:r>
              <a:rPr lang="en-US" dirty="0"/>
              <a:t>To model the </a:t>
            </a:r>
            <a:r>
              <a:rPr lang="en-US" dirty="0" err="1"/>
              <a:t>behaviour</a:t>
            </a:r>
            <a:endParaRPr lang="en-US" dirty="0"/>
          </a:p>
          <a:p>
            <a:pPr marL="395288" indent="-395288">
              <a:buFont typeface="Wingdings" pitchFamily="2" charset="2"/>
              <a:buNone/>
              <a:tabLst>
                <a:tab pos="1365250" algn="l"/>
              </a:tabLst>
            </a:pPr>
            <a:r>
              <a:rPr lang="en-US" i="1" dirty="0"/>
              <a:t>		</a:t>
            </a:r>
            <a:r>
              <a:rPr lang="en-US" i="1" dirty="0" smtClean="0"/>
              <a:t>CLOCK = </a:t>
            </a:r>
            <a:r>
              <a:rPr lang="en-US" dirty="0" smtClean="0"/>
              <a:t>( </a:t>
            </a:r>
            <a:r>
              <a:rPr lang="en-US" i="1" dirty="0" smtClean="0"/>
              <a:t>tick </a:t>
            </a:r>
            <a:r>
              <a:rPr lang="en-US" b="1" dirty="0" smtClean="0">
                <a:sym typeface="Symbol" pitchFamily="18" charset="2"/>
              </a:rPr>
              <a:t></a:t>
            </a:r>
            <a:r>
              <a:rPr lang="en-US" i="1" dirty="0" smtClean="0"/>
              <a:t> tick </a:t>
            </a:r>
            <a:r>
              <a:rPr lang="en-US" b="1" dirty="0" smtClean="0">
                <a:sym typeface="Symbol" pitchFamily="18" charset="2"/>
              </a:rPr>
              <a:t> </a:t>
            </a:r>
            <a:r>
              <a:rPr lang="en-US" i="1" dirty="0" smtClean="0"/>
              <a:t>tick </a:t>
            </a:r>
            <a:r>
              <a:rPr lang="en-US" b="1" dirty="0" smtClean="0">
                <a:sym typeface="Symbol" pitchFamily="18" charset="2"/>
              </a:rPr>
              <a:t> </a:t>
            </a:r>
            <a:r>
              <a:rPr lang="en-US" dirty="0" smtClean="0"/>
              <a:t>… )</a:t>
            </a:r>
            <a:endParaRPr lang="en-US" sz="2800" dirty="0"/>
          </a:p>
          <a:p>
            <a:pPr marL="395288" indent="-395288">
              <a:buFont typeface="Wingdings" pitchFamily="2" charset="2"/>
              <a:buNone/>
              <a:tabLst>
                <a:tab pos="1365250" algn="l"/>
              </a:tabLst>
            </a:pPr>
            <a:r>
              <a:rPr lang="en-US" sz="2800" dirty="0"/>
              <a:t>	</a:t>
            </a:r>
            <a:r>
              <a:rPr lang="en-US" dirty="0"/>
              <a:t>we write</a:t>
            </a:r>
          </a:p>
          <a:p>
            <a:pPr marL="395288" indent="-395288">
              <a:buFont typeface="Wingdings" pitchFamily="2" charset="2"/>
              <a:buNone/>
              <a:tabLst>
                <a:tab pos="1365250" algn="l"/>
              </a:tabLst>
            </a:pPr>
            <a:r>
              <a:rPr lang="en-US" dirty="0"/>
              <a:t> </a:t>
            </a:r>
            <a:r>
              <a:rPr lang="en-US" i="1" dirty="0"/>
              <a:t>		</a:t>
            </a:r>
            <a:r>
              <a:rPr lang="en-US" b="1" i="1" dirty="0">
                <a:solidFill>
                  <a:srgbClr val="3366FF"/>
                </a:solidFill>
              </a:rPr>
              <a:t>CLOCK</a:t>
            </a:r>
            <a:r>
              <a:rPr lang="en-US" i="1" dirty="0">
                <a:solidFill>
                  <a:schemeClr val="hlink"/>
                </a:solidFill>
              </a:rPr>
              <a:t> </a:t>
            </a:r>
            <a:r>
              <a:rPr lang="en-US" i="1" dirty="0"/>
              <a:t>= </a:t>
            </a:r>
            <a:r>
              <a:rPr lang="en-US" dirty="0"/>
              <a:t>( </a:t>
            </a:r>
            <a:r>
              <a:rPr lang="en-US" i="1" dirty="0"/>
              <a:t>tick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3366FF"/>
                </a:solidFill>
              </a:rPr>
              <a:t>CLOCK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)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973772" y="4785360"/>
            <a:ext cx="7955280" cy="1508760"/>
          </a:xfrm>
          <a:prstGeom prst="wedgeRectCallout">
            <a:avLst>
              <a:gd name="adj1" fmla="val 39"/>
              <a:gd name="adj2" fmla="val -8871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chemeClr val="accent2"/>
              </a:buClr>
              <a:buSzPct val="60000"/>
            </a:pPr>
            <a:r>
              <a:rPr lang="en-HK" sz="3200" b="1" i="1" dirty="0" smtClean="0"/>
              <a:t>Exercise</a:t>
            </a:r>
            <a:endParaRPr lang="en-US" sz="3200" b="1" i="1" dirty="0" smtClean="0"/>
          </a:p>
          <a:p>
            <a:pPr marL="401638" lvl="1" indent="-341313" algn="l"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dirty="0" smtClean="0"/>
              <a:t>Use recursion to model</a:t>
            </a:r>
          </a:p>
          <a:p>
            <a:pPr marL="60325" lvl="1" algn="l">
              <a:buClr>
                <a:schemeClr val="accent2"/>
              </a:buClr>
              <a:buSzPct val="60000"/>
            </a:pPr>
            <a:r>
              <a:rPr lang="en-US" i="1" dirty="0" smtClean="0"/>
              <a:t>	CLOCK </a:t>
            </a:r>
            <a:r>
              <a:rPr lang="en-US" i="1" dirty="0"/>
              <a:t>= </a:t>
            </a:r>
            <a:r>
              <a:rPr lang="en-US" dirty="0"/>
              <a:t>( </a:t>
            </a:r>
            <a:r>
              <a:rPr lang="en-US" i="1" dirty="0"/>
              <a:t>tick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smtClean="0"/>
              <a:t>tock </a:t>
            </a:r>
            <a:r>
              <a:rPr lang="en-US" b="1" dirty="0" smtClean="0">
                <a:sym typeface="Symbol" pitchFamily="18" charset="2"/>
              </a:rPr>
              <a:t> </a:t>
            </a:r>
            <a:r>
              <a:rPr lang="en-US" i="1" dirty="0" smtClean="0"/>
              <a:t>tick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i="1" dirty="0"/>
              <a:t>tock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dirty="0" smtClean="0"/>
              <a:t>… )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4179" grpId="0" uiExpand="1" build="p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1F0E-AB6D-4F2F-B032-7415BECBC7AD}" type="slidenum">
              <a:rPr lang="en-US"/>
              <a:pPr/>
              <a:t>24</a:t>
            </a:fld>
            <a:endParaRPr lang="en-US"/>
          </a:p>
        </p:txBody>
      </p:sp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Recursion </a:t>
            </a:r>
            <a:r>
              <a:rPr lang="en-US" b="1" dirty="0" smtClean="0"/>
              <a:t>Example 1</a:t>
            </a:r>
            <a:endParaRPr lang="en-US" b="1" dirty="0"/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5132388" cy="4953000"/>
          </a:xfrm>
          <a:noFill/>
          <a:ln/>
        </p:spPr>
        <p:txBody>
          <a:bodyPr/>
          <a:lstStyle/>
          <a:p>
            <a:pPr marL="395288" indent="-395288">
              <a:buClr>
                <a:schemeClr val="accent2"/>
              </a:buClr>
              <a:tabLst>
                <a:tab pos="1052513" algn="l"/>
                <a:tab pos="1600200" algn="l"/>
              </a:tabLst>
            </a:pPr>
            <a:r>
              <a:rPr lang="en-US" sz="3200" b="1" i="1" dirty="0">
                <a:solidFill>
                  <a:schemeClr val="accent2"/>
                </a:solidFill>
              </a:rPr>
              <a:t>TEA_MACHINE</a:t>
            </a:r>
            <a:endParaRPr lang="en-US" sz="3200" dirty="0">
              <a:solidFill>
                <a:schemeClr val="accent2"/>
              </a:solidFill>
            </a:endParaRPr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600200" algn="l"/>
              </a:tabLst>
            </a:pPr>
            <a:r>
              <a:rPr lang="en-US" sz="3200" i="1" dirty="0"/>
              <a:t>	= </a:t>
            </a:r>
            <a:r>
              <a:rPr lang="en-US" sz="3200" dirty="0"/>
              <a:t>(	</a:t>
            </a:r>
            <a:r>
              <a:rPr lang="en-US" sz="3200" i="1" dirty="0"/>
              <a:t>coinslot.</a:t>
            </a:r>
            <a:r>
              <a:rPr lang="en-US" sz="3200" dirty="0"/>
              <a:t>$5</a:t>
            </a:r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600200" algn="l"/>
              </a:tabLst>
            </a:pPr>
            <a:r>
              <a:rPr lang="en-US" b="1" dirty="0">
                <a:sym typeface="Symbol" pitchFamily="18" charset="2"/>
              </a:rPr>
              <a:t>		</a:t>
            </a:r>
            <a:r>
              <a:rPr lang="en-US" sz="3200" i="1" dirty="0"/>
              <a:t> </a:t>
            </a:r>
            <a:r>
              <a:rPr lang="en-US" sz="3200" i="1" dirty="0" err="1"/>
              <a:t>maketea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600200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i="1" dirty="0" err="1"/>
              <a:t>hatch.tea</a:t>
            </a:r>
            <a:endParaRPr lang="en-US" sz="3200" i="1" dirty="0"/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600200" algn="l"/>
              </a:tabLst>
            </a:pPr>
            <a:r>
              <a:rPr lang="en-US" b="1" dirty="0">
                <a:sym typeface="Symbol" pitchFamily="18" charset="2"/>
              </a:rPr>
              <a:t>		 </a:t>
            </a:r>
            <a:r>
              <a:rPr lang="en-US" sz="3200" b="1" i="1" dirty="0">
                <a:solidFill>
                  <a:schemeClr val="accent2"/>
                </a:solidFill>
              </a:rPr>
              <a:t>TEA_MACHINE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dirty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52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59594-A36B-4326-83C4-7981539F4CAB}" type="slidenum">
              <a:rPr lang="en-US"/>
              <a:pPr/>
              <a:t>25</a:t>
            </a:fld>
            <a:endParaRPr lang="en-US"/>
          </a:p>
        </p:txBody>
      </p:sp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Recursion </a:t>
            </a:r>
            <a:r>
              <a:rPr lang="en-US" b="1" dirty="0" smtClean="0"/>
              <a:t>Example 2</a:t>
            </a:r>
            <a:endParaRPr lang="en-US" b="1" dirty="0"/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9144000" cy="4953000"/>
          </a:xfrm>
          <a:noFill/>
          <a:ln/>
        </p:spPr>
        <p:txBody>
          <a:bodyPr/>
          <a:lstStyle/>
          <a:p>
            <a:pPr marL="395288" indent="-395288">
              <a:buClr>
                <a:schemeClr val="bg2"/>
              </a:buClr>
              <a:tabLst>
                <a:tab pos="1052513" algn="l"/>
                <a:tab pos="1827213" algn="l"/>
              </a:tabLst>
            </a:pPr>
            <a:r>
              <a:rPr lang="en-US" sz="3200" b="1" i="1" dirty="0">
                <a:solidFill>
                  <a:schemeClr val="bg2"/>
                </a:solidFill>
              </a:rPr>
              <a:t>BAD_TEA_MACHINE</a:t>
            </a:r>
            <a:endParaRPr lang="en-US" sz="3200" b="1" dirty="0">
              <a:solidFill>
                <a:schemeClr val="bg2"/>
              </a:solidFill>
            </a:endParaRPr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827213" algn="l"/>
              </a:tabLst>
            </a:pPr>
            <a:r>
              <a:rPr lang="en-US" sz="3200" dirty="0"/>
              <a:t>	= (	</a:t>
            </a:r>
            <a:r>
              <a:rPr lang="en-US" sz="3200" i="1" dirty="0"/>
              <a:t>coinslot</a:t>
            </a:r>
            <a:r>
              <a:rPr lang="en-US" sz="3200" dirty="0"/>
              <a:t>.$5</a:t>
            </a:r>
          </a:p>
          <a:p>
            <a:pPr marL="395288" indent="-395288">
              <a:buFont typeface="Wingdings" pitchFamily="2" charset="2"/>
              <a:buNone/>
              <a:tabLst>
                <a:tab pos="1052513" algn="l"/>
                <a:tab pos="1827213" algn="l"/>
              </a:tabLst>
            </a:pPr>
            <a:r>
              <a:rPr lang="en-US" sz="3200" b="1" dirty="0">
                <a:sym typeface="Symbol" pitchFamily="18" charset="2"/>
              </a:rPr>
              <a:t>		</a:t>
            </a:r>
            <a:r>
              <a:rPr lang="en-US" sz="3200" dirty="0"/>
              <a:t> </a:t>
            </a:r>
            <a:r>
              <a:rPr lang="en-US" sz="3200" b="1" i="1" dirty="0">
                <a:solidFill>
                  <a:schemeClr val="bg2"/>
                </a:solidFill>
              </a:rPr>
              <a:t>BAD_TEA_MACHINE</a:t>
            </a:r>
            <a:r>
              <a:rPr lang="en-US" sz="3200" i="1" dirty="0">
                <a:solidFill>
                  <a:schemeClr val="hlink"/>
                </a:solidFill>
              </a:rPr>
              <a:t> </a:t>
            </a:r>
            <a:r>
              <a:rPr lang="en-US" sz="3200" dirty="0"/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2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3B0C-4137-4F24-8F14-45770FB9B8C1}" type="slidenum">
              <a:rPr lang="en-US"/>
              <a:pPr/>
              <a:t>26</a:t>
            </a:fld>
            <a:endParaRPr lang="en-US"/>
          </a:p>
        </p:txBody>
      </p:sp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3" y="266700"/>
            <a:ext cx="9339263" cy="1104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Choice by Input Value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a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/>
              <a:t>P </a:t>
            </a:r>
            <a:r>
              <a:rPr lang="en-US" b="1" dirty="0"/>
              <a:t>|</a:t>
            </a:r>
            <a:r>
              <a:rPr lang="en-US" b="1" i="1" dirty="0"/>
              <a:t> b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/>
              <a:t>Q</a:t>
            </a:r>
            <a:r>
              <a:rPr lang="en-US" b="1" dirty="0"/>
              <a:t>)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3" y="1676400"/>
            <a:ext cx="9110663" cy="4953000"/>
          </a:xfrm>
          <a:noFill/>
          <a:ln/>
        </p:spPr>
        <p:txBody>
          <a:bodyPr/>
          <a:lstStyle/>
          <a:p>
            <a:pPr marL="395288" indent="-395288">
              <a:tabLst>
                <a:tab pos="852488" algn="l"/>
                <a:tab pos="1139825" algn="l"/>
                <a:tab pos="1546225" algn="l"/>
                <a:tab pos="8859838" algn="l"/>
              </a:tabLst>
            </a:pPr>
            <a:r>
              <a:rPr lang="en-US" dirty="0"/>
              <a:t>The process behaves like </a:t>
            </a:r>
            <a:r>
              <a:rPr lang="en-US" i="1" dirty="0"/>
              <a:t>P</a:t>
            </a:r>
            <a:r>
              <a:rPr lang="en-US" dirty="0"/>
              <a:t> or</a:t>
            </a:r>
            <a:r>
              <a:rPr lang="en-US" i="1" dirty="0"/>
              <a:t> Q</a:t>
            </a:r>
            <a:r>
              <a:rPr lang="en-US" dirty="0" smtClean="0"/>
              <a:t>, depending on whether </a:t>
            </a:r>
            <a:r>
              <a:rPr lang="en-US" dirty="0"/>
              <a:t>the </a:t>
            </a:r>
            <a:r>
              <a:rPr lang="en-US" dirty="0" smtClean="0"/>
              <a:t>event value is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endParaRPr lang="en-US" dirty="0"/>
          </a:p>
          <a:p>
            <a:pPr marL="395288" indent="-395288">
              <a:tabLst>
                <a:tab pos="852488" algn="l"/>
                <a:tab pos="1139825" algn="l"/>
                <a:tab pos="1546225" algn="l"/>
                <a:tab pos="8859838" algn="l"/>
              </a:tabLst>
            </a:pPr>
            <a:r>
              <a:rPr lang="en-US" dirty="0"/>
              <a:t>“</a:t>
            </a:r>
            <a:r>
              <a:rPr lang="en-US" b="1" dirty="0"/>
              <a:t>|</a:t>
            </a:r>
            <a:r>
              <a:rPr lang="en-US" dirty="0"/>
              <a:t>” is read as “choice”</a:t>
            </a:r>
          </a:p>
          <a:p>
            <a:pPr marL="395288" indent="-395288">
              <a:tabLst>
                <a:tab pos="852488" algn="l"/>
                <a:tab pos="1139825" algn="l"/>
                <a:tab pos="1546225" algn="l"/>
                <a:tab pos="8859838" algn="l"/>
              </a:tabLst>
            </a:pPr>
            <a:r>
              <a:rPr lang="en-US" b="1" i="1" dirty="0" smtClean="0"/>
              <a:t>Example</a:t>
            </a:r>
            <a:endParaRPr lang="en-US" sz="2800" i="1" dirty="0"/>
          </a:p>
          <a:p>
            <a:pPr marL="395288" indent="-395288">
              <a:buFont typeface="Wingdings" pitchFamily="2" charset="2"/>
              <a:buNone/>
              <a:tabLst>
                <a:tab pos="852488" algn="l"/>
                <a:tab pos="1139825" algn="l"/>
                <a:tab pos="1546225" algn="l"/>
                <a:tab pos="8859838" algn="l"/>
              </a:tabLst>
            </a:pPr>
            <a:r>
              <a:rPr lang="en-US" sz="2800" i="1" dirty="0"/>
              <a:t>	MACHINE                                                                            = </a:t>
            </a:r>
            <a:r>
              <a:rPr lang="en-US" sz="2800" i="1" dirty="0">
                <a:solidFill>
                  <a:srgbClr val="FFCC99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sz="2800" dirty="0"/>
              <a:t>	</a:t>
            </a:r>
            <a:r>
              <a:rPr lang="en-US" sz="2800" i="1" dirty="0" err="1"/>
              <a:t>coinslot.</a:t>
            </a:r>
            <a:r>
              <a:rPr lang="en-US" sz="2800" b="1" dirty="0" err="1">
                <a:solidFill>
                  <a:srgbClr val="C00000"/>
                </a:solidFill>
              </a:rPr>
              <a:t>$5</a:t>
            </a:r>
            <a:r>
              <a:rPr lang="en-US" sz="2800" i="1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/>
              <a:t>hatch.tea</a:t>
            </a:r>
            <a:r>
              <a:rPr lang="en-US" sz="2800" i="1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sz="2800" i="1" dirty="0"/>
              <a:t> MACHINE</a:t>
            </a:r>
            <a:endParaRPr lang="en-US" sz="2800" i="1" dirty="0">
              <a:solidFill>
                <a:schemeClr val="tx2"/>
              </a:solidFill>
            </a:endParaRPr>
          </a:p>
          <a:p>
            <a:pPr marL="395288" indent="-395288">
              <a:buFont typeface="Wingdings" pitchFamily="2" charset="2"/>
              <a:buNone/>
              <a:tabLst>
                <a:tab pos="852488" algn="l"/>
                <a:tab pos="1139825" algn="l"/>
                <a:tab pos="1546225" algn="l"/>
                <a:tab pos="8859838" algn="l"/>
              </a:tabLst>
            </a:pPr>
            <a:r>
              <a:rPr lang="en-US" b="1" dirty="0"/>
              <a:t>		</a:t>
            </a:r>
            <a:r>
              <a:rPr lang="en-US" b="1" dirty="0">
                <a:solidFill>
                  <a:srgbClr val="C00000"/>
                </a:solidFill>
              </a:rPr>
              <a:t>|</a:t>
            </a:r>
            <a:r>
              <a:rPr lang="en-US" sz="2800" b="1" dirty="0"/>
              <a:t>	</a:t>
            </a:r>
            <a:r>
              <a:rPr lang="en-US" sz="2800" i="1" dirty="0" err="1"/>
              <a:t>coinslot.</a:t>
            </a:r>
            <a:r>
              <a:rPr lang="en-US" sz="2800" b="1" dirty="0" err="1">
                <a:solidFill>
                  <a:srgbClr val="C00000"/>
                </a:solidFill>
              </a:rPr>
              <a:t>$10</a:t>
            </a:r>
            <a:r>
              <a:rPr lang="en-US" sz="2800" i="1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/>
              <a:t>hatch.cappucino</a:t>
            </a:r>
            <a:r>
              <a:rPr lang="en-US" sz="2800" i="1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sz="2800" i="1" dirty="0"/>
              <a:t> MACHINE</a:t>
            </a:r>
            <a:r>
              <a:rPr lang="en-US" sz="2800" i="1" dirty="0">
                <a:solidFill>
                  <a:srgbClr val="FFCC99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77292" y="399944"/>
            <a:ext cx="3246120" cy="1005840"/>
          </a:xfrm>
          <a:prstGeom prst="wedgeRectCallout">
            <a:avLst>
              <a:gd name="adj1" fmla="val -97950"/>
              <a:gd name="adj2" fmla="val 1909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The </a:t>
            </a:r>
            <a:r>
              <a:rPr lang="en-HK" b="1" i="1" dirty="0" smtClean="0"/>
              <a:t>two</a:t>
            </a:r>
            <a:r>
              <a:rPr lang="en-HK" dirty="0" smtClean="0"/>
              <a:t> brackets are part of the syntax</a:t>
            </a:r>
            <a:endParaRPr lang="en-US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51" grpId="0" uiExpand="1" build="p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Choice by Channel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 err="1"/>
              <a:t>x</a:t>
            </a:r>
            <a:r>
              <a:rPr lang="en-US" b="1" dirty="0" err="1"/>
              <a:t>.</a:t>
            </a:r>
            <a:r>
              <a:rPr lang="en-US" b="1" i="1" dirty="0" err="1"/>
              <a:t>a</a:t>
            </a:r>
            <a:r>
              <a:rPr lang="en-US" b="1" i="1" dirty="0"/>
              <a:t>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/>
              <a:t>P </a:t>
            </a:r>
            <a:r>
              <a:rPr lang="en-US" b="1" dirty="0">
                <a:sym typeface="Wingdings 3" pitchFamily="18" charset="2"/>
              </a:rPr>
              <a:t></a:t>
            </a:r>
            <a:r>
              <a:rPr lang="en-US" b="1" i="1" dirty="0"/>
              <a:t> </a:t>
            </a:r>
            <a:r>
              <a:rPr lang="en-US" b="1" i="1" dirty="0" err="1"/>
              <a:t>y.b</a:t>
            </a:r>
            <a:r>
              <a:rPr lang="en-US" b="1" i="1" dirty="0"/>
              <a:t> </a:t>
            </a:r>
            <a:r>
              <a:rPr lang="en-US" b="1" dirty="0">
                <a:sym typeface="Symbol" pitchFamily="18" charset="2"/>
              </a:rPr>
              <a:t> </a:t>
            </a:r>
            <a:r>
              <a:rPr lang="en-US" b="1" i="1" dirty="0"/>
              <a:t>Q</a:t>
            </a:r>
            <a:r>
              <a:rPr lang="en-US" b="1" dirty="0"/>
              <a:t>)</a:t>
            </a:r>
          </a:p>
        </p:txBody>
      </p:sp>
      <p:sp>
        <p:nvSpPr>
          <p:cNvPr id="1805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2" y="1600200"/>
            <a:ext cx="8778240" cy="1676400"/>
          </a:xfrm>
          <a:noFill/>
          <a:ln/>
        </p:spPr>
        <p:txBody>
          <a:bodyPr/>
          <a:lstStyle/>
          <a:p>
            <a:pPr marL="395288" indent="-395288">
              <a:tabLst>
                <a:tab pos="852488" algn="l"/>
                <a:tab pos="1365250" algn="l"/>
                <a:tab pos="1779588" algn="l"/>
                <a:tab pos="8859838" algn="l"/>
              </a:tabLst>
            </a:pPr>
            <a:r>
              <a:rPr lang="en-US" dirty="0"/>
              <a:t>The process behaves like </a:t>
            </a:r>
            <a:r>
              <a:rPr lang="en-US" i="1" dirty="0"/>
              <a:t>P</a:t>
            </a:r>
            <a:r>
              <a:rPr lang="en-US" dirty="0"/>
              <a:t> or</a:t>
            </a:r>
            <a:r>
              <a:rPr lang="en-US" i="1" dirty="0"/>
              <a:t> Q</a:t>
            </a:r>
            <a:r>
              <a:rPr lang="en-US" dirty="0"/>
              <a:t>, depending on </a:t>
            </a:r>
            <a:r>
              <a:rPr lang="en-US" dirty="0" smtClean="0"/>
              <a:t>whether the communication channel is </a:t>
            </a:r>
            <a:r>
              <a:rPr lang="en-US" i="1" dirty="0" smtClean="0"/>
              <a:t>x</a:t>
            </a:r>
            <a:r>
              <a:rPr lang="en-US" dirty="0" smtClean="0"/>
              <a:t> or </a:t>
            </a:r>
            <a:r>
              <a:rPr lang="en-US" i="1" dirty="0" smtClean="0"/>
              <a:t>y</a:t>
            </a:r>
            <a:endParaRPr lang="en-US" i="1" dirty="0"/>
          </a:p>
          <a:p>
            <a:pPr marL="395288" indent="-395288">
              <a:tabLst>
                <a:tab pos="852488" algn="l"/>
                <a:tab pos="1365250" algn="l"/>
                <a:tab pos="1779588" algn="l"/>
                <a:tab pos="8859838" algn="l"/>
              </a:tabLst>
            </a:pPr>
            <a:r>
              <a:rPr lang="en-US" dirty="0"/>
              <a:t>“</a:t>
            </a:r>
            <a:r>
              <a:rPr lang="en-US" b="1" dirty="0">
                <a:sym typeface="Wingdings 3" pitchFamily="18" charset="2"/>
              </a:rPr>
              <a:t></a:t>
            </a:r>
            <a:r>
              <a:rPr lang="en-US" dirty="0"/>
              <a:t>” is read as “</a:t>
            </a:r>
            <a:r>
              <a:rPr lang="en-US" dirty="0" err="1" smtClean="0"/>
              <a:t>fetbar</a:t>
            </a:r>
            <a:r>
              <a:rPr lang="en-US" dirty="0" smtClean="0"/>
              <a:t>”</a:t>
            </a:r>
            <a:endParaRPr lang="en-US" sz="2800" b="1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81250" y="5494946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852488" algn="l"/>
                <a:tab pos="1365250" algn="l"/>
                <a:tab pos="1779588" algn="l"/>
                <a:tab pos="8859838" algn="l"/>
              </a:tabLst>
            </a:pPr>
            <a:r>
              <a:rPr lang="en-US" sz="2800" i="1" kern="0" dirty="0" smtClean="0"/>
              <a:t>	</a:t>
            </a:r>
            <a:r>
              <a:rPr lang="en-US" b="1" kern="0" dirty="0" smtClean="0">
                <a:solidFill>
                  <a:srgbClr val="3366FF"/>
                </a:solidFill>
                <a:sym typeface="Wingdings 3" pitchFamily="18" charset="2"/>
              </a:rPr>
              <a:t></a:t>
            </a:r>
            <a:r>
              <a:rPr lang="en-US" sz="2800" kern="0" dirty="0" smtClean="0">
                <a:solidFill>
                  <a:srgbClr val="3366FF"/>
                </a:solidFill>
              </a:rPr>
              <a:t> </a:t>
            </a:r>
            <a:r>
              <a:rPr lang="en-US" sz="2800" b="1" i="1" kern="0" dirty="0" err="1" smtClean="0">
                <a:solidFill>
                  <a:srgbClr val="3366FF"/>
                </a:solidFill>
              </a:rPr>
              <a:t>icetea_button</a:t>
            </a:r>
            <a:r>
              <a:rPr lang="en-US" sz="2800" i="1" kern="0" dirty="0" err="1" smtClean="0"/>
              <a:t>.press</a:t>
            </a:r>
            <a:r>
              <a:rPr lang="en-US" sz="2800" kern="0" dirty="0" smtClean="0">
                <a:solidFill>
                  <a:srgbClr val="3366FF"/>
                </a:solidFill>
              </a:rPr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sz="2400" i="1" kern="0" dirty="0" smtClean="0"/>
              <a:t> </a:t>
            </a:r>
            <a:r>
              <a:rPr lang="en-US" sz="2800" i="1" kern="0" dirty="0" err="1" smtClean="0"/>
              <a:t>hatch.icetea</a:t>
            </a:r>
            <a:r>
              <a:rPr lang="en-US" sz="2400" i="1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sz="2400" i="1" kern="0" dirty="0" smtClean="0"/>
              <a:t> </a:t>
            </a:r>
            <a:r>
              <a:rPr lang="en-US" sz="2800" i="1" kern="0" dirty="0" smtClean="0"/>
              <a:t>MACHINE</a:t>
            </a:r>
            <a:r>
              <a:rPr lang="en-US" sz="2800" i="1" kern="0" dirty="0" smtClean="0">
                <a:solidFill>
                  <a:schemeClr val="tx2"/>
                </a:solidFill>
              </a:rPr>
              <a:t> </a:t>
            </a:r>
            <a:r>
              <a:rPr lang="en-US" sz="2800" b="1" kern="0" dirty="0" smtClean="0">
                <a:solidFill>
                  <a:srgbClr val="3366FF"/>
                </a:solidFill>
              </a:rPr>
              <a:t>)</a:t>
            </a:r>
            <a:r>
              <a:rPr lang="en-US" sz="2800" b="1" kern="0" dirty="0" smtClean="0">
                <a:solidFill>
                  <a:schemeClr val="hlink"/>
                </a:solidFill>
              </a:rPr>
              <a:t> </a:t>
            </a:r>
            <a:r>
              <a:rPr lang="en-US" b="1" kern="0" dirty="0" smtClean="0"/>
              <a:t>)</a:t>
            </a:r>
            <a:endParaRPr lang="en-US" b="1" kern="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277292" y="399944"/>
            <a:ext cx="3246120" cy="1005840"/>
          </a:xfrm>
          <a:prstGeom prst="wedgeRectCallout">
            <a:avLst>
              <a:gd name="adj1" fmla="val -72150"/>
              <a:gd name="adj2" fmla="val 1824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The </a:t>
            </a:r>
            <a:r>
              <a:rPr lang="en-HK" b="1" i="1" dirty="0" smtClean="0"/>
              <a:t>two</a:t>
            </a:r>
            <a:r>
              <a:rPr lang="en-HK" dirty="0" smtClean="0"/>
              <a:t> brackets are part of the syntax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780212" y="2804160"/>
            <a:ext cx="2651760" cy="1463040"/>
          </a:xfrm>
          <a:prstGeom prst="wedgeRectCallout">
            <a:avLst>
              <a:gd name="adj1" fmla="val -118438"/>
              <a:gd name="adj2" fmla="val -31404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The story goes that this was a typo for “</a:t>
            </a:r>
            <a:r>
              <a:rPr lang="en-HK" dirty="0" err="1" smtClean="0"/>
              <a:t>fatbar</a:t>
            </a:r>
            <a:r>
              <a:rPr lang="en-HK" dirty="0" smtClean="0"/>
              <a:t>”</a:t>
            </a:r>
            <a:endParaRPr lang="en-US" baseline="-25000" dirty="0">
              <a:solidFill>
                <a:schemeClr val="bg2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79412" y="3259508"/>
            <a:ext cx="9144000" cy="23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tabLst>
                <a:tab pos="852488" algn="l"/>
                <a:tab pos="1365250" algn="l"/>
                <a:tab pos="1779588" algn="l"/>
                <a:tab pos="8859838" algn="l"/>
              </a:tabLst>
            </a:pPr>
            <a:r>
              <a:rPr lang="en-US" b="1" i="1" kern="0" dirty="0" smtClean="0"/>
              <a:t>Example</a:t>
            </a:r>
            <a:endParaRPr lang="en-US" i="1" kern="0" dirty="0" smtClean="0"/>
          </a:p>
          <a:p>
            <a:pPr marL="395288" indent="-395288">
              <a:lnSpc>
                <a:spcPct val="110000"/>
              </a:lnSpc>
              <a:buFont typeface="Wingdings" pitchFamily="2" charset="2"/>
              <a:buNone/>
              <a:tabLst>
                <a:tab pos="852488" algn="l"/>
                <a:tab pos="1365250" algn="l"/>
                <a:tab pos="1779588" algn="l"/>
                <a:tab pos="8859838" algn="l"/>
              </a:tabLst>
            </a:pPr>
            <a:r>
              <a:rPr lang="en-US" i="1" kern="0" dirty="0" smtClean="0">
                <a:solidFill>
                  <a:schemeClr val="tx2"/>
                </a:solidFill>
              </a:rPr>
              <a:t>	</a:t>
            </a:r>
            <a:r>
              <a:rPr lang="en-US" sz="2800" i="1" kern="0" dirty="0" smtClean="0"/>
              <a:t>MACHINE	 =</a:t>
            </a:r>
            <a:r>
              <a:rPr lang="en-US" sz="2800" kern="0" dirty="0" smtClean="0"/>
              <a:t> </a:t>
            </a:r>
            <a:r>
              <a:rPr lang="en-US" b="1" kern="0" dirty="0" smtClean="0"/>
              <a:t>(</a:t>
            </a:r>
            <a:r>
              <a:rPr lang="en-US" sz="2800" kern="0" dirty="0" smtClean="0"/>
              <a:t> </a:t>
            </a:r>
            <a:r>
              <a:rPr lang="en-US" sz="2800" i="1" kern="0" dirty="0" smtClean="0"/>
              <a:t>coinslot.</a:t>
            </a:r>
            <a:r>
              <a:rPr lang="en-US" sz="2800" kern="0" dirty="0" smtClean="0"/>
              <a:t>$5		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sz="2400" i="1" kern="0" dirty="0" smtClean="0"/>
              <a:t> </a:t>
            </a:r>
            <a:r>
              <a:rPr lang="en-US" sz="2800" b="1" kern="0" dirty="0" smtClean="0">
                <a:solidFill>
                  <a:srgbClr val="3366FF"/>
                </a:solidFill>
              </a:rPr>
              <a:t>(</a:t>
            </a:r>
            <a:r>
              <a:rPr lang="en-US" sz="2800" b="1" i="1" kern="0" dirty="0" err="1" smtClean="0">
                <a:solidFill>
                  <a:srgbClr val="3366FF"/>
                </a:solidFill>
              </a:rPr>
              <a:t>tea_button</a:t>
            </a:r>
            <a:r>
              <a:rPr lang="en-US" sz="2800" i="1" kern="0" dirty="0" err="1" smtClean="0"/>
              <a:t>.press</a:t>
            </a:r>
            <a:r>
              <a:rPr lang="en-US" sz="2800" kern="0" dirty="0" smtClean="0">
                <a:solidFill>
                  <a:srgbClr val="3366FF"/>
                </a:solidFill>
              </a:rPr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sz="2400" i="1" kern="0" dirty="0" smtClean="0"/>
              <a:t> </a:t>
            </a:r>
            <a:r>
              <a:rPr lang="en-US" sz="2800" i="1" kern="0" dirty="0" err="1" smtClean="0"/>
              <a:t>hatch.tea</a:t>
            </a:r>
            <a:r>
              <a:rPr lang="en-US" sz="2400" i="1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sz="2400" i="1" kern="0" dirty="0" smtClean="0"/>
              <a:t> </a:t>
            </a:r>
            <a:r>
              <a:rPr lang="en-US" sz="2800" i="1" kern="0" dirty="0" smtClean="0"/>
              <a:t>MACHINE</a:t>
            </a:r>
            <a:endParaRPr lang="en-US" sz="2800" b="1" kern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5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16" grpId="0" uiExpand="1" build="p"/>
      <p:bldP spid="5" grpId="0" uiExpand="1" build="p"/>
      <p:bldP spid="6" grpId="0" uiExpand="1" build="p" animBg="1"/>
      <p:bldP spid="7" grpId="0" uiExpand="1" build="p" animBg="1"/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418320" cy="1104900"/>
          </a:xfrm>
          <a:noFill/>
          <a:ln/>
        </p:spPr>
        <p:txBody>
          <a:bodyPr/>
          <a:lstStyle/>
          <a:p>
            <a:r>
              <a:rPr lang="en-US" b="1" dirty="0"/>
              <a:t>More Choice Example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252" y="1676400"/>
            <a:ext cx="9418320" cy="4876800"/>
          </a:xfrm>
          <a:noFill/>
          <a:ln/>
        </p:spPr>
        <p:txBody>
          <a:bodyPr/>
          <a:lstStyle/>
          <a:p>
            <a:pPr marL="449263" indent="-449263">
              <a:lnSpc>
                <a:spcPct val="90000"/>
              </a:lnSpc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2800" i="1" dirty="0" err="1"/>
              <a:t>NEW_MACHINE</a:t>
            </a:r>
            <a:endParaRPr lang="en-US" sz="2800" dirty="0"/>
          </a:p>
          <a:p>
            <a:pPr marL="449263" indent="-449263">
              <a:lnSpc>
                <a:spcPct val="90000"/>
              </a:lnSpc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2800" i="1" dirty="0"/>
              <a:t>=	</a:t>
            </a:r>
            <a:r>
              <a:rPr lang="en-US" sz="3600" b="1" dirty="0">
                <a:solidFill>
                  <a:schemeClr val="bg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sz="2800" i="1" dirty="0"/>
              <a:t>coinslot.</a:t>
            </a:r>
            <a:r>
              <a:rPr lang="en-US" sz="2800" b="1" dirty="0">
                <a:solidFill>
                  <a:schemeClr val="bg2"/>
                </a:solidFill>
              </a:rPr>
              <a:t>$</a:t>
            </a:r>
            <a:r>
              <a:rPr lang="en-US" sz="2800" b="1" dirty="0" smtClean="0">
                <a:solidFill>
                  <a:schemeClr val="bg2"/>
                </a:solidFill>
              </a:rPr>
              <a:t>5 </a:t>
            </a:r>
            <a:r>
              <a:rPr lang="en-US" sz="2800" b="1" dirty="0">
                <a:sym typeface="Symbol" pitchFamily="18" charset="2"/>
              </a:rPr>
              <a:t></a:t>
            </a:r>
            <a:endParaRPr lang="en-US" b="1" dirty="0">
              <a:solidFill>
                <a:schemeClr val="bg2"/>
              </a:solidFill>
              <a:sym typeface="Symbol" pitchFamily="18" charset="2"/>
            </a:endParaRPr>
          </a:p>
          <a:p>
            <a:pPr marL="449263" indent="-449263">
              <a:lnSpc>
                <a:spcPct val="90000"/>
              </a:lnSpc>
              <a:buFont typeface="Wingdings" pitchFamily="2" charset="2"/>
              <a:buNone/>
              <a:tabLst>
                <a:tab pos="684213" algn="l"/>
                <a:tab pos="914400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b="1" dirty="0">
                <a:sym typeface="Symbol" pitchFamily="18" charset="2"/>
              </a:rPr>
              <a:t>		</a:t>
            </a:r>
            <a:r>
              <a:rPr lang="en-US" b="1" dirty="0" smtClean="0">
                <a:sym typeface="Symbol" pitchFamily="18" charset="2"/>
              </a:rPr>
              <a:t>	</a:t>
            </a:r>
            <a:r>
              <a:rPr lang="en-US" sz="2400" i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(</a:t>
            </a:r>
            <a:r>
              <a:rPr lang="en-US" sz="2800" b="1" dirty="0">
                <a:solidFill>
                  <a:srgbClr val="3366FF"/>
                </a:solidFill>
              </a:rPr>
              <a:t>	</a:t>
            </a: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r>
              <a:rPr lang="en-US" sz="2800" b="1" i="1" dirty="0" smtClean="0">
                <a:solidFill>
                  <a:srgbClr val="3366FF"/>
                </a:solidFill>
              </a:rPr>
              <a:t>coinslot</a:t>
            </a:r>
            <a:r>
              <a:rPr lang="en-US" sz="2800" i="1" dirty="0"/>
              <a:t>.</a:t>
            </a:r>
            <a:r>
              <a:rPr lang="en-US" sz="2800" dirty="0"/>
              <a:t>$5</a:t>
            </a:r>
            <a:r>
              <a:rPr lang="en-US" sz="2800" i="1" dirty="0"/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/>
              <a:t>hatch.cappucino</a:t>
            </a:r>
            <a:r>
              <a:rPr lang="en-US" sz="2800" i="1" dirty="0"/>
              <a:t> </a:t>
            </a:r>
            <a:r>
              <a:rPr lang="en-US" sz="2800" b="1" dirty="0">
                <a:sym typeface="Symbol" pitchFamily="18" charset="2"/>
              </a:rPr>
              <a:t> </a:t>
            </a:r>
            <a:r>
              <a:rPr lang="en-US" sz="2800" i="1" dirty="0"/>
              <a:t>NEW_MACHINE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</a:p>
          <a:p>
            <a:pPr marL="449263" indent="-449263">
              <a:lnSpc>
                <a:spcPct val="90000"/>
              </a:lnSpc>
              <a:buFont typeface="Wingdings" pitchFamily="2" charset="2"/>
              <a:buNone/>
              <a:tabLst>
                <a:tab pos="663575" algn="l"/>
                <a:tab pos="914400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2400" dirty="0"/>
              <a:t>			</a:t>
            </a:r>
            <a:r>
              <a:rPr lang="en-US" sz="2400" dirty="0" smtClean="0"/>
              <a:t> </a:t>
            </a:r>
            <a:r>
              <a:rPr lang="en-US" b="1" dirty="0" smtClean="0">
                <a:solidFill>
                  <a:srgbClr val="3366FF"/>
                </a:solidFill>
                <a:sym typeface="Wingdings 3" pitchFamily="18" charset="2"/>
              </a:rPr>
              <a:t></a:t>
            </a:r>
            <a:r>
              <a:rPr lang="en-US" sz="2800" b="1" dirty="0" smtClean="0">
                <a:solidFill>
                  <a:srgbClr val="3366FF"/>
                </a:solidFill>
                <a:sym typeface="Wingdings 3" pitchFamily="18" charset="2"/>
              </a:rPr>
              <a:t> 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drink_button</a:t>
            </a:r>
            <a:r>
              <a:rPr lang="en-US" sz="2800" i="1" dirty="0" err="1" smtClean="0"/>
              <a:t>.press</a:t>
            </a:r>
            <a:r>
              <a:rPr lang="en-US" sz="2800" b="1" i="1" dirty="0" smtClean="0">
                <a:solidFill>
                  <a:srgbClr val="FFCC99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/>
              <a:t>hatch.tea</a:t>
            </a:r>
            <a:r>
              <a:rPr lang="en-US" sz="2800" i="1" dirty="0"/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NEW_MACHINE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</a:rPr>
              <a:t>)</a:t>
            </a:r>
            <a:endParaRPr lang="en-US" sz="2400" dirty="0">
              <a:solidFill>
                <a:srgbClr val="3366FF"/>
              </a:solidFill>
            </a:endParaRPr>
          </a:p>
          <a:p>
            <a:pPr marL="449263" indent="-449263">
              <a:lnSpc>
                <a:spcPct val="90000"/>
              </a:lnSpc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	</a:t>
            </a:r>
            <a:r>
              <a:rPr lang="en-US" sz="3600" b="1" dirty="0">
                <a:solidFill>
                  <a:schemeClr val="bg2"/>
                </a:solidFill>
              </a:rPr>
              <a:t>|</a:t>
            </a:r>
            <a:r>
              <a:rPr lang="en-US" sz="2800" dirty="0"/>
              <a:t>	</a:t>
            </a:r>
            <a:r>
              <a:rPr lang="en-US" sz="2800" i="1" dirty="0"/>
              <a:t>coinslot.</a:t>
            </a:r>
            <a:r>
              <a:rPr lang="en-US" sz="2800" b="1" dirty="0">
                <a:solidFill>
                  <a:schemeClr val="bg2"/>
                </a:solidFill>
              </a:rPr>
              <a:t>$</a:t>
            </a:r>
            <a:r>
              <a:rPr lang="en-US" sz="2800" b="1" dirty="0" smtClean="0">
                <a:solidFill>
                  <a:schemeClr val="bg2"/>
                </a:solidFill>
              </a:rPr>
              <a:t>10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sz="2400" i="1" dirty="0">
              <a:solidFill>
                <a:schemeClr val="bg2"/>
              </a:solidFill>
            </a:endParaRPr>
          </a:p>
          <a:p>
            <a:pPr marL="449263" indent="-449263">
              <a:lnSpc>
                <a:spcPct val="90000"/>
              </a:lnSpc>
              <a:buFont typeface="Wingdings" pitchFamily="2" charset="2"/>
              <a:buNone/>
              <a:tabLst>
                <a:tab pos="663575" algn="l"/>
                <a:tab pos="914400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b="1" dirty="0">
                <a:sym typeface="Symbol" pitchFamily="18" charset="2"/>
              </a:rPr>
              <a:t>		</a:t>
            </a:r>
            <a:r>
              <a:rPr lang="en-US" sz="2400" i="1" dirty="0"/>
              <a:t>	</a:t>
            </a:r>
            <a:r>
              <a:rPr lang="en-US" sz="2400" i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(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change_button</a:t>
            </a:r>
            <a:r>
              <a:rPr lang="en-US" sz="2800" i="1" dirty="0" err="1" smtClean="0"/>
              <a:t>.press</a:t>
            </a:r>
            <a:r>
              <a:rPr lang="en-US" sz="2800" b="1" i="1" dirty="0" smtClean="0">
                <a:solidFill>
                  <a:srgbClr val="FFCC99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change.</a:t>
            </a:r>
            <a:r>
              <a:rPr lang="en-US" sz="2800" dirty="0"/>
              <a:t>$5</a:t>
            </a:r>
            <a:r>
              <a:rPr lang="en-US" sz="2800" i="1" dirty="0"/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 smtClean="0"/>
              <a:t>hatch.tea</a:t>
            </a:r>
            <a:endParaRPr lang="en-US" sz="2800" i="1" dirty="0">
              <a:solidFill>
                <a:schemeClr val="tx2"/>
              </a:solidFill>
            </a:endParaRPr>
          </a:p>
          <a:p>
            <a:pPr marL="449263" indent="-449263">
              <a:lnSpc>
                <a:spcPct val="90000"/>
              </a:lnSpc>
              <a:buNone/>
              <a:tabLst>
                <a:tab pos="663575" algn="l"/>
                <a:tab pos="914400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		 </a:t>
            </a:r>
            <a:r>
              <a:rPr lang="en-US" sz="2800" b="1" dirty="0">
                <a:sym typeface="Symbol" pitchFamily="18" charset="2"/>
              </a:rPr>
              <a:t>	</a:t>
            </a:r>
            <a:r>
              <a:rPr lang="en-US" sz="2800" i="1" dirty="0"/>
              <a:t> </a:t>
            </a:r>
            <a:r>
              <a:rPr lang="en-US" sz="2800" i="1" dirty="0" smtClean="0"/>
              <a:t>NEW_MACHINE</a:t>
            </a:r>
            <a:endParaRPr lang="en-US" sz="2800" b="1" dirty="0">
              <a:solidFill>
                <a:schemeClr val="bg2"/>
              </a:solidFill>
            </a:endParaRPr>
          </a:p>
          <a:p>
            <a:pPr marL="449263" indent="-449263">
              <a:lnSpc>
                <a:spcPct val="90000"/>
              </a:lnSpc>
              <a:buFont typeface="Wingdings" pitchFamily="2" charset="2"/>
              <a:buNone/>
              <a:tabLst>
                <a:tab pos="663575" algn="l"/>
                <a:tab pos="914400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b="1" dirty="0" smtClean="0">
                <a:solidFill>
                  <a:srgbClr val="3366FF"/>
                </a:solidFill>
                <a:sym typeface="Wingdings 3" pitchFamily="18" charset="2"/>
              </a:rPr>
              <a:t>			 </a:t>
            </a:r>
            <a:r>
              <a:rPr lang="en-US" sz="2800" dirty="0" smtClean="0">
                <a:solidFill>
                  <a:schemeClr val="hlink"/>
                </a:solidFill>
              </a:rPr>
              <a:t>  </a:t>
            </a:r>
            <a:r>
              <a:rPr lang="en-US" sz="2800" b="1" i="1" dirty="0" err="1" smtClean="0">
                <a:solidFill>
                  <a:srgbClr val="3366FF"/>
                </a:solidFill>
              </a:rPr>
              <a:t>drink_button</a:t>
            </a:r>
            <a:r>
              <a:rPr lang="en-US" sz="2800" i="1" dirty="0" err="1" smtClean="0"/>
              <a:t>.press</a:t>
            </a:r>
            <a:r>
              <a:rPr lang="en-US" sz="2800" b="1" i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err="1"/>
              <a:t>hatch.cappucino</a:t>
            </a:r>
            <a:endParaRPr lang="en-US" sz="2800" i="1" dirty="0"/>
          </a:p>
          <a:p>
            <a:pPr marL="449263" indent="-449263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tabLst>
                <a:tab pos="663575" algn="l"/>
                <a:tab pos="1139825" algn="l"/>
                <a:tab pos="1428750" algn="l"/>
                <a:tab pos="4632325" algn="l"/>
                <a:tab pos="9315450" algn="l"/>
              </a:tabLst>
            </a:pPr>
            <a:r>
              <a:rPr lang="en-US" sz="2800" b="1" dirty="0">
                <a:sym typeface="Symbol" pitchFamily="18" charset="2"/>
              </a:rPr>
              <a:t>			</a:t>
            </a:r>
            <a:r>
              <a:rPr lang="en-US" sz="2800" b="1" dirty="0" smtClean="0">
                <a:sym typeface="Symbol" pitchFamily="18" charset="2"/>
              </a:rPr>
              <a:t>	</a:t>
            </a:r>
            <a:r>
              <a:rPr lang="en-US" sz="2800" i="1" dirty="0" smtClean="0"/>
              <a:t> NEW_MACHINE </a:t>
            </a:r>
            <a:r>
              <a:rPr lang="en-US" b="1" dirty="0" smtClean="0">
                <a:solidFill>
                  <a:srgbClr val="3366FF"/>
                </a:solidFill>
              </a:rPr>
              <a:t>)</a:t>
            </a:r>
            <a:r>
              <a:rPr lang="en-US" sz="2400" b="1" i="1" dirty="0" smtClean="0">
                <a:solidFill>
                  <a:schemeClr val="bg2"/>
                </a:solidFill>
              </a:rPr>
              <a:t>  </a:t>
            </a:r>
            <a:r>
              <a:rPr lang="en-US" sz="3600" b="1" dirty="0" smtClean="0">
                <a:solidFill>
                  <a:schemeClr val="bg2"/>
                </a:solidFill>
              </a:rPr>
              <a:t>)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6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/>
              <a:t>Interaction</a:t>
            </a:r>
            <a:br>
              <a:rPr lang="en-US" b="1" dirty="0"/>
            </a:br>
            <a:r>
              <a:rPr lang="en-US" b="1" i="1" dirty="0" smtClean="0"/>
              <a:t>X </a:t>
            </a:r>
            <a:r>
              <a:rPr lang="en-US" b="1" dirty="0"/>
              <a:t>||</a:t>
            </a:r>
            <a:r>
              <a:rPr lang="en-US" b="1" i="1" dirty="0"/>
              <a:t> </a:t>
            </a:r>
            <a:r>
              <a:rPr lang="en-US" b="1" i="1" dirty="0" smtClean="0"/>
              <a:t>Y</a:t>
            </a:r>
            <a:endParaRPr lang="en-US" b="1" i="1" dirty="0"/>
          </a:p>
        </p:txBody>
      </p:sp>
      <p:sp>
        <p:nvSpPr>
          <p:cNvPr id="1724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84946"/>
            <a:ext cx="8412480" cy="2353654"/>
          </a:xfrm>
          <a:noFill/>
          <a:ln/>
        </p:spPr>
        <p:txBody>
          <a:bodyPr/>
          <a:lstStyle/>
          <a:p>
            <a:pPr marL="395288" indent="-395288">
              <a:lnSpc>
                <a:spcPct val="90000"/>
              </a:lnSpc>
            </a:pPr>
            <a:r>
              <a:rPr lang="en-US" dirty="0" smtClean="0"/>
              <a:t>Processes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Y </a:t>
            </a:r>
            <a:r>
              <a:rPr lang="en-US" dirty="0"/>
              <a:t>can start or finish at any time</a:t>
            </a:r>
          </a:p>
          <a:p>
            <a:pPr marL="395288" indent="-395288"/>
            <a:r>
              <a:rPr lang="en-US" dirty="0"/>
              <a:t>Any </a:t>
            </a:r>
            <a:r>
              <a:rPr lang="en-US" dirty="0" smtClean="0"/>
              <a:t>potentially common event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 smtClean="0"/>
              <a:t>(relevant to both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) must </a:t>
            </a:r>
            <a:r>
              <a:rPr lang="en-US" dirty="0"/>
              <a:t>be synchronized</a:t>
            </a:r>
          </a:p>
          <a:p>
            <a:pPr marL="395288" indent="-395288"/>
            <a:r>
              <a:rPr lang="en-US" dirty="0" smtClean="0"/>
              <a:t>Intuitively similar to </a:t>
            </a:r>
            <a:r>
              <a:rPr lang="en-US" sz="3200" dirty="0" smtClean="0"/>
              <a:t>state machine interaction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912812" y="4114800"/>
            <a:ext cx="3051175" cy="931863"/>
            <a:chOff x="912812" y="4114800"/>
            <a:chExt cx="3051175" cy="931863"/>
          </a:xfrm>
        </p:grpSpPr>
        <p:sp>
          <p:nvSpPr>
            <p:cNvPr id="1724424" name="AutoShape 8"/>
            <p:cNvSpPr>
              <a:spLocks noChangeArrowheads="1"/>
            </p:cNvSpPr>
            <p:nvPr/>
          </p:nvSpPr>
          <p:spPr bwMode="auto">
            <a:xfrm>
              <a:off x="1474787" y="4233863"/>
              <a:ext cx="2489200" cy="812800"/>
            </a:xfrm>
            <a:prstGeom prst="roundRect">
              <a:avLst>
                <a:gd name="adj" fmla="val 21542"/>
              </a:avLst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25" name="Line 9"/>
            <p:cNvSpPr>
              <a:spLocks noChangeShapeType="1"/>
            </p:cNvSpPr>
            <p:nvPr/>
          </p:nvSpPr>
          <p:spPr bwMode="auto">
            <a:xfrm>
              <a:off x="1927225" y="4754563"/>
              <a:ext cx="12192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26" name="Rectangle 10"/>
            <p:cNvSpPr>
              <a:spLocks noChangeArrowheads="1"/>
            </p:cNvSpPr>
            <p:nvPr/>
          </p:nvSpPr>
          <p:spPr bwMode="auto">
            <a:xfrm>
              <a:off x="912812" y="4114800"/>
              <a:ext cx="57150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3200" i="1" dirty="0" smtClean="0"/>
                <a:t>X:</a:t>
              </a:r>
              <a:endParaRPr lang="en-US" sz="3200" i="1" dirty="0"/>
            </a:p>
          </p:txBody>
        </p:sp>
        <p:sp>
          <p:nvSpPr>
            <p:cNvPr id="1724427" name="AutoShape 11"/>
            <p:cNvSpPr>
              <a:spLocks noChangeArrowheads="1"/>
            </p:cNvSpPr>
            <p:nvPr/>
          </p:nvSpPr>
          <p:spPr bwMode="auto">
            <a:xfrm>
              <a:off x="1627187" y="43862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28" name="AutoShape 12"/>
            <p:cNvSpPr>
              <a:spLocks noChangeArrowheads="1"/>
            </p:cNvSpPr>
            <p:nvPr/>
          </p:nvSpPr>
          <p:spPr bwMode="auto">
            <a:xfrm>
              <a:off x="3151187" y="43862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r>
                <a:rPr lang="en-HK" i="1" dirty="0" smtClean="0"/>
                <a:t>P</a:t>
              </a:r>
              <a:endParaRPr lang="en-US" i="1" dirty="0"/>
            </a:p>
          </p:txBody>
        </p:sp>
        <p:sp>
          <p:nvSpPr>
            <p:cNvPr id="1724429" name="Rectangle 13"/>
            <p:cNvSpPr>
              <a:spLocks noChangeArrowheads="1"/>
            </p:cNvSpPr>
            <p:nvPr/>
          </p:nvSpPr>
          <p:spPr bwMode="auto">
            <a:xfrm>
              <a:off x="2297721" y="4171950"/>
              <a:ext cx="915988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3200" b="1" i="1" dirty="0" smtClean="0">
                  <a:solidFill>
                    <a:srgbClr val="CC00FF"/>
                  </a:solidFill>
                </a:rPr>
                <a:t>p</a:t>
              </a:r>
              <a:r>
                <a:rPr lang="en-US" sz="3200" b="1" i="1" dirty="0" smtClean="0"/>
                <a:t> / </a:t>
              </a:r>
              <a:r>
                <a:rPr lang="en-US" sz="3200" b="1" i="1" dirty="0" smtClean="0">
                  <a:solidFill>
                    <a:srgbClr val="FF0000"/>
                  </a:solidFill>
                </a:rPr>
                <a:t>a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913120" y="399944"/>
            <a:ext cx="3611880" cy="1005840"/>
          </a:xfrm>
          <a:prstGeom prst="wedgeRectCallout">
            <a:avLst>
              <a:gd name="adj1" fmla="val -147969"/>
              <a:gd name="adj2" fmla="val 13149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No brackets added before or after </a:t>
            </a:r>
            <a:r>
              <a:rPr lang="en-HK" i="1" dirty="0" smtClean="0"/>
              <a:t>X</a:t>
            </a:r>
            <a:r>
              <a:rPr lang="en-HK" dirty="0" smtClean="0"/>
              <a:t> and </a:t>
            </a:r>
            <a:r>
              <a:rPr lang="en-HK" i="1" dirty="0" smtClean="0"/>
              <a:t>Y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379412" y="5375884"/>
            <a:ext cx="9052560" cy="11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/>
            <a:r>
              <a:rPr lang="en-US" b="1" i="1" kern="0" dirty="0" smtClean="0"/>
              <a:t>But</a:t>
            </a:r>
            <a:r>
              <a:rPr lang="en-US" kern="0" dirty="0" smtClean="0"/>
              <a:t> CSP does not distinguish between incoming or outgoing event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en-US" b="1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5612" y="4114800"/>
            <a:ext cx="3945255" cy="931863"/>
            <a:chOff x="4265612" y="4114800"/>
            <a:chExt cx="3945255" cy="931863"/>
          </a:xfrm>
        </p:grpSpPr>
        <p:sp>
          <p:nvSpPr>
            <p:cNvPr id="1724431" name="AutoShape 15"/>
            <p:cNvSpPr>
              <a:spLocks noChangeArrowheads="1"/>
            </p:cNvSpPr>
            <p:nvPr/>
          </p:nvSpPr>
          <p:spPr bwMode="auto">
            <a:xfrm>
              <a:off x="4827587" y="4233863"/>
              <a:ext cx="3383280" cy="812800"/>
            </a:xfrm>
            <a:prstGeom prst="roundRect">
              <a:avLst>
                <a:gd name="adj" fmla="val 21542"/>
              </a:avLst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6627811" y="4751150"/>
              <a:ext cx="71437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32" name="Line 16"/>
            <p:cNvSpPr>
              <a:spLocks noChangeShapeType="1"/>
            </p:cNvSpPr>
            <p:nvPr/>
          </p:nvSpPr>
          <p:spPr bwMode="auto">
            <a:xfrm>
              <a:off x="5484812" y="4754563"/>
              <a:ext cx="6858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33" name="Rectangle 17"/>
            <p:cNvSpPr>
              <a:spLocks noChangeArrowheads="1"/>
            </p:cNvSpPr>
            <p:nvPr/>
          </p:nvSpPr>
          <p:spPr bwMode="auto">
            <a:xfrm>
              <a:off x="4265612" y="4114800"/>
              <a:ext cx="523875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3200" i="1" dirty="0" smtClean="0"/>
                <a:t>Y:</a:t>
              </a:r>
              <a:endParaRPr lang="en-US" sz="3200" i="1" dirty="0"/>
            </a:p>
          </p:txBody>
        </p:sp>
        <p:sp>
          <p:nvSpPr>
            <p:cNvPr id="1724434" name="AutoShape 18"/>
            <p:cNvSpPr>
              <a:spLocks noChangeArrowheads="1"/>
            </p:cNvSpPr>
            <p:nvPr/>
          </p:nvSpPr>
          <p:spPr bwMode="auto">
            <a:xfrm>
              <a:off x="4979987" y="43862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4435" name="AutoShape 19"/>
            <p:cNvSpPr>
              <a:spLocks noChangeArrowheads="1"/>
            </p:cNvSpPr>
            <p:nvPr/>
          </p:nvSpPr>
          <p:spPr bwMode="auto">
            <a:xfrm>
              <a:off x="6167437" y="43862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 i="1" dirty="0"/>
            </a:p>
          </p:txBody>
        </p:sp>
        <p:sp>
          <p:nvSpPr>
            <p:cNvPr id="1724436" name="Rectangle 20"/>
            <p:cNvSpPr>
              <a:spLocks noChangeArrowheads="1"/>
            </p:cNvSpPr>
            <p:nvPr/>
          </p:nvSpPr>
          <p:spPr bwMode="auto">
            <a:xfrm>
              <a:off x="5736007" y="4168775"/>
              <a:ext cx="493713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 i="1" dirty="0" smtClean="0">
                  <a:solidFill>
                    <a:srgbClr val="00B050"/>
                  </a:solidFill>
                </a:rPr>
                <a:t>q</a:t>
              </a:r>
              <a:r>
                <a:rPr lang="en-US" sz="3200" b="1" i="1" dirty="0" smtClean="0">
                  <a:solidFill>
                    <a:srgbClr val="3366FF"/>
                  </a:solidFill>
                </a:rPr>
                <a:t> 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7339012" y="4382850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r>
                <a:rPr lang="en-HK" i="1" dirty="0" smtClean="0"/>
                <a:t>Q</a:t>
              </a:r>
              <a:endParaRPr lang="en-US" i="1" dirty="0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6896099" y="4165362"/>
              <a:ext cx="493713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a</a:t>
              </a:r>
              <a:r>
                <a:rPr lang="en-US" sz="3200" b="1" i="1" dirty="0" smtClean="0">
                  <a:solidFill>
                    <a:srgbClr val="3366FF"/>
                  </a:solidFill>
                </a:rPr>
                <a:t> 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4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4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4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4420" grpId="0" uiExpand="1" build="p" bldLvl="2"/>
      <p:bldP spid="17" grpId="0" uiExpand="1" build="p" animBg="1"/>
      <p:bldP spid="19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b="1" dirty="0"/>
              <a:t>Formal Methods</a:t>
            </a:r>
            <a:endParaRPr lang="en-US" dirty="0"/>
          </a:p>
        </p:txBody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99FF"/>
                </a:solidFill>
              </a:rPr>
              <a:t>Mathematical</a:t>
            </a:r>
            <a:r>
              <a:rPr lang="en-US" dirty="0" smtClean="0"/>
              <a:t> </a:t>
            </a:r>
            <a:r>
              <a:rPr lang="en-US" dirty="0"/>
              <a:t>techniques </a:t>
            </a:r>
            <a:r>
              <a:rPr lang="en-US" dirty="0" smtClean="0"/>
              <a:t>that support rigorous </a:t>
            </a:r>
            <a:r>
              <a:rPr lang="en-US" dirty="0"/>
              <a:t>reasoning </a:t>
            </a:r>
            <a:r>
              <a:rPr lang="en-US" dirty="0" smtClean="0"/>
              <a:t>in software development and quality assurance</a:t>
            </a:r>
            <a:endParaRPr lang="en-US" dirty="0"/>
          </a:p>
          <a:p>
            <a:r>
              <a:rPr lang="en-US" b="1" i="1" dirty="0" smtClean="0"/>
              <a:t>Examples</a:t>
            </a:r>
            <a:endParaRPr lang="en-US" b="1" i="1" dirty="0"/>
          </a:p>
          <a:p>
            <a:pPr lvl="1"/>
            <a:r>
              <a:rPr lang="en-US" dirty="0"/>
              <a:t>Abstract models such as VDM, Z</a:t>
            </a:r>
          </a:p>
          <a:p>
            <a:pPr lvl="1"/>
            <a:r>
              <a:rPr lang="en-US" dirty="0"/>
              <a:t>Algebraic </a:t>
            </a:r>
            <a:r>
              <a:rPr lang="en-US" dirty="0" smtClean="0"/>
              <a:t>models </a:t>
            </a:r>
            <a:r>
              <a:rPr lang="en-US" dirty="0"/>
              <a:t>such as OBJ3, FOOPS</a:t>
            </a:r>
          </a:p>
          <a:p>
            <a:pPr lvl="1"/>
            <a:r>
              <a:rPr lang="en-US" dirty="0"/>
              <a:t>Concurrency models such as CSP, CCS, Petri nets</a:t>
            </a:r>
          </a:p>
          <a:p>
            <a:pPr lvl="1"/>
            <a:r>
              <a:rPr lang="en-US" dirty="0"/>
              <a:t>Category theory</a:t>
            </a:r>
          </a:p>
          <a:p>
            <a:pPr lvl="1"/>
            <a:r>
              <a:rPr lang="en-US" dirty="0"/>
              <a:t>First order predicate </a:t>
            </a:r>
            <a:r>
              <a:rPr lang="en-US" dirty="0" smtClean="0"/>
              <a:t>logic such as Prolog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913120" y="5393108"/>
            <a:ext cx="3611880" cy="548640"/>
          </a:xfrm>
          <a:prstGeom prst="wedgeRectCallout">
            <a:avLst>
              <a:gd name="adj1" fmla="val -52632"/>
              <a:gd name="adj2" fmla="val -4599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We will introduce CSP</a:t>
            </a:r>
            <a:endParaRPr lang="en-US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19" grpId="0" uiExpand="1" build="p" bldLvl="2"/>
      <p:bldP spid="5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42252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 smtClean="0"/>
              <a:t>Interaction Example 1 </a:t>
            </a:r>
            <a:endParaRPr lang="en-US" b="1" dirty="0"/>
          </a:p>
        </p:txBody>
      </p:sp>
      <p:sp>
        <p:nvSpPr>
          <p:cNvPr id="1725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2252" y="3525466"/>
            <a:ext cx="9509760" cy="1198934"/>
          </a:xfrm>
          <a:noFill/>
          <a:ln/>
        </p:spPr>
        <p:txBody>
          <a:bodyPr/>
          <a:lstStyle/>
          <a:p>
            <a:pPr>
              <a:tabLst>
                <a:tab pos="1774825" algn="l"/>
                <a:tab pos="8807450" algn="l"/>
              </a:tabLst>
            </a:pPr>
            <a:r>
              <a:rPr lang="en-HK" dirty="0" smtClean="0"/>
              <a:t>We write </a:t>
            </a:r>
          </a:p>
          <a:p>
            <a:pPr marL="0" indent="0">
              <a:buNone/>
              <a:tabLst>
                <a:tab pos="1774825" algn="l"/>
                <a:tab pos="8807450" algn="l"/>
              </a:tabLst>
            </a:pPr>
            <a:r>
              <a:rPr lang="en-HK" dirty="0"/>
              <a:t>	</a:t>
            </a:r>
            <a:r>
              <a:rPr lang="en-US" dirty="0" smtClean="0"/>
              <a:t>(</a:t>
            </a:r>
            <a:r>
              <a:rPr lang="en-US" sz="2000" dirty="0" smtClean="0"/>
              <a:t> </a:t>
            </a:r>
            <a:r>
              <a:rPr lang="en-US" b="1" i="1" dirty="0" smtClean="0">
                <a:solidFill>
                  <a:srgbClr val="CC00FF"/>
                </a:solidFill>
              </a:rPr>
              <a:t>p</a:t>
            </a:r>
            <a:r>
              <a:rPr lang="en-US" dirty="0" smtClean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 smtClean="0"/>
              <a:t>P</a:t>
            </a:r>
            <a:r>
              <a:rPr lang="en-US" sz="1000" i="1" dirty="0" smtClean="0"/>
              <a:t> </a:t>
            </a:r>
            <a:r>
              <a:rPr lang="en-US" dirty="0" smtClean="0"/>
              <a:t>)  </a:t>
            </a:r>
            <a:r>
              <a:rPr lang="en-US" b="1" dirty="0"/>
              <a:t>|| </a:t>
            </a:r>
            <a:r>
              <a:rPr lang="en-US" dirty="0"/>
              <a:t> (</a:t>
            </a:r>
            <a:r>
              <a:rPr lang="en-US" b="1" i="1" dirty="0">
                <a:solidFill>
                  <a:srgbClr val="00B050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162492" y="5181600"/>
            <a:ext cx="5577840" cy="1005840"/>
          </a:xfrm>
          <a:prstGeom prst="wedgeRectCallout">
            <a:avLst>
              <a:gd name="adj1" fmla="val -44933"/>
              <a:gd name="adj2" fmla="val -8370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The 4 brackets are due to the original processes, not added by interaction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589212" y="2465254"/>
            <a:ext cx="2286000" cy="874713"/>
            <a:chOff x="3376612" y="2419350"/>
            <a:chExt cx="2286000" cy="874713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376612" y="2481263"/>
              <a:ext cx="2286000" cy="812800"/>
            </a:xfrm>
            <a:prstGeom prst="roundRect">
              <a:avLst>
                <a:gd name="adj" fmla="val 21542"/>
              </a:avLst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587420" y="3001963"/>
              <a:ext cx="12192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811382" y="26336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r>
                <a:rPr lang="en-HK" i="1" dirty="0" smtClean="0"/>
                <a:t>P</a:t>
              </a:r>
              <a:endParaRPr lang="en-US" i="1" dirty="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84612" y="2419350"/>
              <a:ext cx="915988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3200" b="1" i="1" dirty="0" smtClean="0">
                  <a:solidFill>
                    <a:srgbClr val="CC00FF"/>
                  </a:solidFill>
                </a:rPr>
                <a:t>p</a:t>
              </a:r>
              <a:r>
                <a:rPr lang="en-US" sz="3200" b="1" i="1" dirty="0" smtClean="0"/>
                <a:t> / </a:t>
              </a:r>
              <a:r>
                <a:rPr lang="en-US" sz="3200" b="1" i="1" dirty="0" smtClean="0">
                  <a:solidFill>
                    <a:srgbClr val="FF0000"/>
                  </a:solidFill>
                </a:rPr>
                <a:t>a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3579812" y="2892558"/>
              <a:ext cx="228600" cy="2286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9532" y="2458666"/>
            <a:ext cx="2926080" cy="881301"/>
            <a:chOff x="6919224" y="2412762"/>
            <a:chExt cx="2926080" cy="881301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6919224" y="2481263"/>
              <a:ext cx="2926080" cy="812800"/>
            </a:xfrm>
            <a:prstGeom prst="roundRect">
              <a:avLst>
                <a:gd name="adj" fmla="val 21542"/>
              </a:avLst>
            </a:prstGeom>
            <a:solidFill>
              <a:schemeClr val="bg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8288006" y="2998550"/>
              <a:ext cx="714375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7145007" y="3001963"/>
              <a:ext cx="6858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7827632" y="2633663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 i="1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396202" y="2416175"/>
              <a:ext cx="493713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 i="1" dirty="0" smtClean="0">
                  <a:solidFill>
                    <a:srgbClr val="00B050"/>
                  </a:solidFill>
                </a:rPr>
                <a:t>q</a:t>
              </a:r>
              <a:r>
                <a:rPr lang="en-US" sz="3200" b="1" i="1" dirty="0" smtClean="0">
                  <a:solidFill>
                    <a:srgbClr val="3366FF"/>
                  </a:solidFill>
                </a:rPr>
                <a:t> 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8999207" y="2630250"/>
              <a:ext cx="660400" cy="508000"/>
            </a:xfrm>
            <a:prstGeom prst="roundRect">
              <a:avLst>
                <a:gd name="adj" fmla="val 29444"/>
              </a:avLst>
            </a:prstGeom>
            <a:solidFill>
              <a:schemeClr val="accent1"/>
            </a:solidFill>
            <a:ln w="25400">
              <a:solidFill>
                <a:schemeClr val="tx2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r>
                <a:rPr lang="en-HK" i="1" dirty="0" smtClean="0"/>
                <a:t>Q</a:t>
              </a:r>
              <a:endParaRPr lang="en-US" i="1" dirty="0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8556294" y="2412762"/>
              <a:ext cx="493713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</a:rPr>
                <a:t>a</a:t>
              </a:r>
              <a:r>
                <a:rPr lang="en-US" sz="3200" b="1" i="1" dirty="0" smtClean="0">
                  <a:solidFill>
                    <a:srgbClr val="3366FF"/>
                  </a:solidFill>
                </a:rPr>
                <a:t> </a:t>
              </a:r>
              <a:endParaRPr lang="en-US" sz="32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127028" y="2895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42252" y="1693492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1774825" algn="l"/>
                <a:tab pos="8807450" algn="l"/>
              </a:tabLst>
            </a:pPr>
            <a:r>
              <a:rPr lang="en-US" kern="0" dirty="0" smtClean="0"/>
              <a:t>Processes (</a:t>
            </a:r>
            <a:r>
              <a:rPr lang="en-US" b="1" i="1" kern="0" dirty="0" smtClean="0">
                <a:solidFill>
                  <a:srgbClr val="CC00FF"/>
                </a:solidFill>
              </a:rPr>
              <a:t>p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b="1" i="1" kern="0" dirty="0" smtClean="0">
                <a:solidFill>
                  <a:srgbClr val="FF0000"/>
                </a:solidFill>
              </a:rPr>
              <a:t>a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i="1" kern="0" dirty="0" smtClean="0"/>
              <a:t>P</a:t>
            </a:r>
            <a:r>
              <a:rPr lang="en-US" kern="0" dirty="0" smtClean="0"/>
              <a:t>) and (</a:t>
            </a:r>
            <a:r>
              <a:rPr lang="en-US" b="1" i="1" kern="0" dirty="0" smtClean="0">
                <a:solidFill>
                  <a:srgbClr val="00B050"/>
                </a:solidFill>
              </a:rPr>
              <a:t>q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b="1" i="1" kern="0" dirty="0" smtClean="0">
                <a:solidFill>
                  <a:srgbClr val="FF0000"/>
                </a:solidFill>
              </a:rPr>
              <a:t>a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i="1" kern="0" dirty="0" smtClean="0"/>
              <a:t>Q</a:t>
            </a:r>
            <a:r>
              <a:rPr lang="en-US" kern="0" dirty="0" smtClean="0"/>
              <a:t>) interact</a:t>
            </a:r>
            <a:endParaRPr lang="en-US" kern="0" dirty="0"/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242252" y="2611066"/>
            <a:ext cx="9418320" cy="6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tabLst>
                <a:tab pos="1774825" algn="l"/>
                <a:tab pos="8807450" algn="l"/>
              </a:tabLst>
            </a:pPr>
            <a:r>
              <a:rPr lang="en-HK" kern="0" dirty="0" smtClean="0"/>
              <a:t>Intuitively                                                          interact          </a:t>
            </a:r>
            <a:endParaRPr lang="en-US" kern="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4" grpId="0" uiExpand="1" build="p" bldLvl="3"/>
      <p:bldP spid="4" grpId="0" uiExpand="1" build="p" animBg="1"/>
      <p:bldP spid="29" grpId="0" uiExpand="1" build="p" bldLvl="3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87972" y="266700"/>
            <a:ext cx="9326880" cy="1104900"/>
          </a:xfrm>
          <a:noFill/>
          <a:ln/>
        </p:spPr>
        <p:txBody>
          <a:bodyPr/>
          <a:lstStyle/>
          <a:p>
            <a:r>
              <a:rPr lang="en-US" b="1" dirty="0" smtClean="0"/>
              <a:t>Interaction Example 1 </a:t>
            </a:r>
            <a:endParaRPr lang="en-US" b="1" dirty="0"/>
          </a:p>
        </p:txBody>
      </p:sp>
      <p:sp>
        <p:nvSpPr>
          <p:cNvPr id="1725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972" y="1693492"/>
            <a:ext cx="9326880" cy="4572000"/>
          </a:xfrm>
          <a:noFill/>
          <a:ln/>
        </p:spPr>
        <p:txBody>
          <a:bodyPr/>
          <a:lstStyle/>
          <a:p>
            <a:pPr marL="395288" indent="-395288">
              <a:buNone/>
              <a:tabLst>
                <a:tab pos="1774825" algn="l"/>
                <a:tab pos="8807450" algn="l"/>
              </a:tabLst>
            </a:pPr>
            <a:r>
              <a:rPr lang="en-US" i="1" dirty="0"/>
              <a:t>		</a:t>
            </a:r>
            <a:r>
              <a:rPr lang="en-US" dirty="0" smtClean="0"/>
              <a:t>(</a:t>
            </a:r>
            <a:r>
              <a:rPr lang="en-US" b="1" i="1" dirty="0">
                <a:solidFill>
                  <a:srgbClr val="CC00FF"/>
                </a:solidFill>
              </a:rPr>
              <a:t>p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 smtClean="0"/>
              <a:t>)  </a:t>
            </a:r>
            <a:r>
              <a:rPr lang="en-US" b="1" dirty="0" smtClean="0"/>
              <a:t>|| </a:t>
            </a:r>
            <a:r>
              <a:rPr lang="en-US" dirty="0" smtClean="0"/>
              <a:t> (</a:t>
            </a:r>
            <a:r>
              <a:rPr lang="en-US" b="1" i="1" dirty="0">
                <a:solidFill>
                  <a:srgbClr val="00B050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)</a:t>
            </a:r>
          </a:p>
          <a:p>
            <a:pPr marL="395288" indent="-395288">
              <a:spcBef>
                <a:spcPts val="768"/>
              </a:spcBef>
              <a:tabLst>
                <a:tab pos="1774825" algn="l"/>
                <a:tab pos="8807450" algn="l"/>
              </a:tabLst>
            </a:pPr>
            <a:r>
              <a:rPr lang="en-US" dirty="0" smtClean="0"/>
              <a:t>Need to specify the characteristic of every event, e.g.,</a:t>
            </a:r>
            <a:endParaRPr lang="en-US" dirty="0"/>
          </a:p>
          <a:p>
            <a:pPr lvl="1" indent="-352425">
              <a:spcBef>
                <a:spcPts val="672"/>
              </a:spcBef>
              <a:tabLst>
                <a:tab pos="1774825" algn="l"/>
                <a:tab pos="8807450" algn="l"/>
              </a:tabLst>
            </a:pP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is a potentially </a:t>
            </a:r>
            <a:r>
              <a:rPr lang="en-US" b="1" i="1" dirty="0" smtClean="0">
                <a:solidFill>
                  <a:srgbClr val="FF0000"/>
                </a:solidFill>
              </a:rPr>
              <a:t>common</a:t>
            </a:r>
            <a:r>
              <a:rPr lang="en-US" dirty="0" smtClean="0"/>
              <a:t> event relevant to both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</a:p>
          <a:p>
            <a:pPr marL="1200150" lvl="2" indent="-290513">
              <a:buClr>
                <a:schemeClr val="bg1">
                  <a:lumMod val="50000"/>
                </a:schemeClr>
              </a:buClr>
              <a:tabLst>
                <a:tab pos="1774825" algn="l"/>
                <a:tab pos="8807450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hence in both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52425">
              <a:tabLst>
                <a:tab pos="1774825" algn="l"/>
                <a:tab pos="8807450" algn="l"/>
              </a:tabLst>
            </a:pPr>
            <a:r>
              <a:rPr lang="en-US" b="1" i="1" dirty="0" smtClean="0">
                <a:solidFill>
                  <a:srgbClr val="CC00FF"/>
                </a:solidFill>
              </a:rPr>
              <a:t>p</a:t>
            </a:r>
            <a:r>
              <a:rPr lang="en-US" dirty="0" smtClean="0"/>
              <a:t> is an </a:t>
            </a:r>
            <a:r>
              <a:rPr lang="en-US" b="1" i="1" dirty="0" smtClean="0">
                <a:solidFill>
                  <a:srgbClr val="CC00FF"/>
                </a:solidFill>
              </a:rPr>
              <a:t>internal</a:t>
            </a:r>
            <a:r>
              <a:rPr lang="en-US" dirty="0" smtClean="0"/>
              <a:t> event relevant only to </a:t>
            </a:r>
            <a:r>
              <a:rPr lang="en-US" i="1" dirty="0" smtClean="0"/>
              <a:t>P</a:t>
            </a:r>
            <a:r>
              <a:rPr lang="en-US" dirty="0" smtClean="0"/>
              <a:t> but not </a:t>
            </a:r>
            <a:r>
              <a:rPr lang="en-US" i="1" dirty="0" smtClean="0"/>
              <a:t>Q</a:t>
            </a:r>
            <a:endParaRPr lang="en-US" dirty="0" smtClean="0"/>
          </a:p>
          <a:p>
            <a:pPr marL="1200150" lvl="2" indent="-290513">
              <a:buClr>
                <a:schemeClr val="bg1">
                  <a:lumMod val="50000"/>
                </a:schemeClr>
              </a:buClr>
              <a:tabLst>
                <a:tab pos="1774825" algn="l"/>
                <a:tab pos="8807450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hence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but not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-352425">
              <a:tabLst>
                <a:tab pos="1774825" algn="l"/>
                <a:tab pos="8807450" algn="l"/>
              </a:tabLst>
            </a:pPr>
            <a:r>
              <a:rPr lang="en-US" b="1" i="1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 is an </a:t>
            </a:r>
            <a:r>
              <a:rPr lang="en-US" b="1" i="1" dirty="0" smtClean="0">
                <a:solidFill>
                  <a:srgbClr val="00B050"/>
                </a:solidFill>
              </a:rPr>
              <a:t>internal</a:t>
            </a:r>
            <a:r>
              <a:rPr lang="en-US" dirty="0" smtClean="0"/>
              <a:t> event relevant only to </a:t>
            </a:r>
            <a:r>
              <a:rPr lang="en-US" i="1" dirty="0" smtClean="0"/>
              <a:t>Q</a:t>
            </a:r>
            <a:r>
              <a:rPr lang="en-US" dirty="0" smtClean="0"/>
              <a:t> but not </a:t>
            </a:r>
            <a:r>
              <a:rPr lang="en-US" i="1" dirty="0" smtClean="0"/>
              <a:t>P</a:t>
            </a:r>
            <a:endParaRPr lang="en-US" dirty="0" smtClean="0"/>
          </a:p>
          <a:p>
            <a:pPr marL="1200150" lvl="2" indent="-290513">
              <a:buClr>
                <a:schemeClr val="bg1">
                  <a:lumMod val="50000"/>
                </a:schemeClr>
              </a:buClr>
              <a:tabLst>
                <a:tab pos="1774825" algn="l"/>
                <a:tab pos="8807450" algn="l"/>
              </a:tabLst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hence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but not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a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marL="401638" indent="-401638">
              <a:tabLst>
                <a:tab pos="1774825" algn="l"/>
                <a:tab pos="8807450" algn="l"/>
              </a:tabLst>
            </a:pPr>
            <a:r>
              <a:rPr lang="en-HK" dirty="0" smtClean="0"/>
              <a:t>Only the </a:t>
            </a:r>
            <a:r>
              <a:rPr lang="en-HK" b="1" i="1" dirty="0" smtClean="0">
                <a:solidFill>
                  <a:srgbClr val="FF0000"/>
                </a:solidFill>
              </a:rPr>
              <a:t>common</a:t>
            </a:r>
            <a:r>
              <a:rPr lang="en-HK" dirty="0" smtClean="0"/>
              <a:t> event </a:t>
            </a:r>
            <a:r>
              <a:rPr lang="en-HK" b="1" i="1" dirty="0" smtClean="0">
                <a:solidFill>
                  <a:srgbClr val="FF0000"/>
                </a:solidFill>
              </a:rPr>
              <a:t>a</a:t>
            </a:r>
            <a:r>
              <a:rPr lang="en-HK" dirty="0" smtClean="0"/>
              <a:t> is synchronized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HK" dirty="0" smtClean="0"/>
              <a:t> </a:t>
            </a:r>
            <a:endParaRPr lang="en-US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4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3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 smtClean="0"/>
              <a:t>Interaction Example 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Real Life Application </a:t>
            </a:r>
            <a:endParaRPr lang="en-US" b="1" dirty="0"/>
          </a:p>
        </p:txBody>
      </p:sp>
      <p:sp>
        <p:nvSpPr>
          <p:cNvPr id="1725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3692" y="1600200"/>
            <a:ext cx="9235440" cy="609600"/>
          </a:xfrm>
          <a:noFill/>
          <a:ln/>
        </p:spPr>
        <p:txBody>
          <a:bodyPr/>
          <a:lstStyle/>
          <a:p>
            <a:pPr marL="395288" indent="-395288">
              <a:buNone/>
              <a:tabLst>
                <a:tab pos="1774825" algn="l"/>
                <a:tab pos="8807450" algn="l"/>
              </a:tabLst>
            </a:pPr>
            <a:r>
              <a:rPr lang="en-US" i="1" dirty="0"/>
              <a:t>		</a:t>
            </a:r>
            <a:r>
              <a:rPr lang="en-US" dirty="0" smtClean="0"/>
              <a:t>(</a:t>
            </a:r>
            <a:r>
              <a:rPr lang="en-US" b="1" i="1" dirty="0">
                <a:solidFill>
                  <a:srgbClr val="CC00FF"/>
                </a:solidFill>
              </a:rPr>
              <a:t>p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33692" y="4038600"/>
            <a:ext cx="92354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buFont typeface="Wingdings" pitchFamily="2" charset="2"/>
              <a:buNone/>
              <a:tabLst>
                <a:tab pos="1774825" algn="l"/>
                <a:tab pos="8807450" algn="l"/>
              </a:tabLst>
            </a:pPr>
            <a:r>
              <a:rPr lang="en-US" i="1" kern="0" dirty="0" smtClean="0"/>
              <a:t>	</a:t>
            </a:r>
            <a:r>
              <a:rPr lang="en-US" kern="0" dirty="0" smtClean="0"/>
              <a:t>	(</a:t>
            </a:r>
            <a:r>
              <a:rPr lang="en-US" b="1" i="1" kern="0" dirty="0" smtClean="0">
                <a:solidFill>
                  <a:srgbClr val="00B050"/>
                </a:solidFill>
              </a:rPr>
              <a:t>q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b="1" i="1" kern="0" dirty="0" smtClean="0">
                <a:solidFill>
                  <a:srgbClr val="FF0000"/>
                </a:solidFill>
              </a:rPr>
              <a:t>a</a:t>
            </a:r>
            <a:r>
              <a:rPr lang="en-US" kern="0" dirty="0" smtClean="0"/>
              <a:t> 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kern="0" dirty="0" smtClean="0"/>
              <a:t> </a:t>
            </a:r>
            <a:r>
              <a:rPr lang="en-US" i="1" kern="0" dirty="0" smtClean="0"/>
              <a:t>Q</a:t>
            </a:r>
            <a:r>
              <a:rPr lang="en-US" kern="0" dirty="0" smtClean="0"/>
              <a:t>)</a:t>
            </a:r>
            <a:endParaRPr lang="en-US" kern="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527708" y="5257800"/>
            <a:ext cx="3154680" cy="1005840"/>
          </a:xfrm>
          <a:prstGeom prst="wedgeRectCallout">
            <a:avLst>
              <a:gd name="adj1" fmla="val 12826"/>
              <a:gd name="adj2" fmla="val -102084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914400" lvl="1" algn="l">
              <a:buClr>
                <a:srgbClr val="00B050"/>
              </a:buClr>
              <a:buSzPct val="60000"/>
            </a:pPr>
            <a:r>
              <a:rPr lang="en-HK" dirty="0" smtClean="0"/>
              <a:t>turn off airplane mode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7" y="5349240"/>
            <a:ext cx="816953" cy="822960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27708" y="2819400"/>
            <a:ext cx="2468880" cy="1005840"/>
          </a:xfrm>
          <a:prstGeom prst="wedgeRectCallout">
            <a:avLst>
              <a:gd name="adj1" fmla="val 28078"/>
              <a:gd name="adj2" fmla="val -103833"/>
            </a:avLst>
          </a:prstGeom>
          <a:noFill/>
          <a:ln w="76200">
            <a:solidFill>
              <a:srgbClr val="CC00FF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862013" lvl="1" algn="l">
              <a:buClr>
                <a:srgbClr val="00B050"/>
              </a:buClr>
              <a:buSzPct val="60000"/>
            </a:pPr>
            <a:r>
              <a:rPr lang="en-HK" dirty="0" smtClean="0"/>
              <a:t>search </a:t>
            </a:r>
            <a:r>
              <a:rPr lang="en-HK" dirty="0"/>
              <a:t>phone no</a:t>
            </a:r>
            <a:r>
              <a:rPr lang="en-HK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08" y="2910840"/>
            <a:ext cx="769734" cy="822960"/>
          </a:xfrm>
          <a:prstGeom prst="rect">
            <a:avLst/>
          </a:prstGeom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275012" y="2819400"/>
            <a:ext cx="2331720" cy="1005840"/>
          </a:xfrm>
          <a:prstGeom prst="wedgeRectCallout">
            <a:avLst>
              <a:gd name="adj1" fmla="val -44341"/>
              <a:gd name="adj2" fmla="val -106455"/>
            </a:avLst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914400" lvl="1" algn="l">
              <a:buClr>
                <a:srgbClr val="00B050"/>
              </a:buClr>
              <a:buSzPct val="60000"/>
            </a:pPr>
            <a:r>
              <a:rPr lang="en-HK" dirty="0" smtClean="0"/>
              <a:t>connect phone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6832" y="2910840"/>
            <a:ext cx="822960" cy="822960"/>
          </a:xfrm>
          <a:prstGeom prst="rect">
            <a:avLst/>
          </a:prstGeom>
        </p:spPr>
      </p:pic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960812" y="5242560"/>
            <a:ext cx="2331720" cy="1005840"/>
          </a:xfrm>
          <a:prstGeom prst="wedgeRectCallout">
            <a:avLst>
              <a:gd name="adj1" fmla="val -65457"/>
              <a:gd name="adj2" fmla="val -97560"/>
            </a:avLst>
          </a:prstGeom>
          <a:noFill/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914400" lvl="1" algn="l">
              <a:buClr>
                <a:srgbClr val="00B050"/>
              </a:buClr>
              <a:buSzPct val="60000"/>
            </a:pPr>
            <a:r>
              <a:rPr lang="en-HK" dirty="0" smtClean="0"/>
              <a:t>connect phone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632" y="5334000"/>
            <a:ext cx="822960" cy="822960"/>
          </a:xfrm>
          <a:prstGeom prst="rect">
            <a:avLst/>
          </a:prstGeom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048692" y="3810000"/>
            <a:ext cx="3474720" cy="1005840"/>
          </a:xfrm>
          <a:prstGeom prst="wedgeRectCallout">
            <a:avLst>
              <a:gd name="adj1" fmla="val -53295"/>
              <a:gd name="adj2" fmla="val -85406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Only “connect phone” is synchronized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6048692" y="3810000"/>
            <a:ext cx="3474720" cy="1005840"/>
          </a:xfrm>
          <a:prstGeom prst="wedgeRectCallout">
            <a:avLst>
              <a:gd name="adj1" fmla="val -47146"/>
              <a:gd name="adj2" fmla="val 76021"/>
            </a:avLst>
          </a:prstGeom>
          <a:solidFill>
            <a:schemeClr val="bg1">
              <a:lumMod val="65000"/>
            </a:schemeClr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Only “connect phone” is synchronized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048692" y="3810000"/>
            <a:ext cx="3474720" cy="100584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Only “connect phone” is synchronized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7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444" grpId="0" uiExpand="1" build="p" bldLvl="3"/>
      <p:bldP spid="5" grpId="0" uiExpand="1" build="p" bldLvl="3"/>
      <p:bldP spid="12" grpId="0" uiExpand="1" build="p" animBg="1"/>
      <p:bldP spid="8" grpId="0" uiExpand="1" build="p" animBg="1"/>
      <p:bldP spid="16" grpId="0" uiExpand="1" build="p" animBg="1"/>
      <p:bldP spid="24" grpId="0" uiExpand="1" build="p" animBg="1"/>
      <p:bldP spid="17" grpId="0" uiExpand="1" animBg="1"/>
      <p:bldP spid="18" grpId="0" animBg="1"/>
      <p:bldP spid="19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Interaction Example 2</a:t>
            </a:r>
            <a:endParaRPr lang="en-US" b="1" dirty="0"/>
          </a:p>
        </p:txBody>
      </p:sp>
      <p:sp>
        <p:nvSpPr>
          <p:cNvPr id="1726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1524000"/>
            <a:ext cx="9340850" cy="4876800"/>
          </a:xfrm>
          <a:noFill/>
          <a:ln/>
        </p:spPr>
        <p:txBody>
          <a:bodyPr/>
          <a:lstStyle/>
          <a:p>
            <a:pPr marL="395288" indent="-395288"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 smtClean="0"/>
              <a:t>Consider two processes</a:t>
            </a:r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b="1" i="1" dirty="0" err="1" smtClean="0">
                <a:solidFill>
                  <a:schemeClr val="bg2"/>
                </a:solidFill>
              </a:rPr>
              <a:t>GREEDY_CUST</a:t>
            </a:r>
            <a:endParaRPr lang="en-US" dirty="0" smtClean="0"/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b="1" i="1" dirty="0" smtClean="0">
                <a:solidFill>
                  <a:schemeClr val="accent2"/>
                </a:solidFill>
              </a:rPr>
              <a:t>MACHINE</a:t>
            </a:r>
          </a:p>
          <a:p>
            <a:pPr marL="395288" indent="-395288"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 smtClean="0"/>
              <a:t>with 4 potentially common events</a:t>
            </a:r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 err="1" smtClean="0"/>
              <a:t>coinslot.</a:t>
            </a:r>
            <a:r>
              <a:rPr lang="en-US" sz="2800" dirty="0" err="1" smtClean="0"/>
              <a:t>$5</a:t>
            </a:r>
            <a:endParaRPr lang="en-US" sz="2800" dirty="0" smtClean="0"/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 err="1" smtClean="0"/>
              <a:t>coinslot.</a:t>
            </a:r>
            <a:r>
              <a:rPr lang="en-US" sz="2800" dirty="0" err="1" smtClean="0"/>
              <a:t>$10</a:t>
            </a:r>
            <a:endParaRPr lang="en-US" sz="2800" dirty="0" smtClean="0"/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 err="1" smtClean="0"/>
              <a:t>hatch.tea</a:t>
            </a:r>
            <a:endParaRPr lang="en-US" sz="2800" i="1" dirty="0" smtClean="0"/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 err="1" smtClean="0"/>
              <a:t>hatch.cappucino</a:t>
            </a:r>
            <a:endParaRPr lang="en-US" i="1" dirty="0" smtClean="0"/>
          </a:p>
          <a:p>
            <a:pPr marL="395288" indent="-395288"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 smtClean="0"/>
              <a:t>relevant to both processes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46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Interaction Example 2</a:t>
            </a:r>
            <a:endParaRPr lang="en-US" b="1" dirty="0"/>
          </a:p>
        </p:txBody>
      </p:sp>
      <p:sp>
        <p:nvSpPr>
          <p:cNvPr id="1726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1524000"/>
            <a:ext cx="9340850" cy="5334000"/>
          </a:xfrm>
          <a:noFill/>
          <a:ln/>
        </p:spPr>
        <p:txBody>
          <a:bodyPr/>
          <a:lstStyle/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>
                <a:solidFill>
                  <a:schemeClr val="tx2"/>
                </a:solidFill>
              </a:rPr>
              <a:t>	</a:t>
            </a:r>
            <a:r>
              <a:rPr lang="en-US" sz="2800" b="1" i="1" dirty="0">
                <a:solidFill>
                  <a:schemeClr val="bg2"/>
                </a:solidFill>
              </a:rPr>
              <a:t>GREEDY_CUST</a:t>
            </a:r>
            <a:endParaRPr lang="en-US" b="1" dirty="0">
              <a:solidFill>
                <a:schemeClr val="bg2"/>
              </a:solidFill>
            </a:endParaRP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dirty="0"/>
              <a:t>		=  </a:t>
            </a:r>
            <a:r>
              <a:rPr lang="en-US" sz="2800" b="1" dirty="0">
                <a:solidFill>
                  <a:schemeClr val="bg2"/>
                </a:solidFill>
              </a:rPr>
              <a:t>(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i="1" dirty="0"/>
              <a:t>coinslot.</a:t>
            </a:r>
            <a:r>
              <a:rPr lang="en-US" sz="2800" dirty="0"/>
              <a:t>$5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dirty="0"/>
              <a:t>				(</a:t>
            </a:r>
            <a:r>
              <a:rPr lang="en-US" sz="2800" i="1" dirty="0"/>
              <a:t> </a:t>
            </a:r>
            <a:r>
              <a:rPr lang="en-US" sz="2800" i="1" dirty="0" err="1"/>
              <a:t>hatch.tea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i="1" dirty="0">
                <a:solidFill>
                  <a:schemeClr val="bg2"/>
                </a:solidFill>
              </a:rPr>
              <a:t>GREEDY_CUST</a:t>
            </a:r>
            <a:r>
              <a:rPr lang="en-US" sz="2800" b="1" i="1" dirty="0">
                <a:solidFill>
                  <a:srgbClr val="FFCC99"/>
                </a:solidFill>
              </a:rPr>
              <a:t> 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dirty="0"/>
              <a:t>					</a:t>
            </a:r>
            <a:r>
              <a:rPr lang="en-US" sz="2800" b="1" dirty="0"/>
              <a:t>|</a:t>
            </a:r>
            <a:r>
              <a:rPr lang="en-US" sz="2800" dirty="0"/>
              <a:t> </a:t>
            </a:r>
            <a:r>
              <a:rPr lang="en-US" sz="2800" i="1" dirty="0" err="1"/>
              <a:t>hatch.cappucino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i="1" dirty="0">
                <a:solidFill>
                  <a:schemeClr val="bg2"/>
                </a:solidFill>
              </a:rPr>
              <a:t>GREEDY_CUST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dirty="0"/>
              <a:t>)</a:t>
            </a:r>
            <a:r>
              <a:rPr lang="en-US" sz="2800" dirty="0">
                <a:solidFill>
                  <a:srgbClr val="FFE0C1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b="1" dirty="0">
                <a:solidFill>
                  <a:schemeClr val="bg2"/>
                </a:solidFill>
              </a:rPr>
              <a:t>)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/>
              <a:t>	</a:t>
            </a:r>
            <a:r>
              <a:rPr lang="en-US" dirty="0" smtClean="0"/>
              <a:t>interacts </a:t>
            </a:r>
            <a:r>
              <a:rPr lang="en-US" dirty="0"/>
              <a:t>with:</a:t>
            </a:r>
            <a:endParaRPr lang="en-US" sz="3600" dirty="0"/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>
                <a:solidFill>
                  <a:srgbClr val="1E643C"/>
                </a:solidFill>
              </a:rPr>
              <a:t>		</a:t>
            </a:r>
            <a:r>
              <a:rPr lang="en-US" sz="2800" b="1" i="1" dirty="0">
                <a:solidFill>
                  <a:schemeClr val="accent2"/>
                </a:solidFill>
              </a:rPr>
              <a:t>MACHINE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i="1" dirty="0"/>
              <a:t>		= </a:t>
            </a:r>
            <a:r>
              <a:rPr lang="en-US" sz="2800" i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/>
              <a:t> </a:t>
            </a:r>
            <a:r>
              <a:rPr lang="en-US" sz="2800" i="1" dirty="0"/>
              <a:t>coinslot.</a:t>
            </a:r>
            <a:r>
              <a:rPr lang="en-US" sz="2800" dirty="0"/>
              <a:t>$5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i="1" dirty="0" err="1"/>
              <a:t>hatch.tea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MACHINE</a:t>
            </a:r>
          </a:p>
          <a:p>
            <a:pPr marL="395288" indent="-395288">
              <a:buFont typeface="Wingdings" pitchFamily="2" charset="2"/>
              <a:buNone/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sz="2800" dirty="0"/>
              <a:t>				</a:t>
            </a:r>
            <a:r>
              <a:rPr lang="en-US" sz="2800" b="1" dirty="0"/>
              <a:t>|</a:t>
            </a:r>
            <a:r>
              <a:rPr lang="en-US" sz="2800" dirty="0"/>
              <a:t> </a:t>
            </a:r>
            <a:r>
              <a:rPr lang="en-US" sz="2800" i="1" dirty="0"/>
              <a:t>coinslot.</a:t>
            </a:r>
            <a:r>
              <a:rPr lang="en-US" sz="2800" dirty="0"/>
              <a:t>$10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i="1" dirty="0" err="1"/>
              <a:t>hatch.cappucino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ym typeface="Symbol" pitchFamily="18" charset="2"/>
              </a:rPr>
              <a:t>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MACHINE </a:t>
            </a:r>
            <a:r>
              <a:rPr lang="en-US" sz="2800" b="1" dirty="0">
                <a:solidFill>
                  <a:schemeClr val="accent2"/>
                </a:solidFill>
              </a:rPr>
              <a:t>)</a:t>
            </a:r>
          </a:p>
          <a:p>
            <a:pPr marL="395288" indent="-395288"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/>
              <a:t>We need only write</a:t>
            </a:r>
            <a:r>
              <a:rPr lang="en-US" sz="2800" i="1" dirty="0">
                <a:solidFill>
                  <a:srgbClr val="FFE0C1"/>
                </a:solidFill>
              </a:rPr>
              <a:t> </a:t>
            </a:r>
            <a:r>
              <a:rPr lang="en-US" sz="2800" b="1" i="1" dirty="0">
                <a:solidFill>
                  <a:schemeClr val="accent2"/>
                </a:solidFill>
              </a:rPr>
              <a:t>MACHINE</a:t>
            </a:r>
            <a:r>
              <a:rPr lang="en-US" sz="2800" i="1" dirty="0"/>
              <a:t> </a:t>
            </a:r>
            <a:r>
              <a:rPr lang="en-US" sz="2800" b="1" dirty="0"/>
              <a:t>||</a:t>
            </a:r>
            <a:r>
              <a:rPr lang="en-US" sz="2800" i="1" dirty="0">
                <a:solidFill>
                  <a:srgbClr val="1E643C"/>
                </a:solidFill>
              </a:rPr>
              <a:t> </a:t>
            </a:r>
            <a:r>
              <a:rPr lang="en-US" sz="2800" b="1" i="1" dirty="0">
                <a:solidFill>
                  <a:schemeClr val="bg2"/>
                </a:solidFill>
              </a:rPr>
              <a:t>GREEDY_CUST</a:t>
            </a:r>
            <a:r>
              <a:rPr lang="en-US" sz="2800" b="1" i="1" dirty="0">
                <a:solidFill>
                  <a:srgbClr val="FFCC99"/>
                </a:solidFill>
              </a:rPr>
              <a:t> </a:t>
            </a:r>
          </a:p>
          <a:p>
            <a:pPr marL="395288" indent="-395288">
              <a:lnSpc>
                <a:spcPct val="90000"/>
              </a:lnSpc>
              <a:tabLst>
                <a:tab pos="1023938" algn="l"/>
                <a:tab pos="1492250" algn="l"/>
                <a:tab pos="1779588" algn="l"/>
                <a:tab pos="1995488" algn="l"/>
                <a:tab pos="2336800" algn="l"/>
              </a:tabLst>
            </a:pPr>
            <a:r>
              <a:rPr lang="en-US" dirty="0" smtClean="0"/>
              <a:t>What is the effect?</a:t>
            </a:r>
            <a:endParaRPr lang="en-US" sz="2800" b="1" i="1" dirty="0">
              <a:solidFill>
                <a:srgbClr val="FFCC9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6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46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12750" y="4106254"/>
            <a:ext cx="9264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lnSpc>
                <a:spcPct val="110000"/>
              </a:lnSpc>
              <a:buFont typeface="Wingdings" pitchFamily="2" charset="2"/>
              <a:buNone/>
              <a:tabLst>
                <a:tab pos="852488" algn="l"/>
                <a:tab pos="1139825" algn="l"/>
                <a:tab pos="1438275" algn="l"/>
                <a:tab pos="3044825" algn="l"/>
                <a:tab pos="8861425" algn="l"/>
              </a:tabLst>
            </a:pPr>
            <a:r>
              <a:rPr lang="en-US" kern="0" dirty="0" smtClean="0"/>
              <a:t>					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b="1" kern="0" dirty="0" smtClean="0">
                <a:solidFill>
                  <a:schemeClr val="tx2"/>
                </a:solidFill>
              </a:rPr>
              <a:t> </a:t>
            </a:r>
            <a:r>
              <a:rPr lang="en-US" i="1" kern="0" dirty="0" err="1" smtClean="0"/>
              <a:t>hatch.tea</a:t>
            </a:r>
            <a:endParaRPr lang="en-US" sz="2400" kern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1D4E5-6298-4494-AF0D-E2719E42550A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 smtClean="0"/>
              <a:t>Interaction Example 2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The Effect</a:t>
            </a:r>
            <a:endParaRPr lang="en-US" b="1" dirty="0"/>
          </a:p>
        </p:txBody>
      </p:sp>
      <p:sp>
        <p:nvSpPr>
          <p:cNvPr id="1729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3471016"/>
            <a:ext cx="9264650" cy="685800"/>
          </a:xfrm>
          <a:noFill/>
          <a:ln/>
        </p:spPr>
        <p:txBody>
          <a:bodyPr/>
          <a:lstStyle/>
          <a:p>
            <a:pPr marL="395288" indent="-395288">
              <a:lnSpc>
                <a:spcPct val="110000"/>
              </a:lnSpc>
              <a:tabLst>
                <a:tab pos="852488" algn="l"/>
                <a:tab pos="1139825" algn="l"/>
                <a:tab pos="1438275" algn="l"/>
                <a:tab pos="3044825" algn="l"/>
                <a:tab pos="8861425" algn="l"/>
              </a:tabLst>
            </a:pPr>
            <a:r>
              <a:rPr lang="en-US" b="1" i="1" dirty="0">
                <a:solidFill>
                  <a:schemeClr val="accent2"/>
                </a:solidFill>
              </a:rPr>
              <a:t>MACHINE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b="1" dirty="0"/>
              <a:t>||</a:t>
            </a:r>
            <a:r>
              <a:rPr lang="en-US" i="1" dirty="0">
                <a:solidFill>
                  <a:srgbClr val="1E643C"/>
                </a:solidFill>
              </a:rPr>
              <a:t> </a:t>
            </a:r>
            <a:r>
              <a:rPr lang="en-US" b="1" i="1" dirty="0">
                <a:solidFill>
                  <a:schemeClr val="bg2"/>
                </a:solidFill>
              </a:rPr>
              <a:t>GREEDY_CUST</a:t>
            </a:r>
            <a:r>
              <a:rPr lang="en-US" b="1" i="1" dirty="0">
                <a:solidFill>
                  <a:srgbClr val="FFCC99"/>
                </a:solidFill>
              </a:rPr>
              <a:t> </a:t>
            </a:r>
            <a:endParaRPr lang="en-US" sz="24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12750" y="4106254"/>
            <a:ext cx="30908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lnSpc>
                <a:spcPct val="110000"/>
              </a:lnSpc>
              <a:buFont typeface="Wingdings" pitchFamily="2" charset="2"/>
              <a:buNone/>
              <a:tabLst>
                <a:tab pos="852488" algn="l"/>
                <a:tab pos="1139825" algn="l"/>
                <a:tab pos="1438275" algn="l"/>
                <a:tab pos="3044825" algn="l"/>
                <a:tab pos="8861425" algn="l"/>
              </a:tabLst>
            </a:pPr>
            <a:r>
              <a:rPr lang="en-US" kern="0" dirty="0" smtClean="0"/>
              <a:t>	=  ( </a:t>
            </a:r>
            <a:r>
              <a:rPr lang="en-US" i="1" kern="0" dirty="0" smtClean="0"/>
              <a:t>coinslot.</a:t>
            </a:r>
            <a:r>
              <a:rPr lang="en-US" kern="0" dirty="0" smtClean="0"/>
              <a:t>$5</a:t>
            </a:r>
            <a:endParaRPr lang="en-US" sz="24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12750" y="4648200"/>
            <a:ext cx="9264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lnSpc>
                <a:spcPct val="110000"/>
              </a:lnSpc>
              <a:buFont typeface="Wingdings" pitchFamily="2" charset="2"/>
              <a:buNone/>
              <a:tabLst>
                <a:tab pos="852488" algn="l"/>
                <a:tab pos="1139825" algn="l"/>
                <a:tab pos="1438275" algn="l"/>
                <a:tab pos="3044825" algn="l"/>
                <a:tab pos="8861425" algn="l"/>
              </a:tabLst>
            </a:pPr>
            <a:r>
              <a:rPr lang="en-US" kern="0" dirty="0" smtClean="0"/>
              <a:t>	</a:t>
            </a:r>
            <a:r>
              <a:rPr lang="en-US" b="1" kern="0" dirty="0" smtClean="0">
                <a:solidFill>
                  <a:schemeClr val="tx2"/>
                </a:solidFill>
              </a:rPr>
              <a:t>				</a:t>
            </a:r>
            <a:r>
              <a:rPr lang="en-US" b="1" kern="0" dirty="0" smtClean="0">
                <a:sym typeface="Symbol" pitchFamily="18" charset="2"/>
              </a:rPr>
              <a:t></a:t>
            </a:r>
            <a:r>
              <a:rPr lang="en-US" b="1" kern="0" dirty="0" smtClean="0">
                <a:solidFill>
                  <a:schemeClr val="tx2"/>
                </a:solidFill>
              </a:rPr>
              <a:t> </a:t>
            </a:r>
            <a:r>
              <a:rPr lang="en-US" b="1" i="1" kern="0" dirty="0" smtClean="0">
                <a:solidFill>
                  <a:schemeClr val="accent2"/>
                </a:solidFill>
              </a:rPr>
              <a:t>MACHINE</a:t>
            </a:r>
            <a:r>
              <a:rPr lang="en-US" i="1" kern="0" dirty="0" smtClean="0">
                <a:solidFill>
                  <a:schemeClr val="accent2"/>
                </a:solidFill>
              </a:rPr>
              <a:t> </a:t>
            </a:r>
            <a:r>
              <a:rPr lang="en-US" b="1" kern="0" dirty="0" smtClean="0"/>
              <a:t>||</a:t>
            </a:r>
            <a:r>
              <a:rPr lang="en-US" i="1" kern="0" dirty="0" smtClean="0">
                <a:solidFill>
                  <a:srgbClr val="1E643C"/>
                </a:solidFill>
              </a:rPr>
              <a:t> </a:t>
            </a:r>
            <a:r>
              <a:rPr lang="en-US" b="1" i="1" kern="0" dirty="0" smtClean="0">
                <a:solidFill>
                  <a:schemeClr val="bg2"/>
                </a:solidFill>
              </a:rPr>
              <a:t>GREEDY_CUST </a:t>
            </a:r>
            <a:r>
              <a:rPr lang="en-US" kern="0" dirty="0" smtClean="0"/>
              <a:t>)</a:t>
            </a:r>
            <a:endParaRPr lang="en-US" sz="24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6" y="1752600"/>
            <a:ext cx="2103120" cy="145587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25400" dir="27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092" y="1752600"/>
            <a:ext cx="2103120" cy="145588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25400" dir="2700000" algn="ctr" rotWithShape="0">
              <a:schemeClr val="tx2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812" y="1752600"/>
            <a:ext cx="2103120" cy="145587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25400" dir="2700000" algn="ctr" rotWithShape="0">
              <a:schemeClr val="tx2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880" y="1752600"/>
            <a:ext cx="2103120" cy="145587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dist="25400" dir="2700000" algn="ctr" rotWithShape="0">
              <a:schemeClr val="tx2"/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29540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 smtClean="0"/>
              <a:t>Laws</a:t>
            </a:r>
            <a:endParaRPr lang="en-US" b="1" dirty="0"/>
          </a:p>
        </p:txBody>
      </p:sp>
      <p:sp>
        <p:nvSpPr>
          <p:cNvPr id="1730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2" y="1684946"/>
            <a:ext cx="7863840" cy="1591654"/>
          </a:xfrm>
          <a:noFill/>
          <a:ln/>
        </p:spPr>
        <p:txBody>
          <a:bodyPr/>
          <a:lstStyle/>
          <a:p>
            <a:pPr marL="395288" lvl="1" indent="-395288">
              <a:buFont typeface="Wingdings" pitchFamily="2" charset="2"/>
              <a:buChar char="u"/>
            </a:pPr>
            <a:r>
              <a:rPr lang="en-US" dirty="0" smtClean="0"/>
              <a:t>Minimum set of axioms </a:t>
            </a:r>
            <a:r>
              <a:rPr lang="en-US" dirty="0"/>
              <a:t>that are taken to be true, to serve as starting points for formal </a:t>
            </a:r>
            <a:r>
              <a:rPr lang="en-US" dirty="0" smtClean="0"/>
              <a:t>reasoning</a:t>
            </a:r>
          </a:p>
          <a:p>
            <a:pPr marL="395288" lvl="1" indent="-395288">
              <a:buFont typeface="Wingdings" pitchFamily="2" charset="2"/>
              <a:buChar char="u"/>
            </a:pPr>
            <a:r>
              <a:rPr lang="en-HK" dirty="0" smtClean="0"/>
              <a:t>All other system behaviour can then be proved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41" y="6172200"/>
            <a:ext cx="2062162" cy="457200"/>
          </a:xfrm>
        </p:spPr>
        <p:txBody>
          <a:bodyPr/>
          <a:lstStyle/>
          <a:p>
            <a:fld id="{5671D4E5-6298-4494-AF0D-E2719E42550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505892" y="3962400"/>
            <a:ext cx="3017520" cy="1005840"/>
          </a:xfrm>
          <a:prstGeom prst="wedgeRectCallout">
            <a:avLst>
              <a:gd name="adj1" fmla="val -39994"/>
              <a:gd name="adj2" fmla="val -122814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/>
              <a:t>More </a:t>
            </a:r>
            <a:r>
              <a:rPr lang="en-HK" b="1" i="1" dirty="0" smtClean="0"/>
              <a:t>reliable than </a:t>
            </a:r>
            <a:r>
              <a:rPr lang="en-HK" b="1" i="1" dirty="0"/>
              <a:t>human intuition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64" grpId="0" uiExpand="1" build="p" bldLvl="2"/>
      <p:bldP spid="9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 smtClean="0"/>
              <a:t>Laws</a:t>
            </a:r>
            <a:br>
              <a:rPr lang="en-US" sz="3200" b="1" i="1" dirty="0" smtClean="0"/>
            </a:br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1730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2" y="1684946"/>
            <a:ext cx="9144000" cy="2277454"/>
          </a:xfrm>
          <a:noFill/>
          <a:ln/>
        </p:spPr>
        <p:txBody>
          <a:bodyPr/>
          <a:lstStyle/>
          <a:p>
            <a:r>
              <a:rPr lang="en-US" i="1" dirty="0" smtClean="0"/>
              <a:t>P </a:t>
            </a:r>
            <a:r>
              <a:rPr lang="en-US" b="1" dirty="0"/>
              <a:t>||</a:t>
            </a:r>
            <a:r>
              <a:rPr lang="en-US" b="1" i="1" dirty="0"/>
              <a:t> </a:t>
            </a:r>
            <a:r>
              <a:rPr lang="en-US" i="1" dirty="0"/>
              <a:t>Q </a:t>
            </a:r>
            <a:r>
              <a:rPr lang="en-US" dirty="0"/>
              <a:t>=</a:t>
            </a:r>
            <a:r>
              <a:rPr lang="en-US" i="1" dirty="0"/>
              <a:t> Q </a:t>
            </a:r>
            <a:r>
              <a:rPr lang="en-US" b="1" dirty="0"/>
              <a:t>||</a:t>
            </a:r>
            <a:r>
              <a:rPr lang="en-US" i="1" dirty="0"/>
              <a:t> P</a:t>
            </a:r>
            <a:endParaRPr lang="en-US" dirty="0"/>
          </a:p>
          <a:p>
            <a:r>
              <a:rPr lang="en-US" i="1" dirty="0"/>
              <a:t>P </a:t>
            </a:r>
            <a:r>
              <a:rPr lang="en-US" b="1" dirty="0"/>
              <a:t>||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Q </a:t>
            </a:r>
            <a:r>
              <a:rPr lang="en-US" b="1" dirty="0"/>
              <a:t>||</a:t>
            </a:r>
            <a:r>
              <a:rPr lang="en-US" i="1" dirty="0"/>
              <a:t> R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P </a:t>
            </a:r>
            <a:r>
              <a:rPr lang="en-US" b="1" dirty="0"/>
              <a:t>||</a:t>
            </a:r>
            <a:r>
              <a:rPr lang="en-US" i="1" dirty="0"/>
              <a:t> Q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||</a:t>
            </a:r>
            <a:r>
              <a:rPr lang="en-US" i="1" dirty="0"/>
              <a:t> R</a:t>
            </a:r>
          </a:p>
          <a:p>
            <a:r>
              <a:rPr lang="en-US" i="1" dirty="0"/>
              <a:t>P </a:t>
            </a:r>
            <a:r>
              <a:rPr lang="en-US" b="1" dirty="0"/>
              <a:t>||</a:t>
            </a:r>
            <a:r>
              <a:rPr lang="en-US" i="1" dirty="0"/>
              <a:t> STOP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smtClean="0"/>
              <a:t>STOP</a:t>
            </a:r>
            <a:r>
              <a:rPr lang="en-US" dirty="0" smtClean="0"/>
              <a:t> </a:t>
            </a:r>
            <a:r>
              <a:rPr lang="en-US" dirty="0"/>
              <a:t>	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41" y="6172200"/>
            <a:ext cx="2062162" cy="457200"/>
          </a:xfrm>
        </p:spPr>
        <p:txBody>
          <a:bodyPr/>
          <a:lstStyle/>
          <a:p>
            <a:fld id="{5671D4E5-6298-4494-AF0D-E2719E42550A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45772" y="1752600"/>
            <a:ext cx="3977640" cy="1005840"/>
          </a:xfrm>
          <a:prstGeom prst="wedgeRectCallout">
            <a:avLst>
              <a:gd name="adj1" fmla="val -97468"/>
              <a:gd name="adj2" fmla="val -2086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Interactive processes may be presented in any order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45772" y="3108960"/>
            <a:ext cx="3977640" cy="1005840"/>
          </a:xfrm>
          <a:prstGeom prst="wedgeRectCallout">
            <a:avLst>
              <a:gd name="adj1" fmla="val -84576"/>
              <a:gd name="adj2" fmla="val -6504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Interactive processes may be grouped in any way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28652" y="4480560"/>
            <a:ext cx="3794760" cy="1005840"/>
          </a:xfrm>
          <a:prstGeom prst="wedgeRectCallout">
            <a:avLst>
              <a:gd name="adj1" fmla="val -101322"/>
              <a:gd name="adj2" fmla="val -141505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Interacting with a failing process will fail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9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64" grpId="0" uiExpand="1" build="p" bldLvl="2"/>
      <p:bldP spid="6" grpId="0" uiExpand="1" build="p" animBg="1"/>
      <p:bldP spid="7" grpId="0" uiExpand="1" build="p" animBg="1"/>
      <p:bldP spid="8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3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 smtClean="0"/>
              <a:t>Laws</a:t>
            </a:r>
            <a:br>
              <a:rPr lang="en-US" sz="3200" b="1" i="1" dirty="0" smtClean="0"/>
            </a:br>
            <a:r>
              <a:rPr lang="en-US" b="1" dirty="0" smtClean="0"/>
              <a:t>Examples (Continued)</a:t>
            </a:r>
            <a:endParaRPr lang="en-US" b="1" dirty="0"/>
          </a:p>
        </p:txBody>
      </p:sp>
      <p:sp>
        <p:nvSpPr>
          <p:cNvPr id="1730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2" y="1684946"/>
            <a:ext cx="9144000" cy="2209800"/>
          </a:xfrm>
          <a:noFill/>
          <a:ln/>
        </p:spPr>
        <p:txBody>
          <a:bodyPr/>
          <a:lstStyle/>
          <a:p>
            <a:pPr marL="341313" indent="-341313"/>
            <a:r>
              <a:rPr lang="en-US" sz="2800" dirty="0" smtClean="0"/>
              <a:t>Given potentially common </a:t>
            </a:r>
            <a:r>
              <a:rPr lang="en-US" sz="2800" dirty="0"/>
              <a:t>alphabets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a</a:t>
            </a:r>
            <a:r>
              <a:rPr lang="en-US" sz="2800" i="1" dirty="0"/>
              <a:t> </a:t>
            </a:r>
            <a:r>
              <a:rPr lang="en-US" sz="2800" dirty="0"/>
              <a:t>and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070C0"/>
                </a:solidFill>
              </a:rPr>
              <a:t>b</a:t>
            </a:r>
            <a:r>
              <a:rPr lang="en-US" sz="2800" i="1" dirty="0"/>
              <a:t> </a:t>
            </a:r>
            <a:r>
              <a:rPr lang="en-US" sz="2800" dirty="0" smtClean="0"/>
              <a:t>relevant to both </a:t>
            </a:r>
            <a:r>
              <a:rPr lang="en-US" sz="2800" i="1" dirty="0" smtClean="0"/>
              <a:t>P </a:t>
            </a:r>
            <a:r>
              <a:rPr lang="en-US" sz="2800" dirty="0"/>
              <a:t>and</a:t>
            </a:r>
            <a:r>
              <a:rPr lang="en-US" sz="2800" i="1" dirty="0"/>
              <a:t> </a:t>
            </a:r>
            <a:r>
              <a:rPr lang="en-US" sz="2800" i="1" dirty="0" smtClean="0"/>
              <a:t>Q</a:t>
            </a:r>
            <a:r>
              <a:rPr lang="en-US" sz="2800" dirty="0"/>
              <a:t>,</a:t>
            </a:r>
            <a:endParaRPr lang="en-US" sz="2800" i="1" dirty="0"/>
          </a:p>
          <a:p>
            <a:pPr marL="742950" lvl="1" indent="-341313"/>
            <a:r>
              <a:rPr lang="en-US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i="1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/>
              <a:t> P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||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i="1" dirty="0"/>
              <a:t> 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30569" name="Text Box 9"/>
          <p:cNvSpPr txBox="1">
            <a:spLocks noChangeArrowheads="1"/>
          </p:cNvSpPr>
          <p:nvPr/>
        </p:nvSpPr>
        <p:spPr bwMode="auto">
          <a:xfrm>
            <a:off x="3808412" y="2554069"/>
            <a:ext cx="293211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70" name="Text Box 10"/>
          <p:cNvSpPr txBox="1">
            <a:spLocks noChangeArrowheads="1"/>
          </p:cNvSpPr>
          <p:nvPr/>
        </p:nvSpPr>
        <p:spPr bwMode="auto">
          <a:xfrm>
            <a:off x="4018332" y="4814888"/>
            <a:ext cx="2823145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if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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72" name="Rectangle 12"/>
          <p:cNvSpPr>
            <a:spLocks noChangeArrowheads="1"/>
          </p:cNvSpPr>
          <p:nvPr/>
        </p:nvSpPr>
        <p:spPr bwMode="auto">
          <a:xfrm>
            <a:off x="303212" y="4800600"/>
            <a:ext cx="4005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62013" marR="0" lvl="1" indent="-352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398523" y="3657600"/>
            <a:ext cx="6126480" cy="960120"/>
          </a:xfrm>
          <a:prstGeom prst="wedgeRectCallout">
            <a:avLst>
              <a:gd name="adj1" fmla="val -52631"/>
              <a:gd name="adj2" fmla="val -9426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If both immediate common events agree, successfully synchronized and fired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01043" y="5766261"/>
            <a:ext cx="8823960" cy="548640"/>
          </a:xfrm>
          <a:prstGeom prst="wedgeRectCallout">
            <a:avLst>
              <a:gd name="adj1" fmla="val 1573"/>
              <a:gd name="adj2" fmla="val -11855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If immediate common events do not agree, interaction fails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64" grpId="0" uiExpand="1" build="p"/>
      <p:bldP spid="1730569" grpId="0"/>
      <p:bldP spid="1730570" grpId="0"/>
      <p:bldP spid="1730572" grpId="0"/>
      <p:bldP spid="8" grpId="0" uiExpand="1" build="p" animBg="1"/>
      <p:bldP spid="9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4587" y="3690912"/>
            <a:ext cx="799623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marR="0" lvl="0" indent="-395288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Tx/>
              <a:buNone/>
              <a:tabLst>
                <a:tab pos="26701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212" y="3048000"/>
            <a:ext cx="7996237" cy="6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08038" marR="0" lvl="1" indent="-2984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Char char="n"/>
              <a:tabLst>
                <a:tab pos="26701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84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84946"/>
            <a:ext cx="9235440" cy="1423142"/>
          </a:xfrm>
          <a:noFill/>
          <a:ln/>
        </p:spPr>
        <p:txBody>
          <a:bodyPr/>
          <a:lstStyle/>
          <a:p>
            <a:pPr marL="341313" indent="-341313">
              <a:tabLst>
                <a:tab pos="3881438" algn="l"/>
                <a:tab pos="4691063" algn="l"/>
              </a:tabLst>
            </a:pPr>
            <a:r>
              <a:rPr lang="en-US" sz="2800" dirty="0" smtClean="0"/>
              <a:t>Given potentially common event </a:t>
            </a:r>
            <a:r>
              <a:rPr lang="en-US" sz="2800" b="1" i="1" dirty="0" smtClean="0">
                <a:solidFill>
                  <a:srgbClr val="FF0000"/>
                </a:solidFill>
              </a:rPr>
              <a:t>a</a:t>
            </a:r>
            <a:r>
              <a:rPr lang="en-US" sz="2800" i="1" dirty="0" smtClean="0"/>
              <a:t> </a:t>
            </a:r>
            <a:r>
              <a:rPr lang="en-US" sz="2800" dirty="0" smtClean="0"/>
              <a:t>relevant to both</a:t>
            </a:r>
            <a:r>
              <a:rPr lang="en-US" sz="2800" i="1" dirty="0" smtClean="0"/>
              <a:t> P </a:t>
            </a:r>
            <a:r>
              <a:rPr lang="en-US" sz="2800" dirty="0"/>
              <a:t>and</a:t>
            </a:r>
            <a:r>
              <a:rPr lang="en-US" sz="2800" i="1" dirty="0"/>
              <a:t> </a:t>
            </a:r>
            <a:r>
              <a:rPr lang="en-US" sz="2800" i="1" dirty="0" smtClean="0"/>
              <a:t>Q</a:t>
            </a:r>
            <a:r>
              <a:rPr lang="en-US" sz="2800" dirty="0" smtClean="0"/>
              <a:t>,</a:t>
            </a:r>
          </a:p>
          <a:p>
            <a:pPr marL="341313" indent="-341313">
              <a:spcBef>
                <a:spcPts val="0"/>
              </a:spcBef>
              <a:buFont typeface="Wingdings" pitchFamily="2" charset="2"/>
              <a:buNone/>
              <a:tabLst>
                <a:tab pos="1376363" algn="l"/>
                <a:tab pos="3881438" algn="l"/>
                <a:tab pos="4691063" algn="l"/>
              </a:tabLst>
            </a:pPr>
            <a:r>
              <a:rPr lang="en-US" sz="2800" i="1" dirty="0" smtClean="0"/>
              <a:t>		</a:t>
            </a:r>
            <a:r>
              <a:rPr lang="en-US" sz="2800" dirty="0" smtClean="0"/>
              <a:t>internal event </a:t>
            </a:r>
            <a:r>
              <a:rPr lang="en-US" sz="2800" b="1" i="1" dirty="0" smtClean="0">
                <a:solidFill>
                  <a:srgbClr val="CC00FF"/>
                </a:solidFill>
              </a:rPr>
              <a:t>p</a:t>
            </a:r>
            <a:r>
              <a:rPr lang="en-US" sz="2800" i="1" dirty="0" smtClean="0"/>
              <a:t> </a:t>
            </a:r>
            <a:r>
              <a:rPr lang="en-US" sz="2800" dirty="0" smtClean="0"/>
              <a:t>relevant to</a:t>
            </a:r>
            <a:r>
              <a:rPr lang="en-US" sz="2800" i="1" dirty="0" smtClean="0"/>
              <a:t> P </a:t>
            </a:r>
            <a:r>
              <a:rPr lang="en-US" sz="2800" dirty="0"/>
              <a:t>but not </a:t>
            </a:r>
            <a:r>
              <a:rPr lang="en-US" sz="2800" i="1" dirty="0" smtClean="0"/>
              <a:t>Q</a:t>
            </a:r>
            <a:r>
              <a:rPr lang="en-US" sz="2800" dirty="0" smtClean="0"/>
              <a:t>, and</a:t>
            </a:r>
          </a:p>
          <a:p>
            <a:pPr marL="341313" indent="-341313">
              <a:spcBef>
                <a:spcPts val="0"/>
              </a:spcBef>
              <a:buFont typeface="Wingdings" pitchFamily="2" charset="2"/>
              <a:buNone/>
              <a:tabLst>
                <a:tab pos="1376363" algn="l"/>
                <a:tab pos="3881438" algn="l"/>
                <a:tab pos="4691063" algn="l"/>
              </a:tabLst>
            </a:pPr>
            <a:r>
              <a:rPr lang="en-US" sz="2800" i="1" dirty="0" smtClean="0"/>
              <a:t>		</a:t>
            </a:r>
            <a:r>
              <a:rPr lang="en-US" sz="2800" dirty="0" smtClean="0"/>
              <a:t>internal event </a:t>
            </a:r>
            <a:r>
              <a:rPr lang="en-US" sz="2800" b="1" i="1" dirty="0" smtClean="0">
                <a:solidFill>
                  <a:srgbClr val="00B050"/>
                </a:solidFill>
              </a:rPr>
              <a:t>q</a:t>
            </a:r>
            <a:r>
              <a:rPr lang="en-US" sz="2800" i="1" dirty="0" smtClean="0"/>
              <a:t> </a:t>
            </a:r>
            <a:r>
              <a:rPr lang="en-US" sz="2800" dirty="0" smtClean="0"/>
              <a:t>relevant to </a:t>
            </a:r>
            <a:r>
              <a:rPr lang="en-US" sz="2800" i="1" dirty="0" smtClean="0"/>
              <a:t>Q </a:t>
            </a:r>
            <a:r>
              <a:rPr lang="en-US" sz="2800" dirty="0"/>
              <a:t>but not </a:t>
            </a:r>
            <a:r>
              <a:rPr lang="en-US" sz="2800" i="1" dirty="0" smtClean="0"/>
              <a:t>P</a:t>
            </a:r>
            <a:r>
              <a:rPr lang="en-US" sz="2800" dirty="0" smtClean="0"/>
              <a:t>,</a:t>
            </a:r>
            <a:endParaRPr lang="en-US" sz="2800" b="1" i="1" dirty="0">
              <a:solidFill>
                <a:srgbClr val="CC00FF"/>
              </a:solidFill>
            </a:endParaRPr>
          </a:p>
        </p:txBody>
      </p:sp>
      <p:sp>
        <p:nvSpPr>
          <p:cNvPr id="1884162" name="Rectangle 2"/>
          <p:cNvSpPr>
            <a:spLocks noChangeArrowheads="1"/>
          </p:cNvSpPr>
          <p:nvPr/>
        </p:nvSpPr>
        <p:spPr bwMode="auto">
          <a:xfrm>
            <a:off x="663802" y="5622722"/>
            <a:ext cx="41148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08038" marR="0" lvl="1" indent="-2984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Tx/>
              <a:buNone/>
              <a:tabLst>
                <a:tab pos="3622675" algn="l"/>
                <a:tab pos="3881438" algn="l"/>
                <a:tab pos="4691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Laws</a:t>
            </a:r>
            <a:br>
              <a:rPr lang="en-US" sz="3200" b="1" i="1" dirty="0"/>
            </a:br>
            <a:r>
              <a:rPr lang="en-US" b="1" dirty="0"/>
              <a:t>Examples (Continued)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43751" y="5032904"/>
            <a:ext cx="39624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808038" marR="0" lvl="1" indent="-298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Char char="n"/>
              <a:tabLst>
                <a:tab pos="3881438" algn="l"/>
                <a:tab pos="4691063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40196" y="5623560"/>
            <a:ext cx="393192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50838" indent="-298450" algn="l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60000"/>
              <a:tabLst>
                <a:tab pos="3622675" algn="l"/>
                <a:tab pos="3881438" algn="l"/>
                <a:tab pos="469106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98720" y="3200400"/>
            <a:ext cx="4526280" cy="960120"/>
          </a:xfrm>
          <a:prstGeom prst="wedgeRectCallout">
            <a:avLst>
              <a:gd name="adj1" fmla="val -64948"/>
              <a:gd name="adj2" fmla="val -2087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Given one immediate internal event, it will be fired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724400" y="4450080"/>
            <a:ext cx="4800600" cy="960120"/>
          </a:xfrm>
          <a:prstGeom prst="wedgeRectCallout">
            <a:avLst>
              <a:gd name="adj1" fmla="val -60936"/>
              <a:gd name="adj2" fmla="val 3231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Given two immediate internal events, either one may be fired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8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84164" grpId="0" uiExpand="1" build="p"/>
      <p:bldP spid="1884162" grpId="0"/>
      <p:bldP spid="8" grpId="0"/>
      <p:bldP spid="10" grpId="0"/>
      <p:bldP spid="11" grpId="0" uiExpand="1" build="p" animBg="1"/>
      <p:bldP spid="1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C357-8BB2-4831-853D-ACDEEEC44025}" type="slidenum">
              <a:rPr lang="en-US"/>
              <a:pPr/>
              <a:t>4</a:t>
            </a:fld>
            <a:endParaRPr lang="en-US"/>
          </a:p>
        </p:txBody>
      </p:sp>
      <p:sp>
        <p:nvSpPr>
          <p:cNvPr id="169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Advantages of Formal Methods</a:t>
            </a:r>
            <a:endParaRPr lang="en-US"/>
          </a:p>
        </p:txBody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052560" cy="4953000"/>
          </a:xfrm>
        </p:spPr>
        <p:txBody>
          <a:bodyPr/>
          <a:lstStyle/>
          <a:p>
            <a:r>
              <a:rPr lang="en-US" dirty="0"/>
              <a:t>Consistent and unambiguous</a:t>
            </a:r>
          </a:p>
          <a:p>
            <a:r>
              <a:rPr lang="en-US" dirty="0"/>
              <a:t>Reduces coding time despite slightly longer time for specification</a:t>
            </a:r>
          </a:p>
          <a:p>
            <a:r>
              <a:rPr lang="en-US" dirty="0"/>
              <a:t>Proof of correctness</a:t>
            </a:r>
          </a:p>
          <a:p>
            <a:r>
              <a:rPr lang="en-US" dirty="0"/>
              <a:t>Eases future </a:t>
            </a:r>
            <a:r>
              <a:rPr lang="en-US" dirty="0" smtClean="0"/>
              <a:t>enhancements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4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ChangeArrowheads="1"/>
          </p:cNvSpPr>
          <p:nvPr/>
        </p:nvSpPr>
        <p:spPr bwMode="auto">
          <a:xfrm>
            <a:off x="261196" y="1684790"/>
            <a:ext cx="6492240" cy="60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marR="0" lvl="0" indent="-395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Char char="u"/>
              <a:tabLst>
                <a:tab pos="3622675" algn="l"/>
                <a:tab pos="3881438" algn="l"/>
                <a:tab pos="46910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instance, we can then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title"/>
          </p:nvPr>
        </p:nvSpPr>
        <p:spPr>
          <a:xfrm>
            <a:off x="261196" y="266700"/>
            <a:ext cx="9235440" cy="1104900"/>
          </a:xfrm>
          <a:noFill/>
          <a:ln/>
        </p:spPr>
        <p:txBody>
          <a:bodyPr/>
          <a:lstStyle/>
          <a:p>
            <a:r>
              <a:rPr lang="en-US" b="1" dirty="0" smtClean="0"/>
              <a:t>Formal Reasoning Based on the Laws</a:t>
            </a:r>
            <a:endParaRPr lang="en-US" b="1" dirty="0"/>
          </a:p>
        </p:txBody>
      </p:sp>
      <p:sp>
        <p:nvSpPr>
          <p:cNvPr id="1884166" name="Rectangle 6"/>
          <p:cNvSpPr>
            <a:spLocks noChangeArrowheads="1"/>
          </p:cNvSpPr>
          <p:nvPr/>
        </p:nvSpPr>
        <p:spPr bwMode="auto">
          <a:xfrm>
            <a:off x="659288" y="3233737"/>
            <a:ext cx="905256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marR="0" lvl="0" indent="-395288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>
                <a:tab pos="3622675" algn="l"/>
                <a:tab pos="3881438" algn="l"/>
                <a:tab pos="46910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2841" y="6172200"/>
            <a:ext cx="2062162" cy="4572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1D4E5-6298-4494-AF0D-E2719E425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812" y="2438406"/>
            <a:ext cx="5852160" cy="60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08038" marR="0" lvl="1" indent="-298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Tx/>
              <a:buNone/>
              <a:tabLst>
                <a:tab pos="3622675" algn="l"/>
                <a:tab pos="3881438" algn="l"/>
                <a:tab pos="469106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79116" y="4404360"/>
            <a:ext cx="3017520" cy="1005840"/>
          </a:xfrm>
          <a:prstGeom prst="wedgeRectCallout">
            <a:avLst>
              <a:gd name="adj1" fmla="val -79714"/>
              <a:gd name="adj2" fmla="val -8882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/>
              <a:t>More </a:t>
            </a:r>
            <a:r>
              <a:rPr lang="en-HK" b="1" i="1" dirty="0" smtClean="0"/>
              <a:t>reliable than </a:t>
            </a:r>
            <a:r>
              <a:rPr lang="en-HK" b="1" i="1" dirty="0"/>
              <a:t>human intuition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62" grpId="0"/>
      <p:bldP spid="1884166" grpId="0"/>
      <p:bldP spid="6" grpId="0"/>
      <p:bldP spid="7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5C68B-AA19-423C-88CE-EF17D8DD62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89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b="1" dirty="0"/>
              <a:t>Proof</a:t>
            </a:r>
          </a:p>
        </p:txBody>
      </p:sp>
      <p:sp>
        <p:nvSpPr>
          <p:cNvPr id="1889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 smtClean="0"/>
              <a:t>(</a:t>
            </a:r>
            <a:r>
              <a:rPr lang="en-US" sz="2000" dirty="0" smtClean="0"/>
              <a:t> </a:t>
            </a:r>
            <a:r>
              <a:rPr lang="en-US" sz="2800" b="1" i="1" dirty="0" smtClean="0">
                <a:solidFill>
                  <a:srgbClr val="CC00FF"/>
                </a:solidFill>
              </a:rPr>
              <a:t>p</a:t>
            </a:r>
            <a:r>
              <a:rPr lang="en-US" sz="2800" i="1" dirty="0" smtClean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i="1" dirty="0"/>
              <a:t> a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smtClean="0"/>
              <a:t>P</a:t>
            </a:r>
            <a:r>
              <a:rPr lang="en-US" sz="1000" i="1" dirty="0" smtClean="0"/>
              <a:t> </a:t>
            </a:r>
            <a:r>
              <a:rPr lang="en-US" sz="2800" dirty="0" smtClean="0"/>
              <a:t>)</a:t>
            </a:r>
            <a:r>
              <a:rPr lang="en-US" sz="2800" i="1" dirty="0" smtClean="0"/>
              <a:t> </a:t>
            </a:r>
            <a:r>
              <a:rPr lang="en-US" sz="3600" b="1" dirty="0"/>
              <a:t>||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b="1" i="1" dirty="0">
                <a:solidFill>
                  <a:srgbClr val="00B050"/>
                </a:solidFill>
              </a:rPr>
              <a:t>q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i="1" dirty="0"/>
              <a:t> a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i="1" dirty="0"/>
              <a:t> </a:t>
            </a:r>
            <a:r>
              <a:rPr lang="en-US" sz="2800" i="1" dirty="0" smtClean="0"/>
              <a:t>Q</a:t>
            </a:r>
            <a:r>
              <a:rPr lang="en-US" sz="1000" i="1" dirty="0" smtClean="0"/>
              <a:t> 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89286" name="AutoShape 6"/>
          <p:cNvSpPr>
            <a:spLocks noChangeArrowheads="1"/>
          </p:cNvSpPr>
          <p:nvPr/>
        </p:nvSpPr>
        <p:spPr bwMode="auto">
          <a:xfrm>
            <a:off x="2255520" y="4541520"/>
            <a:ext cx="7269480" cy="1097280"/>
          </a:xfrm>
          <a:prstGeom prst="wedgeRectCallout">
            <a:avLst>
              <a:gd name="adj1" fmla="val -58262"/>
              <a:gd name="adj2" fmla="val -11614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Based on the law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325" lvl="0" algn="l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79412" y="2286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q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76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9284" grpId="0" build="p"/>
      <p:bldP spid="1889286" grpId="0" uiExpand="1" build="p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b="1" dirty="0"/>
              <a:t>Proof</a:t>
            </a:r>
          </a:p>
        </p:txBody>
      </p:sp>
      <p:sp>
        <p:nvSpPr>
          <p:cNvPr id="1891333" name="AutoShape 5"/>
          <p:cNvSpPr>
            <a:spLocks noChangeArrowheads="1"/>
          </p:cNvSpPr>
          <p:nvPr/>
        </p:nvSpPr>
        <p:spPr bwMode="auto">
          <a:xfrm>
            <a:off x="3764280" y="5196840"/>
            <a:ext cx="5760720" cy="1051560"/>
          </a:xfrm>
          <a:prstGeom prst="wedgeRectCallout">
            <a:avLst>
              <a:gd name="adj1" fmla="val -76727"/>
              <a:gd name="adj2" fmla="val -6692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0" algn="l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Based on the law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60325" lvl="0" algn="l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79412" y="3581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81000" y="1676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p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P</a:t>
            </a:r>
            <a:r>
              <a:rPr lang="en-US" sz="1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600" b="1" kern="0" dirty="0" smtClean="0">
                <a:solidFill>
                  <a:schemeClr val="bg1">
                    <a:lumMod val="65000"/>
                  </a:schemeClr>
                </a:solidFill>
              </a:rPr>
              <a:t>||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Q</a:t>
            </a:r>
            <a:r>
              <a:rPr lang="en-US" sz="1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79412" y="2286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98463" lvl="0" indent="-398463" algn="l">
              <a:spcBef>
                <a:spcPct val="20000"/>
              </a:spcBef>
              <a:buClr>
                <a:srgbClr val="000066"/>
              </a:buClr>
              <a:buSzPct val="60000"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Q</a:t>
            </a:r>
            <a:r>
              <a:rPr lang="en-US" sz="1000" i="1" kern="0" dirty="0"/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9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333" grpId="0" uiExpand="1" build="p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b="1" dirty="0"/>
              <a:t>Proof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79412" y="48768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79412" y="3581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= 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1676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p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P</a:t>
            </a:r>
            <a:r>
              <a:rPr lang="en-US" sz="1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3600" b="1" kern="0" dirty="0" smtClean="0">
                <a:solidFill>
                  <a:schemeClr val="bg1">
                    <a:lumMod val="65000"/>
                  </a:schemeClr>
                </a:solidFill>
              </a:rPr>
              <a:t>||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q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</a:t>
            </a:r>
            <a:r>
              <a:rPr lang="en-US" sz="2800" i="1" kern="0" dirty="0" smtClean="0">
                <a:solidFill>
                  <a:schemeClr val="bg1">
                    <a:lumMod val="65000"/>
                  </a:schemeClr>
                </a:solidFill>
              </a:rPr>
              <a:t> Q</a:t>
            </a:r>
            <a:r>
              <a:rPr lang="en-US" sz="1000" i="1" kern="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2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79412" y="22860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</a:t>
            </a: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||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</a:t>
            </a:r>
            <a:r>
              <a:rPr kumimoji="0" lang="en-US" sz="100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90310" name="AutoShape 6"/>
          <p:cNvSpPr>
            <a:spLocks noChangeArrowheads="1"/>
          </p:cNvSpPr>
          <p:nvPr/>
        </p:nvSpPr>
        <p:spPr bwMode="auto">
          <a:xfrm>
            <a:off x="6461760" y="4556760"/>
            <a:ext cx="3063240" cy="1508760"/>
          </a:xfrm>
          <a:prstGeom prst="wedgeRectCallout">
            <a:avLst>
              <a:gd name="adj1" fmla="val -106339"/>
              <a:gd name="adj2" fmla="val -346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Based 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law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325" lvl="0" algn="l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0325" lvl="0" algn="l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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||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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00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90310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96EED-69FA-4837-AE26-F3A721F1B463}" type="slidenum">
              <a:rPr lang="en-US"/>
              <a:pPr/>
              <a:t>44</a:t>
            </a:fld>
            <a:endParaRPr lang="en-US"/>
          </a:p>
        </p:txBody>
      </p:sp>
      <p:sp>
        <p:nvSpPr>
          <p:cNvPr id="1685513" name="Rectangle 9"/>
          <p:cNvSpPr>
            <a:spLocks noChangeArrowheads="1"/>
          </p:cNvSpPr>
          <p:nvPr/>
        </p:nvSpPr>
        <p:spPr bwMode="auto">
          <a:xfrm>
            <a:off x="3200400" y="3056546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  <a:tab pos="30273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i.connectline.i</a:t>
            </a:r>
            <a:endParaRPr lang="en-US" i="1" dirty="0"/>
          </a:p>
        </p:txBody>
      </p:sp>
      <p:sp>
        <p:nvSpPr>
          <p:cNvPr id="1685512" name="Rectangle 8"/>
          <p:cNvSpPr>
            <a:spLocks noChangeArrowheads="1"/>
          </p:cNvSpPr>
          <p:nvPr/>
        </p:nvSpPr>
        <p:spPr bwMode="auto">
          <a:xfrm>
            <a:off x="838200" y="3056546"/>
            <a:ext cx="3168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r>
              <a:rPr lang="en-US" i="1" dirty="0"/>
              <a:t>= </a:t>
            </a:r>
            <a:r>
              <a:rPr lang="en-US" dirty="0"/>
              <a:t>( </a:t>
            </a:r>
            <a:r>
              <a:rPr lang="en-US" i="1" dirty="0" err="1"/>
              <a:t>i.lifthandset</a:t>
            </a:r>
            <a:endParaRPr lang="en-US" sz="3200" baseline="-25000" dirty="0"/>
          </a:p>
        </p:txBody>
      </p:sp>
      <p:sp>
        <p:nvSpPr>
          <p:cNvPr id="168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Telephones</a:t>
            </a:r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86646"/>
            <a:ext cx="1509713" cy="825500"/>
          </a:xfrm>
          <a:noFill/>
          <a:ln/>
        </p:spPr>
        <p:txBody>
          <a:bodyPr/>
          <a:lstStyle/>
          <a:p>
            <a:pPr marL="395288" indent="-395288">
              <a:buSzPct val="70000"/>
              <a:tabLst>
                <a:tab pos="969963" algn="l"/>
              </a:tabLst>
            </a:pPr>
            <a:r>
              <a:rPr lang="en-US" sz="2800" i="1" dirty="0" err="1"/>
              <a:t>TEL</a:t>
            </a:r>
            <a:r>
              <a:rPr lang="en-US" i="1" baseline="-25000" dirty="0" err="1"/>
              <a:t>i</a:t>
            </a:r>
            <a:endParaRPr lang="en-US" baseline="-25000" dirty="0"/>
          </a:p>
        </p:txBody>
      </p:sp>
      <p:grpSp>
        <p:nvGrpSpPr>
          <p:cNvPr id="1685527" name="Group 23"/>
          <p:cNvGrpSpPr>
            <a:grpSpLocks/>
          </p:cNvGrpSpPr>
          <p:nvPr/>
        </p:nvGrpSpPr>
        <p:grpSpPr bwMode="auto">
          <a:xfrm>
            <a:off x="5791203" y="3056552"/>
            <a:ext cx="3352800" cy="555625"/>
            <a:chOff x="3764" y="1392"/>
            <a:chExt cx="1948" cy="350"/>
          </a:xfrm>
        </p:grpSpPr>
        <p:sp>
          <p:nvSpPr>
            <p:cNvPr id="1685515" name="Rectangle 11"/>
            <p:cNvSpPr>
              <a:spLocks noChangeArrowheads="1"/>
            </p:cNvSpPr>
            <p:nvPr/>
          </p:nvSpPr>
          <p:spPr bwMode="auto">
            <a:xfrm>
              <a:off x="3764" y="1392"/>
              <a:ext cx="15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95288" indent="-395288" algn="l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None/>
                <a:tabLst>
                  <a:tab pos="969963" algn="l"/>
                  <a:tab pos="3027363" algn="l"/>
                </a:tabLst>
              </a:pP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i="1" dirty="0"/>
                <a:t> </a:t>
              </a:r>
              <a:r>
                <a:rPr lang="en-US" i="1" dirty="0" err="1"/>
                <a:t>i.connectline.i</a:t>
              </a:r>
              <a:endParaRPr lang="en-US" i="1" dirty="0"/>
            </a:p>
          </p:txBody>
        </p:sp>
        <p:sp>
          <p:nvSpPr>
            <p:cNvPr id="1685509" name="Rectangle 5"/>
            <p:cNvSpPr>
              <a:spLocks noChangeArrowheads="1"/>
            </p:cNvSpPr>
            <p:nvPr/>
          </p:nvSpPr>
          <p:spPr bwMode="auto">
            <a:xfrm>
              <a:off x="5215" y="1442"/>
              <a:ext cx="49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buFont typeface="Symbol" pitchFamily="18" charset="2"/>
                <a:buChar char="Å"/>
              </a:pPr>
              <a:r>
                <a:rPr lang="en-US"/>
                <a:t>1</a:t>
              </a:r>
              <a:r>
                <a:rPr lang="en-US" sz="2400"/>
                <a:t> </a:t>
              </a:r>
            </a:p>
          </p:txBody>
        </p:sp>
      </p:grpSp>
      <p:sp>
        <p:nvSpPr>
          <p:cNvPr id="1685511" name="Rectangle 7"/>
          <p:cNvSpPr>
            <a:spLocks noChangeArrowheads="1"/>
          </p:cNvSpPr>
          <p:nvPr/>
        </p:nvSpPr>
        <p:spPr bwMode="auto">
          <a:xfrm>
            <a:off x="381000" y="4961546"/>
            <a:ext cx="8474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tabLst>
                <a:tab pos="969963" algn="l"/>
              </a:tabLst>
            </a:pPr>
            <a:r>
              <a:rPr lang="en-US" sz="3200" i="1" dirty="0"/>
              <a:t>TELS = TEL</a:t>
            </a:r>
            <a:r>
              <a:rPr lang="en-US" sz="3600" baseline="-25000" dirty="0"/>
              <a:t>1</a:t>
            </a:r>
            <a:r>
              <a:rPr lang="en-US" sz="3600" i="1" baseline="-25000" dirty="0"/>
              <a:t> </a:t>
            </a:r>
            <a:r>
              <a:rPr lang="en-US" sz="3200" b="1" dirty="0"/>
              <a:t>||</a:t>
            </a:r>
            <a:r>
              <a:rPr lang="en-US" sz="3200" i="1" dirty="0"/>
              <a:t> TEL</a:t>
            </a:r>
            <a:r>
              <a:rPr lang="en-US" sz="3600" baseline="-25000" dirty="0"/>
              <a:t>2</a:t>
            </a:r>
            <a:r>
              <a:rPr lang="en-US" sz="3200" i="1" dirty="0"/>
              <a:t> </a:t>
            </a:r>
            <a:r>
              <a:rPr lang="en-US" sz="3200" b="1" dirty="0"/>
              <a:t>||</a:t>
            </a:r>
            <a:r>
              <a:rPr lang="en-US" sz="3200" i="1" dirty="0"/>
              <a:t> … </a:t>
            </a:r>
            <a:r>
              <a:rPr lang="en-US" sz="3200" b="1" dirty="0"/>
              <a:t>||</a:t>
            </a:r>
            <a:r>
              <a:rPr lang="en-US" sz="3600" i="1" baseline="-25000" dirty="0"/>
              <a:t> </a:t>
            </a:r>
            <a:r>
              <a:rPr lang="en-US" sz="3200" i="1" dirty="0"/>
              <a:t>TEL</a:t>
            </a:r>
            <a:r>
              <a:rPr lang="en-US" sz="3600" i="1" baseline="-25000" dirty="0"/>
              <a:t>N</a:t>
            </a:r>
            <a:endParaRPr lang="en-US" sz="3600" baseline="-25000" dirty="0"/>
          </a:p>
        </p:txBody>
      </p:sp>
      <p:sp>
        <p:nvSpPr>
          <p:cNvPr id="1685516" name="Rectangle 12"/>
          <p:cNvSpPr>
            <a:spLocks noChangeArrowheads="1"/>
          </p:cNvSpPr>
          <p:nvPr/>
        </p:nvSpPr>
        <p:spPr bwMode="auto">
          <a:xfrm>
            <a:off x="1447800" y="3589946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  <a:tab pos="30273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i.hangup</a:t>
            </a:r>
            <a:endParaRPr lang="en-US" i="1" dirty="0"/>
          </a:p>
        </p:txBody>
      </p:sp>
      <p:sp>
        <p:nvSpPr>
          <p:cNvPr id="1685519" name="Rectangle 15"/>
          <p:cNvSpPr>
            <a:spLocks noChangeArrowheads="1"/>
          </p:cNvSpPr>
          <p:nvPr/>
        </p:nvSpPr>
        <p:spPr bwMode="auto">
          <a:xfrm>
            <a:off x="3200400" y="3589946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  <a:tab pos="30273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i.disconnectline.i</a:t>
            </a:r>
            <a:endParaRPr lang="en-US" i="1" dirty="0"/>
          </a:p>
        </p:txBody>
      </p:sp>
      <p:grpSp>
        <p:nvGrpSpPr>
          <p:cNvPr id="1685528" name="Group 24"/>
          <p:cNvGrpSpPr>
            <a:grpSpLocks/>
          </p:cNvGrpSpPr>
          <p:nvPr/>
        </p:nvGrpSpPr>
        <p:grpSpPr bwMode="auto">
          <a:xfrm>
            <a:off x="6172203" y="3589949"/>
            <a:ext cx="3657600" cy="555625"/>
            <a:chOff x="3879" y="1728"/>
            <a:chExt cx="2169" cy="350"/>
          </a:xfrm>
        </p:grpSpPr>
        <p:sp>
          <p:nvSpPr>
            <p:cNvPr id="1685510" name="Rectangle 6"/>
            <p:cNvSpPr>
              <a:spLocks noChangeArrowheads="1"/>
            </p:cNvSpPr>
            <p:nvPr/>
          </p:nvSpPr>
          <p:spPr bwMode="auto">
            <a:xfrm>
              <a:off x="5607" y="1778"/>
              <a:ext cx="44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  <a:buFont typeface="Symbol" pitchFamily="18" charset="2"/>
                <a:buChar char="Å"/>
              </a:pPr>
              <a:r>
                <a:rPr lang="en-US"/>
                <a:t>1</a:t>
              </a:r>
            </a:p>
          </p:txBody>
        </p:sp>
        <p:sp>
          <p:nvSpPr>
            <p:cNvPr id="1685520" name="Rectangle 16"/>
            <p:cNvSpPr>
              <a:spLocks noChangeArrowheads="1"/>
            </p:cNvSpPr>
            <p:nvPr/>
          </p:nvSpPr>
          <p:spPr bwMode="auto">
            <a:xfrm>
              <a:off x="3879" y="1728"/>
              <a:ext cx="18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95288" indent="-395288" algn="l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None/>
                <a:tabLst>
                  <a:tab pos="969963" algn="l"/>
                  <a:tab pos="3027363" algn="l"/>
                </a:tabLst>
              </a:pP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i="1" dirty="0"/>
                <a:t> </a:t>
              </a:r>
              <a:r>
                <a:rPr lang="en-US" i="1" dirty="0" err="1"/>
                <a:t>i.disconnectline.i</a:t>
              </a:r>
              <a:endParaRPr lang="en-US" i="1" dirty="0"/>
            </a:p>
          </p:txBody>
        </p:sp>
      </p:grpSp>
      <p:sp>
        <p:nvSpPr>
          <p:cNvPr id="1685521" name="Rectangle 17"/>
          <p:cNvSpPr>
            <a:spLocks noChangeArrowheads="1"/>
          </p:cNvSpPr>
          <p:nvPr/>
        </p:nvSpPr>
        <p:spPr bwMode="auto">
          <a:xfrm>
            <a:off x="1447800" y="4123346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  <a:tab pos="30273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TEL</a:t>
            </a:r>
            <a:r>
              <a:rPr lang="en-US" sz="3200" i="1" baseline="-25000" dirty="0" err="1"/>
              <a:t>i</a:t>
            </a:r>
            <a:r>
              <a:rPr lang="en-US" dirty="0"/>
              <a:t> )</a:t>
            </a:r>
          </a:p>
        </p:txBody>
      </p:sp>
      <p:sp>
        <p:nvSpPr>
          <p:cNvPr id="1685532" name="Rectangle 28"/>
          <p:cNvSpPr>
            <a:spLocks noChangeArrowheads="1"/>
          </p:cNvSpPr>
          <p:nvPr/>
        </p:nvSpPr>
        <p:spPr bwMode="auto">
          <a:xfrm>
            <a:off x="381000" y="1684946"/>
            <a:ext cx="51206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969963" algn="l"/>
                <a:tab pos="3027363" algn="l"/>
              </a:tabLst>
            </a:pPr>
            <a:r>
              <a:rPr lang="en-US" sz="3200" dirty="0"/>
              <a:t>Let</a:t>
            </a:r>
            <a:r>
              <a:rPr lang="en-US" sz="3200" i="1" dirty="0"/>
              <a:t> </a:t>
            </a:r>
            <a:r>
              <a:rPr lang="en-US" sz="3200" i="1" dirty="0" err="1"/>
              <a:t>i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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=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+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if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3200" dirty="0">
                <a:sym typeface="Symbol" pitchFamily="18" charset="2"/>
              </a:rPr>
              <a:t> &lt; </a:t>
            </a:r>
            <a:r>
              <a:rPr lang="en-US" sz="3200" i="1" dirty="0" smtClean="0">
                <a:sym typeface="Symbol" pitchFamily="18" charset="2"/>
              </a:rPr>
              <a:t>N</a:t>
            </a:r>
            <a:r>
              <a:rPr lang="en-US" sz="3200" dirty="0" smtClean="0">
                <a:sym typeface="Symbol" pitchFamily="18" charset="2"/>
              </a:rPr>
              <a:t>,</a:t>
            </a:r>
            <a:endParaRPr lang="en-US" sz="3200" dirty="0"/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696036" y="1684946"/>
            <a:ext cx="4023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969963" algn="l"/>
                <a:tab pos="3027363" algn="l"/>
              </a:tabLst>
            </a:pPr>
            <a:r>
              <a:rPr lang="en-US" sz="3200" dirty="0" smtClean="0">
                <a:sym typeface="Symbol" pitchFamily="18" charset="2"/>
              </a:rPr>
              <a:t>and </a:t>
            </a:r>
            <a:r>
              <a:rPr lang="en-US" sz="3200" dirty="0">
                <a:sym typeface="Symbol" pitchFamily="18" charset="2"/>
              </a:rPr>
              <a:t>let </a:t>
            </a:r>
            <a:r>
              <a:rPr lang="en-US" sz="3200" i="1" dirty="0" err="1"/>
              <a:t>i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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= 1 if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3200" dirty="0">
                <a:sym typeface="Symbol" pitchFamily="18" charset="2"/>
              </a:rPr>
              <a:t> = </a:t>
            </a:r>
            <a:r>
              <a:rPr lang="en-US" sz="3200" i="1" dirty="0">
                <a:sym typeface="Symbol" pitchFamily="18" charset="2"/>
              </a:rPr>
              <a:t>N</a:t>
            </a:r>
            <a:r>
              <a:rPr lang="en-US" sz="3200" dirty="0"/>
              <a:t> 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871652" y="399341"/>
            <a:ext cx="2651760" cy="1005840"/>
          </a:xfrm>
          <a:prstGeom prst="wedgeRectCallout">
            <a:avLst>
              <a:gd name="adj1" fmla="val -57313"/>
              <a:gd name="adj2" fmla="val 7514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For conciseness, not part of CSP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55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13" grpId="0"/>
      <p:bldP spid="1685512" grpId="0"/>
      <p:bldP spid="1685511" grpId="0"/>
      <p:bldP spid="1685516" grpId="0"/>
      <p:bldP spid="1685519" grpId="0"/>
      <p:bldP spid="1685521" grpId="0"/>
      <p:bldP spid="1685532" grpId="0"/>
      <p:bldP spid="18" grpId="0"/>
      <p:bldP spid="20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2" y="2446946"/>
            <a:ext cx="1819275" cy="825500"/>
          </a:xfrm>
          <a:noFill/>
          <a:ln/>
        </p:spPr>
        <p:txBody>
          <a:bodyPr/>
          <a:lstStyle/>
          <a:p>
            <a:pPr marL="395288" indent="-395288">
              <a:tabLst>
                <a:tab pos="969963" algn="l"/>
              </a:tabLst>
            </a:pPr>
            <a:r>
              <a:rPr lang="en-US" i="1" dirty="0" err="1"/>
              <a:t>LINE</a:t>
            </a:r>
            <a:r>
              <a:rPr lang="en-US" sz="3600" i="1" baseline="-25000" dirty="0" err="1"/>
              <a:t>i</a:t>
            </a:r>
            <a:endParaRPr lang="en-US" dirty="0"/>
          </a:p>
        </p:txBody>
      </p:sp>
      <p:sp>
        <p:nvSpPr>
          <p:cNvPr id="1686539" name="Rectangle 11"/>
          <p:cNvSpPr>
            <a:spLocks noChangeArrowheads="1"/>
          </p:cNvSpPr>
          <p:nvPr/>
        </p:nvSpPr>
        <p:spPr bwMode="auto">
          <a:xfrm>
            <a:off x="1295400" y="3513746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765175" algn="l"/>
              </a:tabLst>
            </a:pPr>
            <a:r>
              <a:rPr lang="en-US" sz="3200" b="1" dirty="0">
                <a:sym typeface="Wingdings 3" pitchFamily="18" charset="2"/>
              </a:rPr>
              <a:t> </a:t>
            </a:r>
            <a:r>
              <a:rPr lang="en-US" i="1" dirty="0"/>
              <a:t>i</a:t>
            </a:r>
            <a:r>
              <a:rPr lang="en-US" sz="2000" dirty="0">
                <a:sym typeface="Webdings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1</a:t>
            </a:r>
            <a:r>
              <a:rPr lang="en-US" i="1" dirty="0"/>
              <a:t>.connectline.i</a:t>
            </a:r>
          </a:p>
        </p:txBody>
      </p:sp>
      <p:sp>
        <p:nvSpPr>
          <p:cNvPr id="1686541" name="Rectangle 13"/>
          <p:cNvSpPr>
            <a:spLocks noChangeArrowheads="1"/>
          </p:cNvSpPr>
          <p:nvPr/>
        </p:nvSpPr>
        <p:spPr bwMode="auto">
          <a:xfrm>
            <a:off x="4191000" y="3513746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105251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i</a:t>
            </a:r>
            <a:r>
              <a:rPr lang="en-US" sz="2000" dirty="0">
                <a:sym typeface="Webdings" pitchFamily="18" charset="2"/>
              </a:rPr>
              <a:t></a:t>
            </a:r>
            <a:r>
              <a:rPr lang="en-US" dirty="0">
                <a:sym typeface="Symbol" pitchFamily="18" charset="2"/>
              </a:rPr>
              <a:t>1</a:t>
            </a:r>
            <a:r>
              <a:rPr lang="en-US" i="1" dirty="0"/>
              <a:t>.disconnectline.i</a:t>
            </a:r>
          </a:p>
        </p:txBody>
      </p:sp>
      <p:sp>
        <p:nvSpPr>
          <p:cNvPr id="1686535" name="Rectangle 7"/>
          <p:cNvSpPr>
            <a:spLocks noChangeArrowheads="1"/>
          </p:cNvSpPr>
          <p:nvPr/>
        </p:nvSpPr>
        <p:spPr bwMode="auto">
          <a:xfrm>
            <a:off x="379412" y="4351946"/>
            <a:ext cx="6858000" cy="151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969963" algn="l"/>
              </a:tabLst>
            </a:pPr>
            <a:r>
              <a:rPr lang="en-US" sz="3200" i="1" dirty="0"/>
              <a:t>LINES = LINE</a:t>
            </a:r>
            <a:r>
              <a:rPr lang="en-US" sz="3600" baseline="-25000" dirty="0"/>
              <a:t>1</a:t>
            </a:r>
            <a:r>
              <a:rPr lang="en-US" sz="3600" i="1" baseline="-25000" dirty="0"/>
              <a:t> </a:t>
            </a:r>
            <a:r>
              <a:rPr lang="en-US" sz="3200" b="1" dirty="0"/>
              <a:t>||</a:t>
            </a:r>
            <a:r>
              <a:rPr lang="en-US" sz="3200" i="1" dirty="0"/>
              <a:t> LINE</a:t>
            </a:r>
            <a:r>
              <a:rPr lang="en-US" sz="3600" baseline="-25000" dirty="0"/>
              <a:t>2</a:t>
            </a:r>
            <a:r>
              <a:rPr lang="en-US" sz="3200" i="1" dirty="0"/>
              <a:t> </a:t>
            </a:r>
            <a:r>
              <a:rPr lang="en-US" sz="3200" b="1" dirty="0"/>
              <a:t>||</a:t>
            </a:r>
            <a:r>
              <a:rPr lang="en-US" sz="3200" i="1" dirty="0"/>
              <a:t> …</a:t>
            </a:r>
            <a:r>
              <a:rPr lang="en-US" sz="2400" i="1" dirty="0"/>
              <a:t> </a:t>
            </a:r>
            <a:r>
              <a:rPr lang="en-US" sz="3200" b="1" dirty="0"/>
              <a:t>||</a:t>
            </a:r>
            <a:r>
              <a:rPr lang="en-US" sz="3600" i="1" baseline="-25000" dirty="0"/>
              <a:t> </a:t>
            </a:r>
            <a:r>
              <a:rPr lang="en-US" sz="3200" i="1" dirty="0"/>
              <a:t>LINE</a:t>
            </a:r>
            <a:r>
              <a:rPr lang="en-US" sz="3600" i="1" baseline="-25000" dirty="0"/>
              <a:t>N</a:t>
            </a:r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endParaRPr lang="en-US" sz="1600" dirty="0"/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969963" algn="l"/>
              </a:tabLst>
            </a:pPr>
            <a:r>
              <a:rPr lang="en-US" sz="3200" i="1" dirty="0"/>
              <a:t>NETWORK</a:t>
            </a:r>
            <a:r>
              <a:rPr lang="en-US" sz="3200" dirty="0"/>
              <a:t> = </a:t>
            </a:r>
            <a:r>
              <a:rPr lang="en-US" sz="3200" i="1" dirty="0"/>
              <a:t>TELS</a:t>
            </a:r>
            <a:r>
              <a:rPr lang="en-US" sz="3200" dirty="0"/>
              <a:t> </a:t>
            </a:r>
            <a:r>
              <a:rPr lang="en-US" sz="3200" b="1" dirty="0"/>
              <a:t>||</a:t>
            </a:r>
            <a:r>
              <a:rPr lang="en-US" sz="3200" dirty="0"/>
              <a:t> </a:t>
            </a:r>
            <a:r>
              <a:rPr lang="en-US" sz="3200" i="1" dirty="0" smtClean="0"/>
              <a:t>LINES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86536" name="Rectangle 8"/>
          <p:cNvSpPr>
            <a:spLocks noChangeArrowheads="1"/>
          </p:cNvSpPr>
          <p:nvPr/>
        </p:nvSpPr>
        <p:spPr bwMode="auto">
          <a:xfrm>
            <a:off x="869950" y="2980346"/>
            <a:ext cx="2787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r>
              <a:rPr lang="en-US" i="1" dirty="0"/>
              <a:t>= </a:t>
            </a:r>
            <a:r>
              <a:rPr lang="en-US" b="1" dirty="0"/>
              <a:t>(</a:t>
            </a:r>
            <a:r>
              <a:rPr lang="en-US" dirty="0"/>
              <a:t> </a:t>
            </a:r>
            <a:r>
              <a:rPr lang="en-US" i="1" dirty="0" err="1"/>
              <a:t>i.connectline.i</a:t>
            </a:r>
            <a:endParaRPr lang="en-US" dirty="0"/>
          </a:p>
        </p:txBody>
      </p:sp>
      <p:sp>
        <p:nvSpPr>
          <p:cNvPr id="1686537" name="Rectangle 9"/>
          <p:cNvSpPr>
            <a:spLocks noChangeArrowheads="1"/>
          </p:cNvSpPr>
          <p:nvPr/>
        </p:nvSpPr>
        <p:spPr bwMode="auto">
          <a:xfrm>
            <a:off x="3505200" y="2980346"/>
            <a:ext cx="342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i="1" dirty="0" err="1"/>
              <a:t>i.disconnectline.i</a:t>
            </a:r>
            <a:endParaRPr lang="en-US" i="1" dirty="0"/>
          </a:p>
        </p:txBody>
      </p:sp>
      <p:sp>
        <p:nvSpPr>
          <p:cNvPr id="1686538" name="Rectangle 10"/>
          <p:cNvSpPr>
            <a:spLocks noChangeArrowheads="1"/>
          </p:cNvSpPr>
          <p:nvPr/>
        </p:nvSpPr>
        <p:spPr bwMode="auto">
          <a:xfrm>
            <a:off x="6477003" y="298034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LINE</a:t>
            </a:r>
            <a:r>
              <a:rPr lang="en-US" sz="3200" i="1" baseline="-25000" dirty="0" err="1"/>
              <a:t>i</a:t>
            </a:r>
            <a:endParaRPr lang="en-US" sz="3200" i="1" baseline="-25000" dirty="0"/>
          </a:p>
        </p:txBody>
      </p:sp>
      <p:sp>
        <p:nvSpPr>
          <p:cNvPr id="1686542" name="Rectangle 14"/>
          <p:cNvSpPr>
            <a:spLocks noChangeArrowheads="1"/>
          </p:cNvSpPr>
          <p:nvPr/>
        </p:nvSpPr>
        <p:spPr bwMode="auto">
          <a:xfrm>
            <a:off x="7620000" y="3513746"/>
            <a:ext cx="1737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tabLst>
                <a:tab pos="969963" algn="l"/>
              </a:tabLst>
            </a:pPr>
            <a:r>
              <a:rPr lang="en-US" b="1" dirty="0">
                <a:sym typeface="Symbol" pitchFamily="18" charset="2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LINE</a:t>
            </a:r>
            <a:r>
              <a:rPr lang="en-US" sz="3200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)</a:t>
            </a:r>
          </a:p>
        </p:txBody>
      </p:sp>
      <p:sp>
        <p:nvSpPr>
          <p:cNvPr id="1686546" name="Rectangle 18"/>
          <p:cNvSpPr>
            <a:spLocks noChangeArrowheads="1"/>
          </p:cNvSpPr>
          <p:nvPr/>
        </p:nvSpPr>
        <p:spPr bwMode="auto">
          <a:xfrm>
            <a:off x="379412" y="1684946"/>
            <a:ext cx="43891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969963" algn="l"/>
                <a:tab pos="3027363" algn="l"/>
              </a:tabLst>
            </a:pPr>
            <a:r>
              <a:rPr lang="en-US" sz="3200" dirty="0"/>
              <a:t>Let</a:t>
            </a:r>
            <a:r>
              <a:rPr lang="en-US" sz="3200" i="1" dirty="0"/>
              <a:t> </a:t>
            </a:r>
            <a:r>
              <a:rPr lang="en-US" sz="3200" i="1" dirty="0" err="1"/>
              <a:t>i</a:t>
            </a:r>
            <a:r>
              <a:rPr lang="en-US" sz="1600" i="1" dirty="0"/>
              <a:t> </a:t>
            </a:r>
            <a:r>
              <a:rPr lang="en-US" sz="2400" dirty="0">
                <a:sym typeface="Webdings" pitchFamily="18" charset="2"/>
              </a:rPr>
              <a:t>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=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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if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3200" dirty="0">
                <a:sym typeface="Symbol" pitchFamily="18" charset="2"/>
              </a:rPr>
              <a:t> &gt; </a:t>
            </a:r>
            <a:r>
              <a:rPr lang="en-US" sz="3200" dirty="0" smtClean="0">
                <a:sym typeface="Symbol" pitchFamily="18" charset="2"/>
              </a:rPr>
              <a:t>1,</a:t>
            </a:r>
            <a:endParaRPr lang="en-US" sz="3200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619122" y="1684946"/>
            <a:ext cx="4023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969963" algn="l"/>
                <a:tab pos="3027363" algn="l"/>
              </a:tabLst>
            </a:pPr>
            <a:r>
              <a:rPr lang="en-US" sz="3200" dirty="0" smtClean="0">
                <a:sym typeface="Symbol" pitchFamily="18" charset="2"/>
              </a:rPr>
              <a:t>and </a:t>
            </a:r>
            <a:r>
              <a:rPr lang="en-US" sz="3200" dirty="0">
                <a:sym typeface="Symbol" pitchFamily="18" charset="2"/>
              </a:rPr>
              <a:t>let </a:t>
            </a:r>
            <a:r>
              <a:rPr lang="en-US" sz="3200" i="1" dirty="0" err="1"/>
              <a:t>i</a:t>
            </a:r>
            <a:r>
              <a:rPr lang="en-US" sz="1600" i="1" dirty="0"/>
              <a:t> </a:t>
            </a:r>
            <a:r>
              <a:rPr lang="en-US" sz="2400" dirty="0">
                <a:sym typeface="Webdings" pitchFamily="18" charset="2"/>
              </a:rPr>
              <a:t></a:t>
            </a:r>
            <a:r>
              <a:rPr lang="en-US" sz="1600" i="1" dirty="0"/>
              <a:t> </a:t>
            </a:r>
            <a:r>
              <a:rPr lang="en-US" sz="3200" dirty="0">
                <a:sym typeface="Symbol" pitchFamily="18" charset="2"/>
              </a:rPr>
              <a:t>1 = </a:t>
            </a:r>
            <a:r>
              <a:rPr lang="en-US" sz="3200" i="1" dirty="0">
                <a:sym typeface="Symbol" pitchFamily="18" charset="2"/>
              </a:rPr>
              <a:t>N</a:t>
            </a:r>
            <a:r>
              <a:rPr lang="en-US" sz="3200" dirty="0">
                <a:sym typeface="Symbol" pitchFamily="18" charset="2"/>
              </a:rPr>
              <a:t> if </a:t>
            </a:r>
            <a:r>
              <a:rPr lang="en-US" sz="3200" i="1" dirty="0" err="1">
                <a:sym typeface="Symbol" pitchFamily="18" charset="2"/>
              </a:rPr>
              <a:t>i</a:t>
            </a:r>
            <a:r>
              <a:rPr lang="en-US" sz="3200" dirty="0">
                <a:sym typeface="Symbol" pitchFamily="18" charset="2"/>
              </a:rPr>
              <a:t> = 1</a:t>
            </a:r>
            <a:r>
              <a:rPr lang="en-US" sz="3200" dirty="0"/>
              <a:t>  </a:t>
            </a:r>
          </a:p>
        </p:txBody>
      </p:sp>
      <p:sp>
        <p:nvSpPr>
          <p:cNvPr id="168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Lines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420292" y="4547075"/>
            <a:ext cx="2103120" cy="1874520"/>
          </a:xfrm>
          <a:prstGeom prst="wedgeRectCallout">
            <a:avLst>
              <a:gd name="adj1" fmla="val -121078"/>
              <a:gd name="adj2" fmla="val 599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b="1" i="1" dirty="0">
                <a:solidFill>
                  <a:schemeClr val="bg2"/>
                </a:solidFill>
              </a:rPr>
              <a:t>But</a:t>
            </a:r>
            <a:r>
              <a:rPr lang="en-US" b="1" i="1" dirty="0"/>
              <a:t> have we solved </a:t>
            </a:r>
            <a:r>
              <a:rPr lang="en-US" b="1" i="1" dirty="0" smtClean="0"/>
              <a:t>the deadlock problem? 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871652" y="399341"/>
            <a:ext cx="2651760" cy="1005840"/>
          </a:xfrm>
          <a:prstGeom prst="wedgeRectCallout">
            <a:avLst>
              <a:gd name="adj1" fmla="val -62147"/>
              <a:gd name="adj2" fmla="val 7599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US" dirty="0" smtClean="0"/>
              <a:t>For conciseness, not part of CSP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65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30" grpId="0" build="p"/>
      <p:bldP spid="1686539" grpId="0"/>
      <p:bldP spid="1686541" grpId="0"/>
      <p:bldP spid="1686535" grpId="0" build="p"/>
      <p:bldP spid="1686536" grpId="0"/>
      <p:bldP spid="1686537" grpId="0"/>
      <p:bldP spid="1686538" grpId="0"/>
      <p:bldP spid="1686542" grpId="0"/>
      <p:bldP spid="1686546" grpId="0"/>
      <p:bldP spid="12" grpId="0"/>
      <p:bldP spid="13" grpId="0" uiExpand="1" build="p" animBg="1"/>
      <p:bldP spid="14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4799-A21A-4619-8037-D22801E54854}" type="slidenum">
              <a:rPr lang="en-US"/>
              <a:pPr/>
              <a:t>46</a:t>
            </a:fld>
            <a:endParaRPr lang="en-US"/>
          </a:p>
        </p:txBody>
      </p:sp>
      <p:sp>
        <p:nvSpPr>
          <p:cNvPr id="176743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 i="1"/>
              <a:t>Teleconferencing Example</a:t>
            </a:r>
            <a:r>
              <a:rPr lang="en-US" b="1" i="1"/>
              <a:t/>
            </a:r>
            <a:br>
              <a:rPr lang="en-US" b="1" i="1"/>
            </a:br>
            <a:r>
              <a:rPr lang="en-US" b="1"/>
              <a:t>Solution of Deadlock Problem</a:t>
            </a:r>
          </a:p>
        </p:txBody>
      </p:sp>
      <p:sp>
        <p:nvSpPr>
          <p:cNvPr id="1767465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i="1" dirty="0"/>
              <a:t>Main </a:t>
            </a:r>
            <a:r>
              <a:rPr lang="en-US" sz="3600" b="1" i="1" dirty="0" smtClean="0"/>
              <a:t>Idea</a:t>
            </a:r>
            <a:endParaRPr lang="en-US" sz="3600" b="1" i="1" dirty="0"/>
          </a:p>
          <a:p>
            <a:r>
              <a:rPr lang="en-US" dirty="0"/>
              <a:t>Install a guard that disallows </a:t>
            </a:r>
            <a:r>
              <a:rPr lang="en-US" i="1" dirty="0"/>
              <a:t>all telephones</a:t>
            </a:r>
            <a:r>
              <a:rPr lang="en-US" dirty="0"/>
              <a:t> to be used at any one time</a:t>
            </a:r>
          </a:p>
          <a:p>
            <a:r>
              <a:rPr lang="en-US" dirty="0"/>
              <a:t>In other words, install a guard that allows no more than </a:t>
            </a:r>
            <a:r>
              <a:rPr lang="en-US" i="1" dirty="0"/>
              <a:t>N</a:t>
            </a:r>
            <a:r>
              <a:rPr lang="en-US" dirty="0">
                <a:sym typeface="Symbol" pitchFamily="18" charset="2"/>
              </a:rPr>
              <a:t>1 </a:t>
            </a:r>
            <a:r>
              <a:rPr lang="en-US" dirty="0"/>
              <a:t>telephones to be used at any one </a:t>
            </a:r>
            <a:r>
              <a:rPr lang="en-US" dirty="0" smtClean="0"/>
              <a:t>time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746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Solution of Deadlock Problem</a:t>
            </a:r>
          </a:p>
        </p:txBody>
      </p:sp>
      <p:sp>
        <p:nvSpPr>
          <p:cNvPr id="1825800" name="Rectangle 8"/>
          <p:cNvSpPr>
            <a:spLocks noChangeArrowheads="1"/>
          </p:cNvSpPr>
          <p:nvPr/>
        </p:nvSpPr>
        <p:spPr bwMode="auto">
          <a:xfrm>
            <a:off x="381000" y="2262188"/>
            <a:ext cx="91106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8859838" algn="l"/>
              </a:tabLst>
            </a:pPr>
            <a:r>
              <a:rPr lang="en-US" sz="3200" i="1" dirty="0"/>
              <a:t>x </a:t>
            </a:r>
            <a:r>
              <a:rPr lang="en-US" sz="3200" b="1" dirty="0"/>
              <a:t>: </a:t>
            </a:r>
            <a:r>
              <a:rPr lang="en-US" sz="3200" i="1" dirty="0"/>
              <a:t>L </a:t>
            </a:r>
            <a:r>
              <a:rPr lang="en-US" sz="3200" dirty="0"/>
              <a:t>means that one of the telephones is picked up</a:t>
            </a:r>
          </a:p>
        </p:txBody>
      </p:sp>
      <p:sp>
        <p:nvSpPr>
          <p:cNvPr id="1825801" name="Rectangle 9"/>
          <p:cNvSpPr>
            <a:spLocks noChangeArrowheads="1"/>
          </p:cNvSpPr>
          <p:nvPr/>
        </p:nvSpPr>
        <p:spPr bwMode="auto">
          <a:xfrm>
            <a:off x="381000" y="4585335"/>
            <a:ext cx="8961438" cy="67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8859838" algn="l"/>
              </a:tabLst>
            </a:pPr>
            <a:r>
              <a:rPr lang="en-US" sz="3200" i="1" dirty="0"/>
              <a:t>x </a:t>
            </a:r>
            <a:r>
              <a:rPr lang="en-US" sz="3200" b="1" dirty="0"/>
              <a:t>: </a:t>
            </a:r>
            <a:r>
              <a:rPr lang="en-US" sz="3200" i="1" dirty="0"/>
              <a:t>H </a:t>
            </a:r>
            <a:r>
              <a:rPr lang="en-US" sz="3200" dirty="0"/>
              <a:t>means that one of the telephones is hung </a:t>
            </a:r>
            <a:r>
              <a:rPr lang="en-US" sz="3200" dirty="0" smtClean="0"/>
              <a:t>up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25803" name="Rectangle 11"/>
          <p:cNvSpPr>
            <a:spLocks noChangeArrowheads="1"/>
          </p:cNvSpPr>
          <p:nvPr/>
        </p:nvSpPr>
        <p:spPr bwMode="auto">
          <a:xfrm>
            <a:off x="381000" y="1676400"/>
            <a:ext cx="9034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9029700" algn="l"/>
                <a:tab pos="9264650" algn="l"/>
              </a:tabLst>
            </a:pPr>
            <a:r>
              <a:rPr lang="en-US" sz="3200" dirty="0"/>
              <a:t>Let	</a:t>
            </a:r>
            <a:r>
              <a:rPr lang="en-US" sz="3200" i="1" dirty="0"/>
              <a:t>L</a:t>
            </a:r>
            <a:r>
              <a:rPr lang="en-US" sz="3200" dirty="0"/>
              <a:t> = {</a:t>
            </a:r>
            <a:r>
              <a:rPr lang="en-US" dirty="0"/>
              <a:t>1.</a:t>
            </a:r>
            <a:r>
              <a:rPr lang="en-US" i="1" dirty="0"/>
              <a:t>lifthandset</a:t>
            </a:r>
            <a:r>
              <a:rPr lang="en-US" dirty="0"/>
              <a:t>, 2</a:t>
            </a:r>
            <a:r>
              <a:rPr lang="en-US" i="1" dirty="0"/>
              <a:t>.lifthandset</a:t>
            </a:r>
            <a:r>
              <a:rPr lang="en-US" dirty="0"/>
              <a:t>, ...,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lifthandset</a:t>
            </a:r>
            <a:r>
              <a:rPr lang="en-US" sz="3200" dirty="0"/>
              <a:t>}</a:t>
            </a:r>
            <a:endParaRPr lang="en-US" sz="3200" i="1" dirty="0"/>
          </a:p>
        </p:txBody>
      </p:sp>
      <p:sp>
        <p:nvSpPr>
          <p:cNvPr id="1825807" name="AutoShape 15"/>
          <p:cNvSpPr>
            <a:spLocks noChangeArrowheads="1"/>
          </p:cNvSpPr>
          <p:nvPr/>
        </p:nvSpPr>
        <p:spPr bwMode="auto">
          <a:xfrm>
            <a:off x="4722813" y="3124200"/>
            <a:ext cx="3566160" cy="548640"/>
          </a:xfrm>
          <a:prstGeom prst="wedgeRectCallout">
            <a:avLst>
              <a:gd name="adj1" fmla="val -130296"/>
              <a:gd name="adj2" fmla="val -80991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x</a:t>
            </a:r>
            <a:r>
              <a:rPr lang="en-US" dirty="0"/>
              <a:t> : </a:t>
            </a:r>
            <a:r>
              <a:rPr lang="en-US" i="1" dirty="0"/>
              <a:t>L</a:t>
            </a:r>
            <a:r>
              <a:rPr lang="en-US" dirty="0"/>
              <a:t>” means “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>
                <a:sym typeface="Symbol" pitchFamily="18" charset="2"/>
              </a:rPr>
              <a:t>L</a:t>
            </a:r>
            <a:r>
              <a:rPr lang="en-US" dirty="0">
                <a:sym typeface="Symbol" pitchFamily="18" charset="2"/>
              </a:rPr>
              <a:t>”</a:t>
            </a:r>
          </a:p>
        </p:txBody>
      </p:sp>
      <p:sp>
        <p:nvSpPr>
          <p:cNvPr id="1825808" name="Rectangle 16"/>
          <p:cNvSpPr>
            <a:spLocks noChangeArrowheads="1"/>
          </p:cNvSpPr>
          <p:nvPr/>
        </p:nvSpPr>
        <p:spPr bwMode="auto">
          <a:xfrm>
            <a:off x="381000" y="4004310"/>
            <a:ext cx="90344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9029700" algn="l"/>
                <a:tab pos="9264650" algn="l"/>
              </a:tabLst>
            </a:pPr>
            <a:r>
              <a:rPr lang="en-US" sz="3200" dirty="0"/>
              <a:t>Let	</a:t>
            </a:r>
            <a:r>
              <a:rPr lang="en-US" sz="3200" i="1" dirty="0"/>
              <a:t>H</a:t>
            </a:r>
            <a:r>
              <a:rPr lang="en-US" sz="3200" dirty="0"/>
              <a:t> = {</a:t>
            </a:r>
            <a:r>
              <a:rPr lang="en-US" dirty="0"/>
              <a:t>1.</a:t>
            </a:r>
            <a:r>
              <a:rPr lang="en-US" i="1" dirty="0"/>
              <a:t>hangup</a:t>
            </a:r>
            <a:r>
              <a:rPr lang="en-US" dirty="0"/>
              <a:t>, 2</a:t>
            </a:r>
            <a:r>
              <a:rPr lang="en-US" i="1" dirty="0"/>
              <a:t>.hangup</a:t>
            </a:r>
            <a:r>
              <a:rPr lang="en-US" dirty="0"/>
              <a:t>, ...,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hangup</a:t>
            </a:r>
            <a:r>
              <a:rPr lang="en-US" sz="3200" dirty="0"/>
              <a:t>}</a:t>
            </a:r>
            <a:endParaRPr lang="en-US" sz="32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4722812" y="5486400"/>
            <a:ext cx="3657600" cy="548640"/>
          </a:xfrm>
          <a:prstGeom prst="wedgeRectCallout">
            <a:avLst>
              <a:gd name="adj1" fmla="val -126941"/>
              <a:gd name="adj2" fmla="val -9501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/>
            <a:r>
              <a:rPr lang="en-US" dirty="0"/>
              <a:t>“</a:t>
            </a:r>
            <a:r>
              <a:rPr lang="en-US" i="1" dirty="0"/>
              <a:t>x</a:t>
            </a:r>
            <a:r>
              <a:rPr lang="en-US" dirty="0"/>
              <a:t> : </a:t>
            </a:r>
            <a:r>
              <a:rPr lang="en-US" i="1" dirty="0" smtClean="0"/>
              <a:t>H</a:t>
            </a:r>
            <a:r>
              <a:rPr lang="en-US" sz="1000" i="1" dirty="0" smtClean="0"/>
              <a:t> </a:t>
            </a:r>
            <a:r>
              <a:rPr lang="en-US" dirty="0" smtClean="0"/>
              <a:t>” </a:t>
            </a:r>
            <a:r>
              <a:rPr lang="en-US" dirty="0"/>
              <a:t>means “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 </a:t>
            </a:r>
            <a:r>
              <a:rPr lang="en-US" i="1" dirty="0" smtClean="0">
                <a:sym typeface="Symbol" pitchFamily="18" charset="2"/>
              </a:rPr>
              <a:t>H</a:t>
            </a:r>
            <a:r>
              <a:rPr lang="en-US" sz="1000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”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sym typeface="Symbol" pitchFamily="18" charset="2"/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  <a:sym typeface="Symbol" pitchFamily="18" charset="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58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800" grpId="0"/>
      <p:bldP spid="1825801" grpId="0"/>
      <p:bldP spid="1825803" grpId="0"/>
      <p:bldP spid="1825807" grpId="0" uiExpand="1" build="p" animBg="1"/>
      <p:bldP spid="1825808" grpId="0"/>
      <p:bldP spid="9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9530-734C-4C8A-B61B-ED56AFB67AAF}" type="slidenum">
              <a:rPr lang="en-US"/>
              <a:pPr/>
              <a:t>48</a:t>
            </a:fld>
            <a:endParaRPr lang="en-US"/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Solution of Deadlock Problem</a:t>
            </a:r>
          </a:p>
        </p:txBody>
      </p:sp>
      <p:sp>
        <p:nvSpPr>
          <p:cNvPr id="1769477" name="Rectangle 5"/>
          <p:cNvSpPr>
            <a:spLocks noChangeArrowheads="1"/>
          </p:cNvSpPr>
          <p:nvPr/>
        </p:nvSpPr>
        <p:spPr bwMode="auto">
          <a:xfrm>
            <a:off x="381000" y="1676400"/>
            <a:ext cx="9110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8859838" algn="l"/>
              </a:tabLst>
            </a:pPr>
            <a:r>
              <a:rPr lang="en-US" sz="3200" dirty="0"/>
              <a:t>Let </a:t>
            </a:r>
            <a:r>
              <a:rPr lang="en-US" sz="3200" i="1" dirty="0" err="1"/>
              <a:t>GUARD</a:t>
            </a:r>
            <a:r>
              <a:rPr lang="en-US" sz="4400" i="1" baseline="-25000" dirty="0" err="1"/>
              <a:t>i</a:t>
            </a:r>
            <a:r>
              <a:rPr lang="en-US" sz="3200" i="1" dirty="0"/>
              <a:t> </a:t>
            </a:r>
            <a:r>
              <a:rPr lang="en-US" sz="3200" dirty="0"/>
              <a:t>be a process that keeps a count </a:t>
            </a:r>
            <a:r>
              <a:rPr lang="en-US" sz="3200" i="1" dirty="0" err="1"/>
              <a:t>i</a:t>
            </a:r>
            <a:r>
              <a:rPr lang="en-US" sz="3200" dirty="0"/>
              <a:t> of the number of </a:t>
            </a:r>
            <a:r>
              <a:rPr lang="en-US" sz="3200" dirty="0" smtClean="0"/>
              <a:t>phones currently used</a:t>
            </a:r>
            <a:endParaRPr lang="en-US" sz="3200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722812" y="2819400"/>
            <a:ext cx="2697480" cy="1828800"/>
          </a:xfrm>
          <a:prstGeom prst="wedgeRectCallout">
            <a:avLst>
              <a:gd name="adj1" fmla="val -95695"/>
              <a:gd name="adj2" fmla="val -47428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998057" y="30985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60720" y="3810000"/>
            <a:ext cx="423514" cy="5903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32397" y="4208092"/>
            <a:ext cx="1280160" cy="24782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812" y="3102114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err="1" smtClean="0"/>
              <a:t>i</a:t>
            </a:r>
            <a:r>
              <a:rPr lang="en-US" sz="4000" dirty="0" smtClean="0"/>
              <a:t> phones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483553" y="4215825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9477" grpId="0" uiExpand="1" build="p"/>
      <p:bldP spid="5" grpId="0" uiExpand="1" build="p" animBg="1"/>
      <p:bldP spid="2" grpId="0" animBg="1"/>
      <p:bldP spid="7" grpId="0" animBg="1"/>
      <p:bldP spid="9" grpId="0" animBg="1"/>
      <p:bldP spid="6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9530-734C-4C8A-B61B-ED56AFB67AAF}" type="slidenum">
              <a:rPr lang="en-US"/>
              <a:pPr/>
              <a:t>49</a:t>
            </a:fld>
            <a:endParaRPr lang="en-US"/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Solution of Deadlock Problem</a:t>
            </a:r>
          </a:p>
        </p:txBody>
      </p:sp>
      <p:sp>
        <p:nvSpPr>
          <p:cNvPr id="1769477" name="Rectangle 5"/>
          <p:cNvSpPr>
            <a:spLocks noChangeArrowheads="1"/>
          </p:cNvSpPr>
          <p:nvPr/>
        </p:nvSpPr>
        <p:spPr bwMode="auto">
          <a:xfrm>
            <a:off x="381000" y="16764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5948363" algn="l"/>
                <a:tab pos="8859838" algn="l"/>
              </a:tabLst>
            </a:pPr>
            <a:r>
              <a:rPr lang="en-US" sz="3200" dirty="0" smtClean="0"/>
              <a:t>Suppose no phone is currently 	used</a:t>
            </a:r>
            <a:endParaRPr lang="en-US" sz="3200" dirty="0"/>
          </a:p>
          <a:p>
            <a:pPr marL="862013" lvl="1" indent="-352425" algn="l">
              <a:spcBef>
                <a:spcPct val="20000"/>
              </a:spcBef>
              <a:buClr>
                <a:srgbClr val="000066"/>
              </a:buClr>
              <a:buSzPct val="60000"/>
              <a:buFont typeface="Wingdings" pitchFamily="2" charset="2"/>
              <a:buChar char="n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dirty="0" smtClean="0"/>
              <a:t>If </a:t>
            </a:r>
            <a:r>
              <a:rPr lang="en-US" dirty="0"/>
              <a:t>we pick up one </a:t>
            </a:r>
            <a:r>
              <a:rPr lang="en-US" dirty="0" smtClean="0"/>
              <a:t>phone</a:t>
            </a:r>
            <a:r>
              <a:rPr lang="en-US" dirty="0"/>
              <a:t>, </a:t>
            </a:r>
            <a:r>
              <a:rPr lang="en-US" dirty="0" smtClean="0"/>
              <a:t>then total </a:t>
            </a:r>
            <a:r>
              <a:rPr lang="en-US" dirty="0"/>
              <a:t>no. </a:t>
            </a:r>
            <a:r>
              <a:rPr lang="en-US" dirty="0" smtClean="0"/>
              <a:t>being used = </a:t>
            </a:r>
            <a:r>
              <a:rPr lang="en-US" dirty="0"/>
              <a:t>1 </a:t>
            </a:r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2570163" algn="l"/>
                <a:tab pos="8859838" algn="l"/>
              </a:tabLst>
            </a:pPr>
            <a:r>
              <a:rPr lang="en-US" sz="3200" b="1" dirty="0" smtClean="0"/>
              <a:t>We write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404813" algn="l"/>
                <a:tab pos="1077913" algn="l"/>
                <a:tab pos="2570163" algn="l"/>
                <a:tab pos="8859838" algn="l"/>
              </a:tabLst>
            </a:pPr>
            <a:r>
              <a:rPr lang="en-US" sz="3200" i="1" dirty="0"/>
              <a:t>	</a:t>
            </a:r>
            <a:r>
              <a:rPr lang="en-US" sz="3200" i="1" dirty="0" smtClean="0"/>
              <a:t>GUARD</a:t>
            </a:r>
            <a:r>
              <a:rPr lang="en-US" sz="4000" baseline="-25000" dirty="0" smtClean="0"/>
              <a:t>0</a:t>
            </a:r>
            <a:r>
              <a:rPr lang="en-US" sz="3200" i="1" dirty="0" smtClean="0"/>
              <a:t> </a:t>
            </a:r>
            <a:r>
              <a:rPr lang="en-US" sz="3200" i="1" dirty="0"/>
              <a:t>= </a:t>
            </a:r>
            <a:r>
              <a:rPr lang="en-US" sz="3600" b="1" dirty="0"/>
              <a:t>(</a:t>
            </a:r>
            <a:r>
              <a:rPr lang="en-US" sz="3200" dirty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L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baseline="-25000" dirty="0"/>
              <a:t>1</a:t>
            </a:r>
            <a:r>
              <a:rPr lang="en-US" sz="3200" i="1" dirty="0"/>
              <a:t> </a:t>
            </a:r>
            <a:r>
              <a:rPr lang="en-US" sz="3600" b="1" dirty="0" smtClean="0"/>
              <a:t>)</a:t>
            </a:r>
            <a:r>
              <a:rPr lang="en-US" sz="3200" b="1" dirty="0" smtClean="0"/>
              <a:t> 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827520" y="1828800"/>
            <a:ext cx="2697480" cy="1828800"/>
          </a:xfrm>
          <a:prstGeom prst="wedgeRectCallout">
            <a:avLst>
              <a:gd name="adj1" fmla="val -81122"/>
              <a:gd name="adj2" fmla="val -36213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101840" y="21079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64503" y="2819400"/>
            <a:ext cx="423514" cy="5903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36180" y="3217492"/>
            <a:ext cx="1280160" cy="24782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4793" y="211151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0 phone</a:t>
            </a:r>
            <a:endParaRPr lang="en-GB" sz="4000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827520" y="3886200"/>
            <a:ext cx="2697480" cy="1828800"/>
          </a:xfrm>
          <a:prstGeom prst="wedgeRectCallout">
            <a:avLst>
              <a:gd name="adj1" fmla="val -140365"/>
              <a:gd name="adj2" fmla="val -70325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101840" y="41653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964503" y="4876800"/>
            <a:ext cx="423514" cy="5903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536180" y="5274892"/>
            <a:ext cx="1280160" cy="24782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4793" y="416891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1 phone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1384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9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9477" grpId="0" uiExpand="1" build="p"/>
      <p:bldP spid="10" grpId="0" uiExpand="1" build="p" animBg="1"/>
      <p:bldP spid="11" grpId="0" animBg="1"/>
      <p:bldP spid="12" grpId="0" animBg="1"/>
      <p:bldP spid="13" grpId="0" animBg="1"/>
      <p:bldP spid="14" grpId="0"/>
      <p:bldP spid="15" grpId="0" uiExpand="1" build="p" animBg="1"/>
      <p:bldP spid="16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/>
              <a:t>Motivating Example</a:t>
            </a:r>
            <a:br>
              <a:rPr lang="en-US" sz="3200" b="1" i="1"/>
            </a:br>
            <a:r>
              <a:rPr lang="en-US" b="1"/>
              <a:t>Teleconferencing</a:t>
            </a:r>
          </a:p>
        </p:txBody>
      </p:sp>
      <p:sp>
        <p:nvSpPr>
          <p:cNvPr id="1648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950" y="1600200"/>
            <a:ext cx="9034463" cy="5029200"/>
          </a:xfrm>
          <a:noFill/>
          <a:ln/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3600" b="1" i="1" dirty="0"/>
              <a:t>Requirements for </a:t>
            </a:r>
            <a:r>
              <a:rPr lang="en-US" sz="3600" b="1" i="1" dirty="0" smtClean="0"/>
              <a:t>teleconferencing system</a:t>
            </a:r>
          </a:p>
          <a:p>
            <a:pPr marL="461963" indent="-415925">
              <a:spcBef>
                <a:spcPts val="500"/>
              </a:spcBef>
            </a:pPr>
            <a:r>
              <a:rPr lang="en-US" dirty="0" smtClean="0"/>
              <a:t>System </a:t>
            </a:r>
            <a:r>
              <a:rPr lang="en-US" dirty="0"/>
              <a:t>consists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phones</a:t>
            </a:r>
            <a:endParaRPr lang="en-US" dirty="0"/>
          </a:p>
          <a:p>
            <a:pPr marL="461963" indent="-415925">
              <a:spcBef>
                <a:spcPts val="500"/>
              </a:spcBef>
            </a:pPr>
            <a:r>
              <a:rPr lang="en-US" dirty="0" smtClean="0"/>
              <a:t>To save </a:t>
            </a:r>
            <a:r>
              <a:rPr lang="en-US" dirty="0"/>
              <a:t>line charges, </a:t>
            </a:r>
            <a:r>
              <a:rPr lang="en-US" dirty="0" smtClean="0"/>
              <a:t>only </a:t>
            </a:r>
            <a:r>
              <a:rPr lang="en-US" i="1" dirty="0"/>
              <a:t>N </a:t>
            </a:r>
            <a:r>
              <a:rPr lang="en-US" dirty="0"/>
              <a:t>external </a:t>
            </a:r>
            <a:r>
              <a:rPr lang="en-US" dirty="0" smtClean="0"/>
              <a:t>lines</a:t>
            </a:r>
            <a:endParaRPr lang="en-US" dirty="0"/>
          </a:p>
          <a:p>
            <a:pPr marL="461963" indent="-415925">
              <a:spcBef>
                <a:spcPts val="500"/>
              </a:spcBef>
            </a:pPr>
            <a:r>
              <a:rPr lang="en-US" dirty="0"/>
              <a:t>A user picks up the hand set of </a:t>
            </a:r>
            <a:r>
              <a:rPr lang="en-US" dirty="0" smtClean="0"/>
              <a:t>phone </a:t>
            </a:r>
            <a:r>
              <a:rPr lang="en-US" i="1" dirty="0" err="1"/>
              <a:t>i</a:t>
            </a:r>
            <a:endParaRPr lang="en-US" i="1" dirty="0"/>
          </a:p>
          <a:p>
            <a:pPr marL="461963" indent="-415925">
              <a:spcBef>
                <a:spcPts val="500"/>
              </a:spcBef>
            </a:pPr>
            <a:r>
              <a:rPr lang="en-US" dirty="0"/>
              <a:t>They may use </a:t>
            </a:r>
            <a:r>
              <a:rPr lang="en-US" dirty="0" smtClean="0"/>
              <a:t>this phone </a:t>
            </a:r>
            <a:r>
              <a:rPr lang="en-US" dirty="0"/>
              <a:t>to connect to 2 clients:</a:t>
            </a:r>
          </a:p>
          <a:p>
            <a:pPr marL="862013" lvl="2" indent="-415925">
              <a:spcBef>
                <a:spcPts val="500"/>
              </a:spcBef>
            </a:pPr>
            <a:r>
              <a:rPr lang="en-US" sz="2800" dirty="0" smtClean="0"/>
              <a:t>External </a:t>
            </a:r>
            <a:r>
              <a:rPr lang="en-US" sz="2800" dirty="0"/>
              <a:t>line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for </a:t>
            </a:r>
            <a:r>
              <a:rPr lang="en-US" sz="2800" dirty="0" smtClean="0"/>
              <a:t>1 </a:t>
            </a:r>
            <a:r>
              <a:rPr lang="en-US" sz="2800" dirty="0"/>
              <a:t>client </a:t>
            </a:r>
          </a:p>
          <a:p>
            <a:pPr marL="862013" lvl="2" indent="-415925">
              <a:spcBef>
                <a:spcPts val="500"/>
              </a:spcBef>
            </a:pPr>
            <a:r>
              <a:rPr lang="en-US" sz="2800" dirty="0" smtClean="0"/>
              <a:t>Then </a:t>
            </a:r>
            <a:r>
              <a:rPr lang="en-US" sz="2800" dirty="0"/>
              <a:t>external line </a:t>
            </a:r>
            <a:r>
              <a:rPr lang="en-US" sz="2800" i="1" dirty="0" err="1"/>
              <a:t>i</a:t>
            </a:r>
            <a:r>
              <a:rPr lang="en-US" sz="2800" dirty="0"/>
              <a:t> + 1 for </a:t>
            </a:r>
            <a:r>
              <a:rPr lang="en-US" sz="2800" dirty="0" smtClean="0"/>
              <a:t>2nd client</a:t>
            </a:r>
            <a:endParaRPr lang="en-US" sz="2800" dirty="0"/>
          </a:p>
          <a:p>
            <a:pPr marL="461963" indent="-415925">
              <a:spcBef>
                <a:spcPts val="500"/>
              </a:spcBef>
            </a:pPr>
            <a:r>
              <a:rPr lang="en-US" dirty="0"/>
              <a:t>In case external line </a:t>
            </a:r>
            <a:r>
              <a:rPr lang="en-US" i="1" dirty="0" err="1"/>
              <a:t>i</a:t>
            </a:r>
            <a:r>
              <a:rPr lang="en-US" dirty="0"/>
              <a:t> + 1 is used by </a:t>
            </a:r>
            <a:r>
              <a:rPr lang="en-US" dirty="0" smtClean="0"/>
              <a:t>a user </a:t>
            </a:r>
            <a:r>
              <a:rPr lang="en-US" dirty="0"/>
              <a:t>at </a:t>
            </a:r>
            <a:r>
              <a:rPr lang="en-US" dirty="0" smtClean="0"/>
              <a:t>phone </a:t>
            </a:r>
            <a:r>
              <a:rPr lang="en-US" i="1" dirty="0" err="1"/>
              <a:t>i</a:t>
            </a:r>
            <a:r>
              <a:rPr lang="en-US" dirty="0"/>
              <a:t> + 1,</a:t>
            </a:r>
            <a:r>
              <a:rPr lang="en-US" i="1" dirty="0"/>
              <a:t> </a:t>
            </a:r>
            <a:r>
              <a:rPr lang="en-US" dirty="0"/>
              <a:t>they must </a:t>
            </a:r>
            <a:r>
              <a:rPr lang="en-US" dirty="0" smtClean="0"/>
              <a:t>wait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47652" y="381000"/>
            <a:ext cx="4251960" cy="1143000"/>
          </a:xfrm>
          <a:prstGeom prst="borderCallout1">
            <a:avLst>
              <a:gd name="adj1" fmla="val 50900"/>
              <a:gd name="adj2" fmla="val 146"/>
              <a:gd name="adj3" fmla="val 56581"/>
              <a:gd name="adj4" fmla="val -14778"/>
            </a:avLst>
          </a:prstGeom>
          <a:solidFill>
            <a:schemeClr val="bg1"/>
          </a:solidFill>
          <a:ln w="127000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60325" algn="l"/>
            <a:endParaRPr lang="en-US" sz="3201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4596" y="409426"/>
            <a:ext cx="41148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1" dirty="0" smtClean="0">
                <a:solidFill>
                  <a:srgbClr val="0070C0"/>
                </a:solidFill>
              </a:rPr>
              <a:t>1 phone </a:t>
            </a:r>
            <a:r>
              <a:rPr lang="en-US" sz="3200" b="1" i="1" dirty="0" smtClean="0"/>
              <a:t>communicates with </a:t>
            </a:r>
            <a:r>
              <a:rPr lang="en-US" sz="3200" b="1" i="1" dirty="0" smtClean="0">
                <a:solidFill>
                  <a:srgbClr val="0070C0"/>
                </a:solidFill>
              </a:rPr>
              <a:t>2 lines</a:t>
            </a:r>
            <a:r>
              <a:rPr lang="en-US" sz="3200" b="1" i="1" dirty="0" smtClean="0"/>
              <a:t> 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44" grpId="0" uiExpand="1" build="p" bldLvl="3"/>
      <p:bldP spid="5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825932" y="3276600"/>
            <a:ext cx="2697480" cy="1371600"/>
          </a:xfrm>
          <a:prstGeom prst="wedgeRectCallout">
            <a:avLst>
              <a:gd name="adj1" fmla="val -113118"/>
              <a:gd name="adj2" fmla="val -3574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Solution of Deadlock Problem</a:t>
            </a:r>
          </a:p>
        </p:txBody>
      </p:sp>
      <p:sp>
        <p:nvSpPr>
          <p:cNvPr id="1770501" name="Rectangle 5"/>
          <p:cNvSpPr>
            <a:spLocks noChangeArrowheads="1"/>
          </p:cNvSpPr>
          <p:nvPr/>
        </p:nvSpPr>
        <p:spPr bwMode="auto">
          <a:xfrm>
            <a:off x="381000" y="1684946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3659188" algn="l"/>
                <a:tab pos="6118225" algn="l"/>
                <a:tab pos="8859838" algn="l"/>
              </a:tabLst>
            </a:pPr>
            <a:r>
              <a:rPr lang="en-US" sz="3200" dirty="0"/>
              <a:t>Suppose </a:t>
            </a:r>
            <a:r>
              <a:rPr lang="en-US" sz="3200" dirty="0" smtClean="0"/>
              <a:t>1 phone is currently 	 </a:t>
            </a:r>
            <a:r>
              <a:rPr lang="en-US" sz="3200" dirty="0"/>
              <a:t>used</a:t>
            </a:r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dirty="0" smtClean="0"/>
              <a:t>If </a:t>
            </a:r>
            <a:r>
              <a:rPr lang="en-US" dirty="0"/>
              <a:t>we pick up one more </a:t>
            </a:r>
            <a:r>
              <a:rPr lang="en-US" dirty="0" smtClean="0"/>
              <a:t>phone</a:t>
            </a:r>
            <a:r>
              <a:rPr lang="en-US" dirty="0"/>
              <a:t>, then total no. </a:t>
            </a:r>
            <a:r>
              <a:rPr lang="en-US" dirty="0" smtClean="0"/>
              <a:t>being </a:t>
            </a:r>
            <a:r>
              <a:rPr lang="en-US" dirty="0"/>
              <a:t>used = 2  </a:t>
            </a:r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dirty="0"/>
              <a:t>If we hang up one </a:t>
            </a:r>
            <a:r>
              <a:rPr lang="en-US" dirty="0" smtClean="0"/>
              <a:t>phone</a:t>
            </a:r>
            <a:r>
              <a:rPr lang="en-US" dirty="0"/>
              <a:t>, then total no. </a:t>
            </a:r>
            <a:r>
              <a:rPr lang="en-US" dirty="0" smtClean="0"/>
              <a:t>being </a:t>
            </a:r>
            <a:r>
              <a:rPr lang="en-US" dirty="0"/>
              <a:t>used = 0</a:t>
            </a:r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4170363" algn="l"/>
                <a:tab pos="8859838" algn="l"/>
              </a:tabLst>
            </a:pPr>
            <a:r>
              <a:rPr lang="en-US" sz="3200" b="1" dirty="0" smtClean="0"/>
              <a:t>We write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401638" algn="l"/>
                <a:tab pos="2401888" algn="l"/>
                <a:tab pos="4170363" algn="l"/>
                <a:tab pos="8859838" algn="l"/>
              </a:tabLst>
            </a:pPr>
            <a:r>
              <a:rPr lang="en-US" sz="3200" i="1" dirty="0" smtClean="0"/>
              <a:t>	GUARD</a:t>
            </a:r>
            <a:r>
              <a:rPr lang="en-US" sz="3600" baseline="-25000" dirty="0" smtClean="0"/>
              <a:t>1 </a:t>
            </a:r>
            <a:r>
              <a:rPr lang="en-US" sz="3200" i="1" dirty="0"/>
              <a:t>= </a:t>
            </a:r>
            <a:r>
              <a:rPr lang="en-US" sz="3600" b="1" dirty="0"/>
              <a:t>(</a:t>
            </a:r>
            <a:r>
              <a:rPr lang="en-US" sz="3200" dirty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L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baseline="-25000" dirty="0"/>
              <a:t>2</a:t>
            </a:r>
            <a:r>
              <a:rPr lang="en-US" sz="3200" i="1" dirty="0"/>
              <a:t> </a:t>
            </a:r>
            <a:r>
              <a:rPr lang="en-US" sz="3200" i="1" dirty="0" smtClean="0"/>
              <a:t> 		</a:t>
            </a:r>
            <a:r>
              <a:rPr lang="en-US" sz="3600" b="1" dirty="0" smtClean="0">
                <a:sym typeface="Wingdings 3" pitchFamily="18" charset="2"/>
              </a:rPr>
              <a:t>|</a:t>
            </a:r>
            <a:r>
              <a:rPr lang="en-US" sz="3200" b="1" dirty="0" smtClean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H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baseline="-25000" dirty="0"/>
              <a:t>0</a:t>
            </a:r>
            <a:r>
              <a:rPr lang="en-US" sz="3200" i="1" dirty="0"/>
              <a:t> </a:t>
            </a:r>
            <a:r>
              <a:rPr lang="en-US" sz="3600" b="1" dirty="0" smtClean="0"/>
              <a:t>)</a:t>
            </a:r>
            <a:r>
              <a:rPr lang="en-US" sz="3200" b="1" dirty="0" smtClean="0"/>
              <a:t>  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6827520" y="1676400"/>
            <a:ext cx="2697480" cy="1371600"/>
          </a:xfrm>
          <a:prstGeom prst="wedgeRectCallout">
            <a:avLst>
              <a:gd name="adj1" fmla="val -83656"/>
              <a:gd name="adj2" fmla="val -2764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01840" y="19555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793" y="195911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1 phone</a:t>
            </a:r>
            <a:endParaRPr lang="en-GB" sz="4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100252" y="35557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3017" y="3559314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2 phones</a:t>
            </a:r>
            <a:endParaRPr lang="en-GB" sz="4000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802980" y="4876800"/>
            <a:ext cx="2697480" cy="1371600"/>
          </a:xfrm>
          <a:prstGeom prst="wedgeRectCallout">
            <a:avLst>
              <a:gd name="adj1" fmla="val -137830"/>
              <a:gd name="adj2" fmla="val -79982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00252" y="51559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3205" y="515951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0 phone</a:t>
            </a:r>
            <a:endParaRPr lang="en-GB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770501" grpId="0" uiExpand="1" build="p" bldLvl="2"/>
      <p:bldP spid="5" grpId="0" uiExpand="1" build="p" animBg="1"/>
      <p:bldP spid="6" grpId="0" animBg="1"/>
      <p:bldP spid="9" grpId="0"/>
      <p:bldP spid="11" grpId="0" animBg="1"/>
      <p:bldP spid="12" grpId="0"/>
      <p:bldP spid="13" grpId="0" uiExpand="1" build="p" animBg="1"/>
      <p:bldP spid="14" grpId="0" animBg="1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E87FD-5482-4BE9-9CA5-299D64AC0F94}" type="slidenum">
              <a:rPr lang="en-US"/>
              <a:pPr/>
              <a:t>51</a:t>
            </a:fld>
            <a:endParaRPr lang="en-US"/>
          </a:p>
        </p:txBody>
      </p:sp>
      <p:sp>
        <p:nvSpPr>
          <p:cNvPr id="176845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sz="3800" b="1" dirty="0"/>
              <a:t>Solution of </a:t>
            </a:r>
            <a:r>
              <a:rPr lang="en-US" sz="3800" b="1" dirty="0" smtClean="0"/>
              <a:t>Deadlock </a:t>
            </a:r>
            <a:r>
              <a:rPr lang="en-US" sz="3800" b="1" dirty="0"/>
              <a:t>Problem</a:t>
            </a:r>
          </a:p>
        </p:txBody>
      </p:sp>
      <p:sp>
        <p:nvSpPr>
          <p:cNvPr id="1768461" name="Rectangle 13"/>
          <p:cNvSpPr>
            <a:spLocks noChangeArrowheads="1"/>
          </p:cNvSpPr>
          <p:nvPr/>
        </p:nvSpPr>
        <p:spPr bwMode="auto">
          <a:xfrm>
            <a:off x="381000" y="1685192"/>
            <a:ext cx="91106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sz="3200" dirty="0"/>
              <a:t>Suppose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 phones are currently 	used (where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</a:t>
            </a:r>
            <a:r>
              <a:rPr lang="en-US" sz="3200" i="1" dirty="0"/>
              <a:t>=</a:t>
            </a:r>
            <a:r>
              <a:rPr lang="en-US" sz="3200" dirty="0"/>
              <a:t> 1, … </a:t>
            </a:r>
            <a:r>
              <a:rPr lang="en-US" sz="3200" i="1" dirty="0"/>
              <a:t>N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sz="3200" dirty="0"/>
              <a:t>2)</a:t>
            </a:r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512763" algn="l"/>
                <a:tab pos="854075" algn="l"/>
                <a:tab pos="8859838" algn="l"/>
              </a:tabLst>
            </a:pPr>
            <a:r>
              <a:rPr lang="en-US" dirty="0"/>
              <a:t>If we pick up one more </a:t>
            </a:r>
            <a:r>
              <a:rPr lang="en-US" dirty="0" smtClean="0"/>
              <a:t>phone,</a:t>
            </a:r>
          </a:p>
          <a:p>
            <a:pPr marL="0" lvl="1" algn="l">
              <a:spcBef>
                <a:spcPts val="0"/>
              </a:spcBef>
              <a:buClr>
                <a:schemeClr val="tx2"/>
              </a:buClr>
              <a:buSzPct val="60000"/>
              <a:tabLst>
                <a:tab pos="512763" algn="l"/>
                <a:tab pos="854075" algn="l"/>
                <a:tab pos="8859838" algn="l"/>
              </a:tabLst>
            </a:pPr>
            <a:r>
              <a:rPr lang="en-US" dirty="0" smtClean="0"/>
              <a:t>		then total no. being used = </a:t>
            </a:r>
            <a:r>
              <a:rPr lang="en-US" i="1" dirty="0" err="1" smtClean="0"/>
              <a:t>i</a:t>
            </a:r>
            <a:r>
              <a:rPr lang="en-US" dirty="0" smtClean="0"/>
              <a:t> + 1  </a:t>
            </a:r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dirty="0" smtClean="0"/>
              <a:t>If </a:t>
            </a:r>
            <a:r>
              <a:rPr lang="en-US" dirty="0"/>
              <a:t>hang up one </a:t>
            </a:r>
            <a:r>
              <a:rPr lang="en-US" dirty="0" smtClean="0"/>
              <a:t>phone</a:t>
            </a:r>
            <a:r>
              <a:rPr lang="en-US" dirty="0"/>
              <a:t>, then total no. </a:t>
            </a:r>
            <a:r>
              <a:rPr lang="en-US" dirty="0" smtClean="0"/>
              <a:t>being </a:t>
            </a:r>
            <a:r>
              <a:rPr lang="en-US" dirty="0"/>
              <a:t>used =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-</a:t>
            </a:r>
            <a:r>
              <a:rPr lang="en-US" dirty="0"/>
              <a:t> 1  </a:t>
            </a:r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4170363" algn="l"/>
                <a:tab pos="8859838" algn="l"/>
              </a:tabLst>
            </a:pPr>
            <a:r>
              <a:rPr lang="en-US" sz="3200" b="1" dirty="0" smtClean="0"/>
              <a:t>We write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404813" algn="l"/>
                <a:tab pos="2290763" algn="l"/>
                <a:tab pos="4170363" algn="l"/>
                <a:tab pos="8859838" algn="l"/>
              </a:tabLst>
            </a:pPr>
            <a:r>
              <a:rPr lang="en-US" sz="3200" b="1" i="1" dirty="0"/>
              <a:t>	</a:t>
            </a:r>
            <a:r>
              <a:rPr lang="en-US" sz="3200" i="1" dirty="0" err="1" smtClean="0"/>
              <a:t>GUARD</a:t>
            </a:r>
            <a:r>
              <a:rPr lang="en-US" sz="3600" i="1" baseline="-25000" dirty="0" err="1" smtClean="0"/>
              <a:t>i</a:t>
            </a:r>
            <a:r>
              <a:rPr lang="en-US" sz="3600" baseline="-25000" dirty="0" smtClean="0"/>
              <a:t> </a:t>
            </a:r>
            <a:r>
              <a:rPr lang="en-US" sz="3200" i="1" dirty="0"/>
              <a:t>= </a:t>
            </a:r>
            <a:r>
              <a:rPr lang="en-US" sz="3600" b="1" dirty="0"/>
              <a:t>(</a:t>
            </a:r>
            <a:r>
              <a:rPr lang="en-US" sz="3200" dirty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L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i="1" baseline="-25000" dirty="0"/>
              <a:t>i</a:t>
            </a:r>
            <a:r>
              <a:rPr lang="en-US" sz="3600" baseline="-25000" dirty="0"/>
              <a:t>+1</a:t>
            </a:r>
            <a:r>
              <a:rPr lang="en-US" sz="3200" i="1" dirty="0"/>
              <a:t> 			 </a:t>
            </a:r>
            <a:r>
              <a:rPr lang="en-US" sz="3600" b="1" dirty="0">
                <a:sym typeface="Wingdings 3" pitchFamily="18" charset="2"/>
              </a:rPr>
              <a:t>|</a:t>
            </a:r>
            <a:r>
              <a:rPr lang="en-US" sz="3200" b="1" dirty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H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i="1" baseline="-25000" dirty="0"/>
              <a:t>i</a:t>
            </a:r>
            <a:r>
              <a:rPr lang="en-US" sz="3600" baseline="-25000" dirty="0">
                <a:sym typeface="Symbol" pitchFamily="18" charset="2"/>
              </a:rPr>
              <a:t>1</a:t>
            </a:r>
            <a:r>
              <a:rPr lang="en-US" sz="3200" i="1" dirty="0"/>
              <a:t> </a:t>
            </a:r>
            <a:r>
              <a:rPr lang="en-US" sz="3600" b="1" dirty="0"/>
              <a:t>)</a:t>
            </a:r>
            <a:r>
              <a:rPr lang="en-US" sz="3200" dirty="0"/>
              <a:t>	for </a:t>
            </a:r>
            <a:r>
              <a:rPr lang="en-US" sz="3200" i="1" dirty="0" err="1"/>
              <a:t>i</a:t>
            </a:r>
            <a:r>
              <a:rPr lang="en-US" sz="3200" i="1" dirty="0"/>
              <a:t> =</a:t>
            </a:r>
            <a:r>
              <a:rPr lang="en-US" sz="3200" dirty="0"/>
              <a:t> 1, … </a:t>
            </a:r>
            <a:r>
              <a:rPr lang="en-US" sz="3200" i="1" dirty="0"/>
              <a:t>N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</a:t>
            </a:r>
            <a:r>
              <a:rPr lang="en-US" sz="3200" dirty="0" smtClean="0"/>
              <a:t>2 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6827520" y="609600"/>
            <a:ext cx="2697480" cy="1371600"/>
          </a:xfrm>
          <a:prstGeom prst="wedgeRectCallout">
            <a:avLst>
              <a:gd name="adj1" fmla="val -74785"/>
              <a:gd name="adj2" fmla="val 4712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01840" y="8887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1512" y="892314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err="1" smtClean="0"/>
              <a:t>i</a:t>
            </a:r>
            <a:r>
              <a:rPr lang="en-US" sz="4000" dirty="0" smtClean="0"/>
              <a:t> phones</a:t>
            </a:r>
            <a:endParaRPr lang="en-GB" sz="4000" dirty="0"/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6825932" y="2209800"/>
            <a:ext cx="2697480" cy="1371600"/>
          </a:xfrm>
          <a:prstGeom prst="wedgeRectCallout">
            <a:avLst>
              <a:gd name="adj1" fmla="val -76053"/>
              <a:gd name="adj2" fmla="val 3403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00252" y="24889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7218" y="2492514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4000" dirty="0" smtClean="0"/>
              <a:t>+1</a:t>
            </a:r>
            <a:r>
              <a:rPr lang="en-US" dirty="0" smtClean="0"/>
              <a:t> phones</a:t>
            </a:r>
            <a:endParaRPr lang="en-GB" sz="4000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825932" y="4343400"/>
            <a:ext cx="2697480" cy="1371600"/>
          </a:xfrm>
          <a:prstGeom prst="wedgeRectCallout">
            <a:avLst>
              <a:gd name="adj1" fmla="val -85874"/>
              <a:gd name="adj2" fmla="val -5506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100252" y="46225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9811" y="4626114"/>
            <a:ext cx="2029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err="1" smtClean="0"/>
              <a:t>i</a:t>
            </a:r>
            <a:r>
              <a:rPr lang="en-US" sz="1800" i="1" dirty="0" smtClean="0"/>
              <a:t> </a:t>
            </a:r>
            <a:r>
              <a:rPr lang="en-US" sz="4000" dirty="0" smtClean="0">
                <a:sym typeface="Symbol" panose="05050102010706020507" pitchFamily="18" charset="2"/>
              </a:rPr>
              <a:t></a:t>
            </a:r>
            <a:r>
              <a:rPr lang="en-US" sz="4000" dirty="0" smtClean="0"/>
              <a:t>1</a:t>
            </a:r>
            <a:r>
              <a:rPr lang="en-US" dirty="0" smtClean="0"/>
              <a:t> phones</a:t>
            </a:r>
            <a:endParaRPr lang="en-GB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8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8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8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61" grpId="0" uiExpand="1" build="p" bldLvl="2"/>
      <p:bldP spid="5" grpId="0" uiExpand="1" build="p" animBg="1"/>
      <p:bldP spid="6" grpId="0" animBg="1"/>
      <p:bldP spid="7" grpId="0"/>
      <p:bldP spid="8" grpId="0" uiExpand="1" build="p" animBg="1"/>
      <p:bldP spid="9" grpId="0" animBg="1"/>
      <p:bldP spid="10" grpId="0"/>
      <p:bldP spid="11" grpId="0" uiExpand="1" build="p" animBg="1"/>
      <p:bldP spid="12" grpId="0" animBg="1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sz="3800" b="1" dirty="0"/>
              <a:t>Solution of Deadlock Problem</a:t>
            </a:r>
          </a:p>
        </p:txBody>
      </p:sp>
      <p:sp>
        <p:nvSpPr>
          <p:cNvPr id="1771525" name="Rectangle 5"/>
          <p:cNvSpPr>
            <a:spLocks noChangeArrowheads="1"/>
          </p:cNvSpPr>
          <p:nvPr/>
        </p:nvSpPr>
        <p:spPr bwMode="auto">
          <a:xfrm>
            <a:off x="381001" y="1684946"/>
            <a:ext cx="71323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sz="3200" dirty="0"/>
              <a:t>Suppose </a:t>
            </a:r>
            <a:r>
              <a:rPr lang="en-US" sz="3200" i="1" dirty="0" smtClean="0"/>
              <a:t>N</a:t>
            </a:r>
            <a:r>
              <a:rPr lang="en-US" sz="3200" dirty="0" smtClean="0">
                <a:latin typeface="Courier New" pitchFamily="49" charset="0"/>
              </a:rPr>
              <a:t>–</a:t>
            </a:r>
            <a:r>
              <a:rPr lang="en-US" sz="3200" dirty="0" smtClean="0"/>
              <a:t>1 </a:t>
            </a:r>
            <a:r>
              <a:rPr lang="en-US" sz="3200" dirty="0"/>
              <a:t>telephones </a:t>
            </a:r>
            <a:r>
              <a:rPr lang="en-US" sz="3200" dirty="0" smtClean="0"/>
              <a:t>are 	currently used</a:t>
            </a:r>
            <a:endParaRPr lang="en-US" sz="3200" dirty="0"/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dirty="0"/>
              <a:t>The guard will not allow any further telephone to be picked up</a:t>
            </a:r>
          </a:p>
          <a:p>
            <a:pPr marL="862013" lvl="1" indent="-35242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tabLst>
                <a:tab pos="854075" algn="l"/>
                <a:tab pos="6862763" algn="l"/>
                <a:tab pos="8859838" algn="l"/>
              </a:tabLst>
            </a:pPr>
            <a:r>
              <a:rPr lang="en-US" dirty="0"/>
              <a:t>If we hang up one telephone, </a:t>
            </a:r>
            <a:r>
              <a:rPr lang="en-US" dirty="0" smtClean="0"/>
              <a:t>then</a:t>
            </a:r>
          </a:p>
          <a:p>
            <a:pPr marL="509588" lvl="1" algn="l">
              <a:spcBef>
                <a:spcPts val="300"/>
              </a:spcBef>
              <a:buClr>
                <a:schemeClr val="tx2"/>
              </a:buClr>
              <a:buSzPct val="60000"/>
              <a:tabLst>
                <a:tab pos="854075" algn="l"/>
                <a:tab pos="6862763" algn="l"/>
                <a:tab pos="8859838" algn="l"/>
              </a:tabLst>
            </a:pPr>
            <a:r>
              <a:rPr lang="en-US" dirty="0" smtClean="0"/>
              <a:t>	total </a:t>
            </a:r>
            <a:r>
              <a:rPr lang="en-US" dirty="0"/>
              <a:t>no. of telephones used =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>
                <a:latin typeface="Courier New" pitchFamily="49" charset="0"/>
              </a:rPr>
              <a:t>-</a:t>
            </a:r>
            <a:r>
              <a:rPr lang="en-US" dirty="0"/>
              <a:t> </a:t>
            </a:r>
            <a:r>
              <a:rPr lang="en-US" dirty="0" smtClean="0"/>
              <a:t>2  </a:t>
            </a:r>
            <a:endParaRPr lang="en-US" dirty="0"/>
          </a:p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sz="3200" b="1" dirty="0" smtClean="0"/>
              <a:t>We write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sz="3200" b="1" i="1" dirty="0"/>
              <a:t>	</a:t>
            </a:r>
            <a:r>
              <a:rPr lang="en-US" sz="3200" i="1" dirty="0" smtClean="0"/>
              <a:t>GUARD</a:t>
            </a:r>
            <a:r>
              <a:rPr lang="en-US" sz="3600" i="1" baseline="-25000" dirty="0" smtClean="0"/>
              <a:t>N</a:t>
            </a:r>
            <a:r>
              <a:rPr lang="en-US" sz="3600" baseline="-25000" dirty="0" smtClean="0">
                <a:latin typeface="Symbol" pitchFamily="18" charset="2"/>
              </a:rPr>
              <a:t>-</a:t>
            </a:r>
            <a:r>
              <a:rPr lang="en-US" sz="3600" baseline="-25000" dirty="0" smtClean="0"/>
              <a:t>1 </a:t>
            </a:r>
            <a:r>
              <a:rPr lang="en-US" sz="3200" i="1" dirty="0"/>
              <a:t>= </a:t>
            </a:r>
            <a:r>
              <a:rPr lang="en-US" sz="3600" b="1" dirty="0"/>
              <a:t>(</a:t>
            </a:r>
            <a:r>
              <a:rPr lang="en-US" sz="3200" dirty="0"/>
              <a:t> </a:t>
            </a:r>
            <a:r>
              <a:rPr lang="en-US" sz="3200" i="1" dirty="0"/>
              <a:t>x </a:t>
            </a:r>
            <a:r>
              <a:rPr lang="en-US" sz="3200" b="1" dirty="0"/>
              <a:t>:</a:t>
            </a:r>
            <a:r>
              <a:rPr lang="en-US" sz="3200" i="1" dirty="0"/>
              <a:t> H </a:t>
            </a:r>
            <a:r>
              <a:rPr lang="en-US" sz="3200" b="1" dirty="0">
                <a:sym typeface="Symbol" pitchFamily="18" charset="2"/>
              </a:rPr>
              <a:t></a:t>
            </a:r>
            <a:r>
              <a:rPr lang="en-US" sz="3200" i="1" dirty="0"/>
              <a:t> GUARD</a:t>
            </a:r>
            <a:r>
              <a:rPr lang="en-US" sz="3600" i="1" baseline="-25000" dirty="0"/>
              <a:t>N</a:t>
            </a:r>
            <a:r>
              <a:rPr lang="en-US" sz="3600" baseline="-25000" dirty="0">
                <a:latin typeface="Symbol" pitchFamily="18" charset="2"/>
              </a:rPr>
              <a:t>-</a:t>
            </a:r>
            <a:r>
              <a:rPr lang="en-US" sz="3600" baseline="-25000" dirty="0"/>
              <a:t>2</a:t>
            </a:r>
            <a:r>
              <a:rPr lang="en-US" sz="3200" i="1" dirty="0"/>
              <a:t> </a:t>
            </a:r>
            <a:r>
              <a:rPr lang="en-US" sz="3600" b="1" dirty="0" smtClean="0"/>
              <a:t>)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6827520" y="762000"/>
            <a:ext cx="2697480" cy="1371600"/>
          </a:xfrm>
          <a:prstGeom prst="wedgeRectCallout">
            <a:avLst>
              <a:gd name="adj1" fmla="val -85240"/>
              <a:gd name="adj2" fmla="val 36529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01840" y="10411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9414" y="1044714"/>
            <a:ext cx="2013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smtClean="0"/>
              <a:t>N</a:t>
            </a:r>
            <a:r>
              <a:rPr lang="en-US" sz="4000" dirty="0" smtClean="0">
                <a:sym typeface="Symbol" panose="05050102010706020507" pitchFamily="18" charset="2"/>
              </a:rPr>
              <a:t>1</a:t>
            </a:r>
            <a:r>
              <a:rPr lang="en-US" sz="2400" dirty="0" smtClean="0"/>
              <a:t> phones</a:t>
            </a:r>
            <a:endParaRPr lang="en-GB" sz="4000" dirty="0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6825932" y="2286000"/>
            <a:ext cx="2697480" cy="1371600"/>
          </a:xfrm>
          <a:prstGeom prst="wedgeRectCallout">
            <a:avLst>
              <a:gd name="adj1" fmla="val -98229"/>
              <a:gd name="adj2" fmla="val 54597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00252" y="25651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8972" y="2568714"/>
            <a:ext cx="2071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smtClean="0"/>
              <a:t>N</a:t>
            </a:r>
            <a:r>
              <a:rPr lang="en-US" sz="1800" i="1" dirty="0" smtClean="0"/>
              <a:t> </a:t>
            </a:r>
            <a:r>
              <a:rPr lang="en-US" sz="4000" dirty="0" smtClean="0">
                <a:sym typeface="Symbol" panose="05050102010706020507" pitchFamily="18" charset="2"/>
              </a:rPr>
              <a:t></a:t>
            </a:r>
            <a:r>
              <a:rPr lang="en-US" sz="4000" dirty="0" smtClean="0"/>
              <a:t>2</a:t>
            </a:r>
            <a:r>
              <a:rPr lang="en-US" sz="2400" dirty="0" smtClean="0"/>
              <a:t> phones</a:t>
            </a:r>
            <a:endParaRPr lang="en-GB" sz="4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1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25" grpId="0" uiExpand="1" build="p" bldLvl="2"/>
      <p:bldP spid="4" grpId="0" uiExpand="1" build="p" animBg="1"/>
      <p:bldP spid="5" grpId="0" animBg="1"/>
      <p:bldP spid="6" grpId="0"/>
      <p:bldP spid="7" grpId="0" uiExpand="1" build="p" animBg="1"/>
      <p:bldP spid="8" grpId="0" animBg="1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Solution of Deadlock Problem</a:t>
            </a:r>
          </a:p>
        </p:txBody>
      </p:sp>
      <p:sp>
        <p:nvSpPr>
          <p:cNvPr id="1771525" name="Rectangle 5"/>
          <p:cNvSpPr>
            <a:spLocks noChangeArrowheads="1"/>
          </p:cNvSpPr>
          <p:nvPr/>
        </p:nvSpPr>
        <p:spPr bwMode="auto">
          <a:xfrm>
            <a:off x="381000" y="1684946"/>
            <a:ext cx="91106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95288" indent="-395288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  <a:tabLst>
                <a:tab pos="404813" algn="l"/>
                <a:tab pos="1077913" algn="l"/>
                <a:tab pos="3659188" algn="l"/>
                <a:tab pos="8859838" algn="l"/>
              </a:tabLst>
            </a:pPr>
            <a:r>
              <a:rPr lang="en-US" sz="3200" b="1" i="1" dirty="0" smtClean="0">
                <a:solidFill>
                  <a:srgbClr val="00B050"/>
                </a:solidFill>
              </a:rPr>
              <a:t>NEW_</a:t>
            </a:r>
            <a:r>
              <a:rPr lang="en-US" sz="3200" i="1" dirty="0" smtClean="0"/>
              <a:t>NETWORK </a:t>
            </a:r>
            <a:r>
              <a:rPr lang="en-US" sz="3200" i="1" dirty="0"/>
              <a:t>= TELS </a:t>
            </a:r>
            <a:r>
              <a:rPr lang="en-US" sz="3200" b="1" dirty="0"/>
              <a:t>||</a:t>
            </a:r>
            <a:r>
              <a:rPr lang="en-US" sz="3200" i="1" dirty="0"/>
              <a:t> LINES </a:t>
            </a:r>
            <a:r>
              <a:rPr lang="en-US" sz="3200" b="1" dirty="0">
                <a:solidFill>
                  <a:srgbClr val="00B050"/>
                </a:solidFill>
              </a:rPr>
              <a:t>||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</a:rPr>
              <a:t>GUARD</a:t>
            </a:r>
            <a:r>
              <a:rPr lang="en-US" sz="3600" b="1" baseline="-25000" dirty="0" smtClean="0">
                <a:solidFill>
                  <a:srgbClr val="00B050"/>
                </a:solidFill>
              </a:rPr>
              <a:t>0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4570412" y="3352800"/>
            <a:ext cx="2697480" cy="1828800"/>
          </a:xfrm>
          <a:prstGeom prst="wedgeRectCallout">
            <a:avLst>
              <a:gd name="adj1" fmla="val 55105"/>
              <a:gd name="adj2" fmla="val -96960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45657" y="3631962"/>
            <a:ext cx="2148840" cy="804672"/>
          </a:xfrm>
          <a:prstGeom prst="rect">
            <a:avLst/>
          </a:prstGeom>
          <a:noFill/>
          <a:ln w="1905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08320" y="4343400"/>
            <a:ext cx="423514" cy="590372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79997" y="4741492"/>
            <a:ext cx="1280160" cy="24782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685" y="3635514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0 phone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7331153" y="4749225"/>
            <a:ext cx="287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GB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25" grpId="0" uiExpand="1" build="p" bldLvl="2"/>
      <p:bldP spid="4" grpId="0" uiExpand="1" build="p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584ED-29E5-4665-A952-DE335CCF39B9}" type="slidenum">
              <a:rPr lang="en-US"/>
              <a:pPr/>
              <a:t>54</a:t>
            </a:fld>
            <a:endParaRPr lang="en-US"/>
          </a:p>
        </p:txBody>
      </p:sp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Verification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4946"/>
            <a:ext cx="9110663" cy="4114800"/>
          </a:xfrm>
          <a:noFill/>
          <a:ln/>
        </p:spPr>
        <p:txBody>
          <a:bodyPr/>
          <a:lstStyle/>
          <a:p>
            <a:pPr marL="395288" indent="-395288"/>
            <a:r>
              <a:rPr lang="en-US" dirty="0"/>
              <a:t>Conventionally:</a:t>
            </a:r>
            <a:endParaRPr lang="en-US" i="1" dirty="0"/>
          </a:p>
          <a:p>
            <a:pPr marL="808038" lvl="1" indent="-298450">
              <a:buSzPct val="50000"/>
              <a:buFont typeface="Monotype Sorts" pitchFamily="2" charset="2"/>
              <a:buChar char="n"/>
            </a:pPr>
            <a:r>
              <a:rPr lang="en-US" dirty="0"/>
              <a:t>Verify the implementation using test data, </a:t>
            </a:r>
            <a:r>
              <a:rPr lang="en-US" i="1" dirty="0"/>
              <a:t>or</a:t>
            </a:r>
            <a:endParaRPr lang="en-US" dirty="0"/>
          </a:p>
          <a:p>
            <a:pPr marL="808038" lvl="1" indent="-298450">
              <a:buSzPct val="50000"/>
              <a:buFont typeface="Monotype Sorts" pitchFamily="2" charset="2"/>
              <a:buChar char="n"/>
            </a:pPr>
            <a:r>
              <a:rPr lang="en-US" dirty="0"/>
              <a:t>Verify the specification using simulation</a:t>
            </a:r>
          </a:p>
          <a:p>
            <a:pPr marL="395288" indent="-395288"/>
            <a:r>
              <a:rPr lang="en-US" b="1" i="1" dirty="0">
                <a:solidFill>
                  <a:srgbClr val="C00000"/>
                </a:solidFill>
              </a:rPr>
              <a:t>But</a:t>
            </a:r>
            <a:r>
              <a:rPr lang="en-US" b="1" i="1" dirty="0">
                <a:solidFill>
                  <a:schemeClr val="hlink"/>
                </a:solidFill>
              </a:rPr>
              <a:t> </a:t>
            </a:r>
            <a:r>
              <a:rPr lang="en-US" dirty="0"/>
              <a:t>with 6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dirty="0">
                <a:latin typeface="Arial" charset="0"/>
              </a:rPr>
              <a:t>x </a:t>
            </a:r>
            <a:r>
              <a:rPr lang="en-US" dirty="0"/>
              <a:t>2</a:t>
            </a:r>
            <a:r>
              <a:rPr lang="en-US" i="1" baseline="30000" dirty="0"/>
              <a:t>N </a:t>
            </a:r>
            <a:r>
              <a:rPr lang="en-US" dirty="0" smtClean="0"/>
              <a:t>states</a:t>
            </a:r>
            <a:endParaRPr lang="en-US" dirty="0"/>
          </a:p>
          <a:p>
            <a:pPr marL="808038" lvl="1" indent="-298450">
              <a:buSzPct val="50000"/>
              <a:buFont typeface="Monotype Sorts" pitchFamily="2" charset="2"/>
              <a:buChar char="n"/>
            </a:pPr>
            <a:r>
              <a:rPr lang="en-US" dirty="0"/>
              <a:t>The process is too complex</a:t>
            </a:r>
          </a:p>
          <a:p>
            <a:pPr marL="808038" lvl="1" indent="-298450">
              <a:buSzPct val="50000"/>
              <a:buFont typeface="Monotype Sorts" pitchFamily="2" charset="2"/>
              <a:buChar char="n"/>
            </a:pPr>
            <a:r>
              <a:rPr lang="en-US" dirty="0"/>
              <a:t>The chance of </a:t>
            </a:r>
            <a:r>
              <a:rPr lang="en-US" dirty="0" smtClean="0"/>
              <a:t>revealing a failure </a:t>
            </a:r>
            <a:r>
              <a:rPr lang="en-US" dirty="0"/>
              <a:t>is </a:t>
            </a:r>
            <a:r>
              <a:rPr lang="en-US" dirty="0" smtClean="0"/>
              <a:t>small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579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3EB3-8689-4F55-886B-D959BC4D6A6D}" type="slidenum">
              <a:rPr lang="en-US"/>
              <a:pPr/>
              <a:t>55</a:t>
            </a:fld>
            <a:endParaRPr lang="en-US"/>
          </a:p>
        </p:txBody>
      </p:sp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Proof of Correctness</a:t>
            </a:r>
          </a:p>
        </p:txBody>
      </p:sp>
      <p:sp>
        <p:nvSpPr>
          <p:cNvPr id="168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4946"/>
            <a:ext cx="9110663" cy="4114800"/>
          </a:xfrm>
          <a:noFill/>
          <a:ln/>
        </p:spPr>
        <p:txBody>
          <a:bodyPr/>
          <a:lstStyle/>
          <a:p>
            <a:pPr marL="395288" indent="-395288"/>
            <a:r>
              <a:rPr lang="en-US" dirty="0"/>
              <a:t>Suppose </a:t>
            </a:r>
            <a:r>
              <a:rPr lang="en-US" i="1" dirty="0"/>
              <a:t>N </a:t>
            </a:r>
            <a:r>
              <a:rPr lang="en-US" dirty="0"/>
              <a:t>lines are being connected</a:t>
            </a:r>
          </a:p>
          <a:p>
            <a:pPr lvl="1" indent="-352425">
              <a:buSzPct val="50000"/>
              <a:buFont typeface="Monotype Sorts" pitchFamily="2" charset="2"/>
              <a:buChar char="n"/>
            </a:pPr>
            <a:r>
              <a:rPr lang="en-US" dirty="0"/>
              <a:t>Since no more than </a:t>
            </a:r>
            <a:r>
              <a:rPr lang="en-US" i="1" dirty="0"/>
              <a:t>N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 telephones have been picked up, some of them must be working with teleconferencing</a:t>
            </a:r>
          </a:p>
          <a:p>
            <a:pPr marL="395288" indent="-395288"/>
            <a:r>
              <a:rPr lang="en-US" dirty="0"/>
              <a:t>Suppose less than </a:t>
            </a:r>
            <a:r>
              <a:rPr lang="en-US" i="1" dirty="0"/>
              <a:t>N </a:t>
            </a:r>
            <a:r>
              <a:rPr lang="en-US" dirty="0"/>
              <a:t>lines are being connected</a:t>
            </a:r>
          </a:p>
          <a:p>
            <a:pPr lvl="1" indent="-352425">
              <a:buSzPct val="50000"/>
              <a:buFont typeface="Monotype Sorts" pitchFamily="2" charset="2"/>
              <a:buChar char="n"/>
            </a:pPr>
            <a:r>
              <a:rPr lang="en-US" dirty="0"/>
              <a:t>Some telephone can be connected to the spare line</a:t>
            </a:r>
          </a:p>
          <a:p>
            <a:pPr marL="395288" indent="-395288"/>
            <a:r>
              <a:rPr lang="en-US" dirty="0"/>
              <a:t>In either case, there is no </a:t>
            </a:r>
            <a:r>
              <a:rPr lang="en-US" dirty="0" smtClean="0"/>
              <a:t>deadlock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03" grpId="0" uiExpand="1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Solution of </a:t>
            </a:r>
            <a:r>
              <a:rPr lang="en-US" b="1" dirty="0" smtClean="0">
                <a:solidFill>
                  <a:schemeClr val="bg2"/>
                </a:solidFill>
              </a:rPr>
              <a:t>Starvation</a:t>
            </a:r>
            <a:r>
              <a:rPr lang="en-US" b="1" dirty="0" smtClean="0"/>
              <a:t> Problem?</a:t>
            </a:r>
            <a:endParaRPr lang="en-US" b="1" dirty="0"/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2" y="1684946"/>
            <a:ext cx="9326880" cy="4114800"/>
          </a:xfrm>
          <a:noFill/>
          <a:ln/>
        </p:spPr>
        <p:txBody>
          <a:bodyPr/>
          <a:lstStyle/>
          <a:p>
            <a:pPr marL="395288" indent="-395288"/>
            <a:r>
              <a:rPr lang="en-US" dirty="0"/>
              <a:t>Starvation </a:t>
            </a:r>
            <a:r>
              <a:rPr lang="en-US" dirty="0" smtClean="0"/>
              <a:t>problem is </a:t>
            </a:r>
            <a:r>
              <a:rPr lang="en-US" dirty="0"/>
              <a:t>beyond the scope of this </a:t>
            </a:r>
            <a:r>
              <a:rPr lang="en-US" dirty="0" smtClean="0"/>
              <a:t>course </a:t>
            </a:r>
            <a:r>
              <a:rPr lang="en-US" sz="13800" dirty="0" smtClean="0">
                <a:solidFill>
                  <a:schemeClr val="bg2"/>
                </a:solidFill>
                <a:sym typeface="Wingdings" pitchFamily="2" charset="2"/>
              </a:rPr>
              <a:t>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.</a:t>
            </a:r>
            <a:r>
              <a:rPr lang="en-US" dirty="0"/>
              <a:t> </a:t>
            </a:r>
            <a:endParaRPr lang="en-US" dirty="0">
              <a:solidFill>
                <a:schemeClr val="bg2"/>
              </a:solidFill>
              <a:sym typeface="Wingdings" pitchFamily="2" charset="2"/>
            </a:endParaRPr>
          </a:p>
          <a:p>
            <a:pPr lvl="1" indent="-35242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07" grpId="0" uiExpand="1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1E01-669B-4C1E-843E-2B33EE043364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57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b="1" dirty="0" smtClean="0"/>
              <a:t>Disadvantages of Formal </a:t>
            </a:r>
            <a:r>
              <a:rPr lang="en-US" b="1" dirty="0"/>
              <a:t>Methods</a:t>
            </a:r>
            <a:endParaRPr lang="en-US" dirty="0"/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9144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Formal methods may not be accepted by software engineers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intuitive, full of jargon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Bottom 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of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Lack of track record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supported by CASE tools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Disregard of current practices</a:t>
            </a:r>
          </a:p>
          <a:p>
            <a:pPr>
              <a:lnSpc>
                <a:spcPct val="90000"/>
              </a:lnSpc>
            </a:pPr>
            <a:r>
              <a:rPr lang="en-US" dirty="0"/>
              <a:t>The method may be very difficult for complex </a:t>
            </a:r>
            <a:r>
              <a:rPr lang="en-US" dirty="0" smtClean="0"/>
              <a:t>systems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3635" grpId="0" uiExpand="1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6" name="Rectangle 4"/>
          <p:cNvSpPr>
            <a:spLocks noChangeArrowheads="1"/>
          </p:cNvSpPr>
          <p:nvPr/>
        </p:nvSpPr>
        <p:spPr bwMode="auto">
          <a:xfrm>
            <a:off x="486092" y="1676400"/>
            <a:ext cx="850392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cs typeface="Times" pitchFamily="18" charset="0"/>
              </a:rPr>
              <a:t>From:</a:t>
            </a:r>
            <a:r>
              <a:rPr lang="en-US" sz="3200" dirty="0">
                <a:cs typeface="Times" pitchFamily="18" charset="0"/>
              </a:rPr>
              <a:t> </a:t>
            </a:r>
            <a:r>
              <a:rPr lang="en-US" dirty="0">
                <a:latin typeface="Consolas" pitchFamily="49" charset="0"/>
                <a:cs typeface="Times" pitchFamily="18" charset="0"/>
                <a:hlinkClick r:id="rId3"/>
              </a:rPr>
              <a:t>username@cs.hku.hk</a:t>
            </a:r>
            <a:r>
              <a:rPr lang="en-US" sz="3200" dirty="0">
                <a:cs typeface="Times" pitchFamily="18" charset="0"/>
              </a:rPr>
              <a:t> </a:t>
            </a:r>
            <a:br>
              <a:rPr lang="en-US" sz="3200" dirty="0">
                <a:cs typeface="Times" pitchFamily="18" charset="0"/>
              </a:rPr>
            </a:br>
            <a:r>
              <a:rPr lang="en-US" sz="3200" b="1" dirty="0">
                <a:cs typeface="Times" pitchFamily="18" charset="0"/>
              </a:rPr>
              <a:t>To:</a:t>
            </a:r>
            <a:r>
              <a:rPr lang="en-US" sz="3200" dirty="0">
                <a:cs typeface="Times" pitchFamily="18" charset="0"/>
              </a:rPr>
              <a:t> </a:t>
            </a:r>
            <a:r>
              <a:rPr lang="en-US" dirty="0">
                <a:latin typeface="Consolas" pitchFamily="49" charset="0"/>
                <a:cs typeface="Times" pitchFamily="18" charset="0"/>
                <a:hlinkClick r:id="rId4"/>
              </a:rPr>
              <a:t>thtse@cs.hku.hk</a:t>
            </a:r>
            <a:r>
              <a:rPr lang="en-US" sz="3200" dirty="0">
                <a:cs typeface="Times" pitchFamily="18" charset="0"/>
              </a:rPr>
              <a:t> 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>
                <a:cs typeface="Times" pitchFamily="18" charset="0"/>
              </a:rPr>
              <a:t>The </a:t>
            </a:r>
            <a:r>
              <a:rPr lang="en-US" sz="3200" dirty="0" smtClean="0">
                <a:cs typeface="Times" pitchFamily="18" charset="0"/>
              </a:rPr>
              <a:t>CSP </a:t>
            </a:r>
            <a:r>
              <a:rPr lang="en-US" sz="3200" dirty="0">
                <a:cs typeface="Times" pitchFamily="18" charset="0"/>
              </a:rPr>
              <a:t>assignment is really so difficult. I can tell you that </a:t>
            </a:r>
            <a:r>
              <a:rPr lang="en-US" sz="3200" dirty="0" smtClean="0">
                <a:cs typeface="Times" pitchFamily="18" charset="0"/>
              </a:rPr>
              <a:t>CSP </a:t>
            </a:r>
            <a:r>
              <a:rPr lang="en-US" sz="3200" dirty="0">
                <a:cs typeface="Times" pitchFamily="18" charset="0"/>
              </a:rPr>
              <a:t>is the most difficult language in the world. I really feel depressed and helpless in the past two weeks when dealing with the assignment. ... I really don’t know what to do instead of just ignoring the </a:t>
            </a:r>
            <a:r>
              <a:rPr lang="en-US" sz="3200" dirty="0" smtClean="0">
                <a:cs typeface="Times" pitchFamily="18" charset="0"/>
              </a:rPr>
              <a:t>assignment 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cs typeface="Times" pitchFamily="18" charset="0"/>
              </a:rPr>
              <a:t>.</a:t>
            </a:r>
            <a:r>
              <a:rPr lang="en-US" sz="3200" dirty="0" smtClean="0">
                <a:cs typeface="Times" pitchFamily="18" charset="0"/>
              </a:rPr>
              <a:t> </a:t>
            </a:r>
            <a:endParaRPr lang="en-US" sz="3200" dirty="0"/>
          </a:p>
          <a:p>
            <a:pPr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u"/>
            </a:pPr>
            <a:endParaRPr lang="en-US" sz="3200" dirty="0"/>
          </a:p>
        </p:txBody>
      </p:sp>
      <p:sp>
        <p:nvSpPr>
          <p:cNvPr id="186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 of Formal </a:t>
            </a:r>
            <a:r>
              <a:rPr lang="en-US" b="1" dirty="0"/>
              <a:t>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58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7066-3F07-4186-867B-C8DB5275B34A}" type="slidenum">
              <a:rPr lang="en-US">
                <a:solidFill>
                  <a:schemeClr val="bg1">
                    <a:lumMod val="65000"/>
                  </a:schemeClr>
                </a:solidFill>
              </a:rPr>
              <a:pPr/>
              <a:t>59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6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b="1" dirty="0" smtClean="0"/>
              <a:t>We are at the Crossroads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 rot="-2691671">
            <a:off x="2131302" y="203140"/>
            <a:ext cx="5029200" cy="5030788"/>
            <a:chOff x="1584" y="384"/>
            <a:chExt cx="3168" cy="3169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auto">
            <a:xfrm rot="-5400000">
              <a:off x="0" y="1968"/>
              <a:ext cx="3168" cy="0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584" y="3552"/>
              <a:ext cx="3168" cy="1"/>
            </a:xfrm>
            <a:prstGeom prst="line">
              <a:avLst/>
            </a:prstGeom>
            <a:noFill/>
            <a:ln w="152400">
              <a:solidFill>
                <a:schemeClr val="bg2"/>
              </a:solidFill>
              <a:round/>
              <a:headEnd type="none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 rot="-2691671">
            <a:off x="3426701" y="866595"/>
            <a:ext cx="2438400" cy="2438400"/>
          </a:xfrm>
          <a:custGeom>
            <a:avLst/>
            <a:gdLst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406408 h 2438400"/>
              <a:gd name="connsiteX4" fmla="*/ 2438400 w 2438400"/>
              <a:gd name="connsiteY4" fmla="*/ 2031992 h 2438400"/>
              <a:gd name="connsiteX5" fmla="*/ 2031992 w 2438400"/>
              <a:gd name="connsiteY5" fmla="*/ 2438400 h 2438400"/>
              <a:gd name="connsiteX6" fmla="*/ 406408 w 2438400"/>
              <a:gd name="connsiteY6" fmla="*/ 2438400 h 2438400"/>
              <a:gd name="connsiteX7" fmla="*/ 0 w 2438400"/>
              <a:gd name="connsiteY7" fmla="*/ 2031992 h 2438400"/>
              <a:gd name="connsiteX8" fmla="*/ 0 w 2438400"/>
              <a:gd name="connsiteY8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2031992 h 2438400"/>
              <a:gd name="connsiteX4" fmla="*/ 2031992 w 2438400"/>
              <a:gd name="connsiteY4" fmla="*/ 2438400 h 2438400"/>
              <a:gd name="connsiteX5" fmla="*/ 406408 w 2438400"/>
              <a:gd name="connsiteY5" fmla="*/ 2438400 h 2438400"/>
              <a:gd name="connsiteX6" fmla="*/ 0 w 2438400"/>
              <a:gd name="connsiteY6" fmla="*/ 2031992 h 2438400"/>
              <a:gd name="connsiteX7" fmla="*/ 0 w 2438400"/>
              <a:gd name="connsiteY7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438400 w 2438400"/>
              <a:gd name="connsiteY2" fmla="*/ 2031992 h 2438400"/>
              <a:gd name="connsiteX3" fmla="*/ 2031992 w 2438400"/>
              <a:gd name="connsiteY3" fmla="*/ 2438400 h 2438400"/>
              <a:gd name="connsiteX4" fmla="*/ 406408 w 2438400"/>
              <a:gd name="connsiteY4" fmla="*/ 2438400 h 2438400"/>
              <a:gd name="connsiteX5" fmla="*/ 0 w 2438400"/>
              <a:gd name="connsiteY5" fmla="*/ 2031992 h 2438400"/>
              <a:gd name="connsiteX6" fmla="*/ 0 w 2438400"/>
              <a:gd name="connsiteY6" fmla="*/ 40640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438400">
                <a:moveTo>
                  <a:pt x="0" y="406408"/>
                </a:moveTo>
                <a:cubicBezTo>
                  <a:pt x="0" y="181955"/>
                  <a:pt x="181955" y="0"/>
                  <a:pt x="406408" y="0"/>
                </a:cubicBezTo>
                <a:lnTo>
                  <a:pt x="2438400" y="2031992"/>
                </a:lnTo>
                <a:cubicBezTo>
                  <a:pt x="2438400" y="2256445"/>
                  <a:pt x="2256445" y="2438400"/>
                  <a:pt x="2031992" y="2438400"/>
                </a:cubicBezTo>
                <a:lnTo>
                  <a:pt x="406408" y="2438400"/>
                </a:lnTo>
                <a:cubicBezTo>
                  <a:pt x="181955" y="2438400"/>
                  <a:pt x="0" y="2256445"/>
                  <a:pt x="0" y="2031992"/>
                </a:cubicBezTo>
                <a:lnTo>
                  <a:pt x="0" y="406408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708329">
            <a:off x="160402" y="3515677"/>
            <a:ext cx="24688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CSP, etc.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-2691671">
            <a:off x="5324653" y="4150494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r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UML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Precise</a:t>
            </a:r>
            <a:endParaRPr lang="en-US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43804" y="1981200"/>
            <a:ext cx="277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User friendly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4529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798" name="Group 134"/>
          <p:cNvGrpSpPr>
            <a:grpSpLocks/>
          </p:cNvGrpSpPr>
          <p:nvPr/>
        </p:nvGrpSpPr>
        <p:grpSpPr bwMode="auto">
          <a:xfrm>
            <a:off x="3603625" y="4724410"/>
            <a:ext cx="2667000" cy="461963"/>
            <a:chOff x="2286" y="3168"/>
            <a:chExt cx="1680" cy="291"/>
          </a:xfrm>
        </p:grpSpPr>
        <p:sp>
          <p:nvSpPr>
            <p:cNvPr id="1649766" name="Line 102"/>
            <p:cNvSpPr>
              <a:spLocks noChangeShapeType="1"/>
            </p:cNvSpPr>
            <p:nvPr/>
          </p:nvSpPr>
          <p:spPr bwMode="auto">
            <a:xfrm flipH="1">
              <a:off x="2286" y="3408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3" name="Rectangle 109"/>
            <p:cNvSpPr>
              <a:spLocks noChangeArrowheads="1"/>
            </p:cNvSpPr>
            <p:nvPr/>
          </p:nvSpPr>
          <p:spPr bwMode="auto">
            <a:xfrm>
              <a:off x="2329" y="3168"/>
              <a:ext cx="15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1.disconnectline.1</a:t>
              </a:r>
            </a:p>
          </p:txBody>
        </p:sp>
      </p:grpSp>
      <p:grpSp>
        <p:nvGrpSpPr>
          <p:cNvPr id="1649791" name="Group 127"/>
          <p:cNvGrpSpPr>
            <a:grpSpLocks/>
          </p:cNvGrpSpPr>
          <p:nvPr/>
        </p:nvGrpSpPr>
        <p:grpSpPr bwMode="auto">
          <a:xfrm>
            <a:off x="3630616" y="4419610"/>
            <a:ext cx="2590800" cy="461963"/>
            <a:chOff x="2232" y="2784"/>
            <a:chExt cx="1632" cy="291"/>
          </a:xfrm>
        </p:grpSpPr>
        <p:sp>
          <p:nvSpPr>
            <p:cNvPr id="1649763" name="Line 99"/>
            <p:cNvSpPr>
              <a:spLocks noChangeShapeType="1"/>
            </p:cNvSpPr>
            <p:nvPr/>
          </p:nvSpPr>
          <p:spPr bwMode="auto">
            <a:xfrm>
              <a:off x="2232" y="3024"/>
              <a:ext cx="163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64" name="Rectangle 100"/>
            <p:cNvSpPr>
              <a:spLocks noChangeArrowheads="1"/>
            </p:cNvSpPr>
            <p:nvPr/>
          </p:nvSpPr>
          <p:spPr bwMode="auto">
            <a:xfrm>
              <a:off x="2488" y="2784"/>
              <a:ext cx="12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hlink"/>
                  </a:solidFill>
                </a:rPr>
                <a:t>1.requestcut.1</a:t>
              </a:r>
            </a:p>
          </p:txBody>
        </p:sp>
      </p:grpSp>
      <p:sp>
        <p:nvSpPr>
          <p:cNvPr id="16496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/>
              <a:t>Sequence Diagram</a:t>
            </a:r>
          </a:p>
        </p:txBody>
      </p:sp>
      <p:grpSp>
        <p:nvGrpSpPr>
          <p:cNvPr id="1649786" name="Group 122"/>
          <p:cNvGrpSpPr>
            <a:grpSpLocks/>
          </p:cNvGrpSpPr>
          <p:nvPr/>
        </p:nvGrpSpPr>
        <p:grpSpPr bwMode="auto">
          <a:xfrm>
            <a:off x="977903" y="2286007"/>
            <a:ext cx="2601913" cy="461963"/>
            <a:chOff x="672" y="1440"/>
            <a:chExt cx="1536" cy="291"/>
          </a:xfrm>
        </p:grpSpPr>
        <p:sp>
          <p:nvSpPr>
            <p:cNvPr id="1649695" name="Rectangle 31"/>
            <p:cNvSpPr>
              <a:spLocks noChangeArrowheads="1"/>
            </p:cNvSpPr>
            <p:nvPr/>
          </p:nvSpPr>
          <p:spPr bwMode="auto">
            <a:xfrm>
              <a:off x="899" y="1440"/>
              <a:ext cx="10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1.lifthandset</a:t>
              </a:r>
            </a:p>
          </p:txBody>
        </p:sp>
        <p:sp>
          <p:nvSpPr>
            <p:cNvPr id="1649737" name="Line 73"/>
            <p:cNvSpPr>
              <a:spLocks noChangeShapeType="1"/>
            </p:cNvSpPr>
            <p:nvPr/>
          </p:nvSpPr>
          <p:spPr bwMode="auto">
            <a:xfrm>
              <a:off x="672" y="1680"/>
              <a:ext cx="153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89" name="Group 125"/>
          <p:cNvGrpSpPr>
            <a:grpSpLocks/>
          </p:cNvGrpSpPr>
          <p:nvPr/>
        </p:nvGrpSpPr>
        <p:grpSpPr bwMode="auto">
          <a:xfrm>
            <a:off x="3605216" y="2895608"/>
            <a:ext cx="2667000" cy="461963"/>
            <a:chOff x="2288" y="2016"/>
            <a:chExt cx="1680" cy="291"/>
          </a:xfrm>
        </p:grpSpPr>
        <p:sp>
          <p:nvSpPr>
            <p:cNvPr id="1649699" name="Rectangle 35"/>
            <p:cNvSpPr>
              <a:spLocks noChangeArrowheads="1"/>
            </p:cNvSpPr>
            <p:nvPr/>
          </p:nvSpPr>
          <p:spPr bwMode="auto">
            <a:xfrm>
              <a:off x="2441" y="2016"/>
              <a:ext cx="1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1.connectline.1</a:t>
              </a:r>
            </a:p>
          </p:txBody>
        </p:sp>
        <p:sp>
          <p:nvSpPr>
            <p:cNvPr id="1649742" name="Line 78"/>
            <p:cNvSpPr>
              <a:spLocks noChangeShapeType="1"/>
            </p:cNvSpPr>
            <p:nvPr/>
          </p:nvSpPr>
          <p:spPr bwMode="auto">
            <a:xfrm flipH="1">
              <a:off x="2288" y="2256"/>
              <a:ext cx="168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87" name="Group 123"/>
          <p:cNvGrpSpPr>
            <a:grpSpLocks/>
          </p:cNvGrpSpPr>
          <p:nvPr/>
        </p:nvGrpSpPr>
        <p:grpSpPr bwMode="auto">
          <a:xfrm>
            <a:off x="3606800" y="2590808"/>
            <a:ext cx="2590800" cy="461963"/>
            <a:chOff x="2232" y="1632"/>
            <a:chExt cx="1632" cy="291"/>
          </a:xfrm>
        </p:grpSpPr>
        <p:sp>
          <p:nvSpPr>
            <p:cNvPr id="1649741" name="Line 77"/>
            <p:cNvSpPr>
              <a:spLocks noChangeShapeType="1"/>
            </p:cNvSpPr>
            <p:nvPr/>
          </p:nvSpPr>
          <p:spPr bwMode="auto">
            <a:xfrm>
              <a:off x="2232" y="1872"/>
              <a:ext cx="163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53" name="Rectangle 89"/>
            <p:cNvSpPr>
              <a:spLocks noChangeArrowheads="1"/>
            </p:cNvSpPr>
            <p:nvPr/>
          </p:nvSpPr>
          <p:spPr bwMode="auto">
            <a:xfrm>
              <a:off x="2462" y="1632"/>
              <a:ext cx="1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hlink"/>
                  </a:solidFill>
                </a:rPr>
                <a:t>1.requestline.1</a:t>
              </a:r>
            </a:p>
          </p:txBody>
        </p:sp>
      </p:grpSp>
      <p:grpSp>
        <p:nvGrpSpPr>
          <p:cNvPr id="1649794" name="Group 130"/>
          <p:cNvGrpSpPr>
            <a:grpSpLocks/>
          </p:cNvGrpSpPr>
          <p:nvPr/>
        </p:nvGrpSpPr>
        <p:grpSpPr bwMode="auto">
          <a:xfrm>
            <a:off x="962028" y="4419610"/>
            <a:ext cx="2617788" cy="461963"/>
            <a:chOff x="654" y="2784"/>
            <a:chExt cx="1536" cy="291"/>
          </a:xfrm>
        </p:grpSpPr>
        <p:sp>
          <p:nvSpPr>
            <p:cNvPr id="1649700" name="Rectangle 36"/>
            <p:cNvSpPr>
              <a:spLocks noChangeArrowheads="1"/>
            </p:cNvSpPr>
            <p:nvPr/>
          </p:nvSpPr>
          <p:spPr bwMode="auto">
            <a:xfrm>
              <a:off x="1021" y="2784"/>
              <a:ext cx="7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1.hangup</a:t>
              </a:r>
            </a:p>
          </p:txBody>
        </p:sp>
        <p:sp>
          <p:nvSpPr>
            <p:cNvPr id="1649765" name="Line 101"/>
            <p:cNvSpPr>
              <a:spLocks noChangeShapeType="1"/>
            </p:cNvSpPr>
            <p:nvPr/>
          </p:nvSpPr>
          <p:spPr bwMode="auto">
            <a:xfrm>
              <a:off x="654" y="2832"/>
              <a:ext cx="153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95" name="Group 131"/>
          <p:cNvGrpSpPr>
            <a:grpSpLocks/>
          </p:cNvGrpSpPr>
          <p:nvPr/>
        </p:nvGrpSpPr>
        <p:grpSpPr bwMode="auto">
          <a:xfrm>
            <a:off x="1041400" y="3810004"/>
            <a:ext cx="2514600" cy="461963"/>
            <a:chOff x="656" y="2400"/>
            <a:chExt cx="1584" cy="291"/>
          </a:xfrm>
        </p:grpSpPr>
        <p:sp>
          <p:nvSpPr>
            <p:cNvPr id="1649745" name="Line 81"/>
            <p:cNvSpPr>
              <a:spLocks noChangeShapeType="1"/>
            </p:cNvSpPr>
            <p:nvPr/>
          </p:nvSpPr>
          <p:spPr bwMode="auto">
            <a:xfrm flipH="1">
              <a:off x="656" y="2640"/>
              <a:ext cx="158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2" name="Rectangle 108"/>
            <p:cNvSpPr>
              <a:spLocks noChangeArrowheads="1"/>
            </p:cNvSpPr>
            <p:nvPr/>
          </p:nvSpPr>
          <p:spPr bwMode="auto">
            <a:xfrm>
              <a:off x="1090" y="2400"/>
              <a:ext cx="6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hlink"/>
                  </a:solidFill>
                </a:rPr>
                <a:t>1.ready</a:t>
              </a:r>
            </a:p>
          </p:txBody>
        </p:sp>
      </p:grpSp>
      <p:grpSp>
        <p:nvGrpSpPr>
          <p:cNvPr id="1649793" name="Group 129"/>
          <p:cNvGrpSpPr>
            <a:grpSpLocks/>
          </p:cNvGrpSpPr>
          <p:nvPr/>
        </p:nvGrpSpPr>
        <p:grpSpPr bwMode="auto">
          <a:xfrm>
            <a:off x="1038225" y="5638811"/>
            <a:ext cx="2514600" cy="461963"/>
            <a:chOff x="654" y="3552"/>
            <a:chExt cx="1584" cy="291"/>
          </a:xfrm>
        </p:grpSpPr>
        <p:sp>
          <p:nvSpPr>
            <p:cNvPr id="1649769" name="Line 105"/>
            <p:cNvSpPr>
              <a:spLocks noChangeShapeType="1"/>
            </p:cNvSpPr>
            <p:nvPr/>
          </p:nvSpPr>
          <p:spPr bwMode="auto">
            <a:xfrm flipH="1">
              <a:off x="654" y="3792"/>
              <a:ext cx="158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4" name="Rectangle 110"/>
            <p:cNvSpPr>
              <a:spLocks noChangeArrowheads="1"/>
            </p:cNvSpPr>
            <p:nvPr/>
          </p:nvSpPr>
          <p:spPr bwMode="auto">
            <a:xfrm>
              <a:off x="1181" y="3552"/>
              <a:ext cx="5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hlink"/>
                  </a:solidFill>
                </a:rPr>
                <a:t>1.out</a:t>
              </a:r>
              <a:endParaRPr lang="en-US" sz="2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649799" name="Group 135"/>
          <p:cNvGrpSpPr>
            <a:grpSpLocks/>
          </p:cNvGrpSpPr>
          <p:nvPr/>
        </p:nvGrpSpPr>
        <p:grpSpPr bwMode="auto">
          <a:xfrm>
            <a:off x="381000" y="1676400"/>
            <a:ext cx="1200150" cy="4851400"/>
            <a:chOff x="240" y="1056"/>
            <a:chExt cx="756" cy="3056"/>
          </a:xfrm>
        </p:grpSpPr>
        <p:sp>
          <p:nvSpPr>
            <p:cNvPr id="1649731" name="Line 67"/>
            <p:cNvSpPr>
              <a:spLocks noChangeShapeType="1"/>
            </p:cNvSpPr>
            <p:nvPr/>
          </p:nvSpPr>
          <p:spPr bwMode="auto">
            <a:xfrm>
              <a:off x="618" y="1376"/>
              <a:ext cx="0" cy="27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30" name="Text Box 66"/>
            <p:cNvSpPr txBox="1">
              <a:spLocks noChangeArrowheads="1"/>
            </p:cNvSpPr>
            <p:nvPr/>
          </p:nvSpPr>
          <p:spPr bwMode="auto">
            <a:xfrm>
              <a:off x="240" y="1056"/>
              <a:ext cx="756" cy="3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i="1"/>
                <a:t>USER</a:t>
              </a:r>
              <a:r>
                <a:rPr lang="en-US" sz="3200" baseline="-25000"/>
                <a:t>1</a:t>
              </a:r>
            </a:p>
          </p:txBody>
        </p:sp>
      </p:grpSp>
      <p:grpSp>
        <p:nvGrpSpPr>
          <p:cNvPr id="1649790" name="Group 126"/>
          <p:cNvGrpSpPr>
            <a:grpSpLocks/>
          </p:cNvGrpSpPr>
          <p:nvPr/>
        </p:nvGrpSpPr>
        <p:grpSpPr bwMode="auto">
          <a:xfrm>
            <a:off x="3630616" y="3505208"/>
            <a:ext cx="5208587" cy="461963"/>
            <a:chOff x="2287" y="2208"/>
            <a:chExt cx="3281" cy="291"/>
          </a:xfrm>
        </p:grpSpPr>
        <p:sp>
          <p:nvSpPr>
            <p:cNvPr id="1649756" name="Rectangle 92"/>
            <p:cNvSpPr>
              <a:spLocks noChangeArrowheads="1"/>
            </p:cNvSpPr>
            <p:nvPr/>
          </p:nvSpPr>
          <p:spPr bwMode="auto">
            <a:xfrm>
              <a:off x="4121" y="2208"/>
              <a:ext cx="12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1.connectline.2</a:t>
              </a:r>
            </a:p>
          </p:txBody>
        </p:sp>
        <p:sp>
          <p:nvSpPr>
            <p:cNvPr id="1649743" name="Line 79"/>
            <p:cNvSpPr>
              <a:spLocks noChangeShapeType="1"/>
            </p:cNvSpPr>
            <p:nvPr/>
          </p:nvSpPr>
          <p:spPr bwMode="auto">
            <a:xfrm flipH="1">
              <a:off x="2287" y="2448"/>
              <a:ext cx="328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92" name="Group 128"/>
          <p:cNvGrpSpPr>
            <a:grpSpLocks/>
          </p:cNvGrpSpPr>
          <p:nvPr/>
        </p:nvGrpSpPr>
        <p:grpSpPr bwMode="auto">
          <a:xfrm>
            <a:off x="3627438" y="5334011"/>
            <a:ext cx="5200650" cy="461963"/>
            <a:chOff x="2285" y="3360"/>
            <a:chExt cx="3276" cy="291"/>
          </a:xfrm>
        </p:grpSpPr>
        <p:sp>
          <p:nvSpPr>
            <p:cNvPr id="1649771" name="Rectangle 107"/>
            <p:cNvSpPr>
              <a:spLocks noChangeArrowheads="1"/>
            </p:cNvSpPr>
            <p:nvPr/>
          </p:nvSpPr>
          <p:spPr bwMode="auto">
            <a:xfrm>
              <a:off x="4009" y="3360"/>
              <a:ext cx="15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tx2"/>
                  </a:solidFill>
                </a:rPr>
                <a:t>1.disconnectline.2</a:t>
              </a:r>
            </a:p>
          </p:txBody>
        </p:sp>
        <p:sp>
          <p:nvSpPr>
            <p:cNvPr id="1649767" name="Line 103"/>
            <p:cNvSpPr>
              <a:spLocks noChangeShapeType="1"/>
            </p:cNvSpPr>
            <p:nvPr/>
          </p:nvSpPr>
          <p:spPr bwMode="auto">
            <a:xfrm flipH="1">
              <a:off x="2285" y="3600"/>
              <a:ext cx="327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804" name="Group 140"/>
          <p:cNvGrpSpPr>
            <a:grpSpLocks/>
          </p:cNvGrpSpPr>
          <p:nvPr/>
        </p:nvGrpSpPr>
        <p:grpSpPr bwMode="auto">
          <a:xfrm>
            <a:off x="3683003" y="3200403"/>
            <a:ext cx="5181600" cy="461963"/>
            <a:chOff x="2304" y="1824"/>
            <a:chExt cx="3264" cy="291"/>
          </a:xfrm>
        </p:grpSpPr>
        <p:sp>
          <p:nvSpPr>
            <p:cNvPr id="1649744" name="Line 80"/>
            <p:cNvSpPr>
              <a:spLocks noChangeShapeType="1"/>
            </p:cNvSpPr>
            <p:nvPr/>
          </p:nvSpPr>
          <p:spPr bwMode="auto">
            <a:xfrm>
              <a:off x="2304" y="2064"/>
              <a:ext cx="326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54" name="Rectangle 90"/>
            <p:cNvSpPr>
              <a:spLocks noChangeArrowheads="1"/>
            </p:cNvSpPr>
            <p:nvPr/>
          </p:nvSpPr>
          <p:spPr bwMode="auto">
            <a:xfrm>
              <a:off x="4142" y="1824"/>
              <a:ext cx="1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hlink"/>
                  </a:solidFill>
                </a:rPr>
                <a:t>1.requestline.2</a:t>
              </a:r>
            </a:p>
          </p:txBody>
        </p:sp>
      </p:grpSp>
      <p:grpSp>
        <p:nvGrpSpPr>
          <p:cNvPr id="1649805" name="Group 141"/>
          <p:cNvGrpSpPr>
            <a:grpSpLocks/>
          </p:cNvGrpSpPr>
          <p:nvPr/>
        </p:nvGrpSpPr>
        <p:grpSpPr bwMode="auto">
          <a:xfrm>
            <a:off x="3670303" y="5029210"/>
            <a:ext cx="5181600" cy="461963"/>
            <a:chOff x="2304" y="2976"/>
            <a:chExt cx="3264" cy="291"/>
          </a:xfrm>
        </p:grpSpPr>
        <p:sp>
          <p:nvSpPr>
            <p:cNvPr id="1649768" name="Line 104"/>
            <p:cNvSpPr>
              <a:spLocks noChangeShapeType="1"/>
            </p:cNvSpPr>
            <p:nvPr/>
          </p:nvSpPr>
          <p:spPr bwMode="auto">
            <a:xfrm>
              <a:off x="2304" y="3216"/>
              <a:ext cx="326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0" name="Rectangle 106"/>
            <p:cNvSpPr>
              <a:spLocks noChangeArrowheads="1"/>
            </p:cNvSpPr>
            <p:nvPr/>
          </p:nvSpPr>
          <p:spPr bwMode="auto">
            <a:xfrm>
              <a:off x="4168" y="2976"/>
              <a:ext cx="12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l"/>
              <a:r>
                <a:rPr lang="en-US" sz="2400">
                  <a:solidFill>
                    <a:schemeClr val="hlink"/>
                  </a:solidFill>
                </a:rPr>
                <a:t>1.requestcut.2</a:t>
              </a:r>
            </a:p>
          </p:txBody>
        </p:sp>
      </p:grpSp>
      <p:grpSp>
        <p:nvGrpSpPr>
          <p:cNvPr id="1649813" name="Group 149"/>
          <p:cNvGrpSpPr>
            <a:grpSpLocks/>
          </p:cNvGrpSpPr>
          <p:nvPr/>
        </p:nvGrpSpPr>
        <p:grpSpPr bwMode="auto">
          <a:xfrm>
            <a:off x="3122613" y="1676400"/>
            <a:ext cx="971550" cy="4851400"/>
            <a:chOff x="1967" y="1056"/>
            <a:chExt cx="612" cy="3056"/>
          </a:xfrm>
        </p:grpSpPr>
        <p:sp>
          <p:nvSpPr>
            <p:cNvPr id="1649724" name="Line 60"/>
            <p:cNvSpPr>
              <a:spLocks noChangeShapeType="1"/>
            </p:cNvSpPr>
            <p:nvPr/>
          </p:nvSpPr>
          <p:spPr bwMode="auto">
            <a:xfrm>
              <a:off x="2273" y="1376"/>
              <a:ext cx="0" cy="27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22" name="Text Box 58"/>
            <p:cNvSpPr txBox="1">
              <a:spLocks noChangeArrowheads="1"/>
            </p:cNvSpPr>
            <p:nvPr/>
          </p:nvSpPr>
          <p:spPr bwMode="auto">
            <a:xfrm>
              <a:off x="1967" y="1056"/>
              <a:ext cx="612" cy="3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r>
                <a:rPr lang="en-US" i="1"/>
                <a:t>TEL</a:t>
              </a:r>
              <a:r>
                <a:rPr lang="en-US" sz="3200" baseline="-25000"/>
                <a:t>1</a:t>
              </a:r>
            </a:p>
          </p:txBody>
        </p:sp>
      </p:grpSp>
      <p:grpSp>
        <p:nvGrpSpPr>
          <p:cNvPr id="1649814" name="Group 150"/>
          <p:cNvGrpSpPr>
            <a:grpSpLocks/>
          </p:cNvGrpSpPr>
          <p:nvPr/>
        </p:nvGrpSpPr>
        <p:grpSpPr bwMode="auto">
          <a:xfrm>
            <a:off x="5680078" y="1676400"/>
            <a:ext cx="1101725" cy="4851400"/>
            <a:chOff x="3578" y="1056"/>
            <a:chExt cx="694" cy="3056"/>
          </a:xfrm>
        </p:grpSpPr>
        <p:sp>
          <p:nvSpPr>
            <p:cNvPr id="1649725" name="Line 61"/>
            <p:cNvSpPr>
              <a:spLocks noChangeShapeType="1"/>
            </p:cNvSpPr>
            <p:nvPr/>
          </p:nvSpPr>
          <p:spPr bwMode="auto">
            <a:xfrm>
              <a:off x="3925" y="1376"/>
              <a:ext cx="0" cy="27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23" name="Text Box 59"/>
            <p:cNvSpPr txBox="1">
              <a:spLocks noChangeArrowheads="1"/>
            </p:cNvSpPr>
            <p:nvPr/>
          </p:nvSpPr>
          <p:spPr bwMode="auto">
            <a:xfrm>
              <a:off x="3578" y="1056"/>
              <a:ext cx="694" cy="3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i="1"/>
                <a:t>LINE</a:t>
              </a:r>
              <a:r>
                <a:rPr lang="en-US" sz="3200" baseline="-25000"/>
                <a:t>1</a:t>
              </a:r>
            </a:p>
          </p:txBody>
        </p:sp>
      </p:grpSp>
      <p:grpSp>
        <p:nvGrpSpPr>
          <p:cNvPr id="1649815" name="Group 151"/>
          <p:cNvGrpSpPr>
            <a:grpSpLocks/>
          </p:cNvGrpSpPr>
          <p:nvPr/>
        </p:nvGrpSpPr>
        <p:grpSpPr bwMode="auto">
          <a:xfrm>
            <a:off x="8382000" y="1676400"/>
            <a:ext cx="1101725" cy="4851400"/>
            <a:chOff x="5280" y="1056"/>
            <a:chExt cx="694" cy="3056"/>
          </a:xfrm>
        </p:grpSpPr>
        <p:sp>
          <p:nvSpPr>
            <p:cNvPr id="1649729" name="Line 65"/>
            <p:cNvSpPr>
              <a:spLocks noChangeShapeType="1"/>
            </p:cNvSpPr>
            <p:nvPr/>
          </p:nvSpPr>
          <p:spPr bwMode="auto">
            <a:xfrm>
              <a:off x="5627" y="1376"/>
              <a:ext cx="0" cy="273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28" name="Text Box 64"/>
            <p:cNvSpPr txBox="1">
              <a:spLocks noChangeArrowheads="1"/>
            </p:cNvSpPr>
            <p:nvPr/>
          </p:nvSpPr>
          <p:spPr bwMode="auto">
            <a:xfrm>
              <a:off x="5280" y="1056"/>
              <a:ext cx="694" cy="33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i="1"/>
                <a:t>LINE</a:t>
              </a:r>
              <a:r>
                <a:rPr lang="en-US" sz="3200" baseline="-25000"/>
                <a:t>2</a:t>
              </a:r>
            </a:p>
          </p:txBody>
        </p:sp>
      </p:grp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5134292" y="402405"/>
            <a:ext cx="2468880" cy="1005840"/>
          </a:xfrm>
          <a:prstGeom prst="wedgeRectCallout">
            <a:avLst>
              <a:gd name="adj1" fmla="val -64132"/>
              <a:gd name="adj2" fmla="val 152678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TEL</a:t>
            </a:r>
            <a:r>
              <a:rPr lang="en-HK" baseline="-25000" dirty="0" smtClean="0"/>
              <a:t>1</a:t>
            </a:r>
            <a:r>
              <a:rPr lang="en-HK" dirty="0" smtClean="0"/>
              <a:t> requests LINE</a:t>
            </a:r>
            <a:r>
              <a:rPr lang="en-HK" baseline="-25000" dirty="0" smtClean="0"/>
              <a:t>1</a:t>
            </a:r>
            <a:endParaRPr lang="en-US" baseline="-25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4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4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4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4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4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4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4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4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64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4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z="3200" b="1" i="1" dirty="0" smtClean="0"/>
              <a:t>What about Other Engineering Disciplines?</a:t>
            </a:r>
            <a:br>
              <a:rPr lang="en-US" sz="3200" b="1" i="1" dirty="0" smtClean="0"/>
            </a:br>
            <a:r>
              <a:rPr lang="en-US" b="1" dirty="0" smtClean="0"/>
              <a:t>Electrical Engineering</a:t>
            </a:r>
            <a:endParaRPr lang="en-US" b="1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13508329">
            <a:off x="348348" y="4491749"/>
            <a:ext cx="5029200" cy="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8908329">
            <a:off x="3905080" y="4500134"/>
            <a:ext cx="5029200" cy="1588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2691671">
            <a:off x="3426701" y="866595"/>
            <a:ext cx="2438400" cy="2438400"/>
          </a:xfrm>
          <a:custGeom>
            <a:avLst/>
            <a:gdLst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406408 h 2438400"/>
              <a:gd name="connsiteX4" fmla="*/ 2438400 w 2438400"/>
              <a:gd name="connsiteY4" fmla="*/ 2031992 h 2438400"/>
              <a:gd name="connsiteX5" fmla="*/ 2031992 w 2438400"/>
              <a:gd name="connsiteY5" fmla="*/ 2438400 h 2438400"/>
              <a:gd name="connsiteX6" fmla="*/ 406408 w 2438400"/>
              <a:gd name="connsiteY6" fmla="*/ 2438400 h 2438400"/>
              <a:gd name="connsiteX7" fmla="*/ 0 w 2438400"/>
              <a:gd name="connsiteY7" fmla="*/ 2031992 h 2438400"/>
              <a:gd name="connsiteX8" fmla="*/ 0 w 2438400"/>
              <a:gd name="connsiteY8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2031992 h 2438400"/>
              <a:gd name="connsiteX4" fmla="*/ 2031992 w 2438400"/>
              <a:gd name="connsiteY4" fmla="*/ 2438400 h 2438400"/>
              <a:gd name="connsiteX5" fmla="*/ 406408 w 2438400"/>
              <a:gd name="connsiteY5" fmla="*/ 2438400 h 2438400"/>
              <a:gd name="connsiteX6" fmla="*/ 0 w 2438400"/>
              <a:gd name="connsiteY6" fmla="*/ 2031992 h 2438400"/>
              <a:gd name="connsiteX7" fmla="*/ 0 w 2438400"/>
              <a:gd name="connsiteY7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438400 w 2438400"/>
              <a:gd name="connsiteY2" fmla="*/ 2031992 h 2438400"/>
              <a:gd name="connsiteX3" fmla="*/ 2031992 w 2438400"/>
              <a:gd name="connsiteY3" fmla="*/ 2438400 h 2438400"/>
              <a:gd name="connsiteX4" fmla="*/ 406408 w 2438400"/>
              <a:gd name="connsiteY4" fmla="*/ 2438400 h 2438400"/>
              <a:gd name="connsiteX5" fmla="*/ 0 w 2438400"/>
              <a:gd name="connsiteY5" fmla="*/ 2031992 h 2438400"/>
              <a:gd name="connsiteX6" fmla="*/ 0 w 2438400"/>
              <a:gd name="connsiteY6" fmla="*/ 40640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438400">
                <a:moveTo>
                  <a:pt x="0" y="406408"/>
                </a:moveTo>
                <a:cubicBezTo>
                  <a:pt x="0" y="181955"/>
                  <a:pt x="181955" y="0"/>
                  <a:pt x="406408" y="0"/>
                </a:cubicBezTo>
                <a:lnTo>
                  <a:pt x="2438400" y="2031992"/>
                </a:lnTo>
                <a:cubicBezTo>
                  <a:pt x="2438400" y="2256445"/>
                  <a:pt x="2256445" y="2438400"/>
                  <a:pt x="2031992" y="2438400"/>
                </a:cubicBezTo>
                <a:lnTo>
                  <a:pt x="406408" y="2438400"/>
                </a:lnTo>
                <a:cubicBezTo>
                  <a:pt x="181955" y="2438400"/>
                  <a:pt x="0" y="2256445"/>
                  <a:pt x="0" y="2031992"/>
                </a:cubicBezTo>
                <a:lnTo>
                  <a:pt x="0" y="406408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Precise</a:t>
            </a:r>
            <a:endParaRPr lang="en-US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3804" y="1981200"/>
            <a:ext cx="277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User friendly</a:t>
            </a:r>
            <a:endParaRPr lang="en-US" sz="3200" b="1" i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2708329">
            <a:off x="25707" y="3877405"/>
            <a:ext cx="33832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Maxwell’s equations</a:t>
            </a:r>
            <a:endParaRPr lang="en-US" sz="32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-2691671">
            <a:off x="6255268" y="3784426"/>
            <a:ext cx="28346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Circuit diagrams</a:t>
            </a:r>
            <a:endParaRPr lang="en-US" sz="3200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781800" y="4648200"/>
            <a:ext cx="2743200" cy="1828800"/>
          </a:xfrm>
          <a:prstGeom prst="wedgeRectCallout">
            <a:avLst>
              <a:gd name="adj1" fmla="val -75033"/>
              <a:gd name="adj2" fmla="val -25866"/>
            </a:avLst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 smtClean="0"/>
              <a:t>Do they treat the two approaches as a dilemma?</a:t>
            </a:r>
          </a:p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 smtClean="0">
                <a:solidFill>
                  <a:schemeClr val="bg2"/>
                </a:solidFill>
              </a:rPr>
              <a:t>No !</a:t>
            </a:r>
            <a:r>
              <a:rPr lang="en-HK" b="1" i="1" dirty="0" smtClean="0"/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/>
      <p:bldP spid="16" grpId="0" uiExpand="1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 rot="2708329">
            <a:off x="456100" y="4236120"/>
            <a:ext cx="4297680" cy="0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8108329">
            <a:off x="4530096" y="4242126"/>
            <a:ext cx="4297680" cy="1588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2691671">
            <a:off x="3426701" y="866595"/>
            <a:ext cx="2438400" cy="2438400"/>
          </a:xfrm>
          <a:custGeom>
            <a:avLst/>
            <a:gdLst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406408 h 2438400"/>
              <a:gd name="connsiteX4" fmla="*/ 2438400 w 2438400"/>
              <a:gd name="connsiteY4" fmla="*/ 2031992 h 2438400"/>
              <a:gd name="connsiteX5" fmla="*/ 2031992 w 2438400"/>
              <a:gd name="connsiteY5" fmla="*/ 2438400 h 2438400"/>
              <a:gd name="connsiteX6" fmla="*/ 406408 w 2438400"/>
              <a:gd name="connsiteY6" fmla="*/ 2438400 h 2438400"/>
              <a:gd name="connsiteX7" fmla="*/ 0 w 2438400"/>
              <a:gd name="connsiteY7" fmla="*/ 2031992 h 2438400"/>
              <a:gd name="connsiteX8" fmla="*/ 0 w 2438400"/>
              <a:gd name="connsiteY8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2031992 h 2438400"/>
              <a:gd name="connsiteX4" fmla="*/ 2031992 w 2438400"/>
              <a:gd name="connsiteY4" fmla="*/ 2438400 h 2438400"/>
              <a:gd name="connsiteX5" fmla="*/ 406408 w 2438400"/>
              <a:gd name="connsiteY5" fmla="*/ 2438400 h 2438400"/>
              <a:gd name="connsiteX6" fmla="*/ 0 w 2438400"/>
              <a:gd name="connsiteY6" fmla="*/ 2031992 h 2438400"/>
              <a:gd name="connsiteX7" fmla="*/ 0 w 2438400"/>
              <a:gd name="connsiteY7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438400 w 2438400"/>
              <a:gd name="connsiteY2" fmla="*/ 2031992 h 2438400"/>
              <a:gd name="connsiteX3" fmla="*/ 2031992 w 2438400"/>
              <a:gd name="connsiteY3" fmla="*/ 2438400 h 2438400"/>
              <a:gd name="connsiteX4" fmla="*/ 406408 w 2438400"/>
              <a:gd name="connsiteY4" fmla="*/ 2438400 h 2438400"/>
              <a:gd name="connsiteX5" fmla="*/ 0 w 2438400"/>
              <a:gd name="connsiteY5" fmla="*/ 2031992 h 2438400"/>
              <a:gd name="connsiteX6" fmla="*/ 0 w 2438400"/>
              <a:gd name="connsiteY6" fmla="*/ 40640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438400">
                <a:moveTo>
                  <a:pt x="0" y="406408"/>
                </a:moveTo>
                <a:cubicBezTo>
                  <a:pt x="0" y="181955"/>
                  <a:pt x="181955" y="0"/>
                  <a:pt x="406408" y="0"/>
                </a:cubicBezTo>
                <a:lnTo>
                  <a:pt x="2438400" y="2031992"/>
                </a:lnTo>
                <a:cubicBezTo>
                  <a:pt x="2438400" y="2256445"/>
                  <a:pt x="2256445" y="2438400"/>
                  <a:pt x="2031992" y="2438400"/>
                </a:cubicBezTo>
                <a:lnTo>
                  <a:pt x="406408" y="2438400"/>
                </a:lnTo>
                <a:cubicBezTo>
                  <a:pt x="181955" y="2438400"/>
                  <a:pt x="0" y="2256445"/>
                  <a:pt x="0" y="2031992"/>
                </a:cubicBezTo>
                <a:lnTo>
                  <a:pt x="0" y="406408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Precise</a:t>
            </a:r>
            <a:endParaRPr lang="en-US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3804" y="1981200"/>
            <a:ext cx="277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User friendly</a:t>
            </a:r>
            <a:endParaRPr lang="en-US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8212" y="5810426"/>
            <a:ext cx="373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>
                <a:solidFill>
                  <a:srgbClr val="00B050"/>
                </a:solidFill>
              </a:rPr>
              <a:t>Integrated Method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2" y="266700"/>
            <a:ext cx="9144000" cy="1104900"/>
          </a:xfrm>
        </p:spPr>
        <p:txBody>
          <a:bodyPr/>
          <a:lstStyle/>
          <a:p>
            <a:r>
              <a:rPr lang="en-US" sz="3200" b="1" i="1" dirty="0" smtClean="0"/>
              <a:t>What about Other Engineering Disciplines?</a:t>
            </a:r>
            <a:br>
              <a:rPr lang="en-US" sz="3200" b="1" i="1" dirty="0" smtClean="0"/>
            </a:br>
            <a:r>
              <a:rPr lang="en-US" b="1" dirty="0" smtClean="0"/>
              <a:t>Electrical Engineering</a:t>
            </a:r>
            <a:endParaRPr lang="en-US" b="1" dirty="0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6140132" y="5105400"/>
            <a:ext cx="3383280" cy="1417320"/>
          </a:xfrm>
          <a:prstGeom prst="wedgeRectCallout">
            <a:avLst>
              <a:gd name="adj1" fmla="val -65064"/>
              <a:gd name="adj2" fmla="val -1401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All circuit diagrams are supported by Maxwell’s equations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rot="2708329">
            <a:off x="25707" y="3877405"/>
            <a:ext cx="338328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Maxwell’s equations</a:t>
            </a:r>
            <a:endParaRPr lang="en-US" sz="32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 rot="-2691671">
            <a:off x="6255268" y="3784426"/>
            <a:ext cx="28346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Circuit diagrams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474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6" grpId="0" uiExpand="1" build="p" animBg="1"/>
      <p:bldP spid="17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of Software Engineering</a:t>
            </a:r>
            <a:endParaRPr lang="en-US" b="1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2708329">
            <a:off x="456100" y="4236120"/>
            <a:ext cx="4297680" cy="0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8108329">
            <a:off x="4530096" y="4242126"/>
            <a:ext cx="4297680" cy="1588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 type="none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2691671">
            <a:off x="3426701" y="866595"/>
            <a:ext cx="2438400" cy="2438400"/>
          </a:xfrm>
          <a:custGeom>
            <a:avLst/>
            <a:gdLst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406408 h 2438400"/>
              <a:gd name="connsiteX4" fmla="*/ 2438400 w 2438400"/>
              <a:gd name="connsiteY4" fmla="*/ 2031992 h 2438400"/>
              <a:gd name="connsiteX5" fmla="*/ 2031992 w 2438400"/>
              <a:gd name="connsiteY5" fmla="*/ 2438400 h 2438400"/>
              <a:gd name="connsiteX6" fmla="*/ 406408 w 2438400"/>
              <a:gd name="connsiteY6" fmla="*/ 2438400 h 2438400"/>
              <a:gd name="connsiteX7" fmla="*/ 0 w 2438400"/>
              <a:gd name="connsiteY7" fmla="*/ 2031992 h 2438400"/>
              <a:gd name="connsiteX8" fmla="*/ 0 w 2438400"/>
              <a:gd name="connsiteY8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031992 w 2438400"/>
              <a:gd name="connsiteY2" fmla="*/ 0 h 2438400"/>
              <a:gd name="connsiteX3" fmla="*/ 2438400 w 2438400"/>
              <a:gd name="connsiteY3" fmla="*/ 2031992 h 2438400"/>
              <a:gd name="connsiteX4" fmla="*/ 2031992 w 2438400"/>
              <a:gd name="connsiteY4" fmla="*/ 2438400 h 2438400"/>
              <a:gd name="connsiteX5" fmla="*/ 406408 w 2438400"/>
              <a:gd name="connsiteY5" fmla="*/ 2438400 h 2438400"/>
              <a:gd name="connsiteX6" fmla="*/ 0 w 2438400"/>
              <a:gd name="connsiteY6" fmla="*/ 2031992 h 2438400"/>
              <a:gd name="connsiteX7" fmla="*/ 0 w 2438400"/>
              <a:gd name="connsiteY7" fmla="*/ 406408 h 2438400"/>
              <a:gd name="connsiteX0" fmla="*/ 0 w 2438400"/>
              <a:gd name="connsiteY0" fmla="*/ 406408 h 2438400"/>
              <a:gd name="connsiteX1" fmla="*/ 406408 w 2438400"/>
              <a:gd name="connsiteY1" fmla="*/ 0 h 2438400"/>
              <a:gd name="connsiteX2" fmla="*/ 2438400 w 2438400"/>
              <a:gd name="connsiteY2" fmla="*/ 2031992 h 2438400"/>
              <a:gd name="connsiteX3" fmla="*/ 2031992 w 2438400"/>
              <a:gd name="connsiteY3" fmla="*/ 2438400 h 2438400"/>
              <a:gd name="connsiteX4" fmla="*/ 406408 w 2438400"/>
              <a:gd name="connsiteY4" fmla="*/ 2438400 h 2438400"/>
              <a:gd name="connsiteX5" fmla="*/ 0 w 2438400"/>
              <a:gd name="connsiteY5" fmla="*/ 2031992 h 2438400"/>
              <a:gd name="connsiteX6" fmla="*/ 0 w 2438400"/>
              <a:gd name="connsiteY6" fmla="*/ 40640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438400">
                <a:moveTo>
                  <a:pt x="0" y="406408"/>
                </a:moveTo>
                <a:cubicBezTo>
                  <a:pt x="0" y="181955"/>
                  <a:pt x="181955" y="0"/>
                  <a:pt x="406408" y="0"/>
                </a:cubicBezTo>
                <a:lnTo>
                  <a:pt x="2438400" y="2031992"/>
                </a:lnTo>
                <a:cubicBezTo>
                  <a:pt x="2438400" y="2256445"/>
                  <a:pt x="2256445" y="2438400"/>
                  <a:pt x="2031992" y="2438400"/>
                </a:cubicBezTo>
                <a:lnTo>
                  <a:pt x="406408" y="2438400"/>
                </a:lnTo>
                <a:cubicBezTo>
                  <a:pt x="181955" y="2438400"/>
                  <a:pt x="0" y="2256445"/>
                  <a:pt x="0" y="2031992"/>
                </a:cubicBezTo>
                <a:lnTo>
                  <a:pt x="0" y="406408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2708329">
            <a:off x="-14695" y="3936968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l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CSP, etc.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-2691671">
            <a:off x="5324653" y="4150494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r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</a:pPr>
            <a:r>
              <a:rPr lang="en-US" sz="3200" dirty="0" smtClean="0"/>
              <a:t>UML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Precise</a:t>
            </a:r>
            <a:endParaRPr lang="en-US" sz="3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3804" y="1981200"/>
            <a:ext cx="277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/>
              <a:t>User friendly</a:t>
            </a:r>
            <a:endParaRPr lang="en-US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14691" y="5810426"/>
            <a:ext cx="373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b="1" i="1" dirty="0" smtClean="0">
                <a:solidFill>
                  <a:srgbClr val="00B050"/>
                </a:solidFill>
              </a:rPr>
              <a:t>Integrated Method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8265-C820-4E46-BA99-3A9A5CAE46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3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522E5-FE5C-4B10-9152-E783667B6E68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" y="266700"/>
            <a:ext cx="9144000" cy="1104900"/>
          </a:xfrm>
          <a:noFill/>
          <a:ln/>
        </p:spPr>
        <p:txBody>
          <a:bodyPr/>
          <a:lstStyle/>
          <a:p>
            <a:r>
              <a:rPr lang="en-US" b="1" dirty="0"/>
              <a:t>Future of Software Engineering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972" y="1684946"/>
            <a:ext cx="9326880" cy="4114800"/>
          </a:xfrm>
          <a:noFill/>
          <a:ln/>
        </p:spPr>
        <p:txBody>
          <a:bodyPr/>
          <a:lstStyle/>
          <a:p>
            <a:pPr marL="395288" indent="-395288"/>
            <a:r>
              <a:rPr lang="en-US" b="1" i="1" dirty="0" smtClean="0">
                <a:solidFill>
                  <a:schemeClr val="bg2"/>
                </a:solidFill>
              </a:rPr>
              <a:t>Integrated method</a:t>
            </a:r>
            <a:r>
              <a:rPr lang="en-US" dirty="0" smtClean="0"/>
              <a:t> is </a:t>
            </a:r>
            <a:r>
              <a:rPr lang="en-US" dirty="0"/>
              <a:t>beyond the scope of </a:t>
            </a:r>
            <a:r>
              <a:rPr lang="en-US" dirty="0" smtClean="0"/>
              <a:t>this course </a:t>
            </a:r>
            <a:r>
              <a:rPr lang="en-US" sz="13800" dirty="0" smtClean="0">
                <a:solidFill>
                  <a:schemeClr val="bg2"/>
                </a:solidFill>
                <a:sym typeface="Wingdings" pitchFamily="2" charset="2"/>
              </a:rPr>
              <a:t></a:t>
            </a:r>
            <a:r>
              <a:rPr lang="en-US" dirty="0" smtClean="0">
                <a:solidFill>
                  <a:schemeClr val="bg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dirty="0" smtClean="0"/>
              <a:t> </a:t>
            </a:r>
            <a:endParaRPr lang="en-US" dirty="0">
              <a:solidFill>
                <a:schemeClr val="bg2"/>
              </a:solidFill>
              <a:sym typeface="Wingdings" pitchFamily="2" charset="2"/>
            </a:endParaRPr>
          </a:p>
          <a:p>
            <a:pPr lvl="1" indent="-3524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4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B946-6AB2-457C-BA36-E0935F9990ED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804334" name="Group 46"/>
          <p:cNvGrpSpPr>
            <a:grpSpLocks/>
          </p:cNvGrpSpPr>
          <p:nvPr/>
        </p:nvGrpSpPr>
        <p:grpSpPr bwMode="auto">
          <a:xfrm>
            <a:off x="1363663" y="5738813"/>
            <a:ext cx="3459162" cy="533400"/>
            <a:chOff x="859" y="3615"/>
            <a:chExt cx="2179" cy="336"/>
          </a:xfrm>
        </p:grpSpPr>
        <p:sp>
          <p:nvSpPr>
            <p:cNvPr id="1804317" name="Line 29"/>
            <p:cNvSpPr>
              <a:spLocks noChangeShapeType="1"/>
            </p:cNvSpPr>
            <p:nvPr/>
          </p:nvSpPr>
          <p:spPr bwMode="auto">
            <a:xfrm>
              <a:off x="3038" y="3615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18" name="Text Box 30"/>
            <p:cNvSpPr txBox="1">
              <a:spLocks noChangeArrowheads="1"/>
            </p:cNvSpPr>
            <p:nvPr/>
          </p:nvSpPr>
          <p:spPr bwMode="auto">
            <a:xfrm>
              <a:off x="859" y="3655"/>
              <a:ext cx="2165" cy="29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2"/>
                  </a:solidFill>
                </a:rPr>
                <a:t>1.disconnectline.2 </a:t>
              </a:r>
              <a:r>
                <a:rPr lang="en-US" sz="2400" dirty="0"/>
                <a:t>/ </a:t>
              </a:r>
              <a:r>
                <a:rPr lang="en-US" sz="2400" dirty="0" smtClean="0">
                  <a:solidFill>
                    <a:schemeClr val="hlink"/>
                  </a:solidFill>
                </a:rPr>
                <a:t>1.out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04333" name="Group 45"/>
          <p:cNvGrpSpPr>
            <a:grpSpLocks/>
          </p:cNvGrpSpPr>
          <p:nvPr/>
        </p:nvGrpSpPr>
        <p:grpSpPr bwMode="auto">
          <a:xfrm>
            <a:off x="381003" y="4984756"/>
            <a:ext cx="5356225" cy="809625"/>
            <a:chOff x="240" y="3140"/>
            <a:chExt cx="3374" cy="510"/>
          </a:xfrm>
        </p:grpSpPr>
        <p:sp>
          <p:nvSpPr>
            <p:cNvPr id="1804313" name="Text Box 25"/>
            <p:cNvSpPr txBox="1">
              <a:spLocks noChangeArrowheads="1"/>
            </p:cNvSpPr>
            <p:nvPr/>
          </p:nvSpPr>
          <p:spPr bwMode="auto">
            <a:xfrm>
              <a:off x="240" y="3175"/>
              <a:ext cx="2784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chemeClr val="tx2"/>
                  </a:solidFill>
                </a:rPr>
                <a:t>1.disconnectline.1 </a:t>
              </a:r>
              <a:r>
                <a:rPr lang="en-US" sz="2400"/>
                <a:t>/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  <a:r>
                <a:rPr lang="en-US" sz="2400">
                  <a:solidFill>
                    <a:schemeClr val="hlink"/>
                  </a:solidFill>
                </a:rPr>
                <a:t>1.requestcut.2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804314" name="Line 26"/>
            <p:cNvSpPr>
              <a:spLocks noChangeShapeType="1"/>
            </p:cNvSpPr>
            <p:nvPr/>
          </p:nvSpPr>
          <p:spPr bwMode="auto">
            <a:xfrm>
              <a:off x="3046" y="3140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19" name="Rectangle 31"/>
            <p:cNvSpPr>
              <a:spLocks noChangeArrowheads="1"/>
            </p:cNvSpPr>
            <p:nvPr/>
          </p:nvSpPr>
          <p:spPr bwMode="auto">
            <a:xfrm>
              <a:off x="2478" y="3461"/>
              <a:ext cx="1136" cy="1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4332" name="Group 44"/>
          <p:cNvGrpSpPr>
            <a:grpSpLocks/>
          </p:cNvGrpSpPr>
          <p:nvPr/>
        </p:nvGrpSpPr>
        <p:grpSpPr bwMode="auto">
          <a:xfrm>
            <a:off x="1468438" y="4243394"/>
            <a:ext cx="4268787" cy="809625"/>
            <a:chOff x="925" y="2673"/>
            <a:chExt cx="2689" cy="510"/>
          </a:xfrm>
        </p:grpSpPr>
        <p:sp>
          <p:nvSpPr>
            <p:cNvPr id="1804309" name="Text Box 21"/>
            <p:cNvSpPr txBox="1">
              <a:spLocks noChangeArrowheads="1"/>
            </p:cNvSpPr>
            <p:nvPr/>
          </p:nvSpPr>
          <p:spPr bwMode="auto">
            <a:xfrm>
              <a:off x="925" y="2695"/>
              <a:ext cx="2098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chemeClr val="tx2"/>
                  </a:solidFill>
                </a:rPr>
                <a:t>1.hangup </a:t>
              </a:r>
              <a:r>
                <a:rPr lang="en-US" sz="2400"/>
                <a:t>/ </a:t>
              </a:r>
              <a:r>
                <a:rPr lang="en-US" sz="2400">
                  <a:solidFill>
                    <a:schemeClr val="hlink"/>
                  </a:solidFill>
                </a:rPr>
                <a:t>1.requestcut.1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804310" name="Line 22"/>
            <p:cNvSpPr>
              <a:spLocks noChangeShapeType="1"/>
            </p:cNvSpPr>
            <p:nvPr/>
          </p:nvSpPr>
          <p:spPr bwMode="auto">
            <a:xfrm>
              <a:off x="3046" y="2673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15" name="Rectangle 27"/>
            <p:cNvSpPr>
              <a:spLocks noChangeArrowheads="1"/>
            </p:cNvSpPr>
            <p:nvPr/>
          </p:nvSpPr>
          <p:spPr bwMode="auto">
            <a:xfrm>
              <a:off x="2478" y="2994"/>
              <a:ext cx="1136" cy="1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4331" name="Group 43"/>
          <p:cNvGrpSpPr>
            <a:grpSpLocks/>
          </p:cNvGrpSpPr>
          <p:nvPr/>
        </p:nvGrpSpPr>
        <p:grpSpPr bwMode="auto">
          <a:xfrm>
            <a:off x="1614491" y="3481389"/>
            <a:ext cx="4122737" cy="809625"/>
            <a:chOff x="1017" y="2193"/>
            <a:chExt cx="2597" cy="510"/>
          </a:xfrm>
        </p:grpSpPr>
        <p:sp>
          <p:nvSpPr>
            <p:cNvPr id="1804305" name="Text Box 17"/>
            <p:cNvSpPr txBox="1">
              <a:spLocks noChangeArrowheads="1"/>
            </p:cNvSpPr>
            <p:nvPr/>
          </p:nvSpPr>
          <p:spPr bwMode="auto">
            <a:xfrm>
              <a:off x="1017" y="2215"/>
              <a:ext cx="2006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chemeClr val="tx2"/>
                  </a:solidFill>
                </a:rPr>
                <a:t>1.connectline.2 </a:t>
              </a:r>
              <a:r>
                <a:rPr lang="en-US" sz="2400"/>
                <a:t>/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  <a:r>
                <a:rPr lang="en-US" sz="2400">
                  <a:solidFill>
                    <a:schemeClr val="hlink"/>
                  </a:solidFill>
                </a:rPr>
                <a:t>1.ready</a:t>
              </a:r>
              <a:endParaRPr lang="en-US" sz="2400">
                <a:solidFill>
                  <a:schemeClr val="tx2"/>
                </a:solidFill>
              </a:endParaRPr>
            </a:p>
          </p:txBody>
        </p:sp>
        <p:sp>
          <p:nvSpPr>
            <p:cNvPr id="1804306" name="Line 18"/>
            <p:cNvSpPr>
              <a:spLocks noChangeShapeType="1"/>
            </p:cNvSpPr>
            <p:nvPr/>
          </p:nvSpPr>
          <p:spPr bwMode="auto">
            <a:xfrm>
              <a:off x="3046" y="2193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11" name="Rectangle 23"/>
            <p:cNvSpPr>
              <a:spLocks noChangeArrowheads="1"/>
            </p:cNvSpPr>
            <p:nvPr/>
          </p:nvSpPr>
          <p:spPr bwMode="auto">
            <a:xfrm>
              <a:off x="2478" y="2514"/>
              <a:ext cx="1136" cy="1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4330" name="Group 42"/>
          <p:cNvGrpSpPr>
            <a:grpSpLocks/>
          </p:cNvGrpSpPr>
          <p:nvPr/>
        </p:nvGrpSpPr>
        <p:grpSpPr bwMode="auto">
          <a:xfrm>
            <a:off x="650878" y="2690819"/>
            <a:ext cx="5086350" cy="809625"/>
            <a:chOff x="410" y="1695"/>
            <a:chExt cx="3204" cy="510"/>
          </a:xfrm>
        </p:grpSpPr>
        <p:sp>
          <p:nvSpPr>
            <p:cNvPr id="1804301" name="Text Box 13"/>
            <p:cNvSpPr txBox="1">
              <a:spLocks noChangeArrowheads="1"/>
            </p:cNvSpPr>
            <p:nvPr/>
          </p:nvSpPr>
          <p:spPr bwMode="auto">
            <a:xfrm>
              <a:off x="410" y="1735"/>
              <a:ext cx="2613" cy="288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>
                  <a:solidFill>
                    <a:schemeClr val="tx2"/>
                  </a:solidFill>
                </a:rPr>
                <a:t>1.connectline.1 </a:t>
              </a:r>
              <a:r>
                <a:rPr lang="en-US" sz="2400"/>
                <a:t>/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  <a:r>
                <a:rPr lang="en-US" sz="2400">
                  <a:solidFill>
                    <a:schemeClr val="hlink"/>
                  </a:solidFill>
                </a:rPr>
                <a:t>1.requestline.2</a:t>
              </a:r>
              <a:r>
                <a:rPr lang="en-US" sz="24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804302" name="Line 14"/>
            <p:cNvSpPr>
              <a:spLocks noChangeShapeType="1"/>
            </p:cNvSpPr>
            <p:nvPr/>
          </p:nvSpPr>
          <p:spPr bwMode="auto">
            <a:xfrm>
              <a:off x="3046" y="1695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07" name="Rectangle 19"/>
            <p:cNvSpPr>
              <a:spLocks noChangeArrowheads="1"/>
            </p:cNvSpPr>
            <p:nvPr/>
          </p:nvSpPr>
          <p:spPr bwMode="auto">
            <a:xfrm>
              <a:off x="2478" y="2016"/>
              <a:ext cx="1136" cy="18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4290" name="Line 2"/>
          <p:cNvSpPr>
            <a:spLocks noChangeShapeType="1"/>
          </p:cNvSpPr>
          <p:nvPr/>
        </p:nvSpPr>
        <p:spPr bwMode="auto">
          <a:xfrm flipV="1">
            <a:off x="4822825" y="6272213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4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sz="3200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State </a:t>
            </a:r>
            <a:r>
              <a:rPr lang="en-US" b="1" dirty="0" smtClean="0"/>
              <a:t>Machine for </a:t>
            </a:r>
            <a:r>
              <a:rPr lang="en-US" b="1" i="1" dirty="0" smtClean="0"/>
              <a:t>TEL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804293" name="Line 5"/>
          <p:cNvSpPr>
            <a:spLocks noChangeShapeType="1"/>
          </p:cNvSpPr>
          <p:nvPr/>
        </p:nvSpPr>
        <p:spPr bwMode="auto">
          <a:xfrm flipH="1" flipV="1">
            <a:off x="6900863" y="1852613"/>
            <a:ext cx="0" cy="441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4294" name="Line 6"/>
          <p:cNvSpPr>
            <a:spLocks noChangeShapeType="1"/>
          </p:cNvSpPr>
          <p:nvPr/>
        </p:nvSpPr>
        <p:spPr bwMode="auto">
          <a:xfrm flipH="1" flipV="1">
            <a:off x="5737225" y="1860550"/>
            <a:ext cx="11636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84253" y="1957394"/>
            <a:ext cx="4752975" cy="809625"/>
            <a:chOff x="984253" y="1957394"/>
            <a:chExt cx="4752975" cy="809625"/>
          </a:xfrm>
        </p:grpSpPr>
        <p:sp>
          <p:nvSpPr>
            <p:cNvPr id="1804297" name="Text Box 9"/>
            <p:cNvSpPr txBox="1">
              <a:spLocks noChangeArrowheads="1"/>
            </p:cNvSpPr>
            <p:nvPr/>
          </p:nvSpPr>
          <p:spPr bwMode="auto">
            <a:xfrm>
              <a:off x="984253" y="1992319"/>
              <a:ext cx="3802063" cy="45720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2"/>
                  </a:solidFill>
                </a:rPr>
                <a:t>1.lifthandset </a:t>
              </a:r>
              <a:r>
                <a:rPr lang="en-US" sz="2400" dirty="0"/>
                <a:t>/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>
                  <a:solidFill>
                    <a:schemeClr val="hlink"/>
                  </a:solidFill>
                </a:rPr>
                <a:t>1.requestline.1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804298" name="Line 10"/>
            <p:cNvSpPr>
              <a:spLocks noChangeShapeType="1"/>
            </p:cNvSpPr>
            <p:nvPr/>
          </p:nvSpPr>
          <p:spPr bwMode="auto">
            <a:xfrm>
              <a:off x="4835528" y="1957394"/>
              <a:ext cx="0" cy="533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03" name="Rectangle 15"/>
            <p:cNvSpPr>
              <a:spLocks noChangeArrowheads="1"/>
            </p:cNvSpPr>
            <p:nvPr/>
          </p:nvSpPr>
          <p:spPr bwMode="auto">
            <a:xfrm>
              <a:off x="3933828" y="2466981"/>
              <a:ext cx="1803400" cy="3000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4299" name="Rectangle 11"/>
          <p:cNvSpPr>
            <a:spLocks noChangeArrowheads="1"/>
          </p:cNvSpPr>
          <p:nvPr/>
        </p:nvSpPr>
        <p:spPr bwMode="auto">
          <a:xfrm>
            <a:off x="3933828" y="1676406"/>
            <a:ext cx="1803400" cy="3000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55965" y="1729031"/>
            <a:ext cx="679209" cy="231771"/>
            <a:chOff x="3255965" y="1729031"/>
            <a:chExt cx="679209" cy="231771"/>
          </a:xfrm>
        </p:grpSpPr>
        <p:sp>
          <p:nvSpPr>
            <p:cNvPr id="31" name="Line 2"/>
            <p:cNvSpPr>
              <a:spLocks noChangeShapeType="1"/>
            </p:cNvSpPr>
            <p:nvPr/>
          </p:nvSpPr>
          <p:spPr bwMode="auto">
            <a:xfrm flipV="1">
              <a:off x="3427412" y="1834912"/>
              <a:ext cx="5077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3255965" y="1729031"/>
              <a:ext cx="231771" cy="231771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8016240" y="3185160"/>
            <a:ext cx="1508760" cy="548640"/>
          </a:xfrm>
          <a:prstGeom prst="wedgeRectCallout">
            <a:avLst>
              <a:gd name="adj1" fmla="val -115708"/>
              <a:gd name="adj2" fmla="val 78337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 smtClean="0"/>
              <a:t>6 states</a:t>
            </a:r>
            <a:r>
              <a:rPr lang="en-HK" dirty="0" smtClean="0"/>
              <a:t>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0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0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0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0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0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0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0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0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0" grpId="0" animBg="1"/>
      <p:bldP spid="1804293" grpId="0" animBg="1"/>
      <p:bldP spid="1804294" grpId="0" animBg="1"/>
      <p:bldP spid="1804299" grpId="0" animBg="1"/>
      <p:bldP spid="3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B946-6AB2-457C-BA36-E0935F9990ED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804334" name="Group 46"/>
          <p:cNvGrpSpPr>
            <a:grpSpLocks/>
          </p:cNvGrpSpPr>
          <p:nvPr/>
        </p:nvGrpSpPr>
        <p:grpSpPr bwMode="auto">
          <a:xfrm>
            <a:off x="254001" y="2802308"/>
            <a:ext cx="4568821" cy="533400"/>
            <a:chOff x="160" y="3615"/>
            <a:chExt cx="2878" cy="336"/>
          </a:xfrm>
        </p:grpSpPr>
        <p:sp>
          <p:nvSpPr>
            <p:cNvPr id="1804317" name="Line 29"/>
            <p:cNvSpPr>
              <a:spLocks noChangeShapeType="1"/>
            </p:cNvSpPr>
            <p:nvPr/>
          </p:nvSpPr>
          <p:spPr bwMode="auto">
            <a:xfrm>
              <a:off x="3038" y="3615"/>
              <a:ext cx="0" cy="3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18" name="Text Box 30"/>
            <p:cNvSpPr txBox="1">
              <a:spLocks noChangeArrowheads="1"/>
            </p:cNvSpPr>
            <p:nvPr/>
          </p:nvSpPr>
          <p:spPr bwMode="auto">
            <a:xfrm>
              <a:off x="160" y="3655"/>
              <a:ext cx="2864" cy="29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0066"/>
                  </a:solidFill>
                </a:rPr>
                <a:t>1.requestcut.1 / </a:t>
              </a:r>
              <a:r>
                <a:rPr lang="en-US" sz="2400" dirty="0" smtClean="0">
                  <a:solidFill>
                    <a:schemeClr val="tx2"/>
                  </a:solidFill>
                </a:rPr>
                <a:t>1.disconnectline.1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04290" name="Line 2"/>
          <p:cNvSpPr>
            <a:spLocks noChangeShapeType="1"/>
          </p:cNvSpPr>
          <p:nvPr/>
        </p:nvSpPr>
        <p:spPr bwMode="auto">
          <a:xfrm flipV="1">
            <a:off x="4822825" y="3335708"/>
            <a:ext cx="20780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4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sz="3200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State </a:t>
            </a:r>
            <a:r>
              <a:rPr lang="en-US" b="1" dirty="0" smtClean="0"/>
              <a:t>Machine for </a:t>
            </a:r>
            <a:r>
              <a:rPr lang="en-US" b="1" i="1" dirty="0" smtClean="0"/>
              <a:t>LINE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1804293" name="Line 5"/>
          <p:cNvSpPr>
            <a:spLocks noChangeShapeType="1"/>
          </p:cNvSpPr>
          <p:nvPr/>
        </p:nvSpPr>
        <p:spPr bwMode="auto">
          <a:xfrm flipH="1" flipV="1">
            <a:off x="6900863" y="1852613"/>
            <a:ext cx="0" cy="148309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4294" name="Line 6"/>
          <p:cNvSpPr>
            <a:spLocks noChangeShapeType="1"/>
          </p:cNvSpPr>
          <p:nvPr/>
        </p:nvSpPr>
        <p:spPr bwMode="auto">
          <a:xfrm flipH="1" flipV="1">
            <a:off x="5737225" y="1860550"/>
            <a:ext cx="11636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1" y="1957394"/>
            <a:ext cx="5280029" cy="809625"/>
            <a:chOff x="457201" y="1957394"/>
            <a:chExt cx="5280029" cy="809625"/>
          </a:xfrm>
        </p:grpSpPr>
        <p:sp>
          <p:nvSpPr>
            <p:cNvPr id="1804297" name="Text Box 9"/>
            <p:cNvSpPr txBox="1">
              <a:spLocks noChangeArrowheads="1"/>
            </p:cNvSpPr>
            <p:nvPr/>
          </p:nvSpPr>
          <p:spPr bwMode="auto">
            <a:xfrm>
              <a:off x="457201" y="1992319"/>
              <a:ext cx="4329116" cy="461963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hlink"/>
                  </a:solidFill>
                </a:rPr>
                <a:t>1.requestline.1 / </a:t>
              </a:r>
              <a:r>
                <a:rPr lang="en-US" sz="2400" dirty="0" smtClean="0">
                  <a:solidFill>
                    <a:schemeClr val="bg2"/>
                  </a:solidFill>
                </a:rPr>
                <a:t>1.connectline.1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804298" name="Line 10"/>
            <p:cNvSpPr>
              <a:spLocks noChangeShapeType="1"/>
            </p:cNvSpPr>
            <p:nvPr/>
          </p:nvSpPr>
          <p:spPr bwMode="auto">
            <a:xfrm>
              <a:off x="4835529" y="1957394"/>
              <a:ext cx="0" cy="5334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03" name="Rectangle 15"/>
            <p:cNvSpPr>
              <a:spLocks noChangeArrowheads="1"/>
            </p:cNvSpPr>
            <p:nvPr/>
          </p:nvSpPr>
          <p:spPr bwMode="auto">
            <a:xfrm>
              <a:off x="3933829" y="2466981"/>
              <a:ext cx="1803401" cy="30003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4299" name="Rectangle 11"/>
          <p:cNvSpPr>
            <a:spLocks noChangeArrowheads="1"/>
          </p:cNvSpPr>
          <p:nvPr/>
        </p:nvSpPr>
        <p:spPr bwMode="auto">
          <a:xfrm>
            <a:off x="3933829" y="1676406"/>
            <a:ext cx="1803401" cy="3000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55965" y="1729031"/>
            <a:ext cx="679209" cy="231771"/>
            <a:chOff x="3255965" y="1729031"/>
            <a:chExt cx="679209" cy="231771"/>
          </a:xfrm>
        </p:grpSpPr>
        <p:sp>
          <p:nvSpPr>
            <p:cNvPr id="31" name="Line 2"/>
            <p:cNvSpPr>
              <a:spLocks noChangeShapeType="1"/>
            </p:cNvSpPr>
            <p:nvPr/>
          </p:nvSpPr>
          <p:spPr bwMode="auto">
            <a:xfrm flipV="1">
              <a:off x="3427412" y="1834912"/>
              <a:ext cx="50776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arrow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3255965" y="1729031"/>
              <a:ext cx="231771" cy="231771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8016240" y="2270760"/>
            <a:ext cx="1508760" cy="548640"/>
          </a:xfrm>
          <a:prstGeom prst="wedgeRectCallout">
            <a:avLst>
              <a:gd name="adj1" fmla="val -121938"/>
              <a:gd name="adj2" fmla="val 16032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b="1" i="1" dirty="0" smtClean="0"/>
              <a:t>2 states</a:t>
            </a:r>
            <a:r>
              <a:rPr lang="en-HK" dirty="0" smtClean="0"/>
              <a:t> </a:t>
            </a:r>
            <a:r>
              <a:rPr lang="en-HK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0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0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0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4290" grpId="0" animBg="1"/>
      <p:bldP spid="1804293" grpId="0" animBg="1"/>
      <p:bldP spid="1804294" grpId="0" animBg="1"/>
      <p:bldP spid="1804299" grpId="0" animBg="1"/>
      <p:bldP spid="3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AAEA-E295-417B-948E-1E007A3EAAE7}" type="slidenum">
              <a:rPr lang="en-US"/>
              <a:pPr/>
              <a:t>9</a:t>
            </a:fld>
            <a:endParaRPr lang="en-US"/>
          </a:p>
        </p:txBody>
      </p:sp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en-US" sz="3200" b="1" i="1" dirty="0"/>
              <a:t>Teleconferencing Example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dirty="0" smtClean="0"/>
              <a:t>Limitations of UML</a:t>
            </a:r>
            <a:endParaRPr lang="en-US" b="1" dirty="0"/>
          </a:p>
        </p:txBody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3" y="1684232"/>
            <a:ext cx="8424863" cy="1143000"/>
          </a:xfrm>
          <a:noFill/>
          <a:ln/>
        </p:spPr>
        <p:txBody>
          <a:bodyPr/>
          <a:lstStyle/>
          <a:p>
            <a:pPr marL="395288" indent="-395288">
              <a:buClr>
                <a:schemeClr val="bg2"/>
              </a:buClr>
            </a:pPr>
            <a:r>
              <a:rPr lang="en-US" b="1" i="1" dirty="0" smtClean="0"/>
              <a:t>Deadlock Problem in the Example</a:t>
            </a:r>
            <a:endParaRPr lang="en-US" dirty="0"/>
          </a:p>
          <a:p>
            <a:pPr lvl="1" indent="-352425"/>
            <a:r>
              <a:rPr lang="en-US" i="1" dirty="0"/>
              <a:t>N</a:t>
            </a:r>
            <a:r>
              <a:rPr lang="en-US" dirty="0"/>
              <a:t> users picked up the </a:t>
            </a:r>
            <a:r>
              <a:rPr lang="en-US" dirty="0" smtClean="0"/>
              <a:t>handsets</a:t>
            </a:r>
            <a:endParaRPr lang="en-US" b="1" i="1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101840" y="1828800"/>
            <a:ext cx="2423160" cy="1371600"/>
          </a:xfrm>
          <a:prstGeom prst="wedgeRectCallout">
            <a:avLst>
              <a:gd name="adj1" fmla="val -92538"/>
              <a:gd name="adj2" fmla="val -1556"/>
            </a:avLst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60325" lvl="1" algn="l">
              <a:buClr>
                <a:srgbClr val="00B050"/>
              </a:buClr>
              <a:buSzPct val="60000"/>
            </a:pPr>
            <a:r>
              <a:rPr lang="en-HK" dirty="0" smtClean="0"/>
              <a:t>Everybody waits forever for second line</a:t>
            </a:r>
            <a:endParaRPr lang="en-US" baseline="-25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2753" y="2770264"/>
            <a:ext cx="8424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98463" indent="-398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2013" indent="-349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26206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6052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4pPr>
            <a:lvl5pPr marL="20589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61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33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305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7788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5288" indent="-395288">
              <a:buClr>
                <a:schemeClr val="bg2"/>
              </a:buClr>
            </a:pPr>
            <a:r>
              <a:rPr lang="en-US" b="1" i="1" kern="0" dirty="0" smtClean="0"/>
              <a:t>Starvation Problem in the Example</a:t>
            </a:r>
            <a:endParaRPr lang="en-US" kern="0" dirty="0" smtClean="0"/>
          </a:p>
          <a:p>
            <a:pPr lvl="1" indent="-352425"/>
            <a:r>
              <a:rPr lang="en-US" kern="0" dirty="0" smtClean="0"/>
              <a:t>If telephone </a:t>
            </a:r>
            <a:r>
              <a:rPr lang="en-US" i="1" kern="0" dirty="0" smtClean="0"/>
              <a:t>i+</a:t>
            </a:r>
            <a:r>
              <a:rPr lang="en-US" kern="0" dirty="0" smtClean="0"/>
              <a:t>1</a:t>
            </a:r>
            <a:r>
              <a:rPr lang="en-US" i="1" kern="0" dirty="0" smtClean="0"/>
              <a:t> </a:t>
            </a:r>
            <a:r>
              <a:rPr lang="en-US" kern="0" dirty="0" smtClean="0"/>
              <a:t>is used very often, a user cannot find a line for telephone </a:t>
            </a:r>
            <a:r>
              <a:rPr lang="en-US" i="1" kern="0" dirty="0" err="1" smtClean="0"/>
              <a:t>i</a:t>
            </a:r>
            <a:endParaRPr lang="en-US" i="1" kern="0" dirty="0" smtClean="0"/>
          </a:p>
          <a:p>
            <a:pPr marL="395288" indent="-395288">
              <a:lnSpc>
                <a:spcPct val="90000"/>
              </a:lnSpc>
            </a:pPr>
            <a:r>
              <a:rPr lang="en-US" kern="0" dirty="0" smtClean="0"/>
              <a:t>Sequence diagram for one telephone is not useful for solving these problems</a:t>
            </a:r>
          </a:p>
          <a:p>
            <a:pPr marL="395288" indent="-395288">
              <a:lnSpc>
                <a:spcPct val="90000"/>
              </a:lnSpc>
            </a:pPr>
            <a:r>
              <a:rPr lang="en-US" kern="0" dirty="0" smtClean="0"/>
              <a:t>State machine of one object is not useful either </a:t>
            </a:r>
            <a:r>
              <a:rPr lang="en-US" b="1" kern="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i="1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2739" grpId="0" uiExpand="1" build="p" bldLvl="2"/>
      <p:bldP spid="5" grpId="0" uiExpand="1" build="p" animBg="1"/>
      <p:bldP spid="7" grpId="0" uiExpand="1" build="p" bldLvl="2"/>
    </p:bldLst>
  </p:timing>
</p:sld>
</file>

<file path=ppt/theme/theme1.xml><?xml version="1.0" encoding="utf-8"?>
<a:theme xmlns:a="http://schemas.openxmlformats.org/drawingml/2006/main" name="Side Bar">
  <a:themeElements>
    <a:clrScheme name="Side Bar 6">
      <a:dk1>
        <a:srgbClr val="000000"/>
      </a:dk1>
      <a:lt1>
        <a:srgbClr val="FFFFFF"/>
      </a:lt1>
      <a:dk2>
        <a:srgbClr val="0066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808080"/>
        </a:dk2>
        <a:lt2>
          <a:srgbClr val="808080"/>
        </a:lt2>
        <a:accent1>
          <a:srgbClr val="FFFFFF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37373"/>
        </a:accent6>
        <a:hlink>
          <a:srgbClr val="C00000"/>
        </a:hlink>
        <a:folHlink>
          <a:srgbClr val="005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A0A0A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8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9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10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F8F8F8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1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2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1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1.xml><?xml version="1.0" encoding="utf-8"?>
<a:themeOverride xmlns:a="http://schemas.openxmlformats.org/drawingml/2006/main">
  <a:clrScheme name="Side Bar 6">
    <a:dk1>
      <a:srgbClr val="000000"/>
    </a:dk1>
    <a:lt1>
      <a:srgbClr val="FFFFFF"/>
    </a:lt1>
    <a:dk2>
      <a:srgbClr val="0066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2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2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8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39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0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8.xml><?xml version="1.0" encoding="utf-8"?>
<a:themeOverride xmlns:a="http://schemas.openxmlformats.org/drawingml/2006/main">
  <a:clrScheme name="Side Bar 9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49.xml><?xml version="1.0" encoding="utf-8"?>
<a:themeOverride xmlns:a="http://schemas.openxmlformats.org/drawingml/2006/main">
  <a:clrScheme name="Side Bar 9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0.xml><?xml version="1.0" encoding="utf-8"?>
<a:themeOverride xmlns:a="http://schemas.openxmlformats.org/drawingml/2006/main">
  <a:clrScheme name="Side Bar 9">
    <a:dk1>
      <a:srgbClr val="000000"/>
    </a:dk1>
    <a:lt1>
      <a:srgbClr val="FFFFFF"/>
    </a:lt1>
    <a:dk2>
      <a:srgbClr val="000066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5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7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8.xml><?xml version="1.0" encoding="utf-8"?>
<a:themeOverride xmlns:a="http://schemas.openxmlformats.org/drawingml/2006/main">
  <a:clrScheme name="Side Bar 5">
    <a:dk1>
      <a:srgbClr val="000000"/>
    </a:dk1>
    <a:lt1>
      <a:srgbClr val="FFFFFF"/>
    </a:lt1>
    <a:dk2>
      <a:srgbClr val="CC0000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59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0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1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2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3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64.xml><?xml version="1.0" encoding="utf-8"?>
<a:themeOverride xmlns:a="http://schemas.openxmlformats.org/drawingml/2006/main">
  <a:clrScheme name="Side Bar 7">
    <a:dk1>
      <a:srgbClr val="000000"/>
    </a:dk1>
    <a:lt1>
      <a:srgbClr val="FFFFFF"/>
    </a:lt1>
    <a:dk2>
      <a:srgbClr val="000066"/>
    </a:dk2>
    <a:lt2>
      <a:srgbClr val="CC0000"/>
    </a:lt2>
    <a:accent1>
      <a:srgbClr val="EAEAEA"/>
    </a:accent1>
    <a:accent2>
      <a:srgbClr val="006600"/>
    </a:accent2>
    <a:accent3>
      <a:srgbClr val="FFFFFF"/>
    </a:accent3>
    <a:accent4>
      <a:srgbClr val="000000"/>
    </a:accent4>
    <a:accent5>
      <a:srgbClr val="F3F3F3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Side Bar 10">
    <a:dk1>
      <a:srgbClr val="000000"/>
    </a:dk1>
    <a:lt1>
      <a:srgbClr val="FFFFFF"/>
    </a:lt1>
    <a:dk2>
      <a:srgbClr val="CC0000"/>
    </a:dk2>
    <a:lt2>
      <a:srgbClr val="CC0000"/>
    </a:lt2>
    <a:accent1>
      <a:srgbClr val="F8F8F8"/>
    </a:accent1>
    <a:accent2>
      <a:srgbClr val="006600"/>
    </a:accent2>
    <a:accent3>
      <a:srgbClr val="FFFFFF"/>
    </a:accent3>
    <a:accent4>
      <a:srgbClr val="000000"/>
    </a:accent4>
    <a:accent5>
      <a:srgbClr val="FBFBFB"/>
    </a:accent5>
    <a:accent6>
      <a:srgbClr val="005C00"/>
    </a:accent6>
    <a:hlink>
      <a:srgbClr val="000066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11135</TotalTime>
  <Words>2164</Words>
  <Application>Microsoft Office PowerPoint</Application>
  <PresentationFormat>Custom</PresentationFormat>
  <Paragraphs>530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Wingdings 3</vt:lpstr>
      <vt:lpstr>Times</vt:lpstr>
      <vt:lpstr>Monotype Sorts</vt:lpstr>
      <vt:lpstr>Times New Roman</vt:lpstr>
      <vt:lpstr>Arial</vt:lpstr>
      <vt:lpstr>Courier New</vt:lpstr>
      <vt:lpstr>Symbol</vt:lpstr>
      <vt:lpstr>Webdings</vt:lpstr>
      <vt:lpstr>Wingdings</vt:lpstr>
      <vt:lpstr>Consolas</vt:lpstr>
      <vt:lpstr>Side Bar</vt:lpstr>
      <vt:lpstr>Formal Methods and Beyond</vt:lpstr>
      <vt:lpstr>Problems with Industrial Practices</vt:lpstr>
      <vt:lpstr>Formal Methods</vt:lpstr>
      <vt:lpstr>Advantages of Formal Methods</vt:lpstr>
      <vt:lpstr>Motivating Example Teleconferencing</vt:lpstr>
      <vt:lpstr>Teleconferencing Example Sequence Diagram</vt:lpstr>
      <vt:lpstr>Teleconferencing Example  State Machine for TEL1</vt:lpstr>
      <vt:lpstr>Teleconferencing Example  State Machine for LINE1</vt:lpstr>
      <vt:lpstr>Teleconferencing Example Limitations of UML</vt:lpstr>
      <vt:lpstr>Teleconferencing Example  More Limitations</vt:lpstr>
      <vt:lpstr>Example of Complex State Machine</vt:lpstr>
      <vt:lpstr>Teleconferencing Example  Solutions to Limitations of UML</vt:lpstr>
      <vt:lpstr>Communicating Sequential Processes (CSP)</vt:lpstr>
      <vt:lpstr>Processes</vt:lpstr>
      <vt:lpstr>Events</vt:lpstr>
      <vt:lpstr>Alphabet a </vt:lpstr>
      <vt:lpstr>Prefix (a  P ) Intuitive Introduction</vt:lpstr>
      <vt:lpstr>Prefix (a  P )</vt:lpstr>
      <vt:lpstr>Prefix Examples </vt:lpstr>
      <vt:lpstr>Successful Termination SKIP</vt:lpstr>
      <vt:lpstr>Failure STOP</vt:lpstr>
      <vt:lpstr>Termination Examples</vt:lpstr>
      <vt:lpstr>Recursion</vt:lpstr>
      <vt:lpstr>Recursion Example 1</vt:lpstr>
      <vt:lpstr>Recursion Example 2</vt:lpstr>
      <vt:lpstr>Choice by Input Value (a  P | b  Q)</vt:lpstr>
      <vt:lpstr>Choice by Channel (x.a  P  y.b  Q)</vt:lpstr>
      <vt:lpstr>More Choice Example</vt:lpstr>
      <vt:lpstr>Interaction X || Y</vt:lpstr>
      <vt:lpstr>Interaction Example 1 </vt:lpstr>
      <vt:lpstr>Interaction Example 1 </vt:lpstr>
      <vt:lpstr>Interaction Example 1 Real Life Application </vt:lpstr>
      <vt:lpstr>Interaction Example 2</vt:lpstr>
      <vt:lpstr>Interaction Example 2</vt:lpstr>
      <vt:lpstr>Interaction Example 2 The Effect</vt:lpstr>
      <vt:lpstr>Laws</vt:lpstr>
      <vt:lpstr>Laws Examples</vt:lpstr>
      <vt:lpstr>Laws Examples (Continued)</vt:lpstr>
      <vt:lpstr>Laws Examples (Continued)</vt:lpstr>
      <vt:lpstr>Formal Reasoning Based on the Laws</vt:lpstr>
      <vt:lpstr>Proof</vt:lpstr>
      <vt:lpstr>Proof</vt:lpstr>
      <vt:lpstr>Proof</vt:lpstr>
      <vt:lpstr>Teleconferencing Example Telephones</vt:lpstr>
      <vt:lpstr>Teleconferencing Example: Lines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Solution of Deadlock Problem</vt:lpstr>
      <vt:lpstr>Teleconferencing Example Verification</vt:lpstr>
      <vt:lpstr>Teleconferencing Example Proof of Correctness</vt:lpstr>
      <vt:lpstr>Teleconferencing Example Solution of Starvation Problem?</vt:lpstr>
      <vt:lpstr>Disadvantages of Formal Methods</vt:lpstr>
      <vt:lpstr>Disadvantages of Formal Methods</vt:lpstr>
      <vt:lpstr>We are at the Crossroads</vt:lpstr>
      <vt:lpstr>What about Other Engineering Disciplines? Electrical Engineering</vt:lpstr>
      <vt:lpstr>What about Other Engineering Disciplines? Electrical Engineering</vt:lpstr>
      <vt:lpstr>Future of Software Engineering</vt:lpstr>
      <vt:lpstr>Future of Software 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CSP</dc:title>
  <dc:creator>Prof. T.H. Tse</dc:creator>
  <cp:lastModifiedBy>TH Tse</cp:lastModifiedBy>
  <cp:revision>1263</cp:revision>
  <cp:lastPrinted>1999-12-15T02:53:20Z</cp:lastPrinted>
  <dcterms:created xsi:type="dcterms:W3CDTF">1995-06-02T22:09:48Z</dcterms:created>
  <dcterms:modified xsi:type="dcterms:W3CDTF">2023-11-02T10:41:22Z</dcterms:modified>
</cp:coreProperties>
</file>