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theme/themeOverride7.xml" ContentType="application/vnd.openxmlformats-officedocument.themeOverride+xml"/>
  <Override PartName="/ppt/theme/themeOverride8.xml" ContentType="application/vnd.openxmlformats-officedocument.themeOverride+xml"/>
  <Override PartName="/ppt/theme/themeOverride9.xml" ContentType="application/vnd.openxmlformats-officedocument.themeOverride+xml"/>
  <Override PartName="/ppt/theme/themeOverride10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499" r:id="rId2"/>
    <p:sldId id="656" r:id="rId3"/>
    <p:sldId id="669" r:id="rId4"/>
    <p:sldId id="671" r:id="rId5"/>
    <p:sldId id="678" r:id="rId6"/>
    <p:sldId id="677" r:id="rId7"/>
    <p:sldId id="672" r:id="rId8"/>
    <p:sldId id="504" r:id="rId9"/>
    <p:sldId id="649" r:id="rId10"/>
  </p:sldIdLst>
  <p:sldSz cx="9902825" cy="6858000"/>
  <p:notesSz cx="10234613" cy="70993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276">
          <p15:clr>
            <a:srgbClr val="A4A3A4"/>
          </p15:clr>
        </p15:guide>
        <p15:guide id="2" pos="421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browse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66FF"/>
    <a:srgbClr val="996600"/>
    <a:srgbClr val="CC00FF"/>
    <a:srgbClr val="0099FF"/>
    <a:srgbClr val="000066"/>
    <a:srgbClr val="CC0000"/>
    <a:srgbClr val="006600"/>
    <a:srgbClr val="003C78"/>
    <a:srgbClr val="285078"/>
    <a:srgbClr val="1E3C5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25" autoAdjust="0"/>
    <p:restoredTop sz="94660"/>
  </p:normalViewPr>
  <p:slideViewPr>
    <p:cSldViewPr>
      <p:cViewPr varScale="1">
        <p:scale>
          <a:sx n="112" d="100"/>
          <a:sy n="112" d="100"/>
        </p:scale>
        <p:origin x="1242" y="96"/>
      </p:cViewPr>
      <p:guideLst>
        <p:guide orient="horz"/>
        <p:guide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-600" y="-72"/>
      </p:cViewPr>
      <p:guideLst>
        <p:guide orient="horz" pos="1276"/>
        <p:guide pos="42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2" Type="http://schemas.openxmlformats.org/officeDocument/2006/relationships/slide" Target="slides/slide9.xml"/><Relationship Id="rId1" Type="http://schemas.openxmlformats.org/officeDocument/2006/relationships/slide" Target="slides/slide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4925" y="-1588"/>
            <a:ext cx="4383088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l" defTabSz="901700">
              <a:defRPr sz="1000" i="1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16600" y="-1588"/>
            <a:ext cx="4383088" cy="32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4925" y="6715125"/>
            <a:ext cx="4383088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l" defTabSz="901700">
              <a:defRPr sz="1000" i="1"/>
            </a:lvl1pPr>
          </a:lstStyle>
          <a:p>
            <a:r>
              <a:rPr lang="en-US"/>
              <a:t>Software Design</a:t>
            </a: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16600" y="6715125"/>
            <a:ext cx="4383088" cy="385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901700">
              <a:defRPr sz="1000" i="1"/>
            </a:lvl1pPr>
          </a:lstStyle>
          <a:p>
            <a:fld id="{88F0315B-3EA5-41F7-9FF2-578AD875E26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-23813" y="-6350"/>
            <a:ext cx="4471988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l" defTabSz="874713">
              <a:defRPr sz="1000" i="1"/>
            </a:lvl1pPr>
          </a:lstStyle>
          <a:p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786438" y="-6350"/>
            <a:ext cx="4471987" cy="35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t" anchorCtr="0" compatLnSpc="1">
            <a:prstTxWarp prst="textNoShape">
              <a:avLst/>
            </a:prstTxWarp>
          </a:bodyPr>
          <a:lstStyle>
            <a:lvl1pPr algn="r" defTabSz="874713">
              <a:defRPr sz="1000" i="1"/>
            </a:lvl1pPr>
          </a:lstStyle>
          <a:p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97225" y="534988"/>
            <a:ext cx="3841750" cy="266065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9213" y="3373438"/>
            <a:ext cx="7596187" cy="3208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92" tIns="42967" rIns="90892" bIns="4296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-23813" y="6751638"/>
            <a:ext cx="4471988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l" defTabSz="874713">
              <a:defRPr sz="1000" i="1"/>
            </a:lvl1pPr>
          </a:lstStyle>
          <a:p>
            <a:r>
              <a:rPr lang="en-US"/>
              <a:t>Software Design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786438" y="6751638"/>
            <a:ext cx="4471987" cy="35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831" tIns="0" rIns="19831" bIns="0" numCol="1" anchor="b" anchorCtr="0" compatLnSpc="1">
            <a:prstTxWarp prst="textNoShape">
              <a:avLst/>
            </a:prstTxWarp>
          </a:bodyPr>
          <a:lstStyle>
            <a:lvl1pPr algn="r" defTabSz="874713">
              <a:defRPr sz="1000" i="1"/>
            </a:lvl1pPr>
          </a:lstStyle>
          <a:p>
            <a:fld id="{CADE3D65-0081-475A-AD5A-1A104ED92AA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397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874713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16038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752600" algn="l" defTabSz="839788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ctrTitle" sz="quarter"/>
          </p:nvPr>
        </p:nvSpPr>
        <p:spPr>
          <a:xfrm>
            <a:off x="304800" y="304800"/>
            <a:ext cx="9220200" cy="31242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304800" y="3733800"/>
            <a:ext cx="9220200" cy="2895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quarter" idx="2"/>
          </p:nvPr>
        </p:nvSpPr>
        <p:spPr>
          <a:xfrm>
            <a:off x="304800" y="6172200"/>
            <a:ext cx="2062163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71D5C0D2-112D-46DC-82E3-9FA8A0D464A7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46B446DA-BAA0-4422-96B3-E27294C669C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3081" name="Group 9"/>
          <p:cNvGrpSpPr>
            <a:grpSpLocks/>
          </p:cNvGrpSpPr>
          <p:nvPr userDrawn="1"/>
        </p:nvGrpSpPr>
        <p:grpSpPr bwMode="auto">
          <a:xfrm>
            <a:off x="3" y="3355981"/>
            <a:ext cx="9902825" cy="74613"/>
            <a:chOff x="0" y="866"/>
            <a:chExt cx="6238" cy="46"/>
          </a:xfrm>
        </p:grpSpPr>
        <p:sp>
          <p:nvSpPr>
            <p:cNvPr id="3082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083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94BC6AB-0F62-48A4-8AA8-F058EC6AB04E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08AFB1-58C1-4404-9B2C-D920D3035AE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39003" y="266700"/>
            <a:ext cx="2286000" cy="6362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266700"/>
            <a:ext cx="6705600" cy="6362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E10CC38-905B-4477-B378-0327D8F8F462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3DDC29-E6DE-4FA8-A2E8-7AC7FF1B8B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637BB3D-3629-4D8E-ACE2-38A204EDCE8E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878265-C820-4E46-BA99-3A9A5CAE46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6"/>
            <a:ext cx="8416925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16925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B9BE8AF-2AE1-46BF-A4F6-8BD67AF76C2B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E55660-AF87-4497-B061-07847982A54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3" y="1676400"/>
            <a:ext cx="44958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88BFEFCF-59AE-4050-8625-AFEC038E1B21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A148FB-7407-4127-8898-A35860781D8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3" y="274638"/>
            <a:ext cx="8912225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3" y="1535113"/>
            <a:ext cx="437515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3" y="2174875"/>
            <a:ext cx="437515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0791" y="1535113"/>
            <a:ext cx="437673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0791" y="2174875"/>
            <a:ext cx="437673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F029AB8-2AE2-4158-9B5D-FD36F434133F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92546C-370B-4BB9-9A56-A990B50C464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9C82CB7-8651-45FA-8904-D8C9333178E4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22ED7F-B392-4BFA-83CE-F42DDA2D9A1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BD31CD0-2BCD-4EA8-ABA5-06DFCAE4E8CB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84B08-1D27-4BC1-9CAF-0C39921A294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7550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1913" y="273056"/>
            <a:ext cx="553561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3"/>
            <a:ext cx="3257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9A3CA715-6C51-471E-A287-A364133588C1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60E4F63-101D-4D4D-83E3-046C4AD09AE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6" y="4800600"/>
            <a:ext cx="5940425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6" y="612775"/>
            <a:ext cx="5940425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6" y="5367338"/>
            <a:ext cx="5940425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DB3DAB18-DAC5-4D34-BB1F-FAF29122B7C5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1CFF80-F6CC-45F7-8EB6-EAA3758C6B0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266700"/>
            <a:ext cx="9144000" cy="110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676400"/>
            <a:ext cx="91440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81003" y="6172200"/>
            <a:ext cx="2062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l">
              <a:defRPr sz="1400">
                <a:solidFill>
                  <a:schemeClr val="folHlink"/>
                </a:solidFill>
              </a:defRPr>
            </a:lvl1pPr>
          </a:lstStyle>
          <a:p>
            <a:fld id="{B3733CA6-4A82-4A12-B484-306DA022573A}" type="datetime1">
              <a:rPr lang="en-US"/>
              <a:pPr/>
              <a:t>11/9/2023</a:t>
            </a:fld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82963" y="6172200"/>
            <a:ext cx="3136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>
                <a:solidFill>
                  <a:schemeClr val="folHlink"/>
                </a:solidFill>
              </a:defRPr>
            </a:lvl1pPr>
          </a:lstStyle>
          <a:p>
            <a:r>
              <a:rPr lang="en-US"/>
              <a:t>An Introduction to Formal Methods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462841" y="6172200"/>
            <a:ext cx="20621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folHlink"/>
                </a:solidFill>
              </a:defRPr>
            </a:lvl1pPr>
          </a:lstStyle>
          <a:p>
            <a:fld id="{209B6A9A-5F61-4D25-A866-91C15CB5A559}" type="slidenum">
              <a:rPr lang="en-US"/>
              <a:pPr/>
              <a:t>‹#›</a:t>
            </a:fld>
            <a:endParaRPr lang="en-US"/>
          </a:p>
        </p:txBody>
      </p:sp>
      <p:grpSp>
        <p:nvGrpSpPr>
          <p:cNvPr id="1033" name="Group 9"/>
          <p:cNvGrpSpPr>
            <a:grpSpLocks/>
          </p:cNvGrpSpPr>
          <p:nvPr userDrawn="1"/>
        </p:nvGrpSpPr>
        <p:grpSpPr bwMode="auto">
          <a:xfrm>
            <a:off x="3" y="1374781"/>
            <a:ext cx="9902825" cy="73025"/>
            <a:chOff x="0" y="866"/>
            <a:chExt cx="6238" cy="46"/>
          </a:xfrm>
        </p:grpSpPr>
        <p:sp>
          <p:nvSpPr>
            <p:cNvPr id="1034" name="Rectangle 10"/>
            <p:cNvSpPr>
              <a:spLocks noChangeArrowheads="1"/>
            </p:cNvSpPr>
            <p:nvPr userDrawn="1"/>
          </p:nvSpPr>
          <p:spPr bwMode="auto">
            <a:xfrm>
              <a:off x="0" y="866"/>
              <a:ext cx="3121" cy="46"/>
            </a:xfrm>
            <a:prstGeom prst="rect">
              <a:avLst/>
            </a:prstGeom>
            <a:solidFill>
              <a:schemeClr val="tx2"/>
            </a:soli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1"/>
            <p:cNvSpPr>
              <a:spLocks noChangeArrowheads="1"/>
            </p:cNvSpPr>
            <p:nvPr userDrawn="1"/>
          </p:nvSpPr>
          <p:spPr bwMode="auto">
            <a:xfrm>
              <a:off x="3117" y="866"/>
              <a:ext cx="3121" cy="46"/>
            </a:xfrm>
            <a:prstGeom prst="rect">
              <a:avLst/>
            </a:prstGeom>
            <a:gradFill rotWithShape="0">
              <a:gsLst>
                <a:gs pos="0">
                  <a:schemeClr val="tx2"/>
                </a:gs>
                <a:gs pos="100000">
                  <a:srgbClr val="FFFFFF"/>
                </a:gs>
              </a:gsLst>
              <a:lin ang="0" scaled="1"/>
            </a:gradFill>
            <a:ln w="12700">
              <a:noFill/>
              <a:miter lim="800000"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8" grpId="0" build="p" bldLvl="2" autoUpdateAnimBg="0">
        <p:tmplLst>
          <p:tmpl lvl="1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2">
            <p:tnLst>
              <p:par>
                <p:cTn presetID="1" presetClass="entr" presetSubtype="0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3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4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  <p:tmpl lvl="5"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499"/>
                          </p:stCondLst>
                        </p:cTn>
                        <p:tgtEl>
                          <p:spTgt spid="102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  <p:subTnLst>
                    <p:animClr clrSpc="rgb" dir="cw">
                      <p:cBhvr override="childStyle">
                        <p:cTn dur="1" fill="hold" display="0" masterRel="nextClick" afterEffect="1"/>
                        <p:tgtEl>
                          <p:spTgt spid="1028"/>
                        </p:tgtEl>
                        <p:attrNameLst>
                          <p:attrName>ppt_c</p:attrName>
                        </p:attrNameLst>
                      </p:cBhvr>
                      <p:to>
                        <a:schemeClr val="folHlink"/>
                      </p:to>
                    </p:animClr>
                  </p:subTnLst>
                </p:cTn>
              </p:par>
            </p:tnLst>
          </p:tmpl>
        </p:tmplLst>
      </p:bldP>
    </p:bld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98463" indent="-398463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u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862013" indent="-3492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60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262063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60525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u"/>
        <a:defRPr sz="2000">
          <a:solidFill>
            <a:schemeClr val="tx1"/>
          </a:solidFill>
          <a:latin typeface="+mn-lt"/>
        </a:defRPr>
      </a:lvl4pPr>
      <a:lvl5pPr marL="20589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61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33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305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7788" indent="-284163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6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4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6.xml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7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8.xml"/><Relationship Id="rId6" Type="http://schemas.openxmlformats.org/officeDocument/2006/relationships/image" Target="../media/image6.emf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443" name="Rectangle 3"/>
          <p:cNvSpPr>
            <a:spLocks noGrp="1" noChangeArrowheads="1"/>
          </p:cNvSpPr>
          <p:nvPr>
            <p:ph type="title"/>
          </p:nvPr>
        </p:nvSpPr>
        <p:spPr>
          <a:xfrm>
            <a:off x="379412" y="266700"/>
            <a:ext cx="9144000" cy="1104900"/>
          </a:xfrm>
          <a:noFill/>
          <a:ln/>
        </p:spPr>
        <p:txBody>
          <a:bodyPr/>
          <a:lstStyle/>
          <a:p>
            <a:r>
              <a:rPr lang="en-US" b="1" dirty="0" smtClean="0"/>
              <a:t>Interaction Example 1 </a:t>
            </a:r>
            <a:endParaRPr lang="en-US" b="1" dirty="0"/>
          </a:p>
        </p:txBody>
      </p:sp>
      <p:sp>
        <p:nvSpPr>
          <p:cNvPr id="1725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7012" y="3525466"/>
            <a:ext cx="9509760" cy="1198934"/>
          </a:xfrm>
          <a:noFill/>
          <a:ln/>
        </p:spPr>
        <p:txBody>
          <a:bodyPr/>
          <a:lstStyle/>
          <a:p>
            <a:pPr>
              <a:tabLst>
                <a:tab pos="1774825" algn="l"/>
                <a:tab pos="8807450" algn="l"/>
              </a:tabLst>
            </a:pPr>
            <a:r>
              <a:rPr lang="en-HK" dirty="0" smtClean="0"/>
              <a:t>We write </a:t>
            </a:r>
          </a:p>
          <a:p>
            <a:pPr marL="0" indent="0">
              <a:buNone/>
              <a:tabLst>
                <a:tab pos="1774825" algn="l"/>
                <a:tab pos="8807450" algn="l"/>
              </a:tabLst>
            </a:pPr>
            <a:r>
              <a:rPr lang="en-HK" dirty="0"/>
              <a:t>	</a:t>
            </a:r>
            <a:r>
              <a:rPr lang="en-US" dirty="0" smtClean="0"/>
              <a:t>(</a:t>
            </a:r>
            <a:r>
              <a:rPr lang="en-US" sz="2000" dirty="0" smtClean="0"/>
              <a:t> </a:t>
            </a:r>
            <a:r>
              <a:rPr lang="en-US" b="1" i="1" dirty="0" smtClean="0">
                <a:solidFill>
                  <a:srgbClr val="CC00FF"/>
                </a:solidFill>
              </a:rPr>
              <a:t>p</a:t>
            </a:r>
            <a:r>
              <a:rPr lang="en-US" dirty="0" smtClean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i="1" dirty="0" smtClean="0"/>
              <a:t>P</a:t>
            </a:r>
            <a:r>
              <a:rPr lang="en-US" sz="1000" i="1" dirty="0" smtClean="0"/>
              <a:t> </a:t>
            </a:r>
            <a:r>
              <a:rPr lang="en-US" dirty="0" smtClean="0"/>
              <a:t>)  </a:t>
            </a:r>
            <a:r>
              <a:rPr lang="en-US" b="1" dirty="0"/>
              <a:t>|| </a:t>
            </a:r>
            <a:r>
              <a:rPr lang="en-US" dirty="0"/>
              <a:t> (</a:t>
            </a:r>
            <a:r>
              <a:rPr lang="en-US" b="1" i="1" dirty="0">
                <a:solidFill>
                  <a:srgbClr val="00B050"/>
                </a:solidFill>
              </a:rPr>
              <a:t>q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 smtClean="0"/>
              <a:t>)</a:t>
            </a:r>
            <a:endParaRPr lang="en-US" dirty="0"/>
          </a:p>
        </p:txBody>
      </p:sp>
      <p:grpSp>
        <p:nvGrpSpPr>
          <p:cNvPr id="24" name="Group 23"/>
          <p:cNvGrpSpPr/>
          <p:nvPr/>
        </p:nvGrpSpPr>
        <p:grpSpPr>
          <a:xfrm>
            <a:off x="2573972" y="2465254"/>
            <a:ext cx="2286000" cy="874713"/>
            <a:chOff x="3376612" y="2419350"/>
            <a:chExt cx="2286000" cy="874713"/>
          </a:xfrm>
        </p:grpSpPr>
        <p:sp>
          <p:nvSpPr>
            <p:cNvPr id="8" name="AutoShape 8"/>
            <p:cNvSpPr>
              <a:spLocks noChangeArrowheads="1"/>
            </p:cNvSpPr>
            <p:nvPr/>
          </p:nvSpPr>
          <p:spPr bwMode="auto">
            <a:xfrm>
              <a:off x="3376612" y="2481263"/>
              <a:ext cx="2286000" cy="812800"/>
            </a:xfrm>
            <a:prstGeom prst="roundRect">
              <a:avLst>
                <a:gd name="adj" fmla="val 21542"/>
              </a:avLst>
            </a:prstGeom>
            <a:solidFill>
              <a:schemeClr val="bg1"/>
            </a:solidFill>
            <a:ln w="25400">
              <a:solidFill>
                <a:schemeClr val="tx2"/>
              </a:solidFill>
              <a:round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Line 9"/>
            <p:cNvSpPr>
              <a:spLocks noChangeShapeType="1"/>
            </p:cNvSpPr>
            <p:nvPr/>
          </p:nvSpPr>
          <p:spPr bwMode="auto">
            <a:xfrm>
              <a:off x="3587420" y="3001963"/>
              <a:ext cx="121920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" name="AutoShape 12"/>
            <p:cNvSpPr>
              <a:spLocks noChangeArrowheads="1"/>
            </p:cNvSpPr>
            <p:nvPr/>
          </p:nvSpPr>
          <p:spPr bwMode="auto">
            <a:xfrm>
              <a:off x="4811382" y="2633663"/>
              <a:ext cx="660400" cy="508000"/>
            </a:xfrm>
            <a:prstGeom prst="roundRect">
              <a:avLst>
                <a:gd name="adj" fmla="val 29444"/>
              </a:avLst>
            </a:prstGeom>
            <a:solidFill>
              <a:schemeClr val="accent1"/>
            </a:solidFill>
            <a:ln w="25400">
              <a:solidFill>
                <a:schemeClr val="tx2"/>
              </a:solidFill>
              <a:round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r>
                <a:rPr lang="en-HK" i="1" dirty="0" smtClean="0"/>
                <a:t>P</a:t>
              </a:r>
              <a:endParaRPr lang="en-US" i="1" dirty="0"/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3884612" y="2419350"/>
              <a:ext cx="915988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pPr algn="l"/>
              <a:r>
                <a:rPr lang="en-US" sz="3200" b="1" i="1" dirty="0" smtClean="0">
                  <a:solidFill>
                    <a:srgbClr val="CC00FF"/>
                  </a:solidFill>
                </a:rPr>
                <a:t>p</a:t>
              </a:r>
              <a:r>
                <a:rPr lang="en-US" sz="3200" b="1" i="1" dirty="0" smtClean="0"/>
                <a:t> / </a:t>
              </a:r>
              <a:r>
                <a:rPr lang="en-US" sz="3200" b="1" i="1" dirty="0" smtClean="0">
                  <a:solidFill>
                    <a:srgbClr val="FF0000"/>
                  </a:solidFill>
                </a:rPr>
                <a:t>a</a:t>
              </a:r>
              <a:endParaRPr lang="en-US" sz="32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3579812" y="2892558"/>
              <a:ext cx="228600" cy="2286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6" name="Group 5"/>
          <p:cNvGrpSpPr/>
          <p:nvPr/>
        </p:nvGrpSpPr>
        <p:grpSpPr>
          <a:xfrm>
            <a:off x="5134292" y="2458666"/>
            <a:ext cx="2926080" cy="881301"/>
            <a:chOff x="6919224" y="2412762"/>
            <a:chExt cx="2926080" cy="881301"/>
          </a:xfrm>
        </p:grpSpPr>
        <p:sp>
          <p:nvSpPr>
            <p:cNvPr id="15" name="AutoShape 15"/>
            <p:cNvSpPr>
              <a:spLocks noChangeArrowheads="1"/>
            </p:cNvSpPr>
            <p:nvPr/>
          </p:nvSpPr>
          <p:spPr bwMode="auto">
            <a:xfrm>
              <a:off x="6919224" y="2481263"/>
              <a:ext cx="2926080" cy="812800"/>
            </a:xfrm>
            <a:prstGeom prst="roundRect">
              <a:avLst>
                <a:gd name="adj" fmla="val 21542"/>
              </a:avLst>
            </a:prstGeom>
            <a:solidFill>
              <a:schemeClr val="bg1"/>
            </a:solidFill>
            <a:ln w="25400">
              <a:solidFill>
                <a:schemeClr val="tx2"/>
              </a:solidFill>
              <a:round/>
              <a:headEnd/>
              <a:tailEnd/>
            </a:ln>
            <a:effectLst>
              <a:outerShdw dist="71842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6" name="Line 16"/>
            <p:cNvSpPr>
              <a:spLocks noChangeShapeType="1"/>
            </p:cNvSpPr>
            <p:nvPr/>
          </p:nvSpPr>
          <p:spPr bwMode="auto">
            <a:xfrm>
              <a:off x="8288006" y="2998550"/>
              <a:ext cx="714375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7" name="Line 16"/>
            <p:cNvSpPr>
              <a:spLocks noChangeShapeType="1"/>
            </p:cNvSpPr>
            <p:nvPr/>
          </p:nvSpPr>
          <p:spPr bwMode="auto">
            <a:xfrm>
              <a:off x="7145007" y="3001963"/>
              <a:ext cx="685800" cy="0"/>
            </a:xfrm>
            <a:prstGeom prst="line">
              <a:avLst/>
            </a:prstGeom>
            <a:noFill/>
            <a:ln w="25400">
              <a:solidFill>
                <a:schemeClr val="tx2"/>
              </a:solidFill>
              <a:round/>
              <a:headEnd type="none" w="med" len="med"/>
              <a:tailEnd type="arrow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AutoShape 19"/>
            <p:cNvSpPr>
              <a:spLocks noChangeArrowheads="1"/>
            </p:cNvSpPr>
            <p:nvPr/>
          </p:nvSpPr>
          <p:spPr bwMode="auto">
            <a:xfrm>
              <a:off x="7827632" y="2633663"/>
              <a:ext cx="660400" cy="508000"/>
            </a:xfrm>
            <a:prstGeom prst="roundRect">
              <a:avLst>
                <a:gd name="adj" fmla="val 29444"/>
              </a:avLst>
            </a:prstGeom>
            <a:solidFill>
              <a:schemeClr val="accent1"/>
            </a:solidFill>
            <a:ln w="25400">
              <a:solidFill>
                <a:schemeClr val="tx2"/>
              </a:solidFill>
              <a:round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endParaRPr lang="en-US" i="1" dirty="0"/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7396202" y="2416175"/>
              <a:ext cx="493713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b="1" i="1" dirty="0" smtClean="0">
                  <a:solidFill>
                    <a:srgbClr val="00B050"/>
                  </a:solidFill>
                </a:rPr>
                <a:t>q</a:t>
              </a:r>
              <a:r>
                <a:rPr lang="en-US" sz="3200" b="1" i="1" dirty="0" smtClean="0">
                  <a:solidFill>
                    <a:srgbClr val="3366FF"/>
                  </a:solidFill>
                </a:rPr>
                <a:t> </a:t>
              </a:r>
              <a:endParaRPr lang="en-US" sz="3200" b="1" i="1" dirty="0">
                <a:solidFill>
                  <a:srgbClr val="00B050"/>
                </a:solidFill>
              </a:endParaRPr>
            </a:p>
          </p:txBody>
        </p:sp>
        <p:sp>
          <p:nvSpPr>
            <p:cNvPr id="22" name="AutoShape 19"/>
            <p:cNvSpPr>
              <a:spLocks noChangeArrowheads="1"/>
            </p:cNvSpPr>
            <p:nvPr/>
          </p:nvSpPr>
          <p:spPr bwMode="auto">
            <a:xfrm>
              <a:off x="8999207" y="2630250"/>
              <a:ext cx="660400" cy="508000"/>
            </a:xfrm>
            <a:prstGeom prst="roundRect">
              <a:avLst>
                <a:gd name="adj" fmla="val 29444"/>
              </a:avLst>
            </a:prstGeom>
            <a:solidFill>
              <a:schemeClr val="accent1"/>
            </a:solidFill>
            <a:ln w="25400">
              <a:solidFill>
                <a:schemeClr val="tx2"/>
              </a:solidFill>
              <a:round/>
              <a:headEnd/>
              <a:tailEnd/>
            </a:ln>
            <a:effectLst>
              <a:outerShdw dist="35921" dir="2700000" algn="ctr" rotWithShape="0">
                <a:schemeClr val="tx2"/>
              </a:outerShdw>
            </a:effectLst>
          </p:spPr>
          <p:txBody>
            <a:bodyPr wrap="none" anchor="ctr"/>
            <a:lstStyle/>
            <a:p>
              <a:r>
                <a:rPr lang="en-HK" i="1" dirty="0" smtClean="0"/>
                <a:t>Q</a:t>
              </a:r>
              <a:endParaRPr lang="en-US" i="1" dirty="0"/>
            </a:p>
          </p:txBody>
        </p:sp>
        <p:sp>
          <p:nvSpPr>
            <p:cNvPr id="23" name="Rectangle 20"/>
            <p:cNvSpPr>
              <a:spLocks noChangeArrowheads="1"/>
            </p:cNvSpPr>
            <p:nvPr/>
          </p:nvSpPr>
          <p:spPr bwMode="auto">
            <a:xfrm>
              <a:off x="8556294" y="2412762"/>
              <a:ext cx="493713" cy="5857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>
              <a:spAutoFit/>
            </a:bodyPr>
            <a:lstStyle/>
            <a:p>
              <a:r>
                <a:rPr lang="en-US" sz="3200" b="1" i="1" dirty="0" smtClean="0">
                  <a:solidFill>
                    <a:srgbClr val="FF0000"/>
                  </a:solidFill>
                </a:rPr>
                <a:t>a</a:t>
              </a:r>
              <a:r>
                <a:rPr lang="en-US" sz="3200" b="1" i="1" dirty="0" smtClean="0">
                  <a:solidFill>
                    <a:srgbClr val="3366FF"/>
                  </a:solidFill>
                </a:rPr>
                <a:t> </a:t>
              </a:r>
              <a:endParaRPr lang="en-US" sz="3200" b="1" i="1" dirty="0">
                <a:solidFill>
                  <a:srgbClr val="00B050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 bwMode="auto">
            <a:xfrm>
              <a:off x="7127028" y="2895600"/>
              <a:ext cx="228600" cy="228600"/>
            </a:xfrm>
            <a:prstGeom prst="ellips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9" name="Rectangle 4"/>
          <p:cNvSpPr txBox="1">
            <a:spLocks noChangeArrowheads="1"/>
          </p:cNvSpPr>
          <p:nvPr/>
        </p:nvSpPr>
        <p:spPr bwMode="auto">
          <a:xfrm>
            <a:off x="227012" y="1693492"/>
            <a:ext cx="91440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1774825" algn="l"/>
                <a:tab pos="8807450" algn="l"/>
              </a:tabLst>
            </a:pPr>
            <a:r>
              <a:rPr lang="en-US" kern="0" dirty="0" smtClean="0"/>
              <a:t>Processes (</a:t>
            </a:r>
            <a:r>
              <a:rPr lang="en-US" b="1" i="1" kern="0" dirty="0" smtClean="0">
                <a:solidFill>
                  <a:srgbClr val="CC00FF"/>
                </a:solidFill>
              </a:rPr>
              <a:t>p</a:t>
            </a:r>
            <a:r>
              <a:rPr lang="en-US" kern="0" dirty="0" smtClean="0"/>
              <a:t> </a:t>
            </a:r>
            <a:r>
              <a:rPr lang="en-US" b="1" kern="0" dirty="0" smtClean="0">
                <a:sym typeface="Symbol" pitchFamily="18" charset="2"/>
              </a:rPr>
              <a:t></a:t>
            </a:r>
            <a:r>
              <a:rPr lang="en-US" kern="0" dirty="0" smtClean="0"/>
              <a:t> </a:t>
            </a:r>
            <a:r>
              <a:rPr lang="en-US" b="1" i="1" kern="0" dirty="0" smtClean="0">
                <a:solidFill>
                  <a:srgbClr val="FF0000"/>
                </a:solidFill>
              </a:rPr>
              <a:t>a</a:t>
            </a:r>
            <a:r>
              <a:rPr lang="en-US" kern="0" dirty="0" smtClean="0"/>
              <a:t> </a:t>
            </a:r>
            <a:r>
              <a:rPr lang="en-US" b="1" kern="0" dirty="0" smtClean="0">
                <a:sym typeface="Symbol" pitchFamily="18" charset="2"/>
              </a:rPr>
              <a:t></a:t>
            </a:r>
            <a:r>
              <a:rPr lang="en-US" kern="0" dirty="0" smtClean="0"/>
              <a:t> </a:t>
            </a:r>
            <a:r>
              <a:rPr lang="en-US" i="1" kern="0" dirty="0" smtClean="0"/>
              <a:t>P</a:t>
            </a:r>
            <a:r>
              <a:rPr lang="en-US" kern="0" dirty="0" smtClean="0"/>
              <a:t>) and (</a:t>
            </a:r>
            <a:r>
              <a:rPr lang="en-US" b="1" i="1" kern="0" dirty="0" smtClean="0">
                <a:solidFill>
                  <a:srgbClr val="00B050"/>
                </a:solidFill>
              </a:rPr>
              <a:t>q</a:t>
            </a:r>
            <a:r>
              <a:rPr lang="en-US" kern="0" dirty="0" smtClean="0"/>
              <a:t> </a:t>
            </a:r>
            <a:r>
              <a:rPr lang="en-US" b="1" kern="0" dirty="0" smtClean="0">
                <a:sym typeface="Symbol" pitchFamily="18" charset="2"/>
              </a:rPr>
              <a:t></a:t>
            </a:r>
            <a:r>
              <a:rPr lang="en-US" kern="0" dirty="0" smtClean="0"/>
              <a:t> </a:t>
            </a:r>
            <a:r>
              <a:rPr lang="en-US" b="1" i="1" kern="0" dirty="0" smtClean="0">
                <a:solidFill>
                  <a:srgbClr val="FF0000"/>
                </a:solidFill>
              </a:rPr>
              <a:t>a</a:t>
            </a:r>
            <a:r>
              <a:rPr lang="en-US" kern="0" dirty="0" smtClean="0"/>
              <a:t> </a:t>
            </a:r>
            <a:r>
              <a:rPr lang="en-US" b="1" kern="0" dirty="0" smtClean="0">
                <a:sym typeface="Symbol" pitchFamily="18" charset="2"/>
              </a:rPr>
              <a:t></a:t>
            </a:r>
            <a:r>
              <a:rPr lang="en-US" kern="0" dirty="0" smtClean="0"/>
              <a:t> </a:t>
            </a:r>
            <a:r>
              <a:rPr lang="en-US" i="1" kern="0" dirty="0" smtClean="0"/>
              <a:t>Q</a:t>
            </a:r>
            <a:r>
              <a:rPr lang="en-US" kern="0" dirty="0" smtClean="0"/>
              <a:t>) interact</a:t>
            </a:r>
            <a:endParaRPr lang="en-US" kern="0" dirty="0"/>
          </a:p>
        </p:txBody>
      </p:sp>
      <p:sp>
        <p:nvSpPr>
          <p:cNvPr id="30" name="Rectangle 4"/>
          <p:cNvSpPr txBox="1">
            <a:spLocks noChangeArrowheads="1"/>
          </p:cNvSpPr>
          <p:nvPr/>
        </p:nvSpPr>
        <p:spPr bwMode="auto">
          <a:xfrm>
            <a:off x="227012" y="2611066"/>
            <a:ext cx="9418320" cy="6197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tabLst>
                <a:tab pos="1774825" algn="l"/>
                <a:tab pos="8807450" algn="l"/>
              </a:tabLst>
            </a:pPr>
            <a:r>
              <a:rPr lang="en-HK" kern="0" dirty="0" smtClean="0"/>
              <a:t>Intuitively                                                          interact          </a:t>
            </a:r>
            <a:endParaRPr lang="en-US" kern="0" dirty="0"/>
          </a:p>
        </p:txBody>
      </p:sp>
      <p:sp>
        <p:nvSpPr>
          <p:cNvPr id="2" name="TextBox 1"/>
          <p:cNvSpPr txBox="1"/>
          <p:nvPr/>
        </p:nvSpPr>
        <p:spPr>
          <a:xfrm>
            <a:off x="2711132" y="5313997"/>
            <a:ext cx="448056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1" algn="l"/>
            <a:r>
              <a:rPr lang="en-HK" b="1" i="1" dirty="0"/>
              <a:t>The 4 brackets are </a:t>
            </a:r>
            <a:r>
              <a:rPr lang="en-HK" b="1" i="1" dirty="0">
                <a:solidFill>
                  <a:srgbClr val="0070C0"/>
                </a:solidFill>
              </a:rPr>
              <a:t>necessary</a:t>
            </a:r>
            <a:r>
              <a:rPr lang="en-HK" b="1" i="1" dirty="0"/>
              <a:t>,</a:t>
            </a:r>
            <a:br>
              <a:rPr lang="en-HK" b="1" i="1" dirty="0"/>
            </a:br>
            <a:r>
              <a:rPr lang="en-HK" b="1" i="1" dirty="0"/>
              <a:t>to avoid ambiguity  </a:t>
            </a:r>
            <a:r>
              <a:rPr lang="en-HK" b="1" i="1" dirty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b="1" i="1" baseline="-25000" dirty="0">
              <a:solidFill>
                <a:schemeClr val="bg1">
                  <a:lumMod val="65000"/>
                </a:schemeClr>
              </a:solidFill>
            </a:endParaRPr>
          </a:p>
          <a:p>
            <a:endParaRPr lang="en-GB" dirty="0"/>
          </a:p>
        </p:txBody>
      </p:sp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2665412" y="5282379"/>
            <a:ext cx="4572000" cy="1005840"/>
          </a:xfrm>
          <a:prstGeom prst="borderCallout1">
            <a:avLst>
              <a:gd name="adj1" fmla="val 908"/>
              <a:gd name="adj2" fmla="val 50347"/>
              <a:gd name="adj3" fmla="val -52534"/>
              <a:gd name="adj4" fmla="val -10471"/>
            </a:avLst>
          </a:prstGeom>
          <a:noFill/>
          <a:ln w="76200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lvl="1" algn="l">
              <a:buClr>
                <a:srgbClr val="00B050"/>
              </a:buClr>
              <a:buSzPct val="60000"/>
            </a:pPr>
            <a:endParaRPr lang="en-US" sz="3200" b="1" i="1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1" name="AutoShape 6"/>
          <p:cNvSpPr>
            <a:spLocks noChangeArrowheads="1"/>
          </p:cNvSpPr>
          <p:nvPr/>
        </p:nvSpPr>
        <p:spPr bwMode="auto">
          <a:xfrm>
            <a:off x="2665412" y="5282379"/>
            <a:ext cx="4572000" cy="1005840"/>
          </a:xfrm>
          <a:prstGeom prst="borderCallout1">
            <a:avLst>
              <a:gd name="adj1" fmla="val 908"/>
              <a:gd name="adj2" fmla="val 50347"/>
              <a:gd name="adj3" fmla="val -59540"/>
              <a:gd name="adj4" fmla="val 35276"/>
            </a:avLst>
          </a:prstGeom>
          <a:noFill/>
          <a:ln w="76200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lvl="1" algn="l">
              <a:buClr>
                <a:srgbClr val="00B050"/>
              </a:buClr>
              <a:buSzPct val="60000"/>
            </a:pPr>
            <a:endParaRPr lang="en-US" sz="3200" b="1" i="1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2" name="AutoShape 6"/>
          <p:cNvSpPr>
            <a:spLocks noChangeArrowheads="1"/>
          </p:cNvSpPr>
          <p:nvPr/>
        </p:nvSpPr>
        <p:spPr bwMode="auto">
          <a:xfrm>
            <a:off x="2665412" y="5282379"/>
            <a:ext cx="4572000" cy="1005840"/>
          </a:xfrm>
          <a:prstGeom prst="borderCallout1">
            <a:avLst>
              <a:gd name="adj1" fmla="val 908"/>
              <a:gd name="adj2" fmla="val 50347"/>
              <a:gd name="adj3" fmla="val -55850"/>
              <a:gd name="adj4" fmla="val 52014"/>
            </a:avLst>
          </a:prstGeom>
          <a:noFill/>
          <a:ln w="76200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lvl="1" algn="l">
              <a:buClr>
                <a:srgbClr val="00B050"/>
              </a:buClr>
              <a:buSzPct val="60000"/>
            </a:pPr>
            <a:endParaRPr lang="en-US" sz="3200" b="1" i="1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3" name="AutoShape 6"/>
          <p:cNvSpPr>
            <a:spLocks noChangeArrowheads="1"/>
          </p:cNvSpPr>
          <p:nvPr/>
        </p:nvSpPr>
        <p:spPr bwMode="auto">
          <a:xfrm>
            <a:off x="2665412" y="5282379"/>
            <a:ext cx="4572000" cy="1005840"/>
          </a:xfrm>
          <a:prstGeom prst="borderCallout1">
            <a:avLst>
              <a:gd name="adj1" fmla="val 908"/>
              <a:gd name="adj2" fmla="val 50347"/>
              <a:gd name="adj3" fmla="val -52243"/>
              <a:gd name="adj4" fmla="val 96387"/>
            </a:avLst>
          </a:prstGeom>
          <a:noFill/>
          <a:ln w="76200">
            <a:solidFill>
              <a:srgbClr val="0070C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60325" lvl="1" algn="l">
              <a:buClr>
                <a:srgbClr val="00B050"/>
              </a:buClr>
              <a:buSzPct val="60000"/>
            </a:pPr>
            <a:endParaRPr lang="en-US" sz="3200" b="1" i="1" baseline="-250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5444" grpId="0" uiExpand="1" build="p" bldLvl="3"/>
      <p:bldP spid="29" grpId="0" uiExpand="1" build="p" bldLvl="3"/>
      <p:bldP spid="30" grpId="0"/>
      <p:bldP spid="28" grpId="0" animBg="1"/>
      <p:bldP spid="31" grpId="0" animBg="1"/>
      <p:bldP spid="32" grpId="0" animBg="1"/>
      <p:bldP spid="3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443" name="Rectangle 3"/>
          <p:cNvSpPr>
            <a:spLocks noGrp="1" noChangeArrowheads="1"/>
          </p:cNvSpPr>
          <p:nvPr>
            <p:ph type="title"/>
          </p:nvPr>
        </p:nvSpPr>
        <p:spPr>
          <a:xfrm>
            <a:off x="379412" y="266700"/>
            <a:ext cx="9144000" cy="1104900"/>
          </a:xfrm>
          <a:noFill/>
          <a:ln/>
        </p:spPr>
        <p:txBody>
          <a:bodyPr/>
          <a:lstStyle/>
          <a:p>
            <a:r>
              <a:rPr lang="en-US" b="1" dirty="0" smtClean="0"/>
              <a:t>Interaction Example 1 (</a:t>
            </a:r>
            <a:r>
              <a:rPr lang="en-US" b="1" i="1" dirty="0" smtClean="0"/>
              <a:t>Continued</a:t>
            </a:r>
            <a:r>
              <a:rPr lang="en-US" b="1" dirty="0" smtClean="0"/>
              <a:t>) </a:t>
            </a:r>
            <a:endParaRPr lang="en-US" b="1" dirty="0"/>
          </a:p>
        </p:txBody>
      </p:sp>
      <p:sp>
        <p:nvSpPr>
          <p:cNvPr id="1725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2" y="1693492"/>
            <a:ext cx="9144000" cy="4572000"/>
          </a:xfrm>
          <a:noFill/>
          <a:ln/>
        </p:spPr>
        <p:txBody>
          <a:bodyPr/>
          <a:lstStyle/>
          <a:p>
            <a:pPr marL="395288" indent="-395288">
              <a:lnSpc>
                <a:spcPct val="90000"/>
              </a:lnSpc>
              <a:buNone/>
              <a:tabLst>
                <a:tab pos="1774825" algn="l"/>
                <a:tab pos="8807450" algn="l"/>
              </a:tabLst>
            </a:pPr>
            <a:r>
              <a:rPr lang="en-US" i="1" dirty="0"/>
              <a:t>		</a:t>
            </a:r>
            <a:r>
              <a:rPr lang="en-US" dirty="0" smtClean="0"/>
              <a:t>(</a:t>
            </a:r>
            <a:r>
              <a:rPr lang="en-US" b="1" i="1" dirty="0">
                <a:solidFill>
                  <a:srgbClr val="CC00FF"/>
                </a:solidFill>
              </a:rPr>
              <a:t>p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i="1" dirty="0"/>
              <a:t>P</a:t>
            </a:r>
            <a:r>
              <a:rPr lang="en-US" dirty="0" smtClean="0"/>
              <a:t>)  </a:t>
            </a:r>
            <a:r>
              <a:rPr lang="en-US" b="1" dirty="0" smtClean="0"/>
              <a:t>|| </a:t>
            </a:r>
            <a:r>
              <a:rPr lang="en-US" dirty="0" smtClean="0"/>
              <a:t> (</a:t>
            </a:r>
            <a:r>
              <a:rPr lang="en-US" b="1" i="1" dirty="0">
                <a:solidFill>
                  <a:srgbClr val="00B050"/>
                </a:solidFill>
              </a:rPr>
              <a:t>q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i="1" dirty="0"/>
              <a:t>Q</a:t>
            </a:r>
            <a:r>
              <a:rPr lang="en-US" dirty="0"/>
              <a:t>)</a:t>
            </a:r>
          </a:p>
          <a:p>
            <a:pPr marL="0" indent="0">
              <a:lnSpc>
                <a:spcPct val="90000"/>
              </a:lnSpc>
              <a:spcBef>
                <a:spcPts val="768"/>
              </a:spcBef>
              <a:buNone/>
              <a:tabLst>
                <a:tab pos="1774825" algn="l"/>
                <a:tab pos="8807450" algn="l"/>
              </a:tabLst>
            </a:pPr>
            <a:r>
              <a:rPr lang="en-US" sz="3600" b="1" i="1" dirty="0" smtClean="0"/>
              <a:t>Must specify the characteristic of each event:</a:t>
            </a:r>
            <a:endParaRPr lang="en-US" sz="3600" b="1" i="1" dirty="0"/>
          </a:p>
          <a:p>
            <a:pPr indent="-352425">
              <a:lnSpc>
                <a:spcPct val="90000"/>
              </a:lnSpc>
              <a:spcBef>
                <a:spcPts val="672"/>
              </a:spcBef>
              <a:buClr>
                <a:srgbClr val="FF0000"/>
              </a:buClr>
              <a:tabLst>
                <a:tab pos="1774825" algn="l"/>
                <a:tab pos="8807450" algn="l"/>
              </a:tabLst>
            </a:pPr>
            <a:r>
              <a:rPr lang="en-US" b="1" i="1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is a </a:t>
            </a:r>
            <a:r>
              <a:rPr lang="en-US" b="1" i="1" dirty="0" smtClean="0">
                <a:solidFill>
                  <a:srgbClr val="FF0000"/>
                </a:solidFill>
              </a:rPr>
              <a:t>common</a:t>
            </a:r>
            <a:r>
              <a:rPr lang="en-US" dirty="0" smtClean="0"/>
              <a:t> event relevant to </a:t>
            </a:r>
            <a:r>
              <a:rPr lang="en-US" i="1" dirty="0" smtClean="0"/>
              <a:t>P</a:t>
            </a:r>
            <a:r>
              <a:rPr lang="en-US" dirty="0" smtClean="0"/>
              <a:t> and </a:t>
            </a:r>
            <a:r>
              <a:rPr lang="en-US" i="1" dirty="0" smtClean="0"/>
              <a:t>Q</a:t>
            </a:r>
          </a:p>
          <a:p>
            <a:pPr marL="800100" lvl="1" indent="-290513">
              <a:lnSpc>
                <a:spcPct val="90000"/>
              </a:lnSpc>
              <a:buClr>
                <a:srgbClr val="FF0000"/>
              </a:buClr>
              <a:tabLst>
                <a:tab pos="1774825" algn="l"/>
                <a:tab pos="8807450" algn="l"/>
              </a:tabLst>
            </a:pPr>
            <a:r>
              <a:rPr lang="en-US" dirty="0" smtClean="0"/>
              <a:t>Hence, in 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i="1" dirty="0" err="1" smtClean="0"/>
              <a:t>P</a:t>
            </a:r>
            <a:r>
              <a:rPr lang="en-US" dirty="0" smtClean="0"/>
              <a:t> and 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i="1" dirty="0" err="1" smtClean="0"/>
              <a:t>Q</a:t>
            </a:r>
            <a:endParaRPr lang="en-US" i="1" dirty="0" smtClean="0"/>
          </a:p>
          <a:p>
            <a:pPr indent="-352425">
              <a:lnSpc>
                <a:spcPct val="90000"/>
              </a:lnSpc>
              <a:buClr>
                <a:srgbClr val="7030A0"/>
              </a:buClr>
              <a:tabLst>
                <a:tab pos="1774825" algn="l"/>
                <a:tab pos="8807450" algn="l"/>
              </a:tabLst>
            </a:pPr>
            <a:r>
              <a:rPr lang="en-US" b="1" i="1" dirty="0" smtClean="0">
                <a:solidFill>
                  <a:srgbClr val="CC00FF"/>
                </a:solidFill>
              </a:rPr>
              <a:t>p</a:t>
            </a:r>
            <a:r>
              <a:rPr lang="en-US" dirty="0" smtClean="0"/>
              <a:t> is an </a:t>
            </a:r>
            <a:r>
              <a:rPr lang="en-US" b="1" i="1" dirty="0" smtClean="0">
                <a:solidFill>
                  <a:srgbClr val="CC00FF"/>
                </a:solidFill>
              </a:rPr>
              <a:t>internal</a:t>
            </a:r>
            <a:r>
              <a:rPr lang="en-US" dirty="0" smtClean="0"/>
              <a:t> event relevant only to </a:t>
            </a:r>
            <a:r>
              <a:rPr lang="en-US" i="1" dirty="0" smtClean="0"/>
              <a:t>P</a:t>
            </a:r>
            <a:r>
              <a:rPr lang="en-US" dirty="0" smtClean="0"/>
              <a:t> but not </a:t>
            </a:r>
            <a:r>
              <a:rPr lang="en-US" i="1" dirty="0" smtClean="0"/>
              <a:t>Q</a:t>
            </a:r>
            <a:endParaRPr lang="en-US" dirty="0" smtClean="0"/>
          </a:p>
          <a:p>
            <a:pPr marL="800100" lvl="1" indent="-290513">
              <a:lnSpc>
                <a:spcPct val="90000"/>
              </a:lnSpc>
              <a:buClr>
                <a:srgbClr val="7030A0"/>
              </a:buClr>
              <a:tabLst>
                <a:tab pos="1774825" algn="l"/>
                <a:tab pos="8807450" algn="l"/>
              </a:tabLst>
            </a:pPr>
            <a:r>
              <a:rPr lang="en-US" dirty="0" smtClean="0"/>
              <a:t>Hence, in 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i="1" dirty="0" err="1" smtClean="0"/>
              <a:t>P</a:t>
            </a:r>
            <a:r>
              <a:rPr lang="en-US" dirty="0" smtClean="0"/>
              <a:t> but not 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i="1" dirty="0" err="1" smtClean="0"/>
              <a:t>Q</a:t>
            </a:r>
            <a:endParaRPr lang="en-US" dirty="0" smtClean="0"/>
          </a:p>
          <a:p>
            <a:pPr indent="-352425">
              <a:lnSpc>
                <a:spcPct val="90000"/>
              </a:lnSpc>
              <a:buClr>
                <a:srgbClr val="00B050"/>
              </a:buClr>
              <a:tabLst>
                <a:tab pos="1774825" algn="l"/>
                <a:tab pos="8807450" algn="l"/>
              </a:tabLst>
            </a:pPr>
            <a:r>
              <a:rPr lang="en-US" b="1" i="1" dirty="0" smtClean="0">
                <a:solidFill>
                  <a:srgbClr val="00B050"/>
                </a:solidFill>
              </a:rPr>
              <a:t>q</a:t>
            </a:r>
            <a:r>
              <a:rPr lang="en-US" dirty="0" smtClean="0"/>
              <a:t> is an </a:t>
            </a:r>
            <a:r>
              <a:rPr lang="en-US" b="1" i="1" dirty="0" smtClean="0">
                <a:solidFill>
                  <a:srgbClr val="00B050"/>
                </a:solidFill>
              </a:rPr>
              <a:t>internal</a:t>
            </a:r>
            <a:r>
              <a:rPr lang="en-US" dirty="0" smtClean="0"/>
              <a:t> event relevant only to </a:t>
            </a:r>
            <a:r>
              <a:rPr lang="en-US" i="1" dirty="0" smtClean="0"/>
              <a:t>Q</a:t>
            </a:r>
            <a:r>
              <a:rPr lang="en-US" dirty="0" smtClean="0"/>
              <a:t> but not </a:t>
            </a:r>
            <a:r>
              <a:rPr lang="en-US" i="1" dirty="0" smtClean="0"/>
              <a:t>P</a:t>
            </a:r>
            <a:endParaRPr lang="en-US" dirty="0" smtClean="0"/>
          </a:p>
          <a:p>
            <a:pPr marL="800100" lvl="1" indent="-290513">
              <a:lnSpc>
                <a:spcPct val="90000"/>
              </a:lnSpc>
              <a:buClr>
                <a:srgbClr val="00B050"/>
              </a:buClr>
              <a:tabLst>
                <a:tab pos="1774825" algn="l"/>
                <a:tab pos="8807450" algn="l"/>
              </a:tabLst>
            </a:pPr>
            <a:r>
              <a:rPr lang="en-US" dirty="0" smtClean="0"/>
              <a:t>Hence, in 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i="1" dirty="0" err="1" smtClean="0"/>
              <a:t>Q</a:t>
            </a:r>
            <a:r>
              <a:rPr lang="en-US" dirty="0" smtClean="0"/>
              <a:t> but not </a:t>
            </a:r>
            <a:r>
              <a:rPr lang="en-US" dirty="0" err="1" smtClean="0">
                <a:latin typeface="Symbol" pitchFamily="18" charset="2"/>
              </a:rPr>
              <a:t>a</a:t>
            </a:r>
            <a:r>
              <a:rPr lang="en-US" i="1" dirty="0" err="1" smtClean="0"/>
              <a:t>P</a:t>
            </a:r>
            <a:r>
              <a:rPr lang="en-US" i="1" dirty="0" smtClean="0"/>
              <a:t>  </a:t>
            </a:r>
          </a:p>
          <a:p>
            <a:pPr marL="401638" indent="-401638">
              <a:lnSpc>
                <a:spcPct val="90000"/>
              </a:lnSpc>
              <a:tabLst>
                <a:tab pos="1774825" algn="l"/>
                <a:tab pos="8807450" algn="l"/>
              </a:tabLst>
            </a:pPr>
            <a:r>
              <a:rPr lang="en-HK" dirty="0" smtClean="0"/>
              <a:t>Only the </a:t>
            </a:r>
            <a:r>
              <a:rPr lang="en-HK" b="1" i="1" dirty="0" smtClean="0">
                <a:solidFill>
                  <a:srgbClr val="FF0000"/>
                </a:solidFill>
              </a:rPr>
              <a:t>common</a:t>
            </a:r>
            <a:r>
              <a:rPr lang="en-HK" dirty="0" smtClean="0"/>
              <a:t> event </a:t>
            </a:r>
            <a:r>
              <a:rPr lang="en-HK" b="1" i="1" dirty="0" smtClean="0">
                <a:solidFill>
                  <a:srgbClr val="FF0000"/>
                </a:solidFill>
              </a:rPr>
              <a:t>a</a:t>
            </a:r>
            <a:r>
              <a:rPr lang="en-HK" dirty="0" smtClean="0"/>
              <a:t> is synchronized  </a:t>
            </a:r>
            <a:r>
              <a:rPr lang="en-HK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r>
              <a:rPr lang="en-HK" dirty="0" smtClean="0"/>
              <a:t> </a:t>
            </a:r>
            <a:endParaRPr lang="en-US" b="1" i="1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165719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544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54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544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54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544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544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2544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5444" grpId="0" uiExpand="1" build="p" bldLvl="3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5443" name="Rectangle 3"/>
          <p:cNvSpPr>
            <a:spLocks noGrp="1" noChangeArrowheads="1"/>
          </p:cNvSpPr>
          <p:nvPr>
            <p:ph type="title"/>
          </p:nvPr>
        </p:nvSpPr>
        <p:spPr>
          <a:xfrm>
            <a:off x="379412" y="266700"/>
            <a:ext cx="9144000" cy="1104900"/>
          </a:xfrm>
          <a:noFill/>
          <a:ln/>
        </p:spPr>
        <p:txBody>
          <a:bodyPr/>
          <a:lstStyle/>
          <a:p>
            <a:r>
              <a:rPr lang="en-US" sz="3200" b="1" i="1" dirty="0" smtClean="0"/>
              <a:t>Interaction Example 1 </a:t>
            </a:r>
            <a:r>
              <a:rPr lang="en-US" sz="3200" b="1" dirty="0" smtClean="0"/>
              <a:t>(</a:t>
            </a:r>
            <a:r>
              <a:rPr lang="en-US" sz="3200" b="1" i="1" dirty="0" smtClean="0"/>
              <a:t>Continued</a:t>
            </a:r>
            <a:r>
              <a:rPr lang="en-US" sz="3200" b="1" dirty="0" smtClean="0"/>
              <a:t>)</a:t>
            </a: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Real Life Application </a:t>
            </a:r>
            <a:endParaRPr lang="en-US" b="1" dirty="0"/>
          </a:p>
        </p:txBody>
      </p:sp>
      <p:sp>
        <p:nvSpPr>
          <p:cNvPr id="17254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33692" y="1600200"/>
            <a:ext cx="9235440" cy="609600"/>
          </a:xfrm>
          <a:noFill/>
          <a:ln/>
        </p:spPr>
        <p:txBody>
          <a:bodyPr/>
          <a:lstStyle/>
          <a:p>
            <a:pPr marL="395288" indent="-395288">
              <a:buNone/>
              <a:tabLst>
                <a:tab pos="1774825" algn="l"/>
                <a:tab pos="8807450" algn="l"/>
              </a:tabLst>
            </a:pPr>
            <a:r>
              <a:rPr lang="en-US" i="1" dirty="0"/>
              <a:t>		</a:t>
            </a:r>
            <a:r>
              <a:rPr lang="en-US" dirty="0" smtClean="0"/>
              <a:t>(</a:t>
            </a:r>
            <a:r>
              <a:rPr lang="en-US" b="1" i="1" dirty="0">
                <a:solidFill>
                  <a:srgbClr val="CC00FF"/>
                </a:solidFill>
              </a:rPr>
              <a:t>p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b="1" i="1" dirty="0">
                <a:solidFill>
                  <a:srgbClr val="FF0000"/>
                </a:solidFill>
              </a:rPr>
              <a:t>a</a:t>
            </a:r>
            <a:r>
              <a:rPr lang="en-US" dirty="0"/>
              <a:t> </a:t>
            </a:r>
            <a:r>
              <a:rPr lang="en-US" b="1" dirty="0">
                <a:sym typeface="Symbol" pitchFamily="18" charset="2"/>
              </a:rPr>
              <a:t></a:t>
            </a:r>
            <a:r>
              <a:rPr lang="en-US" dirty="0"/>
              <a:t> </a:t>
            </a:r>
            <a:r>
              <a:rPr lang="en-US" i="1" dirty="0" smtClean="0"/>
              <a:t>P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5" name="Rectangle 4"/>
          <p:cNvSpPr txBox="1">
            <a:spLocks noChangeArrowheads="1"/>
          </p:cNvSpPr>
          <p:nvPr/>
        </p:nvSpPr>
        <p:spPr bwMode="auto">
          <a:xfrm>
            <a:off x="333692" y="4038600"/>
            <a:ext cx="923544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395288" indent="-395288">
              <a:buFont typeface="Wingdings" pitchFamily="2" charset="2"/>
              <a:buNone/>
              <a:tabLst>
                <a:tab pos="1774825" algn="l"/>
                <a:tab pos="8807450" algn="l"/>
              </a:tabLst>
            </a:pPr>
            <a:r>
              <a:rPr lang="en-US" i="1" kern="0" dirty="0" smtClean="0"/>
              <a:t>	</a:t>
            </a:r>
            <a:r>
              <a:rPr lang="en-US" kern="0" dirty="0" smtClean="0"/>
              <a:t>	(</a:t>
            </a:r>
            <a:r>
              <a:rPr lang="en-US" b="1" i="1" kern="0" dirty="0" smtClean="0">
                <a:solidFill>
                  <a:srgbClr val="00B050"/>
                </a:solidFill>
              </a:rPr>
              <a:t>q</a:t>
            </a:r>
            <a:r>
              <a:rPr lang="en-US" kern="0" dirty="0" smtClean="0"/>
              <a:t> </a:t>
            </a:r>
            <a:r>
              <a:rPr lang="en-US" b="1" kern="0" dirty="0" smtClean="0">
                <a:sym typeface="Symbol" pitchFamily="18" charset="2"/>
              </a:rPr>
              <a:t></a:t>
            </a:r>
            <a:r>
              <a:rPr lang="en-US" kern="0" dirty="0" smtClean="0"/>
              <a:t> </a:t>
            </a:r>
            <a:r>
              <a:rPr lang="en-US" b="1" i="1" kern="0" dirty="0" smtClean="0">
                <a:solidFill>
                  <a:srgbClr val="FF0000"/>
                </a:solidFill>
              </a:rPr>
              <a:t>a</a:t>
            </a:r>
            <a:r>
              <a:rPr lang="en-US" kern="0" dirty="0" smtClean="0"/>
              <a:t> </a:t>
            </a:r>
            <a:r>
              <a:rPr lang="en-US" b="1" kern="0" dirty="0" smtClean="0">
                <a:sym typeface="Symbol" pitchFamily="18" charset="2"/>
              </a:rPr>
              <a:t></a:t>
            </a:r>
            <a:r>
              <a:rPr lang="en-US" kern="0" dirty="0" smtClean="0"/>
              <a:t> </a:t>
            </a:r>
            <a:r>
              <a:rPr lang="en-US" i="1" kern="0" dirty="0" smtClean="0"/>
              <a:t>Q</a:t>
            </a:r>
            <a:r>
              <a:rPr lang="en-US" kern="0" dirty="0" smtClean="0"/>
              <a:t>)</a:t>
            </a:r>
            <a:endParaRPr lang="en-US" kern="0" dirty="0"/>
          </a:p>
        </p:txBody>
      </p:sp>
      <p:sp>
        <p:nvSpPr>
          <p:cNvPr id="12" name="AutoShape 6"/>
          <p:cNvSpPr>
            <a:spLocks noChangeArrowheads="1"/>
          </p:cNvSpPr>
          <p:nvPr/>
        </p:nvSpPr>
        <p:spPr bwMode="auto">
          <a:xfrm>
            <a:off x="527708" y="5257800"/>
            <a:ext cx="3154680" cy="1005840"/>
          </a:xfrm>
          <a:prstGeom prst="wedgeRectCallout">
            <a:avLst>
              <a:gd name="adj1" fmla="val 12826"/>
              <a:gd name="adj2" fmla="val -102084"/>
            </a:avLst>
          </a:prstGeom>
          <a:noFill/>
          <a:ln w="762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turn off airplane mode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33947" y="5349240"/>
            <a:ext cx="816953" cy="822960"/>
          </a:xfrm>
          <a:prstGeom prst="rect">
            <a:avLst/>
          </a:prstGeom>
        </p:spPr>
      </p:pic>
      <p:sp>
        <p:nvSpPr>
          <p:cNvPr id="8" name="AutoShape 6"/>
          <p:cNvSpPr>
            <a:spLocks noChangeArrowheads="1"/>
          </p:cNvSpPr>
          <p:nvPr/>
        </p:nvSpPr>
        <p:spPr bwMode="auto">
          <a:xfrm>
            <a:off x="527708" y="2819400"/>
            <a:ext cx="2468880" cy="1005840"/>
          </a:xfrm>
          <a:prstGeom prst="wedgeRectCallout">
            <a:avLst>
              <a:gd name="adj1" fmla="val 28078"/>
              <a:gd name="adj2" fmla="val -103833"/>
            </a:avLst>
          </a:prstGeom>
          <a:noFill/>
          <a:ln w="76200">
            <a:solidFill>
              <a:srgbClr val="CC00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862013" lvl="1" algn="l">
              <a:buClr>
                <a:srgbClr val="00B050"/>
              </a:buClr>
              <a:buSzPct val="60000"/>
            </a:pPr>
            <a:r>
              <a:rPr lang="en-HK" dirty="0" smtClean="0"/>
              <a:t>search </a:t>
            </a:r>
            <a:r>
              <a:rPr lang="en-HK" dirty="0"/>
              <a:t>phone no</a:t>
            </a:r>
            <a:r>
              <a:rPr lang="en-HK" dirty="0" smtClean="0"/>
              <a:t>.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3908" y="2910840"/>
            <a:ext cx="769734" cy="822960"/>
          </a:xfrm>
          <a:prstGeom prst="rect">
            <a:avLst/>
          </a:prstGeom>
        </p:spPr>
      </p:pic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3275012" y="2819400"/>
            <a:ext cx="2331720" cy="1005840"/>
          </a:xfrm>
          <a:prstGeom prst="wedgeRectCallout">
            <a:avLst>
              <a:gd name="adj1" fmla="val -44341"/>
              <a:gd name="adj2" fmla="val -106455"/>
            </a:avLst>
          </a:prstGeom>
          <a:noFill/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connect phone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376832" y="2910840"/>
            <a:ext cx="822960" cy="822960"/>
          </a:xfrm>
          <a:prstGeom prst="rect">
            <a:avLst/>
          </a:prstGeom>
        </p:spPr>
      </p:pic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3960812" y="5242560"/>
            <a:ext cx="2331720" cy="1005840"/>
          </a:xfrm>
          <a:prstGeom prst="wedgeRectCallout">
            <a:avLst>
              <a:gd name="adj1" fmla="val -65457"/>
              <a:gd name="adj2" fmla="val -97560"/>
            </a:avLst>
          </a:prstGeom>
          <a:noFill/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connect phone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062632" y="5334000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6860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54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25444" grpId="0" uiExpand="1" build="p" bldLvl="3"/>
      <p:bldP spid="5" grpId="0" uiExpand="1" build="p" bldLvl="3"/>
      <p:bldP spid="12" grpId="0" uiExpand="1" build="p" animBg="1"/>
      <p:bldP spid="8" grpId="0" uiExpand="1" build="p" animBg="1"/>
      <p:bldP spid="16" grpId="0" uiExpand="1" build="p" animBg="1"/>
      <p:bldP spid="24" grpId="0" uiExpand="1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/>
              <a:t>Need for Formal Axioms and Proofs in Real Life</a:t>
            </a:r>
            <a:br>
              <a:rPr lang="en-US" sz="3200" b="1" i="1" dirty="0" smtClean="0"/>
            </a:br>
            <a:r>
              <a:rPr lang="en-US" b="1" dirty="0" smtClean="0"/>
              <a:t>Example 1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676400"/>
            <a:ext cx="9144000" cy="609600"/>
          </a:xfrm>
        </p:spPr>
        <p:txBody>
          <a:bodyPr/>
          <a:lstStyle/>
          <a:p>
            <a:pPr>
              <a:buClr>
                <a:schemeClr val="bg2"/>
              </a:buClr>
            </a:pPr>
            <a:r>
              <a:rPr lang="en-GB" dirty="0" smtClean="0"/>
              <a:t>Sum of 3 angles in a triangle = </a:t>
            </a:r>
            <a:r>
              <a:rPr lang="en-GB" b="1" i="1" dirty="0" smtClean="0">
                <a:solidFill>
                  <a:schemeClr val="bg2"/>
                </a:solidFill>
              </a:rPr>
              <a:t>??</a:t>
            </a:r>
          </a:p>
          <a:p>
            <a:pPr>
              <a:buClr>
                <a:schemeClr val="bg2"/>
              </a:buClr>
            </a:pPr>
            <a:endParaRPr lang="en-GB" b="1" i="1" dirty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</a:pPr>
            <a:endParaRPr lang="en-GB" b="1" i="1" dirty="0" smtClean="0">
              <a:solidFill>
                <a:schemeClr val="bg2"/>
              </a:solidFill>
            </a:endParaRPr>
          </a:p>
          <a:p>
            <a:pPr>
              <a:buClr>
                <a:schemeClr val="bg2"/>
              </a:buClr>
            </a:pPr>
            <a:endParaRPr lang="en-GB" b="1" i="1" dirty="0"/>
          </a:p>
          <a:p>
            <a:pPr>
              <a:buClr>
                <a:schemeClr val="bg2"/>
              </a:buClr>
            </a:pPr>
            <a:r>
              <a:rPr lang="en-GB" b="1" i="1" dirty="0" smtClean="0"/>
              <a:t>How to </a:t>
            </a:r>
            <a:r>
              <a:rPr lang="en-GB" b="1" i="1" dirty="0" smtClean="0">
                <a:solidFill>
                  <a:schemeClr val="bg2"/>
                </a:solidFill>
              </a:rPr>
              <a:t>prove ??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8265-C820-4E46-BA99-3A9A5CAE466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15" name="Isosceles Triangle 14"/>
          <p:cNvSpPr/>
          <p:nvPr/>
        </p:nvSpPr>
        <p:spPr bwMode="auto">
          <a:xfrm flipH="1">
            <a:off x="912812" y="2362200"/>
            <a:ext cx="1941320" cy="1371600"/>
          </a:xfrm>
          <a:custGeom>
            <a:avLst/>
            <a:gdLst>
              <a:gd name="connsiteX0" fmla="*/ 0 w 762000"/>
              <a:gd name="connsiteY0" fmla="*/ 1371600 h 1371600"/>
              <a:gd name="connsiteX1" fmla="*/ 381000 w 762000"/>
              <a:gd name="connsiteY1" fmla="*/ 0 h 1371600"/>
              <a:gd name="connsiteX2" fmla="*/ 762000 w 762000"/>
              <a:gd name="connsiteY2" fmla="*/ 1371600 h 1371600"/>
              <a:gd name="connsiteX3" fmla="*/ 0 w 762000"/>
              <a:gd name="connsiteY3" fmla="*/ 1371600 h 1371600"/>
              <a:gd name="connsiteX0" fmla="*/ 0 w 1941320"/>
              <a:gd name="connsiteY0" fmla="*/ 1371600 h 1371600"/>
              <a:gd name="connsiteX1" fmla="*/ 381000 w 1941320"/>
              <a:gd name="connsiteY1" fmla="*/ 0 h 1371600"/>
              <a:gd name="connsiteX2" fmla="*/ 1941320 w 1941320"/>
              <a:gd name="connsiteY2" fmla="*/ 1371600 h 1371600"/>
              <a:gd name="connsiteX3" fmla="*/ 0 w 1941320"/>
              <a:gd name="connsiteY3" fmla="*/ 137160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941320" h="1371600">
                <a:moveTo>
                  <a:pt x="0" y="1371600"/>
                </a:moveTo>
                <a:lnTo>
                  <a:pt x="381000" y="0"/>
                </a:lnTo>
                <a:lnTo>
                  <a:pt x="1941320" y="1371600"/>
                </a:lnTo>
                <a:lnTo>
                  <a:pt x="0" y="1371600"/>
                </a:lnTo>
                <a:close/>
              </a:path>
            </a:pathLst>
          </a:custGeom>
          <a:noFill/>
          <a:ln w="5715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55373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9412" y="1676400"/>
            <a:ext cx="9144000" cy="609600"/>
          </a:xfrm>
        </p:spPr>
        <p:txBody>
          <a:bodyPr/>
          <a:lstStyle/>
          <a:p>
            <a:pPr marL="0" indent="0">
              <a:spcBef>
                <a:spcPts val="0"/>
              </a:spcBef>
              <a:buClr>
                <a:schemeClr val="bg2"/>
              </a:buClr>
              <a:buNone/>
            </a:pPr>
            <a:r>
              <a:rPr lang="en-GB" sz="3600" b="1" i="1" dirty="0" smtClean="0">
                <a:solidFill>
                  <a:schemeClr val="bg2"/>
                </a:solidFill>
              </a:rPr>
              <a:t>Interesting IQ Question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</a:pPr>
            <a:r>
              <a:rPr lang="en-GB" dirty="0" smtClean="0"/>
              <a:t>A tourist sees a huge bear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</a:pPr>
            <a:r>
              <a:rPr lang="en-GB" dirty="0" smtClean="0"/>
              <a:t>They drop the LV suitcase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</a:pPr>
            <a:r>
              <a:rPr lang="en-GB" dirty="0" smtClean="0"/>
              <a:t>Runs 100 m South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</a:pPr>
            <a:r>
              <a:rPr lang="en-GB" dirty="0" smtClean="0"/>
              <a:t>Runs 100 m East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</a:pPr>
            <a:r>
              <a:rPr lang="en-GB" dirty="0" smtClean="0"/>
              <a:t>Runs 100 m North</a:t>
            </a:r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</a:pPr>
            <a:r>
              <a:rPr lang="en-GB" dirty="0" smtClean="0"/>
              <a:t>Finds that they return to the location of the </a:t>
            </a:r>
            <a:r>
              <a:rPr lang="en-GB" dirty="0" err="1" smtClean="0"/>
              <a:t>suiitcase</a:t>
            </a:r>
            <a:endParaRPr lang="en-GB" dirty="0" smtClean="0"/>
          </a:p>
          <a:p>
            <a:pPr>
              <a:lnSpc>
                <a:spcPct val="120000"/>
              </a:lnSpc>
              <a:spcBef>
                <a:spcPts val="0"/>
              </a:spcBef>
              <a:buClr>
                <a:schemeClr val="bg2"/>
              </a:buClr>
            </a:pPr>
            <a:r>
              <a:rPr lang="en-GB" dirty="0" smtClean="0"/>
              <a:t>What is the colour of the bear </a:t>
            </a:r>
            <a:r>
              <a:rPr lang="en-GB" b="1" i="1" dirty="0" smtClean="0">
                <a:solidFill>
                  <a:schemeClr val="bg2"/>
                </a:solidFill>
              </a:rPr>
              <a:t>??</a:t>
            </a:r>
            <a:r>
              <a:rPr lang="en-GB" dirty="0" smtClean="0"/>
              <a:t>  </a:t>
            </a:r>
            <a:r>
              <a:rPr lang="en-GB" b="1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</a:p>
          <a:p>
            <a:pPr>
              <a:spcBef>
                <a:spcPts val="0"/>
              </a:spcBef>
              <a:buClr>
                <a:schemeClr val="bg2"/>
              </a:buClr>
            </a:pPr>
            <a:endParaRPr lang="en-GB" b="1" i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/>
              <a:t>Need for Formal Axioms and Proofs in Real Life</a:t>
            </a:r>
            <a:br>
              <a:rPr lang="en-US" sz="3200" b="1" i="1" dirty="0" smtClean="0"/>
            </a:br>
            <a:r>
              <a:rPr lang="en-US" b="1" dirty="0" smtClean="0"/>
              <a:t>Example 1 (</a:t>
            </a:r>
            <a:r>
              <a:rPr lang="en-US" b="1" i="1" dirty="0" smtClean="0"/>
              <a:t>Continued</a:t>
            </a:r>
            <a:r>
              <a:rPr lang="en-US" b="1" dirty="0" smtClean="0"/>
              <a:t>)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6596" y="1630683"/>
            <a:ext cx="1812231" cy="100584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76224" y="2667000"/>
            <a:ext cx="1097280" cy="1009158"/>
          </a:xfrm>
          <a:prstGeom prst="rect">
            <a:avLst/>
          </a:prstGeom>
        </p:spPr>
      </p:pic>
      <p:cxnSp>
        <p:nvCxnSpPr>
          <p:cNvPr id="9" name="Straight Arrow Connector 8"/>
          <p:cNvCxnSpPr/>
          <p:nvPr/>
        </p:nvCxnSpPr>
        <p:spPr bwMode="auto">
          <a:xfrm>
            <a:off x="6323012" y="37338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0" name="Straight Arrow Connector 9"/>
          <p:cNvCxnSpPr/>
          <p:nvPr/>
        </p:nvCxnSpPr>
        <p:spPr bwMode="auto">
          <a:xfrm rot="16200000">
            <a:off x="6970712" y="43815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  <p:cxnSp>
        <p:nvCxnSpPr>
          <p:cNvPr id="11" name="Straight Arrow Connector 10"/>
          <p:cNvCxnSpPr/>
          <p:nvPr/>
        </p:nvCxnSpPr>
        <p:spPr bwMode="auto">
          <a:xfrm flipV="1">
            <a:off x="7618412" y="3733800"/>
            <a:ext cx="0" cy="1295400"/>
          </a:xfrm>
          <a:prstGeom prst="straightConnector1">
            <a:avLst/>
          </a:prstGeom>
          <a:solidFill>
            <a:schemeClr val="accent1"/>
          </a:solidFill>
          <a:ln w="57150" cap="flat" cmpd="sng" algn="ctr">
            <a:solidFill>
              <a:schemeClr val="bg2"/>
            </a:solidFill>
            <a:prstDash val="solid"/>
            <a:round/>
            <a:headEnd type="none" w="med" len="med"/>
            <a:tailEnd type="arrow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4398799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3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0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b="1" i="1" dirty="0" smtClean="0"/>
              <a:t>Need for Formal Axioms and Proofs in Real Life</a:t>
            </a:r>
            <a:br>
              <a:rPr lang="en-US" sz="3200" b="1" i="1" dirty="0" smtClean="0"/>
            </a:br>
            <a:r>
              <a:rPr lang="en-US" b="1" dirty="0" smtClean="0"/>
              <a:t>Example 2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9144000" cy="609600"/>
          </a:xfrm>
        </p:spPr>
        <p:txBody>
          <a:bodyPr/>
          <a:lstStyle/>
          <a:p>
            <a:r>
              <a:rPr lang="en-GB" dirty="0" smtClean="0"/>
              <a:t>Consider two communicating mobile phones: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878265-C820-4E46-BA99-3A9A5CAE4665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AutoShape 6"/>
          <p:cNvSpPr>
            <a:spLocks noChangeArrowheads="1"/>
          </p:cNvSpPr>
          <p:nvPr/>
        </p:nvSpPr>
        <p:spPr bwMode="auto">
          <a:xfrm>
            <a:off x="989012" y="2514600"/>
            <a:ext cx="2468880" cy="1005840"/>
          </a:xfrm>
          <a:prstGeom prst="rect">
            <a:avLst/>
          </a:prstGeom>
          <a:noFill/>
          <a:ln w="76200">
            <a:solidFill>
              <a:srgbClr val="CC00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862013" lvl="1" algn="l">
              <a:buClr>
                <a:srgbClr val="00B050"/>
              </a:buClr>
              <a:buSzPct val="60000"/>
            </a:pPr>
            <a:r>
              <a:rPr lang="en-HK" dirty="0" smtClean="0"/>
              <a:t>search </a:t>
            </a:r>
            <a:r>
              <a:rPr lang="en-HK" dirty="0"/>
              <a:t>phone no</a:t>
            </a:r>
            <a:r>
              <a:rPr lang="en-HK" dirty="0" smtClean="0"/>
              <a:t>.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5212" y="2606040"/>
            <a:ext cx="769734" cy="822960"/>
          </a:xfrm>
          <a:prstGeom prst="rect">
            <a:avLst/>
          </a:prstGeom>
        </p:spPr>
      </p:pic>
      <p:sp>
        <p:nvSpPr>
          <p:cNvPr id="7" name="AutoShape 6"/>
          <p:cNvSpPr>
            <a:spLocks noChangeArrowheads="1"/>
          </p:cNvSpPr>
          <p:nvPr/>
        </p:nvSpPr>
        <p:spPr bwMode="auto">
          <a:xfrm>
            <a:off x="3736316" y="2514600"/>
            <a:ext cx="2331720" cy="100584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connect phone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838136" y="2606040"/>
            <a:ext cx="822960" cy="822960"/>
          </a:xfrm>
          <a:prstGeom prst="rect">
            <a:avLst/>
          </a:prstGeom>
        </p:spPr>
      </p:pic>
      <p:sp>
        <p:nvSpPr>
          <p:cNvPr id="9" name="AutoShape 6"/>
          <p:cNvSpPr>
            <a:spLocks noChangeArrowheads="1"/>
          </p:cNvSpPr>
          <p:nvPr/>
        </p:nvSpPr>
        <p:spPr bwMode="auto">
          <a:xfrm>
            <a:off x="1015388" y="3825240"/>
            <a:ext cx="3154680" cy="1005840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turn off airplane mode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21627" y="3916680"/>
            <a:ext cx="816953" cy="822960"/>
          </a:xfrm>
          <a:prstGeom prst="rect">
            <a:avLst/>
          </a:prstGeom>
        </p:spPr>
      </p:pic>
      <p:sp>
        <p:nvSpPr>
          <p:cNvPr id="11" name="AutoShape 6"/>
          <p:cNvSpPr>
            <a:spLocks noChangeArrowheads="1"/>
          </p:cNvSpPr>
          <p:nvPr/>
        </p:nvSpPr>
        <p:spPr bwMode="auto">
          <a:xfrm>
            <a:off x="4448492" y="3810000"/>
            <a:ext cx="2331720" cy="100584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connect phone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50312" y="3901440"/>
            <a:ext cx="822960" cy="822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41326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  <p:bldP spid="7" grpId="0" animBg="1"/>
      <p:bldP spid="9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 bwMode="auto">
          <a:xfrm>
            <a:off x="4189412" y="213360"/>
            <a:ext cx="4572000" cy="1920240"/>
          </a:xfrm>
          <a:prstGeom prst="rect">
            <a:avLst/>
          </a:prstGeom>
          <a:solidFill>
            <a:schemeClr val="bg1"/>
          </a:solidFill>
          <a:ln w="57150" cap="flat" cmpd="sng" algn="ctr">
            <a:solidFill>
              <a:srgbClr val="9966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7012" y="266700"/>
            <a:ext cx="9509760" cy="11049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smtClean="0"/>
              <a:t>Example 2</a:t>
            </a:r>
            <a:br>
              <a:rPr lang="en-US" b="1" dirty="0" smtClean="0"/>
            </a:br>
            <a:r>
              <a:rPr lang="en-US" b="1" dirty="0" smtClean="0"/>
              <a:t>(</a:t>
            </a:r>
            <a:r>
              <a:rPr lang="en-US" b="1" i="1" dirty="0" smtClean="0"/>
              <a:t>Continued</a:t>
            </a:r>
            <a:r>
              <a:rPr lang="en-US" b="1" dirty="0" smtClean="0"/>
              <a:t>)</a:t>
            </a:r>
            <a:endParaRPr lang="en-GB" dirty="0"/>
          </a:p>
        </p:txBody>
      </p:sp>
      <p:sp>
        <p:nvSpPr>
          <p:cNvPr id="19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5103812" cy="609600"/>
          </a:xfrm>
        </p:spPr>
        <p:txBody>
          <a:bodyPr/>
          <a:lstStyle/>
          <a:p>
            <a:r>
              <a:rPr lang="en-GB" dirty="0" smtClean="0"/>
              <a:t>We expect </a:t>
            </a:r>
            <a:r>
              <a:rPr lang="en-GB" b="1" i="1" dirty="0" smtClean="0">
                <a:solidFill>
                  <a:schemeClr val="bg2"/>
                </a:solidFill>
              </a:rPr>
              <a:t>either</a:t>
            </a:r>
            <a:endParaRPr lang="en-GB" b="1" i="1" dirty="0">
              <a:solidFill>
                <a:schemeClr val="bg2"/>
              </a:solidFill>
            </a:endParaRPr>
          </a:p>
        </p:txBody>
      </p:sp>
      <p:sp>
        <p:nvSpPr>
          <p:cNvPr id="20" name="AutoShape 6"/>
          <p:cNvSpPr>
            <a:spLocks noChangeArrowheads="1"/>
          </p:cNvSpPr>
          <p:nvPr/>
        </p:nvSpPr>
        <p:spPr bwMode="auto">
          <a:xfrm>
            <a:off x="303212" y="2499360"/>
            <a:ext cx="2468880" cy="1005840"/>
          </a:xfrm>
          <a:prstGeom prst="rect">
            <a:avLst/>
          </a:prstGeom>
          <a:noFill/>
          <a:ln w="76200">
            <a:solidFill>
              <a:srgbClr val="CC00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862013" lvl="1" algn="l">
              <a:buClr>
                <a:srgbClr val="00B050"/>
              </a:buClr>
              <a:buSzPct val="60000"/>
            </a:pPr>
            <a:r>
              <a:rPr lang="en-HK" dirty="0" smtClean="0"/>
              <a:t>search </a:t>
            </a:r>
            <a:r>
              <a:rPr lang="en-HK" dirty="0"/>
              <a:t>phone no</a:t>
            </a:r>
            <a:r>
              <a:rPr lang="en-HK" dirty="0" smtClean="0"/>
              <a:t>.</a:t>
            </a:r>
            <a:endParaRPr lang="en-US" dirty="0"/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9412" y="2590800"/>
            <a:ext cx="769734" cy="822960"/>
          </a:xfrm>
          <a:prstGeom prst="rect">
            <a:avLst/>
          </a:prstGeom>
        </p:spPr>
      </p:pic>
      <p:sp>
        <p:nvSpPr>
          <p:cNvPr id="22" name="AutoShape 6"/>
          <p:cNvSpPr>
            <a:spLocks noChangeArrowheads="1"/>
          </p:cNvSpPr>
          <p:nvPr/>
        </p:nvSpPr>
        <p:spPr bwMode="auto">
          <a:xfrm>
            <a:off x="6216756" y="2507906"/>
            <a:ext cx="2331720" cy="100584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connect phone</a:t>
            </a:r>
            <a:endParaRPr lang="en-US" dirty="0"/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18576" y="2599346"/>
            <a:ext cx="822960" cy="822960"/>
          </a:xfrm>
          <a:prstGeom prst="rect">
            <a:avLst/>
          </a:prstGeom>
        </p:spPr>
      </p:pic>
      <p:sp>
        <p:nvSpPr>
          <p:cNvPr id="24" name="AutoShape 6"/>
          <p:cNvSpPr>
            <a:spLocks noChangeArrowheads="1"/>
          </p:cNvSpPr>
          <p:nvPr/>
        </p:nvSpPr>
        <p:spPr bwMode="auto">
          <a:xfrm>
            <a:off x="336682" y="4343400"/>
            <a:ext cx="3154680" cy="1005840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turn off airplane mode</a:t>
            </a:r>
            <a:endParaRPr lang="en-US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2921" y="4434840"/>
            <a:ext cx="816953" cy="822960"/>
          </a:xfrm>
          <a:prstGeom prst="rect">
            <a:avLst/>
          </a:prstGeom>
        </p:spPr>
      </p:pic>
      <p:sp>
        <p:nvSpPr>
          <p:cNvPr id="26" name="AutoShape 6"/>
          <p:cNvSpPr>
            <a:spLocks noChangeArrowheads="1"/>
          </p:cNvSpPr>
          <p:nvPr/>
        </p:nvSpPr>
        <p:spPr bwMode="auto">
          <a:xfrm>
            <a:off x="6263904" y="4344114"/>
            <a:ext cx="2331720" cy="1005840"/>
          </a:xfrm>
          <a:prstGeom prst="rect">
            <a:avLst/>
          </a:prstGeom>
          <a:noFill/>
          <a:ln w="76200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connect phone</a:t>
            </a:r>
            <a:endParaRPr lang="en-US" b="1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65724" y="4435554"/>
            <a:ext cx="822960" cy="822960"/>
          </a:xfrm>
          <a:prstGeom prst="rect">
            <a:avLst/>
          </a:prstGeom>
        </p:spPr>
      </p:pic>
      <p:sp>
        <p:nvSpPr>
          <p:cNvPr id="28" name="AutoShape 6"/>
          <p:cNvSpPr>
            <a:spLocks noChangeArrowheads="1"/>
          </p:cNvSpPr>
          <p:nvPr/>
        </p:nvSpPr>
        <p:spPr bwMode="auto">
          <a:xfrm>
            <a:off x="2911104" y="2501212"/>
            <a:ext cx="3154680" cy="1005840"/>
          </a:xfrm>
          <a:prstGeom prst="rect">
            <a:avLst/>
          </a:prstGeom>
          <a:noFill/>
          <a:ln w="76200">
            <a:solidFill>
              <a:srgbClr val="00B050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914400" lvl="1" algn="l">
              <a:buClr>
                <a:srgbClr val="00B050"/>
              </a:buClr>
              <a:buSzPct val="60000"/>
            </a:pPr>
            <a:r>
              <a:rPr lang="en-HK" dirty="0" smtClean="0"/>
              <a:t>turn off airplane mode</a:t>
            </a:r>
            <a:endParaRPr lang="en-US" dirty="0"/>
          </a:p>
        </p:txBody>
      </p:sp>
      <p:pic>
        <p:nvPicPr>
          <p:cNvPr id="29" name="Picture 2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17343" y="2592652"/>
            <a:ext cx="816953" cy="822960"/>
          </a:xfrm>
          <a:prstGeom prst="rect">
            <a:avLst/>
          </a:prstGeom>
        </p:spPr>
      </p:pic>
      <p:sp>
        <p:nvSpPr>
          <p:cNvPr id="30" name="AutoShape 6"/>
          <p:cNvSpPr>
            <a:spLocks noChangeArrowheads="1"/>
          </p:cNvSpPr>
          <p:nvPr/>
        </p:nvSpPr>
        <p:spPr bwMode="auto">
          <a:xfrm>
            <a:off x="3643048" y="4345252"/>
            <a:ext cx="2468880" cy="1005840"/>
          </a:xfrm>
          <a:prstGeom prst="rect">
            <a:avLst/>
          </a:prstGeom>
          <a:noFill/>
          <a:ln w="76200">
            <a:solidFill>
              <a:srgbClr val="CC00FF"/>
            </a:solidFill>
            <a:miter lim="800000"/>
            <a:headEnd type="none" w="sm" len="sm"/>
            <a:tailEnd type="none" w="sm" len="sm"/>
          </a:ln>
          <a:effectLst/>
        </p:spPr>
        <p:txBody>
          <a:bodyPr/>
          <a:lstStyle/>
          <a:p>
            <a:pPr marL="862013" lvl="1" algn="l">
              <a:buClr>
                <a:srgbClr val="00B050"/>
              </a:buClr>
              <a:buSzPct val="60000"/>
            </a:pPr>
            <a:r>
              <a:rPr lang="en-HK" dirty="0" smtClean="0"/>
              <a:t>search </a:t>
            </a:r>
            <a:r>
              <a:rPr lang="en-HK" dirty="0"/>
              <a:t>phone no</a:t>
            </a:r>
            <a:r>
              <a:rPr lang="en-HK" dirty="0" smtClean="0"/>
              <a:t>.</a:t>
            </a:r>
            <a:endParaRPr lang="en-US" dirty="0"/>
          </a:p>
        </p:txBody>
      </p:sp>
      <p:pic>
        <p:nvPicPr>
          <p:cNvPr id="31" name="Picture 3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19248" y="4436692"/>
            <a:ext cx="769734" cy="822960"/>
          </a:xfrm>
          <a:prstGeom prst="rect">
            <a:avLst/>
          </a:prstGeom>
        </p:spPr>
      </p:pic>
      <p:sp>
        <p:nvSpPr>
          <p:cNvPr id="32" name="TextBox 31"/>
          <p:cNvSpPr txBox="1"/>
          <p:nvPr/>
        </p:nvSpPr>
        <p:spPr>
          <a:xfrm>
            <a:off x="455612" y="3657600"/>
            <a:ext cx="55015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b="1" i="1" dirty="0" smtClean="0">
                <a:solidFill>
                  <a:schemeClr val="bg2"/>
                </a:solidFill>
              </a:rPr>
              <a:t>or</a:t>
            </a:r>
            <a:endParaRPr lang="en-GB" b="1" i="1" dirty="0">
              <a:solidFill>
                <a:schemeClr val="bg2"/>
              </a:solidFill>
            </a:endParaRPr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379412" y="5715000"/>
            <a:ext cx="5103812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98463" indent="-3984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u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862013" indent="-3492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60000"/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262063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+mn-lt"/>
              </a:defRPr>
            </a:lvl3pPr>
            <a:lvl4pPr marL="1660525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u"/>
              <a:defRPr sz="2000">
                <a:solidFill>
                  <a:schemeClr val="tx1"/>
                </a:solidFill>
                <a:latin typeface="+mn-lt"/>
              </a:defRPr>
            </a:lvl4pPr>
            <a:lvl5pPr marL="20589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61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33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305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7788" indent="-28416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6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/>
              </a:buClr>
            </a:pPr>
            <a:r>
              <a:rPr lang="en-GB" kern="0" dirty="0" smtClean="0"/>
              <a:t>But </a:t>
            </a:r>
            <a:r>
              <a:rPr lang="en-GB" b="1" i="1" kern="0" dirty="0" smtClean="0">
                <a:solidFill>
                  <a:schemeClr val="bg2"/>
                </a:solidFill>
              </a:rPr>
              <a:t>how</a:t>
            </a:r>
            <a:r>
              <a:rPr lang="en-GB" kern="0" dirty="0" smtClean="0"/>
              <a:t> do we know </a:t>
            </a:r>
            <a:r>
              <a:rPr lang="en-GB" b="1" i="1" kern="0" dirty="0" smtClean="0">
                <a:solidFill>
                  <a:schemeClr val="bg2"/>
                </a:solidFill>
              </a:rPr>
              <a:t>??</a:t>
            </a:r>
            <a:r>
              <a:rPr lang="en-GB" kern="0" dirty="0" smtClean="0"/>
              <a:t>  </a:t>
            </a:r>
            <a:r>
              <a:rPr lang="en-GB" b="1" kern="0" dirty="0" smtClean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GB" b="1" i="1" kern="0" dirty="0">
              <a:solidFill>
                <a:schemeClr val="bg1">
                  <a:lumMod val="65000"/>
                </a:schemeClr>
              </a:solidFill>
            </a:endParaRPr>
          </a:p>
        </p:txBody>
      </p:sp>
      <p:pic>
        <p:nvPicPr>
          <p:cNvPr id="35" name="Picture 3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289455" y="211937"/>
            <a:ext cx="4458569" cy="1828800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8752866" y="4328160"/>
            <a:ext cx="721672" cy="100584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endParaRPr lang="en-GB" sz="1200" dirty="0" smtClean="0"/>
          </a:p>
          <a:p>
            <a:r>
              <a:rPr lang="en-GB" dirty="0" smtClean="0"/>
              <a:t>talk</a:t>
            </a:r>
            <a:endParaRPr lang="en-GB" dirty="0"/>
          </a:p>
        </p:txBody>
      </p:sp>
      <p:sp>
        <p:nvSpPr>
          <p:cNvPr id="38" name="TextBox 37"/>
          <p:cNvSpPr txBox="1"/>
          <p:nvPr/>
        </p:nvSpPr>
        <p:spPr>
          <a:xfrm>
            <a:off x="8702304" y="2514600"/>
            <a:ext cx="721672" cy="1005840"/>
          </a:xfrm>
          <a:prstGeom prst="rect">
            <a:avLst/>
          </a:prstGeom>
          <a:noFill/>
          <a:ln w="76200"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endParaRPr lang="en-GB" sz="1200" dirty="0" smtClean="0"/>
          </a:p>
          <a:p>
            <a:r>
              <a:rPr lang="en-GB" dirty="0" smtClean="0"/>
              <a:t>talk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75629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19" grpId="0" build="p"/>
      <p:bldP spid="20" grpId="0" animBg="1"/>
      <p:bldP spid="22" grpId="0" animBg="1"/>
      <p:bldP spid="24" grpId="0" animBg="1"/>
      <p:bldP spid="26" grpId="0" animBg="1"/>
      <p:bldP spid="28" grpId="0" animBg="1"/>
      <p:bldP spid="30" grpId="0" animBg="1"/>
      <p:bldP spid="32" grpId="0"/>
      <p:bldP spid="34" grpId="0"/>
      <p:bldP spid="37" grpId="0" animBg="1"/>
      <p:bldP spid="3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63" name="Rectangle 3"/>
          <p:cNvSpPr>
            <a:spLocks noGrp="1" noChangeArrowheads="1"/>
          </p:cNvSpPr>
          <p:nvPr>
            <p:ph type="title"/>
          </p:nvPr>
        </p:nvSpPr>
        <p:spPr>
          <a:xfrm>
            <a:off x="379412" y="266700"/>
            <a:ext cx="9144000" cy="1104900"/>
          </a:xfrm>
          <a:noFill/>
          <a:ln/>
        </p:spPr>
        <p:txBody>
          <a:bodyPr/>
          <a:lstStyle/>
          <a:p>
            <a:r>
              <a:rPr lang="en-US" b="1" dirty="0" smtClean="0"/>
              <a:t>Laws</a:t>
            </a:r>
            <a:endParaRPr lang="en-US" b="1" dirty="0"/>
          </a:p>
        </p:txBody>
      </p:sp>
      <p:sp>
        <p:nvSpPr>
          <p:cNvPr id="173056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379412" y="1684946"/>
            <a:ext cx="9144000" cy="1591654"/>
          </a:xfrm>
          <a:noFill/>
          <a:ln/>
        </p:spPr>
        <p:txBody>
          <a:bodyPr/>
          <a:lstStyle/>
          <a:p>
            <a:pPr marL="395288" lvl="1" indent="-395288">
              <a:buFont typeface="Wingdings" pitchFamily="2" charset="2"/>
              <a:buChar char="u"/>
            </a:pPr>
            <a:r>
              <a:rPr lang="en-US" sz="3200" dirty="0" smtClean="0"/>
              <a:t>Minimum set of </a:t>
            </a:r>
            <a:r>
              <a:rPr lang="en-US" sz="3200" b="1" i="1" dirty="0" smtClean="0">
                <a:solidFill>
                  <a:schemeClr val="bg2"/>
                </a:solidFill>
              </a:rPr>
              <a:t>axioms</a:t>
            </a:r>
            <a:r>
              <a:rPr lang="en-US" sz="3200" dirty="0" smtClean="0"/>
              <a:t> </a:t>
            </a:r>
            <a:r>
              <a:rPr lang="en-US" sz="3200" dirty="0"/>
              <a:t>that are </a:t>
            </a:r>
            <a:r>
              <a:rPr lang="en-US" sz="3200" dirty="0" smtClean="0"/>
              <a:t>assumed to </a:t>
            </a:r>
            <a:r>
              <a:rPr lang="en-US" sz="3200" dirty="0"/>
              <a:t>be true, to serve as starting </a:t>
            </a:r>
            <a:r>
              <a:rPr lang="en-US" sz="3200" dirty="0" smtClean="0"/>
              <a:t>point </a:t>
            </a:r>
            <a:r>
              <a:rPr lang="en-US" sz="3200" dirty="0"/>
              <a:t>for formal </a:t>
            </a:r>
            <a:r>
              <a:rPr lang="en-US" sz="3200" dirty="0" smtClean="0"/>
              <a:t>reasoning</a:t>
            </a:r>
          </a:p>
          <a:p>
            <a:pPr marL="395288" lvl="1" indent="-395288">
              <a:buFont typeface="Wingdings" pitchFamily="2" charset="2"/>
              <a:buChar char="u"/>
            </a:pPr>
            <a:r>
              <a:rPr lang="en-HK" sz="3200" dirty="0" smtClean="0"/>
              <a:t>All other system behaviour can then be </a:t>
            </a:r>
            <a:r>
              <a:rPr lang="en-HK" sz="3200" b="1" i="1" dirty="0" smtClean="0">
                <a:solidFill>
                  <a:srgbClr val="3366FF"/>
                </a:solidFill>
              </a:rPr>
              <a:t>proved</a:t>
            </a:r>
            <a:r>
              <a:rPr lang="en-HK" sz="3200" dirty="0" smtClean="0"/>
              <a:t>  </a:t>
            </a:r>
            <a:r>
              <a:rPr lang="en-HK" sz="3200" b="1" i="1" dirty="0" smtClean="0">
                <a:solidFill>
                  <a:schemeClr val="bg1">
                    <a:lumMod val="65000"/>
                  </a:schemeClr>
                </a:solidFill>
              </a:rPr>
              <a:t>...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2841" y="6172200"/>
            <a:ext cx="2062162" cy="457200"/>
          </a:xfrm>
        </p:spPr>
        <p:txBody>
          <a:bodyPr/>
          <a:lstStyle/>
          <a:p>
            <a:fld id="{5671D4E5-6298-4494-AF0D-E2719E42550A}" type="slidenum">
              <a:rPr lang="en-US"/>
              <a:pPr/>
              <a:t>8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305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30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73056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30564" grpId="0" uiExpand="1" build="p" bldLvl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AutoShape 4"/>
          <p:cNvSpPr>
            <a:spLocks noChangeArrowheads="1"/>
          </p:cNvSpPr>
          <p:nvPr/>
        </p:nvSpPr>
        <p:spPr bwMode="auto">
          <a:xfrm>
            <a:off x="531812" y="4241563"/>
            <a:ext cx="5120640" cy="2240280"/>
          </a:xfrm>
          <a:prstGeom prst="borderCallout1">
            <a:avLst>
              <a:gd name="adj1" fmla="val 72"/>
              <a:gd name="adj2" fmla="val 78926"/>
              <a:gd name="adj3" fmla="val -22960"/>
              <a:gd name="adj4" fmla="val 86930"/>
            </a:avLst>
          </a:prstGeom>
          <a:solidFill>
            <a:schemeClr val="bg1"/>
          </a:solidFill>
          <a:ln w="127000">
            <a:solidFill>
              <a:srgbClr val="0070C0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sz="3201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884162" name="Rectangle 2"/>
          <p:cNvSpPr>
            <a:spLocks noChangeArrowheads="1"/>
          </p:cNvSpPr>
          <p:nvPr/>
        </p:nvSpPr>
        <p:spPr bwMode="auto">
          <a:xfrm>
            <a:off x="379412" y="1684790"/>
            <a:ext cx="9144000" cy="19062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95288" marR="0" lvl="0" indent="-39528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Char char="u"/>
              <a:tabLst>
                <a:tab pos="3622675" algn="l"/>
                <a:tab pos="3881438" algn="l"/>
                <a:tab pos="4691063" algn="l"/>
              </a:tabLst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For instance, we can then </a:t>
            </a:r>
            <a:r>
              <a:rPr kumimoji="0" lang="en-US" sz="3200" b="1" i="1" u="none" strike="noStrike" kern="1200" cap="none" spc="0" normalizeH="0" baseline="0" noProof="0" dirty="0" smtClean="0">
                <a:ln>
                  <a:noFill/>
                </a:ln>
                <a:solidFill>
                  <a:srgbClr val="3366FF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prove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that</a:t>
            </a:r>
          </a:p>
          <a:p>
            <a:pPr lvl="0" algn="l">
              <a:spcBef>
                <a:spcPct val="20000"/>
              </a:spcBef>
              <a:buClr>
                <a:srgbClr val="000066"/>
              </a:buClr>
              <a:buSzPct val="60000"/>
              <a:tabLst>
                <a:tab pos="3622675" algn="l"/>
                <a:tab pos="3881438" algn="l"/>
                <a:tab pos="4691063" algn="l"/>
              </a:tabLst>
              <a:defRPr/>
            </a:pP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CC00FF"/>
                </a:solidFill>
              </a:rPr>
              <a:t>p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a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P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) 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4000" b="1" dirty="0">
                <a:solidFill>
                  <a:srgbClr val="000000"/>
                </a:solidFill>
              </a:rPr>
              <a:t>|| 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b="1" i="1" dirty="0">
                <a:solidFill>
                  <a:srgbClr val="00B050"/>
                </a:solidFill>
              </a:rPr>
              <a:t>q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a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Q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  <a:r>
              <a:rPr lang="en-US" sz="3200" dirty="0" smtClean="0">
                <a:solidFill>
                  <a:srgbClr val="000000"/>
                </a:solidFill>
              </a:rPr>
              <a:t>)</a:t>
            </a:r>
          </a:p>
          <a:p>
            <a:pPr lvl="0" algn="l">
              <a:spcBef>
                <a:spcPct val="20000"/>
              </a:spcBef>
              <a:buClr>
                <a:srgbClr val="000066"/>
              </a:buClr>
              <a:buSzPct val="60000"/>
              <a:tabLst>
                <a:tab pos="3622675" algn="l"/>
                <a:tab pos="3881438" algn="l"/>
                <a:tab pos="4691063" algn="l"/>
              </a:tabLst>
              <a:defRPr/>
            </a:pPr>
            <a:r>
              <a:rPr lang="en-US" sz="3200" dirty="0">
                <a:solidFill>
                  <a:srgbClr val="000000"/>
                </a:solidFill>
              </a:rPr>
              <a:t>=</a:t>
            </a:r>
            <a:r>
              <a:rPr lang="en-US" sz="3200" i="1" dirty="0">
                <a:solidFill>
                  <a:srgbClr val="000000"/>
                </a:solidFill>
              </a:rPr>
              <a:t>  </a:t>
            </a:r>
            <a:r>
              <a:rPr lang="en-US" sz="4000" dirty="0">
                <a:solidFill>
                  <a:srgbClr val="000000"/>
                </a:solidFill>
              </a:rPr>
              <a:t>(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CC00FF"/>
                </a:solidFill>
              </a:rPr>
              <a:t>p</a:t>
            </a:r>
            <a:r>
              <a:rPr lang="en-US" sz="3200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00B050"/>
                </a:solidFill>
              </a:rPr>
              <a:t>q</a:t>
            </a:r>
            <a:r>
              <a:rPr lang="en-US" sz="3200" b="1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b="1" i="1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a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i="1" dirty="0">
                <a:solidFill>
                  <a:srgbClr val="000000"/>
                </a:solidFill>
              </a:rPr>
              <a:t>P </a:t>
            </a:r>
            <a:r>
              <a:rPr lang="en-US" sz="3200" dirty="0">
                <a:solidFill>
                  <a:srgbClr val="000000"/>
                </a:solidFill>
              </a:rPr>
              <a:t>||</a:t>
            </a:r>
            <a:r>
              <a:rPr lang="en-US" sz="3200" i="1" dirty="0">
                <a:solidFill>
                  <a:srgbClr val="000000"/>
                </a:solidFill>
              </a:rPr>
              <a:t> Q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)  </a:t>
            </a:r>
            <a:r>
              <a:rPr lang="en-US" sz="4000" b="1" dirty="0">
                <a:solidFill>
                  <a:srgbClr val="000000"/>
                </a:solidFill>
              </a:rPr>
              <a:t>| 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00B050"/>
                </a:solidFill>
              </a:rPr>
              <a:t>q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CC00FF"/>
                </a:solidFill>
              </a:rPr>
              <a:t>p</a:t>
            </a:r>
            <a:r>
              <a:rPr lang="en-US" sz="3200" b="1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b="1" i="1" dirty="0">
                <a:solidFill>
                  <a:srgbClr val="000000"/>
                </a:solidFill>
              </a:rPr>
              <a:t> </a:t>
            </a:r>
            <a:r>
              <a:rPr lang="en-US" sz="3200" b="1" i="1" dirty="0">
                <a:solidFill>
                  <a:srgbClr val="FF0000"/>
                </a:solidFill>
              </a:rPr>
              <a:t>a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  <a:sym typeface="Symbol" pitchFamily="18" charset="2"/>
              </a:rPr>
              <a:t></a:t>
            </a:r>
            <a:r>
              <a:rPr lang="en-US" sz="32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(</a:t>
            </a:r>
            <a:r>
              <a:rPr lang="en-US" sz="3200" i="1" dirty="0">
                <a:solidFill>
                  <a:srgbClr val="000000"/>
                </a:solidFill>
              </a:rPr>
              <a:t>P </a:t>
            </a:r>
            <a:r>
              <a:rPr lang="en-US" sz="3200" dirty="0">
                <a:solidFill>
                  <a:srgbClr val="000000"/>
                </a:solidFill>
              </a:rPr>
              <a:t>||</a:t>
            </a:r>
            <a:r>
              <a:rPr lang="en-US" sz="3200" i="1" dirty="0">
                <a:solidFill>
                  <a:srgbClr val="000000"/>
                </a:solidFill>
              </a:rPr>
              <a:t> Q</a:t>
            </a:r>
            <a:r>
              <a:rPr lang="en-US" sz="1000" i="1" dirty="0">
                <a:solidFill>
                  <a:srgbClr val="000000"/>
                </a:solidFill>
              </a:rPr>
              <a:t> </a:t>
            </a:r>
            <a:r>
              <a:rPr lang="en-US" sz="3200" dirty="0">
                <a:solidFill>
                  <a:srgbClr val="000000"/>
                </a:solidFill>
              </a:rPr>
              <a:t>)</a:t>
            </a:r>
            <a:r>
              <a:rPr lang="en-US" sz="3600" i="1" dirty="0">
                <a:solidFill>
                  <a:srgbClr val="000000"/>
                </a:solidFill>
              </a:rPr>
              <a:t> </a:t>
            </a:r>
            <a:r>
              <a:rPr lang="en-US" sz="4000" dirty="0">
                <a:solidFill>
                  <a:srgbClr val="000000"/>
                </a:solidFill>
              </a:rPr>
              <a:t>)</a:t>
            </a: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884163" name="Rectangle 3"/>
          <p:cNvSpPr>
            <a:spLocks noGrp="1" noChangeArrowheads="1"/>
          </p:cNvSpPr>
          <p:nvPr>
            <p:ph type="title"/>
          </p:nvPr>
        </p:nvSpPr>
        <p:spPr>
          <a:xfrm>
            <a:off x="261196" y="266700"/>
            <a:ext cx="9235440" cy="1104900"/>
          </a:xfrm>
          <a:noFill/>
          <a:ln/>
        </p:spPr>
        <p:txBody>
          <a:bodyPr/>
          <a:lstStyle/>
          <a:p>
            <a:r>
              <a:rPr lang="en-US" b="1" dirty="0" smtClean="0"/>
              <a:t>Formal Reasoning Based on the Laws</a:t>
            </a:r>
            <a:endParaRPr lang="en-US" b="1" dirty="0"/>
          </a:p>
        </p:txBody>
      </p:sp>
      <p:sp>
        <p:nvSpPr>
          <p:cNvPr id="1884166" name="Rectangle 6"/>
          <p:cNvSpPr>
            <a:spLocks noChangeArrowheads="1"/>
          </p:cNvSpPr>
          <p:nvPr/>
        </p:nvSpPr>
        <p:spPr bwMode="auto">
          <a:xfrm>
            <a:off x="659288" y="3005131"/>
            <a:ext cx="9052560" cy="65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395288" marR="0" lvl="0" indent="-395288" algn="l" defTabSz="914400" rtl="0" eaLnBrk="0" fontAlgn="base" latinLnBrk="0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60000"/>
              <a:buFont typeface="Wingdings" pitchFamily="2" charset="2"/>
              <a:buNone/>
              <a:tabLst>
                <a:tab pos="3622675" algn="l"/>
                <a:tab pos="3881438" algn="l"/>
                <a:tab pos="4691063" algn="l"/>
              </a:tabLst>
              <a:defRPr/>
            </a:pP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462841" y="6172200"/>
            <a:ext cx="2062162" cy="457200"/>
          </a:xfrm>
        </p:spPr>
        <p:txBody>
          <a:bodyPr/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5671D4E5-6298-4494-AF0D-E2719E42550A}" type="slidenum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808080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pPr marL="0" marR="0" lvl="0" indent="0" algn="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rgbClr val="80808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50812" y="2209800"/>
            <a:ext cx="5852160" cy="601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/>
          <a:lstStyle/>
          <a:p>
            <a:pPr marL="808038" marR="0" lvl="1" indent="-2984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000066"/>
              </a:buClr>
              <a:buSzPct val="60000"/>
              <a:buFontTx/>
              <a:buNone/>
              <a:tabLst>
                <a:tab pos="3622675" algn="l"/>
                <a:tab pos="3881438" algn="l"/>
                <a:tab pos="4691063" algn="l"/>
              </a:tabLst>
              <a:defRPr/>
            </a:pPr>
            <a:endParaRPr kumimoji="0" lang="en-US" sz="4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4212" y="4312920"/>
            <a:ext cx="4837357" cy="2011680"/>
          </a:xfrm>
          <a:prstGeom prst="rect">
            <a:avLst/>
          </a:prstGeom>
        </p:spPr>
      </p:pic>
      <p:sp>
        <p:nvSpPr>
          <p:cNvPr id="10" name="AutoShape 4"/>
          <p:cNvSpPr>
            <a:spLocks noChangeArrowheads="1"/>
          </p:cNvSpPr>
          <p:nvPr/>
        </p:nvSpPr>
        <p:spPr bwMode="auto">
          <a:xfrm>
            <a:off x="6533324" y="4241563"/>
            <a:ext cx="2761488" cy="1280160"/>
          </a:xfrm>
          <a:prstGeom prst="borderCallout1">
            <a:avLst>
              <a:gd name="adj1" fmla="val 36287"/>
              <a:gd name="adj2" fmla="val -380"/>
              <a:gd name="adj3" fmla="val 51695"/>
              <a:gd name="adj4" fmla="val -26337"/>
            </a:avLst>
          </a:prstGeom>
          <a:solidFill>
            <a:schemeClr val="bg1"/>
          </a:solidFill>
          <a:ln w="127000">
            <a:solidFill>
              <a:schemeClr val="bg2"/>
            </a:solidFill>
            <a:miter lim="800000"/>
            <a:headEnd type="none" w="sm" len="sm"/>
            <a:tailEnd type="none" w="sm" len="sm"/>
          </a:ln>
        </p:spPr>
        <p:txBody>
          <a:bodyPr/>
          <a:lstStyle/>
          <a:p>
            <a:pPr marL="60325" algn="l"/>
            <a:endParaRPr lang="en-US" sz="3201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637220" y="4343400"/>
            <a:ext cx="2601994" cy="100584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lvl="1" algn="l"/>
            <a:r>
              <a:rPr lang="en-HK" sz="3200" b="1" i="1" dirty="0" smtClean="0"/>
              <a:t>But intuition</a:t>
            </a:r>
            <a:br>
              <a:rPr lang="en-HK" sz="3200" b="1" i="1" dirty="0" smtClean="0"/>
            </a:br>
            <a:r>
              <a:rPr lang="en-HK" sz="3200" b="1" i="1" dirty="0" smtClean="0"/>
              <a:t>is </a:t>
            </a:r>
            <a:r>
              <a:rPr lang="en-HK" sz="3200" b="1" i="1" dirty="0">
                <a:solidFill>
                  <a:schemeClr val="bg2"/>
                </a:solidFill>
              </a:rPr>
              <a:t>unreliable</a:t>
            </a:r>
            <a:r>
              <a:rPr lang="en-HK" sz="3200" b="1" i="1" dirty="0"/>
              <a:t>  </a:t>
            </a:r>
            <a:r>
              <a:rPr lang="en-US" sz="3200" b="1" dirty="0">
                <a:solidFill>
                  <a:schemeClr val="bg1">
                    <a:lumMod val="65000"/>
                  </a:schemeClr>
                </a:solidFill>
              </a:rPr>
              <a:t>.</a:t>
            </a:r>
            <a:endParaRPr lang="en-US" sz="3200" i="1" baseline="-25000" dirty="0">
              <a:solidFill>
                <a:schemeClr val="bg2"/>
              </a:solidFill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715626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8841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rgbClr val="A6A6A6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Side Bar">
  <a:themeElements>
    <a:clrScheme name="Side Bar 6">
      <a:dk1>
        <a:srgbClr val="000000"/>
      </a:dk1>
      <a:lt1>
        <a:srgbClr val="FFFFFF"/>
      </a:lt1>
      <a:dk2>
        <a:srgbClr val="006600"/>
      </a:dk2>
      <a:lt2>
        <a:srgbClr val="CC0000"/>
      </a:lt2>
      <a:accent1>
        <a:srgbClr val="EAEAEA"/>
      </a:accent1>
      <a:accent2>
        <a:srgbClr val="006600"/>
      </a:accent2>
      <a:accent3>
        <a:srgbClr val="FFFFFF"/>
      </a:accent3>
      <a:accent4>
        <a:srgbClr val="000000"/>
      </a:accent4>
      <a:accent5>
        <a:srgbClr val="F3F3F3"/>
      </a:accent5>
      <a:accent6>
        <a:srgbClr val="005C00"/>
      </a:accent6>
      <a:hlink>
        <a:srgbClr val="000066"/>
      </a:hlink>
      <a:folHlink>
        <a:srgbClr val="808080"/>
      </a:folHlink>
    </a:clrScheme>
    <a:fontScheme name="Side Bar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>
          <a:outerShdw dist="71842" dir="2700000" algn="ctr" rotWithShape="0">
            <a:schemeClr val="bg2"/>
          </a:outer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ide Bar 1">
        <a:dk1>
          <a:srgbClr val="FF9933"/>
        </a:dk1>
        <a:lt1>
          <a:srgbClr val="FFFFFF"/>
        </a:lt1>
        <a:dk2>
          <a:srgbClr val="003366"/>
        </a:dk2>
        <a:lt2>
          <a:srgbClr val="FF9933"/>
        </a:lt2>
        <a:accent1>
          <a:srgbClr val="2B557F"/>
        </a:accent1>
        <a:accent2>
          <a:srgbClr val="FF9933"/>
        </a:accent2>
        <a:accent3>
          <a:srgbClr val="AAADB8"/>
        </a:accent3>
        <a:accent4>
          <a:srgbClr val="DADADA"/>
        </a:accent4>
        <a:accent5>
          <a:srgbClr val="ACB4C0"/>
        </a:accent5>
        <a:accent6>
          <a:srgbClr val="E78A2D"/>
        </a:accent6>
        <a:hlink>
          <a:srgbClr val="005032"/>
        </a:hlink>
        <a:folHlink>
          <a:srgbClr val="A0A0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ide Bar 2">
        <a:dk1>
          <a:srgbClr val="000000"/>
        </a:dk1>
        <a:lt1>
          <a:srgbClr val="FFFFFF"/>
        </a:lt1>
        <a:dk2>
          <a:srgbClr val="E16414"/>
        </a:dk2>
        <a:lt2>
          <a:srgbClr val="E16414"/>
        </a:lt2>
        <a:accent1>
          <a:srgbClr val="FFF0EB"/>
        </a:accent1>
        <a:accent2>
          <a:srgbClr val="E16414"/>
        </a:accent2>
        <a:accent3>
          <a:srgbClr val="FFFFFF"/>
        </a:accent3>
        <a:accent4>
          <a:srgbClr val="000000"/>
        </a:accent4>
        <a:accent5>
          <a:srgbClr val="FFF6F3"/>
        </a:accent5>
        <a:accent6>
          <a:srgbClr val="CC5A11"/>
        </a:accent6>
        <a:hlink>
          <a:srgbClr val="C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3">
        <a:dk1>
          <a:srgbClr val="000000"/>
        </a:dk1>
        <a:lt1>
          <a:srgbClr val="FFFFFF"/>
        </a:lt1>
        <a:dk2>
          <a:srgbClr val="808080"/>
        </a:dk2>
        <a:lt2>
          <a:srgbClr val="808080"/>
        </a:lt2>
        <a:accent1>
          <a:srgbClr val="FFFFFF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737373"/>
        </a:accent6>
        <a:hlink>
          <a:srgbClr val="C00000"/>
        </a:hlink>
        <a:folHlink>
          <a:srgbClr val="0050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4">
        <a:dk1>
          <a:srgbClr val="000000"/>
        </a:dk1>
        <a:lt1>
          <a:srgbClr val="FFFFFF"/>
        </a:lt1>
        <a:dk2>
          <a:srgbClr val="000000"/>
        </a:dk2>
        <a:lt2>
          <a:srgbClr val="000000"/>
        </a:lt2>
        <a:accent1>
          <a:srgbClr val="FFFFFF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FFF"/>
        </a:accent5>
        <a:accent6>
          <a:srgbClr val="000000"/>
        </a:accent6>
        <a:hlink>
          <a:srgbClr val="A0A0A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5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6">
        <a:dk1>
          <a:srgbClr val="000000"/>
        </a:dk1>
        <a:lt1>
          <a:srgbClr val="FFFFFF"/>
        </a:lt1>
        <a:dk2>
          <a:srgbClr val="00660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7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8">
        <a:dk1>
          <a:srgbClr val="000000"/>
        </a:dk1>
        <a:lt1>
          <a:srgbClr val="FFFFFF"/>
        </a:lt1>
        <a:dk2>
          <a:srgbClr val="808080"/>
        </a:dk2>
        <a:lt2>
          <a:srgbClr val="CC0000"/>
        </a:lt2>
        <a:accent1>
          <a:srgbClr val="EAEAEA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9">
        <a:dk1>
          <a:srgbClr val="000000"/>
        </a:dk1>
        <a:lt1>
          <a:srgbClr val="FFFFFF"/>
        </a:lt1>
        <a:dk2>
          <a:srgbClr val="000066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ide Bar 10">
        <a:dk1>
          <a:srgbClr val="000000"/>
        </a:dk1>
        <a:lt1>
          <a:srgbClr val="FFFFFF"/>
        </a:lt1>
        <a:dk2>
          <a:srgbClr val="CC0000"/>
        </a:dk2>
        <a:lt2>
          <a:srgbClr val="CC0000"/>
        </a:lt2>
        <a:accent1>
          <a:srgbClr val="F8F8F8"/>
        </a:accent1>
        <a:accent2>
          <a:srgbClr val="006600"/>
        </a:accent2>
        <a:accent3>
          <a:srgbClr val="FFFFFF"/>
        </a:accent3>
        <a:accent4>
          <a:srgbClr val="000000"/>
        </a:accent4>
        <a:accent5>
          <a:srgbClr val="FBFBFB"/>
        </a:accent5>
        <a:accent6>
          <a:srgbClr val="005C00"/>
        </a:accent6>
        <a:hlink>
          <a:srgbClr val="000066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Side Bar 5">
    <a:dk1>
      <a:srgbClr val="000000"/>
    </a:dk1>
    <a:lt1>
      <a:srgbClr val="FFFFFF"/>
    </a:lt1>
    <a:dk2>
      <a:srgbClr val="CC0000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10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2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3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4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5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6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7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8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ppt/theme/themeOverride9.xml><?xml version="1.0" encoding="utf-8"?>
<a:themeOverride xmlns:a="http://schemas.openxmlformats.org/drawingml/2006/main">
  <a:clrScheme name="Side Bar 7">
    <a:dk1>
      <a:srgbClr val="000000"/>
    </a:dk1>
    <a:lt1>
      <a:srgbClr val="FFFFFF"/>
    </a:lt1>
    <a:dk2>
      <a:srgbClr val="000066"/>
    </a:dk2>
    <a:lt2>
      <a:srgbClr val="CC0000"/>
    </a:lt2>
    <a:accent1>
      <a:srgbClr val="EAEAEA"/>
    </a:accent1>
    <a:accent2>
      <a:srgbClr val="006600"/>
    </a:accent2>
    <a:accent3>
      <a:srgbClr val="FFFFFF"/>
    </a:accent3>
    <a:accent4>
      <a:srgbClr val="000000"/>
    </a:accent4>
    <a:accent5>
      <a:srgbClr val="F3F3F3"/>
    </a:accent5>
    <a:accent6>
      <a:srgbClr val="005C00"/>
    </a:accent6>
    <a:hlink>
      <a:srgbClr val="000066"/>
    </a:hlink>
    <a:folHlink>
      <a:srgbClr val="808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C:\MSOffice\Templates\Presentation Designs\Side Bar.pot</Template>
  <TotalTime>11631</TotalTime>
  <Words>290</Words>
  <Application>Microsoft Office PowerPoint</Application>
  <PresentationFormat>Custom</PresentationFormat>
  <Paragraphs>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Symbol</vt:lpstr>
      <vt:lpstr>Wingdings</vt:lpstr>
      <vt:lpstr>Times New Roman</vt:lpstr>
      <vt:lpstr>Arial</vt:lpstr>
      <vt:lpstr>Side Bar</vt:lpstr>
      <vt:lpstr>Interaction Example 1 </vt:lpstr>
      <vt:lpstr>Interaction Example 1 (Continued) </vt:lpstr>
      <vt:lpstr>Interaction Example 1 (Continued) Real Life Application </vt:lpstr>
      <vt:lpstr>Need for Formal Axioms and Proofs in Real Life Example 1</vt:lpstr>
      <vt:lpstr>Need for Formal Axioms and Proofs in Real Life Example 1 (Continued)</vt:lpstr>
      <vt:lpstr>Need for Formal Axioms and Proofs in Real Life Example 2</vt:lpstr>
      <vt:lpstr>Example 2 (Continued)</vt:lpstr>
      <vt:lpstr>Laws</vt:lpstr>
      <vt:lpstr>Formal Reasoning Based on the Laws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CSP</dc:title>
  <dc:creator>Prof. T.H. Tse</dc:creator>
  <cp:lastModifiedBy>TH Tse</cp:lastModifiedBy>
  <cp:revision>1288</cp:revision>
  <cp:lastPrinted>1999-12-15T02:53:20Z</cp:lastPrinted>
  <dcterms:created xsi:type="dcterms:W3CDTF">1995-06-02T22:09:48Z</dcterms:created>
  <dcterms:modified xsi:type="dcterms:W3CDTF">2023-11-09T09:22:53Z</dcterms:modified>
</cp:coreProperties>
</file>