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5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4108" r:id="rId1"/>
    <p:sldMasterId id="2147484115" r:id="rId2"/>
    <p:sldMasterId id="2147484128" r:id="rId3"/>
    <p:sldMasterId id="2147484135" r:id="rId4"/>
    <p:sldMasterId id="2147484142" r:id="rId5"/>
    <p:sldMasterId id="2147484155" r:id="rId6"/>
  </p:sldMasterIdLst>
  <p:notesMasterIdLst>
    <p:notesMasterId r:id="rId113"/>
  </p:notesMasterIdLst>
  <p:handoutMasterIdLst>
    <p:handoutMasterId r:id="rId114"/>
  </p:handoutMasterIdLst>
  <p:sldIdLst>
    <p:sldId id="2266" r:id="rId7"/>
    <p:sldId id="2097" r:id="rId8"/>
    <p:sldId id="2256" r:id="rId9"/>
    <p:sldId id="2255" r:id="rId10"/>
    <p:sldId id="2142" r:id="rId11"/>
    <p:sldId id="2149" r:id="rId12"/>
    <p:sldId id="2230" r:id="rId13"/>
    <p:sldId id="2264" r:id="rId14"/>
    <p:sldId id="2150" r:id="rId15"/>
    <p:sldId id="2107" r:id="rId16"/>
    <p:sldId id="2265" r:id="rId17"/>
    <p:sldId id="2143" r:id="rId18"/>
    <p:sldId id="2155" r:id="rId19"/>
    <p:sldId id="2176" r:id="rId20"/>
    <p:sldId id="2145" r:id="rId21"/>
    <p:sldId id="2262" r:id="rId22"/>
    <p:sldId id="2104" r:id="rId23"/>
    <p:sldId id="2095" r:id="rId24"/>
    <p:sldId id="2263" r:id="rId25"/>
    <p:sldId id="2156" r:id="rId26"/>
    <p:sldId id="2165" r:id="rId27"/>
    <p:sldId id="2164" r:id="rId28"/>
    <p:sldId id="2178" r:id="rId29"/>
    <p:sldId id="2173" r:id="rId30"/>
    <p:sldId id="2240" r:id="rId31"/>
    <p:sldId id="2233" r:id="rId32"/>
    <p:sldId id="2234" r:id="rId33"/>
    <p:sldId id="2235" r:id="rId34"/>
    <p:sldId id="2239" r:id="rId35"/>
    <p:sldId id="2157" r:id="rId36"/>
    <p:sldId id="2153" r:id="rId37"/>
    <p:sldId id="2146" r:id="rId38"/>
    <p:sldId id="2111" r:id="rId39"/>
    <p:sldId id="2118" r:id="rId40"/>
    <p:sldId id="2151" r:id="rId41"/>
    <p:sldId id="2114" r:id="rId42"/>
    <p:sldId id="2231" r:id="rId43"/>
    <p:sldId id="2158" r:id="rId44"/>
    <p:sldId id="2126" r:id="rId45"/>
    <p:sldId id="2127" r:id="rId46"/>
    <p:sldId id="2128" r:id="rId47"/>
    <p:sldId id="2130" r:id="rId48"/>
    <p:sldId id="2129" r:id="rId49"/>
    <p:sldId id="2131" r:id="rId50"/>
    <p:sldId id="2132" r:id="rId51"/>
    <p:sldId id="2177" r:id="rId52"/>
    <p:sldId id="2133" r:id="rId53"/>
    <p:sldId id="2258" r:id="rId54"/>
    <p:sldId id="2257" r:id="rId55"/>
    <p:sldId id="2135" r:id="rId56"/>
    <p:sldId id="2136" r:id="rId57"/>
    <p:sldId id="2138" r:id="rId58"/>
    <p:sldId id="2137" r:id="rId59"/>
    <p:sldId id="2159" r:id="rId60"/>
    <p:sldId id="2227" r:id="rId61"/>
    <p:sldId id="2190" r:id="rId62"/>
    <p:sldId id="2167" r:id="rId63"/>
    <p:sldId id="2162" r:id="rId64"/>
    <p:sldId id="2163" r:id="rId65"/>
    <p:sldId id="2166" r:id="rId66"/>
    <p:sldId id="2183" r:id="rId67"/>
    <p:sldId id="2184" r:id="rId68"/>
    <p:sldId id="2185" r:id="rId69"/>
    <p:sldId id="2186" r:id="rId70"/>
    <p:sldId id="2187" r:id="rId71"/>
    <p:sldId id="2188" r:id="rId72"/>
    <p:sldId id="2259" r:id="rId73"/>
    <p:sldId id="2260" r:id="rId74"/>
    <p:sldId id="2261" r:id="rId75"/>
    <p:sldId id="2189" r:id="rId76"/>
    <p:sldId id="2228" r:id="rId77"/>
    <p:sldId id="2191" r:id="rId78"/>
    <p:sldId id="2192" r:id="rId79"/>
    <p:sldId id="2193" r:id="rId80"/>
    <p:sldId id="2194" r:id="rId81"/>
    <p:sldId id="2195" r:id="rId82"/>
    <p:sldId id="2196" r:id="rId83"/>
    <p:sldId id="2218" r:id="rId84"/>
    <p:sldId id="2198" r:id="rId85"/>
    <p:sldId id="2199" r:id="rId86"/>
    <p:sldId id="2219" r:id="rId87"/>
    <p:sldId id="2220" r:id="rId88"/>
    <p:sldId id="2221" r:id="rId89"/>
    <p:sldId id="2203" r:id="rId90"/>
    <p:sldId id="2222" r:id="rId91"/>
    <p:sldId id="2223" r:id="rId92"/>
    <p:sldId id="2206" r:id="rId93"/>
    <p:sldId id="2207" r:id="rId94"/>
    <p:sldId id="2208" r:id="rId95"/>
    <p:sldId id="2209" r:id="rId96"/>
    <p:sldId id="2210" r:id="rId97"/>
    <p:sldId id="2248" r:id="rId98"/>
    <p:sldId id="2249" r:id="rId99"/>
    <p:sldId id="2250" r:id="rId100"/>
    <p:sldId id="2251" r:id="rId101"/>
    <p:sldId id="2246" r:id="rId102"/>
    <p:sldId id="2252" r:id="rId103"/>
    <p:sldId id="2216" r:id="rId104"/>
    <p:sldId id="2217" r:id="rId105"/>
    <p:sldId id="2160" r:id="rId106"/>
    <p:sldId id="2253" r:id="rId107"/>
    <p:sldId id="2254" r:id="rId108"/>
    <p:sldId id="2096" r:id="rId109"/>
    <p:sldId id="2179" r:id="rId110"/>
    <p:sldId id="2170" r:id="rId111"/>
    <p:sldId id="2172" r:id="rId112"/>
  </p:sldIdLst>
  <p:sldSz cx="9906000" cy="6858000" type="A4"/>
  <p:notesSz cx="10234613" cy="7099300"/>
  <p:embeddedFontLst>
    <p:embeddedFont>
      <p:font typeface="MingLiU" panose="02020509000000000000" pitchFamily="49" charset="-120"/>
      <p:regular r:id="rId115"/>
    </p:embeddedFont>
    <p:embeddedFont>
      <p:font typeface="MS PGothic" panose="020B0600070205080204" pitchFamily="34" charset="-128"/>
      <p:regular r:id="rId116"/>
    </p:embeddedFont>
    <p:embeddedFont>
      <p:font typeface="Microsoft YaHei" panose="020B0503020204020204" pitchFamily="34" charset="-122"/>
      <p:regular r:id="rId117"/>
      <p:bold r:id="rId118"/>
    </p:embeddedFont>
    <p:embeddedFont>
      <p:font typeface="Consolas" panose="020B0609020204030204" pitchFamily="49" charset="0"/>
      <p:regular r:id="rId119"/>
      <p:bold r:id="rId120"/>
      <p:italic r:id="rId121"/>
      <p:boldItalic r:id="rId122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6" userDrawn="1">
          <p15:clr>
            <a:srgbClr val="A4A3A4"/>
          </p15:clr>
        </p15:guide>
        <p15:guide id="2" pos="32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0099FF"/>
    <a:srgbClr val="82542B"/>
    <a:srgbClr val="000066"/>
    <a:srgbClr val="EAEAEA"/>
    <a:srgbClr val="F8F8F8"/>
    <a:srgbClr val="FFFFFF"/>
    <a:srgbClr val="CC0000"/>
    <a:srgbClr val="80808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75" autoAdjust="0"/>
    <p:restoredTop sz="99393" autoAdjust="0"/>
  </p:normalViewPr>
  <p:slideViewPr>
    <p:cSldViewPr>
      <p:cViewPr varScale="1">
        <p:scale>
          <a:sx n="112" d="100"/>
          <a:sy n="112" d="100"/>
        </p:scale>
        <p:origin x="1566" y="9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082"/>
    </p:cViewPr>
  </p:sorterViewPr>
  <p:notesViewPr>
    <p:cSldViewPr>
      <p:cViewPr varScale="1">
        <p:scale>
          <a:sx n="76" d="100"/>
          <a:sy n="76" d="100"/>
        </p:scale>
        <p:origin x="3954" y="108"/>
      </p:cViewPr>
      <p:guideLst>
        <p:guide orient="horz" pos="2236"/>
        <p:guide pos="32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font" Target="fonts/font3.fntdata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notesMaster" Target="notesMasters/notesMaster1.xml"/><Relationship Id="rId118" Type="http://schemas.openxmlformats.org/officeDocument/2006/relationships/font" Target="fonts/font4.fntdata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viewProps" Target="viewProps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handoutMaster" Target="handoutMasters/handoutMaster1.xml"/><Relationship Id="rId119" Type="http://schemas.openxmlformats.org/officeDocument/2006/relationships/font" Target="fonts/font5.fntdata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font" Target="fonts/font6.fntdata"/><Relationship Id="rId125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font" Target="fonts/font1.fntdata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font" Target="fonts/font2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5.xml"/><Relationship Id="rId2" Type="http://schemas.openxmlformats.org/officeDocument/2006/relationships/slide" Target="slides/slide56.xml"/><Relationship Id="rId1" Type="http://schemas.openxmlformats.org/officeDocument/2006/relationships/slide" Target="slides/slide55.xml"/><Relationship Id="rId5" Type="http://schemas.openxmlformats.org/officeDocument/2006/relationships/slide" Target="slides/slide71.xml"/><Relationship Id="rId4" Type="http://schemas.openxmlformats.org/officeDocument/2006/relationships/slide" Target="slides/slide7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4330" y="-1101"/>
            <a:ext cx="4384955" cy="329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831" tIns="0" rIns="19831" bIns="0" numCol="1" anchor="t" anchorCtr="0" compatLnSpc="1">
            <a:prstTxWarp prst="textNoShape">
              <a:avLst/>
            </a:prstTxWarp>
          </a:bodyPr>
          <a:lstStyle>
            <a:lvl1pPr algn="l" defTabSz="90170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815330" y="-1101"/>
            <a:ext cx="4384955" cy="329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831" tIns="0" rIns="19831" bIns="0" numCol="1" anchor="t" anchorCtr="0" compatLnSpc="1">
            <a:prstTxWarp prst="textNoShape">
              <a:avLst/>
            </a:prstTxWarp>
          </a:bodyPr>
          <a:lstStyle>
            <a:lvl1pPr algn="r" defTabSz="90170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4330" y="6714988"/>
            <a:ext cx="4384955" cy="38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831" tIns="0" rIns="19831" bIns="0" numCol="1" anchor="b" anchorCtr="0" compatLnSpc="1">
            <a:prstTxWarp prst="textNoShape">
              <a:avLst/>
            </a:prstTxWarp>
          </a:bodyPr>
          <a:lstStyle>
            <a:lvl1pPr algn="l" defTabSz="901700">
              <a:defRPr sz="1000" i="1"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Software Design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815330" y="6714988"/>
            <a:ext cx="4384955" cy="38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831" tIns="0" rIns="19831" bIns="0" numCol="1" anchor="b" anchorCtr="0" compatLnSpc="1">
            <a:prstTxWarp prst="textNoShape">
              <a:avLst/>
            </a:prstTxWarp>
          </a:bodyPr>
          <a:lstStyle>
            <a:lvl1pPr algn="r" defTabSz="901700">
              <a:defRPr sz="1000" i="1">
                <a:cs typeface="+mn-cs"/>
              </a:defRPr>
            </a:lvl1pPr>
          </a:lstStyle>
          <a:p>
            <a:pPr>
              <a:defRPr/>
            </a:pPr>
            <a:fld id="{0A93F579-84C7-BE47-860D-438F53AD35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580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5175" y="-6607"/>
            <a:ext cx="4471923" cy="35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831" tIns="0" rIns="19831" bIns="0" numCol="1" anchor="t" anchorCtr="0" compatLnSpc="1">
            <a:prstTxWarp prst="textNoShape">
              <a:avLst/>
            </a:prstTxWarp>
          </a:bodyPr>
          <a:lstStyle>
            <a:lvl1pPr algn="l" defTabSz="874713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87867" y="-6607"/>
            <a:ext cx="4471922" cy="35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831" tIns="0" rIns="19831" bIns="0" numCol="1" anchor="t" anchorCtr="0" compatLnSpc="1">
            <a:prstTxWarp prst="textNoShape">
              <a:avLst/>
            </a:prstTxWarp>
          </a:bodyPr>
          <a:lstStyle>
            <a:lvl1pPr algn="r" defTabSz="874713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97225" y="534988"/>
            <a:ext cx="3840163" cy="2659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8233" y="3374012"/>
            <a:ext cx="7598147" cy="320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892" tIns="42967" rIns="90892" bIns="429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25175" y="6752428"/>
            <a:ext cx="4471923" cy="35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831" tIns="0" rIns="19831" bIns="0" numCol="1" anchor="b" anchorCtr="0" compatLnSpc="1">
            <a:prstTxWarp prst="textNoShape">
              <a:avLst/>
            </a:prstTxWarp>
          </a:bodyPr>
          <a:lstStyle>
            <a:lvl1pPr algn="l" defTabSz="874713">
              <a:defRPr sz="1000" i="1"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Software Design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87867" y="6752428"/>
            <a:ext cx="4471922" cy="35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831" tIns="0" rIns="19831" bIns="0" numCol="1" anchor="b" anchorCtr="0" compatLnSpc="1">
            <a:prstTxWarp prst="textNoShape">
              <a:avLst/>
            </a:prstTxWarp>
          </a:bodyPr>
          <a:lstStyle>
            <a:lvl1pPr algn="r" defTabSz="874713">
              <a:defRPr sz="1000" i="1">
                <a:cs typeface="+mn-cs"/>
              </a:defRPr>
            </a:lvl1pPr>
          </a:lstStyle>
          <a:p>
            <a:pPr>
              <a:defRPr/>
            </a:pPr>
            <a:fld id="{622950A4-54B1-C149-AA04-418BF5FEF0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67117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39738"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874713"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16038"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752600"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Software Design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2950A4-54B1-C149-AA04-418BF5FEF0C6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8747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596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Software Design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6EB5A7-4C07-4248-B444-9BF2E0A6DF39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8747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496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Software Design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6EB5A7-4C07-4248-B444-9BF2E0A6DF39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8747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978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Software Design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2950A4-54B1-C149-AA04-418BF5FEF0C6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8747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263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Software Design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2950A4-54B1-C149-AA04-418BF5FEF0C6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8747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228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Software Design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2950A4-54B1-C149-AA04-418BF5FEF0C6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8747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431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Software Design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2950A4-54B1-C149-AA04-418BF5FEF0C6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8747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20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Software Design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2950A4-54B1-C149-AA04-418BF5FEF0C6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8747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49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Software Design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2950A4-54B1-C149-AA04-418BF5FEF0C6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8747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137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Software Design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2950A4-54B1-C149-AA04-418BF5FEF0C6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8747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083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Software Design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2950A4-54B1-C149-AA04-418BF5FEF0C6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8747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10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Software Design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74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6EB5A7-4C07-4248-B444-9BF2E0A6DF39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8747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432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 userDrawn="1"/>
        </p:nvGrpSpPr>
        <p:grpSpPr bwMode="auto">
          <a:xfrm>
            <a:off x="4" y="3355983"/>
            <a:ext cx="9906000" cy="73025"/>
            <a:chOff x="0" y="866"/>
            <a:chExt cx="6238" cy="46"/>
          </a:xfrm>
        </p:grpSpPr>
        <p:sp>
          <p:nvSpPr>
            <p:cNvPr id="5" name="Rectangle 11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6" name="Rectangle 12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81122" y="2286000"/>
            <a:ext cx="9146932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81122" y="3886200"/>
            <a:ext cx="9146932" cy="1752600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248400"/>
            <a:ext cx="2097088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4" y="6248400"/>
            <a:ext cx="31369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The Software Engineering Group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31092" y="6248400"/>
            <a:ext cx="2097087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E32BC9-ED5E-FC40-9524-CADAE2723BF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270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883" y="1676400"/>
            <a:ext cx="4443249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8581" y="1676400"/>
            <a:ext cx="4443249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fld id="{127C04E9-C019-4C22-899D-24BF3611C905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 algn="l">
                <a:defRPr/>
              </a:pPr>
              <a:t>11/13/2023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864C1-92B2-49F6-BE45-D604F3F1B09D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2528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460" y="274638"/>
            <a:ext cx="891508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459" y="1535113"/>
            <a:ext cx="43765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459" y="2174875"/>
            <a:ext cx="43765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402" y="1535113"/>
            <a:ext cx="43781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402" y="2174875"/>
            <a:ext cx="437814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fld id="{771441F3-2512-4F92-A3C2-89D4310BEA9E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 algn="l">
                <a:defRPr/>
              </a:pPr>
              <a:t>11/13/2023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932E8-8ECE-42E5-90A7-8C39E97D31AF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5807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fld id="{8F73BE5A-F5F9-4418-9A45-3EC2CBA41873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 algn="l">
                <a:defRPr/>
              </a:pPr>
              <a:t>11/13/2023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92AAE-4995-416B-88FA-E2D960EDAA45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38267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fld id="{4D336681-C53E-42CD-8ADC-1060DEEB64DF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 algn="l">
                <a:defRPr/>
              </a:pPr>
              <a:t>11/13/2023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B9577-D49A-4C30-998A-A9BEEA5BC1A8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27261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459" y="273050"/>
            <a:ext cx="325859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154" y="273051"/>
            <a:ext cx="553738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459" y="1435101"/>
            <a:ext cx="325859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fld id="{82E15991-6AB3-4A42-A19E-E0E05170426D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 algn="l">
                <a:defRPr/>
              </a:pPr>
              <a:t>11/13/2023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2F4A6-9568-46BF-BBD4-44A103ADFBBF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24954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136" y="4800600"/>
            <a:ext cx="594233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2136" y="612775"/>
            <a:ext cx="594233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136" y="5367338"/>
            <a:ext cx="594233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fld id="{43BE9A80-31E6-4818-B65F-5BAD133DEC96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 algn="l">
                <a:defRPr/>
              </a:pPr>
              <a:t>11/13/2023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4A9A6-83E5-4CD0-BFE4-DA58BCBD49CE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20170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fld id="{5185C9CF-EF9D-4E57-A912-92825065CF6C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 algn="l">
                <a:defRPr/>
              </a:pPr>
              <a:t>11/13/2023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34FE5-EC4D-498D-B132-BC3FD9BAEE27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92044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2093" y="266700"/>
            <a:ext cx="2259736" cy="6362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2882" y="266700"/>
            <a:ext cx="6626762" cy="6362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fld id="{F66201F6-CD32-49A4-AFE9-A37D68223752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 algn="l">
                <a:defRPr/>
              </a:pPr>
              <a:t>11/13/2023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2975D-E88D-4EAC-843A-11DBF738B9EB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79606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83" y="266700"/>
            <a:ext cx="9113584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2882" y="1676400"/>
            <a:ext cx="4479774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45106" y="1676400"/>
            <a:ext cx="4481361" cy="49530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fld id="{5D90365C-C156-4402-983B-BDDA7A3713FD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 algn="l">
                <a:defRPr/>
              </a:pPr>
              <a:t>11/13/2023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98FDE-08B0-46F9-A725-903A367B8ABA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44651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 userDrawn="1"/>
        </p:nvGrpSpPr>
        <p:grpSpPr bwMode="auto">
          <a:xfrm>
            <a:off x="1" y="3355976"/>
            <a:ext cx="9906000" cy="74613"/>
            <a:chOff x="0" y="866"/>
            <a:chExt cx="6238" cy="46"/>
          </a:xfrm>
        </p:grpSpPr>
        <p:sp>
          <p:nvSpPr>
            <p:cNvPr id="5" name="Rectangle 9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FFFFFF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412882" y="381000"/>
            <a:ext cx="9038947" cy="3048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2882" y="3886200"/>
            <a:ext cx="9038947" cy="2819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quarter" idx="10"/>
          </p:nvPr>
        </p:nvSpPr>
        <p:spPr>
          <a:xfrm>
            <a:off x="412883" y="6248400"/>
            <a:ext cx="2062824" cy="457200"/>
          </a:xfr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048" y="6248400"/>
            <a:ext cx="3137906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30295" y="6248400"/>
            <a:ext cx="206282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6F7F4-0DA3-4ED6-88EC-19B8983CC4AD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59912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The Software Engineering Group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AED8D1-1ECA-3045-955F-01FD84E20E7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011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algn="l">
              <a:defRPr/>
            </a:pPr>
            <a:endParaRPr lang="en-US" dirty="0">
              <a:solidFill>
                <a:srgbClr val="FFFFFF">
                  <a:lumMod val="65000"/>
                </a:srgbClr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>
                  <a:lumMod val="65000"/>
                </a:srgbClr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A0AEFBD6-7A09-4A8B-8F70-8954E122F17C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936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883" y="1676400"/>
            <a:ext cx="4443249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8581" y="1676400"/>
            <a:ext cx="4443249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510C4-BA46-4CE4-A922-61DE62C54F69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40044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071DA-33DA-4D78-B000-0280B0633D04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86588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11B16-4422-46D5-8672-4E4EE25650E1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46827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82" y="266700"/>
            <a:ext cx="9038947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2883" y="1676400"/>
            <a:ext cx="4443249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8581" y="1676400"/>
            <a:ext cx="4443249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82B13-D02D-4A71-8923-43ED1B6DCE40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31511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 userDrawn="1"/>
        </p:nvGrpSpPr>
        <p:grpSpPr bwMode="auto">
          <a:xfrm>
            <a:off x="1" y="3355976"/>
            <a:ext cx="9906000" cy="74613"/>
            <a:chOff x="0" y="866"/>
            <a:chExt cx="6238" cy="46"/>
          </a:xfrm>
        </p:grpSpPr>
        <p:sp>
          <p:nvSpPr>
            <p:cNvPr id="5" name="Rectangle 11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endParaRPr>
            </a:p>
          </p:txBody>
        </p:sp>
        <p:sp>
          <p:nvSpPr>
            <p:cNvPr id="6" name="Rectangle 12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FFFFFF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201741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381122" y="381000"/>
            <a:ext cx="9070707" cy="30480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201742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1767" y="3886200"/>
            <a:ext cx="9070707" cy="2819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quarter" idx="10"/>
          </p:nvPr>
        </p:nvSpPr>
        <p:spPr>
          <a:xfrm>
            <a:off x="401767" y="6248400"/>
            <a:ext cx="2062823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1E6CE0-78A7-43F5-AE5F-49836CBFCDBF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66579" y="6248400"/>
            <a:ext cx="3139494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Interface Design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09650" y="6248400"/>
            <a:ext cx="2062824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F1D975-521C-40FC-9ABA-9E02CA7D4DE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074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5329FA-82A6-41E6-AC81-DC96BF000B4A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Interface Design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1456A7-4BF1-422E-8AFD-B24739234B6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619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122" y="1676400"/>
            <a:ext cx="4497241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0813" y="1676400"/>
            <a:ext cx="4497241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91DA54-FA01-4E57-AB74-4F74C04BB99C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Interface Design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4CCB8E-7D3D-448A-A1C2-691E837B559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755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56EF20-9931-42BC-A05B-1198356E7DC0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Interface Design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98BCE6-351E-4A82-B4A4-63D4362E265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215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7372A7-A8FC-4148-85B7-0D35306BB6CE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Interface Design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029989-D22B-47A6-8F52-FAA42EFEA3C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285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540" y="1676400"/>
            <a:ext cx="4497241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30" y="1676400"/>
            <a:ext cx="4498829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The Software Engineering Group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5DCCB4-17AB-0F40-9FAF-0E83DBC5104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38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22" y="266700"/>
            <a:ext cx="9146932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122" y="1676400"/>
            <a:ext cx="4497241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0813" y="1676400"/>
            <a:ext cx="4497241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3C77E5-8736-46EF-BDDE-2604E9C87CEC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Interface Design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45104F-0CFB-4B16-8828-6DBAB661876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402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 userDrawn="1"/>
        </p:nvGrpSpPr>
        <p:grpSpPr bwMode="auto">
          <a:xfrm>
            <a:off x="-1589" y="3355976"/>
            <a:ext cx="9906001" cy="74613"/>
            <a:chOff x="0" y="866"/>
            <a:chExt cx="6238" cy="46"/>
          </a:xfrm>
        </p:grpSpPr>
        <p:sp>
          <p:nvSpPr>
            <p:cNvPr id="5" name="Rectangle 11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 12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FFFFFF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247821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379535" y="381000"/>
            <a:ext cx="9070707" cy="3048000"/>
          </a:xfrm>
        </p:spPr>
        <p:txBody>
          <a:bodyPr/>
          <a:lstStyle>
            <a:lvl1pPr>
              <a:defRPr sz="6600" b="0" smtClean="0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247822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0178" y="3886200"/>
            <a:ext cx="9070707" cy="2819400"/>
          </a:xfrm>
        </p:spPr>
        <p:txBody>
          <a:bodyPr/>
          <a:lstStyle>
            <a:lvl1pPr marL="0" indent="0">
              <a:buFont typeface="Wingdings" pitchFamily="2" charset="2"/>
              <a:buNone/>
              <a:defRPr smtClean="0"/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quarter" idx="10"/>
          </p:nvPr>
        </p:nvSpPr>
        <p:spPr>
          <a:xfrm>
            <a:off x="400179" y="6248400"/>
            <a:ext cx="2062824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307C8D-0D04-4E87-905F-7C4E5064F1CE}" type="datetime1">
              <a:rPr lang="en-GB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13/11/2023</a:t>
            </a:fld>
            <a:endParaRPr lang="en-GB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66579" y="6248400"/>
            <a:ext cx="3137906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08062" y="6248400"/>
            <a:ext cx="2062823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CA0F65-9FD9-4260-A8A4-083FBC53AE74}" type="slidenum">
              <a:rPr lang="en-GB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GB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738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648DA-CE8E-4A9E-A702-593F3AEB3B64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11/13/2023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3FC81-7D52-4B61-B8D9-FF33698814A8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54867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889" y="4406901"/>
            <a:ext cx="841962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889" y="2906713"/>
            <a:ext cx="8419624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CF009-98BA-4FC8-A079-220BAA2B27B7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11/13/2023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4ECCF-F9B2-47FE-949B-22A68CFF0F68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74881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883" y="1676400"/>
            <a:ext cx="4443249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8581" y="1676400"/>
            <a:ext cx="4443249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04E9-C019-4C22-899D-24BF3611C905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11/13/2023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864C1-92B2-49F6-BE45-D604F3F1B09D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82205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460" y="274638"/>
            <a:ext cx="891508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459" y="1535113"/>
            <a:ext cx="43765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459" y="2174875"/>
            <a:ext cx="43765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402" y="1535113"/>
            <a:ext cx="43781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402" y="2174875"/>
            <a:ext cx="437814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441F3-2512-4F92-A3C2-89D4310BEA9E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11/13/2023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932E8-8ECE-42E5-90A7-8C39E97D31AF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96269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3BE5A-F5F9-4418-9A45-3EC2CBA41873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11/13/2023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92AAE-4995-416B-88FA-E2D960EDAA45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26078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36681-C53E-42CD-8ADC-1060DEEB64DF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11/13/2023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B9577-D49A-4C30-998A-A9BEEA5BC1A8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19515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459" y="273050"/>
            <a:ext cx="325859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154" y="273051"/>
            <a:ext cx="553738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459" y="1435101"/>
            <a:ext cx="325859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15991-6AB3-4A42-A19E-E0E05170426D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11/13/2023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2F4A6-9568-46BF-BBD4-44A103ADFBBF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0128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136" y="4800600"/>
            <a:ext cx="594233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2136" y="612775"/>
            <a:ext cx="594233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136" y="5367338"/>
            <a:ext cx="594233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E9A80-31E6-4818-B65F-5BAD133DEC96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11/13/2023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4A9A6-83E5-4CD0-BFE4-DA58BCBD49CE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931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The Software Engineering Group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279910-3DAD-0347-A4AA-D5CA95EC62A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381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5C9CF-EF9D-4E57-A912-92825065CF6C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11/13/2023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34FE5-EC4D-498D-B132-BC3FD9BAEE27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5500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2093" y="266700"/>
            <a:ext cx="2259736" cy="6362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2882" y="266700"/>
            <a:ext cx="6626762" cy="6362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201F6-CD32-49A4-AFE9-A37D68223752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11/13/2023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2975D-E88D-4EAC-843A-11DBF738B9EB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2731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83" y="266700"/>
            <a:ext cx="9113584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2882" y="1676400"/>
            <a:ext cx="4479774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45106" y="1676400"/>
            <a:ext cx="4481361" cy="4953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0365C-C156-4402-983B-BDDA7A3713FD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11/13/2023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98FDE-08B0-46F9-A725-903A367B8ABA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56012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 userDrawn="1"/>
        </p:nvGrpSpPr>
        <p:grpSpPr bwMode="auto">
          <a:xfrm>
            <a:off x="1" y="3355976"/>
            <a:ext cx="9906000" cy="74613"/>
            <a:chOff x="0" y="866"/>
            <a:chExt cx="6238" cy="46"/>
          </a:xfrm>
        </p:grpSpPr>
        <p:sp>
          <p:nvSpPr>
            <p:cNvPr id="5" name="Rectangle 11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endParaRPr>
            </a:p>
          </p:txBody>
        </p:sp>
        <p:sp>
          <p:nvSpPr>
            <p:cNvPr id="6" name="Rectangle 12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FFFFFF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201741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381122" y="381000"/>
            <a:ext cx="9070707" cy="30480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201742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1767" y="3886200"/>
            <a:ext cx="9070707" cy="2819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quarter" idx="10"/>
          </p:nvPr>
        </p:nvSpPr>
        <p:spPr>
          <a:xfrm>
            <a:off x="401767" y="6248400"/>
            <a:ext cx="2062823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1E6CE0-78A7-43F5-AE5F-49836CBFCDBF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66579" y="6248400"/>
            <a:ext cx="3139494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Interface Design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09650" y="6248400"/>
            <a:ext cx="2062824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F1D975-521C-40FC-9ABA-9E02CA7D4DE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735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5329FA-82A6-41E6-AC81-DC96BF000B4A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Interface Design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1456A7-4BF1-422E-8AFD-B24739234B6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784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122" y="1676400"/>
            <a:ext cx="4497241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0813" y="1676400"/>
            <a:ext cx="4497241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91DA54-FA01-4E57-AB74-4F74C04BB99C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Interface Design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4CCB8E-7D3D-448A-A1C2-691E837B559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153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56EF20-9931-42BC-A05B-1198356E7DC0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Interface Design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98BCE6-351E-4A82-B4A4-63D4362E265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194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7372A7-A8FC-4148-85B7-0D35306BB6CE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Interface Design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029989-D22B-47A6-8F52-FAA42EFEA3C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694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22" y="266700"/>
            <a:ext cx="9146932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122" y="1676400"/>
            <a:ext cx="4497241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0813" y="1676400"/>
            <a:ext cx="4497241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3C77E5-8736-46EF-BDDE-2604E9C87CEC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Interface Design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45104F-0CFB-4B16-8828-6DBAB661876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950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The Software Engineering Group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D96CA9-2DB4-CD4C-9780-EBFE7698ADF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422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22" y="266700"/>
            <a:ext cx="9146932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9540" y="1676400"/>
            <a:ext cx="4497241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29230" y="1676400"/>
            <a:ext cx="4498829" cy="49530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The Software Engineering Group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9E9DC4-2E94-804C-A81F-D86E5C0314E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005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 userDrawn="1"/>
        </p:nvGrpSpPr>
        <p:grpSpPr bwMode="auto">
          <a:xfrm>
            <a:off x="-1589" y="3355976"/>
            <a:ext cx="9906001" cy="74613"/>
            <a:chOff x="0" y="866"/>
            <a:chExt cx="6238" cy="46"/>
          </a:xfrm>
        </p:grpSpPr>
        <p:sp>
          <p:nvSpPr>
            <p:cNvPr id="5" name="Rectangle 11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 12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FFFFFF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247821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379535" y="381000"/>
            <a:ext cx="9070707" cy="3048000"/>
          </a:xfrm>
        </p:spPr>
        <p:txBody>
          <a:bodyPr/>
          <a:lstStyle>
            <a:lvl1pPr>
              <a:defRPr sz="6600" b="0" smtClean="0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247822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0178" y="3886200"/>
            <a:ext cx="9070707" cy="2819400"/>
          </a:xfrm>
        </p:spPr>
        <p:txBody>
          <a:bodyPr/>
          <a:lstStyle>
            <a:lvl1pPr marL="0" indent="0">
              <a:buFont typeface="Wingdings" pitchFamily="2" charset="2"/>
              <a:buNone/>
              <a:defRPr smtClean="0"/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quarter" idx="10"/>
          </p:nvPr>
        </p:nvSpPr>
        <p:spPr>
          <a:xfrm>
            <a:off x="400179" y="6248400"/>
            <a:ext cx="2062824" cy="457200"/>
          </a:xfrm>
        </p:spPr>
        <p:txBody>
          <a:bodyPr/>
          <a:lstStyle>
            <a:lvl1pPr>
              <a:defRPr smtClean="0"/>
            </a:lvl1pPr>
          </a:lstStyle>
          <a:p>
            <a:pPr algn="l">
              <a:defRPr/>
            </a:pPr>
            <a:fld id="{D4307C8D-0D04-4E87-905F-7C4E5064F1CE}" type="datetime1">
              <a:rPr lang="en-GB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 algn="l">
                <a:defRPr/>
              </a:pPr>
              <a:t>13/11/2023</a:t>
            </a:fld>
            <a:endParaRPr lang="en-GB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66579" y="6248400"/>
            <a:ext cx="3137906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08062" y="6248400"/>
            <a:ext cx="2062823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CA0F65-9FD9-4260-A8A4-083FBC53AE74}" type="slidenum">
              <a:rPr lang="en-GB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GB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42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fld id="{3C7648DA-CE8E-4A9E-A702-593F3AEB3B64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 algn="l">
                <a:defRPr/>
              </a:pPr>
              <a:t>11/13/2023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3FC81-7D52-4B61-B8D9-FF33698814A8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0171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889" y="4406901"/>
            <a:ext cx="841962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889" y="2906713"/>
            <a:ext cx="8419624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fld id="{265CF009-98BA-4FC8-A079-220BAA2B27B7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 algn="l">
                <a:defRPr/>
              </a:pPr>
              <a:t>11/13/2023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4ECCF-F9B2-47FE-949B-22A68CFF0F68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7499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1"/>
          <p:cNvGrpSpPr>
            <a:grpSpLocks/>
          </p:cNvGrpSpPr>
          <p:nvPr userDrawn="1"/>
        </p:nvGrpSpPr>
        <p:grpSpPr bwMode="auto">
          <a:xfrm>
            <a:off x="4" y="1374783"/>
            <a:ext cx="9906000" cy="73025"/>
            <a:chOff x="0" y="866"/>
            <a:chExt cx="6238" cy="46"/>
          </a:xfrm>
        </p:grpSpPr>
        <p:sp>
          <p:nvSpPr>
            <p:cNvPr id="1036" name="Rectangle 12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4" y="266700"/>
            <a:ext cx="914717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9413" y="1676400"/>
            <a:ext cx="9148762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172200"/>
            <a:ext cx="2062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folHlink"/>
                </a:solidFill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6138" y="61722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folHlink"/>
                </a:solidFill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The Software Engineering Group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6013" y="6172200"/>
            <a:ext cx="2062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folHlink"/>
                </a:solidFill>
                <a:cs typeface="+mn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4BB851-6C3A-3A4C-881E-D769762E113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70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98463" indent="-3984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u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862013" indent="-3492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262063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60525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u"/>
        <a:defRPr sz="2000">
          <a:solidFill>
            <a:schemeClr val="tx1"/>
          </a:solidFill>
          <a:latin typeface="+mn-lt"/>
          <a:ea typeface="+mn-ea"/>
        </a:defRPr>
      </a:lvl4pPr>
      <a:lvl5pPr marL="20589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61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33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305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77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9"/>
          <p:cNvGrpSpPr>
            <a:grpSpLocks/>
          </p:cNvGrpSpPr>
          <p:nvPr userDrawn="1"/>
        </p:nvGrpSpPr>
        <p:grpSpPr bwMode="auto">
          <a:xfrm>
            <a:off x="1" y="1374776"/>
            <a:ext cx="9906000" cy="73025"/>
            <a:chOff x="0" y="866"/>
            <a:chExt cx="6238" cy="46"/>
          </a:xfrm>
        </p:grpSpPr>
        <p:sp>
          <p:nvSpPr>
            <p:cNvPr id="1034" name="Rectangle 10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FFFFFF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2883" y="266700"/>
            <a:ext cx="9113584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883" y="1676400"/>
            <a:ext cx="9113584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12883" y="6172200"/>
            <a:ext cx="20628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folHlink"/>
                </a:solidFill>
              </a:defRPr>
            </a:lvl1pPr>
          </a:lstStyle>
          <a:p>
            <a:pPr algn="l">
              <a:defRPr/>
            </a:pPr>
            <a:fld id="{A14CBB30-DD63-47F4-8AD8-B01317A6292C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 algn="l">
                <a:defRPr/>
              </a:pPr>
              <a:t>11/13/2023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048" y="6172200"/>
            <a:ext cx="313790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folHlink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3643" y="6172200"/>
            <a:ext cx="20628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folHlink"/>
                </a:solidFill>
              </a:defRPr>
            </a:lvl1pPr>
          </a:lstStyle>
          <a:p>
            <a:pPr>
              <a:defRPr/>
            </a:pPr>
            <a:fld id="{CCE8E099-C126-4775-809C-35E8CCC087A7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70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 bldLvl="3" autoUpdateAnimBg="0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98463" indent="-3984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2013" indent="-3492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262063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60525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4pPr>
      <a:lvl5pPr marL="20589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61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33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305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77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2882" y="266700"/>
            <a:ext cx="903894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882" y="1676400"/>
            <a:ext cx="903894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12883" y="6172200"/>
            <a:ext cx="20628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048" y="6172200"/>
            <a:ext cx="313790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30295" y="6172200"/>
            <a:ext cx="206282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31A5FF6-2E9C-42F0-AE03-A49C4334EAC6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8199" name="Group 9"/>
          <p:cNvGrpSpPr>
            <a:grpSpLocks/>
          </p:cNvGrpSpPr>
          <p:nvPr userDrawn="1"/>
        </p:nvGrpSpPr>
        <p:grpSpPr bwMode="auto">
          <a:xfrm>
            <a:off x="1" y="1374776"/>
            <a:ext cx="9906000" cy="73025"/>
            <a:chOff x="0" y="866"/>
            <a:chExt cx="6238" cy="46"/>
          </a:xfrm>
        </p:grpSpPr>
        <p:sp>
          <p:nvSpPr>
            <p:cNvPr id="1034" name="Rectangle 10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FFFFFF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59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98463" indent="-3984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2013" indent="-3492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262063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60525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4pPr>
      <a:lvl5pPr marL="20589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61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33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305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77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122" y="266700"/>
            <a:ext cx="9146932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122" y="1676400"/>
            <a:ext cx="914693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123" y="6172200"/>
            <a:ext cx="20628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folHlink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F49B6-409D-430E-941E-92A06F9DAE8D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048" y="6172200"/>
            <a:ext cx="313790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folHlink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Interface Design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5231" y="6172200"/>
            <a:ext cx="206282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folHlink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CB7E11-D3E3-4A7C-8A27-07EEF48D0C9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grpSp>
        <p:nvGrpSpPr>
          <p:cNvPr id="12295" name="Group 9"/>
          <p:cNvGrpSpPr>
            <a:grpSpLocks/>
          </p:cNvGrpSpPr>
          <p:nvPr userDrawn="1"/>
        </p:nvGrpSpPr>
        <p:grpSpPr bwMode="auto">
          <a:xfrm>
            <a:off x="1" y="1374776"/>
            <a:ext cx="9906000" cy="73025"/>
            <a:chOff x="0" y="866"/>
            <a:chExt cx="6238" cy="46"/>
          </a:xfrm>
        </p:grpSpPr>
        <p:sp>
          <p:nvSpPr>
            <p:cNvPr id="1034" name="Rectangle 10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FFFFFF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44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98463" indent="-3984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2013" indent="-3492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262063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60525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4pPr>
      <a:lvl5pPr marL="20589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61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33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305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77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 userDrawn="1"/>
        </p:nvGrpSpPr>
        <p:grpSpPr bwMode="auto">
          <a:xfrm>
            <a:off x="1" y="1374776"/>
            <a:ext cx="9906000" cy="73025"/>
            <a:chOff x="0" y="866"/>
            <a:chExt cx="6238" cy="46"/>
          </a:xfrm>
        </p:grpSpPr>
        <p:sp>
          <p:nvSpPr>
            <p:cNvPr id="1034" name="Rectangle 10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FFFFFF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2883" y="266700"/>
            <a:ext cx="9113584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883" y="1676400"/>
            <a:ext cx="9113584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12883" y="6172200"/>
            <a:ext cx="20628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folHlink"/>
                </a:solidFill>
              </a:defRPr>
            </a:lvl1pPr>
          </a:lstStyle>
          <a:p>
            <a:pPr algn="l">
              <a:defRPr/>
            </a:pPr>
            <a:fld id="{A14CBB30-DD63-47F4-8AD8-B01317A6292C}" type="datetime1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 algn="l">
                <a:defRPr/>
              </a:pPr>
              <a:t>11/13/2023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048" y="6172200"/>
            <a:ext cx="313790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folHlink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3643" y="6172200"/>
            <a:ext cx="20628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folHlink"/>
                </a:solidFill>
              </a:defRPr>
            </a:lvl1pPr>
          </a:lstStyle>
          <a:p>
            <a:pPr>
              <a:defRPr/>
            </a:pPr>
            <a:fld id="{CCE8E099-C126-4775-809C-35E8CCC087A7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34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 bldLvl="3" autoUpdateAnimBg="0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98463" indent="-3984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2013" indent="-3492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262063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60525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4pPr>
      <a:lvl5pPr marL="20589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61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33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305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77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122" y="266700"/>
            <a:ext cx="9146932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122" y="1676400"/>
            <a:ext cx="914693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123" y="6172200"/>
            <a:ext cx="20628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folHlink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F49B6-409D-430E-941E-92A06F9DAE8D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048" y="6172200"/>
            <a:ext cx="313790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folHlink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Interface Design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5231" y="6172200"/>
            <a:ext cx="206282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folHlink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CB7E11-D3E3-4A7C-8A27-07EEF48D0C9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grpSp>
        <p:nvGrpSpPr>
          <p:cNvPr id="12295" name="Group 9"/>
          <p:cNvGrpSpPr>
            <a:grpSpLocks/>
          </p:cNvGrpSpPr>
          <p:nvPr userDrawn="1"/>
        </p:nvGrpSpPr>
        <p:grpSpPr bwMode="auto">
          <a:xfrm>
            <a:off x="1" y="1374776"/>
            <a:ext cx="9906000" cy="73025"/>
            <a:chOff x="0" y="866"/>
            <a:chExt cx="6238" cy="46"/>
          </a:xfrm>
        </p:grpSpPr>
        <p:sp>
          <p:nvSpPr>
            <p:cNvPr id="1034" name="Rectangle 10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FFFFFF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440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98463" indent="-3984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2013" indent="-3492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262063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60525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4pPr>
      <a:lvl5pPr marL="20589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61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33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305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77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ku.hk/thtse" TargetMode="External"/><Relationship Id="rId2" Type="http://schemas.openxmlformats.org/officeDocument/2006/relationships/hyperlink" Target="mailto:thtse@cs.hku.h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5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5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5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3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3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3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3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3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37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3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3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4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4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4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4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4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4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4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3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04805" y="609600"/>
            <a:ext cx="6629396" cy="27432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10000" b="0" dirty="0" smtClean="0">
                <a:cs typeface="+mj-cs"/>
              </a:rPr>
              <a:t>M</a:t>
            </a:r>
            <a:r>
              <a:rPr lang="en-US" sz="10000" b="0" dirty="0" smtClean="0">
                <a:latin typeface="+mn-lt"/>
                <a:cs typeface="+mj-cs"/>
              </a:rPr>
              <a:t>o</a:t>
            </a:r>
            <a:r>
              <a:rPr lang="en-US" sz="10000" b="0" dirty="0" smtClean="0">
                <a:cs typeface="+mj-cs"/>
              </a:rPr>
              <a:t>dern</a:t>
            </a:r>
            <a:br>
              <a:rPr lang="en-US" sz="10000" b="0" dirty="0" smtClean="0">
                <a:cs typeface="+mj-cs"/>
              </a:rPr>
            </a:br>
            <a:r>
              <a:rPr lang="en-US" sz="10000" b="0" dirty="0" smtClean="0">
                <a:cs typeface="+mj-cs"/>
              </a:rPr>
              <a:t>Web Design</a:t>
            </a:r>
            <a:endParaRPr lang="en-US" sz="10000" dirty="0" smtClean="0">
              <a:cs typeface="+mj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3886200"/>
            <a:ext cx="7489825" cy="2819400"/>
          </a:xfrm>
          <a:noFill/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sz="4000" dirty="0"/>
              <a:t>Prof. </a:t>
            </a:r>
            <a:r>
              <a:rPr lang="en-US" sz="4000" dirty="0" err="1"/>
              <a:t>T.H.</a:t>
            </a:r>
            <a:r>
              <a:rPr lang="en-US" sz="4000" dirty="0"/>
              <a:t> Tse</a:t>
            </a:r>
          </a:p>
          <a:p>
            <a:pPr algn="l">
              <a:lnSpc>
                <a:spcPct val="90000"/>
              </a:lnSpc>
            </a:pPr>
            <a:r>
              <a:rPr lang="en-US" sz="2400" dirty="0"/>
              <a:t>Department of Computer Science</a:t>
            </a:r>
          </a:p>
          <a:p>
            <a:pPr algn="l">
              <a:lnSpc>
                <a:spcPct val="90000"/>
              </a:lnSpc>
            </a:pPr>
            <a:r>
              <a:rPr lang="en-US" sz="2400" dirty="0"/>
              <a:t>Email:</a:t>
            </a:r>
            <a:r>
              <a:rPr lang="en-US" sz="1800" dirty="0">
                <a:latin typeface="Courier New" pitchFamily="49" charset="0"/>
              </a:rPr>
              <a:t> </a:t>
            </a:r>
            <a:r>
              <a:rPr lang="en-US" sz="2000" dirty="0" err="1">
                <a:latin typeface="Consolas" pitchFamily="49" charset="0"/>
                <a:hlinkClick r:id="rId2"/>
              </a:rPr>
              <a:t>thtse@cs.hku.hk</a:t>
            </a:r>
            <a:endParaRPr lang="en-US" sz="2000" dirty="0">
              <a:latin typeface="Consolas" pitchFamily="49" charset="0"/>
            </a:endParaRPr>
          </a:p>
          <a:p>
            <a:pPr algn="l">
              <a:lnSpc>
                <a:spcPct val="90000"/>
              </a:lnSpc>
            </a:pPr>
            <a:r>
              <a:rPr lang="en-US" sz="2400" dirty="0"/>
              <a:t>Web:</a:t>
            </a:r>
            <a:r>
              <a:rPr lang="en-US" sz="1800" dirty="0">
                <a:latin typeface="Courier New" pitchFamily="49" charset="0"/>
              </a:rPr>
              <a:t> </a:t>
            </a:r>
            <a:r>
              <a:rPr lang="en-US" sz="2000" dirty="0" smtClean="0">
                <a:latin typeface="Consolas" pitchFamily="49" charset="0"/>
                <a:hlinkClick r:id="rId3"/>
              </a:rPr>
              <a:t>hku.hk/</a:t>
            </a:r>
            <a:r>
              <a:rPr lang="en-US" sz="2000" dirty="0" err="1" smtClean="0">
                <a:latin typeface="Consolas" pitchFamily="49" charset="0"/>
                <a:hlinkClick r:id="rId3"/>
              </a:rPr>
              <a:t>thtse</a:t>
            </a:r>
            <a:r>
              <a:rPr lang="en-US" sz="2000" dirty="0" smtClean="0">
                <a:latin typeface="Consolas" pitchFamily="49" charset="0"/>
              </a:rPr>
              <a:t> 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4038600"/>
            <a:ext cx="1219200" cy="1219200"/>
            <a:chOff x="533400" y="3886200"/>
            <a:chExt cx="1219200" cy="1219200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608013" y="3951288"/>
              <a:ext cx="542925" cy="1089025"/>
            </a:xfrm>
            <a:prstGeom prst="rect">
              <a:avLst/>
            </a:prstGeom>
            <a:solidFill>
              <a:srgbClr val="B2B2B2"/>
            </a:solidFill>
            <a:ln w="12700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608013" y="4029075"/>
              <a:ext cx="1068387" cy="933450"/>
            </a:xfrm>
            <a:custGeom>
              <a:avLst/>
              <a:gdLst>
                <a:gd name="T0" fmla="*/ 25667900 w 1606"/>
                <a:gd name="T1" fmla="*/ 602543559 h 1435"/>
                <a:gd name="T2" fmla="*/ 91166155 w 1606"/>
                <a:gd name="T3" fmla="*/ 588580192 h 1435"/>
                <a:gd name="T4" fmla="*/ 147370213 w 1606"/>
                <a:gd name="T5" fmla="*/ 572077973 h 1435"/>
                <a:gd name="T6" fmla="*/ 208442590 w 1606"/>
                <a:gd name="T7" fmla="*/ 545843158 h 1435"/>
                <a:gd name="T8" fmla="*/ 281906481 w 1606"/>
                <a:gd name="T9" fmla="*/ 496759967 h 1435"/>
                <a:gd name="T10" fmla="*/ 333685315 w 1606"/>
                <a:gd name="T11" fmla="*/ 449368694 h 1435"/>
                <a:gd name="T12" fmla="*/ 370860066 w 1606"/>
                <a:gd name="T13" fmla="*/ 408324879 h 1435"/>
                <a:gd name="T14" fmla="*/ 405379067 w 1606"/>
                <a:gd name="T15" fmla="*/ 360510789 h 1435"/>
                <a:gd name="T16" fmla="*/ 442111345 w 1606"/>
                <a:gd name="T17" fmla="*/ 310157765 h 1435"/>
                <a:gd name="T18" fmla="*/ 482384068 w 1606"/>
                <a:gd name="T19" fmla="*/ 253034547 h 1435"/>
                <a:gd name="T20" fmla="*/ 527081348 w 1606"/>
                <a:gd name="T21" fmla="*/ 201411853 h 1435"/>
                <a:gd name="T22" fmla="*/ 570894515 w 1606"/>
                <a:gd name="T23" fmla="*/ 161214281 h 1435"/>
                <a:gd name="T24" fmla="*/ 615150072 w 1606"/>
                <a:gd name="T25" fmla="*/ 129902411 h 1435"/>
                <a:gd name="T26" fmla="*/ 650996906 w 1606"/>
                <a:gd name="T27" fmla="*/ 111284155 h 1435"/>
                <a:gd name="T28" fmla="*/ 699235463 w 1606"/>
                <a:gd name="T29" fmla="*/ 90550514 h 1435"/>
                <a:gd name="T30" fmla="*/ 710299185 w 1606"/>
                <a:gd name="T31" fmla="*/ 0 h 1435"/>
                <a:gd name="T32" fmla="*/ 639047740 w 1606"/>
                <a:gd name="T33" fmla="*/ 28773027 h 1435"/>
                <a:gd name="T34" fmla="*/ 570452126 w 1606"/>
                <a:gd name="T35" fmla="*/ 69394036 h 1435"/>
                <a:gd name="T36" fmla="*/ 528409181 w 1606"/>
                <a:gd name="T37" fmla="*/ 103244779 h 1435"/>
                <a:gd name="T38" fmla="*/ 484154290 w 1606"/>
                <a:gd name="T39" fmla="*/ 148943484 h 1435"/>
                <a:gd name="T40" fmla="*/ 449634624 w 1606"/>
                <a:gd name="T41" fmla="*/ 195065045 h 1435"/>
                <a:gd name="T42" fmla="*/ 419098456 w 1606"/>
                <a:gd name="T43" fmla="*/ 238647714 h 1435"/>
                <a:gd name="T44" fmla="*/ 388562288 w 1606"/>
                <a:gd name="T45" fmla="*/ 280537813 h 1435"/>
                <a:gd name="T46" fmla="*/ 357140677 w 1606"/>
                <a:gd name="T47" fmla="*/ 324967416 h 1435"/>
                <a:gd name="T48" fmla="*/ 324834204 w 1606"/>
                <a:gd name="T49" fmla="*/ 362626175 h 1435"/>
                <a:gd name="T50" fmla="*/ 287660202 w 1606"/>
                <a:gd name="T51" fmla="*/ 399015751 h 1435"/>
                <a:gd name="T52" fmla="*/ 246945090 w 1606"/>
                <a:gd name="T53" fmla="*/ 434136226 h 1435"/>
                <a:gd name="T54" fmla="*/ 195166255 w 1606"/>
                <a:gd name="T55" fmla="*/ 465870914 h 1435"/>
                <a:gd name="T56" fmla="*/ 140732378 w 1606"/>
                <a:gd name="T57" fmla="*/ 487874307 h 1435"/>
                <a:gd name="T58" fmla="*/ 80544801 w 1606"/>
                <a:gd name="T59" fmla="*/ 506491912 h 1435"/>
                <a:gd name="T60" fmla="*/ 20357229 w 1606"/>
                <a:gd name="T61" fmla="*/ 518339893 h 1435"/>
                <a:gd name="T62" fmla="*/ 0 w 1606"/>
                <a:gd name="T63" fmla="*/ 606774981 h 143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06"/>
                <a:gd name="T97" fmla="*/ 0 h 1435"/>
                <a:gd name="T98" fmla="*/ 1606 w 1606"/>
                <a:gd name="T99" fmla="*/ 1435 h 143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06" h="1435">
                  <a:moveTo>
                    <a:pt x="0" y="1434"/>
                  </a:moveTo>
                  <a:lnTo>
                    <a:pt x="58" y="1424"/>
                  </a:lnTo>
                  <a:lnTo>
                    <a:pt x="121" y="1411"/>
                  </a:lnTo>
                  <a:lnTo>
                    <a:pt x="206" y="1391"/>
                  </a:lnTo>
                  <a:lnTo>
                    <a:pt x="271" y="1374"/>
                  </a:lnTo>
                  <a:lnTo>
                    <a:pt x="333" y="1352"/>
                  </a:lnTo>
                  <a:lnTo>
                    <a:pt x="395" y="1329"/>
                  </a:lnTo>
                  <a:lnTo>
                    <a:pt x="471" y="1290"/>
                  </a:lnTo>
                  <a:lnTo>
                    <a:pt x="568" y="1227"/>
                  </a:lnTo>
                  <a:lnTo>
                    <a:pt x="637" y="1174"/>
                  </a:lnTo>
                  <a:lnTo>
                    <a:pt x="698" y="1118"/>
                  </a:lnTo>
                  <a:lnTo>
                    <a:pt x="754" y="1062"/>
                  </a:lnTo>
                  <a:lnTo>
                    <a:pt x="799" y="1010"/>
                  </a:lnTo>
                  <a:lnTo>
                    <a:pt x="838" y="965"/>
                  </a:lnTo>
                  <a:lnTo>
                    <a:pt x="880" y="904"/>
                  </a:lnTo>
                  <a:lnTo>
                    <a:pt x="916" y="852"/>
                  </a:lnTo>
                  <a:lnTo>
                    <a:pt x="963" y="789"/>
                  </a:lnTo>
                  <a:lnTo>
                    <a:pt x="999" y="733"/>
                  </a:lnTo>
                  <a:lnTo>
                    <a:pt x="1039" y="672"/>
                  </a:lnTo>
                  <a:lnTo>
                    <a:pt x="1090" y="598"/>
                  </a:lnTo>
                  <a:lnTo>
                    <a:pt x="1147" y="527"/>
                  </a:lnTo>
                  <a:lnTo>
                    <a:pt x="1191" y="476"/>
                  </a:lnTo>
                  <a:lnTo>
                    <a:pt x="1239" y="426"/>
                  </a:lnTo>
                  <a:lnTo>
                    <a:pt x="1290" y="381"/>
                  </a:lnTo>
                  <a:lnTo>
                    <a:pt x="1344" y="340"/>
                  </a:lnTo>
                  <a:lnTo>
                    <a:pt x="1390" y="307"/>
                  </a:lnTo>
                  <a:lnTo>
                    <a:pt x="1436" y="279"/>
                  </a:lnTo>
                  <a:lnTo>
                    <a:pt x="1471" y="263"/>
                  </a:lnTo>
                  <a:lnTo>
                    <a:pt x="1529" y="236"/>
                  </a:lnTo>
                  <a:lnTo>
                    <a:pt x="1580" y="214"/>
                  </a:lnTo>
                  <a:lnTo>
                    <a:pt x="1605" y="206"/>
                  </a:lnTo>
                  <a:lnTo>
                    <a:pt x="1605" y="0"/>
                  </a:lnTo>
                  <a:lnTo>
                    <a:pt x="1537" y="24"/>
                  </a:lnTo>
                  <a:lnTo>
                    <a:pt x="1444" y="68"/>
                  </a:lnTo>
                  <a:lnTo>
                    <a:pt x="1360" y="117"/>
                  </a:lnTo>
                  <a:lnTo>
                    <a:pt x="1289" y="164"/>
                  </a:lnTo>
                  <a:lnTo>
                    <a:pt x="1245" y="198"/>
                  </a:lnTo>
                  <a:lnTo>
                    <a:pt x="1194" y="244"/>
                  </a:lnTo>
                  <a:lnTo>
                    <a:pt x="1141" y="296"/>
                  </a:lnTo>
                  <a:lnTo>
                    <a:pt x="1094" y="352"/>
                  </a:lnTo>
                  <a:lnTo>
                    <a:pt x="1050" y="412"/>
                  </a:lnTo>
                  <a:lnTo>
                    <a:pt x="1016" y="461"/>
                  </a:lnTo>
                  <a:lnTo>
                    <a:pt x="981" y="513"/>
                  </a:lnTo>
                  <a:lnTo>
                    <a:pt x="947" y="564"/>
                  </a:lnTo>
                  <a:lnTo>
                    <a:pt x="911" y="617"/>
                  </a:lnTo>
                  <a:lnTo>
                    <a:pt x="878" y="663"/>
                  </a:lnTo>
                  <a:lnTo>
                    <a:pt x="841" y="720"/>
                  </a:lnTo>
                  <a:lnTo>
                    <a:pt x="807" y="768"/>
                  </a:lnTo>
                  <a:lnTo>
                    <a:pt x="771" y="815"/>
                  </a:lnTo>
                  <a:lnTo>
                    <a:pt x="734" y="857"/>
                  </a:lnTo>
                  <a:lnTo>
                    <a:pt x="693" y="901"/>
                  </a:lnTo>
                  <a:lnTo>
                    <a:pt x="650" y="943"/>
                  </a:lnTo>
                  <a:lnTo>
                    <a:pt x="612" y="980"/>
                  </a:lnTo>
                  <a:lnTo>
                    <a:pt x="558" y="1026"/>
                  </a:lnTo>
                  <a:lnTo>
                    <a:pt x="497" y="1069"/>
                  </a:lnTo>
                  <a:lnTo>
                    <a:pt x="441" y="1101"/>
                  </a:lnTo>
                  <a:lnTo>
                    <a:pt x="381" y="1129"/>
                  </a:lnTo>
                  <a:lnTo>
                    <a:pt x="318" y="1153"/>
                  </a:lnTo>
                  <a:lnTo>
                    <a:pt x="260" y="1172"/>
                  </a:lnTo>
                  <a:lnTo>
                    <a:pt x="182" y="1197"/>
                  </a:lnTo>
                  <a:lnTo>
                    <a:pt x="104" y="1215"/>
                  </a:lnTo>
                  <a:lnTo>
                    <a:pt x="46" y="1225"/>
                  </a:lnTo>
                  <a:lnTo>
                    <a:pt x="0" y="1230"/>
                  </a:lnTo>
                  <a:lnTo>
                    <a:pt x="0" y="1434"/>
                  </a:lnTo>
                </a:path>
              </a:pathLst>
            </a:custGeom>
            <a:solidFill>
              <a:schemeClr val="bg2"/>
            </a:solidFill>
            <a:ln w="3175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576263" y="3929063"/>
              <a:ext cx="1131887" cy="113347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533400" y="3886200"/>
              <a:ext cx="1219200" cy="1219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6995160" y="533400"/>
            <a:ext cx="2377440" cy="3703320"/>
          </a:xfrm>
          <a:prstGeom prst="borderCallout1">
            <a:avLst>
              <a:gd name="adj1" fmla="val 18750"/>
              <a:gd name="adj2" fmla="val -55"/>
              <a:gd name="adj3" fmla="val 46059"/>
              <a:gd name="adj4" fmla="val -60645"/>
            </a:avLst>
          </a:prstGeom>
          <a:solidFill>
            <a:schemeClr val="bg1"/>
          </a:solidFill>
          <a:ln w="127000">
            <a:solidFill>
              <a:srgbClr val="0070C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60325" algn="l"/>
            <a:endParaRPr lang="en-US" sz="3201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1360" y="533400"/>
            <a:ext cx="2286000" cy="411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lvl="0" indent="-398463" algn="l">
              <a:spcBef>
                <a:spcPct val="20000"/>
              </a:spcBef>
              <a:buClr>
                <a:srgbClr val="0070C0"/>
              </a:buClr>
              <a:buSzPct val="60000"/>
              <a:buFont typeface="Wingdings" charset="0"/>
              <a:buChar char="u"/>
            </a:pPr>
            <a:r>
              <a:rPr lang="en-US" sz="2800" b="1" i="1" dirty="0">
                <a:solidFill>
                  <a:srgbClr val="0070C0"/>
                </a:solidFill>
              </a:rPr>
              <a:t>Important </a:t>
            </a:r>
            <a:r>
              <a:rPr lang="en-US" sz="2800" b="1" i="1" dirty="0"/>
              <a:t>part of the </a:t>
            </a:r>
            <a:r>
              <a:rPr lang="en-US" sz="2800" b="1" i="1" dirty="0" smtClean="0"/>
              <a:t>course</a:t>
            </a:r>
          </a:p>
          <a:p>
            <a:pPr marL="398463" lvl="0" indent="-398463" algn="l">
              <a:spcBef>
                <a:spcPct val="20000"/>
              </a:spcBef>
              <a:buClr>
                <a:srgbClr val="0070C0"/>
              </a:buClr>
              <a:buSzPct val="60000"/>
              <a:buFont typeface="Wingdings" charset="0"/>
              <a:buChar char="u"/>
            </a:pPr>
            <a:r>
              <a:rPr lang="en-US" sz="2800" b="1" i="1" dirty="0" smtClean="0"/>
              <a:t>Systems design is </a:t>
            </a:r>
            <a:r>
              <a:rPr lang="en-US" sz="2800" b="1" i="1" dirty="0" smtClean="0">
                <a:solidFill>
                  <a:srgbClr val="0070C0"/>
                </a:solidFill>
              </a:rPr>
              <a:t>more than </a:t>
            </a:r>
            <a:r>
              <a:rPr lang="en-US" sz="2800" b="1" i="1" dirty="0" smtClean="0"/>
              <a:t>UML diagrams  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233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108960"/>
            <a:ext cx="7191375" cy="375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b="1" dirty="0" smtClean="0"/>
              <a:t>Modern Design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122" y="1676400"/>
            <a:ext cx="9326880" cy="1203960"/>
          </a:xfrm>
        </p:spPr>
        <p:txBody>
          <a:bodyPr/>
          <a:lstStyle/>
          <a:p>
            <a:r>
              <a:rPr lang="en-HK" b="1" i="1" dirty="0" smtClean="0">
                <a:solidFill>
                  <a:srgbClr val="00B050"/>
                </a:solidFill>
              </a:rPr>
              <a:t>Minimalist Furniture</a:t>
            </a:r>
          </a:p>
          <a:p>
            <a:pPr marL="742950" lvl="1" indent="-341313"/>
            <a:r>
              <a:rPr lang="en-HK" dirty="0" smtClean="0"/>
              <a:t>Affordable, functional, </a:t>
            </a:r>
            <a:r>
              <a:rPr lang="en-HK" dirty="0"/>
              <a:t>and </a:t>
            </a:r>
            <a:r>
              <a:rPr lang="en-HK" dirty="0" smtClean="0"/>
              <a:t>elegant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69EA0-B690-468A-974B-535E1E5A535A}" type="slidenum">
              <a:rPr lang="en-GB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10</a:t>
            </a:fld>
            <a:endParaRPr lang="en-GB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922" y="1676400"/>
            <a:ext cx="2926080" cy="1384995"/>
          </a:xfrm>
          <a:prstGeom prst="wedgeRectCallout">
            <a:avLst>
              <a:gd name="adj1" fmla="val -55792"/>
              <a:gd name="adj2" fmla="val 85658"/>
            </a:avLst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HK" sz="2800" dirty="0" smtClean="0"/>
              <a:t>Edward Wormley</a:t>
            </a:r>
          </a:p>
          <a:p>
            <a:pPr algn="l"/>
            <a:r>
              <a:rPr lang="en-HK" sz="2800" i="1" dirty="0" smtClean="0"/>
              <a:t>Dunbar </a:t>
            </a:r>
            <a:r>
              <a:rPr lang="en-HK" sz="2800" i="1" dirty="0"/>
              <a:t>Modernist Sofa </a:t>
            </a:r>
            <a:r>
              <a:rPr lang="en-HK" sz="2800" b="1" dirty="0" smtClean="0">
                <a:solidFill>
                  <a:srgbClr val="00B050"/>
                </a:solidFill>
              </a:rPr>
              <a:t>(1950)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122" y="3726180"/>
            <a:ext cx="2468880" cy="1417320"/>
          </a:xfrm>
          <a:prstGeom prst="wedgeRectCallout">
            <a:avLst>
              <a:gd name="adj1" fmla="val -8304"/>
              <a:gd name="adj2" fmla="val -102696"/>
            </a:avLst>
          </a:prstGeom>
          <a:solidFill>
            <a:schemeClr val="bg1"/>
          </a:solidFill>
          <a:ln w="762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HK" sz="2800" dirty="0">
                <a:latin typeface="+mn-lt"/>
                <a:ea typeface="+mn-ea"/>
              </a:rPr>
              <a:t>Modern </a:t>
            </a:r>
            <a:r>
              <a:rPr lang="zh-TW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現代</a:t>
            </a:r>
            <a:r>
              <a:rPr lang="zh-TW" altLang="en-US" sz="2800" dirty="0">
                <a:latin typeface="+mn-ea"/>
                <a:ea typeface="+mn-ea"/>
              </a:rPr>
              <a:t> </a:t>
            </a:r>
            <a:r>
              <a:rPr lang="zh-TW" altLang="en-US" sz="2800" dirty="0" smtClean="0">
                <a:latin typeface="+mn-ea"/>
                <a:ea typeface="+mn-ea"/>
                <a:sym typeface="Symbol" panose="05050102010706020507" pitchFamily="18" charset="2"/>
              </a:rPr>
              <a:t></a:t>
            </a:r>
            <a:r>
              <a:rPr lang="zh-TW" altLang="en-US" sz="2800" dirty="0" smtClean="0">
                <a:latin typeface="+mn-ea"/>
                <a:ea typeface="+mn-ea"/>
              </a:rPr>
              <a:t> </a:t>
            </a:r>
            <a:r>
              <a:rPr lang="en-HK" sz="2800" dirty="0">
                <a:latin typeface="+mn-lt"/>
                <a:ea typeface="+mn-ea"/>
              </a:rPr>
              <a:t>contemporary </a:t>
            </a:r>
            <a:r>
              <a:rPr lang="zh-TW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當代</a:t>
            </a:r>
            <a:r>
              <a:rPr lang="zh-TW" altLang="en-US" sz="2800" b="1" dirty="0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rPr>
              <a:t> </a:t>
            </a:r>
            <a:r>
              <a:rPr lang="zh-TW" altLang="en-US" sz="2800" b="1" dirty="0" smtClean="0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rPr>
              <a:t> </a:t>
            </a:r>
            <a:r>
              <a:rPr lang="en-US" altLang="zh-TW" sz="2800" b="1" dirty="0" smtClean="0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rPr>
              <a:t>...</a:t>
            </a:r>
            <a:endParaRPr lang="en-US" altLang="zh-TW" sz="2800" b="1" dirty="0">
              <a:solidFill>
                <a:schemeClr val="bg1">
                  <a:lumMod val="6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51134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9" grpId="0" uiExpand="1" build="p" animBg="1"/>
      <p:bldP spid="7" grpId="0" uiExpand="1" build="p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D774D4-A1ED-414E-8A08-C09104464F3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HK" dirty="0" smtClean="0"/>
              <a:t>Elements </a:t>
            </a:r>
            <a:r>
              <a:rPr lang="en-HK" dirty="0"/>
              <a:t>of</a:t>
            </a:r>
            <a:br>
              <a:rPr lang="en-HK" dirty="0"/>
            </a:b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Modern </a:t>
            </a:r>
            <a:r>
              <a:rPr lang="en-HK" dirty="0"/>
              <a:t>Web Design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9413" y="1676400"/>
            <a:ext cx="9148762" cy="4953000"/>
          </a:xfrm>
        </p:spPr>
        <p:txBody>
          <a:bodyPr/>
          <a:lstStyle/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Modern web layout design</a:t>
            </a: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Wireframe design</a:t>
            </a:r>
          </a:p>
          <a:p>
            <a:pPr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Banner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Grid-based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Long </a:t>
            </a: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scrolling or multiple web pages?</a:t>
            </a: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Responsive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web design</a:t>
            </a:r>
            <a:endParaRPr lang="en-HK" dirty="0">
              <a:solidFill>
                <a:schemeClr val="bg1">
                  <a:lumMod val="65000"/>
                </a:schemeClr>
              </a:solidFill>
            </a:endParaRP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Accessible web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design</a:t>
            </a:r>
          </a:p>
          <a:p>
            <a:pPr>
              <a:spcBef>
                <a:spcPts val="200"/>
              </a:spcBef>
              <a:buClr>
                <a:srgbClr val="00B050"/>
              </a:buClr>
            </a:pPr>
            <a:r>
              <a:rPr lang="en-HK" sz="4000" b="1" i="1" dirty="0" smtClean="0">
                <a:solidFill>
                  <a:srgbClr val="00B050"/>
                </a:solidFill>
              </a:rPr>
              <a:t>Implementation without coding</a:t>
            </a:r>
          </a:p>
          <a:p>
            <a:pPr lvl="0">
              <a:spcBef>
                <a:spcPts val="200"/>
              </a:spcBef>
              <a:buClr>
                <a:schemeClr val="bg1">
                  <a:lumMod val="65000"/>
                </a:schemeClr>
              </a:buClr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Search engine optimization </a:t>
            </a: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>
            <a:off x="7162800" y="3705225"/>
            <a:ext cx="1600200" cy="1704975"/>
          </a:xfrm>
          <a:prstGeom prst="line">
            <a:avLst/>
          </a:prstGeom>
          <a:noFill/>
          <a:ln w="406400">
            <a:solidFill>
              <a:srgbClr val="00B05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07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266700"/>
            <a:ext cx="9113584" cy="1104900"/>
          </a:xfrm>
        </p:spPr>
        <p:txBody>
          <a:bodyPr/>
          <a:lstStyle/>
          <a:p>
            <a:r>
              <a:rPr lang="en-HK" dirty="0" smtClean="0"/>
              <a:t>Implementation Without 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676400"/>
            <a:ext cx="9146932" cy="1295400"/>
          </a:xfrm>
        </p:spPr>
        <p:txBody>
          <a:bodyPr/>
          <a:lstStyle/>
          <a:p>
            <a:pPr marL="573088" lvl="0" indent="-573088">
              <a:lnSpc>
                <a:spcPct val="110000"/>
              </a:lnSpc>
              <a:buClr>
                <a:srgbClr val="CC0000"/>
              </a:buClr>
              <a:buSzPct val="120000"/>
              <a:buFont typeface="Wingdings" pitchFamily="2" charset="2"/>
              <a:buChar char="L"/>
            </a:pPr>
            <a:r>
              <a:rPr lang="en-US" dirty="0">
                <a:solidFill>
                  <a:srgbClr val="000000"/>
                </a:solidFill>
                <a:ea typeface="ＭＳ Ｐゴシック"/>
              </a:rPr>
              <a:t>Overabundance of web development </a:t>
            </a:r>
            <a:r>
              <a:rPr lang="en-US" dirty="0" smtClean="0">
                <a:solidFill>
                  <a:srgbClr val="000000"/>
                </a:solidFill>
                <a:ea typeface="ＭＳ Ｐゴシック"/>
              </a:rPr>
              <a:t>techniques</a:t>
            </a:r>
          </a:p>
          <a:p>
            <a:pPr marL="1025525" lvl="0" indent="-452438">
              <a:buClr>
                <a:schemeClr val="bg2"/>
              </a:buClr>
            </a:pPr>
            <a:r>
              <a:rPr lang="en-US" altLang="zh-TW" dirty="0" smtClean="0">
                <a:solidFill>
                  <a:srgbClr val="000000"/>
                </a:solidFill>
              </a:rPr>
              <a:t>Maintenance issue</a:t>
            </a:r>
            <a:endParaRPr lang="en-US" altLang="zh-TW" b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33FC81-7D52-4B61-B8D9-FF33698814A8}" type="slidenum">
              <a:rPr lang="en-US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101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76743"/>
            <a:ext cx="3017520" cy="73325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43840" y="3132746"/>
            <a:ext cx="9418320" cy="303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3088" indent="-573088">
              <a:lnSpc>
                <a:spcPct val="110000"/>
              </a:lnSpc>
              <a:buClr>
                <a:srgbClr val="00B050"/>
              </a:buClr>
              <a:buSzPct val="120000"/>
              <a:buFont typeface="Wingdings" pitchFamily="2" charset="2"/>
              <a:buChar char="J"/>
            </a:pPr>
            <a:r>
              <a:rPr lang="en-HK" kern="0" dirty="0" smtClean="0"/>
              <a:t>High-level implementation using</a:t>
            </a:r>
          </a:p>
          <a:p>
            <a:pPr marL="1025525" indent="-452438">
              <a:buClr>
                <a:srgbClr val="00B050"/>
              </a:buClr>
            </a:pPr>
            <a:r>
              <a:rPr lang="en-HK" altLang="zh-TW" kern="0" dirty="0" smtClean="0">
                <a:solidFill>
                  <a:srgbClr val="000000"/>
                </a:solidFill>
              </a:rPr>
              <a:t>Open-source </a:t>
            </a:r>
            <a:r>
              <a:rPr lang="en-HK" altLang="zh-TW" b="1" i="1" kern="0" dirty="0" smtClean="0">
                <a:solidFill>
                  <a:srgbClr val="00B050"/>
                </a:solidFill>
              </a:rPr>
              <a:t>content management system</a:t>
            </a:r>
            <a:r>
              <a:rPr lang="en-HK" altLang="zh-TW" kern="0" dirty="0" smtClean="0">
                <a:solidFill>
                  <a:srgbClr val="000000"/>
                </a:solidFill>
              </a:rPr>
              <a:t> </a:t>
            </a:r>
            <a:r>
              <a:rPr lang="en-HK" altLang="zh-TW" kern="0" dirty="0" smtClean="0">
                <a:solidFill>
                  <a:srgbClr val="00B050"/>
                </a:solidFill>
              </a:rPr>
              <a:t>(</a:t>
            </a:r>
            <a:r>
              <a:rPr lang="en-HK" altLang="zh-TW" b="1" i="1" kern="0" dirty="0" smtClean="0">
                <a:solidFill>
                  <a:srgbClr val="00B050"/>
                </a:solidFill>
              </a:rPr>
              <a:t>CMS</a:t>
            </a:r>
            <a:r>
              <a:rPr lang="en-HK" altLang="zh-TW" kern="0" dirty="0" smtClean="0">
                <a:solidFill>
                  <a:srgbClr val="00B050"/>
                </a:solidFill>
              </a:rPr>
              <a:t>)</a:t>
            </a:r>
            <a:r>
              <a:rPr lang="en-HK" altLang="zh-TW" kern="0" dirty="0" smtClean="0">
                <a:solidFill>
                  <a:srgbClr val="000000"/>
                </a:solidFill>
              </a:rPr>
              <a:t> written in PHP and paired with MySQL</a:t>
            </a:r>
          </a:p>
          <a:p>
            <a:pPr marL="1025525" indent="-452438">
              <a:buClr>
                <a:srgbClr val="00B050"/>
              </a:buClr>
            </a:pPr>
            <a:r>
              <a:rPr lang="en-US" altLang="zh-TW" kern="0" dirty="0" smtClean="0">
                <a:solidFill>
                  <a:srgbClr val="000000"/>
                </a:solidFill>
              </a:rPr>
              <a:t>Used by 43% of </a:t>
            </a:r>
            <a:r>
              <a:rPr lang="en-US" altLang="zh-TW" kern="0" smtClean="0">
                <a:solidFill>
                  <a:srgbClr val="000000"/>
                </a:solidFill>
              </a:rPr>
              <a:t>all websites</a:t>
            </a:r>
            <a:endParaRPr lang="en-US" altLang="zh-TW" kern="0" dirty="0" smtClean="0">
              <a:solidFill>
                <a:srgbClr val="000000"/>
              </a:solidFill>
            </a:endParaRPr>
          </a:p>
          <a:p>
            <a:pPr marL="1025525" indent="-452438">
              <a:buClr>
                <a:srgbClr val="00B050"/>
              </a:buClr>
            </a:pPr>
            <a:r>
              <a:rPr lang="en-US" altLang="zh-TW" kern="0" dirty="0" smtClean="0">
                <a:solidFill>
                  <a:srgbClr val="000000"/>
                </a:solidFill>
              </a:rPr>
              <a:t>Implement via (free/paid) </a:t>
            </a:r>
            <a:r>
              <a:rPr lang="en-US" altLang="zh-TW" b="1" i="1" kern="0" dirty="0" smtClean="0">
                <a:solidFill>
                  <a:srgbClr val="00B050"/>
                </a:solidFill>
              </a:rPr>
              <a:t>plugins</a:t>
            </a:r>
            <a:r>
              <a:rPr lang="en-US" altLang="zh-TW" kern="0" dirty="0" smtClean="0"/>
              <a:t> and </a:t>
            </a:r>
            <a:r>
              <a:rPr lang="en-US" altLang="zh-TW" b="1" i="1" kern="0" dirty="0" smtClean="0">
                <a:solidFill>
                  <a:srgbClr val="00B050"/>
                </a:solidFill>
              </a:rPr>
              <a:t>themes </a:t>
            </a:r>
            <a:r>
              <a:rPr lang="en-US" altLang="zh-TW" b="1" kern="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4386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uiExpand="1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D774D4-A1ED-414E-8A08-C09104464F3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HK" dirty="0" smtClean="0"/>
              <a:t>Elements </a:t>
            </a:r>
            <a:r>
              <a:rPr lang="en-HK" dirty="0"/>
              <a:t>of</a:t>
            </a:r>
            <a:br>
              <a:rPr lang="en-HK" dirty="0"/>
            </a:b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Modern </a:t>
            </a:r>
            <a:r>
              <a:rPr lang="en-HK" dirty="0"/>
              <a:t>Web Design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9413" y="1676400"/>
            <a:ext cx="9148762" cy="4953000"/>
          </a:xfrm>
        </p:spPr>
        <p:txBody>
          <a:bodyPr/>
          <a:lstStyle/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Modern web layout design</a:t>
            </a: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Wireframe design</a:t>
            </a:r>
          </a:p>
          <a:p>
            <a:pPr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Banner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Grid-based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Long </a:t>
            </a: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scrolling or multiple web pages?</a:t>
            </a: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Responsive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web design</a:t>
            </a:r>
            <a:endParaRPr lang="en-HK" dirty="0">
              <a:solidFill>
                <a:schemeClr val="bg1">
                  <a:lumMod val="65000"/>
                </a:schemeClr>
              </a:solidFill>
            </a:endParaRP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Accessible web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design</a:t>
            </a:r>
          </a:p>
          <a:p>
            <a:pPr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Implementation without coding</a:t>
            </a:r>
          </a:p>
          <a:p>
            <a:pPr lvl="0">
              <a:spcBef>
                <a:spcPts val="200"/>
              </a:spcBef>
              <a:buClr>
                <a:srgbClr val="00B050"/>
              </a:buClr>
            </a:pPr>
            <a:r>
              <a:rPr lang="en-HK" sz="4000" b="1" i="1" dirty="0" smtClean="0">
                <a:solidFill>
                  <a:srgbClr val="00B050"/>
                </a:solidFill>
              </a:rPr>
              <a:t>Search engine optimization </a:t>
            </a:r>
            <a:r>
              <a:rPr lang="en-HK" sz="4000" b="1" dirty="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en-HK" sz="4000" b="1" i="1" dirty="0" smtClean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>
            <a:off x="7010400" y="4440163"/>
            <a:ext cx="1600200" cy="1704975"/>
          </a:xfrm>
          <a:prstGeom prst="line">
            <a:avLst/>
          </a:prstGeom>
          <a:noFill/>
          <a:ln w="406400">
            <a:solidFill>
              <a:srgbClr val="00B05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868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03" y="1676400"/>
            <a:ext cx="89535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4" y="266700"/>
            <a:ext cx="9147175" cy="1104900"/>
          </a:xfrm>
          <a:ln>
            <a:solidFill>
              <a:schemeClr val="bg1">
                <a:lumMod val="65000"/>
              </a:schemeClr>
            </a:solidFill>
          </a:ln>
        </p:spPr>
        <p:txBody>
          <a:bodyPr/>
          <a:lstStyle/>
          <a:p>
            <a:r>
              <a:rPr lang="en-US" dirty="0" smtClean="0"/>
              <a:t>Search Engine </a:t>
            </a:r>
            <a:r>
              <a:rPr lang="en-US" dirty="0" smtClean="0">
                <a:solidFill>
                  <a:srgbClr val="00B050"/>
                </a:solidFill>
              </a:rPr>
              <a:t>Optimization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87899" y="2209800"/>
            <a:ext cx="2240280" cy="1005840"/>
          </a:xfrm>
          <a:prstGeom prst="wedgeRectCallout">
            <a:avLst>
              <a:gd name="adj1" fmla="val -108963"/>
              <a:gd name="adj2" fmla="val 78899"/>
            </a:avLst>
          </a:prstGeom>
          <a:solidFill>
            <a:srgbClr val="FFFFFF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60325"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28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Prioritize search result</a:t>
            </a:r>
            <a:r>
              <a:rPr kumimoji="0" lang="en-HK" sz="2800" b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HK" sz="2800" b="1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</a:rPr>
              <a:t>.</a:t>
            </a:r>
            <a:endParaRPr kumimoji="0" lang="en-US" sz="1800" b="1" i="1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4939" y="4495800"/>
            <a:ext cx="3063240" cy="1005840"/>
          </a:xfrm>
          <a:prstGeom prst="wedgeRectCallout">
            <a:avLst>
              <a:gd name="adj1" fmla="val 2848"/>
              <a:gd name="adj2" fmla="val -169230"/>
            </a:avLst>
          </a:prstGeom>
          <a:solidFill>
            <a:srgbClr val="FFFFFF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60325"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28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Web</a:t>
            </a:r>
            <a:r>
              <a:rPr kumimoji="0" lang="en-HK" sz="2800" b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designs are not just for human </a:t>
            </a:r>
            <a:r>
              <a:rPr kumimoji="0" lang="en-HK" sz="2800" b="1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</a:rPr>
              <a:t>.</a:t>
            </a:r>
            <a:endParaRPr kumimoji="0" lang="en-US" sz="1800" b="1" i="1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99559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uiExpand="1" build="p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487" y="4619625"/>
            <a:ext cx="5524500" cy="2238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487" y="2140645"/>
            <a:ext cx="5524500" cy="2400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512" y="0"/>
            <a:ext cx="3800475" cy="204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 smtClean="0"/>
              <a:t>Need to Know</a:t>
            </a:r>
            <a:br>
              <a:rPr lang="en-HK" dirty="0" smtClean="0"/>
            </a:br>
            <a:r>
              <a:rPr lang="en-HK" dirty="0" smtClean="0"/>
              <a:t>Properties of </a:t>
            </a:r>
            <a:r>
              <a:rPr lang="en-HK" dirty="0" smtClean="0">
                <a:solidFill>
                  <a:srgbClr val="00B050"/>
                </a:solidFill>
              </a:rPr>
              <a:t>Robots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3" y="1676400"/>
            <a:ext cx="4114800" cy="685800"/>
          </a:xfrm>
        </p:spPr>
        <p:txBody>
          <a:bodyPr/>
          <a:lstStyle/>
          <a:p>
            <a:r>
              <a:rPr lang="en-HK" dirty="0" smtClean="0"/>
              <a:t>More in my paper and related news: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046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D774D4-A1ED-414E-8A08-C09104464F3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US" dirty="0" smtClean="0"/>
              <a:t>Presentation Outline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9413" y="1676400"/>
            <a:ext cx="9148762" cy="4953000"/>
          </a:xfrm>
        </p:spPr>
        <p:txBody>
          <a:bodyPr/>
          <a:lstStyle/>
          <a:p>
            <a:pPr lvl="0"/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Learn </a:t>
            </a: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from other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specialties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Elements of modern web design</a:t>
            </a:r>
          </a:p>
          <a:p>
            <a:pPr lvl="0"/>
            <a:r>
              <a:rPr lang="en-US" sz="4000" b="1" i="1" dirty="0" smtClean="0">
                <a:solidFill>
                  <a:srgbClr val="00B050"/>
                </a:solidFill>
              </a:rPr>
              <a:t>Conclusion </a:t>
            </a:r>
            <a:r>
              <a:rPr lang="en-US" sz="4000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2895600" y="3552825"/>
            <a:ext cx="1600200" cy="1704975"/>
          </a:xfrm>
          <a:prstGeom prst="line">
            <a:avLst/>
          </a:prstGeom>
          <a:noFill/>
          <a:ln w="406400">
            <a:solidFill>
              <a:srgbClr val="00B05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113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83" y="1524000"/>
            <a:ext cx="9113584" cy="4953000"/>
          </a:xfrm>
        </p:spPr>
        <p:txBody>
          <a:bodyPr/>
          <a:lstStyle/>
          <a:p>
            <a:pPr lvl="0">
              <a:spcBef>
                <a:spcPts val="400"/>
              </a:spcBef>
            </a:pPr>
            <a:r>
              <a:rPr lang="en-US" b="1" i="1" dirty="0" smtClean="0">
                <a:solidFill>
                  <a:srgbClr val="00B050"/>
                </a:solidFill>
              </a:rPr>
              <a:t>Modern</a:t>
            </a:r>
            <a:r>
              <a:rPr lang="en-US" dirty="0" smtClean="0"/>
              <a:t> means simplicity and clean lines</a:t>
            </a:r>
          </a:p>
          <a:p>
            <a:pPr lvl="0">
              <a:spcBef>
                <a:spcPts val="400"/>
              </a:spcBef>
            </a:pPr>
            <a:r>
              <a:rPr lang="en-HK" b="1" i="1" dirty="0">
                <a:solidFill>
                  <a:srgbClr val="00B050"/>
                </a:solidFill>
              </a:rPr>
              <a:t>Wireframe</a:t>
            </a:r>
            <a:r>
              <a:rPr lang="en-HK" dirty="0"/>
              <a:t> </a:t>
            </a:r>
            <a:r>
              <a:rPr lang="en-HK" dirty="0" smtClean="0"/>
              <a:t>further reduces distraction</a:t>
            </a:r>
          </a:p>
          <a:p>
            <a:pPr lvl="0">
              <a:spcBef>
                <a:spcPts val="400"/>
              </a:spcBef>
            </a:pPr>
            <a:r>
              <a:rPr lang="en-HK" dirty="0" smtClean="0"/>
              <a:t>Note </a:t>
            </a:r>
            <a:r>
              <a:rPr lang="en-HK" b="1" i="1" dirty="0" smtClean="0">
                <a:solidFill>
                  <a:srgbClr val="00B050"/>
                </a:solidFill>
              </a:rPr>
              <a:t>pictorial movement</a:t>
            </a:r>
            <a:r>
              <a:rPr lang="en-HK" dirty="0" smtClean="0"/>
              <a:t> in banners.</a:t>
            </a:r>
          </a:p>
          <a:p>
            <a:pPr lvl="0">
              <a:spcBef>
                <a:spcPts val="400"/>
              </a:spcBef>
            </a:pPr>
            <a:r>
              <a:rPr lang="en-HK" b="1" i="1" dirty="0" smtClean="0">
                <a:solidFill>
                  <a:srgbClr val="00B050"/>
                </a:solidFill>
              </a:rPr>
              <a:t>Grid-based</a:t>
            </a:r>
            <a:r>
              <a:rPr lang="en-HK" dirty="0" smtClean="0"/>
              <a:t> </a:t>
            </a:r>
            <a:r>
              <a:rPr lang="en-HK" dirty="0"/>
              <a:t>design</a:t>
            </a:r>
          </a:p>
          <a:p>
            <a:pPr lvl="0">
              <a:spcBef>
                <a:spcPts val="400"/>
              </a:spcBef>
            </a:pPr>
            <a:r>
              <a:rPr lang="en-HK" dirty="0" smtClean="0"/>
              <a:t>Balance between </a:t>
            </a:r>
            <a:r>
              <a:rPr lang="en-HK" b="1" i="1" dirty="0" smtClean="0">
                <a:solidFill>
                  <a:srgbClr val="00B050"/>
                </a:solidFill>
              </a:rPr>
              <a:t>long </a:t>
            </a:r>
            <a:r>
              <a:rPr lang="en-HK" b="1" i="1" dirty="0">
                <a:solidFill>
                  <a:srgbClr val="00B050"/>
                </a:solidFill>
              </a:rPr>
              <a:t>scrolling</a:t>
            </a:r>
            <a:r>
              <a:rPr lang="en-HK" dirty="0"/>
              <a:t> </a:t>
            </a:r>
            <a:r>
              <a:rPr lang="en-HK" dirty="0" smtClean="0"/>
              <a:t>and </a:t>
            </a:r>
            <a:r>
              <a:rPr lang="en-HK" b="1" i="1" dirty="0" smtClean="0">
                <a:solidFill>
                  <a:srgbClr val="0099FF"/>
                </a:solidFill>
              </a:rPr>
              <a:t>multiple pages</a:t>
            </a:r>
          </a:p>
          <a:p>
            <a:pPr lvl="0">
              <a:spcBef>
                <a:spcPts val="400"/>
              </a:spcBef>
            </a:pPr>
            <a:r>
              <a:rPr lang="en-HK" b="1" i="1" dirty="0" smtClean="0">
                <a:solidFill>
                  <a:srgbClr val="00B050"/>
                </a:solidFill>
              </a:rPr>
              <a:t>Responsive</a:t>
            </a:r>
            <a:r>
              <a:rPr lang="en-HK" dirty="0" smtClean="0"/>
              <a:t> to different devices and orientations</a:t>
            </a:r>
            <a:endParaRPr lang="en-HK" dirty="0"/>
          </a:p>
          <a:p>
            <a:pPr lvl="0">
              <a:spcBef>
                <a:spcPts val="400"/>
              </a:spcBef>
            </a:pPr>
            <a:r>
              <a:rPr lang="en-HK" b="1" i="1" dirty="0" smtClean="0">
                <a:solidFill>
                  <a:srgbClr val="00B050"/>
                </a:solidFill>
              </a:rPr>
              <a:t>Universal access</a:t>
            </a:r>
          </a:p>
          <a:p>
            <a:pPr>
              <a:spcBef>
                <a:spcPts val="400"/>
              </a:spcBef>
            </a:pPr>
            <a:r>
              <a:rPr lang="en-HK" dirty="0" smtClean="0"/>
              <a:t>Visibility to </a:t>
            </a:r>
            <a:r>
              <a:rPr lang="en-HK" b="1" i="1" dirty="0" smtClean="0">
                <a:solidFill>
                  <a:srgbClr val="00B050"/>
                </a:solidFill>
              </a:rPr>
              <a:t>users</a:t>
            </a:r>
            <a:r>
              <a:rPr lang="en-HK" dirty="0" smtClean="0"/>
              <a:t> and </a:t>
            </a:r>
            <a:r>
              <a:rPr lang="en-HK" b="1" i="1" dirty="0" smtClean="0">
                <a:solidFill>
                  <a:srgbClr val="00B0F0"/>
                </a:solidFill>
              </a:rPr>
              <a:t>search engines</a:t>
            </a:r>
          </a:p>
          <a:p>
            <a:pPr>
              <a:spcBef>
                <a:spcPts val="400"/>
              </a:spcBef>
            </a:pPr>
            <a:r>
              <a:rPr lang="en-HK" dirty="0" smtClean="0"/>
              <a:t>Implementation </a:t>
            </a:r>
            <a:r>
              <a:rPr lang="en-HK" dirty="0"/>
              <a:t>without coding, via </a:t>
            </a:r>
            <a:r>
              <a:rPr lang="en-HK" b="1" i="1" dirty="0" smtClean="0">
                <a:solidFill>
                  <a:srgbClr val="00B050"/>
                </a:solidFill>
              </a:rPr>
              <a:t>WordPress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en-HK" b="1" i="1" dirty="0" smtClean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342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5410200" y="3779520"/>
            <a:ext cx="3337560" cy="640080"/>
          </a:xfrm>
          <a:prstGeom prst="borderCallout1">
            <a:avLst>
              <a:gd name="adj1" fmla="val 50793"/>
              <a:gd name="adj2" fmla="val 465"/>
              <a:gd name="adj3" fmla="val -56103"/>
              <a:gd name="adj4" fmla="val -21586"/>
            </a:avLst>
          </a:prstGeom>
          <a:solidFill>
            <a:schemeClr val="bg1"/>
          </a:solidFill>
          <a:ln w="127000">
            <a:solidFill>
              <a:srgbClr val="0070C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60325" algn="l"/>
            <a:endParaRPr lang="en-US" sz="3201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5410200" y="3779520"/>
            <a:ext cx="3337560" cy="640080"/>
          </a:xfrm>
          <a:prstGeom prst="borderCallout1">
            <a:avLst>
              <a:gd name="adj1" fmla="val 50793"/>
              <a:gd name="adj2" fmla="val 465"/>
              <a:gd name="adj3" fmla="val 261654"/>
              <a:gd name="adj4" fmla="val -22098"/>
            </a:avLst>
          </a:prstGeom>
          <a:solidFill>
            <a:schemeClr val="bg1"/>
          </a:solidFill>
          <a:ln w="127000">
            <a:solidFill>
              <a:srgbClr val="0070C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60325" algn="l"/>
            <a:endParaRPr lang="en-US" sz="3201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b="1" dirty="0" smtClean="0"/>
              <a:t>Modern Design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609600"/>
          </a:xfrm>
        </p:spPr>
        <p:txBody>
          <a:bodyPr/>
          <a:lstStyle/>
          <a:p>
            <a:r>
              <a:rPr lang="en-HK" b="1" i="1" dirty="0" smtClean="0">
                <a:solidFill>
                  <a:schemeClr val="bg1">
                    <a:lumMod val="65000"/>
                  </a:schemeClr>
                </a:solidFill>
              </a:rPr>
              <a:t>Minimalist Furniture 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HK" b="1" i="1" dirty="0" smtClean="0">
                <a:solidFill>
                  <a:schemeClr val="bg1">
                    <a:lumMod val="65000"/>
                  </a:schemeClr>
                </a:solidFill>
              </a:rPr>
              <a:t>Continued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HK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69EA0-B690-468A-974B-535E1E5A535A}" type="slidenum">
              <a:rPr lang="en-GB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11</a:t>
            </a:fld>
            <a:endParaRPr lang="en-GB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95957"/>
            <a:ext cx="3657600" cy="20595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4648200"/>
            <a:ext cx="3657600" cy="17950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86400" y="3779520"/>
            <a:ext cx="324612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i="1" dirty="0" smtClean="0"/>
              <a:t>Still</a:t>
            </a:r>
            <a:r>
              <a:rPr lang="en-US" sz="3200" b="1" i="1" dirty="0" smtClean="0">
                <a:solidFill>
                  <a:srgbClr val="0070C0"/>
                </a:solidFill>
              </a:rPr>
              <a:t> fashionable</a:t>
            </a:r>
            <a:r>
              <a:rPr lang="en-US" sz="3200" b="1" i="1" dirty="0" smtClean="0"/>
              <a:t>  </a:t>
            </a:r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32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730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D774D4-A1ED-414E-8A08-C09104464F3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US" dirty="0" smtClean="0"/>
              <a:t>Presentation Outline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9413" y="1676400"/>
            <a:ext cx="9148762" cy="4953000"/>
          </a:xfrm>
        </p:spPr>
        <p:txBody>
          <a:bodyPr/>
          <a:lstStyle/>
          <a:p>
            <a:pPr lvl="0"/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Learn </a:t>
            </a: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from other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specialties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0"/>
            <a:r>
              <a:rPr lang="en-US" sz="4000" b="1" i="1" dirty="0" smtClean="0">
                <a:solidFill>
                  <a:srgbClr val="00B050"/>
                </a:solidFill>
              </a:rPr>
              <a:t>Elements of modern web design</a:t>
            </a:r>
          </a:p>
          <a:p>
            <a:pPr lvl="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Conclusion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4800600" y="2971800"/>
            <a:ext cx="1600200" cy="1704975"/>
          </a:xfrm>
          <a:prstGeom prst="line">
            <a:avLst/>
          </a:prstGeom>
          <a:noFill/>
          <a:ln w="406400">
            <a:solidFill>
              <a:srgbClr val="00B05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181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"/>
              </a:spcBef>
            </a:pPr>
            <a:r>
              <a:rPr lang="en-HK" dirty="0" smtClean="0"/>
              <a:t>Modern web layout design</a:t>
            </a:r>
          </a:p>
          <a:p>
            <a:pPr>
              <a:spcBef>
                <a:spcPts val="200"/>
              </a:spcBef>
            </a:pPr>
            <a:r>
              <a:rPr lang="en-HK" dirty="0" smtClean="0"/>
              <a:t>Wireframe design</a:t>
            </a:r>
          </a:p>
          <a:p>
            <a:pPr>
              <a:spcBef>
                <a:spcPts val="200"/>
              </a:spcBef>
            </a:pPr>
            <a:r>
              <a:rPr lang="en-HK" dirty="0" smtClean="0"/>
              <a:t>Banner design</a:t>
            </a:r>
          </a:p>
          <a:p>
            <a:pPr>
              <a:spcBef>
                <a:spcPts val="200"/>
              </a:spcBef>
            </a:pPr>
            <a:r>
              <a:rPr lang="en-HK" dirty="0" smtClean="0"/>
              <a:t>Grid-based design</a:t>
            </a:r>
          </a:p>
          <a:p>
            <a:pPr>
              <a:spcBef>
                <a:spcPts val="200"/>
              </a:spcBef>
            </a:pPr>
            <a:r>
              <a:rPr lang="en-HK" dirty="0" smtClean="0"/>
              <a:t>Long scrolling or multiple web pages?</a:t>
            </a:r>
          </a:p>
          <a:p>
            <a:pPr>
              <a:spcBef>
                <a:spcPts val="200"/>
              </a:spcBef>
            </a:pPr>
            <a:r>
              <a:rPr lang="en-HK" dirty="0" smtClean="0"/>
              <a:t>Responsive web design</a:t>
            </a:r>
          </a:p>
          <a:p>
            <a:pPr>
              <a:spcBef>
                <a:spcPts val="200"/>
              </a:spcBef>
            </a:pPr>
            <a:r>
              <a:rPr lang="en-HK" dirty="0" smtClean="0"/>
              <a:t>Accessible web design</a:t>
            </a:r>
          </a:p>
          <a:p>
            <a:pPr>
              <a:spcBef>
                <a:spcPts val="200"/>
              </a:spcBef>
            </a:pPr>
            <a:r>
              <a:rPr lang="en-HK" dirty="0"/>
              <a:t>Implementation without coding</a:t>
            </a:r>
          </a:p>
          <a:p>
            <a:pPr>
              <a:spcBef>
                <a:spcPts val="200"/>
              </a:spcBef>
            </a:pPr>
            <a:r>
              <a:rPr lang="en-HK" dirty="0" smtClean="0"/>
              <a:t>Search engine optimization 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HK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69EA0-B690-468A-974B-535E1E5A535A}" type="slidenum">
              <a:rPr lang="en-GB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13</a:t>
            </a:fld>
            <a:endParaRPr lang="en-GB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266700"/>
            <a:ext cx="9144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+mj-cs"/>
              </a:rPr>
              <a:t>Elements of</a:t>
            </a:r>
            <a:br>
              <a:rPr kumimoji="0" lang="en-HK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r>
              <a:rPr kumimoji="0" lang="en-HK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Modern</a:t>
            </a:r>
            <a:r>
              <a:rPr kumimoji="0" lang="en-HK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+mj-cs"/>
              </a:rPr>
              <a:t> Web Design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8708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D774D4-A1ED-414E-8A08-C09104464F3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HK" dirty="0" smtClean="0"/>
              <a:t>Elements </a:t>
            </a:r>
            <a:r>
              <a:rPr lang="en-HK" dirty="0"/>
              <a:t>of</a:t>
            </a:r>
            <a:br>
              <a:rPr lang="en-HK" dirty="0"/>
            </a:b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Modern </a:t>
            </a:r>
            <a:r>
              <a:rPr lang="en-HK" dirty="0"/>
              <a:t>Web Design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9413" y="1676400"/>
            <a:ext cx="9148762" cy="4953000"/>
          </a:xfrm>
        </p:spPr>
        <p:txBody>
          <a:bodyPr/>
          <a:lstStyle/>
          <a:p>
            <a:pPr>
              <a:spcBef>
                <a:spcPts val="200"/>
              </a:spcBef>
              <a:buClr>
                <a:srgbClr val="00B050"/>
              </a:buClr>
            </a:pPr>
            <a:r>
              <a:rPr lang="en-HK" sz="4000" b="1" i="1" dirty="0" smtClean="0">
                <a:solidFill>
                  <a:srgbClr val="00B050"/>
                </a:solidFill>
              </a:rPr>
              <a:t>Modern </a:t>
            </a:r>
            <a:r>
              <a:rPr lang="en-HK" sz="4000" b="1" i="1" dirty="0">
                <a:solidFill>
                  <a:srgbClr val="00B050"/>
                </a:solidFill>
              </a:rPr>
              <a:t>web layout </a:t>
            </a:r>
            <a:r>
              <a:rPr lang="en-HK" sz="4000" b="1" i="1" dirty="0" smtClean="0">
                <a:solidFill>
                  <a:srgbClr val="00B050"/>
                </a:solidFill>
              </a:rPr>
              <a:t>design</a:t>
            </a: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Wireframe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Banner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Grid-based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Long </a:t>
            </a: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scrolling or multiple web pages?</a:t>
            </a: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Responsive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web design</a:t>
            </a:r>
            <a:endParaRPr lang="en-HK" dirty="0">
              <a:solidFill>
                <a:schemeClr val="bg1">
                  <a:lumMod val="65000"/>
                </a:schemeClr>
              </a:solidFill>
            </a:endParaRP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Accessible web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design</a:t>
            </a:r>
          </a:p>
          <a:p>
            <a:pPr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Implementation without coding</a:t>
            </a:r>
          </a:p>
          <a:p>
            <a:pPr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Search </a:t>
            </a: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engine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optimization 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HK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6553200" y="2057400"/>
            <a:ext cx="1600200" cy="1704975"/>
          </a:xfrm>
          <a:prstGeom prst="line">
            <a:avLst/>
          </a:prstGeom>
          <a:noFill/>
          <a:ln w="406400">
            <a:solidFill>
              <a:srgbClr val="00B05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316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737360"/>
            <a:ext cx="7747540" cy="512064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B79E02-4CF9-43C1-9ADC-7876021C0A0F}" type="slidenum">
              <a:rPr lang="en-US">
                <a:solidFill>
                  <a:srgbClr val="FFFFFF">
                    <a:lumMod val="65000"/>
                  </a:srgbClr>
                </a:solidFill>
                <a:latin typeface="Times New Roman" pitchFamily="18" charset="0"/>
                <a:ea typeface="+mn-ea"/>
                <a:cs typeface="+mn-cs"/>
              </a:rPr>
              <a:pPr/>
              <a:t>15</a:t>
            </a:fld>
            <a:endParaRPr lang="en-US" dirty="0">
              <a:solidFill>
                <a:srgbClr val="FFFFFF">
                  <a:lumMod val="65000"/>
                </a:srgbClr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US" sz="3200" b="1" i="1" dirty="0" smtClean="0"/>
              <a:t>Traditional Layout Designs Need Extensive Training</a:t>
            </a:r>
            <a:br>
              <a:rPr lang="en-US" sz="3200" b="1" i="1" dirty="0" smtClean="0"/>
            </a:br>
            <a:r>
              <a:rPr lang="en-US" b="1" dirty="0"/>
              <a:t>Motivating Example </a:t>
            </a:r>
            <a:r>
              <a:rPr lang="en-US" b="1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50386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2" y="1737360"/>
            <a:ext cx="5934075" cy="5124450"/>
          </a:xfrm>
          <a:prstGeom prst="rect">
            <a:avLst/>
          </a:prstGeom>
        </p:spPr>
      </p:pic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B79E02-4CF9-43C1-9ADC-7876021C0A0F}" type="slidenum">
              <a:rPr lang="en-US">
                <a:solidFill>
                  <a:srgbClr val="FFFFFF">
                    <a:lumMod val="65000"/>
                  </a:srgbClr>
                </a:solidFill>
                <a:latin typeface="Times New Roman" pitchFamily="18" charset="0"/>
                <a:ea typeface="+mn-ea"/>
                <a:cs typeface="+mn-cs"/>
              </a:rPr>
              <a:pPr/>
              <a:t>16</a:t>
            </a:fld>
            <a:endParaRPr lang="en-US" dirty="0">
              <a:solidFill>
                <a:srgbClr val="FFFFFF">
                  <a:lumMod val="65000"/>
                </a:srgbClr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US" sz="3200" b="1" i="1" dirty="0" smtClean="0"/>
              <a:t>Traditional Layout Designs Need Extensive Training</a:t>
            </a:r>
            <a:br>
              <a:rPr lang="en-US" sz="3200" b="1" i="1" dirty="0" smtClean="0"/>
            </a:br>
            <a:r>
              <a:rPr lang="en-US" b="1" dirty="0"/>
              <a:t>Motivating Example </a:t>
            </a:r>
            <a:r>
              <a:rPr lang="en-US" b="1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1089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b="1" dirty="0" smtClean="0">
                <a:solidFill>
                  <a:srgbClr val="00B050"/>
                </a:solidFill>
              </a:rPr>
              <a:t>Modern</a:t>
            </a:r>
            <a:r>
              <a:rPr lang="en-HK" b="1" dirty="0" smtClean="0"/>
              <a:t> Web Layout Design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2"/>
              </a:buClr>
            </a:pPr>
            <a:r>
              <a:rPr lang="en-HK" b="1" i="1" dirty="0" smtClean="0">
                <a:solidFill>
                  <a:schemeClr val="bg2"/>
                </a:solidFill>
              </a:rPr>
              <a:t>Reject</a:t>
            </a:r>
            <a:r>
              <a:rPr lang="en-HK" dirty="0" smtClean="0"/>
              <a:t> ornamentalism</a:t>
            </a:r>
          </a:p>
          <a:p>
            <a:pPr>
              <a:buClr>
                <a:srgbClr val="0070C0"/>
              </a:buClr>
            </a:pPr>
            <a:r>
              <a:rPr lang="en-HK" b="1" i="1" dirty="0" smtClean="0">
                <a:solidFill>
                  <a:srgbClr val="0070C0"/>
                </a:solidFill>
              </a:rPr>
              <a:t>Embrace</a:t>
            </a:r>
            <a:r>
              <a:rPr lang="en-HK" dirty="0" smtClean="0"/>
              <a:t> minimalism</a:t>
            </a:r>
            <a:endParaRPr lang="en-HK" dirty="0"/>
          </a:p>
          <a:p>
            <a:pPr>
              <a:buClr>
                <a:srgbClr val="0070C0"/>
              </a:buClr>
            </a:pPr>
            <a:r>
              <a:rPr lang="en-HK" b="1" i="1" dirty="0" smtClean="0">
                <a:solidFill>
                  <a:srgbClr val="0070C0"/>
                </a:solidFill>
              </a:rPr>
              <a:t>Simplicity </a:t>
            </a:r>
            <a:r>
              <a:rPr lang="en-HK" dirty="0" smtClean="0"/>
              <a:t>with clean lines </a:t>
            </a:r>
            <a:r>
              <a:rPr lang="en-HK" dirty="0"/>
              <a:t>and neutral colours</a:t>
            </a:r>
          </a:p>
          <a:p>
            <a:pPr>
              <a:buClr>
                <a:srgbClr val="0070C0"/>
              </a:buClr>
            </a:pPr>
            <a:r>
              <a:rPr lang="en-HK" dirty="0" smtClean="0"/>
              <a:t>Form </a:t>
            </a:r>
            <a:r>
              <a:rPr lang="en-HK" dirty="0"/>
              <a:t>should follow </a:t>
            </a:r>
            <a:r>
              <a:rPr lang="en-HK" b="1" i="1" dirty="0" smtClean="0">
                <a:solidFill>
                  <a:srgbClr val="0070C0"/>
                </a:solidFill>
              </a:rPr>
              <a:t>function</a:t>
            </a:r>
            <a:r>
              <a:rPr lang="en-HK" dirty="0" smtClean="0"/>
              <a:t>  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69EA0-B690-468A-974B-535E1E5A535A}" type="slidenum">
              <a:rPr lang="en-GB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17</a:t>
            </a:fld>
            <a:endParaRPr lang="en-GB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759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 smtClean="0">
                <a:solidFill>
                  <a:srgbClr val="00B050"/>
                </a:solidFill>
              </a:rPr>
              <a:t>Modern</a:t>
            </a:r>
            <a:r>
              <a:rPr lang="en-HK" dirty="0" smtClean="0"/>
              <a:t> Web Layout Design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5" y="1737360"/>
            <a:ext cx="6492240" cy="4758844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681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" y="1737360"/>
            <a:ext cx="2712212" cy="512064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 smtClean="0">
                <a:solidFill>
                  <a:srgbClr val="00B050"/>
                </a:solidFill>
              </a:rPr>
              <a:t>Modern</a:t>
            </a:r>
            <a:r>
              <a:rPr lang="en-HK" dirty="0" smtClean="0"/>
              <a:t> Web Layout Design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378" y="1737360"/>
            <a:ext cx="2715768" cy="6322212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99650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Front-end </a:t>
            </a:r>
            <a:r>
              <a:rPr lang="en-US" b="1" i="1" dirty="0" smtClean="0">
                <a:solidFill>
                  <a:srgbClr val="0070C0"/>
                </a:solidFill>
              </a:rPr>
              <a:t>holistic </a:t>
            </a:r>
            <a:r>
              <a:rPr lang="en-US" dirty="0" smtClean="0"/>
              <a:t>design of an </a:t>
            </a:r>
            <a:r>
              <a:rPr lang="en-US" b="1" i="1" dirty="0" smtClean="0">
                <a:solidFill>
                  <a:srgbClr val="0070C0"/>
                </a:solidFill>
              </a:rPr>
              <a:t>enterprise system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for an organization is important for corporate image</a:t>
            </a:r>
          </a:p>
          <a:p>
            <a:pPr lvl="0"/>
            <a:r>
              <a:rPr lang="en-US" dirty="0" smtClean="0"/>
              <a:t>Front-end </a:t>
            </a:r>
            <a:r>
              <a:rPr lang="en-US" b="1" i="1" dirty="0" smtClean="0">
                <a:solidFill>
                  <a:schemeClr val="bg2"/>
                </a:solidFill>
              </a:rPr>
              <a:t>single-user</a:t>
            </a:r>
            <a:r>
              <a:rPr lang="en-US" dirty="0" smtClean="0"/>
              <a:t> design of </a:t>
            </a:r>
            <a:r>
              <a:rPr lang="en-US" b="1" i="1" dirty="0" smtClean="0">
                <a:solidFill>
                  <a:schemeClr val="bg2"/>
                </a:solidFill>
              </a:rPr>
              <a:t>individual apps</a:t>
            </a:r>
            <a:r>
              <a:rPr lang="en-US" dirty="0" smtClean="0"/>
              <a:t> for is also important for brand building</a:t>
            </a:r>
          </a:p>
          <a:p>
            <a:pPr lvl="0"/>
            <a:r>
              <a:rPr lang="en-US" dirty="0" smtClean="0"/>
              <a:t>Modern web design provides </a:t>
            </a:r>
            <a:r>
              <a:rPr lang="en-US" b="1" i="1" dirty="0" smtClean="0">
                <a:solidFill>
                  <a:srgbClr val="00B050"/>
                </a:solidFill>
              </a:rPr>
              <a:t>simple techniques</a:t>
            </a:r>
            <a:r>
              <a:rPr lang="en-US" dirty="0" smtClean="0"/>
              <a:t> for new designers 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41E7-18B4-4688-9303-CA0EC53DBDCD}" type="slidenum">
              <a:rPr lang="en-US" smtClean="0">
                <a:solidFill>
                  <a:srgbClr val="808080"/>
                </a:solidFill>
              </a:rPr>
              <a:pPr/>
              <a:t>2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63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D774D4-A1ED-414E-8A08-C09104464F3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HK" dirty="0" smtClean="0"/>
              <a:t>Elements </a:t>
            </a:r>
            <a:r>
              <a:rPr lang="en-HK" dirty="0"/>
              <a:t>of</a:t>
            </a:r>
            <a:br>
              <a:rPr lang="en-HK" dirty="0"/>
            </a:b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Modern </a:t>
            </a:r>
            <a:r>
              <a:rPr lang="en-HK" dirty="0"/>
              <a:t>Web Design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9413" y="1676400"/>
            <a:ext cx="9148762" cy="4953000"/>
          </a:xfrm>
        </p:spPr>
        <p:txBody>
          <a:bodyPr/>
          <a:lstStyle/>
          <a:p>
            <a:pPr lvl="0">
              <a:spcBef>
                <a:spcPts val="200"/>
              </a:spcBef>
              <a:buClr>
                <a:srgbClr val="A5A5A5"/>
              </a:buClr>
            </a:pPr>
            <a:r>
              <a:rPr lang="en-HK" dirty="0">
                <a:solidFill>
                  <a:srgbClr val="FFFFFF">
                    <a:lumMod val="65000"/>
                  </a:srgbClr>
                </a:solidFill>
              </a:rPr>
              <a:t>Modern web layout design</a:t>
            </a:r>
          </a:p>
          <a:p>
            <a:pPr>
              <a:spcBef>
                <a:spcPts val="200"/>
              </a:spcBef>
              <a:buClr>
                <a:srgbClr val="00B050"/>
              </a:buClr>
            </a:pPr>
            <a:r>
              <a:rPr lang="en-HK" sz="4000" b="1" i="1" dirty="0" smtClean="0">
                <a:solidFill>
                  <a:srgbClr val="00B050"/>
                </a:solidFill>
              </a:rPr>
              <a:t>Wireframe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Banner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Grid-based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Long </a:t>
            </a: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scrolling or multiple web pages?</a:t>
            </a: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Responsive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web design</a:t>
            </a:r>
            <a:endParaRPr lang="en-HK" dirty="0">
              <a:solidFill>
                <a:schemeClr val="bg1">
                  <a:lumMod val="65000"/>
                </a:schemeClr>
              </a:solidFill>
            </a:endParaRP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Accessible web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design</a:t>
            </a:r>
          </a:p>
          <a:p>
            <a:pPr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Implementation without coding</a:t>
            </a:r>
          </a:p>
          <a:p>
            <a:pPr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Search </a:t>
            </a: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engine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optimization 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HK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4800600" y="2667000"/>
            <a:ext cx="1600200" cy="1704975"/>
          </a:xfrm>
          <a:prstGeom prst="line">
            <a:avLst/>
          </a:prstGeom>
          <a:noFill/>
          <a:ln w="406400">
            <a:solidFill>
              <a:srgbClr val="00B05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100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sz="3200" i="1" dirty="0" smtClean="0">
                <a:solidFill>
                  <a:srgbClr val="00B050"/>
                </a:solidFill>
              </a:rPr>
              <a:t>Modern</a:t>
            </a:r>
            <a:r>
              <a:rPr lang="en-HK" sz="3200" i="1" dirty="0" smtClean="0"/>
              <a:t> Web Layout Design</a:t>
            </a:r>
            <a:br>
              <a:rPr lang="en-HK" sz="3200" i="1" dirty="0" smtClean="0"/>
            </a:br>
            <a:r>
              <a:rPr lang="en-HK" dirty="0" smtClean="0"/>
              <a:t>Wireframe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3" y="1676400"/>
            <a:ext cx="8961120" cy="4953000"/>
          </a:xfrm>
        </p:spPr>
        <p:txBody>
          <a:bodyPr/>
          <a:lstStyle/>
          <a:p>
            <a:r>
              <a:rPr lang="en-HK" dirty="0" smtClean="0"/>
              <a:t>Useful in early design process</a:t>
            </a:r>
          </a:p>
          <a:p>
            <a:r>
              <a:rPr lang="en-HK" dirty="0"/>
              <a:t>E</a:t>
            </a:r>
            <a:r>
              <a:rPr lang="en-HK" dirty="0" smtClean="0"/>
              <a:t>stablish basic layout structure </a:t>
            </a:r>
            <a:r>
              <a:rPr lang="en-HK" dirty="0"/>
              <a:t>of </a:t>
            </a:r>
            <a:r>
              <a:rPr lang="en-HK" dirty="0" smtClean="0"/>
              <a:t>web pages </a:t>
            </a:r>
            <a:r>
              <a:rPr lang="en-HK" dirty="0"/>
              <a:t>before </a:t>
            </a:r>
            <a:r>
              <a:rPr lang="en-HK" dirty="0" smtClean="0"/>
              <a:t>detailed design and contents 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AED8D1-1ECA-3045-955F-01FD84E20E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582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84" y="1737360"/>
            <a:ext cx="3238500" cy="51244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sz="3200" i="1" dirty="0" smtClean="0">
                <a:solidFill>
                  <a:srgbClr val="00B050"/>
                </a:solidFill>
              </a:rPr>
              <a:t>Modern</a:t>
            </a:r>
            <a:r>
              <a:rPr lang="en-HK" sz="3200" i="1" dirty="0" smtClean="0">
                <a:solidFill>
                  <a:srgbClr val="000066"/>
                </a:solidFill>
              </a:rPr>
              <a:t> Web Layout Design</a:t>
            </a:r>
            <a:br>
              <a:rPr lang="en-HK" sz="3200" i="1" dirty="0" smtClean="0">
                <a:solidFill>
                  <a:srgbClr val="000066"/>
                </a:solidFill>
              </a:rPr>
            </a:br>
            <a:r>
              <a:rPr lang="en-HK" dirty="0" smtClean="0">
                <a:solidFill>
                  <a:srgbClr val="000066"/>
                </a:solidFill>
              </a:rPr>
              <a:t>Wireframe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41E7-18B4-4688-9303-CA0EC53DBDCD}" type="slidenum">
              <a:rPr lang="en-US" smtClean="0">
                <a:solidFill>
                  <a:srgbClr val="808080"/>
                </a:solidFill>
              </a:rPr>
              <a:pPr/>
              <a:t>22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45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79E02-4CF9-43C1-9ADC-7876021C0A0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HK" sz="3200" b="1" i="1" dirty="0" smtClean="0">
                <a:solidFill>
                  <a:schemeClr val="bg2"/>
                </a:solidFill>
                <a:ea typeface="ＭＳ Ｐゴシック"/>
              </a:rPr>
              <a:t>Web </a:t>
            </a:r>
            <a:r>
              <a:rPr lang="en-HK" sz="3200" b="1" i="1" dirty="0">
                <a:solidFill>
                  <a:schemeClr val="bg2"/>
                </a:solidFill>
                <a:ea typeface="ＭＳ Ｐゴシック"/>
              </a:rPr>
              <a:t>Layout Design</a:t>
            </a:r>
            <a:br>
              <a:rPr lang="en-HK" sz="3200" b="1" i="1" dirty="0">
                <a:solidFill>
                  <a:schemeClr val="bg2"/>
                </a:solidFill>
                <a:ea typeface="ＭＳ Ｐゴシック"/>
              </a:rPr>
            </a:br>
            <a:r>
              <a:rPr lang="en-US" b="1" dirty="0" smtClean="0">
                <a:solidFill>
                  <a:schemeClr val="bg2"/>
                </a:solidFill>
              </a:rPr>
              <a:t>We Learn from Mistakes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13" y="1676398"/>
            <a:ext cx="6210208" cy="4297680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507480" y="1676398"/>
            <a:ext cx="3017520" cy="954107"/>
          </a:xfrm>
          <a:prstGeom prst="wedgeRectCallout">
            <a:avLst>
              <a:gd name="adj1" fmla="val -112810"/>
              <a:gd name="adj2" fmla="val 84809"/>
            </a:avLst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>
              <a:buClr>
                <a:srgbClr val="00B050"/>
              </a:buClr>
              <a:buSzPct val="60000"/>
            </a:pPr>
            <a:r>
              <a:rPr lang="en-HK" sz="2800" dirty="0" smtClean="0"/>
              <a:t>Meaningful words may be distracting </a:t>
            </a:r>
            <a:r>
              <a:rPr lang="en-HK" sz="2800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4465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4" y="266700"/>
            <a:ext cx="9147175" cy="1104900"/>
          </a:xfrm>
        </p:spPr>
        <p:txBody>
          <a:bodyPr/>
          <a:lstStyle/>
          <a:p>
            <a:r>
              <a:rPr lang="en-HK" sz="3200" i="1" dirty="0">
                <a:solidFill>
                  <a:srgbClr val="00B050"/>
                </a:solidFill>
              </a:rPr>
              <a:t>Modern</a:t>
            </a:r>
            <a:r>
              <a:rPr lang="en-HK" sz="3200" i="1" dirty="0">
                <a:solidFill>
                  <a:srgbClr val="000066"/>
                </a:solidFill>
              </a:rPr>
              <a:t> Web Layout Design</a:t>
            </a:r>
            <a:br>
              <a:rPr lang="en-HK" sz="3200" i="1" dirty="0">
                <a:solidFill>
                  <a:srgbClr val="000066"/>
                </a:solidFill>
              </a:rPr>
            </a:br>
            <a:r>
              <a:rPr lang="en-HK" dirty="0">
                <a:solidFill>
                  <a:srgbClr val="000066"/>
                </a:solidFill>
              </a:rPr>
              <a:t>Wireframe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AED8D1-1ECA-3045-955F-01FD84E20E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3" y="1676399"/>
            <a:ext cx="6210208" cy="429768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172200" y="1676399"/>
            <a:ext cx="3291840" cy="1828800"/>
          </a:xfrm>
          <a:prstGeom prst="wedgeRectCallout">
            <a:avLst>
              <a:gd name="adj1" fmla="val -87250"/>
              <a:gd name="adj2" fmla="val -4791"/>
            </a:avLst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1313" indent="-341313" algn="l">
              <a:buClr>
                <a:srgbClr val="00B050"/>
              </a:buClr>
              <a:buSzPct val="60000"/>
              <a:buFont typeface="Wingdings" panose="05000000000000000000" pitchFamily="2" charset="2"/>
              <a:buChar char="u"/>
            </a:pPr>
            <a:r>
              <a:rPr lang="en-HK" sz="2800" dirty="0" smtClean="0"/>
              <a:t>Latin text without meaning</a:t>
            </a:r>
            <a:endParaRPr lang="en-HK" sz="2800" dirty="0"/>
          </a:p>
          <a:p>
            <a:pPr marL="341313" indent="-341313" algn="l">
              <a:buClr>
                <a:srgbClr val="00B050"/>
              </a:buClr>
              <a:buSzPct val="60000"/>
              <a:buFont typeface="Wingdings" panose="05000000000000000000" pitchFamily="2" charset="2"/>
              <a:buChar char="u"/>
            </a:pPr>
            <a:r>
              <a:rPr lang="en-HK" sz="2800" dirty="0" smtClean="0"/>
              <a:t>Demonstrate visual format only </a:t>
            </a:r>
            <a:r>
              <a:rPr lang="en-HK" sz="2800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8175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D774D4-A1ED-414E-8A08-C09104464F3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HK" dirty="0" smtClean="0"/>
              <a:t>Elements </a:t>
            </a:r>
            <a:r>
              <a:rPr lang="en-HK" dirty="0"/>
              <a:t>of</a:t>
            </a:r>
            <a:br>
              <a:rPr lang="en-HK" dirty="0"/>
            </a:b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Modern </a:t>
            </a:r>
            <a:r>
              <a:rPr lang="en-HK" dirty="0"/>
              <a:t>Web Design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9413" y="1676400"/>
            <a:ext cx="9148762" cy="4953000"/>
          </a:xfrm>
        </p:spPr>
        <p:txBody>
          <a:bodyPr/>
          <a:lstStyle/>
          <a:p>
            <a:pPr lvl="0">
              <a:spcBef>
                <a:spcPts val="200"/>
              </a:spcBef>
              <a:buClr>
                <a:srgbClr val="A5A5A5"/>
              </a:buClr>
            </a:pPr>
            <a:r>
              <a:rPr lang="en-HK" dirty="0">
                <a:solidFill>
                  <a:srgbClr val="FFFFFF">
                    <a:lumMod val="65000"/>
                  </a:srgbClr>
                </a:solidFill>
              </a:rPr>
              <a:t>Modern web layout </a:t>
            </a:r>
            <a:r>
              <a:rPr lang="en-HK" dirty="0" smtClean="0">
                <a:solidFill>
                  <a:srgbClr val="FFFFFF">
                    <a:lumMod val="65000"/>
                  </a:srgbClr>
                </a:solidFill>
              </a:rPr>
              <a:t>design</a:t>
            </a:r>
          </a:p>
          <a:p>
            <a:pPr lvl="0">
              <a:spcBef>
                <a:spcPts val="200"/>
              </a:spcBef>
              <a:buClr>
                <a:srgbClr val="A5A5A5"/>
              </a:buClr>
            </a:pPr>
            <a:r>
              <a:rPr lang="en-HK" dirty="0" smtClean="0">
                <a:solidFill>
                  <a:srgbClr val="FFFFFF">
                    <a:lumMod val="65000"/>
                  </a:srgbClr>
                </a:solidFill>
              </a:rPr>
              <a:t>Wireframe design</a:t>
            </a:r>
            <a:endParaRPr lang="en-HK" dirty="0">
              <a:solidFill>
                <a:srgbClr val="FFFFFF">
                  <a:lumMod val="65000"/>
                </a:srgbClr>
              </a:solidFill>
            </a:endParaRPr>
          </a:p>
          <a:p>
            <a:pPr>
              <a:spcBef>
                <a:spcPts val="200"/>
              </a:spcBef>
              <a:buClr>
                <a:srgbClr val="00B050"/>
              </a:buClr>
            </a:pPr>
            <a:r>
              <a:rPr lang="en-HK" sz="4000" b="1" i="1" dirty="0" smtClean="0">
                <a:solidFill>
                  <a:srgbClr val="00B050"/>
                </a:solidFill>
              </a:rPr>
              <a:t>Banner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Grid-based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Long </a:t>
            </a: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scrolling or multiple web pages?</a:t>
            </a: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Responsive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web design</a:t>
            </a:r>
            <a:endParaRPr lang="en-HK" dirty="0">
              <a:solidFill>
                <a:schemeClr val="bg1">
                  <a:lumMod val="65000"/>
                </a:schemeClr>
              </a:solidFill>
            </a:endParaRP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Accessible web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design</a:t>
            </a:r>
          </a:p>
          <a:p>
            <a:pPr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Implementation without coding</a:t>
            </a:r>
          </a:p>
          <a:p>
            <a:pPr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Search </a:t>
            </a: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engine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optimization 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HK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4114800" y="3124200"/>
            <a:ext cx="1600200" cy="1704975"/>
          </a:xfrm>
          <a:prstGeom prst="line">
            <a:avLst/>
          </a:prstGeom>
          <a:noFill/>
          <a:ln w="406400">
            <a:solidFill>
              <a:srgbClr val="00B05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351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 smtClean="0">
                <a:solidFill>
                  <a:srgbClr val="000066"/>
                </a:solidFill>
              </a:rPr>
              <a:t>Banner </a:t>
            </a:r>
            <a:r>
              <a:rPr lang="en-US" sz="3200" i="1" dirty="0">
                <a:solidFill>
                  <a:srgbClr val="000066"/>
                </a:solidFill>
              </a:rPr>
              <a:t>Design</a:t>
            </a:r>
            <a:br>
              <a:rPr lang="en-US" sz="3200" i="1" dirty="0">
                <a:solidFill>
                  <a:srgbClr val="000066"/>
                </a:solidFill>
              </a:rPr>
            </a:br>
            <a:r>
              <a:rPr lang="en-US" dirty="0" smtClean="0">
                <a:solidFill>
                  <a:srgbClr val="000066"/>
                </a:solidFill>
              </a:rPr>
              <a:t>Pictorial Movement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9" y="1676400"/>
            <a:ext cx="9110663" cy="2286000"/>
          </a:xfrm>
          <a:prstGeom prst="wedgeRectCallout">
            <a:avLst>
              <a:gd name="adj1" fmla="val 1570"/>
              <a:gd name="adj2" fmla="val 72895"/>
            </a:avLst>
          </a:prstGeom>
          <a:ln w="57150">
            <a:solidFill>
              <a:schemeClr val="tx1"/>
            </a:solidFill>
          </a:ln>
        </p:spPr>
        <p:txBody>
          <a:bodyPr/>
          <a:lstStyle/>
          <a:p>
            <a:pPr marL="458788"/>
            <a:r>
              <a:rPr lang="en-US" dirty="0" smtClean="0"/>
              <a:t>Pictorial movement from the </a:t>
            </a:r>
            <a:r>
              <a:rPr lang="en-US" b="1" i="1" dirty="0" smtClean="0">
                <a:solidFill>
                  <a:srgbClr val="00B050"/>
                </a:solidFill>
              </a:rPr>
              <a:t>left toward the right</a:t>
            </a:r>
            <a:r>
              <a:rPr lang="en-US" dirty="0" smtClean="0"/>
              <a:t> seems to require less effort ...</a:t>
            </a:r>
          </a:p>
          <a:p>
            <a:pPr marL="458788"/>
            <a:r>
              <a:rPr lang="en-US" dirty="0" smtClean="0"/>
              <a:t>An animal speeding from </a:t>
            </a:r>
            <a:r>
              <a:rPr lang="en-US" b="1" i="1" dirty="0" smtClean="0">
                <a:solidFill>
                  <a:schemeClr val="bg2"/>
                </a:solidFill>
              </a:rPr>
              <a:t>right to left</a:t>
            </a:r>
            <a:r>
              <a:rPr lang="en-US" dirty="0" smtClean="0"/>
              <a:t>, for example, seems to be overcoming more resistance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33FC81-7D52-4B61-B8D9-FF33698814A8}" type="slidenum">
              <a:rPr lang="en-US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26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4130" name="Picture 2" descr="https://books.google.com.hk/books/content?id=VpEMuttwT0wC&amp;printsec=frontcover&amp;img=1&amp;zoom=5&amp;edge=curl&amp;imgtk=AFLRE73XilRFtN3Oa0bsnv9sJoOFf4n-Is6tu2cIEVOgSIAZpeeyWbwP-xDx2r9rn4Fi0d6KTWTFPxvHjDiZ5oSdV9DlRXQdzWFdm0Q8alkpoTpJzvGBu6cJkwYMLEbNE6V_Qw67lgO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4191000"/>
            <a:ext cx="1219200" cy="15621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62401" y="4495801"/>
            <a:ext cx="36327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A.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Arntson</a:t>
            </a:r>
            <a:endParaRPr lang="en-US" sz="2800" dirty="0" smtClean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l"/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Graphic Design Basics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528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9" y="4194447"/>
            <a:ext cx="2466975" cy="1866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8" y="1676400"/>
            <a:ext cx="2000250" cy="190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 smtClean="0"/>
              <a:t>Banner </a:t>
            </a:r>
            <a:r>
              <a:rPr lang="en-US" sz="3200" i="1" dirty="0"/>
              <a:t>Design</a:t>
            </a:r>
            <a:br>
              <a:rPr lang="en-US" sz="3200" i="1" dirty="0"/>
            </a:br>
            <a:r>
              <a:rPr lang="en-US" dirty="0" smtClean="0">
                <a:solidFill>
                  <a:srgbClr val="000066"/>
                </a:solidFill>
              </a:rPr>
              <a:t>Pictorial Movement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3DD72-E32E-49CF-80ED-0DC0D8A76926}" type="slidenum">
              <a:rPr lang="en-US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27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1600198"/>
            <a:ext cx="526881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Lorem </a:t>
            </a:r>
            <a:r>
              <a:rPr lang="en-US" sz="6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Ipsum</a:t>
            </a:r>
          </a:p>
          <a:p>
            <a:pPr algn="l"/>
            <a:r>
              <a:rPr 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Dolor sit </a:t>
            </a:r>
            <a:r>
              <a:rPr lang="en-US" sz="3600" b="1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amet</a:t>
            </a:r>
            <a:r>
              <a:rPr 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sea cu</a:t>
            </a:r>
          </a:p>
          <a:p>
            <a:pPr algn="l"/>
            <a:r>
              <a:rPr lang="en-US" sz="3600" b="1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molestie</a:t>
            </a:r>
            <a:r>
              <a:rPr 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3600" b="1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invenire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9612" y="4067909"/>
            <a:ext cx="526881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Lorem </a:t>
            </a:r>
            <a:r>
              <a:rPr lang="en-US" sz="6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Ipsum</a:t>
            </a:r>
          </a:p>
          <a:p>
            <a:pPr algn="l"/>
            <a:r>
              <a:rPr 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Dolor sit </a:t>
            </a:r>
            <a:r>
              <a:rPr lang="en-US" sz="3600" b="1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amet</a:t>
            </a:r>
            <a:r>
              <a:rPr 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sea cu</a:t>
            </a:r>
          </a:p>
          <a:p>
            <a:pPr algn="l"/>
            <a:r>
              <a:rPr lang="en-US" sz="3600" b="1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molestie</a:t>
            </a:r>
            <a:r>
              <a:rPr 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3600" b="1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invenire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9166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8" y="1676406"/>
            <a:ext cx="2011680" cy="190741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 smtClean="0"/>
              <a:t>Banner Design</a:t>
            </a:r>
            <a:br>
              <a:rPr lang="en-US" sz="3200" i="1" dirty="0" smtClean="0"/>
            </a:br>
            <a:r>
              <a:rPr lang="en-US" dirty="0" smtClean="0"/>
              <a:t>We Learn from Mistakes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3DD72-E32E-49CF-80ED-0DC0D8A76926}" type="slidenum">
              <a:rPr lang="en-US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28</a:t>
            </a:fld>
            <a:endParaRPr lang="en-US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14339" y="4194447"/>
            <a:ext cx="2468880" cy="1863306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3" name="TextBox 12"/>
          <p:cNvSpPr txBox="1"/>
          <p:nvPr/>
        </p:nvSpPr>
        <p:spPr>
          <a:xfrm>
            <a:off x="2514600" y="1600198"/>
            <a:ext cx="526881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Lorem </a:t>
            </a:r>
            <a:r>
              <a:rPr lang="en-US" sz="6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Ipsum</a:t>
            </a:r>
          </a:p>
          <a:p>
            <a:pPr algn="l"/>
            <a:r>
              <a:rPr 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Dolor sit </a:t>
            </a:r>
            <a:r>
              <a:rPr lang="en-US" sz="3600" b="1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amet</a:t>
            </a:r>
            <a:r>
              <a:rPr 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sea cu</a:t>
            </a:r>
          </a:p>
          <a:p>
            <a:pPr algn="l"/>
            <a:r>
              <a:rPr lang="en-US" sz="3600" b="1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molestie</a:t>
            </a:r>
            <a:r>
              <a:rPr 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3600" b="1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invenire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9612" y="4067909"/>
            <a:ext cx="526881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Lorem </a:t>
            </a:r>
            <a:r>
              <a:rPr lang="en-US" sz="6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Ipsum</a:t>
            </a:r>
          </a:p>
          <a:p>
            <a:pPr algn="l"/>
            <a:r>
              <a:rPr 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Dolor sit </a:t>
            </a:r>
            <a:r>
              <a:rPr lang="en-US" sz="3600" b="1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amet</a:t>
            </a:r>
            <a:r>
              <a:rPr 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sea cu</a:t>
            </a:r>
          </a:p>
          <a:p>
            <a:pPr algn="l"/>
            <a:r>
              <a:rPr lang="en-US" sz="3600" b="1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molestie</a:t>
            </a:r>
            <a:r>
              <a:rPr 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3600" b="1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invenire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8100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Acceptable</a:t>
            </a:r>
            <a:br>
              <a:rPr lang="en-US" dirty="0" smtClean="0"/>
            </a:br>
            <a:r>
              <a:rPr lang="en-US" sz="3200" i="1" dirty="0"/>
              <a:t>Only for Emphasizing </a:t>
            </a:r>
            <a:r>
              <a:rPr lang="en-US" sz="3200" i="1" dirty="0" smtClean="0"/>
              <a:t>Difficulties</a:t>
            </a:r>
            <a:endParaRPr lang="en-US" sz="3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3DD72-E32E-49CF-80ED-0DC0D8A76926}" type="slidenum">
              <a:rPr lang="en-US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29</a:t>
            </a:fld>
            <a:endParaRPr lang="en-US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676407"/>
            <a:ext cx="2011680" cy="190741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7920" y="4267201"/>
            <a:ext cx="2468880" cy="1886597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3" name="TextBox 12"/>
          <p:cNvSpPr txBox="1"/>
          <p:nvPr/>
        </p:nvSpPr>
        <p:spPr>
          <a:xfrm>
            <a:off x="414340" y="2055674"/>
            <a:ext cx="57150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54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Many Obstacles</a:t>
            </a:r>
          </a:p>
          <a:p>
            <a:pPr algn="l"/>
            <a:r>
              <a:rPr lang="en-US" sz="54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Ahead</a:t>
            </a:r>
            <a:endParaRPr 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338" y="4604266"/>
            <a:ext cx="57150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54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Many Obstacles</a:t>
            </a:r>
          </a:p>
          <a:p>
            <a:pPr algn="l"/>
            <a:r>
              <a:rPr lang="en-HK" sz="54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Ahead</a:t>
            </a:r>
            <a:endParaRPr 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881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Some of </a:t>
            </a:r>
            <a:r>
              <a:rPr lang="en-US" dirty="0" smtClean="0"/>
              <a:t>the slides </a:t>
            </a:r>
            <a:r>
              <a:rPr lang="en-US" dirty="0"/>
              <a:t>are based on </a:t>
            </a:r>
            <a:r>
              <a:rPr lang="en-US" dirty="0" smtClean="0"/>
              <a:t>the real-life </a:t>
            </a:r>
            <a:r>
              <a:rPr lang="en-US" dirty="0"/>
              <a:t>knowledge exchange project funded </a:t>
            </a:r>
            <a:r>
              <a:rPr lang="en-US" dirty="0" smtClean="0"/>
              <a:t>by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marL="1487488" lvl="0" indent="-1487488">
              <a:lnSpc>
                <a:spcPct val="150000"/>
              </a:lnSpc>
            </a:pPr>
            <a:r>
              <a:rPr lang="en-US" dirty="0" smtClean="0"/>
              <a:t>Research Grants Council</a:t>
            </a:r>
          </a:p>
          <a:p>
            <a:pPr marL="1487488" lvl="0" indent="-1487488">
              <a:lnSpc>
                <a:spcPct val="150000"/>
              </a:lnSpc>
            </a:pPr>
            <a:r>
              <a:rPr lang="en-US" dirty="0" smtClean="0"/>
              <a:t>Equal </a:t>
            </a:r>
            <a:r>
              <a:rPr lang="en-US" dirty="0"/>
              <a:t>Opportunities </a:t>
            </a:r>
            <a:r>
              <a:rPr lang="en-US" dirty="0" smtClean="0"/>
              <a:t>Commission 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41E7-18B4-4688-9303-CA0EC53DBDCD}" type="slidenum">
              <a:rPr lang="en-US" smtClean="0">
                <a:solidFill>
                  <a:srgbClr val="808080"/>
                </a:solidFill>
              </a:rPr>
              <a:pPr/>
              <a:t>3</a:t>
            </a:fld>
            <a:endParaRPr lang="en-US" dirty="0">
              <a:solidFill>
                <a:srgbClr val="808080"/>
              </a:solidFill>
            </a:endParaRPr>
          </a:p>
        </p:txBody>
      </p:sp>
      <p:pic>
        <p:nvPicPr>
          <p:cNvPr id="6" name="Picture 2" descr="http://cdcf.ugc.edu.hk/cdcf/images/stat/PUB/public/ugc_logo.png?r=28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9640" y="2988892"/>
            <a:ext cx="818285" cy="514351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" y="3737062"/>
            <a:ext cx="822960" cy="67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01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D774D4-A1ED-414E-8A08-C09104464F3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HK" dirty="0" smtClean="0"/>
              <a:t>Elements </a:t>
            </a:r>
            <a:r>
              <a:rPr lang="en-HK" dirty="0"/>
              <a:t>of</a:t>
            </a:r>
            <a:br>
              <a:rPr lang="en-HK" dirty="0"/>
            </a:b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Modern </a:t>
            </a:r>
            <a:r>
              <a:rPr lang="en-HK" dirty="0"/>
              <a:t>Web Design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9413" y="1676400"/>
            <a:ext cx="9148762" cy="4953000"/>
          </a:xfrm>
        </p:spPr>
        <p:txBody>
          <a:bodyPr/>
          <a:lstStyle/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Modern web layout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Wireframe design</a:t>
            </a:r>
          </a:p>
          <a:p>
            <a:pPr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Banner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design</a:t>
            </a:r>
          </a:p>
          <a:p>
            <a:pPr lvl="0">
              <a:spcBef>
                <a:spcPts val="200"/>
              </a:spcBef>
              <a:buClr>
                <a:srgbClr val="00B050"/>
              </a:buClr>
            </a:pPr>
            <a:r>
              <a:rPr lang="en-HK" sz="4000" b="1" i="1" dirty="0" smtClean="0">
                <a:solidFill>
                  <a:srgbClr val="00B050"/>
                </a:solidFill>
              </a:rPr>
              <a:t>Grid-based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Long </a:t>
            </a: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scrolling or multiple web pages?</a:t>
            </a: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Responsive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web design</a:t>
            </a:r>
            <a:endParaRPr lang="en-HK" dirty="0">
              <a:solidFill>
                <a:schemeClr val="bg1">
                  <a:lumMod val="65000"/>
                </a:schemeClr>
              </a:solidFill>
            </a:endParaRP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Accessible web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design</a:t>
            </a:r>
          </a:p>
          <a:p>
            <a:pPr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Implementation without coding</a:t>
            </a:r>
          </a:p>
          <a:p>
            <a:pPr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Search </a:t>
            </a: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engine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optimization 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HK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4876800" y="3657600"/>
            <a:ext cx="1600200" cy="1704975"/>
          </a:xfrm>
          <a:prstGeom prst="line">
            <a:avLst/>
          </a:prstGeom>
          <a:noFill/>
          <a:ln w="406400">
            <a:solidFill>
              <a:srgbClr val="00B05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349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79E02-4CF9-43C1-9ADC-7876021C0A0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US" b="1" dirty="0" smtClean="0"/>
              <a:t>We Learn from Mistakes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737360"/>
            <a:ext cx="7230621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59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737360"/>
            <a:ext cx="5381625" cy="4391025"/>
          </a:xfrm>
          <a:prstGeom prst="rect">
            <a:avLst/>
          </a:prstGeom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US" b="1" dirty="0" smtClean="0"/>
              <a:t>We Learn from Mistakes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50280" y="1754452"/>
            <a:ext cx="3474720" cy="1384995"/>
          </a:xfrm>
          <a:prstGeom prst="wedgeRectCallout">
            <a:avLst>
              <a:gd name="adj1" fmla="val -54412"/>
              <a:gd name="adj2" fmla="val 82097"/>
            </a:avLst>
          </a:prstGeom>
          <a:noFill/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1313" marR="0" lvl="0" indent="-341313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u"/>
              <a:tabLst/>
              <a:defRPr/>
            </a:pPr>
            <a:r>
              <a:rPr kumimoji="0" lang="en-HK" sz="28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</a:t>
            </a:r>
            <a:r>
              <a:rPr kumimoji="0" lang="en-HK" sz="2800" b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opular in the </a:t>
            </a:r>
            <a:r>
              <a:rPr kumimoji="0" lang="en-HK" sz="2800" b="1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1920s</a:t>
            </a:r>
          </a:p>
          <a:p>
            <a:pPr marL="341313" marR="0" lvl="0" indent="-341313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60000"/>
              <a:buFont typeface="Wingdings" panose="05000000000000000000" pitchFamily="2" charset="2"/>
              <a:buChar char="u"/>
              <a:tabLst/>
              <a:defRPr/>
            </a:pPr>
            <a:r>
              <a:rPr kumimoji="0" lang="en-HK" sz="2800" b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But </a:t>
            </a:r>
            <a:r>
              <a:rPr lang="en-HK" sz="2800" kern="0" dirty="0" smtClean="0">
                <a:solidFill>
                  <a:srgbClr val="000000"/>
                </a:solidFill>
              </a:rPr>
              <a:t>that was &gt;100 years ago</a:t>
            </a:r>
            <a:endParaRPr kumimoji="0" lang="en-US" sz="1800" b="1" i="1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0280" y="3726176"/>
            <a:ext cx="3474720" cy="2651760"/>
          </a:xfrm>
          <a:prstGeom prst="wedgeRectCallout">
            <a:avLst>
              <a:gd name="adj1" fmla="val 6797"/>
              <a:gd name="adj2" fmla="val -78816"/>
            </a:avLst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HK" sz="2800" dirty="0" smtClean="0">
                <a:latin typeface="+mn-lt"/>
                <a:ea typeface="+mn-ea"/>
              </a:rPr>
              <a:t>Let us learn from </a:t>
            </a:r>
            <a:r>
              <a:rPr lang="en-HK" sz="2800" dirty="0"/>
              <a:t>Piet </a:t>
            </a:r>
            <a:r>
              <a:rPr lang="en-HK" sz="2800" dirty="0" smtClean="0"/>
              <a:t>Mondrian</a:t>
            </a:r>
            <a:r>
              <a:rPr lang="en-HK" sz="2800" dirty="0" smtClean="0">
                <a:latin typeface="+mn-lt"/>
                <a:ea typeface="+mn-ea"/>
              </a:rPr>
              <a:t> </a:t>
            </a:r>
            <a:r>
              <a:rPr lang="en-HK" sz="2800" b="1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.</a:t>
            </a:r>
            <a:endParaRPr lang="en-US" altLang="zh-TW" sz="2800" b="1" dirty="0">
              <a:solidFill>
                <a:schemeClr val="bg1">
                  <a:lumMod val="6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769" y="4661595"/>
            <a:ext cx="1647825" cy="16383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902" y="4653975"/>
            <a:ext cx="1628775" cy="16383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6690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 uiExpand="1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sz="3200" i="1" dirty="0">
                <a:solidFill>
                  <a:srgbClr val="00B050"/>
                </a:solidFill>
              </a:rPr>
              <a:t>Modern</a:t>
            </a:r>
            <a:r>
              <a:rPr lang="en-HK" sz="3200" i="1" dirty="0"/>
              <a:t> Web Layout </a:t>
            </a:r>
            <a:r>
              <a:rPr lang="en-HK" sz="3200" i="1" dirty="0" smtClean="0"/>
              <a:t>Design</a:t>
            </a:r>
            <a:br>
              <a:rPr lang="en-HK" sz="3200" i="1" dirty="0" smtClean="0"/>
            </a:br>
            <a:r>
              <a:rPr lang="en-HK" dirty="0" smtClean="0"/>
              <a:t>Grid-Based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122" y="1676400"/>
            <a:ext cx="6400800" cy="2209800"/>
          </a:xfrm>
        </p:spPr>
        <p:txBody>
          <a:bodyPr/>
          <a:lstStyle/>
          <a:p>
            <a:pPr marL="0" indent="0">
              <a:buNone/>
            </a:pPr>
            <a:r>
              <a:rPr lang="en-HK" sz="3600" b="1" i="1" dirty="0" smtClean="0">
                <a:solidFill>
                  <a:srgbClr val="00B050"/>
                </a:solidFill>
              </a:rPr>
              <a:t>Grid</a:t>
            </a:r>
          </a:p>
          <a:p>
            <a:r>
              <a:rPr lang="en-HK" dirty="0" smtClean="0"/>
              <a:t>2-D structure made up </a:t>
            </a:r>
            <a:r>
              <a:rPr lang="en-HK" dirty="0"/>
              <a:t>of a series of intersecting </a:t>
            </a:r>
            <a:r>
              <a:rPr lang="en-HK" dirty="0" smtClean="0"/>
              <a:t>vertical and horizontal lines </a:t>
            </a:r>
            <a:r>
              <a:rPr lang="en-HK" dirty="0"/>
              <a:t>(</a:t>
            </a:r>
            <a:r>
              <a:rPr lang="en-HK" b="1" i="1" dirty="0">
                <a:solidFill>
                  <a:srgbClr val="00B050"/>
                </a:solidFill>
              </a:rPr>
              <a:t>grid </a:t>
            </a:r>
            <a:r>
              <a:rPr lang="en-HK" b="1" i="1" dirty="0" smtClean="0">
                <a:solidFill>
                  <a:srgbClr val="00B050"/>
                </a:solidFill>
              </a:rPr>
              <a:t>lines</a:t>
            </a:r>
            <a:r>
              <a:rPr lang="en-HK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69EA0-B690-468A-974B-535E1E5A535A}" type="slidenum">
              <a:rPr lang="en-GB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33</a:t>
            </a:fld>
            <a:endParaRPr lang="en-GB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01974" y="1828800"/>
            <a:ext cx="2926080" cy="2194560"/>
            <a:chOff x="934482" y="3124200"/>
            <a:chExt cx="2926080" cy="2194560"/>
          </a:xfrm>
        </p:grpSpPr>
        <p:grpSp>
          <p:nvGrpSpPr>
            <p:cNvPr id="6" name="Group 5"/>
            <p:cNvGrpSpPr/>
            <p:nvPr/>
          </p:nvGrpSpPr>
          <p:grpSpPr>
            <a:xfrm>
              <a:off x="934482" y="3124200"/>
              <a:ext cx="731520" cy="2194560"/>
              <a:chOff x="906238" y="3276600"/>
              <a:chExt cx="731520" cy="2194560"/>
            </a:xfrm>
          </p:grpSpPr>
          <p:sp>
            <p:nvSpPr>
              <p:cNvPr id="19" name="Rectangle 18"/>
              <p:cNvSpPr/>
              <p:nvPr/>
            </p:nvSpPr>
            <p:spPr bwMode="auto">
              <a:xfrm>
                <a:off x="906238" y="327660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906238" y="400812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906238" y="473964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666002" y="3124200"/>
              <a:ext cx="731520" cy="2194560"/>
              <a:chOff x="906238" y="3276600"/>
              <a:chExt cx="731520" cy="2194560"/>
            </a:xfrm>
          </p:grpSpPr>
          <p:sp>
            <p:nvSpPr>
              <p:cNvPr id="16" name="Rectangle 15"/>
              <p:cNvSpPr/>
              <p:nvPr/>
            </p:nvSpPr>
            <p:spPr bwMode="auto">
              <a:xfrm>
                <a:off x="906238" y="327660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906238" y="400812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906238" y="473964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397522" y="3124200"/>
              <a:ext cx="731520" cy="2194560"/>
              <a:chOff x="906238" y="3276600"/>
              <a:chExt cx="731520" cy="2194560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906238" y="327660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906238" y="400812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906238" y="473964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129042" y="3124200"/>
              <a:ext cx="731520" cy="2194560"/>
              <a:chOff x="906238" y="3276600"/>
              <a:chExt cx="731520" cy="2194560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906238" y="327660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906238" y="400812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906238" y="473964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381000" y="3886200"/>
            <a:ext cx="6400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HK" kern="0" dirty="0" smtClean="0"/>
              <a:t>Serves as framework for organizing graphic elements </a:t>
            </a:r>
            <a:r>
              <a:rPr lang="en-HK" b="1" kern="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7598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114800" y="3124200"/>
            <a:ext cx="1219200" cy="914400"/>
            <a:chOff x="4114800" y="3124200"/>
            <a:chExt cx="1219200" cy="914400"/>
          </a:xfrm>
        </p:grpSpPr>
        <p:sp>
          <p:nvSpPr>
            <p:cNvPr id="107" name="Rectangle 106"/>
            <p:cNvSpPr/>
            <p:nvPr/>
          </p:nvSpPr>
          <p:spPr bwMode="auto">
            <a:xfrm>
              <a:off x="4114800" y="3124200"/>
              <a:ext cx="304800" cy="9144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4419600" y="3124200"/>
              <a:ext cx="304800" cy="9144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4724400" y="3124200"/>
              <a:ext cx="304800" cy="9144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5029200" y="3124200"/>
              <a:ext cx="304800" cy="9144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86400" y="3124200"/>
            <a:ext cx="1225296" cy="914400"/>
            <a:chOff x="5486400" y="3124200"/>
            <a:chExt cx="1225296" cy="914400"/>
          </a:xfrm>
        </p:grpSpPr>
        <p:sp>
          <p:nvSpPr>
            <p:cNvPr id="141" name="Rectangle 140"/>
            <p:cNvSpPr/>
            <p:nvPr/>
          </p:nvSpPr>
          <p:spPr bwMode="auto">
            <a:xfrm>
              <a:off x="5486400" y="3124200"/>
              <a:ext cx="1225296" cy="304800"/>
            </a:xfrm>
            <a:prstGeom prst="rect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2" name="Rectangle 141"/>
            <p:cNvSpPr/>
            <p:nvPr/>
          </p:nvSpPr>
          <p:spPr bwMode="auto">
            <a:xfrm>
              <a:off x="5486400" y="3429000"/>
              <a:ext cx="1225296" cy="304800"/>
            </a:xfrm>
            <a:prstGeom prst="rect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3" name="Rectangle 142"/>
            <p:cNvSpPr/>
            <p:nvPr/>
          </p:nvSpPr>
          <p:spPr bwMode="auto">
            <a:xfrm>
              <a:off x="5486400" y="3733800"/>
              <a:ext cx="1225296" cy="304800"/>
            </a:xfrm>
            <a:prstGeom prst="rect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486400" y="4191000"/>
            <a:ext cx="1219200" cy="914400"/>
            <a:chOff x="5486400" y="4191000"/>
            <a:chExt cx="1219200" cy="914400"/>
          </a:xfrm>
        </p:grpSpPr>
        <p:grpSp>
          <p:nvGrpSpPr>
            <p:cNvPr id="60" name="Group 59"/>
            <p:cNvGrpSpPr/>
            <p:nvPr/>
          </p:nvGrpSpPr>
          <p:grpSpPr>
            <a:xfrm>
              <a:off x="5486400" y="4191000"/>
              <a:ext cx="304800" cy="914400"/>
              <a:chOff x="906238" y="3276600"/>
              <a:chExt cx="731520" cy="2194560"/>
            </a:xfrm>
          </p:grpSpPr>
          <p:sp>
            <p:nvSpPr>
              <p:cNvPr id="73" name="Rectangle 72"/>
              <p:cNvSpPr/>
              <p:nvPr/>
            </p:nvSpPr>
            <p:spPr bwMode="auto">
              <a:xfrm>
                <a:off x="906238" y="327660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 bwMode="auto">
              <a:xfrm>
                <a:off x="906238" y="400812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906238" y="473964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70" name="Rectangle 69"/>
            <p:cNvSpPr/>
            <p:nvPr/>
          </p:nvSpPr>
          <p:spPr bwMode="auto">
            <a:xfrm>
              <a:off x="5791200" y="4191000"/>
              <a:ext cx="304800" cy="621792"/>
            </a:xfrm>
            <a:prstGeom prst="rect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5791200" y="4800600"/>
              <a:ext cx="304800" cy="304800"/>
            </a:xfrm>
            <a:prstGeom prst="rect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6096000" y="4191000"/>
              <a:ext cx="304800" cy="914400"/>
            </a:xfrm>
            <a:prstGeom prst="rect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6400800" y="4191000"/>
              <a:ext cx="304800" cy="914400"/>
              <a:chOff x="906238" y="3276600"/>
              <a:chExt cx="731520" cy="2194560"/>
            </a:xfrm>
          </p:grpSpPr>
          <p:sp>
            <p:nvSpPr>
              <p:cNvPr id="64" name="Rectangle 63"/>
              <p:cNvSpPr/>
              <p:nvPr/>
            </p:nvSpPr>
            <p:spPr bwMode="auto">
              <a:xfrm>
                <a:off x="906238" y="327660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906238" y="400812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 bwMode="auto">
              <a:xfrm>
                <a:off x="906238" y="473964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114800" y="4191000"/>
            <a:ext cx="1219200" cy="914400"/>
            <a:chOff x="4114800" y="4191000"/>
            <a:chExt cx="1219200" cy="914400"/>
          </a:xfrm>
        </p:grpSpPr>
        <p:grpSp>
          <p:nvGrpSpPr>
            <p:cNvPr id="27" name="Group 26"/>
            <p:cNvGrpSpPr/>
            <p:nvPr/>
          </p:nvGrpSpPr>
          <p:grpSpPr>
            <a:xfrm>
              <a:off x="4114800" y="4191000"/>
              <a:ext cx="304800" cy="914400"/>
              <a:chOff x="906238" y="3276600"/>
              <a:chExt cx="731520" cy="2194560"/>
            </a:xfrm>
          </p:grpSpPr>
          <p:sp>
            <p:nvSpPr>
              <p:cNvPr id="56" name="Rectangle 55"/>
              <p:cNvSpPr/>
              <p:nvPr/>
            </p:nvSpPr>
            <p:spPr bwMode="auto">
              <a:xfrm>
                <a:off x="906238" y="327660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906238" y="400812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906238" y="473964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 bwMode="auto">
            <a:xfrm>
              <a:off x="4419600" y="4191000"/>
              <a:ext cx="914400" cy="304800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4419600" y="4495800"/>
              <a:ext cx="612648" cy="304800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4419600" y="4800600"/>
              <a:ext cx="304800" cy="304800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5029200" y="4495800"/>
              <a:ext cx="304800" cy="304800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5029200" y="4800600"/>
              <a:ext cx="304800" cy="304800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1" name="Rectangle 160"/>
            <p:cNvSpPr/>
            <p:nvPr/>
          </p:nvSpPr>
          <p:spPr bwMode="auto">
            <a:xfrm>
              <a:off x="4724400" y="4800600"/>
              <a:ext cx="304800" cy="304800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58000" y="4191000"/>
            <a:ext cx="1219200" cy="914400"/>
            <a:chOff x="6858000" y="4191000"/>
            <a:chExt cx="1219200" cy="914400"/>
          </a:xfrm>
        </p:grpSpPr>
        <p:sp>
          <p:nvSpPr>
            <p:cNvPr id="90" name="Rectangle 89"/>
            <p:cNvSpPr/>
            <p:nvPr/>
          </p:nvSpPr>
          <p:spPr bwMode="auto">
            <a:xfrm>
              <a:off x="6858000" y="4191000"/>
              <a:ext cx="914400" cy="304800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6858000" y="4495800"/>
              <a:ext cx="304800" cy="304800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6858000" y="4800600"/>
              <a:ext cx="914400" cy="304800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7772400" y="4191000"/>
              <a:ext cx="304800" cy="914400"/>
              <a:chOff x="906238" y="3276600"/>
              <a:chExt cx="731520" cy="2194560"/>
            </a:xfrm>
          </p:grpSpPr>
          <p:sp>
            <p:nvSpPr>
              <p:cNvPr id="81" name="Rectangle 80"/>
              <p:cNvSpPr/>
              <p:nvPr/>
            </p:nvSpPr>
            <p:spPr bwMode="auto">
              <a:xfrm>
                <a:off x="906238" y="327660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 bwMode="auto">
              <a:xfrm>
                <a:off x="906238" y="400812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 bwMode="auto">
              <a:xfrm>
                <a:off x="906238" y="473964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162" name="Rectangle 161"/>
            <p:cNvSpPr/>
            <p:nvPr/>
          </p:nvSpPr>
          <p:spPr bwMode="auto">
            <a:xfrm>
              <a:off x="7467600" y="4495800"/>
              <a:ext cx="304800" cy="304800"/>
            </a:xfrm>
            <a:prstGeom prst="rect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b="1" dirty="0" smtClean="0"/>
              <a:t>Grid-Based Design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122" y="1676400"/>
            <a:ext cx="9144000" cy="1219200"/>
          </a:xfrm>
        </p:spPr>
        <p:txBody>
          <a:bodyPr/>
          <a:lstStyle/>
          <a:p>
            <a:r>
              <a:rPr lang="en-HK" dirty="0" smtClean="0"/>
              <a:t>Will it be boring?</a:t>
            </a:r>
          </a:p>
          <a:p>
            <a:r>
              <a:rPr lang="en-HK" dirty="0" smtClean="0"/>
              <a:t>How many ways to partition a 3 x 4 grid?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69EA0-B690-468A-974B-535E1E5A535A}" type="slidenum">
              <a:rPr lang="en-GB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34</a:t>
            </a:fld>
            <a:endParaRPr lang="en-GB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934482" y="3124200"/>
            <a:ext cx="2926080" cy="2194560"/>
            <a:chOff x="934482" y="3124200"/>
            <a:chExt cx="2926080" cy="2194560"/>
          </a:xfrm>
        </p:grpSpPr>
        <p:grpSp>
          <p:nvGrpSpPr>
            <p:cNvPr id="34" name="Group 33"/>
            <p:cNvGrpSpPr/>
            <p:nvPr/>
          </p:nvGrpSpPr>
          <p:grpSpPr>
            <a:xfrm>
              <a:off x="934482" y="3124200"/>
              <a:ext cx="731520" cy="2194560"/>
              <a:chOff x="906238" y="3276600"/>
              <a:chExt cx="731520" cy="2194560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906238" y="327660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906238" y="400812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906238" y="473964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666002" y="3124200"/>
              <a:ext cx="731520" cy="2194560"/>
              <a:chOff x="906238" y="3276600"/>
              <a:chExt cx="731520" cy="2194560"/>
            </a:xfrm>
          </p:grpSpPr>
          <p:sp>
            <p:nvSpPr>
              <p:cNvPr id="36" name="Rectangle 35"/>
              <p:cNvSpPr/>
              <p:nvPr/>
            </p:nvSpPr>
            <p:spPr bwMode="auto">
              <a:xfrm>
                <a:off x="906238" y="327660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906238" y="400812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906238" y="473964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2397522" y="3124200"/>
              <a:ext cx="731520" cy="2194560"/>
              <a:chOff x="906238" y="3276600"/>
              <a:chExt cx="731520" cy="2194560"/>
            </a:xfrm>
          </p:grpSpPr>
          <p:sp>
            <p:nvSpPr>
              <p:cNvPr id="40" name="Rectangle 39"/>
              <p:cNvSpPr/>
              <p:nvPr/>
            </p:nvSpPr>
            <p:spPr bwMode="auto">
              <a:xfrm>
                <a:off x="906238" y="327660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906238" y="400812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906238" y="473964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129042" y="3124200"/>
              <a:ext cx="731520" cy="2194560"/>
              <a:chOff x="906238" y="3276600"/>
              <a:chExt cx="731520" cy="2194560"/>
            </a:xfrm>
          </p:grpSpPr>
          <p:sp>
            <p:nvSpPr>
              <p:cNvPr id="44" name="Rectangle 43"/>
              <p:cNvSpPr/>
              <p:nvPr/>
            </p:nvSpPr>
            <p:spPr bwMode="auto">
              <a:xfrm>
                <a:off x="906238" y="327660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906238" y="400812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906238" y="4739640"/>
                <a:ext cx="731520" cy="731520"/>
              </a:xfrm>
              <a:prstGeom prst="rect">
                <a:avLst/>
              </a:prstGeom>
              <a:noFill/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858000" y="3124200"/>
            <a:ext cx="1218602" cy="914400"/>
            <a:chOff x="6858000" y="3124200"/>
            <a:chExt cx="1218602" cy="914400"/>
          </a:xfrm>
        </p:grpSpPr>
        <p:sp>
          <p:nvSpPr>
            <p:cNvPr id="164" name="Rectangle 163"/>
            <p:cNvSpPr/>
            <p:nvPr/>
          </p:nvSpPr>
          <p:spPr bwMode="auto">
            <a:xfrm>
              <a:off x="6858000" y="3124200"/>
              <a:ext cx="304800" cy="9144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162800" y="3124200"/>
              <a:ext cx="304800" cy="9144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8" name="Rectangle 167"/>
            <p:cNvSpPr/>
            <p:nvPr/>
          </p:nvSpPr>
          <p:spPr bwMode="auto">
            <a:xfrm>
              <a:off x="6860450" y="3733800"/>
              <a:ext cx="1216152" cy="3048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7470050" y="3429000"/>
              <a:ext cx="603504" cy="3048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470050" y="3124200"/>
              <a:ext cx="603504" cy="3048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771802" y="3733800"/>
              <a:ext cx="304800" cy="3048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842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737360"/>
            <a:ext cx="3638550" cy="5124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b="1" dirty="0" smtClean="0"/>
              <a:t>Grid-Based Design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69EA0-B690-468A-974B-535E1E5A535A}" type="slidenum">
              <a:rPr lang="en-GB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35</a:t>
            </a:fld>
            <a:endParaRPr lang="en-GB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79413" y="1676400"/>
            <a:ext cx="4114800" cy="1219200"/>
          </a:xfrm>
        </p:spPr>
        <p:txBody>
          <a:bodyPr/>
          <a:lstStyle/>
          <a:p>
            <a:r>
              <a:rPr lang="en-HK" dirty="0" smtClean="0"/>
              <a:t>892 unique ways to partition a 3 x 4 grid!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93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47825"/>
            <a:ext cx="5781675" cy="5210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b="1" dirty="0" smtClean="0"/>
              <a:t>Grid-Based Design</a:t>
            </a:r>
            <a:endParaRPr lang="en-US" sz="6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69EA0-B690-468A-974B-535E1E5A535A}" type="slidenum">
              <a:rPr lang="en-GB" smtClean="0">
                <a:solidFill>
                  <a:srgbClr val="808080"/>
                </a:solidFill>
                <a:latin typeface="Times New Roman" pitchFamily="18" charset="0"/>
                <a:ea typeface="+mn-ea"/>
                <a:cs typeface="+mn-cs"/>
              </a:rPr>
              <a:pPr>
                <a:defRPr/>
              </a:pPr>
              <a:t>36</a:t>
            </a:fld>
            <a:endParaRPr lang="en-GB" dirty="0">
              <a:solidFill>
                <a:srgbClr val="80808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28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" y="1737360"/>
            <a:ext cx="2712212" cy="512064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 smtClean="0"/>
              <a:t>Grid-Based Web Layout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80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D774D4-A1ED-414E-8A08-C09104464F3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HK" dirty="0" smtClean="0"/>
              <a:t>Elements </a:t>
            </a:r>
            <a:r>
              <a:rPr lang="en-HK" dirty="0"/>
              <a:t>of</a:t>
            </a:r>
            <a:br>
              <a:rPr lang="en-HK" dirty="0"/>
            </a:b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Modern </a:t>
            </a:r>
            <a:r>
              <a:rPr lang="en-HK" dirty="0"/>
              <a:t>Web Design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9413" y="1676400"/>
            <a:ext cx="9148762" cy="4953000"/>
          </a:xfrm>
        </p:spPr>
        <p:txBody>
          <a:bodyPr/>
          <a:lstStyle/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Modern web layout design</a:t>
            </a: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Wireframe design</a:t>
            </a:r>
          </a:p>
          <a:p>
            <a:pPr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Banner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Grid-based design</a:t>
            </a:r>
          </a:p>
          <a:p>
            <a:pPr lvl="0">
              <a:spcBef>
                <a:spcPts val="200"/>
              </a:spcBef>
              <a:buClr>
                <a:srgbClr val="00B050"/>
              </a:buClr>
            </a:pPr>
            <a:r>
              <a:rPr lang="en-HK" sz="4000" b="1" i="1" dirty="0" smtClean="0">
                <a:solidFill>
                  <a:srgbClr val="00B050"/>
                </a:solidFill>
              </a:rPr>
              <a:t>Long </a:t>
            </a:r>
            <a:r>
              <a:rPr lang="en-HK" sz="4000" b="1" i="1" dirty="0">
                <a:solidFill>
                  <a:srgbClr val="00B050"/>
                </a:solidFill>
              </a:rPr>
              <a:t>scrolling or multiple web pages?</a:t>
            </a: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Responsive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web design</a:t>
            </a:r>
            <a:endParaRPr lang="en-HK" dirty="0">
              <a:solidFill>
                <a:schemeClr val="bg1">
                  <a:lumMod val="65000"/>
                </a:schemeClr>
              </a:solidFill>
            </a:endParaRP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Accessible web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design</a:t>
            </a:r>
          </a:p>
          <a:p>
            <a:pPr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Implementation without coding</a:t>
            </a:r>
          </a:p>
          <a:p>
            <a:pPr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Search </a:t>
            </a: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engine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optimization 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HK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6400800" y="4419600"/>
            <a:ext cx="1600200" cy="1704975"/>
          </a:xfrm>
          <a:prstGeom prst="line">
            <a:avLst/>
          </a:prstGeom>
          <a:noFill/>
          <a:ln w="406400">
            <a:solidFill>
              <a:srgbClr val="00B05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392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22" y="266700"/>
            <a:ext cx="9144000" cy="1104900"/>
          </a:xfrm>
        </p:spPr>
        <p:txBody>
          <a:bodyPr/>
          <a:lstStyle/>
          <a:p>
            <a:r>
              <a:rPr lang="en-HK" dirty="0" smtClean="0"/>
              <a:t>Long Scrolling or</a:t>
            </a:r>
            <a:br>
              <a:rPr lang="en-HK" dirty="0" smtClean="0"/>
            </a:br>
            <a:r>
              <a:rPr lang="en-HK" dirty="0" smtClean="0"/>
              <a:t>Multiple Web Pages?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HK" sz="3600" b="1" i="1" dirty="0" smtClean="0">
                <a:solidFill>
                  <a:srgbClr val="00B050"/>
                </a:solidFill>
              </a:rPr>
              <a:t>Long Scrolling</a:t>
            </a:r>
          </a:p>
          <a:p>
            <a:r>
              <a:rPr lang="en-HK" dirty="0" smtClean="0"/>
              <a:t>New trend due to mobile phones</a:t>
            </a:r>
          </a:p>
          <a:p>
            <a:r>
              <a:rPr lang="en-HK" dirty="0" smtClean="0"/>
              <a:t>They do not support multiple windows 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41E7-18B4-4688-9303-CA0EC53DBDCD}" type="slidenum">
              <a:rPr lang="en-US" smtClean="0">
                <a:solidFill>
                  <a:srgbClr val="808080"/>
                </a:solidFill>
              </a:rPr>
              <a:pPr/>
              <a:t>39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26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 smtClean="0"/>
              <a:t>Presentation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Learn from other specialties</a:t>
            </a:r>
          </a:p>
          <a:p>
            <a:pPr lvl="0"/>
            <a:r>
              <a:rPr lang="en-US" dirty="0" smtClean="0"/>
              <a:t>Elements of modern web design</a:t>
            </a:r>
          </a:p>
          <a:p>
            <a:pPr lvl="0"/>
            <a:r>
              <a:rPr lang="en-US" dirty="0" smtClean="0"/>
              <a:t>Conclusion 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41E7-18B4-4688-9303-CA0EC53DBDCD}" type="slidenum">
              <a:rPr lang="en-US" smtClean="0">
                <a:solidFill>
                  <a:srgbClr val="808080"/>
                </a:solidFill>
              </a:rPr>
              <a:pPr/>
              <a:t>4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39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22" y="266700"/>
            <a:ext cx="9144000" cy="1104900"/>
          </a:xfrm>
        </p:spPr>
        <p:txBody>
          <a:bodyPr/>
          <a:lstStyle/>
          <a:p>
            <a:r>
              <a:rPr lang="en-HK" dirty="0" smtClean="0"/>
              <a:t>Long Scrolling or</a:t>
            </a:r>
            <a:br>
              <a:rPr lang="en-HK" dirty="0" smtClean="0"/>
            </a:br>
            <a:r>
              <a:rPr lang="en-HK" dirty="0" smtClean="0"/>
              <a:t>Multiple Web Pages?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3" y="1676400"/>
            <a:ext cx="7772400" cy="4953000"/>
          </a:xfrm>
        </p:spPr>
        <p:txBody>
          <a:bodyPr/>
          <a:lstStyle/>
          <a:p>
            <a:pPr marL="0" indent="0">
              <a:buNone/>
            </a:pPr>
            <a:r>
              <a:rPr lang="en-HK" sz="3600" b="1" i="1" dirty="0" smtClean="0">
                <a:solidFill>
                  <a:schemeClr val="bg2"/>
                </a:solidFill>
              </a:rPr>
              <a:t>Considerations</a:t>
            </a:r>
          </a:p>
          <a:p>
            <a:r>
              <a:rPr lang="en-HK" dirty="0" smtClean="0"/>
              <a:t>How </a:t>
            </a:r>
            <a:r>
              <a:rPr lang="en-HK" dirty="0"/>
              <a:t>much content </a:t>
            </a:r>
            <a:r>
              <a:rPr lang="en-HK" dirty="0" smtClean="0"/>
              <a:t>on main </a:t>
            </a:r>
            <a:r>
              <a:rPr lang="en-HK" dirty="0"/>
              <a:t>page?</a:t>
            </a:r>
          </a:p>
          <a:p>
            <a:r>
              <a:rPr lang="en-HK" dirty="0" smtClean="0"/>
              <a:t>Enough content to justify splitting?</a:t>
            </a:r>
            <a:endParaRPr lang="en-HK" dirty="0"/>
          </a:p>
          <a:p>
            <a:r>
              <a:rPr lang="en-HK" dirty="0"/>
              <a:t>Do </a:t>
            </a:r>
            <a:r>
              <a:rPr lang="en-HK" dirty="0" smtClean="0"/>
              <a:t>supporting </a:t>
            </a:r>
            <a:r>
              <a:rPr lang="en-HK" dirty="0"/>
              <a:t>pages have enough content to </a:t>
            </a:r>
            <a:r>
              <a:rPr lang="en-HK" dirty="0" smtClean="0"/>
              <a:t>be stand </a:t>
            </a:r>
            <a:r>
              <a:rPr lang="en-HK" dirty="0"/>
              <a:t>alone?</a:t>
            </a:r>
          </a:p>
          <a:p>
            <a:r>
              <a:rPr lang="en-HK" dirty="0" smtClean="0"/>
              <a:t>Easier </a:t>
            </a:r>
            <a:r>
              <a:rPr lang="en-HK" dirty="0"/>
              <a:t>for users to find </a:t>
            </a:r>
            <a:r>
              <a:rPr lang="en-HK" dirty="0" smtClean="0"/>
              <a:t>content if </a:t>
            </a:r>
            <a:r>
              <a:rPr lang="en-HK" dirty="0"/>
              <a:t>it is spread across numerous pages</a:t>
            </a:r>
            <a:r>
              <a:rPr lang="en-HK" dirty="0" smtClean="0"/>
              <a:t>? 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HK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41E7-18B4-4688-9303-CA0EC53DBDCD}" type="slidenum">
              <a:rPr lang="en-US" smtClean="0">
                <a:solidFill>
                  <a:srgbClr val="808080"/>
                </a:solidFill>
              </a:rPr>
              <a:pPr/>
              <a:t>40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26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688" y="2960370"/>
            <a:ext cx="4171950" cy="2800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22" y="266700"/>
            <a:ext cx="9144000" cy="1104900"/>
          </a:xfrm>
        </p:spPr>
        <p:txBody>
          <a:bodyPr/>
          <a:lstStyle/>
          <a:p>
            <a:r>
              <a:rPr lang="en-HK" dirty="0" smtClean="0"/>
              <a:t>Long Scrolling or</a:t>
            </a:r>
            <a:br>
              <a:rPr lang="en-HK" dirty="0" smtClean="0"/>
            </a:br>
            <a:r>
              <a:rPr lang="en-HK" dirty="0" smtClean="0"/>
              <a:t>Multiple Web Pages?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536" y="1676400"/>
            <a:ext cx="9148519" cy="1981200"/>
          </a:xfrm>
        </p:spPr>
        <p:txBody>
          <a:bodyPr/>
          <a:lstStyle/>
          <a:p>
            <a:pPr marL="0" indent="0">
              <a:buNone/>
            </a:pPr>
            <a:r>
              <a:rPr lang="en-HK" sz="3600" b="1" i="1" dirty="0" smtClean="0">
                <a:solidFill>
                  <a:srgbClr val="00B050"/>
                </a:solidFill>
              </a:rPr>
              <a:t>Recommendations</a:t>
            </a:r>
          </a:p>
          <a:p>
            <a:r>
              <a:rPr lang="en-HK" dirty="0" smtClean="0"/>
              <a:t>Strike a balance</a:t>
            </a:r>
          </a:p>
          <a:p>
            <a:r>
              <a:rPr lang="en-HK" dirty="0" smtClean="0"/>
              <a:t>Use accordions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41E7-18B4-4688-9303-CA0EC53DBDCD}" type="slidenum">
              <a:rPr lang="en-US" smtClean="0">
                <a:solidFill>
                  <a:srgbClr val="808080"/>
                </a:solidFill>
              </a:rPr>
              <a:pPr/>
              <a:t>41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33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838" y="3017520"/>
            <a:ext cx="4114800" cy="3493598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22" y="266700"/>
            <a:ext cx="9144000" cy="1104900"/>
          </a:xfrm>
        </p:spPr>
        <p:txBody>
          <a:bodyPr/>
          <a:lstStyle/>
          <a:p>
            <a:r>
              <a:rPr lang="en-HK" dirty="0" smtClean="0"/>
              <a:t>Long Scrolling or</a:t>
            </a:r>
            <a:br>
              <a:rPr lang="en-HK" dirty="0" smtClean="0"/>
            </a:br>
            <a:r>
              <a:rPr lang="en-HK" dirty="0" smtClean="0"/>
              <a:t>Multiple Web Pages?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536" y="1676400"/>
            <a:ext cx="9148519" cy="1905000"/>
          </a:xfrm>
        </p:spPr>
        <p:txBody>
          <a:bodyPr/>
          <a:lstStyle/>
          <a:p>
            <a:pPr marL="0" indent="0">
              <a:buNone/>
            </a:pPr>
            <a:r>
              <a:rPr lang="en-HK" sz="3600" b="1" i="1" dirty="0" smtClean="0">
                <a:solidFill>
                  <a:schemeClr val="bg1">
                    <a:lumMod val="65000"/>
                  </a:schemeClr>
                </a:solidFill>
              </a:rPr>
              <a:t>Recommendations</a:t>
            </a:r>
          </a:p>
          <a:p>
            <a:pPr>
              <a:buClr>
                <a:schemeClr val="bg1">
                  <a:lumMod val="65000"/>
                </a:schemeClr>
              </a:buClr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Strike a balance</a:t>
            </a:r>
          </a:p>
          <a:p>
            <a:pPr>
              <a:buClr>
                <a:schemeClr val="bg1">
                  <a:lumMod val="65000"/>
                </a:schemeClr>
              </a:buClr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Use accordions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3810000"/>
            <a:ext cx="1371600" cy="954107"/>
          </a:xfrm>
          <a:prstGeom prst="wedgeRectCallout">
            <a:avLst>
              <a:gd name="adj1" fmla="val 170421"/>
              <a:gd name="adj2" fmla="val -9332"/>
            </a:avLst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HK" sz="2800" b="1" i="1" dirty="0" smtClean="0">
                <a:solidFill>
                  <a:srgbClr val="00B050"/>
                </a:solidFill>
              </a:rPr>
              <a:t>Click to expand</a:t>
            </a:r>
            <a:endParaRPr lang="en-US" sz="20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952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22" y="266700"/>
            <a:ext cx="9144000" cy="1104900"/>
          </a:xfrm>
        </p:spPr>
        <p:txBody>
          <a:bodyPr/>
          <a:lstStyle/>
          <a:p>
            <a:r>
              <a:rPr lang="en-HK" dirty="0" smtClean="0"/>
              <a:t>Long Scrolling or</a:t>
            </a:r>
            <a:br>
              <a:rPr lang="en-HK" dirty="0" smtClean="0"/>
            </a:br>
            <a:r>
              <a:rPr lang="en-HK" dirty="0" smtClean="0"/>
              <a:t>Multiple Web Pages?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9536" y="1676400"/>
            <a:ext cx="9148519" cy="1905000"/>
          </a:xfrm>
        </p:spPr>
        <p:txBody>
          <a:bodyPr/>
          <a:lstStyle/>
          <a:p>
            <a:pPr marL="0" indent="0">
              <a:buNone/>
            </a:pPr>
            <a:r>
              <a:rPr lang="en-HK" sz="3600" b="1" i="1" dirty="0" smtClean="0">
                <a:solidFill>
                  <a:schemeClr val="bg1">
                    <a:lumMod val="65000"/>
                  </a:schemeClr>
                </a:solidFill>
              </a:rPr>
              <a:t>Recommendations</a:t>
            </a:r>
          </a:p>
          <a:p>
            <a:pPr>
              <a:buClr>
                <a:schemeClr val="bg1">
                  <a:lumMod val="65000"/>
                </a:schemeClr>
              </a:buClr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Strike a balance</a:t>
            </a:r>
          </a:p>
          <a:p>
            <a:pPr>
              <a:buClr>
                <a:schemeClr val="bg1">
                  <a:lumMod val="65000"/>
                </a:schemeClr>
              </a:buClr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Use accordions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838" y="3017519"/>
            <a:ext cx="4113738" cy="384048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14400" y="3809999"/>
            <a:ext cx="1463040" cy="960120"/>
          </a:xfrm>
          <a:prstGeom prst="wedgeRectCallout">
            <a:avLst>
              <a:gd name="adj1" fmla="val 159244"/>
              <a:gd name="adj2" fmla="val -9328"/>
            </a:avLst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HK" sz="2800" b="1" i="1" dirty="0" smtClean="0">
                <a:solidFill>
                  <a:schemeClr val="bg2"/>
                </a:solidFill>
              </a:rPr>
              <a:t>Click to collapse</a:t>
            </a:r>
            <a:endParaRPr lang="en-US" sz="2000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42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22" y="266700"/>
            <a:ext cx="9144000" cy="1104900"/>
          </a:xfrm>
        </p:spPr>
        <p:txBody>
          <a:bodyPr/>
          <a:lstStyle/>
          <a:p>
            <a:r>
              <a:rPr lang="en-HK" dirty="0" smtClean="0"/>
              <a:t>Long Scrolling or</a:t>
            </a:r>
            <a:br>
              <a:rPr lang="en-HK" dirty="0" smtClean="0"/>
            </a:br>
            <a:r>
              <a:rPr lang="en-HK" dirty="0" smtClean="0"/>
              <a:t>Multiple Web Pages?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536" y="1676400"/>
            <a:ext cx="9148519" cy="1905000"/>
          </a:xfrm>
        </p:spPr>
        <p:txBody>
          <a:bodyPr/>
          <a:lstStyle/>
          <a:p>
            <a:pPr marL="0" indent="0">
              <a:buNone/>
            </a:pPr>
            <a:r>
              <a:rPr lang="en-HK" sz="3600" b="1" i="1" dirty="0" smtClean="0">
                <a:solidFill>
                  <a:schemeClr val="bg1">
                    <a:lumMod val="65000"/>
                  </a:schemeClr>
                </a:solidFill>
              </a:rPr>
              <a:t>Recommendations</a:t>
            </a:r>
          </a:p>
          <a:p>
            <a:pPr>
              <a:buClr>
                <a:schemeClr val="bg1">
                  <a:lumMod val="65000"/>
                </a:schemeClr>
              </a:buClr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Strike a balance</a:t>
            </a:r>
          </a:p>
          <a:p>
            <a:pPr>
              <a:buClr>
                <a:schemeClr val="bg1">
                  <a:lumMod val="65000"/>
                </a:schemeClr>
              </a:buClr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Use accordions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838" y="3017520"/>
            <a:ext cx="4114800" cy="3493598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508131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22" y="266700"/>
            <a:ext cx="9144000" cy="1104900"/>
          </a:xfrm>
        </p:spPr>
        <p:txBody>
          <a:bodyPr/>
          <a:lstStyle/>
          <a:p>
            <a:r>
              <a:rPr lang="en-HK" dirty="0" smtClean="0"/>
              <a:t>Long Scrolling or</a:t>
            </a:r>
            <a:br>
              <a:rPr lang="en-HK" dirty="0" smtClean="0"/>
            </a:br>
            <a:r>
              <a:rPr lang="en-HK" dirty="0" smtClean="0"/>
              <a:t>Multiple Web Pages?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536" y="1676400"/>
            <a:ext cx="9148519" cy="1905000"/>
          </a:xfrm>
        </p:spPr>
        <p:txBody>
          <a:bodyPr/>
          <a:lstStyle/>
          <a:p>
            <a:pPr marL="0" indent="0">
              <a:buNone/>
            </a:pPr>
            <a:r>
              <a:rPr lang="en-HK" sz="3600" b="1" i="1" dirty="0" smtClean="0">
                <a:solidFill>
                  <a:schemeClr val="bg1">
                    <a:lumMod val="65000"/>
                  </a:schemeClr>
                </a:solidFill>
              </a:rPr>
              <a:t>Recommendations</a:t>
            </a:r>
          </a:p>
          <a:p>
            <a:pPr>
              <a:buClr>
                <a:schemeClr val="bg1">
                  <a:lumMod val="65000"/>
                </a:schemeClr>
              </a:buClr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Strike a balance</a:t>
            </a:r>
          </a:p>
          <a:p>
            <a:pPr>
              <a:buClr>
                <a:schemeClr val="bg1">
                  <a:lumMod val="65000"/>
                </a:schemeClr>
              </a:buClr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Use accordions</a:t>
            </a:r>
          </a:p>
          <a:p>
            <a:pPr>
              <a:buClr>
                <a:srgbClr val="000066"/>
              </a:buClr>
            </a:pPr>
            <a:r>
              <a:rPr lang="en-HK" dirty="0" smtClean="0"/>
              <a:t>Responsive web design 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41E7-18B4-4688-9303-CA0EC53DBDCD}" type="slidenum">
              <a:rPr lang="en-US" smtClean="0">
                <a:solidFill>
                  <a:srgbClr val="808080"/>
                </a:solidFill>
              </a:rPr>
              <a:pPr/>
              <a:t>45</a:t>
            </a:fld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83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D774D4-A1ED-414E-8A08-C09104464F3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HK" dirty="0" smtClean="0"/>
              <a:t>Elements </a:t>
            </a:r>
            <a:r>
              <a:rPr lang="en-HK" dirty="0"/>
              <a:t>of</a:t>
            </a:r>
            <a:br>
              <a:rPr lang="en-HK" dirty="0"/>
            </a:b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Modern </a:t>
            </a:r>
            <a:r>
              <a:rPr lang="en-HK" dirty="0"/>
              <a:t>Web Design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9413" y="1676400"/>
            <a:ext cx="9148762" cy="4953000"/>
          </a:xfrm>
        </p:spPr>
        <p:txBody>
          <a:bodyPr/>
          <a:lstStyle/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Modern web layout design</a:t>
            </a:r>
          </a:p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Wireframe design</a:t>
            </a:r>
          </a:p>
          <a:p>
            <a:pPr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Banner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Grid-based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Long </a:t>
            </a: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scrolling or multiple web pages?</a:t>
            </a:r>
            <a:endParaRPr lang="en-HK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0">
              <a:spcBef>
                <a:spcPts val="200"/>
              </a:spcBef>
              <a:buClr>
                <a:srgbClr val="00B050"/>
              </a:buClr>
            </a:pPr>
            <a:r>
              <a:rPr lang="en-HK" sz="4000" b="1" i="1" dirty="0">
                <a:solidFill>
                  <a:srgbClr val="00B050"/>
                </a:solidFill>
              </a:rPr>
              <a:t>Responsive </a:t>
            </a:r>
            <a:r>
              <a:rPr lang="en-HK" sz="4000" b="1" i="1" dirty="0" smtClean="0">
                <a:solidFill>
                  <a:srgbClr val="00B050"/>
                </a:solidFill>
              </a:rPr>
              <a:t>web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Accessible </a:t>
            </a: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web 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design</a:t>
            </a:r>
          </a:p>
          <a:p>
            <a:pPr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Implementation without coding</a:t>
            </a:r>
          </a:p>
          <a:p>
            <a:pPr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Search </a:t>
            </a: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engine optimization</a:t>
            </a: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HK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5791200" y="4648200"/>
            <a:ext cx="1600200" cy="1704975"/>
          </a:xfrm>
          <a:prstGeom prst="line">
            <a:avLst/>
          </a:prstGeom>
          <a:noFill/>
          <a:ln w="406400">
            <a:solidFill>
              <a:srgbClr val="00B05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291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 smtClean="0">
                <a:solidFill>
                  <a:srgbClr val="00B050"/>
                </a:solidFill>
              </a:rPr>
              <a:t>Responsive</a:t>
            </a:r>
            <a:r>
              <a:rPr lang="en-HK" dirty="0" smtClean="0"/>
              <a:t> </a:t>
            </a:r>
            <a:r>
              <a:rPr lang="en-HK" dirty="0"/>
              <a:t>Web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536" y="1676400"/>
            <a:ext cx="8321040" cy="4953000"/>
          </a:xfrm>
        </p:spPr>
        <p:txBody>
          <a:bodyPr/>
          <a:lstStyle/>
          <a:p>
            <a:pPr marL="0" lvl="1" indent="0">
              <a:buNone/>
            </a:pPr>
            <a:r>
              <a:rPr lang="en-US" sz="3600" b="1" i="1" dirty="0" smtClean="0"/>
              <a:t>Responds </a:t>
            </a:r>
            <a:r>
              <a:rPr lang="en-US" sz="3600" b="1" i="1" dirty="0"/>
              <a:t>properly </a:t>
            </a:r>
            <a:r>
              <a:rPr lang="en-US" sz="3600" b="1" i="1" dirty="0" smtClean="0"/>
              <a:t>to</a:t>
            </a:r>
          </a:p>
          <a:p>
            <a:pPr marL="398463" lvl="1" indent="-398463">
              <a:buFont typeface="Wingdings" pitchFamily="2" charset="2"/>
              <a:buChar char="u"/>
            </a:pPr>
            <a:r>
              <a:rPr lang="en-US" sz="3200" dirty="0" smtClean="0"/>
              <a:t>Different devices</a:t>
            </a:r>
          </a:p>
          <a:p>
            <a:pPr marL="742950" lvl="2" indent="-342900">
              <a:buFont typeface="Wingdings" panose="05000000000000000000" pitchFamily="2" charset="2"/>
              <a:buChar char=""/>
            </a:pPr>
            <a:r>
              <a:rPr lang="en-US" sz="2800" dirty="0" smtClean="0"/>
              <a:t>Desktop </a:t>
            </a:r>
            <a:r>
              <a:rPr lang="en-US" sz="2800" dirty="0"/>
              <a:t>computers, laptop computers, tablets, </a:t>
            </a:r>
            <a:r>
              <a:rPr lang="en-US" sz="2800" dirty="0" smtClean="0"/>
              <a:t>smart phones</a:t>
            </a:r>
          </a:p>
          <a:p>
            <a:pPr marL="398463" lvl="1" indent="-398463">
              <a:buFont typeface="Wingdings" pitchFamily="2" charset="2"/>
              <a:buChar char="u"/>
            </a:pPr>
            <a:r>
              <a:rPr lang="en-US" sz="3200" dirty="0" smtClean="0"/>
              <a:t>Different </a:t>
            </a:r>
            <a:r>
              <a:rPr lang="en-US" sz="3200" dirty="0"/>
              <a:t>screen </a:t>
            </a:r>
            <a:r>
              <a:rPr lang="en-US" sz="3200" dirty="0" smtClean="0"/>
              <a:t>sizes </a:t>
            </a:r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32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3B41E7-18B4-4688-9303-CA0EC53DBDC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44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3" y="266700"/>
            <a:ext cx="9147175" cy="1104900"/>
          </a:xfrm>
        </p:spPr>
        <p:txBody>
          <a:bodyPr/>
          <a:lstStyle/>
          <a:p>
            <a:r>
              <a:rPr lang="en-HK" sz="3200" i="1" dirty="0">
                <a:solidFill>
                  <a:srgbClr val="CC0000"/>
                </a:solidFill>
              </a:rPr>
              <a:t>We Learn from </a:t>
            </a:r>
            <a:r>
              <a:rPr lang="en-HK" sz="3200" i="1" dirty="0" smtClean="0">
                <a:solidFill>
                  <a:srgbClr val="CC0000"/>
                </a:solidFill>
              </a:rPr>
              <a:t>Mistakes</a:t>
            </a:r>
            <a:br>
              <a:rPr lang="en-HK" sz="3200" i="1" dirty="0" smtClean="0">
                <a:solidFill>
                  <a:srgbClr val="CC0000"/>
                </a:solidFill>
              </a:rPr>
            </a:br>
            <a:r>
              <a:rPr lang="en-HK" dirty="0" smtClean="0">
                <a:solidFill>
                  <a:srgbClr val="CC0000"/>
                </a:solidFill>
              </a:rPr>
              <a:t>Traditional Web Design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540" y="1676400"/>
            <a:ext cx="4497241" cy="533400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smtClean="0"/>
              <a:t>Desktop Version</a:t>
            </a:r>
            <a:endParaRPr lang="en-GB" b="1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508259" cy="533400"/>
          </a:xfrm>
        </p:spPr>
        <p:txBody>
          <a:bodyPr/>
          <a:lstStyle/>
          <a:p>
            <a:pPr marL="0" indent="0" algn="r">
              <a:buNone/>
            </a:pPr>
            <a:r>
              <a:rPr lang="en-US" b="1" i="1" dirty="0" smtClean="0"/>
              <a:t>Mobile Phone Version</a:t>
            </a:r>
            <a:endParaRPr lang="en-GB" b="1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5DCCB4-17AB-0F40-9FAF-0E83DBC5104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pic>
        <p:nvPicPr>
          <p:cNvPr id="6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9" y="2377440"/>
            <a:ext cx="4389121" cy="246888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79" y="2377440"/>
            <a:ext cx="2194560" cy="3901438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696200" y="3276600"/>
            <a:ext cx="1783080" cy="523220"/>
          </a:xfrm>
          <a:prstGeom prst="wedgeRectCallout">
            <a:avLst>
              <a:gd name="adj1" fmla="val -89415"/>
              <a:gd name="adj2" fmla="val -63705"/>
            </a:avLst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HK" sz="2800" b="1" i="1" dirty="0" smtClean="0">
                <a:solidFill>
                  <a:schemeClr val="bg2"/>
                </a:solidFill>
              </a:rPr>
              <a:t>Tiny fonts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6200" y="4114800"/>
            <a:ext cx="1783080" cy="1417320"/>
          </a:xfrm>
          <a:prstGeom prst="wedgeRectCallout">
            <a:avLst>
              <a:gd name="adj1" fmla="val -113857"/>
              <a:gd name="adj2" fmla="val 22685"/>
            </a:avLst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HK" sz="2800" b="1" i="1" dirty="0" smtClean="0">
                <a:solidFill>
                  <a:schemeClr val="bg2"/>
                </a:solidFill>
              </a:rPr>
              <a:t>Complete waste of resources </a:t>
            </a:r>
            <a:r>
              <a:rPr lang="en-HK" sz="2800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82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8" grpId="0" uiExpand="1" build="p" animBg="1"/>
      <p:bldP spid="9" grpId="0" uiExpand="1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696405"/>
            <a:ext cx="8915400" cy="5010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 smtClean="0">
                <a:solidFill>
                  <a:srgbClr val="00B050"/>
                </a:solidFill>
              </a:rPr>
              <a:t>Responsive</a:t>
            </a:r>
            <a:r>
              <a:rPr lang="en-HK" dirty="0" smtClean="0"/>
              <a:t> Web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49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D774D4-A1ED-414E-8A08-C09104464F3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US" dirty="0" smtClean="0"/>
              <a:t>Presentation Outline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9413" y="1676400"/>
            <a:ext cx="9148762" cy="4953000"/>
          </a:xfrm>
        </p:spPr>
        <p:txBody>
          <a:bodyPr/>
          <a:lstStyle/>
          <a:p>
            <a:pPr lvl="0"/>
            <a:r>
              <a:rPr lang="en-HK" sz="4000" b="1" i="1" dirty="0" smtClean="0">
                <a:solidFill>
                  <a:srgbClr val="00B050"/>
                </a:solidFill>
              </a:rPr>
              <a:t>Learn </a:t>
            </a:r>
            <a:r>
              <a:rPr lang="en-HK" sz="4000" b="1" i="1" dirty="0">
                <a:solidFill>
                  <a:srgbClr val="00B050"/>
                </a:solidFill>
              </a:rPr>
              <a:t>from other </a:t>
            </a:r>
            <a:r>
              <a:rPr lang="en-HK" sz="4000" b="1" i="1" dirty="0" smtClean="0">
                <a:solidFill>
                  <a:srgbClr val="00B050"/>
                </a:solidFill>
              </a:rPr>
              <a:t>specialties</a:t>
            </a:r>
            <a:endParaRPr lang="en-US" sz="4000" b="1" i="1" dirty="0" smtClean="0">
              <a:solidFill>
                <a:srgbClr val="00B050"/>
              </a:solidFill>
            </a:endParaRPr>
          </a:p>
          <a:p>
            <a:pPr lvl="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Elements of modern web design</a:t>
            </a:r>
          </a:p>
          <a:p>
            <a:pPr lvl="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Conclusion 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7010400" y="2133600"/>
            <a:ext cx="1600200" cy="1704975"/>
          </a:xfrm>
          <a:prstGeom prst="line">
            <a:avLst/>
          </a:prstGeom>
          <a:noFill/>
          <a:ln w="406400">
            <a:solidFill>
              <a:srgbClr val="00B05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139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solidFill>
                  <a:srgbClr val="00B050"/>
                </a:solidFill>
              </a:rPr>
              <a:t>Responsive</a:t>
            </a:r>
            <a:r>
              <a:rPr lang="en-HK" dirty="0">
                <a:solidFill>
                  <a:srgbClr val="000066"/>
                </a:solidFill>
              </a:rPr>
              <a:t> Web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3B41E7-18B4-4688-9303-CA0EC53DBDC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01383" y="1691640"/>
            <a:ext cx="2596632" cy="5166360"/>
            <a:chOff x="501383" y="1691640"/>
            <a:chExt cx="2596632" cy="5166360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1383" y="1691640"/>
              <a:ext cx="2596632" cy="5166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6358" y="2277611"/>
              <a:ext cx="2266682" cy="402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994360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 smtClean="0">
                <a:solidFill>
                  <a:srgbClr val="00B050"/>
                </a:solidFill>
              </a:rPr>
              <a:t>Responsive</a:t>
            </a:r>
            <a:r>
              <a:rPr lang="en-HK" dirty="0" smtClean="0"/>
              <a:t> </a:t>
            </a:r>
            <a:r>
              <a:rPr lang="en-HK" dirty="0"/>
              <a:t>Web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536" y="1676400"/>
            <a:ext cx="9148519" cy="2819400"/>
          </a:xfrm>
        </p:spPr>
        <p:txBody>
          <a:bodyPr/>
          <a:lstStyle/>
          <a:p>
            <a:pPr marL="0" lvl="1" indent="0">
              <a:buNone/>
            </a:pPr>
            <a:r>
              <a:rPr lang="en-US" sz="3600" b="1" i="1" dirty="0" smtClean="0"/>
              <a:t>Responds </a:t>
            </a:r>
            <a:r>
              <a:rPr lang="en-US" sz="3600" b="1" i="1" dirty="0"/>
              <a:t>properly </a:t>
            </a:r>
            <a:r>
              <a:rPr lang="en-US" sz="3600" b="1" i="1" dirty="0" smtClean="0"/>
              <a:t>to</a:t>
            </a:r>
          </a:p>
          <a:p>
            <a:pPr marL="398463" lvl="1" indent="-398463">
              <a:buClr>
                <a:schemeClr val="bg1">
                  <a:lumMod val="65000"/>
                </a:schemeClr>
              </a:buClr>
              <a:buFont typeface="Wingdings" pitchFamily="2" charset="2"/>
              <a:buChar char="u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Different devices</a:t>
            </a:r>
          </a:p>
          <a:p>
            <a:pPr marL="742950" lvl="2" indent="-342900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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Desktop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computers, laptop computers, tablets,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smart phones</a:t>
            </a:r>
          </a:p>
          <a:p>
            <a:pPr marL="398463" lvl="1" indent="-398463">
              <a:buClr>
                <a:schemeClr val="bg1">
                  <a:lumMod val="65000"/>
                </a:schemeClr>
              </a:buClr>
              <a:buFont typeface="Wingdings" pitchFamily="2" charset="2"/>
              <a:buChar char="u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Different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screen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sizes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3B41E7-18B4-4688-9303-CA0EC53DBDC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4428146"/>
            <a:ext cx="914851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262063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60525" indent="-2841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8988" indent="-2841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6188" indent="-2841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3388" indent="-2841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30588" indent="-2841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7788" indent="-28416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98463" marR="0" lvl="1" indent="-3984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Arial"/>
              </a:rPr>
              <a:t>Different orientations</a:t>
            </a:r>
          </a:p>
          <a:p>
            <a:pPr marL="803275" marR="0" lvl="2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Arial"/>
              </a:rPr>
              <a:t>Portrait and landscape modes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/>
                <a:ea typeface="ＭＳ Ｐゴシック" charset="0"/>
                <a:cs typeface="Arial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6236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3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429000" y="1691641"/>
            <a:ext cx="5166360" cy="2596632"/>
            <a:chOff x="3657601" y="1691641"/>
            <a:chExt cx="5166360" cy="2596632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4942465" y="406777"/>
              <a:ext cx="2596632" cy="5166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58886" y="1856615"/>
              <a:ext cx="4023360" cy="2266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solidFill>
                  <a:srgbClr val="00B050"/>
                </a:solidFill>
              </a:rPr>
              <a:t>Responsive</a:t>
            </a:r>
            <a:r>
              <a:rPr lang="en-HK" dirty="0">
                <a:solidFill>
                  <a:srgbClr val="000066"/>
                </a:solidFill>
              </a:rPr>
              <a:t> Web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3B41E7-18B4-4688-9303-CA0EC53DBDC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01383" y="1691640"/>
            <a:ext cx="2596632" cy="5166360"/>
            <a:chOff x="501383" y="1691640"/>
            <a:chExt cx="2596632" cy="5166360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1383" y="1691640"/>
              <a:ext cx="2596632" cy="5166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66358" y="2277611"/>
              <a:ext cx="2266682" cy="402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05747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36" y="1733550"/>
            <a:ext cx="8229600" cy="5124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 smtClean="0">
                <a:solidFill>
                  <a:srgbClr val="00B050"/>
                </a:solidFill>
              </a:rPr>
              <a:t>Responsive</a:t>
            </a:r>
            <a:r>
              <a:rPr lang="en-HK" dirty="0" smtClean="0"/>
              <a:t> + Wireframe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824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D774D4-A1ED-414E-8A08-C09104464F3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HK" dirty="0" smtClean="0"/>
              <a:t>Elements </a:t>
            </a:r>
            <a:r>
              <a:rPr lang="en-HK" dirty="0"/>
              <a:t>of</a:t>
            </a:r>
            <a:br>
              <a:rPr lang="en-HK" dirty="0"/>
            </a:b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Modern </a:t>
            </a:r>
            <a:r>
              <a:rPr lang="en-HK" dirty="0"/>
              <a:t>Web Design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9413" y="1676400"/>
            <a:ext cx="9148762" cy="4953000"/>
          </a:xfrm>
        </p:spPr>
        <p:txBody>
          <a:bodyPr/>
          <a:lstStyle/>
          <a:p>
            <a:pPr lvl="0"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Modern web layout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Wireframe design</a:t>
            </a:r>
          </a:p>
          <a:p>
            <a:pPr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Banner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Grid-based design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Long scrolling or multiple web pages?</a:t>
            </a:r>
          </a:p>
          <a:p>
            <a:pPr lvl="0"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Responsive web design</a:t>
            </a:r>
          </a:p>
          <a:p>
            <a:pPr lvl="0">
              <a:spcBef>
                <a:spcPts val="200"/>
              </a:spcBef>
              <a:buClr>
                <a:srgbClr val="00B050"/>
              </a:buClr>
            </a:pPr>
            <a:r>
              <a:rPr lang="en-HK" sz="4000" b="1" i="1" dirty="0" smtClean="0">
                <a:solidFill>
                  <a:srgbClr val="00B050"/>
                </a:solidFill>
              </a:rPr>
              <a:t>Accessible web design</a:t>
            </a:r>
          </a:p>
          <a:p>
            <a:pPr>
              <a:spcBef>
                <a:spcPts val="200"/>
              </a:spcBef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Implementation without coding</a:t>
            </a:r>
          </a:p>
          <a:p>
            <a:pPr>
              <a:spcBef>
                <a:spcPts val="200"/>
              </a:spcBef>
            </a:pPr>
            <a:r>
              <a:rPr lang="en-HK" dirty="0" smtClean="0">
                <a:solidFill>
                  <a:schemeClr val="bg1">
                    <a:lumMod val="65000"/>
                  </a:schemeClr>
                </a:solidFill>
              </a:rPr>
              <a:t>Search engine optimization 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HK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>
            <a:off x="5638800" y="3886200"/>
            <a:ext cx="2133600" cy="1266825"/>
          </a:xfrm>
          <a:prstGeom prst="line">
            <a:avLst/>
          </a:prstGeom>
          <a:noFill/>
          <a:ln w="406400">
            <a:solidFill>
              <a:srgbClr val="00B050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70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76401"/>
            <a:ext cx="9144000" cy="4514850"/>
          </a:xfrm>
          <a:prstGeom prst="rect">
            <a:avLst/>
          </a:prstGeom>
        </p:spPr>
      </p:pic>
      <p:sp>
        <p:nvSpPr>
          <p:cNvPr id="2305037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HK" sz="3200" i="1" dirty="0" smtClean="0">
                <a:solidFill>
                  <a:schemeClr val="bg2"/>
                </a:solidFill>
              </a:rPr>
              <a:t>We Learn from Mistakes</a:t>
            </a:r>
            <a:br>
              <a:rPr lang="en-HK" sz="3200" i="1" dirty="0" smtClean="0">
                <a:solidFill>
                  <a:schemeClr val="bg2"/>
                </a:solidFill>
              </a:rPr>
            </a:br>
            <a:r>
              <a:rPr lang="en-HK" dirty="0" smtClean="0">
                <a:solidFill>
                  <a:schemeClr val="bg2"/>
                </a:solidFill>
              </a:rPr>
              <a:t>Inaccessible</a:t>
            </a:r>
            <a:r>
              <a:rPr lang="en-HK" dirty="0" smtClean="0"/>
              <a:t> Website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73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037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HK" sz="3200" i="1" dirty="0">
                <a:solidFill>
                  <a:schemeClr val="bg2"/>
                </a:solidFill>
              </a:rPr>
              <a:t>We Learn from Mistakes</a:t>
            </a:r>
            <a:br>
              <a:rPr lang="en-HK" sz="3200" i="1" dirty="0">
                <a:solidFill>
                  <a:schemeClr val="bg2"/>
                </a:solidFill>
              </a:rPr>
            </a:br>
            <a:r>
              <a:rPr lang="en-HK" dirty="0" smtClean="0">
                <a:solidFill>
                  <a:schemeClr val="bg2"/>
                </a:solidFill>
              </a:rPr>
              <a:t>Inaccessible</a:t>
            </a:r>
            <a:r>
              <a:rPr lang="en-HK" dirty="0" smtClean="0"/>
              <a:t> Website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76400"/>
            <a:ext cx="9144000" cy="44910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656176" y="266700"/>
            <a:ext cx="2834640" cy="1384995"/>
          </a:xfrm>
          <a:prstGeom prst="wedgeRectCallout">
            <a:avLst>
              <a:gd name="adj1" fmla="val -118928"/>
              <a:gd name="adj2" fmla="val 163021"/>
            </a:avLst>
          </a:prstGeom>
          <a:solidFill>
            <a:srgbClr val="FFFFFF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28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As “seen” by people with visual impairment </a:t>
            </a:r>
            <a:r>
              <a:rPr lang="en-HK" sz="2800" b="1" kern="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kumimoji="0" lang="en-US" sz="1800" b="1" i="1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9094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solidFill>
                  <a:srgbClr val="00B050"/>
                </a:solidFill>
              </a:rPr>
              <a:t>Accessible</a:t>
            </a:r>
            <a:r>
              <a:rPr lang="en-HK" dirty="0"/>
              <a:t> Web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dirty="0" smtClean="0"/>
              <a:t>Plain text version?</a:t>
            </a:r>
          </a:p>
          <a:p>
            <a:pPr marL="1093788" lvl="1" indent="-630238">
              <a:lnSpc>
                <a:spcPct val="110000"/>
              </a:lnSpc>
              <a:buClr>
                <a:srgbClr val="CC0000"/>
              </a:buClr>
              <a:buSzPct val="150000"/>
              <a:buFont typeface="Wingdings" pitchFamily="2" charset="2"/>
              <a:buChar char="L"/>
            </a:pPr>
            <a:r>
              <a:rPr lang="en-HK" sz="3200" dirty="0" smtClean="0"/>
              <a:t>Duplication of effort</a:t>
            </a:r>
          </a:p>
          <a:p>
            <a:r>
              <a:rPr lang="en-HK" dirty="0" smtClean="0"/>
              <a:t>Learn more from other specialties 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en-HK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AED8D1-1ECA-3045-955F-01FD84E20E7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8843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0" y="0"/>
            <a:ext cx="3905250" cy="2924175"/>
          </a:xfrm>
          <a:prstGeom prst="rect">
            <a:avLst/>
          </a:prstGeom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0241" y="3200400"/>
            <a:ext cx="7505759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383930" y="610504"/>
            <a:ext cx="5394960" cy="7617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99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99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99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99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99">
                <a:solidFill>
                  <a:schemeClr val="tx2"/>
                </a:solidFill>
                <a:latin typeface="Times New Roman" pitchFamily="18" charset="0"/>
              </a:defRPr>
            </a:lvl5pPr>
            <a:lvl6pPr marL="457063" algn="l" rtl="0" eaLnBrk="0" fontAlgn="base" hangingPunct="0">
              <a:spcBef>
                <a:spcPct val="0"/>
              </a:spcBef>
              <a:spcAft>
                <a:spcPct val="0"/>
              </a:spcAft>
              <a:defRPr sz="4399">
                <a:solidFill>
                  <a:schemeClr val="tx2"/>
                </a:solidFill>
                <a:latin typeface="Times New Roman" pitchFamily="18" charset="0"/>
              </a:defRPr>
            </a:lvl6pPr>
            <a:lvl7pPr marL="914126" algn="l" rtl="0" eaLnBrk="0" fontAlgn="base" hangingPunct="0">
              <a:spcBef>
                <a:spcPct val="0"/>
              </a:spcBef>
              <a:spcAft>
                <a:spcPct val="0"/>
              </a:spcAft>
              <a:defRPr sz="4399">
                <a:solidFill>
                  <a:schemeClr val="tx2"/>
                </a:solidFill>
                <a:latin typeface="Times New Roman" pitchFamily="18" charset="0"/>
              </a:defRPr>
            </a:lvl7pPr>
            <a:lvl8pPr marL="1371189" algn="l" rtl="0" eaLnBrk="0" fontAlgn="base" hangingPunct="0">
              <a:spcBef>
                <a:spcPct val="0"/>
              </a:spcBef>
              <a:spcAft>
                <a:spcPct val="0"/>
              </a:spcAft>
              <a:defRPr sz="4399">
                <a:solidFill>
                  <a:schemeClr val="tx2"/>
                </a:solidFill>
                <a:latin typeface="Times New Roman" pitchFamily="18" charset="0"/>
              </a:defRPr>
            </a:lvl8pPr>
            <a:lvl9pPr marL="1828251" algn="l" rtl="0" eaLnBrk="0" fontAlgn="base" hangingPunct="0">
              <a:spcBef>
                <a:spcPct val="0"/>
              </a:spcBef>
              <a:spcAft>
                <a:spcPct val="0"/>
              </a:spcAft>
              <a:defRPr sz="4399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/>
              </a:rPr>
              <a:t>Learn More</a:t>
            </a:r>
            <a:r>
              <a:rPr kumimoji="0" lang="en-US" altLang="zh-TW" sz="2800" b="1" i="1" u="none" strike="noStrike" kern="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lang="en-US" altLang="zh-TW" sz="2800" i="1" kern="0" dirty="0" smtClean="0">
                <a:solidFill>
                  <a:srgbClr val="000066"/>
                </a:solidFill>
                <a:latin typeface="Times New Roman"/>
              </a:rPr>
              <a:t>from Other Specialties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399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Accessible Route</a:t>
            </a:r>
            <a:endParaRPr kumimoji="0" lang="en-US" sz="4399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384054" y="1676962"/>
            <a:ext cx="3565017" cy="68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343" indent="-39834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199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1754" indent="-34914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799">
                <a:solidFill>
                  <a:schemeClr val="tx1"/>
                </a:solidFill>
                <a:latin typeface="+mn-lt"/>
              </a:defRPr>
            </a:lvl2pPr>
            <a:lvl3pPr marL="1261684" indent="-28566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399">
                <a:solidFill>
                  <a:schemeClr val="tx1"/>
                </a:solidFill>
                <a:latin typeface="+mn-lt"/>
              </a:defRPr>
            </a:lvl3pPr>
            <a:lvl4pPr marL="1660027" indent="-28407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1999">
                <a:solidFill>
                  <a:schemeClr val="tx1"/>
                </a:solidFill>
                <a:latin typeface="+mn-lt"/>
              </a:defRPr>
            </a:lvl4pPr>
            <a:lvl5pPr marL="2058370" indent="-28407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999">
                <a:solidFill>
                  <a:schemeClr val="tx1"/>
                </a:solidFill>
                <a:latin typeface="+mn-lt"/>
              </a:defRPr>
            </a:lvl5pPr>
            <a:lvl6pPr marL="2515433" indent="-28407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999">
                <a:solidFill>
                  <a:schemeClr val="tx1"/>
                </a:solidFill>
                <a:latin typeface="+mn-lt"/>
              </a:defRPr>
            </a:lvl6pPr>
            <a:lvl7pPr marL="2972496" indent="-28407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999">
                <a:solidFill>
                  <a:schemeClr val="tx1"/>
                </a:solidFill>
                <a:latin typeface="+mn-lt"/>
              </a:defRPr>
            </a:lvl7pPr>
            <a:lvl8pPr marL="3429559" indent="-28407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999">
                <a:solidFill>
                  <a:schemeClr val="tx1"/>
                </a:solidFill>
                <a:latin typeface="+mn-lt"/>
              </a:defRPr>
            </a:lvl8pPr>
            <a:lvl9pPr marL="3886622" indent="-28407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999">
                <a:solidFill>
                  <a:schemeClr val="tx1"/>
                </a:solidFill>
                <a:latin typeface="+mn-lt"/>
              </a:defRPr>
            </a:lvl9pPr>
          </a:lstStyle>
          <a:p>
            <a:pPr marL="398343" marR="0" lvl="0" indent="-39834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US" altLang="zh-HK" sz="31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Ramp</a:t>
            </a:r>
            <a:endParaRPr kumimoji="0" lang="en-US" sz="3199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725881" y="1617560"/>
            <a:ext cx="3217719" cy="1875513"/>
            <a:chOff x="4242283" y="1617559"/>
            <a:chExt cx="3217719" cy="1875513"/>
          </a:xfrm>
        </p:grpSpPr>
        <p:sp>
          <p:nvSpPr>
            <p:cNvPr id="24" name="TextBox 23"/>
            <p:cNvSpPr txBox="1"/>
            <p:nvPr/>
          </p:nvSpPr>
          <p:spPr>
            <a:xfrm>
              <a:off x="4775512" y="2514599"/>
              <a:ext cx="2674118" cy="978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HK" sz="3599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cs typeface="+mn-cs"/>
                </a:rPr>
                <a:t>Full integration</a:t>
              </a:r>
              <a:endParaRPr kumimoji="0" lang="en-US" sz="3599" b="1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75511" y="1617559"/>
              <a:ext cx="2684491" cy="64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HK" sz="3599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Special route</a:t>
              </a:r>
              <a:endParaRPr kumimoji="0" lang="en-US" sz="31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26" name="Down Arrow 25"/>
            <p:cNvSpPr/>
            <p:nvPr/>
          </p:nvSpPr>
          <p:spPr bwMode="auto">
            <a:xfrm>
              <a:off x="4242283" y="1752600"/>
              <a:ext cx="533058" cy="1600199"/>
            </a:xfrm>
            <a:prstGeom prst="downArrow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B050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11" tIns="45705" rIns="91411" bIns="45705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99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382467" y="2438595"/>
            <a:ext cx="2360734" cy="60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45" tIns="46023" rIns="92045" bIns="46023" numCol="1" anchor="t" anchorCtr="0" compatLnSpc="1">
            <a:prstTxWarp prst="textNoShape">
              <a:avLst/>
            </a:prstTxWarp>
          </a:bodyPr>
          <a:lstStyle/>
          <a:p>
            <a:pPr marL="398343" indent="-398343" algn="l" defTabSz="914126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  <a:defRPr/>
            </a:pPr>
            <a:r>
              <a:rPr lang="en-US" altLang="zh-TW" sz="3199" b="1" kern="0" dirty="0">
                <a:solidFill>
                  <a:srgbClr val="00B050"/>
                </a:solidFill>
                <a:latin typeface="Times New Roman"/>
                <a:cs typeface="+mn-cs"/>
              </a:rPr>
              <a:t>Universal design</a:t>
            </a:r>
            <a:endParaRPr lang="en-US" sz="3199" b="1" kern="0" dirty="0">
              <a:solidFill>
                <a:srgbClr val="000000"/>
              </a:solidFill>
              <a:latin typeface="Times New Roman"/>
              <a:cs typeface="+mn-cs"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415226" y="3962400"/>
            <a:ext cx="3840480" cy="2468880"/>
          </a:xfrm>
          <a:prstGeom prst="borderCallout1">
            <a:avLst>
              <a:gd name="adj1" fmla="val 750"/>
              <a:gd name="adj2" fmla="val 59488"/>
              <a:gd name="adj3" fmla="val -28608"/>
              <a:gd name="adj4" fmla="val 53708"/>
            </a:avLst>
          </a:prstGeom>
          <a:solidFill>
            <a:schemeClr val="bg1"/>
          </a:solidFill>
          <a:ln w="127000">
            <a:solidFill>
              <a:srgbClr val="0070C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60325" algn="l"/>
            <a:endParaRPr lang="en-US" sz="3201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3985901"/>
            <a:ext cx="3733800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lvl="0" indent="-341313" algn="l">
              <a:spcBef>
                <a:spcPct val="20000"/>
              </a:spcBef>
              <a:buClr>
                <a:srgbClr val="0070C0"/>
              </a:buClr>
              <a:buSzPct val="60000"/>
              <a:buFont typeface="Wingdings" charset="0"/>
              <a:buChar char="u"/>
            </a:pPr>
            <a:r>
              <a:rPr lang="en-US" sz="2800" b="1" i="1" dirty="0" smtClean="0">
                <a:solidFill>
                  <a:srgbClr val="0070C0"/>
                </a:solidFill>
              </a:rPr>
              <a:t>Universal design </a:t>
            </a:r>
            <a:r>
              <a:rPr lang="en-US" sz="2800" b="1" i="1" dirty="0" smtClean="0"/>
              <a:t>is a law in the mainland on 1 September 2023</a:t>
            </a:r>
          </a:p>
          <a:p>
            <a:pPr marL="341313" lvl="0" indent="-341313" algn="l">
              <a:spcBef>
                <a:spcPct val="20000"/>
              </a:spcBef>
              <a:buClr>
                <a:srgbClr val="0070C0"/>
              </a:buClr>
              <a:buSzPct val="60000"/>
              <a:buFont typeface="Wingdings" charset="0"/>
              <a:buChar char="u"/>
            </a:pPr>
            <a:r>
              <a:rPr lang="en-US" sz="2800" b="1" i="1" dirty="0" smtClean="0"/>
              <a:t>HKSAR still needs to </a:t>
            </a:r>
            <a:r>
              <a:rPr lang="en-US" sz="2800" b="1" i="1" dirty="0" smtClean="0">
                <a:solidFill>
                  <a:srgbClr val="0070C0"/>
                </a:solidFill>
              </a:rPr>
              <a:t>learn</a:t>
            </a:r>
            <a:r>
              <a:rPr lang="en-US" sz="2800" b="1" i="1" dirty="0" smtClean="0"/>
              <a:t>  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941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7" grpId="0"/>
      <p:bldP spid="11" grpId="0" animBg="1"/>
      <p:bldP spid="12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960" y="3865932"/>
            <a:ext cx="3749040" cy="276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960" y="1828800"/>
            <a:ext cx="3749040" cy="189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384054" y="1676963"/>
            <a:ext cx="4661945" cy="60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343" indent="-39834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199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1754" indent="-34914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799">
                <a:solidFill>
                  <a:schemeClr val="tx1"/>
                </a:solidFill>
                <a:latin typeface="+mn-lt"/>
              </a:defRPr>
            </a:lvl2pPr>
            <a:lvl3pPr marL="1261684" indent="-28566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399">
                <a:solidFill>
                  <a:schemeClr val="tx1"/>
                </a:solidFill>
                <a:latin typeface="+mn-lt"/>
              </a:defRPr>
            </a:lvl3pPr>
            <a:lvl4pPr marL="1660027" indent="-28407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1999">
                <a:solidFill>
                  <a:schemeClr val="tx1"/>
                </a:solidFill>
                <a:latin typeface="+mn-lt"/>
              </a:defRPr>
            </a:lvl4pPr>
            <a:lvl5pPr marL="2058370" indent="-28407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999">
                <a:solidFill>
                  <a:schemeClr val="tx1"/>
                </a:solidFill>
                <a:latin typeface="+mn-lt"/>
              </a:defRPr>
            </a:lvl5pPr>
            <a:lvl6pPr marL="2515433" indent="-28407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999">
                <a:solidFill>
                  <a:schemeClr val="tx1"/>
                </a:solidFill>
                <a:latin typeface="+mn-lt"/>
              </a:defRPr>
            </a:lvl6pPr>
            <a:lvl7pPr marL="2972496" indent="-28407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999">
                <a:solidFill>
                  <a:schemeClr val="tx1"/>
                </a:solidFill>
                <a:latin typeface="+mn-lt"/>
              </a:defRPr>
            </a:lvl7pPr>
            <a:lvl8pPr marL="3429559" indent="-28407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999">
                <a:solidFill>
                  <a:schemeClr val="tx1"/>
                </a:solidFill>
                <a:latin typeface="+mn-lt"/>
              </a:defRPr>
            </a:lvl8pPr>
            <a:lvl9pPr marL="3886622" indent="-28407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999">
                <a:solidFill>
                  <a:schemeClr val="tx1"/>
                </a:solidFill>
                <a:latin typeface="+mn-lt"/>
              </a:defRPr>
            </a:lvl9pPr>
          </a:lstStyle>
          <a:p>
            <a:pPr marL="398343" marR="0" lvl="0" indent="-39834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US" altLang="zh-HK" sz="3199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Rehabus</a:t>
            </a:r>
            <a:endParaRPr kumimoji="0" lang="en-US" sz="3199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203457" y="1764726"/>
            <a:ext cx="3093548" cy="2109347"/>
            <a:chOff x="5310442" y="1764193"/>
            <a:chExt cx="3094539" cy="2110024"/>
          </a:xfrm>
        </p:grpSpPr>
        <p:sp>
          <p:nvSpPr>
            <p:cNvPr id="25" name="TextBox 24"/>
            <p:cNvSpPr txBox="1"/>
            <p:nvPr/>
          </p:nvSpPr>
          <p:spPr>
            <a:xfrm>
              <a:off x="5843841" y="2895430"/>
              <a:ext cx="2561140" cy="9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HK" sz="3599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cs typeface="+mn-cs"/>
                </a:rPr>
                <a:t>Full integration</a:t>
              </a:r>
              <a:r>
                <a:rPr kumimoji="0" lang="en-HK" sz="2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cs typeface="+mn-cs"/>
                </a:rPr>
                <a:t> </a:t>
              </a:r>
              <a:r>
                <a:rPr kumimoji="0" lang="en-HK" sz="3599" b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cs typeface="+mn-cs"/>
                </a:rPr>
                <a:t>.</a:t>
              </a:r>
              <a:endParaRPr kumimoji="0" lang="en-US" sz="3599" b="1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26" name="Down Arrow 25"/>
            <p:cNvSpPr/>
            <p:nvPr/>
          </p:nvSpPr>
          <p:spPr bwMode="auto">
            <a:xfrm>
              <a:off x="5310442" y="1807700"/>
              <a:ext cx="533229" cy="1978202"/>
            </a:xfrm>
            <a:prstGeom prst="downArrow">
              <a:avLst/>
            </a:prstGeom>
            <a:gradFill flip="none" rotWithShape="1">
              <a:gsLst>
                <a:gs pos="0">
                  <a:srgbClr val="000000"/>
                </a:gs>
                <a:gs pos="50000">
                  <a:srgbClr val="00B050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11" tIns="45705" rIns="91411" bIns="45705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99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43841" y="1764193"/>
              <a:ext cx="1982007" cy="9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HK" sz="3599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Special transport</a:t>
              </a:r>
              <a:endParaRPr kumimoji="0" lang="en-US" sz="3599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382467" y="2844755"/>
            <a:ext cx="2817933" cy="60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45" tIns="46023" rIns="92045" bIns="46023" numCol="1" anchor="t" anchorCtr="0" compatLnSpc="1">
            <a:prstTxWarp prst="textNoShape">
              <a:avLst/>
            </a:prstTxWarp>
          </a:bodyPr>
          <a:lstStyle/>
          <a:p>
            <a:pPr marL="398343" indent="-398343" algn="l" defTabSz="914126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  <a:defRPr/>
            </a:pPr>
            <a:r>
              <a:rPr lang="en-US" altLang="zh-HK" sz="3199" b="1" kern="0" dirty="0">
                <a:solidFill>
                  <a:srgbClr val="00B050"/>
                </a:solidFill>
                <a:latin typeface="Times New Roman"/>
                <a:cs typeface="+mn-cs"/>
              </a:rPr>
              <a:t>Accessible mass transit</a:t>
            </a:r>
            <a:endParaRPr lang="en-US" sz="3199" b="1" kern="0" dirty="0">
              <a:solidFill>
                <a:srgbClr val="000000"/>
              </a:solidFill>
              <a:latin typeface="Times New Roman"/>
              <a:cs typeface="+mn-cs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381122" y="266700"/>
            <a:ext cx="9146932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99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99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99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99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99">
                <a:solidFill>
                  <a:schemeClr val="tx2"/>
                </a:solidFill>
                <a:latin typeface="Times New Roman" pitchFamily="18" charset="0"/>
              </a:defRPr>
            </a:lvl5pPr>
            <a:lvl6pPr marL="457063" algn="l" rtl="0" eaLnBrk="0" fontAlgn="base" hangingPunct="0">
              <a:spcBef>
                <a:spcPct val="0"/>
              </a:spcBef>
              <a:spcAft>
                <a:spcPct val="0"/>
              </a:spcAft>
              <a:defRPr sz="4399">
                <a:solidFill>
                  <a:schemeClr val="tx2"/>
                </a:solidFill>
                <a:latin typeface="Times New Roman" pitchFamily="18" charset="0"/>
              </a:defRPr>
            </a:lvl6pPr>
            <a:lvl7pPr marL="914126" algn="l" rtl="0" eaLnBrk="0" fontAlgn="base" hangingPunct="0">
              <a:spcBef>
                <a:spcPct val="0"/>
              </a:spcBef>
              <a:spcAft>
                <a:spcPct val="0"/>
              </a:spcAft>
              <a:defRPr sz="4399">
                <a:solidFill>
                  <a:schemeClr val="tx2"/>
                </a:solidFill>
                <a:latin typeface="Times New Roman" pitchFamily="18" charset="0"/>
              </a:defRPr>
            </a:lvl7pPr>
            <a:lvl8pPr marL="1371189" algn="l" rtl="0" eaLnBrk="0" fontAlgn="base" hangingPunct="0">
              <a:spcBef>
                <a:spcPct val="0"/>
              </a:spcBef>
              <a:spcAft>
                <a:spcPct val="0"/>
              </a:spcAft>
              <a:defRPr sz="4399">
                <a:solidFill>
                  <a:schemeClr val="tx2"/>
                </a:solidFill>
                <a:latin typeface="Times New Roman" pitchFamily="18" charset="0"/>
              </a:defRPr>
            </a:lvl8pPr>
            <a:lvl9pPr marL="1828251" algn="l" rtl="0" eaLnBrk="0" fontAlgn="base" hangingPunct="0">
              <a:spcBef>
                <a:spcPct val="0"/>
              </a:spcBef>
              <a:spcAft>
                <a:spcPct val="0"/>
              </a:spcAft>
              <a:defRPr sz="4399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lvl="0">
              <a:defRPr/>
            </a:pPr>
            <a:r>
              <a:rPr lang="en-US" altLang="zh-TW" sz="2800" i="1" kern="0" dirty="0">
                <a:solidFill>
                  <a:srgbClr val="000066"/>
                </a:solidFill>
                <a:ea typeface="ＭＳ Ｐゴシック" charset="0"/>
              </a:rPr>
              <a:t>Learn More from Other </a:t>
            </a:r>
            <a:r>
              <a:rPr lang="en-US" altLang="zh-TW" sz="2800" i="1" kern="0" dirty="0" smtClean="0">
                <a:solidFill>
                  <a:srgbClr val="000066"/>
                </a:solidFill>
                <a:ea typeface="ＭＳ Ｐゴシック" charset="0"/>
              </a:rPr>
              <a:t>Specialties</a:t>
            </a:r>
          </a:p>
          <a:p>
            <a:pPr lvl="0">
              <a:defRPr/>
            </a:pPr>
            <a:r>
              <a:rPr kumimoji="0" lang="en-US" altLang="zh-TW" sz="4399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Accessible Transport</a:t>
            </a:r>
            <a:endParaRPr kumimoji="0" lang="en-US" sz="4399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95671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79E02-4CF9-43C1-9ADC-7876021C0A0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12882" y="266700"/>
            <a:ext cx="9038947" cy="1104900"/>
          </a:xfrm>
        </p:spPr>
        <p:txBody>
          <a:bodyPr/>
          <a:lstStyle/>
          <a:p>
            <a:r>
              <a:rPr lang="en-US" b="1" dirty="0"/>
              <a:t>Traditional Design</a:t>
            </a:r>
            <a:endParaRPr lang="en-US" b="1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78068" y="1676400"/>
            <a:ext cx="91469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1313" marR="0" lvl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HK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HK" sz="3200" b="1" i="1" u="non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Ornamentalism</a:t>
            </a:r>
            <a:r>
              <a:rPr kumimoji="0" lang="en-HK" sz="3200" b="1" i="0" u="non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  <a:r>
              <a:rPr kumimoji="0" lang="en-HK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</a:t>
            </a:r>
            <a:r>
              <a:rPr kumimoji="0" lang="en-HK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Excessive ornaments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HK" sz="32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63" y="2468881"/>
            <a:ext cx="4933950" cy="4391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31389" y="2501212"/>
            <a:ext cx="3520440" cy="1754326"/>
          </a:xfrm>
          <a:prstGeom prst="wedgeRectCallout">
            <a:avLst>
              <a:gd name="adj1" fmla="val -67224"/>
              <a:gd name="adj2" fmla="val 25636"/>
            </a:avLst>
          </a:prstGeom>
          <a:solidFill>
            <a:srgbClr val="FFFFFF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60325"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Antonio Morandi</a:t>
            </a:r>
          </a:p>
          <a:p>
            <a:pPr marL="60325"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Palazzo Archiginnasio </a:t>
            </a:r>
            <a:r>
              <a:rPr kumimoji="0" lang="en-HK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(1563)</a:t>
            </a:r>
            <a:endParaRPr kumimoji="0" lang="en-HK" sz="2400" b="1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  <a:p>
            <a:pPr marL="60325"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Bologna, Italy </a:t>
            </a:r>
            <a:r>
              <a:rPr kumimoji="0" lang="en-HK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</a:rPr>
              <a:t>.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99910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uiExpand="1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321" y="1737360"/>
            <a:ext cx="9103358" cy="512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 smtClean="0">
                <a:solidFill>
                  <a:srgbClr val="00B050"/>
                </a:solidFill>
              </a:rPr>
              <a:t>Accessible</a:t>
            </a:r>
            <a:r>
              <a:rPr lang="en-HK" dirty="0" smtClean="0"/>
              <a:t> Web Design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78599" y="266700"/>
            <a:ext cx="2926080" cy="1874520"/>
          </a:xfrm>
          <a:prstGeom prst="wedgeRectCallout">
            <a:avLst>
              <a:gd name="adj1" fmla="val -131494"/>
              <a:gd name="adj2" fmla="val 77737"/>
            </a:avLst>
          </a:prstGeom>
          <a:solidFill>
            <a:srgbClr val="FFFFFF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1313" marR="0" lvl="0" indent="-341313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kumimoji="0" lang="en-HK" sz="28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All the</a:t>
            </a:r>
            <a:r>
              <a:rPr kumimoji="0" lang="en-HK" sz="2800" b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words </a:t>
            </a:r>
            <a:r>
              <a:rPr lang="en-HK" sz="2800" kern="0" dirty="0" smtClean="0">
                <a:solidFill>
                  <a:srgbClr val="000000"/>
                </a:solidFill>
              </a:rPr>
              <a:t>are rendered as styled text</a:t>
            </a:r>
          </a:p>
          <a:p>
            <a:pPr marL="341313" marR="0" lvl="0" indent="-341313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HK" sz="2800" kern="0" dirty="0" smtClean="0">
                <a:solidFill>
                  <a:srgbClr val="000000"/>
                </a:solidFill>
              </a:rPr>
              <a:t>Full integration </a:t>
            </a:r>
            <a:r>
              <a:rPr lang="en-HK" sz="2800" b="1" kern="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kumimoji="0" lang="en-US" sz="1800" b="1" i="1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4357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smtClean="0"/>
              <a:t>Do We </a:t>
            </a:r>
            <a:r>
              <a:rPr lang="en-US" dirty="0"/>
              <a:t>Need Web </a:t>
            </a:r>
            <a:r>
              <a:rPr lang="en-US" dirty="0" smtClean="0"/>
              <a:t>Accessibility?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65" y="1676400"/>
            <a:ext cx="9235440" cy="4953000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4000" b="1" i="1" dirty="0">
                <a:solidFill>
                  <a:srgbClr val="00B050"/>
                </a:solidFill>
              </a:rPr>
              <a:t>Screen Reader</a:t>
            </a:r>
            <a:endParaRPr lang="en-US" altLang="zh-TW" sz="4000" i="1" dirty="0" smtClean="0">
              <a:solidFill>
                <a:srgbClr val="00B050"/>
              </a:solidFill>
            </a:endParaRPr>
          </a:p>
          <a:p>
            <a:r>
              <a:rPr lang="en-US" altLang="zh-TW" dirty="0" smtClean="0"/>
              <a:t>Application software that converts </a:t>
            </a:r>
            <a:r>
              <a:rPr lang="en-US" altLang="zh-TW" b="1" i="1" dirty="0" smtClean="0">
                <a:solidFill>
                  <a:schemeClr val="bg2"/>
                </a:solidFill>
              </a:rPr>
              <a:t>standard text</a:t>
            </a:r>
            <a:r>
              <a:rPr lang="en-US" altLang="zh-TW" dirty="0" smtClean="0"/>
              <a:t> output into </a:t>
            </a:r>
            <a:r>
              <a:rPr lang="en-US" altLang="zh-TW" b="1" i="1" dirty="0" smtClean="0">
                <a:solidFill>
                  <a:srgbClr val="00B050"/>
                </a:solidFill>
              </a:rPr>
              <a:t>voice or Braille</a:t>
            </a:r>
            <a:endParaRPr lang="en-US" altLang="zh-TW" dirty="0" smtClean="0"/>
          </a:p>
          <a:p>
            <a:pPr lvl="1"/>
            <a:r>
              <a:rPr lang="en-US" altLang="zh-HK" dirty="0" smtClean="0"/>
              <a:t>Does not not really “read” the “screen”</a:t>
            </a:r>
          </a:p>
          <a:p>
            <a:r>
              <a:rPr lang="en-US" altLang="zh-HK" dirty="0" smtClean="0"/>
              <a:t>Used by</a:t>
            </a:r>
          </a:p>
          <a:p>
            <a:pPr lvl="1"/>
            <a:r>
              <a:rPr lang="en-US" altLang="zh-HK" dirty="0" smtClean="0"/>
              <a:t>People with visual impairment (including total blindness)</a:t>
            </a:r>
          </a:p>
          <a:p>
            <a:pPr lvl="1"/>
            <a:r>
              <a:rPr lang="en-US" altLang="zh-HK" dirty="0" smtClean="0"/>
              <a:t>People with learning difficulties</a:t>
            </a:r>
          </a:p>
          <a:p>
            <a:pPr lvl="1"/>
            <a:r>
              <a:rPr lang="en-US" altLang="zh-HK" dirty="0" smtClean="0"/>
              <a:t>People who are illiterate </a:t>
            </a:r>
            <a:r>
              <a:rPr lang="en-US" altLang="zh-HK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55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>
          <a:xfrm>
            <a:off x="382588" y="266700"/>
            <a:ext cx="9144000" cy="1104900"/>
          </a:xfrm>
        </p:spPr>
        <p:txBody>
          <a:bodyPr/>
          <a:lstStyle/>
          <a:p>
            <a:r>
              <a:rPr lang="en-US" b="1" dirty="0" smtClean="0"/>
              <a:t>Why Do We </a:t>
            </a:r>
            <a:r>
              <a:rPr lang="en-US" dirty="0" smtClean="0"/>
              <a:t>Need Web </a:t>
            </a:r>
            <a:r>
              <a:rPr lang="en-US" b="1" dirty="0" smtClean="0"/>
              <a:t>Accessibility?</a:t>
            </a:r>
          </a:p>
        </p:txBody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2588" y="1676400"/>
            <a:ext cx="4265612" cy="1600200"/>
          </a:xfrm>
        </p:spPr>
        <p:txBody>
          <a:bodyPr/>
          <a:lstStyle/>
          <a:p>
            <a:pPr>
              <a:buClr>
                <a:schemeClr val="bg1">
                  <a:lumMod val="65000"/>
                </a:schemeClr>
              </a:buClr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For people with visual impairment (including total blindness)</a:t>
            </a:r>
            <a:endParaRPr lang="en-US" sz="36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379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5568" y="1676401"/>
            <a:ext cx="461102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81000" y="3253152"/>
            <a:ext cx="4265612" cy="63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Social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responsibility?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0670" y="4038600"/>
            <a:ext cx="3474720" cy="1097280"/>
          </a:xfrm>
          <a:prstGeom prst="wedgeRectCallout">
            <a:avLst>
              <a:gd name="adj1" fmla="val 119049"/>
              <a:gd name="adj2" fmla="val -51578"/>
            </a:avLst>
          </a:prstGeom>
          <a:solidFill>
            <a:srgbClr val="FFFFFF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1313" indent="-341313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HK" b="1" i="1" dirty="0">
                <a:solidFill>
                  <a:srgbClr val="00B050"/>
                </a:solidFill>
              </a:rPr>
              <a:t>Social asset</a:t>
            </a:r>
            <a:r>
              <a:rPr lang="en-HK" b="1" i="1" dirty="0" smtClean="0">
                <a:solidFill>
                  <a:srgbClr val="00B050"/>
                </a:solidFill>
              </a:rPr>
              <a:t>!</a:t>
            </a:r>
          </a:p>
          <a:p>
            <a:pPr marL="341313" indent="-341313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60000"/>
              <a:buFont typeface="Wingdings" panose="05000000000000000000" pitchFamily="2" charset="2"/>
              <a:buChar char="u"/>
              <a:defRPr/>
            </a:pPr>
            <a:r>
              <a:rPr lang="en-HK" b="1" i="1" dirty="0" smtClean="0">
                <a:solidFill>
                  <a:srgbClr val="00B050"/>
                </a:solidFill>
              </a:rPr>
              <a:t>Financial asset! </a:t>
            </a:r>
            <a:r>
              <a:rPr lang="en-HK" b="1" kern="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kumimoji="0" lang="en-US" sz="2000" b="1" i="1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23005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uiExpand="1" build="p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D7FC2-5D43-4813-ABD6-280AEDFF1AD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>
          <a:xfrm>
            <a:off x="382588" y="266700"/>
            <a:ext cx="9144000" cy="1104900"/>
          </a:xfrm>
        </p:spPr>
        <p:txBody>
          <a:bodyPr/>
          <a:lstStyle/>
          <a:p>
            <a:r>
              <a:rPr lang="en-US" dirty="0"/>
              <a:t>Why </a:t>
            </a:r>
            <a:r>
              <a:rPr lang="en-US" dirty="0" smtClean="0"/>
              <a:t>Do We </a:t>
            </a:r>
            <a:r>
              <a:rPr lang="en-US" dirty="0"/>
              <a:t>Need Web </a:t>
            </a:r>
            <a:r>
              <a:rPr lang="en-US" dirty="0" smtClean="0"/>
              <a:t>Accessibility?</a:t>
            </a:r>
            <a:r>
              <a:rPr lang="en-US" dirty="0"/>
              <a:t/>
            </a:r>
            <a:br>
              <a:rPr lang="en-US" dirty="0"/>
            </a:br>
            <a:r>
              <a:rPr lang="en-US" sz="3200" i="1" dirty="0"/>
              <a:t>Continued</a:t>
            </a:r>
          </a:p>
        </p:txBody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2588" y="1676400"/>
            <a:ext cx="4663440" cy="3505200"/>
          </a:xfrm>
        </p:spPr>
        <p:txBody>
          <a:bodyPr/>
          <a:lstStyle/>
          <a:p>
            <a:r>
              <a:rPr lang="en-US" dirty="0" smtClean="0"/>
              <a:t>For people who use slow modems</a:t>
            </a:r>
          </a:p>
          <a:p>
            <a:pPr lvl="1"/>
            <a:r>
              <a:rPr lang="en-US" dirty="0" smtClean="0"/>
              <a:t>We need credit cards to apply for broadband</a:t>
            </a:r>
          </a:p>
          <a:p>
            <a:pPr lvl="1"/>
            <a:r>
              <a:rPr lang="en-US" dirty="0" smtClean="0"/>
              <a:t>People in poverty do not have credit cards</a:t>
            </a:r>
          </a:p>
          <a:p>
            <a:pPr lvl="1"/>
            <a:r>
              <a:rPr lang="en-US" dirty="0" smtClean="0"/>
              <a:t>They turn off the images</a:t>
            </a:r>
            <a:endParaRPr lang="en-US" sz="3200" b="1" i="1" dirty="0"/>
          </a:p>
        </p:txBody>
      </p:sp>
      <p:pic>
        <p:nvPicPr>
          <p:cNvPr id="6" name="Picture 2" descr="http://i.telegraph.co.uk/multimedia/archive/02266/fibreOpticBoradban_2266001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9569" y="1828800"/>
            <a:ext cx="4167019" cy="2590800"/>
          </a:xfrm>
          <a:prstGeom prst="rect">
            <a:avLst/>
          </a:prstGeom>
          <a:noFill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81000" y="5122984"/>
            <a:ext cx="4265612" cy="63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Social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responsibility?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9569" y="4968240"/>
            <a:ext cx="2560320" cy="594360"/>
          </a:xfrm>
          <a:prstGeom prst="wedgeRectCallout">
            <a:avLst>
              <a:gd name="adj1" fmla="val -93745"/>
              <a:gd name="adj2" fmla="val 26128"/>
            </a:avLst>
          </a:prstGeom>
          <a:solidFill>
            <a:srgbClr val="FFFFFF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60325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60000"/>
              <a:defRPr/>
            </a:pPr>
            <a:r>
              <a:rPr lang="en-HK" b="1" i="1" dirty="0">
                <a:solidFill>
                  <a:srgbClr val="00B050"/>
                </a:solidFill>
              </a:rPr>
              <a:t>Social asset</a:t>
            </a:r>
            <a:r>
              <a:rPr lang="en-HK" b="1" i="1" dirty="0" smtClean="0">
                <a:solidFill>
                  <a:srgbClr val="00B050"/>
                </a:solidFill>
              </a:rPr>
              <a:t>! </a:t>
            </a:r>
            <a:r>
              <a:rPr lang="en-HK" b="1" kern="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kumimoji="0" lang="en-US" sz="2000" b="1" i="1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33238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4" grpId="0" uiExpand="1" build="p" bldLvl="3"/>
      <p:bldP spid="8" grpId="0"/>
      <p:bldP spid="9" grpId="0" uiExpand="1" build="p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54040" y="1828805"/>
            <a:ext cx="3108960" cy="3473287"/>
            <a:chOff x="5654040" y="1828805"/>
            <a:chExt cx="3108960" cy="347328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4040" y="1828805"/>
              <a:ext cx="3108960" cy="347328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dist="50800" dir="2700000" algn="ctr" rotWithShape="0">
                <a:schemeClr val="bg2"/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9546" y="2743200"/>
              <a:ext cx="733425" cy="476250"/>
            </a:xfrm>
            <a:prstGeom prst="rect">
              <a:avLst/>
            </a:prstGeom>
          </p:spPr>
        </p:pic>
      </p:grpSp>
      <p:sp>
        <p:nvSpPr>
          <p:cNvPr id="9728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D7FC2-5D43-4813-ABD6-280AEDFF1AD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>
          <a:xfrm>
            <a:off x="382588" y="266700"/>
            <a:ext cx="9144000" cy="1104900"/>
          </a:xfrm>
        </p:spPr>
        <p:txBody>
          <a:bodyPr/>
          <a:lstStyle/>
          <a:p>
            <a:r>
              <a:rPr lang="en-US" b="1" dirty="0" smtClean="0"/>
              <a:t>Why Do We </a:t>
            </a:r>
            <a:r>
              <a:rPr lang="en-US" dirty="0" smtClean="0"/>
              <a:t>Need Web </a:t>
            </a:r>
            <a:r>
              <a:rPr lang="en-US" b="1" dirty="0" smtClean="0"/>
              <a:t>Accessibility?</a:t>
            </a:r>
            <a:br>
              <a:rPr lang="en-US" b="1" dirty="0" smtClean="0"/>
            </a:br>
            <a:r>
              <a:rPr lang="en-US" sz="3200" i="1" dirty="0" smtClean="0"/>
              <a:t>Continued</a:t>
            </a:r>
            <a:endParaRPr lang="en-US" sz="3200" i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81000" y="1676400"/>
            <a:ext cx="539496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For people using portable devices, who may turn off images to reduce security risk or cellular data charge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4572000"/>
            <a:ext cx="3291840" cy="594360"/>
          </a:xfrm>
          <a:prstGeom prst="wedgeRectCallout">
            <a:avLst>
              <a:gd name="adj1" fmla="val 94469"/>
              <a:gd name="adj2" fmla="val 31879"/>
            </a:avLst>
          </a:prstGeom>
          <a:solidFill>
            <a:srgbClr val="FFFFFF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60325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60000"/>
              <a:defRPr/>
            </a:pPr>
            <a:r>
              <a:rPr lang="en-HK" b="1" i="1" dirty="0" smtClean="0">
                <a:solidFill>
                  <a:srgbClr val="00B050"/>
                </a:solidFill>
              </a:rPr>
              <a:t>Financial  </a:t>
            </a:r>
            <a:r>
              <a:rPr lang="en-HK" b="1" i="1" dirty="0">
                <a:solidFill>
                  <a:srgbClr val="00B050"/>
                </a:solidFill>
              </a:rPr>
              <a:t>asset</a:t>
            </a:r>
            <a:r>
              <a:rPr lang="en-HK" b="1" i="1" dirty="0" smtClean="0">
                <a:solidFill>
                  <a:srgbClr val="00B050"/>
                </a:solidFill>
              </a:rPr>
              <a:t>! </a:t>
            </a:r>
            <a:r>
              <a:rPr lang="en-HK" b="1" kern="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kumimoji="0" lang="en-US" sz="2000" b="1" i="1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94756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uiExpand="1" build="p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B44DD9-1EAD-458D-8C5D-C43D8565F49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2305037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C00000"/>
                </a:solidFill>
              </a:rPr>
              <a:t>We Learn from Mistakes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5" name="Picture 1" descr="C:\THTseLocal\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588" y="1645927"/>
            <a:ext cx="2834640" cy="4992219"/>
          </a:xfrm>
          <a:prstGeom prst="rect">
            <a:avLst/>
          </a:prstGeom>
          <a:noFill/>
        </p:spPr>
      </p:pic>
      <p:sp>
        <p:nvSpPr>
          <p:cNvPr id="6" name="Rectangular Callout 5"/>
          <p:cNvSpPr/>
          <p:nvPr/>
        </p:nvSpPr>
        <p:spPr bwMode="auto">
          <a:xfrm>
            <a:off x="4724400" y="3733800"/>
            <a:ext cx="3429000" cy="2057399"/>
          </a:xfrm>
          <a:prstGeom prst="wedgeRectCallout">
            <a:avLst>
              <a:gd name="adj1" fmla="val -113792"/>
              <a:gd name="adj2" fmla="val 42615"/>
            </a:avLst>
          </a:prstGeom>
          <a:solidFill>
            <a:schemeClr val="bg1"/>
          </a:solidFill>
          <a:ln w="76200" cap="flat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3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Who will load the image if they have no idea of the message content? </a:t>
            </a:r>
            <a:r>
              <a:rPr kumimoji="0" lang="en-HK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.</a:t>
            </a:r>
            <a:endParaRPr kumimoji="0" lang="en-US" sz="3200" b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 pitchFamily="18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13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Simple Test of Web Accessibility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 b="1" i="1" dirty="0" smtClean="0">
                <a:solidFill>
                  <a:srgbClr val="C00000"/>
                </a:solidFill>
              </a:rPr>
              <a:t>Turn off</a:t>
            </a:r>
            <a:r>
              <a:rPr lang="zh-TW" altLang="en-US" b="1" i="1" dirty="0" smtClean="0">
                <a:solidFill>
                  <a:srgbClr val="C00000"/>
                </a:solidFill>
              </a:rPr>
              <a:t> </a:t>
            </a:r>
            <a:r>
              <a:rPr lang="en-US" altLang="zh-TW" b="1" i="1" dirty="0" smtClean="0">
                <a:solidFill>
                  <a:srgbClr val="C00000"/>
                </a:solidFill>
              </a:rPr>
              <a:t>“Show pictures”</a:t>
            </a:r>
            <a:r>
              <a:rPr lang="en-US" altLang="zh-TW" dirty="0" smtClean="0"/>
              <a:t> in web browser</a:t>
            </a:r>
          </a:p>
          <a:p>
            <a:pPr lvl="0"/>
            <a:r>
              <a:rPr lang="en-US" altLang="zh-HK" dirty="0" smtClean="0"/>
              <a:t>Open the web page </a:t>
            </a:r>
            <a:r>
              <a:rPr lang="en-US" altLang="zh-HK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440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i="1" dirty="0" smtClean="0"/>
              <a:t>Turn off “Show Pictures”</a:t>
            </a:r>
            <a:br>
              <a:rPr lang="en-US" altLang="zh-TW" sz="3200" i="1" dirty="0" smtClean="0"/>
            </a:br>
            <a:r>
              <a:rPr lang="en-US" altLang="zh-TW" dirty="0" smtClean="0"/>
              <a:t>Microsoft 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22" y="1676400"/>
            <a:ext cx="9144000" cy="2944368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114800" y="3767984"/>
            <a:ext cx="2971800" cy="2246769"/>
          </a:xfrm>
          <a:prstGeom prst="wedgeRectCallout">
            <a:avLst>
              <a:gd name="adj1" fmla="val 113321"/>
              <a:gd name="adj2" fmla="val -104828"/>
            </a:avLst>
          </a:prstGeom>
          <a:solidFill>
            <a:srgbClr val="FFFFFF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1313" indent="-341313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60000"/>
              <a:defRPr/>
            </a:pPr>
            <a:r>
              <a:rPr lang="en-HK" sz="2800" dirty="0" smtClean="0"/>
              <a:t>Settings</a:t>
            </a:r>
          </a:p>
          <a:p>
            <a:pPr marL="461963" indent="-401638"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Symbol" panose="05050102010706020507" pitchFamily="18" charset="2"/>
              <a:buChar char="®"/>
              <a:defRPr/>
            </a:pPr>
            <a:r>
              <a:rPr lang="en-HK" sz="2800" dirty="0" smtClean="0">
                <a:sym typeface="Symbol" panose="05050102010706020507" pitchFamily="18" charset="2"/>
              </a:rPr>
              <a:t>Cookies and site permissions</a:t>
            </a:r>
          </a:p>
          <a:p>
            <a:pPr marL="461963" indent="-401638"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Symbol" panose="05050102010706020507" pitchFamily="18" charset="2"/>
              <a:buChar char="®"/>
              <a:defRPr/>
            </a:pPr>
            <a:r>
              <a:rPr lang="en-HK" sz="2800" dirty="0" smtClean="0">
                <a:sym typeface="Symbol" panose="05050102010706020507" pitchFamily="18" charset="2"/>
              </a:rPr>
              <a:t>Turn off “Show all” </a:t>
            </a:r>
            <a:r>
              <a:rPr lang="en-HK" sz="2800" b="1" dirty="0" smtClean="0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rPr>
              <a:t>.</a:t>
            </a:r>
            <a:endParaRPr kumimoji="0" lang="en-US" sz="1800" b="1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93774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22" y="1676400"/>
            <a:ext cx="9144000" cy="3648456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i="1" dirty="0" smtClean="0"/>
              <a:t>Turn off “Show Pictures”</a:t>
            </a:r>
            <a:br>
              <a:rPr lang="en-US" altLang="zh-TW" sz="3200" i="1" dirty="0" smtClean="0"/>
            </a:br>
            <a:r>
              <a:rPr lang="en-US" altLang="zh-TW" dirty="0" smtClean="0"/>
              <a:t>Google Chrome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122" y="4616196"/>
            <a:ext cx="3566160" cy="1417320"/>
          </a:xfrm>
          <a:prstGeom prst="wedgeRectCallout">
            <a:avLst>
              <a:gd name="adj1" fmla="val 77615"/>
              <a:gd name="adj2" fmla="val -22223"/>
            </a:avLst>
          </a:prstGeom>
          <a:solidFill>
            <a:srgbClr val="FFFFFF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1313" indent="-341313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60000"/>
              <a:defRPr/>
            </a:pPr>
            <a:r>
              <a:rPr lang="en-HK" sz="2800" dirty="0" smtClean="0"/>
              <a:t>Settings</a:t>
            </a:r>
          </a:p>
          <a:p>
            <a:pPr marL="461963" indent="-401638"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Symbol" panose="05050102010706020507" pitchFamily="18" charset="2"/>
              <a:buChar char="®"/>
              <a:defRPr/>
            </a:pPr>
            <a:r>
              <a:rPr lang="en-HK" sz="2800" dirty="0" smtClean="0">
                <a:sym typeface="Symbol" panose="05050102010706020507" pitchFamily="18" charset="2"/>
              </a:rPr>
              <a:t>Privacy and security</a:t>
            </a:r>
          </a:p>
          <a:p>
            <a:pPr marL="461963" indent="-401638" algn="l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Symbol" panose="05050102010706020507" pitchFamily="18" charset="2"/>
              <a:buChar char="®"/>
              <a:defRPr/>
            </a:pPr>
            <a:r>
              <a:rPr lang="en-HK" sz="2800" dirty="0" smtClean="0">
                <a:sym typeface="Symbol" panose="05050102010706020507" pitchFamily="18" charset="2"/>
              </a:rPr>
              <a:t>Site settings </a:t>
            </a:r>
            <a:r>
              <a:rPr lang="en-HK" sz="2800" b="1" dirty="0" smtClean="0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rPr>
              <a:t>...</a:t>
            </a:r>
            <a:endParaRPr kumimoji="0" lang="en-US" sz="1800" b="1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99027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22" y="266700"/>
            <a:ext cx="9146932" cy="1104900"/>
          </a:xfrm>
        </p:spPr>
        <p:txBody>
          <a:bodyPr/>
          <a:lstStyle/>
          <a:p>
            <a:r>
              <a:rPr lang="en-US" altLang="zh-TW" sz="3200" i="1" dirty="0" smtClean="0"/>
              <a:t>Turn off “Show Pictures”</a:t>
            </a:r>
            <a:br>
              <a:rPr lang="en-US" altLang="zh-TW" sz="3200" i="1" dirty="0" smtClean="0"/>
            </a:br>
            <a:r>
              <a:rPr lang="en-US" altLang="zh-TW" dirty="0" smtClean="0"/>
              <a:t>Google Chrome (continued)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22" y="1676400"/>
            <a:ext cx="6343650" cy="2257425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429" y="1676400"/>
            <a:ext cx="5381625" cy="2828925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78280" y="5029200"/>
            <a:ext cx="2103120" cy="548640"/>
          </a:xfrm>
          <a:prstGeom prst="wedgeRectCallout">
            <a:avLst>
              <a:gd name="adj1" fmla="val -86756"/>
              <a:gd name="adj2" fmla="val -270461"/>
            </a:avLst>
          </a:prstGeom>
          <a:solidFill>
            <a:srgbClr val="FFFFFF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1313" indent="-280988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60000"/>
              <a:defRPr/>
            </a:pPr>
            <a:r>
              <a:rPr lang="en-HK" sz="2800" dirty="0" smtClean="0">
                <a:solidFill>
                  <a:schemeClr val="bg2"/>
                </a:solidFill>
                <a:sym typeface="Symbol" panose="05050102010706020507" pitchFamily="18" charset="2"/>
              </a:rPr>
              <a:t></a:t>
            </a:r>
            <a:r>
              <a:rPr lang="en-HK" sz="2800" dirty="0" smtClean="0">
                <a:sym typeface="Symbol" panose="05050102010706020507" pitchFamily="18" charset="2"/>
              </a:rPr>
              <a:t> </a:t>
            </a:r>
            <a:r>
              <a:rPr lang="en-HK" sz="2800" dirty="0" smtClean="0"/>
              <a:t>Images</a:t>
            </a:r>
            <a:r>
              <a:rPr lang="en-HK" sz="2800" dirty="0" smtClean="0">
                <a:sym typeface="Symbol" panose="05050102010706020507" pitchFamily="18" charset="2"/>
              </a:rPr>
              <a:t> </a:t>
            </a:r>
            <a:r>
              <a:rPr lang="en-HK" sz="2800" b="1" dirty="0" smtClean="0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rPr>
              <a:t>...</a:t>
            </a:r>
            <a:endParaRPr kumimoji="0" lang="en-US" sz="1800" b="1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04494" y="5029200"/>
            <a:ext cx="5623560" cy="548640"/>
          </a:xfrm>
          <a:prstGeom prst="wedgeRectCallout">
            <a:avLst>
              <a:gd name="adj1" fmla="val -39906"/>
              <a:gd name="adj2" fmla="val -168363"/>
            </a:avLst>
          </a:prstGeom>
          <a:solidFill>
            <a:srgbClr val="FFFFFF"/>
          </a:solidFill>
          <a:ln w="762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60325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60000"/>
              <a:defRPr/>
            </a:pPr>
            <a:r>
              <a:rPr lang="en-HK" sz="2800" dirty="0">
                <a:solidFill>
                  <a:schemeClr val="bg2"/>
                </a:solidFill>
                <a:sym typeface="Symbol" panose="05050102010706020507" pitchFamily="18" charset="2"/>
              </a:rPr>
              <a:t></a:t>
            </a:r>
            <a:r>
              <a:rPr lang="en-HK" sz="2800" dirty="0">
                <a:sym typeface="Symbol" panose="05050102010706020507" pitchFamily="18" charset="2"/>
              </a:rPr>
              <a:t> </a:t>
            </a:r>
            <a:r>
              <a:rPr lang="en-HK" sz="2800" dirty="0" smtClean="0"/>
              <a:t>Don’t allow sites to show images</a:t>
            </a:r>
            <a:r>
              <a:rPr lang="en-HK" sz="2800" dirty="0" smtClean="0">
                <a:sym typeface="Symbol" panose="05050102010706020507" pitchFamily="18" charset="2"/>
              </a:rPr>
              <a:t> </a:t>
            </a:r>
            <a:r>
              <a:rPr lang="en-HK" sz="2800" b="1" dirty="0" smtClean="0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rPr>
              <a:t>.</a:t>
            </a:r>
            <a:endParaRPr kumimoji="0" lang="en-US" sz="1800" b="1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25259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32" y="2468880"/>
            <a:ext cx="4333875" cy="43910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93539" y="2510956"/>
            <a:ext cx="2834640" cy="1815882"/>
          </a:xfrm>
          <a:prstGeom prst="wedgeRectCallout">
            <a:avLst>
              <a:gd name="adj1" fmla="val -100407"/>
              <a:gd name="adj2" fmla="val -7906"/>
            </a:avLst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HK" sz="2800" dirty="0" smtClean="0"/>
              <a:t>Piet Mondrian</a:t>
            </a:r>
          </a:p>
          <a:p>
            <a:pPr algn="l"/>
            <a:r>
              <a:rPr lang="en-HK" sz="2800" i="1" dirty="0" smtClean="0"/>
              <a:t>Composition II with Red, Blue, </a:t>
            </a:r>
            <a:r>
              <a:rPr lang="en-HK" sz="2800" i="1" dirty="0"/>
              <a:t>and </a:t>
            </a:r>
            <a:r>
              <a:rPr lang="en-HK" sz="2800" i="1" dirty="0" smtClean="0"/>
              <a:t>Yellow </a:t>
            </a:r>
            <a:r>
              <a:rPr lang="en-HK" sz="2800" b="1" dirty="0" smtClean="0">
                <a:solidFill>
                  <a:srgbClr val="00B050"/>
                </a:solidFill>
              </a:rPr>
              <a:t>(1930)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4" y="266700"/>
            <a:ext cx="9147175" cy="1104900"/>
          </a:xfrm>
        </p:spPr>
        <p:txBody>
          <a:bodyPr/>
          <a:lstStyle/>
          <a:p>
            <a:r>
              <a:rPr lang="en-HK" b="1" dirty="0" smtClean="0"/>
              <a:t>Modern Design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122" y="1676400"/>
            <a:ext cx="8778240" cy="834556"/>
          </a:xfrm>
        </p:spPr>
        <p:txBody>
          <a:bodyPr/>
          <a:lstStyle/>
          <a:p>
            <a:r>
              <a:rPr lang="en-HK" b="1" i="1" dirty="0" smtClean="0">
                <a:solidFill>
                  <a:srgbClr val="00B050"/>
                </a:solidFill>
              </a:rPr>
              <a:t>Minimalism.</a:t>
            </a:r>
            <a:r>
              <a:rPr lang="en-HK" dirty="0" smtClean="0"/>
              <a:t>  Remove everything </a:t>
            </a:r>
            <a:r>
              <a:rPr lang="en-HK" dirty="0"/>
              <a:t>that </a:t>
            </a:r>
            <a:r>
              <a:rPr lang="en-HK" dirty="0" smtClean="0"/>
              <a:t>distracts 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9179" y="4963274"/>
            <a:ext cx="3429000" cy="1005840"/>
          </a:xfrm>
          <a:prstGeom prst="wedgeRectCallout">
            <a:avLst>
              <a:gd name="adj1" fmla="val 31680"/>
              <a:gd name="adj2" fmla="val -120055"/>
            </a:avLst>
          </a:prstGeom>
          <a:solidFill>
            <a:schemeClr val="bg1"/>
          </a:solidFill>
          <a:ln w="762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HK" sz="2800" dirty="0">
                <a:latin typeface="+mn-lt"/>
                <a:ea typeface="+mn-ea"/>
              </a:rPr>
              <a:t>Modern </a:t>
            </a:r>
            <a:r>
              <a:rPr lang="zh-TW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現代</a:t>
            </a:r>
            <a:r>
              <a:rPr lang="zh-TW" altLang="en-US" sz="2800" dirty="0">
                <a:latin typeface="+mn-ea"/>
                <a:ea typeface="+mn-ea"/>
              </a:rPr>
              <a:t> </a:t>
            </a:r>
            <a:r>
              <a:rPr lang="zh-TW" altLang="en-US" sz="2800" dirty="0" smtClean="0">
                <a:latin typeface="+mn-ea"/>
                <a:ea typeface="+mn-ea"/>
                <a:sym typeface="Symbol" panose="05050102010706020507" pitchFamily="18" charset="2"/>
              </a:rPr>
              <a:t></a:t>
            </a:r>
            <a:r>
              <a:rPr lang="zh-TW" altLang="en-US" sz="2800" dirty="0" smtClean="0">
                <a:latin typeface="+mn-ea"/>
                <a:ea typeface="+mn-ea"/>
              </a:rPr>
              <a:t> </a:t>
            </a:r>
            <a:r>
              <a:rPr lang="en-HK" sz="2800" dirty="0">
                <a:latin typeface="+mn-ea"/>
                <a:ea typeface="+mn-ea"/>
              </a:rPr>
              <a:t>contemporary </a:t>
            </a:r>
            <a:r>
              <a:rPr lang="zh-TW" altLang="en-US" sz="2800" dirty="0">
                <a:latin typeface="MingLiU" panose="02020509000000000000" pitchFamily="49" charset="-120"/>
                <a:ea typeface="MingLiU" panose="02020509000000000000" pitchFamily="49" charset="-120"/>
              </a:rPr>
              <a:t>當代</a:t>
            </a:r>
            <a:r>
              <a:rPr lang="zh-TW" altLang="en-US" sz="2800" b="1" dirty="0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rPr>
              <a:t> </a:t>
            </a:r>
            <a:r>
              <a:rPr lang="zh-TW" altLang="en-US" sz="2800" b="1" dirty="0" smtClean="0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rPr>
              <a:t> </a:t>
            </a:r>
            <a:r>
              <a:rPr lang="en-US" altLang="zh-TW" sz="2800" b="1" dirty="0" smtClean="0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rPr>
              <a:t>...</a:t>
            </a:r>
            <a:endParaRPr lang="en-US" altLang="zh-TW" sz="2800" b="1" dirty="0">
              <a:solidFill>
                <a:schemeClr val="bg1">
                  <a:lumMod val="6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4309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3" grpId="0" build="p"/>
      <p:bldP spid="11" grpId="0" uiExpand="1" build="p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76399"/>
            <a:ext cx="7026507" cy="484632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dist="25400" dir="2700000" algn="ctr" rotWithShape="0">
              <a:schemeClr val="bg2"/>
            </a:outerShdw>
          </a:effectLst>
        </p:spPr>
      </p:pic>
      <p:sp>
        <p:nvSpPr>
          <p:cNvPr id="2305037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 smtClean="0">
                <a:solidFill>
                  <a:srgbClr val="C00000"/>
                </a:solidFill>
              </a:rPr>
              <a:t>Example 1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57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037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Example 1</a:t>
            </a:r>
            <a:r>
              <a:rPr lang="en-US" altLang="zh-HK" dirty="0"/>
              <a:t/>
            </a:r>
            <a:br>
              <a:rPr lang="en-US" altLang="zh-HK" dirty="0"/>
            </a:br>
            <a:r>
              <a:rPr lang="en-US" altLang="zh-HK" sz="3200" dirty="0"/>
              <a:t>(</a:t>
            </a:r>
            <a:r>
              <a:rPr lang="en-US" altLang="zh-HK" sz="3200" i="1" dirty="0"/>
              <a:t>“Show Pictures” Turned Off </a:t>
            </a:r>
            <a:r>
              <a:rPr lang="en-US" altLang="zh-TW" sz="3200" dirty="0"/>
              <a:t>)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76399"/>
            <a:ext cx="7026513" cy="484632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dist="25400" dir="2700000" algn="tl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871436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266700"/>
            <a:ext cx="9235440" cy="1104900"/>
          </a:xfrm>
        </p:spPr>
        <p:txBody>
          <a:bodyPr/>
          <a:lstStyle/>
          <a:p>
            <a:r>
              <a:rPr lang="en-US" altLang="zh-TW" dirty="0" smtClean="0"/>
              <a:t>Common Approaches to Text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chemeClr val="bg2"/>
                </a:solidFill>
              </a:rPr>
              <a:t>Raster graphics</a:t>
            </a:r>
          </a:p>
          <a:p>
            <a:r>
              <a:rPr lang="en-US" altLang="zh-TW" b="1" i="1" dirty="0" smtClean="0">
                <a:solidFill>
                  <a:schemeClr val="bg2"/>
                </a:solidFill>
              </a:rPr>
              <a:t>Vector graphics</a:t>
            </a:r>
          </a:p>
          <a:p>
            <a:r>
              <a:rPr lang="en-US" altLang="zh-TW" b="1" i="1" dirty="0" smtClean="0">
                <a:solidFill>
                  <a:schemeClr val="bg2"/>
                </a:solidFill>
              </a:rPr>
              <a:t>Plain text</a:t>
            </a:r>
          </a:p>
          <a:p>
            <a:r>
              <a:rPr lang="en-US" b="1" i="1" dirty="0" smtClean="0">
                <a:solidFill>
                  <a:srgbClr val="00B050"/>
                </a:solidFill>
              </a:rPr>
              <a:t>Styled text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01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2" y="2590800"/>
            <a:ext cx="2305049" cy="265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66" y="1676400"/>
            <a:ext cx="9066334" cy="1143000"/>
          </a:xfrm>
        </p:spPr>
        <p:txBody>
          <a:bodyPr/>
          <a:lstStyle/>
          <a:p>
            <a:r>
              <a:rPr lang="en-US" altLang="zh-TW" dirty="0" smtClean="0"/>
              <a:t>Text and images composed by matrix representing rectangular grid of pixels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467" y="266700"/>
            <a:ext cx="9141069" cy="1104900"/>
          </a:xfrm>
        </p:spPr>
        <p:txBody>
          <a:bodyPr/>
          <a:lstStyle/>
          <a:p>
            <a:r>
              <a:rPr lang="en-US" altLang="zh-TW" sz="3200" i="1" dirty="0"/>
              <a:t>Common Approaches to Text Display</a:t>
            </a:r>
            <a:br>
              <a:rPr lang="en-US" altLang="zh-TW" sz="3200" i="1" dirty="0"/>
            </a:br>
            <a:r>
              <a:rPr lang="en-US" b="1" dirty="0" smtClean="0">
                <a:solidFill>
                  <a:schemeClr val="bg2"/>
                </a:solidFill>
              </a:rPr>
              <a:t>Raster Graphics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81000" y="5410200"/>
            <a:ext cx="906633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US" altLang="zh-TW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Examples: </a:t>
            </a:r>
            <a:r>
              <a:rPr kumimoji="0" lang="en-US" altLang="zh-TW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 jpg, gif, bmp </a:t>
            </a:r>
            <a:r>
              <a:rPr kumimoji="0" lang="en-US" altLang="zh-TW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formats </a:t>
            </a:r>
            <a:r>
              <a:rPr kumimoji="0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70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467" y="266700"/>
            <a:ext cx="9141069" cy="1104900"/>
          </a:xfrm>
        </p:spPr>
        <p:txBody>
          <a:bodyPr/>
          <a:lstStyle/>
          <a:p>
            <a:r>
              <a:rPr lang="en-US" b="1" dirty="0" smtClean="0"/>
              <a:t>Raster Graphics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66" y="1676400"/>
            <a:ext cx="9066334" cy="762000"/>
          </a:xfrm>
        </p:spPr>
        <p:txBody>
          <a:bodyPr/>
          <a:lstStyle/>
          <a:p>
            <a:r>
              <a:rPr lang="en-US" altLang="zh-TW" dirty="0" smtClean="0"/>
              <a:t>Commonly used in web page banners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7970" y="4256518"/>
            <a:ext cx="5609493" cy="92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9538" name="Picture 2" descr="The University of Hong Ko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688449"/>
            <a:ext cx="4972051" cy="943416"/>
          </a:xfrm>
          <a:prstGeom prst="rect">
            <a:avLst/>
          </a:prstGeom>
          <a:noFill/>
        </p:spPr>
      </p:pic>
      <p:pic>
        <p:nvPicPr>
          <p:cNvPr id="449540" name="Picture 4" descr="Mandarin Oriental, Hong Kong - Luxury 5 Star Hote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968" y="4120368"/>
            <a:ext cx="1529862" cy="1198393"/>
          </a:xfrm>
          <a:prstGeom prst="rect">
            <a:avLst/>
          </a:prstGeom>
          <a:noFill/>
        </p:spPr>
      </p:pic>
      <p:pic>
        <p:nvPicPr>
          <p:cNvPr id="331778" name="Picture 2" descr="http://logodatabases.com/wp-content/uploads/2012/02/standard-chartered-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45703" y="2667001"/>
            <a:ext cx="2502580" cy="986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1901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25140"/>
            <a:ext cx="8686800" cy="246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67" y="1676400"/>
            <a:ext cx="9141069" cy="1295400"/>
          </a:xfrm>
        </p:spPr>
        <p:txBody>
          <a:bodyPr/>
          <a:lstStyle/>
          <a:p>
            <a:pPr>
              <a:buNone/>
            </a:pPr>
            <a:r>
              <a:rPr lang="en-US" altLang="zh-HK" sz="3600" b="1" i="1" dirty="0">
                <a:solidFill>
                  <a:srgbClr val="C00000"/>
                </a:solidFill>
              </a:rPr>
              <a:t>Disadvantages</a:t>
            </a:r>
            <a:endParaRPr lang="en-US" altLang="zh-HK" sz="4000" i="1" dirty="0">
              <a:solidFill>
                <a:srgbClr val="C00000"/>
              </a:solidFill>
            </a:endParaRPr>
          </a:p>
          <a:p>
            <a:pPr lvl="0">
              <a:buClr>
                <a:srgbClr val="CC0000"/>
              </a:buClr>
            </a:pPr>
            <a:r>
              <a:rPr lang="en-US" altLang="zh-HK" dirty="0" smtClean="0"/>
              <a:t>Cannot be enlarged indefinitely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97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67" y="1676400"/>
            <a:ext cx="9141069" cy="4953000"/>
          </a:xfrm>
        </p:spPr>
        <p:txBody>
          <a:bodyPr/>
          <a:lstStyle/>
          <a:p>
            <a:pPr lvl="0">
              <a:buNone/>
            </a:pPr>
            <a:r>
              <a:rPr lang="en-US" altLang="zh-HK" sz="3600" b="1" i="1" dirty="0">
                <a:solidFill>
                  <a:srgbClr val="C00000"/>
                </a:solidFill>
              </a:rPr>
              <a:t>Disadvantages</a:t>
            </a:r>
          </a:p>
          <a:p>
            <a:pPr lvl="0">
              <a:buClr>
                <a:srgbClr val="CC0000"/>
              </a:buClr>
            </a:pPr>
            <a:r>
              <a:rPr lang="en-US" altLang="zh-HK" dirty="0" smtClean="0"/>
              <a:t>Cannot be enlarged indefinitely</a:t>
            </a:r>
            <a:endParaRPr lang="en-US" dirty="0" smtClean="0"/>
          </a:p>
        </p:txBody>
      </p:sp>
      <p:pic>
        <p:nvPicPr>
          <p:cNvPr id="3287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971797"/>
            <a:ext cx="7955280" cy="388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8160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73674" y="2904392"/>
            <a:ext cx="6126480" cy="174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US" altLang="zh-HK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Cannot search for required text</a:t>
            </a: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US" altLang="zh-HK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Cannot copy and paste the text</a:t>
            </a: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US" altLang="zh-HK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Not accessible by screen readers </a:t>
            </a:r>
            <a:r>
              <a:rPr kumimoji="0" lang="en-US" altLang="zh-HK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67" y="1676400"/>
            <a:ext cx="5760720" cy="1447800"/>
          </a:xfrm>
        </p:spPr>
        <p:txBody>
          <a:bodyPr/>
          <a:lstStyle/>
          <a:p>
            <a:pPr>
              <a:buNone/>
            </a:pPr>
            <a:r>
              <a:rPr lang="en-US" altLang="zh-HK" sz="3600" b="1" i="1" dirty="0">
                <a:solidFill>
                  <a:srgbClr val="C00000"/>
                </a:solidFill>
              </a:rPr>
              <a:t>Disadvantages</a:t>
            </a:r>
            <a:endParaRPr lang="en-US" altLang="zh-HK" sz="4000" i="1" dirty="0">
              <a:solidFill>
                <a:srgbClr val="C00000"/>
              </a:solidFill>
            </a:endParaRPr>
          </a:p>
          <a:p>
            <a:pPr>
              <a:buClr>
                <a:schemeClr val="bg1">
                  <a:lumMod val="65000"/>
                </a:schemeClr>
              </a:buClr>
            </a:pPr>
            <a:r>
              <a:rPr lang="en-US" altLang="zh-HK" dirty="0" smtClean="0">
                <a:solidFill>
                  <a:schemeClr val="bg1">
                    <a:lumMod val="65000"/>
                  </a:schemeClr>
                </a:solidFill>
              </a:rPr>
              <a:t>Cannot be enlarged indefinitely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365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Raster 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HK" sz="3600" b="1" i="1" dirty="0">
                <a:solidFill>
                  <a:schemeClr val="bg1">
                    <a:lumMod val="65000"/>
                  </a:schemeClr>
                </a:solidFill>
              </a:rPr>
              <a:t>Disadvantages</a:t>
            </a:r>
          </a:p>
          <a:p>
            <a:pPr marL="282575" indent="-282575">
              <a:buClr>
                <a:schemeClr val="bg1">
                  <a:lumMod val="65000"/>
                </a:schemeClr>
              </a:buClr>
            </a:pPr>
            <a:r>
              <a:rPr lang="en-HK" sz="2400" dirty="0">
                <a:solidFill>
                  <a:schemeClr val="bg1">
                    <a:lumMod val="65000"/>
                  </a:schemeClr>
                </a:solidFill>
              </a:rPr>
              <a:t>Cannot be enlarged indefinitely</a:t>
            </a:r>
          </a:p>
          <a:p>
            <a:pPr marL="282575" indent="-282575">
              <a:buClr>
                <a:schemeClr val="bg1">
                  <a:lumMod val="65000"/>
                </a:schemeClr>
              </a:buClr>
            </a:pPr>
            <a:r>
              <a:rPr lang="en-HK" sz="2400" dirty="0">
                <a:solidFill>
                  <a:schemeClr val="bg1">
                    <a:lumMod val="65000"/>
                  </a:schemeClr>
                </a:solidFill>
              </a:rPr>
              <a:t>Cannot search for required text</a:t>
            </a:r>
          </a:p>
          <a:p>
            <a:pPr marL="282575" indent="-282575">
              <a:buClr>
                <a:schemeClr val="bg1">
                  <a:lumMod val="65000"/>
                </a:schemeClr>
              </a:buClr>
            </a:pPr>
            <a:r>
              <a:rPr lang="en-HK" sz="2400" dirty="0">
                <a:solidFill>
                  <a:schemeClr val="bg1">
                    <a:lumMod val="65000"/>
                  </a:schemeClr>
                </a:solidFill>
              </a:rPr>
              <a:t>Cannot copy and paste the text</a:t>
            </a:r>
          </a:p>
          <a:p>
            <a:pPr marL="282575" indent="-282575">
              <a:buClr>
                <a:schemeClr val="bg1">
                  <a:lumMod val="65000"/>
                </a:schemeClr>
              </a:buClr>
            </a:pPr>
            <a:r>
              <a:rPr lang="en-HK" sz="2400" dirty="0">
                <a:solidFill>
                  <a:schemeClr val="bg1">
                    <a:lumMod val="65000"/>
                  </a:schemeClr>
                </a:solidFill>
              </a:rPr>
              <a:t>Not accessible by screen </a:t>
            </a:r>
            <a:r>
              <a:rPr lang="en-HK" sz="2400" dirty="0" smtClean="0">
                <a:solidFill>
                  <a:schemeClr val="bg1">
                    <a:lumMod val="65000"/>
                  </a:schemeClr>
                </a:solidFill>
              </a:rPr>
              <a:t>readers</a:t>
            </a:r>
            <a:endParaRPr lang="en-HK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0813" y="1676400"/>
            <a:ext cx="4497241" cy="651616"/>
          </a:xfrm>
        </p:spPr>
        <p:txBody>
          <a:bodyPr/>
          <a:lstStyle/>
          <a:p>
            <a:pPr marL="0" indent="0">
              <a:buNone/>
            </a:pPr>
            <a:r>
              <a:rPr lang="en-US" sz="3600" b="1" i="1" dirty="0" smtClean="0">
                <a:solidFill>
                  <a:srgbClr val="00B050"/>
                </a:solidFill>
              </a:rPr>
              <a:t>Advantages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4CCB8E-7D3D-448A-A1C2-691E837B559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5029200" y="2328016"/>
            <a:ext cx="449724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18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200" kern="0" dirty="0" smtClean="0"/>
              <a:t>Easy to generate?</a:t>
            </a:r>
          </a:p>
          <a:p>
            <a:endParaRPr lang="en-US" sz="3200" kern="0" dirty="0" smtClean="0"/>
          </a:p>
          <a:p>
            <a:endParaRPr lang="en-US" kern="0" dirty="0" smtClean="0"/>
          </a:p>
          <a:p>
            <a:endParaRPr lang="en-US" kern="0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494946" y="2673994"/>
            <a:ext cx="292608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5427292" y="2912692"/>
            <a:ext cx="3124200" cy="65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18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b="1" kern="0" dirty="0" smtClean="0">
                <a:solidFill>
                  <a:schemeClr val="bg2"/>
                </a:solidFill>
              </a:rPr>
              <a:t>No advantages!</a:t>
            </a:r>
            <a:r>
              <a:rPr lang="en-US" sz="3200" kern="0" dirty="0" smtClean="0"/>
              <a:t> </a:t>
            </a:r>
            <a:r>
              <a:rPr lang="en-US" sz="3200" b="1" kern="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3200" kern="0" dirty="0" smtClean="0"/>
          </a:p>
          <a:p>
            <a:pPr marL="0" indent="0">
              <a:buNone/>
            </a:pPr>
            <a:endParaRPr lang="en-US" kern="0" dirty="0" smtClean="0"/>
          </a:p>
          <a:p>
            <a:pPr marL="0" indent="0"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20596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819401"/>
            <a:ext cx="1828800" cy="209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i="1" dirty="0">
                <a:solidFill>
                  <a:srgbClr val="000066"/>
                </a:solidFill>
              </a:rPr>
              <a:t>Common Approaches to Text Display</a:t>
            </a:r>
            <a:br>
              <a:rPr lang="en-US" altLang="zh-TW" sz="3200" i="1" dirty="0">
                <a:solidFill>
                  <a:srgbClr val="000066"/>
                </a:solidFill>
              </a:rPr>
            </a:br>
            <a:r>
              <a:rPr lang="en-US" altLang="zh-TW" dirty="0" smtClean="0">
                <a:solidFill>
                  <a:schemeClr val="bg2"/>
                </a:solidFill>
              </a:rPr>
              <a:t>Vector Graphics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88" y="1676400"/>
            <a:ext cx="9144000" cy="1143000"/>
          </a:xfrm>
        </p:spPr>
        <p:txBody>
          <a:bodyPr/>
          <a:lstStyle/>
          <a:p>
            <a:r>
              <a:rPr lang="en-US" altLang="zh-TW" dirty="0" smtClean="0"/>
              <a:t>Text and images represented by geometric primitives such as lines and curves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802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4" y="266700"/>
            <a:ext cx="9147175" cy="1104900"/>
          </a:xfrm>
        </p:spPr>
        <p:txBody>
          <a:bodyPr/>
          <a:lstStyle/>
          <a:p>
            <a:r>
              <a:rPr lang="en-HK" b="1" dirty="0" smtClean="0"/>
              <a:t>Modern Design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122" y="1676400"/>
            <a:ext cx="8778240" cy="834556"/>
          </a:xfrm>
        </p:spPr>
        <p:txBody>
          <a:bodyPr/>
          <a:lstStyle/>
          <a:p>
            <a:r>
              <a:rPr lang="en-HK" b="1" i="1" dirty="0" smtClean="0">
                <a:solidFill>
                  <a:schemeClr val="bg1">
                    <a:lumMod val="65000"/>
                  </a:schemeClr>
                </a:solidFill>
              </a:rPr>
              <a:t>Minimalism 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HK" b="1" i="1" dirty="0" smtClean="0">
                <a:solidFill>
                  <a:schemeClr val="bg1">
                    <a:lumMod val="65000"/>
                  </a:schemeClr>
                </a:solidFill>
              </a:rPr>
              <a:t>Continued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HK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38400"/>
            <a:ext cx="2560320" cy="3850935"/>
          </a:xfrm>
          <a:prstGeom prst="rect">
            <a:avLst/>
          </a:prstGeom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4953000" y="2895600"/>
            <a:ext cx="3337560" cy="640080"/>
          </a:xfrm>
          <a:prstGeom prst="borderCallout1">
            <a:avLst>
              <a:gd name="adj1" fmla="val 50793"/>
              <a:gd name="adj2" fmla="val 465"/>
              <a:gd name="adj3" fmla="val 161521"/>
              <a:gd name="adj4" fmla="val -55897"/>
            </a:avLst>
          </a:prstGeom>
          <a:solidFill>
            <a:schemeClr val="bg1"/>
          </a:solidFill>
          <a:ln w="127000">
            <a:solidFill>
              <a:srgbClr val="0070C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60325" algn="l"/>
            <a:endParaRPr lang="en-US" sz="3201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2895600"/>
            <a:ext cx="324612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i="1" dirty="0" smtClean="0"/>
              <a:t>Still</a:t>
            </a:r>
            <a:r>
              <a:rPr lang="en-US" sz="3200" b="1" i="1" dirty="0" smtClean="0">
                <a:solidFill>
                  <a:srgbClr val="0070C0"/>
                </a:solidFill>
              </a:rPr>
              <a:t> fashionable</a:t>
            </a:r>
            <a:r>
              <a:rPr lang="en-US" sz="3200" b="1" i="1" dirty="0" smtClean="0"/>
              <a:t>  </a:t>
            </a:r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32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4929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Vector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88" y="1676400"/>
            <a:ext cx="9144000" cy="2743200"/>
          </a:xfrm>
        </p:spPr>
        <p:txBody>
          <a:bodyPr/>
          <a:lstStyle/>
          <a:p>
            <a:pPr lvl="0">
              <a:buClr>
                <a:srgbClr val="000066"/>
              </a:buClr>
            </a:pPr>
            <a:r>
              <a:rPr lang="en-US" altLang="zh-TW" b="1" i="1" dirty="0" smtClean="0"/>
              <a:t>Examples</a:t>
            </a:r>
            <a:endParaRPr lang="en-US" dirty="0" smtClean="0">
              <a:solidFill>
                <a:srgbClr val="000000"/>
              </a:solidFill>
            </a:endParaRPr>
          </a:p>
          <a:p>
            <a:pPr lvl="1">
              <a:buClr>
                <a:srgbClr val="000066"/>
              </a:buClr>
            </a:pPr>
            <a:r>
              <a:rPr lang="en-US" altLang="zh-TW" dirty="0" smtClean="0"/>
              <a:t>Adobe Illustrator outline format</a:t>
            </a:r>
          </a:p>
          <a:p>
            <a:pPr lvl="1">
              <a:buClr>
                <a:srgbClr val="000066"/>
              </a:buClr>
            </a:pPr>
            <a:r>
              <a:rPr lang="en-US" altLang="zh-TW" dirty="0" err="1" smtClean="0"/>
              <a:t>svg</a:t>
            </a:r>
            <a:r>
              <a:rPr lang="en-US" altLang="zh-TW" dirty="0" smtClean="0"/>
              <a:t> format</a:t>
            </a:r>
          </a:p>
          <a:p>
            <a:pPr lvl="1">
              <a:buClr>
                <a:srgbClr val="000066"/>
              </a:buClr>
            </a:pPr>
            <a:r>
              <a:rPr lang="en-US" altLang="zh-TW" dirty="0" smtClean="0"/>
              <a:t>Properly generated </a:t>
            </a:r>
            <a:r>
              <a:rPr lang="en-US" altLang="zh-TW" dirty="0" err="1" smtClean="0"/>
              <a:t>pdf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eps</a:t>
            </a:r>
            <a:r>
              <a:rPr lang="en-US" altLang="zh-TW" dirty="0" smtClean="0"/>
              <a:t>, and </a:t>
            </a:r>
            <a:r>
              <a:rPr lang="en-US" altLang="zh-TW" dirty="0" err="1" smtClean="0"/>
              <a:t>emf</a:t>
            </a:r>
            <a:r>
              <a:rPr lang="en-US" altLang="zh-TW" dirty="0" smtClean="0"/>
              <a:t> formats</a:t>
            </a:r>
          </a:p>
          <a:p>
            <a:pPr>
              <a:buClr>
                <a:srgbClr val="000066"/>
              </a:buClr>
            </a:pPr>
            <a:r>
              <a:rPr lang="en-US" altLang="zh-TW" dirty="0" smtClean="0"/>
              <a:t>Most commonly used in professional printing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pic>
        <p:nvPicPr>
          <p:cNvPr id="3123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9755" y="4722399"/>
            <a:ext cx="2155120" cy="81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8271" y="4632092"/>
            <a:ext cx="2858610" cy="99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23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1" y="4763236"/>
            <a:ext cx="2240341" cy="73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2207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Vector</a:t>
            </a:r>
            <a:r>
              <a:rPr lang="en-US" dirty="0"/>
              <a:t> 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122" y="1676400"/>
            <a:ext cx="9146932" cy="1447800"/>
          </a:xfrm>
        </p:spPr>
        <p:txBody>
          <a:bodyPr/>
          <a:lstStyle/>
          <a:p>
            <a:pPr marL="0" indent="0">
              <a:buNone/>
            </a:pPr>
            <a:r>
              <a:rPr lang="en-HK" sz="3600" b="1" i="1" dirty="0">
                <a:solidFill>
                  <a:srgbClr val="00B050"/>
                </a:solidFill>
              </a:rPr>
              <a:t>Advantages</a:t>
            </a:r>
          </a:p>
          <a:p>
            <a:r>
              <a:rPr lang="en-HK" dirty="0"/>
              <a:t>Can be enlarged indefinitely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1456A7-4BF1-422E-8AFD-B24739234B6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276600"/>
            <a:ext cx="849682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88222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Vector</a:t>
            </a:r>
            <a:r>
              <a:rPr lang="en-US" dirty="0"/>
              <a:t> 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122" y="1676400"/>
            <a:ext cx="9146932" cy="1447800"/>
          </a:xfrm>
        </p:spPr>
        <p:txBody>
          <a:bodyPr/>
          <a:lstStyle/>
          <a:p>
            <a:pPr marL="0" indent="0">
              <a:buNone/>
            </a:pPr>
            <a:r>
              <a:rPr lang="en-HK" sz="3600" b="1" i="1" dirty="0">
                <a:solidFill>
                  <a:srgbClr val="00B050"/>
                </a:solidFill>
              </a:rPr>
              <a:t>Advantages</a:t>
            </a:r>
          </a:p>
          <a:p>
            <a:r>
              <a:rPr lang="en-HK" dirty="0"/>
              <a:t>Can be enlarged indefinitely</a:t>
            </a:r>
          </a:p>
          <a:p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188928"/>
            <a:ext cx="8138160" cy="328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5239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122" y="1676400"/>
            <a:ext cx="9146932" cy="1981200"/>
          </a:xfrm>
        </p:spPr>
        <p:txBody>
          <a:bodyPr/>
          <a:lstStyle/>
          <a:p>
            <a:pPr marL="0" indent="0">
              <a:buNone/>
            </a:pPr>
            <a:r>
              <a:rPr lang="en-HK" sz="3600" b="1" i="1" dirty="0">
                <a:solidFill>
                  <a:schemeClr val="bg1">
                    <a:lumMod val="65000"/>
                  </a:schemeClr>
                </a:solidFill>
              </a:rPr>
              <a:t>Advantages</a:t>
            </a:r>
          </a:p>
          <a:p>
            <a:pPr>
              <a:buClr>
                <a:schemeClr val="bg1">
                  <a:lumMod val="65000"/>
                </a:schemeClr>
              </a:buClr>
            </a:pPr>
            <a:r>
              <a:rPr lang="en-HK" dirty="0">
                <a:solidFill>
                  <a:schemeClr val="bg1">
                    <a:lumMod val="65000"/>
                  </a:schemeClr>
                </a:solidFill>
              </a:rPr>
              <a:t>Can be enlarged indefinitely</a:t>
            </a:r>
          </a:p>
          <a:p>
            <a:pPr marL="0" indent="0">
              <a:buNone/>
            </a:pPr>
            <a:r>
              <a:rPr lang="en-HK" sz="3600" b="1" i="1" dirty="0" smtClean="0">
                <a:solidFill>
                  <a:schemeClr val="bg2"/>
                </a:solidFill>
              </a:rPr>
              <a:t>Disadvantages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1456A7-4BF1-422E-8AFD-B24739234B6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3572854"/>
            <a:ext cx="914693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bg2"/>
              </a:buClr>
            </a:pPr>
            <a:r>
              <a:rPr lang="en-HK" kern="0" dirty="0" smtClean="0"/>
              <a:t>Cannot search for required text</a:t>
            </a:r>
          </a:p>
          <a:p>
            <a:pPr>
              <a:buClr>
                <a:schemeClr val="bg2"/>
              </a:buClr>
            </a:pPr>
            <a:r>
              <a:rPr lang="en-HK" kern="0" dirty="0" smtClean="0"/>
              <a:t>Cannot copy and paste the text</a:t>
            </a:r>
          </a:p>
          <a:p>
            <a:pPr>
              <a:buClr>
                <a:schemeClr val="bg2"/>
              </a:buClr>
            </a:pPr>
            <a:r>
              <a:rPr lang="en-HK" kern="0" dirty="0" smtClean="0"/>
              <a:t>Not accessible by screen readers </a:t>
            </a:r>
            <a:r>
              <a:rPr lang="en-HK" b="1" kern="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>
              <a:buClr>
                <a:schemeClr val="bg2"/>
              </a:buClr>
            </a:pPr>
            <a:endParaRPr lang="en-HK" kern="0" dirty="0" smtClean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755497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467" y="266700"/>
            <a:ext cx="9141069" cy="1104900"/>
          </a:xfrm>
        </p:spPr>
        <p:txBody>
          <a:bodyPr/>
          <a:lstStyle/>
          <a:p>
            <a:r>
              <a:rPr lang="en-US" altLang="zh-TW" sz="3200" i="1" dirty="0">
                <a:solidFill>
                  <a:srgbClr val="000066"/>
                </a:solidFill>
              </a:rPr>
              <a:t>Common Approaches to Text Display</a:t>
            </a:r>
            <a:br>
              <a:rPr lang="en-US" altLang="zh-TW" sz="3200" i="1" dirty="0">
                <a:solidFill>
                  <a:srgbClr val="000066"/>
                </a:solidFill>
              </a:rPr>
            </a:br>
            <a:r>
              <a:rPr lang="en-US" altLang="zh-TW" dirty="0" smtClean="0">
                <a:solidFill>
                  <a:schemeClr val="bg2"/>
                </a:solidFill>
              </a:rPr>
              <a:t>Plain Text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66" y="1676400"/>
            <a:ext cx="7680960" cy="2286000"/>
          </a:xfrm>
        </p:spPr>
        <p:txBody>
          <a:bodyPr/>
          <a:lstStyle/>
          <a:p>
            <a:r>
              <a:rPr lang="en-US" altLang="zh-TW" dirty="0" smtClean="0"/>
              <a:t>.txt format</a:t>
            </a:r>
          </a:p>
          <a:p>
            <a:r>
              <a:rPr lang="en-US" altLang="zh-TW" dirty="0" smtClean="0"/>
              <a:t>The most common approach for “accessible Web pages”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5" name="Rectangular Callout 4"/>
          <p:cNvSpPr/>
          <p:nvPr/>
        </p:nvSpPr>
        <p:spPr bwMode="auto">
          <a:xfrm>
            <a:off x="5683056" y="3733800"/>
            <a:ext cx="3840480" cy="1097280"/>
          </a:xfrm>
          <a:prstGeom prst="wedgeRectCallout">
            <a:avLst>
              <a:gd name="adj1" fmla="val -121147"/>
              <a:gd name="adj2" fmla="val -84332"/>
            </a:avLst>
          </a:prstGeom>
          <a:noFill/>
          <a:ln w="762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3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Due to serious misunderstanding!! </a:t>
            </a:r>
            <a:r>
              <a:rPr kumimoji="0" lang="en-HK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.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502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 uiExpand="1" build="p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Plain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HK" sz="3600" b="1" i="1" dirty="0">
                <a:solidFill>
                  <a:srgbClr val="00B050"/>
                </a:solidFill>
              </a:rPr>
              <a:t>Advantages</a:t>
            </a:r>
          </a:p>
          <a:p>
            <a:pPr>
              <a:buClr>
                <a:srgbClr val="00B050"/>
              </a:buClr>
            </a:pPr>
            <a:r>
              <a:rPr lang="en-HK" dirty="0"/>
              <a:t>Can be enlarged indefinitely</a:t>
            </a:r>
          </a:p>
          <a:p>
            <a:pPr>
              <a:buClr>
                <a:srgbClr val="00B050"/>
              </a:buClr>
            </a:pPr>
            <a:r>
              <a:rPr lang="en-HK" dirty="0"/>
              <a:t>Can search for required text</a:t>
            </a:r>
          </a:p>
          <a:p>
            <a:pPr>
              <a:buClr>
                <a:srgbClr val="00B050"/>
              </a:buClr>
            </a:pPr>
            <a:r>
              <a:rPr lang="en-HK" dirty="0"/>
              <a:t>Can copy and paste the text</a:t>
            </a:r>
          </a:p>
          <a:p>
            <a:pPr>
              <a:buClr>
                <a:srgbClr val="00B050"/>
              </a:buClr>
            </a:pPr>
            <a:r>
              <a:rPr lang="en-HK" dirty="0"/>
              <a:t>Accessible by screen readers </a:t>
            </a:r>
            <a:r>
              <a:rPr lang="en-HK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HK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1456A7-4BF1-422E-8AFD-B24739234B6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088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22" y="266700"/>
            <a:ext cx="9146932" cy="1104900"/>
          </a:xfrm>
        </p:spPr>
        <p:txBody>
          <a:bodyPr/>
          <a:lstStyle/>
          <a:p>
            <a:r>
              <a:rPr lang="en-US" dirty="0"/>
              <a:t>Plain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122" y="1676400"/>
            <a:ext cx="9146932" cy="1905000"/>
          </a:xfrm>
        </p:spPr>
        <p:txBody>
          <a:bodyPr/>
          <a:lstStyle/>
          <a:p>
            <a:pPr marL="0" indent="0">
              <a:buNone/>
            </a:pPr>
            <a:r>
              <a:rPr lang="en-HK" sz="3600" b="1" i="1" dirty="0">
                <a:solidFill>
                  <a:schemeClr val="bg2"/>
                </a:solidFill>
              </a:rPr>
              <a:t>Disadvantages</a:t>
            </a:r>
          </a:p>
          <a:p>
            <a:pPr>
              <a:buClr>
                <a:schemeClr val="bg2"/>
              </a:buClr>
            </a:pPr>
            <a:r>
              <a:rPr lang="en-HK" dirty="0"/>
              <a:t>Dull and boring</a:t>
            </a:r>
          </a:p>
          <a:p>
            <a:pPr>
              <a:buClr>
                <a:schemeClr val="bg2"/>
              </a:buClr>
            </a:pPr>
            <a:r>
              <a:rPr lang="en-HK" dirty="0" smtClean="0"/>
              <a:t>Double </a:t>
            </a:r>
            <a:r>
              <a:rPr lang="en-HK" dirty="0"/>
              <a:t>the </a:t>
            </a:r>
            <a:r>
              <a:rPr lang="en-HK" dirty="0" smtClean="0"/>
              <a:t>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1456A7-4BF1-422E-8AFD-B24739234B6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78068" y="3479562"/>
            <a:ext cx="4498732" cy="13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803275" lvl="1" indent="-290513">
              <a:buClr>
                <a:schemeClr val="bg2"/>
              </a:buClr>
            </a:pPr>
            <a:r>
              <a:rPr lang="en-HK" sz="2400" kern="0" dirty="0" smtClean="0"/>
              <a:t>English version</a:t>
            </a:r>
          </a:p>
          <a:p>
            <a:pPr marL="803275" lvl="1" indent="-290513">
              <a:buClr>
                <a:schemeClr val="bg2"/>
              </a:buClr>
            </a:pPr>
            <a:r>
              <a:rPr lang="en-HK" sz="2400" kern="0" dirty="0" smtClean="0"/>
              <a:t>Traditional Chinese version</a:t>
            </a:r>
          </a:p>
          <a:p>
            <a:pPr marL="803275" lvl="1" indent="-290513">
              <a:buClr>
                <a:schemeClr val="bg2"/>
              </a:buClr>
            </a:pPr>
            <a:r>
              <a:rPr lang="en-HK" sz="2400" kern="0" dirty="0" smtClean="0"/>
              <a:t>Simplified Chinese version</a:t>
            </a:r>
            <a:endParaRPr lang="en-US" sz="2400" kern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" y="4876800"/>
            <a:ext cx="9146932" cy="62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bg2"/>
              </a:buClr>
            </a:pPr>
            <a:r>
              <a:rPr lang="en-HK" kern="0" dirty="0" smtClean="0"/>
              <a:t>Against the principle of “universal design for all” </a:t>
            </a:r>
            <a:r>
              <a:rPr lang="en-HK" b="1" kern="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endParaRPr lang="en-HK" kern="0" dirty="0" smtClean="0"/>
          </a:p>
          <a:p>
            <a:endParaRPr lang="en-HK" kern="0" dirty="0" smtClean="0"/>
          </a:p>
          <a:p>
            <a:endParaRPr lang="en-US" kern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047494" y="2804160"/>
            <a:ext cx="4480560" cy="1920240"/>
          </a:xfrm>
          <a:prstGeom prst="wedgeRectCallout">
            <a:avLst>
              <a:gd name="adj1" fmla="val -83549"/>
              <a:gd name="adj2" fmla="val -3277"/>
            </a:avLst>
          </a:prstGeom>
          <a:noFill/>
          <a:ln w="762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325" indent="0">
              <a:buClr>
                <a:schemeClr val="bg2"/>
              </a:buClr>
              <a:buNone/>
            </a:pPr>
            <a:r>
              <a:rPr lang="en-HK" sz="2800" b="1" i="1" kern="0" dirty="0" smtClean="0">
                <a:solidFill>
                  <a:schemeClr val="bg2"/>
                </a:solidFill>
              </a:rPr>
              <a:t>Add</a:t>
            </a:r>
          </a:p>
          <a:p>
            <a:pPr marL="349250" lvl="1" indent="-288925">
              <a:buClr>
                <a:schemeClr val="bg2"/>
              </a:buClr>
            </a:pPr>
            <a:r>
              <a:rPr lang="en-HK" sz="2400" kern="0" dirty="0" smtClean="0"/>
              <a:t>English </a:t>
            </a:r>
            <a:r>
              <a:rPr lang="en-HK" sz="2400" b="1" i="1" kern="0" dirty="0" smtClean="0"/>
              <a:t>text</a:t>
            </a:r>
            <a:r>
              <a:rPr lang="en-HK" sz="2400" kern="0" dirty="0" smtClean="0"/>
              <a:t> version</a:t>
            </a:r>
          </a:p>
          <a:p>
            <a:pPr marL="349250" lvl="1" indent="-288925">
              <a:buClr>
                <a:schemeClr val="bg2"/>
              </a:buClr>
            </a:pPr>
            <a:r>
              <a:rPr lang="en-HK" sz="2400" kern="0" dirty="0" smtClean="0"/>
              <a:t>Traditional Chinese </a:t>
            </a:r>
            <a:r>
              <a:rPr lang="en-HK" sz="2400" b="1" i="1" kern="0" dirty="0" smtClean="0"/>
              <a:t>text</a:t>
            </a:r>
            <a:r>
              <a:rPr lang="en-HK" sz="2400" kern="0" dirty="0" smtClean="0"/>
              <a:t> version</a:t>
            </a:r>
          </a:p>
          <a:p>
            <a:pPr marL="349250" lvl="1" indent="-288925">
              <a:buClr>
                <a:schemeClr val="bg2"/>
              </a:buClr>
            </a:pPr>
            <a:r>
              <a:rPr lang="en-HK" sz="2400" kern="0" dirty="0" smtClean="0"/>
              <a:t>Simplified Chinese </a:t>
            </a:r>
            <a:r>
              <a:rPr lang="en-HK" sz="2400" b="1" i="1" kern="0" dirty="0" smtClean="0"/>
              <a:t>text</a:t>
            </a:r>
            <a:r>
              <a:rPr lang="en-HK" sz="2400" kern="0" dirty="0" smtClean="0"/>
              <a:t> version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758424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 uiExpand="1" build="p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ular Callout 6"/>
          <p:cNvSpPr/>
          <p:nvPr/>
        </p:nvSpPr>
        <p:spPr bwMode="auto">
          <a:xfrm>
            <a:off x="7149148" y="2895600"/>
            <a:ext cx="2377440" cy="1097280"/>
          </a:xfrm>
          <a:prstGeom prst="wedgeRectCallout">
            <a:avLst>
              <a:gd name="adj1" fmla="val -79450"/>
              <a:gd name="adj2" fmla="val -23584"/>
            </a:avLst>
          </a:prstGeom>
          <a:noFill/>
          <a:ln w="762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3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32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More details later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i="1" dirty="0">
                <a:solidFill>
                  <a:srgbClr val="000066"/>
                </a:solidFill>
              </a:rPr>
              <a:t>Common Approaches to Text Display</a:t>
            </a:r>
            <a:br>
              <a:rPr lang="en-US" altLang="zh-TW" sz="3200" i="1" dirty="0">
                <a:solidFill>
                  <a:srgbClr val="000066"/>
                </a:solidFill>
              </a:rPr>
            </a:br>
            <a:r>
              <a:rPr lang="en-US" altLang="zh-TW" dirty="0" smtClean="0">
                <a:solidFill>
                  <a:srgbClr val="00B050"/>
                </a:solidFill>
              </a:rPr>
              <a:t>Styled Text</a:t>
            </a:r>
            <a:r>
              <a:rPr lang="en-US" b="1" dirty="0" smtClean="0">
                <a:solidFill>
                  <a:srgbClr val="00B050"/>
                </a:solidFill>
              </a:rPr>
              <a:t> 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88" y="1676400"/>
            <a:ext cx="9144000" cy="1828800"/>
          </a:xfrm>
        </p:spPr>
        <p:txBody>
          <a:bodyPr/>
          <a:lstStyle/>
          <a:p>
            <a:r>
              <a:rPr lang="en-US" altLang="zh-TW" dirty="0" smtClean="0"/>
              <a:t>Format the text using</a:t>
            </a:r>
          </a:p>
          <a:p>
            <a:pPr lvl="1"/>
            <a:r>
              <a:rPr lang="en-US" sz="3200" b="1" i="1" dirty="0"/>
              <a:t>Hypertext Markup Language </a:t>
            </a:r>
            <a:r>
              <a:rPr lang="en-US" sz="3200" b="1" dirty="0"/>
              <a:t>(</a:t>
            </a:r>
            <a:r>
              <a:rPr lang="en-US" sz="3200" b="1" i="1" dirty="0"/>
              <a:t>HTML</a:t>
            </a:r>
            <a:r>
              <a:rPr lang="en-US" sz="3200" b="1" dirty="0"/>
              <a:t>)</a:t>
            </a:r>
            <a:r>
              <a:rPr lang="en-US" sz="3200" dirty="0"/>
              <a:t> </a:t>
            </a:r>
            <a:r>
              <a:rPr lang="en-US" altLang="zh-TW" sz="3200" dirty="0"/>
              <a:t>and/or</a:t>
            </a:r>
          </a:p>
          <a:p>
            <a:pPr lvl="1"/>
            <a:r>
              <a:rPr lang="en-US" sz="3200" b="1" i="1" dirty="0"/>
              <a:t>Cascading Style Sheets </a:t>
            </a:r>
            <a:r>
              <a:rPr lang="en-US" sz="3200" b="1" dirty="0"/>
              <a:t>(</a:t>
            </a:r>
            <a:r>
              <a:rPr lang="en-US" sz="3200" b="1" i="1" dirty="0" err="1"/>
              <a:t>CSS</a:t>
            </a:r>
            <a:r>
              <a:rPr lang="en-US" sz="3200" b="1" dirty="0"/>
              <a:t>)</a:t>
            </a:r>
            <a:endParaRPr lang="en-US" altLang="zh-TW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1000" y="419100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Recommended by World Wide Web Consortium (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W3C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)</a:t>
            </a: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Can be applied to banners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also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.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150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3" grpId="0" build="p" bldLvl="2"/>
      <p:bldP spid="5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64" y="1676400"/>
            <a:ext cx="9210675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Example</a:t>
            </a:r>
            <a:r>
              <a:rPr lang="zh-HK" altLang="en-US" dirty="0" smtClean="0"/>
              <a:t> </a:t>
            </a:r>
            <a:r>
              <a:rPr lang="en-US" altLang="zh-HK" dirty="0" smtClean="0"/>
              <a:t>2</a:t>
            </a:r>
            <a:br>
              <a:rPr lang="en-US" altLang="zh-HK" dirty="0" smtClean="0"/>
            </a:br>
            <a:r>
              <a:rPr lang="en-US" altLang="zh-TW" sz="3200" i="1" dirty="0"/>
              <a:t>Using </a:t>
            </a:r>
            <a:r>
              <a:rPr lang="en-US" sz="3200" i="1" dirty="0"/>
              <a:t>HTML to Format the </a:t>
            </a:r>
            <a:r>
              <a:rPr lang="en-US" sz="3200" i="1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41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69" y="1676400"/>
            <a:ext cx="9210675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Example</a:t>
            </a:r>
            <a:r>
              <a:rPr lang="zh-HK" altLang="en-US" dirty="0" smtClean="0"/>
              <a:t> </a:t>
            </a:r>
            <a:r>
              <a:rPr lang="en-US" altLang="zh-HK" dirty="0" smtClean="0"/>
              <a:t>2</a:t>
            </a:r>
            <a:br>
              <a:rPr lang="en-US" altLang="zh-HK" dirty="0" smtClean="0"/>
            </a:br>
            <a:r>
              <a:rPr lang="en-US" altLang="zh-HK" sz="3200" dirty="0">
                <a:solidFill>
                  <a:srgbClr val="00B050"/>
                </a:solidFill>
              </a:rPr>
              <a:t>(</a:t>
            </a:r>
            <a:r>
              <a:rPr lang="en-US" altLang="zh-HK" sz="3200" i="1" dirty="0">
                <a:solidFill>
                  <a:srgbClr val="00B050"/>
                </a:solidFill>
              </a:rPr>
              <a:t>“Show Pictures” Turned Off </a:t>
            </a:r>
            <a:r>
              <a:rPr lang="en-US" altLang="zh-TW" sz="3200" dirty="0">
                <a:solidFill>
                  <a:srgbClr val="00B050"/>
                </a:solidFill>
              </a:rPr>
              <a:t>)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10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79E02-4CF9-43C1-9ADC-7876021C0A0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US" b="1" dirty="0"/>
              <a:t>Traditional Design</a:t>
            </a:r>
            <a:endParaRPr lang="en-US" b="1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78068" y="1676400"/>
            <a:ext cx="91469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1313" marR="0" lvl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HK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HK" sz="3200" b="1" i="1" u="non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Ornamental Furniture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77866" y="1143000"/>
            <a:ext cx="8647134" cy="5716905"/>
            <a:chOff x="877866" y="1143000"/>
            <a:chExt cx="8647134" cy="57169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866" y="2468880"/>
              <a:ext cx="7591425" cy="439102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41720" y="1143000"/>
              <a:ext cx="3383280" cy="960120"/>
            </a:xfrm>
            <a:prstGeom prst="wedgeRectCallout">
              <a:avLst>
                <a:gd name="adj1" fmla="val -65682"/>
                <a:gd name="adj2" fmla="val 121629"/>
              </a:avLst>
            </a:prstGeom>
            <a:solidFill>
              <a:srgbClr val="FFFFFF"/>
            </a:solidFill>
            <a:ln w="76200">
              <a:solidFill>
                <a:srgbClr val="CC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HK" sz="2800" b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White Drawing Room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HK" sz="2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Buckingham Palace </a:t>
              </a:r>
              <a:r>
                <a:rPr kumimoji="0" lang="en-HK" sz="2800" b="1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</a:rPr>
                <a:t>.</a:t>
              </a:r>
              <a:endParaRPr kumimoji="0" lang="en-US" sz="1800" b="1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8738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72" y="1676400"/>
            <a:ext cx="9210675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Example</a:t>
            </a:r>
            <a:r>
              <a:rPr lang="zh-HK" altLang="en-US" dirty="0" smtClean="0"/>
              <a:t> </a:t>
            </a:r>
            <a:r>
              <a:rPr lang="en-US" altLang="zh-HK" dirty="0" smtClean="0"/>
              <a:t>3</a:t>
            </a:r>
            <a:br>
              <a:rPr lang="en-US" altLang="zh-HK" dirty="0" smtClean="0"/>
            </a:br>
            <a:r>
              <a:rPr lang="en-US" altLang="zh-TW" sz="3200" i="1" dirty="0">
                <a:solidFill>
                  <a:srgbClr val="000066"/>
                </a:solidFill>
              </a:rPr>
              <a:t>Using </a:t>
            </a:r>
            <a:r>
              <a:rPr lang="en-US" sz="3200" i="1" dirty="0">
                <a:solidFill>
                  <a:srgbClr val="000066"/>
                </a:solidFill>
              </a:rPr>
              <a:t>HTML to Format the </a:t>
            </a:r>
            <a:r>
              <a:rPr lang="en-US" sz="3200" i="1" dirty="0" smtClean="0">
                <a:solidFill>
                  <a:srgbClr val="000066"/>
                </a:solidFill>
              </a:rPr>
              <a:t>Text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3708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72" y="1676400"/>
            <a:ext cx="9210675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HK" dirty="0" smtClean="0"/>
              <a:t>Example</a:t>
            </a:r>
            <a:r>
              <a:rPr lang="zh-HK" altLang="en-US" dirty="0" smtClean="0"/>
              <a:t> </a:t>
            </a:r>
            <a:r>
              <a:rPr lang="en-US" altLang="zh-HK" dirty="0" smtClean="0"/>
              <a:t>3</a:t>
            </a:r>
            <a:br>
              <a:rPr lang="en-US" altLang="zh-HK" dirty="0" smtClean="0"/>
            </a:br>
            <a:r>
              <a:rPr lang="en-US" altLang="zh-HK" sz="3200" dirty="0">
                <a:solidFill>
                  <a:srgbClr val="00B050"/>
                </a:solidFill>
              </a:rPr>
              <a:t>(</a:t>
            </a:r>
            <a:r>
              <a:rPr lang="en-US" altLang="zh-HK" sz="3200" i="1" dirty="0">
                <a:solidFill>
                  <a:srgbClr val="00B050"/>
                </a:solidFill>
              </a:rPr>
              <a:t>“Show Pictures” Turned Off </a:t>
            </a:r>
            <a:r>
              <a:rPr lang="en-US" altLang="zh-TW" sz="3200" dirty="0">
                <a:solidFill>
                  <a:srgbClr val="00B050"/>
                </a:solidFill>
              </a:rPr>
              <a:t>)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68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0" y="1676400"/>
            <a:ext cx="9146932" cy="62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HK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Example 4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959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238500"/>
            <a:ext cx="36576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22" y="266700"/>
            <a:ext cx="9146932" cy="1104900"/>
          </a:xfrm>
        </p:spPr>
        <p:txBody>
          <a:bodyPr/>
          <a:lstStyle/>
          <a:p>
            <a:r>
              <a:rPr lang="en-US" altLang="zh-TW" sz="3200" i="1" dirty="0"/>
              <a:t>We Learn from Mistakes</a:t>
            </a:r>
            <a:br>
              <a:rPr lang="en-US" altLang="zh-TW" sz="3200" i="1" dirty="0"/>
            </a:br>
            <a:r>
              <a:rPr lang="en-US" altLang="zh-HK" dirty="0" smtClean="0"/>
              <a:t>Image</a:t>
            </a:r>
            <a:r>
              <a:rPr lang="zh-HK" altLang="en-US" dirty="0" smtClean="0"/>
              <a:t> </a:t>
            </a:r>
            <a:r>
              <a:rPr lang="en-US" altLang="zh-HK" dirty="0" smtClean="0"/>
              <a:t>&lt;</a:t>
            </a:r>
            <a:r>
              <a:rPr lang="en-US" altLang="zh-HK" dirty="0" err="1" smtClean="0"/>
              <a:t>img</a:t>
            </a:r>
            <a:r>
              <a:rPr lang="en-US" altLang="zh-HK" dirty="0" smtClean="0"/>
              <a:t>&gt;</a:t>
            </a:r>
            <a:endParaRPr lang="en-US" altLang="zh-TW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4" name="Rectangular Callout 13"/>
          <p:cNvSpPr/>
          <p:nvPr/>
        </p:nvSpPr>
        <p:spPr bwMode="auto">
          <a:xfrm>
            <a:off x="6236214" y="4114800"/>
            <a:ext cx="3291840" cy="1097280"/>
          </a:xfrm>
          <a:prstGeom prst="wedgeRectCallout">
            <a:avLst>
              <a:gd name="adj1" fmla="val -140457"/>
              <a:gd name="adj2" fmla="val 559"/>
            </a:avLst>
          </a:prstGeom>
          <a:noFill/>
          <a:ln w="762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3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Not understood by screen reader</a:t>
            </a:r>
            <a:r>
              <a:rPr kumimoji="0" lang="en-HK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 </a:t>
            </a:r>
            <a:r>
              <a:rPr kumimoji="0" lang="en-HK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.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charset="0"/>
            </a:endParaRPr>
          </a:p>
        </p:txBody>
      </p:sp>
      <p:sp>
        <p:nvSpPr>
          <p:cNvPr id="13" name="Rectangular Callout 12"/>
          <p:cNvSpPr/>
          <p:nvPr/>
        </p:nvSpPr>
        <p:spPr bwMode="auto">
          <a:xfrm>
            <a:off x="6236214" y="3238500"/>
            <a:ext cx="1371600" cy="640080"/>
          </a:xfrm>
          <a:prstGeom prst="wedgeRectCallout">
            <a:avLst>
              <a:gd name="adj1" fmla="val -268235"/>
              <a:gd name="adj2" fmla="val 152651"/>
            </a:avLst>
          </a:prstGeom>
          <a:noFill/>
          <a:ln w="762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3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Image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86825" y="2325719"/>
            <a:ext cx="7137975" cy="62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&lt;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img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src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=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chartered.jpg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&gt;</a:t>
            </a: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412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uiExpand="1" build="p" animBg="1"/>
      <p:bldP spid="13" grpId="0" uiExpand="1" build="p" animBg="1"/>
      <p:bldP spid="11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0" y="1676400"/>
            <a:ext cx="9146932" cy="62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HK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Example 4 </a:t>
            </a:r>
            <a:r>
              <a:rPr kumimoji="0" lang="en-HK" sz="36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</a:t>
            </a:r>
            <a:r>
              <a:rPr kumimoji="0" lang="en-HK" sz="36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“Show Pictures” Turned Off </a:t>
            </a:r>
            <a:r>
              <a:rPr kumimoji="0" lang="en-HK" sz="36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22" y="266700"/>
            <a:ext cx="9146932" cy="1104900"/>
          </a:xfrm>
        </p:spPr>
        <p:txBody>
          <a:bodyPr/>
          <a:lstStyle/>
          <a:p>
            <a:r>
              <a:rPr lang="en-US" altLang="zh-TW" sz="3200" i="1" dirty="0"/>
              <a:t>We Learn from Mistakes</a:t>
            </a:r>
            <a:br>
              <a:rPr lang="en-US" altLang="zh-TW" sz="3200" i="1" dirty="0"/>
            </a:br>
            <a:r>
              <a:rPr lang="en-US" altLang="zh-HK" dirty="0" smtClean="0"/>
              <a:t>Image</a:t>
            </a:r>
            <a:r>
              <a:rPr lang="zh-HK" altLang="en-US" dirty="0" smtClean="0"/>
              <a:t> </a:t>
            </a:r>
            <a:r>
              <a:rPr lang="en-US" altLang="zh-HK" dirty="0" smtClean="0"/>
              <a:t>&lt;</a:t>
            </a:r>
            <a:r>
              <a:rPr lang="en-US" altLang="zh-HK" dirty="0" err="1" smtClean="0"/>
              <a:t>img</a:t>
            </a:r>
            <a:r>
              <a:rPr lang="en-US" altLang="zh-HK" dirty="0" smtClean="0"/>
              <a:t>&gt;</a:t>
            </a:r>
            <a:endParaRPr lang="en-US" altLang="zh-TW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350" y="2625158"/>
            <a:ext cx="36766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ular Callout 13"/>
          <p:cNvSpPr/>
          <p:nvPr/>
        </p:nvSpPr>
        <p:spPr bwMode="auto">
          <a:xfrm>
            <a:off x="6236214" y="3275715"/>
            <a:ext cx="914400" cy="594360"/>
          </a:xfrm>
          <a:prstGeom prst="wedgeRectCallout">
            <a:avLst>
              <a:gd name="adj1" fmla="val -343105"/>
              <a:gd name="adj2" fmla="val 75566"/>
            </a:avLst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3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?? </a:t>
            </a:r>
            <a:r>
              <a:rPr kumimoji="0" lang="en-HK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.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78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0" y="1676400"/>
            <a:ext cx="9146932" cy="62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HK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Example 5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95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238500"/>
            <a:ext cx="36576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22" y="266700"/>
            <a:ext cx="9146932" cy="1104900"/>
          </a:xfrm>
        </p:spPr>
        <p:txBody>
          <a:bodyPr/>
          <a:lstStyle/>
          <a:p>
            <a:r>
              <a:rPr lang="en-US" altLang="zh-TW" sz="3200" i="1" dirty="0" smtClean="0"/>
              <a:t>HTML Recommendation</a:t>
            </a:r>
            <a:br>
              <a:rPr lang="en-US" altLang="zh-TW" sz="3200" i="1" dirty="0" smtClean="0"/>
            </a:br>
            <a:r>
              <a:rPr lang="en-US" altLang="zh-TW" dirty="0" smtClean="0"/>
              <a:t>&lt;alt&gt;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3" name="Rectangular Callout 12"/>
          <p:cNvSpPr/>
          <p:nvPr/>
        </p:nvSpPr>
        <p:spPr bwMode="auto">
          <a:xfrm>
            <a:off x="6236214" y="3238500"/>
            <a:ext cx="2834640" cy="1097280"/>
          </a:xfrm>
          <a:prstGeom prst="wedgeRectCallout">
            <a:avLst>
              <a:gd name="adj1" fmla="val -148549"/>
              <a:gd name="adj2" fmla="val 76327"/>
            </a:avLst>
          </a:prstGeom>
          <a:noFill/>
          <a:ln w="762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32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Image remains unchanged </a:t>
            </a:r>
            <a:r>
              <a:rPr kumimoji="0" lang="en-HK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.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86824" y="2325719"/>
            <a:ext cx="4114800" cy="62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&lt;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img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src=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chartered.jpg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761574" y="2331253"/>
            <a:ext cx="4754880" cy="62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alt="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Standard Chartered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"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&gt;</a:t>
            </a: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852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uiExpand="1" build="p" animBg="1"/>
      <p:bldP spid="11" grpId="0" build="p"/>
      <p:bldP spid="12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350" y="2625158"/>
            <a:ext cx="36576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0" y="1676400"/>
            <a:ext cx="9146932" cy="62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B050"/>
              </a:buClr>
            </a:pPr>
            <a:r>
              <a:rPr lang="en-HK" sz="3600" b="1" i="1" kern="0" dirty="0" smtClean="0"/>
              <a:t>Example 5 </a:t>
            </a:r>
            <a:r>
              <a:rPr lang="en-HK" sz="3600" b="1" kern="0" dirty="0">
                <a:solidFill>
                  <a:srgbClr val="00B050"/>
                </a:solidFill>
              </a:rPr>
              <a:t>(</a:t>
            </a:r>
            <a:r>
              <a:rPr lang="en-HK" sz="3600" b="1" i="1" kern="0" dirty="0">
                <a:solidFill>
                  <a:srgbClr val="00B050"/>
                </a:solidFill>
              </a:rPr>
              <a:t>“Show Pictures” Turned Off </a:t>
            </a:r>
            <a:r>
              <a:rPr lang="en-HK" sz="3600" b="1" kern="0" dirty="0">
                <a:solidFill>
                  <a:srgbClr val="00B050"/>
                </a:solidFill>
              </a:rPr>
              <a:t>)</a:t>
            </a:r>
            <a:endParaRPr lang="en-US" sz="3600" b="1" kern="0" dirty="0">
              <a:solidFill>
                <a:srgbClr val="00B05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122" y="266700"/>
            <a:ext cx="9146932" cy="1104900"/>
          </a:xfrm>
        </p:spPr>
        <p:txBody>
          <a:bodyPr/>
          <a:lstStyle/>
          <a:p>
            <a:r>
              <a:rPr lang="en-US" altLang="zh-TW" sz="3200" i="1" dirty="0"/>
              <a:t>HTML Recommendation</a:t>
            </a:r>
            <a:br>
              <a:rPr lang="en-US" altLang="zh-TW" sz="3200" i="1" dirty="0"/>
            </a:br>
            <a:r>
              <a:rPr lang="en-US" altLang="zh-TW" dirty="0"/>
              <a:t>&lt;alt&gt; Text</a:t>
            </a:r>
            <a:endParaRPr lang="en-US" altLang="zh-TW" sz="6000" dirty="0" smtClean="0"/>
          </a:p>
        </p:txBody>
      </p:sp>
      <p:sp>
        <p:nvSpPr>
          <p:cNvPr id="14" name="Rectangular Callout 13"/>
          <p:cNvSpPr/>
          <p:nvPr/>
        </p:nvSpPr>
        <p:spPr bwMode="auto">
          <a:xfrm>
            <a:off x="6146562" y="3076749"/>
            <a:ext cx="2743200" cy="1463040"/>
          </a:xfrm>
          <a:prstGeom prst="wedgeRectCallout">
            <a:avLst>
              <a:gd name="adj1" fmla="val -163666"/>
              <a:gd name="adj2" fmla="val 1758"/>
            </a:avLst>
          </a:prstGeom>
          <a:solidFill>
            <a:schemeClr val="bg1"/>
          </a:solidFill>
          <a:ln w="762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325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&lt;alt&gt;</a:t>
            </a:r>
            <a:r>
              <a:rPr kumimoji="0" lang="en-HK" sz="3200" b="1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 text </a:t>
            </a:r>
            <a:r>
              <a:rPr kumimoji="0" lang="en-HK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understood by screen</a:t>
            </a:r>
            <a:r>
              <a:rPr kumimoji="0" lang="en-HK" sz="3200" b="1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 reader</a:t>
            </a:r>
            <a:endParaRPr kumimoji="0" lang="en-US" sz="3200" b="1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charset="0"/>
            </a:endParaRPr>
          </a:p>
        </p:txBody>
      </p:sp>
      <p:sp>
        <p:nvSpPr>
          <p:cNvPr id="8" name="Rectangular Callout 7"/>
          <p:cNvSpPr/>
          <p:nvPr/>
        </p:nvSpPr>
        <p:spPr bwMode="auto">
          <a:xfrm>
            <a:off x="6234948" y="4800600"/>
            <a:ext cx="2651760" cy="1463040"/>
          </a:xfrm>
          <a:prstGeom prst="wedgeRectCallout">
            <a:avLst>
              <a:gd name="adj1" fmla="val -172572"/>
              <a:gd name="adj2" fmla="val -105787"/>
            </a:avLst>
          </a:prstGeom>
          <a:solidFill>
            <a:schemeClr val="bg1"/>
          </a:solidFill>
          <a:ln w="762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325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HK" b="1" i="1" dirty="0" smtClean="0">
                <a:solidFill>
                  <a:srgbClr val="00B050"/>
                </a:solidFill>
                <a:latin typeface="Times New Roman" pitchFamily="18" charset="0"/>
              </a:rPr>
              <a:t>Hence, recommended by W3C</a:t>
            </a:r>
            <a:r>
              <a:rPr kumimoji="0" lang="en-HK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 </a:t>
            </a:r>
            <a:r>
              <a:rPr kumimoji="0" lang="en-HK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rPr>
              <a:t>.</a:t>
            </a:r>
            <a:endParaRPr kumimoji="0" lang="en-US" sz="3200" b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 pitchFamily="18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334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uiExpand="1" build="p" animBg="1"/>
      <p:bldP spid="8" grpId="0" uiExpand="1" build="p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467" y="266700"/>
            <a:ext cx="9323891" cy="1104900"/>
          </a:xfrm>
        </p:spPr>
        <p:txBody>
          <a:bodyPr/>
          <a:lstStyle/>
          <a:p>
            <a:r>
              <a:rPr lang="en-US" dirty="0" smtClean="0"/>
              <a:t>Cascading Style Sheets (</a:t>
            </a:r>
            <a:r>
              <a:rPr lang="en-US" dirty="0" err="1" smtClean="0"/>
              <a:t>CSS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88" y="1676400"/>
            <a:ext cx="9144000" cy="1676400"/>
          </a:xfrm>
        </p:spPr>
        <p:txBody>
          <a:bodyPr/>
          <a:lstStyle/>
          <a:p>
            <a:r>
              <a:rPr lang="en-US" altLang="zh-TW" dirty="0" smtClean="0"/>
              <a:t>Separation of content and format</a:t>
            </a:r>
          </a:p>
          <a:p>
            <a:pPr lvl="1"/>
            <a:r>
              <a:rPr lang="en-US" altLang="zh-TW" dirty="0" smtClean="0"/>
              <a:t>Define content using HTML</a:t>
            </a:r>
          </a:p>
          <a:p>
            <a:pPr lvl="1"/>
            <a:r>
              <a:rPr lang="en-US" altLang="zh-TW" dirty="0" smtClean="0"/>
              <a:t>Define format using </a:t>
            </a:r>
            <a:r>
              <a:rPr lang="en-US" altLang="zh-TW" dirty="0" err="1" smtClean="0"/>
              <a:t>CSS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C4389-F403-0A40-878F-0719947788C1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3708" y="1746505"/>
            <a:ext cx="3452292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" y="3285744"/>
            <a:ext cx="9144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Recommended by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W3C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US" altLang="zh-TW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Advantage</a:t>
            </a:r>
          </a:p>
          <a:p>
            <a:pPr marL="862013" marR="0" lvl="1" indent="-3492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Mainstream </a:t>
            </a:r>
            <a:r>
              <a:rPr kumimoji="0" lang="en-US" altLang="zh-TW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CSS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 to define font types, sizes, and </a:t>
            </a:r>
            <a:r>
              <a:rPr kumimoji="0" lang="en-US" altLang="zh-TW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colours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  <a:p>
            <a:pPr marL="862013" marR="0" lvl="1" indent="-3492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CSS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 for screen readers to define voice levels.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 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919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8" grpId="0" uiExpand="1" build="p" bldLvl="2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1001" y="4876800"/>
            <a:ext cx="914106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Char char="u"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HTML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467" y="266700"/>
            <a:ext cx="9323891" cy="1104900"/>
          </a:xfrm>
        </p:spPr>
        <p:txBody>
          <a:bodyPr/>
          <a:lstStyle/>
          <a:p>
            <a:r>
              <a:rPr lang="en-US" altLang="zh-HK" dirty="0" smtClean="0"/>
              <a:t>Example</a:t>
            </a:r>
            <a:r>
              <a:rPr lang="zh-HK" altLang="en-US" dirty="0" smtClean="0"/>
              <a:t> </a:t>
            </a:r>
            <a:r>
              <a:rPr lang="en-US" altLang="zh-HK" dirty="0" smtClean="0"/>
              <a:t>6</a:t>
            </a:r>
            <a:br>
              <a:rPr lang="en-US" altLang="zh-HK" dirty="0" smtClean="0"/>
            </a:br>
            <a:r>
              <a:rPr lang="en-US" sz="3200" i="1" dirty="0"/>
              <a:t>Cascading Style </a:t>
            </a:r>
            <a:r>
              <a:rPr lang="en-US" sz="3200" i="1" dirty="0" smtClean="0"/>
              <a:t>Sheet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67" y="1676400"/>
            <a:ext cx="9141069" cy="609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b="1" i="1" dirty="0" err="1"/>
              <a:t>CSS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38200" y="2294792"/>
            <a:ext cx="4937760" cy="258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Pct val="60000"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myHeader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{</a:t>
            </a: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Pct val="60000"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	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font-family: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 Verdana;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Pct val="60000"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	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font-size: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24px;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Pct val="60000"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	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font-weight: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bold;</a:t>
            </a: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66"/>
              </a:buClr>
              <a:buSzPct val="60000"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ＭＳ Ｐゴシック" charset="0"/>
                <a:cs typeface="+mn-cs"/>
              </a:rPr>
              <a:t>}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/>
              <a:ea typeface="ＭＳ Ｐゴシック" charset="0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838200" y="5486400"/>
            <a:ext cx="512064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lvl="0" indent="-398463" algn="l">
              <a:spcBef>
                <a:spcPts val="0"/>
              </a:spcBef>
              <a:buClr>
                <a:srgbClr val="000066"/>
              </a:buClr>
              <a:buSzPct val="60000"/>
              <a:defRPr/>
            </a:pPr>
            <a:r>
              <a:rPr lang="en-HK" b="1" kern="0" dirty="0">
                <a:solidFill>
                  <a:srgbClr val="00B050"/>
                </a:solidFill>
                <a:latin typeface="Times New Roman"/>
                <a:cs typeface="+mn-cs"/>
              </a:rPr>
              <a:t>&lt;font </a:t>
            </a:r>
            <a:r>
              <a:rPr lang="en-HK" b="1" kern="0" dirty="0" smtClean="0">
                <a:solidFill>
                  <a:srgbClr val="00B050"/>
                </a:solidFill>
                <a:latin typeface="Times New Roman"/>
                <a:cs typeface="+mn-cs"/>
              </a:rPr>
              <a:t>class=</a:t>
            </a:r>
            <a:r>
              <a:rPr lang="en-HK" kern="0" dirty="0" err="1" smtClean="0">
                <a:latin typeface="Times New Roman"/>
                <a:cs typeface="+mn-cs"/>
              </a:rPr>
              <a:t>myHeader</a:t>
            </a:r>
            <a:r>
              <a:rPr lang="en-HK" b="1" kern="0" dirty="0" smtClean="0">
                <a:solidFill>
                  <a:srgbClr val="00B050"/>
                </a:solidFill>
                <a:latin typeface="Times New Roman"/>
                <a:cs typeface="+mn-cs"/>
              </a:rPr>
              <a:t>&gt;</a:t>
            </a:r>
            <a:endParaRPr lang="en-HK" b="1" kern="0" dirty="0">
              <a:solidFill>
                <a:srgbClr val="00B050"/>
              </a:solidFill>
              <a:latin typeface="Times New Roman"/>
              <a:cs typeface="+mn-cs"/>
            </a:endParaRPr>
          </a:p>
          <a:p>
            <a:pPr marL="398463" lvl="0" indent="-398463" algn="l">
              <a:spcBef>
                <a:spcPts val="0"/>
              </a:spcBef>
              <a:buClr>
                <a:srgbClr val="000066"/>
              </a:buClr>
              <a:buSzPct val="60000"/>
              <a:defRPr/>
            </a:pPr>
            <a:r>
              <a:rPr lang="en-HK" kern="0" dirty="0">
                <a:latin typeface="Times New Roman"/>
                <a:cs typeface="+mn-cs"/>
              </a:rPr>
              <a:t>Standard Chartered</a:t>
            </a:r>
            <a:r>
              <a:rPr lang="en-HK" b="1" kern="0" dirty="0">
                <a:solidFill>
                  <a:srgbClr val="00B050"/>
                </a:solidFill>
                <a:latin typeface="Times New Roman"/>
                <a:cs typeface="+mn-cs"/>
              </a:rPr>
              <a:t>&lt;/font</a:t>
            </a:r>
            <a:r>
              <a:rPr lang="en-HK" b="1" kern="0" dirty="0" smtClean="0">
                <a:solidFill>
                  <a:srgbClr val="00B050"/>
                </a:solidFill>
                <a:latin typeface="Times New Roman"/>
                <a:cs typeface="+mn-cs"/>
              </a:rPr>
              <a:t>&gt;   </a:t>
            </a:r>
            <a:r>
              <a:rPr lang="en-HK" b="1" kern="0" dirty="0" smtClean="0">
                <a:solidFill>
                  <a:schemeClr val="bg1">
                    <a:lumMod val="65000"/>
                  </a:schemeClr>
                </a:solidFill>
                <a:latin typeface="Times New Roman"/>
                <a:cs typeface="+mn-cs"/>
              </a:rPr>
              <a:t>.</a:t>
            </a:r>
            <a:endParaRPr lang="en-HK" b="1" kern="0" dirty="0">
              <a:solidFill>
                <a:schemeClr val="bg1">
                  <a:lumMod val="65000"/>
                </a:schemeClr>
              </a:solidFill>
              <a:latin typeface="Times New Roman"/>
              <a:cs typeface="+mn-cs"/>
            </a:endParaRPr>
          </a:p>
          <a:p>
            <a:pPr marL="398463" lvl="0" indent="-398463" algn="l">
              <a:spcBef>
                <a:spcPts val="0"/>
              </a:spcBef>
              <a:buClr>
                <a:srgbClr val="000066"/>
              </a:buClr>
              <a:buSzPct val="60000"/>
              <a:defRPr/>
            </a:pPr>
            <a:endParaRPr lang="en-HK" b="1" kern="0" dirty="0">
              <a:solidFill>
                <a:srgbClr val="00B050"/>
              </a:solidFill>
              <a:latin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281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build="p"/>
      <p:bldP spid="8" grpId="0"/>
      <p:bldP spid="1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78485"/>
            <a:ext cx="9210675" cy="5181600"/>
          </a:xfrm>
          <a:prstGeom prst="rect">
            <a:avLst/>
          </a:prstGeom>
        </p:spPr>
      </p:pic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US" altLang="zh-HK" dirty="0" smtClean="0">
                <a:latin typeface="+mn-lt"/>
                <a:ea typeface="+mn-ea"/>
              </a:rPr>
              <a:t>Example</a:t>
            </a:r>
            <a:r>
              <a:rPr lang="zh-HK" altLang="en-US" dirty="0" smtClean="0">
                <a:latin typeface="+mn-lt"/>
                <a:ea typeface="+mn-ea"/>
              </a:rPr>
              <a:t> </a:t>
            </a:r>
            <a:r>
              <a:rPr lang="en-US" altLang="zh-HK" dirty="0" smtClean="0">
                <a:latin typeface="+mn-lt"/>
                <a:ea typeface="+mn-ea"/>
              </a:rPr>
              <a:t>7</a:t>
            </a:r>
            <a:br>
              <a:rPr lang="en-US" altLang="zh-HK" dirty="0" smtClean="0">
                <a:latin typeface="+mn-lt"/>
                <a:ea typeface="+mn-ea"/>
              </a:rPr>
            </a:br>
            <a:r>
              <a:rPr lang="en-US" altLang="zh-HK" sz="3200" i="1" dirty="0" smtClean="0">
                <a:latin typeface="+mn-lt"/>
                <a:ea typeface="+mn-ea"/>
              </a:rPr>
              <a:t>CSS </a:t>
            </a:r>
            <a:r>
              <a:rPr lang="en-US" altLang="zh-HK" sz="3200" i="1" dirty="0" smtClean="0"/>
              <a:t>“Default Style” with “Show Pictures”</a:t>
            </a:r>
            <a:endParaRPr lang="en-US" sz="32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1310349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76402"/>
            <a:ext cx="9215436" cy="5183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US" altLang="zh-HK" dirty="0" smtClean="0">
                <a:solidFill>
                  <a:srgbClr val="000066"/>
                </a:solidFill>
                <a:latin typeface="+mn-lt"/>
              </a:rPr>
              <a:t>Example</a:t>
            </a:r>
            <a:r>
              <a:rPr lang="zh-HK" altLang="en-US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en-US" altLang="zh-HK" dirty="0" smtClean="0">
                <a:solidFill>
                  <a:srgbClr val="000066"/>
                </a:solidFill>
                <a:latin typeface="+mn-lt"/>
              </a:rPr>
              <a:t>7</a:t>
            </a:r>
            <a:br>
              <a:rPr lang="en-US" altLang="zh-HK" dirty="0" smtClean="0">
                <a:solidFill>
                  <a:srgbClr val="000066"/>
                </a:solidFill>
                <a:latin typeface="+mn-lt"/>
              </a:rPr>
            </a:br>
            <a:r>
              <a:rPr lang="en-US" altLang="zh-HK" sz="3200" i="1" dirty="0" smtClean="0">
                <a:solidFill>
                  <a:srgbClr val="00B050"/>
                </a:solidFill>
              </a:rPr>
              <a:t>Turn off Both “Default Style</a:t>
            </a:r>
            <a:r>
              <a:rPr lang="en-US" altLang="zh-HK" sz="3200" i="1" dirty="0">
                <a:solidFill>
                  <a:srgbClr val="00B050"/>
                </a:solidFill>
              </a:rPr>
              <a:t>” and “Show Pictures</a:t>
            </a:r>
            <a:r>
              <a:rPr lang="en-US" altLang="zh-HK" sz="3200" i="1" dirty="0" smtClean="0">
                <a:solidFill>
                  <a:srgbClr val="00B050"/>
                </a:solidFill>
              </a:rPr>
              <a:t>”</a:t>
            </a:r>
            <a:endParaRPr lang="en-US" sz="3200" i="1" dirty="0">
              <a:solidFill>
                <a:srgbClr val="00B050"/>
              </a:solidFill>
            </a:endParaRP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5105400" y="2895600"/>
            <a:ext cx="3383280" cy="1981200"/>
          </a:xfrm>
          <a:prstGeom prst="cloudCallout">
            <a:avLst>
              <a:gd name="adj1" fmla="val 27347"/>
              <a:gd name="adj2" fmla="val 36903"/>
            </a:avLst>
          </a:prstGeom>
          <a:solidFill>
            <a:srgbClr val="F8F8F8"/>
          </a:solidFill>
          <a:ln w="76200">
            <a:solidFill>
              <a:schemeClr val="bg1">
                <a:lumMod val="65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344488" marR="0" lvl="0" indent="-344488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No need for</a:t>
            </a:r>
          </a:p>
          <a:p>
            <a:pPr marL="344488" marR="0" lvl="0" indent="-344488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plain text</a:t>
            </a:r>
          </a:p>
          <a:p>
            <a:pPr marL="344488" marR="0" lvl="0" indent="-344488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version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305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theme/theme1.xml><?xml version="1.0" encoding="utf-8"?>
<a:theme xmlns:a="http://schemas.openxmlformats.org/drawingml/2006/main" name="10_Side Bar">
  <a:themeElements>
    <a:clrScheme name="Side Bar 5">
      <a:dk1>
        <a:srgbClr val="000000"/>
      </a:dk1>
      <a:lt1>
        <a:srgbClr val="FFFFFF"/>
      </a:lt1>
      <a:dk2>
        <a:srgbClr val="000066"/>
      </a:dk2>
      <a:lt2>
        <a:srgbClr val="CC0000"/>
      </a:lt2>
      <a:accent1>
        <a:srgbClr val="EAEAEA"/>
      </a:accent1>
      <a:accent2>
        <a:srgbClr val="006600"/>
      </a:accent2>
      <a:accent3>
        <a:srgbClr val="FFFFFF"/>
      </a:accent3>
      <a:accent4>
        <a:srgbClr val="000000"/>
      </a:accent4>
      <a:accent5>
        <a:srgbClr val="F3F3F3"/>
      </a:accent5>
      <a:accent6>
        <a:srgbClr val="005C00"/>
      </a:accent6>
      <a:hlink>
        <a:srgbClr val="000066"/>
      </a:hlink>
      <a:folHlink>
        <a:srgbClr val="808080"/>
      </a:folHlink>
    </a:clrScheme>
    <a:fontScheme name="Side Bar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71842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71842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ide Bar 1">
        <a:dk1>
          <a:srgbClr val="FF9933"/>
        </a:dk1>
        <a:lt1>
          <a:srgbClr val="FFFFFF"/>
        </a:lt1>
        <a:dk2>
          <a:srgbClr val="003366"/>
        </a:dk2>
        <a:lt2>
          <a:srgbClr val="FF9933"/>
        </a:lt2>
        <a:accent1>
          <a:srgbClr val="2B557F"/>
        </a:accent1>
        <a:accent2>
          <a:srgbClr val="FF9933"/>
        </a:accent2>
        <a:accent3>
          <a:srgbClr val="AAADB8"/>
        </a:accent3>
        <a:accent4>
          <a:srgbClr val="DADADA"/>
        </a:accent4>
        <a:accent5>
          <a:srgbClr val="ACB4C0"/>
        </a:accent5>
        <a:accent6>
          <a:srgbClr val="E78A2D"/>
        </a:accent6>
        <a:hlink>
          <a:srgbClr val="005032"/>
        </a:hlink>
        <a:folHlink>
          <a:srgbClr val="A0A0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00"/>
        </a:accent6>
        <a:hlink>
          <a:srgbClr val="A0A0A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996633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0066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5">
        <a:dk1>
          <a:srgbClr val="000000"/>
        </a:dk1>
        <a:lt1>
          <a:srgbClr val="FFFFFF"/>
        </a:lt1>
        <a:dk2>
          <a:srgbClr val="000066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6">
        <a:dk1>
          <a:srgbClr val="000000"/>
        </a:dk1>
        <a:lt1>
          <a:srgbClr val="FFFFFF"/>
        </a:lt1>
        <a:dk2>
          <a:srgbClr val="80808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7">
        <a:dk1>
          <a:srgbClr val="000000"/>
        </a:dk1>
        <a:lt1>
          <a:srgbClr val="FFFFFF"/>
        </a:lt1>
        <a:dk2>
          <a:srgbClr val="CC00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00"/>
        </a:accent6>
        <a:hlink>
          <a:srgbClr val="0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9">
        <a:dk1>
          <a:srgbClr val="000000"/>
        </a:dk1>
        <a:lt1>
          <a:srgbClr val="FFFFFF"/>
        </a:lt1>
        <a:dk2>
          <a:srgbClr val="E16414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ide Bar">
  <a:themeElements>
    <a:clrScheme name="Side Bar 7">
      <a:dk1>
        <a:srgbClr val="000000"/>
      </a:dk1>
      <a:lt1>
        <a:srgbClr val="FFFFFF"/>
      </a:lt1>
      <a:dk2>
        <a:srgbClr val="000066"/>
      </a:dk2>
      <a:lt2>
        <a:srgbClr val="CC0000"/>
      </a:lt2>
      <a:accent1>
        <a:srgbClr val="EAEAEA"/>
      </a:accent1>
      <a:accent2>
        <a:srgbClr val="006600"/>
      </a:accent2>
      <a:accent3>
        <a:srgbClr val="FFFFFF"/>
      </a:accent3>
      <a:accent4>
        <a:srgbClr val="000000"/>
      </a:accent4>
      <a:accent5>
        <a:srgbClr val="F3F3F3"/>
      </a:accent5>
      <a:accent6>
        <a:srgbClr val="005C00"/>
      </a:accent6>
      <a:hlink>
        <a:srgbClr val="000066"/>
      </a:hlink>
      <a:folHlink>
        <a:srgbClr val="808080"/>
      </a:folHlink>
    </a:clrScheme>
    <a:fontScheme name="Side B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ide Bar 1">
        <a:dk1>
          <a:srgbClr val="FF9933"/>
        </a:dk1>
        <a:lt1>
          <a:srgbClr val="FFFFFF"/>
        </a:lt1>
        <a:dk2>
          <a:srgbClr val="003366"/>
        </a:dk2>
        <a:lt2>
          <a:srgbClr val="FF9933"/>
        </a:lt2>
        <a:accent1>
          <a:srgbClr val="2B557F"/>
        </a:accent1>
        <a:accent2>
          <a:srgbClr val="FF9933"/>
        </a:accent2>
        <a:accent3>
          <a:srgbClr val="AAADB8"/>
        </a:accent3>
        <a:accent4>
          <a:srgbClr val="DADADA"/>
        </a:accent4>
        <a:accent5>
          <a:srgbClr val="ACB4C0"/>
        </a:accent5>
        <a:accent6>
          <a:srgbClr val="E78A2D"/>
        </a:accent6>
        <a:hlink>
          <a:srgbClr val="005032"/>
        </a:hlink>
        <a:folHlink>
          <a:srgbClr val="A0A0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00"/>
        </a:dk1>
        <a:lt1>
          <a:srgbClr val="FFFFFF"/>
        </a:lt1>
        <a:dk2>
          <a:srgbClr val="E16414"/>
        </a:dk2>
        <a:lt2>
          <a:srgbClr val="E16414"/>
        </a:lt2>
        <a:accent1>
          <a:srgbClr val="FFF0EB"/>
        </a:accent1>
        <a:accent2>
          <a:srgbClr val="E16414"/>
        </a:accent2>
        <a:accent3>
          <a:srgbClr val="FFFFFF"/>
        </a:accent3>
        <a:accent4>
          <a:srgbClr val="000000"/>
        </a:accent4>
        <a:accent5>
          <a:srgbClr val="FFF6F3"/>
        </a:accent5>
        <a:accent6>
          <a:srgbClr val="CC5A11"/>
        </a:accent6>
        <a:hlink>
          <a:srgbClr val="C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0066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CC00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5">
        <a:dk1>
          <a:srgbClr val="000000"/>
        </a:dk1>
        <a:lt1>
          <a:srgbClr val="FFFFFF"/>
        </a:lt1>
        <a:dk2>
          <a:srgbClr val="80808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6">
        <a:dk1>
          <a:srgbClr val="000000"/>
        </a:dk1>
        <a:lt1>
          <a:srgbClr val="FFFFFF"/>
        </a:lt1>
        <a:dk2>
          <a:srgbClr val="996633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7">
        <a:dk1>
          <a:srgbClr val="000000"/>
        </a:dk1>
        <a:lt1>
          <a:srgbClr val="FFFFFF"/>
        </a:lt1>
        <a:dk2>
          <a:srgbClr val="000066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1">
        <a:dk1>
          <a:srgbClr val="FF9933"/>
        </a:dk1>
        <a:lt1>
          <a:srgbClr val="FFFFFF"/>
        </a:lt1>
        <a:dk2>
          <a:srgbClr val="003366"/>
        </a:dk2>
        <a:lt2>
          <a:srgbClr val="FF9933"/>
        </a:lt2>
        <a:accent1>
          <a:srgbClr val="2B557F"/>
        </a:accent1>
        <a:accent2>
          <a:srgbClr val="FF9933"/>
        </a:accent2>
        <a:accent3>
          <a:srgbClr val="AAADB8"/>
        </a:accent3>
        <a:accent4>
          <a:srgbClr val="DADADA"/>
        </a:accent4>
        <a:accent5>
          <a:srgbClr val="ACB4C0"/>
        </a:accent5>
        <a:accent6>
          <a:srgbClr val="E78A2D"/>
        </a:accent6>
        <a:hlink>
          <a:srgbClr val="005032"/>
        </a:hlink>
        <a:folHlink>
          <a:srgbClr val="A0A0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00"/>
        </a:dk1>
        <a:lt1>
          <a:srgbClr val="FFFFFF"/>
        </a:lt1>
        <a:dk2>
          <a:srgbClr val="E16414"/>
        </a:dk2>
        <a:lt2>
          <a:srgbClr val="E16414"/>
        </a:lt2>
        <a:accent1>
          <a:srgbClr val="FFF0EB"/>
        </a:accent1>
        <a:accent2>
          <a:srgbClr val="E16414"/>
        </a:accent2>
        <a:accent3>
          <a:srgbClr val="FFFFFF"/>
        </a:accent3>
        <a:accent4>
          <a:srgbClr val="000000"/>
        </a:accent4>
        <a:accent5>
          <a:srgbClr val="FFF6F3"/>
        </a:accent5>
        <a:accent6>
          <a:srgbClr val="CC5A11"/>
        </a:accent6>
        <a:hlink>
          <a:srgbClr val="C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0066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CC00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5">
        <a:dk1>
          <a:srgbClr val="000000"/>
        </a:dk1>
        <a:lt1>
          <a:srgbClr val="FFFFFF"/>
        </a:lt1>
        <a:dk2>
          <a:srgbClr val="80808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6">
        <a:dk1>
          <a:srgbClr val="000000"/>
        </a:dk1>
        <a:lt1>
          <a:srgbClr val="FFFFFF"/>
        </a:lt1>
        <a:dk2>
          <a:srgbClr val="996633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7">
        <a:dk1>
          <a:srgbClr val="000000"/>
        </a:dk1>
        <a:lt1>
          <a:srgbClr val="FFFFFF"/>
        </a:lt1>
        <a:dk2>
          <a:srgbClr val="000066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8">
        <a:dk1>
          <a:srgbClr val="000000"/>
        </a:dk1>
        <a:lt1>
          <a:srgbClr val="FFFFFF"/>
        </a:lt1>
        <a:dk2>
          <a:srgbClr val="80008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ide Bar">
  <a:themeElements>
    <a:clrScheme name="Side Bar 8">
      <a:dk1>
        <a:srgbClr val="000000"/>
      </a:dk1>
      <a:lt1>
        <a:srgbClr val="FFFFFF"/>
      </a:lt1>
      <a:dk2>
        <a:srgbClr val="000066"/>
      </a:dk2>
      <a:lt2>
        <a:srgbClr val="CC0000"/>
      </a:lt2>
      <a:accent1>
        <a:srgbClr val="F8F8F8"/>
      </a:accent1>
      <a:accent2>
        <a:srgbClr val="006600"/>
      </a:accent2>
      <a:accent3>
        <a:srgbClr val="FFFFFF"/>
      </a:accent3>
      <a:accent4>
        <a:srgbClr val="000000"/>
      </a:accent4>
      <a:accent5>
        <a:srgbClr val="FBFBFB"/>
      </a:accent5>
      <a:accent6>
        <a:srgbClr val="005C00"/>
      </a:accent6>
      <a:hlink>
        <a:srgbClr val="000066"/>
      </a:hlink>
      <a:folHlink>
        <a:srgbClr val="808080"/>
      </a:folHlink>
    </a:clrScheme>
    <a:fontScheme name="Side B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ide Bar 1">
        <a:dk1>
          <a:srgbClr val="FF9933"/>
        </a:dk1>
        <a:lt1>
          <a:srgbClr val="FFFFFF"/>
        </a:lt1>
        <a:dk2>
          <a:srgbClr val="003366"/>
        </a:dk2>
        <a:lt2>
          <a:srgbClr val="FF9933"/>
        </a:lt2>
        <a:accent1>
          <a:srgbClr val="2B557F"/>
        </a:accent1>
        <a:accent2>
          <a:srgbClr val="FF9933"/>
        </a:accent2>
        <a:accent3>
          <a:srgbClr val="AAADB8"/>
        </a:accent3>
        <a:accent4>
          <a:srgbClr val="DADADA"/>
        </a:accent4>
        <a:accent5>
          <a:srgbClr val="ACB4C0"/>
        </a:accent5>
        <a:accent6>
          <a:srgbClr val="E78A2D"/>
        </a:accent6>
        <a:hlink>
          <a:srgbClr val="005032"/>
        </a:hlink>
        <a:folHlink>
          <a:srgbClr val="A0A0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00"/>
        </a:dk1>
        <a:lt1>
          <a:srgbClr val="FFFFFF"/>
        </a:lt1>
        <a:dk2>
          <a:srgbClr val="E16414"/>
        </a:dk2>
        <a:lt2>
          <a:srgbClr val="E16414"/>
        </a:lt2>
        <a:accent1>
          <a:srgbClr val="FFF0EB"/>
        </a:accent1>
        <a:accent2>
          <a:srgbClr val="E16414"/>
        </a:accent2>
        <a:accent3>
          <a:srgbClr val="FFFFFF"/>
        </a:accent3>
        <a:accent4>
          <a:srgbClr val="000000"/>
        </a:accent4>
        <a:accent5>
          <a:srgbClr val="FFF6F3"/>
        </a:accent5>
        <a:accent6>
          <a:srgbClr val="CC5A11"/>
        </a:accent6>
        <a:hlink>
          <a:srgbClr val="C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808080"/>
        </a:dk2>
        <a:lt2>
          <a:srgbClr val="808080"/>
        </a:lt2>
        <a:accent1>
          <a:srgbClr val="FFFFFF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737373"/>
        </a:accent6>
        <a:hlink>
          <a:srgbClr val="C00000"/>
        </a:hlink>
        <a:folHlink>
          <a:srgbClr val="0050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CC00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5">
        <a:dk1>
          <a:srgbClr val="000000"/>
        </a:dk1>
        <a:lt1>
          <a:srgbClr val="FFFFFF"/>
        </a:lt1>
        <a:dk2>
          <a:srgbClr val="0066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6">
        <a:dk1>
          <a:srgbClr val="000000"/>
        </a:dk1>
        <a:lt1>
          <a:srgbClr val="FFFFFF"/>
        </a:lt1>
        <a:dk2>
          <a:srgbClr val="000066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7">
        <a:dk1>
          <a:srgbClr val="000000"/>
        </a:dk1>
        <a:lt1>
          <a:srgbClr val="FFFFFF"/>
        </a:lt1>
        <a:dk2>
          <a:srgbClr val="CC0000"/>
        </a:dk2>
        <a:lt2>
          <a:srgbClr val="CC0000"/>
        </a:lt2>
        <a:accent1>
          <a:srgbClr val="F8F8F8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8">
        <a:dk1>
          <a:srgbClr val="000000"/>
        </a:dk1>
        <a:lt1>
          <a:srgbClr val="FFFFFF"/>
        </a:lt1>
        <a:dk2>
          <a:srgbClr val="000066"/>
        </a:dk2>
        <a:lt2>
          <a:srgbClr val="CC0000"/>
        </a:lt2>
        <a:accent1>
          <a:srgbClr val="F8F8F8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ide Bar">
  <a:themeElements>
    <a:clrScheme name="Side Bar 7">
      <a:dk1>
        <a:srgbClr val="000000"/>
      </a:dk1>
      <a:lt1>
        <a:srgbClr val="FFFFFF"/>
      </a:lt1>
      <a:dk2>
        <a:srgbClr val="000066"/>
      </a:dk2>
      <a:lt2>
        <a:srgbClr val="CC0000"/>
      </a:lt2>
      <a:accent1>
        <a:srgbClr val="EAEAEA"/>
      </a:accent1>
      <a:accent2>
        <a:srgbClr val="006600"/>
      </a:accent2>
      <a:accent3>
        <a:srgbClr val="FFFFFF"/>
      </a:accent3>
      <a:accent4>
        <a:srgbClr val="000000"/>
      </a:accent4>
      <a:accent5>
        <a:srgbClr val="F3F3F3"/>
      </a:accent5>
      <a:accent6>
        <a:srgbClr val="005C00"/>
      </a:accent6>
      <a:hlink>
        <a:srgbClr val="000066"/>
      </a:hlink>
      <a:folHlink>
        <a:srgbClr val="808080"/>
      </a:folHlink>
    </a:clrScheme>
    <a:fontScheme name="Side B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ide Bar 1">
        <a:dk1>
          <a:srgbClr val="FF9933"/>
        </a:dk1>
        <a:lt1>
          <a:srgbClr val="FFFFFF"/>
        </a:lt1>
        <a:dk2>
          <a:srgbClr val="003366"/>
        </a:dk2>
        <a:lt2>
          <a:srgbClr val="FF9933"/>
        </a:lt2>
        <a:accent1>
          <a:srgbClr val="2B557F"/>
        </a:accent1>
        <a:accent2>
          <a:srgbClr val="FF9933"/>
        </a:accent2>
        <a:accent3>
          <a:srgbClr val="AAADB8"/>
        </a:accent3>
        <a:accent4>
          <a:srgbClr val="DADADA"/>
        </a:accent4>
        <a:accent5>
          <a:srgbClr val="ACB4C0"/>
        </a:accent5>
        <a:accent6>
          <a:srgbClr val="E78A2D"/>
        </a:accent6>
        <a:hlink>
          <a:srgbClr val="005032"/>
        </a:hlink>
        <a:folHlink>
          <a:srgbClr val="A0A0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00"/>
        </a:dk1>
        <a:lt1>
          <a:srgbClr val="FFFFFF"/>
        </a:lt1>
        <a:dk2>
          <a:srgbClr val="E16414"/>
        </a:dk2>
        <a:lt2>
          <a:srgbClr val="E16414"/>
        </a:lt2>
        <a:accent1>
          <a:srgbClr val="FFF0EB"/>
        </a:accent1>
        <a:accent2>
          <a:srgbClr val="E16414"/>
        </a:accent2>
        <a:accent3>
          <a:srgbClr val="FFFFFF"/>
        </a:accent3>
        <a:accent4>
          <a:srgbClr val="000000"/>
        </a:accent4>
        <a:accent5>
          <a:srgbClr val="FFF6F3"/>
        </a:accent5>
        <a:accent6>
          <a:srgbClr val="CC5A11"/>
        </a:accent6>
        <a:hlink>
          <a:srgbClr val="C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808080"/>
        </a:dk2>
        <a:lt2>
          <a:srgbClr val="808080"/>
        </a:lt2>
        <a:accent1>
          <a:srgbClr val="FFFFFF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737373"/>
        </a:accent6>
        <a:hlink>
          <a:srgbClr val="C00000"/>
        </a:hlink>
        <a:folHlink>
          <a:srgbClr val="0050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00"/>
        </a:accent6>
        <a:hlink>
          <a:srgbClr val="A0A0A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5">
        <a:dk1>
          <a:srgbClr val="000000"/>
        </a:dk1>
        <a:lt1>
          <a:srgbClr val="FFFFFF"/>
        </a:lt1>
        <a:dk2>
          <a:srgbClr val="CC00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6">
        <a:dk1>
          <a:srgbClr val="000000"/>
        </a:dk1>
        <a:lt1>
          <a:srgbClr val="FFFFFF"/>
        </a:lt1>
        <a:dk2>
          <a:srgbClr val="0066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7">
        <a:dk1>
          <a:srgbClr val="000000"/>
        </a:dk1>
        <a:lt1>
          <a:srgbClr val="FFFFFF"/>
        </a:lt1>
        <a:dk2>
          <a:srgbClr val="000066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8">
        <a:dk1>
          <a:srgbClr val="000000"/>
        </a:dk1>
        <a:lt1>
          <a:srgbClr val="FFFFFF"/>
        </a:lt1>
        <a:dk2>
          <a:srgbClr val="80808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Side Bar">
  <a:themeElements>
    <a:clrScheme name="Side Bar 7">
      <a:dk1>
        <a:srgbClr val="000000"/>
      </a:dk1>
      <a:lt1>
        <a:srgbClr val="FFFFFF"/>
      </a:lt1>
      <a:dk2>
        <a:srgbClr val="000066"/>
      </a:dk2>
      <a:lt2>
        <a:srgbClr val="CC0000"/>
      </a:lt2>
      <a:accent1>
        <a:srgbClr val="EAEAEA"/>
      </a:accent1>
      <a:accent2>
        <a:srgbClr val="006600"/>
      </a:accent2>
      <a:accent3>
        <a:srgbClr val="FFFFFF"/>
      </a:accent3>
      <a:accent4>
        <a:srgbClr val="000000"/>
      </a:accent4>
      <a:accent5>
        <a:srgbClr val="F3F3F3"/>
      </a:accent5>
      <a:accent6>
        <a:srgbClr val="005C00"/>
      </a:accent6>
      <a:hlink>
        <a:srgbClr val="000066"/>
      </a:hlink>
      <a:folHlink>
        <a:srgbClr val="808080"/>
      </a:folHlink>
    </a:clrScheme>
    <a:fontScheme name="Side B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ide Bar 1">
        <a:dk1>
          <a:srgbClr val="FF9933"/>
        </a:dk1>
        <a:lt1>
          <a:srgbClr val="FFFFFF"/>
        </a:lt1>
        <a:dk2>
          <a:srgbClr val="003366"/>
        </a:dk2>
        <a:lt2>
          <a:srgbClr val="FF9933"/>
        </a:lt2>
        <a:accent1>
          <a:srgbClr val="2B557F"/>
        </a:accent1>
        <a:accent2>
          <a:srgbClr val="FF9933"/>
        </a:accent2>
        <a:accent3>
          <a:srgbClr val="AAADB8"/>
        </a:accent3>
        <a:accent4>
          <a:srgbClr val="DADADA"/>
        </a:accent4>
        <a:accent5>
          <a:srgbClr val="ACB4C0"/>
        </a:accent5>
        <a:accent6>
          <a:srgbClr val="E78A2D"/>
        </a:accent6>
        <a:hlink>
          <a:srgbClr val="005032"/>
        </a:hlink>
        <a:folHlink>
          <a:srgbClr val="A0A0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00"/>
        </a:dk1>
        <a:lt1>
          <a:srgbClr val="FFFFFF"/>
        </a:lt1>
        <a:dk2>
          <a:srgbClr val="E16414"/>
        </a:dk2>
        <a:lt2>
          <a:srgbClr val="E16414"/>
        </a:lt2>
        <a:accent1>
          <a:srgbClr val="FFF0EB"/>
        </a:accent1>
        <a:accent2>
          <a:srgbClr val="E16414"/>
        </a:accent2>
        <a:accent3>
          <a:srgbClr val="FFFFFF"/>
        </a:accent3>
        <a:accent4>
          <a:srgbClr val="000000"/>
        </a:accent4>
        <a:accent5>
          <a:srgbClr val="FFF6F3"/>
        </a:accent5>
        <a:accent6>
          <a:srgbClr val="CC5A11"/>
        </a:accent6>
        <a:hlink>
          <a:srgbClr val="C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0066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CC00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5">
        <a:dk1>
          <a:srgbClr val="000000"/>
        </a:dk1>
        <a:lt1>
          <a:srgbClr val="FFFFFF"/>
        </a:lt1>
        <a:dk2>
          <a:srgbClr val="80808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6">
        <a:dk1>
          <a:srgbClr val="000000"/>
        </a:dk1>
        <a:lt1>
          <a:srgbClr val="FFFFFF"/>
        </a:lt1>
        <a:dk2>
          <a:srgbClr val="996633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7">
        <a:dk1>
          <a:srgbClr val="000000"/>
        </a:dk1>
        <a:lt1>
          <a:srgbClr val="FFFFFF"/>
        </a:lt1>
        <a:dk2>
          <a:srgbClr val="000066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1">
        <a:dk1>
          <a:srgbClr val="FF9933"/>
        </a:dk1>
        <a:lt1>
          <a:srgbClr val="FFFFFF"/>
        </a:lt1>
        <a:dk2>
          <a:srgbClr val="003366"/>
        </a:dk2>
        <a:lt2>
          <a:srgbClr val="FF9933"/>
        </a:lt2>
        <a:accent1>
          <a:srgbClr val="2B557F"/>
        </a:accent1>
        <a:accent2>
          <a:srgbClr val="FF9933"/>
        </a:accent2>
        <a:accent3>
          <a:srgbClr val="AAADB8"/>
        </a:accent3>
        <a:accent4>
          <a:srgbClr val="DADADA"/>
        </a:accent4>
        <a:accent5>
          <a:srgbClr val="ACB4C0"/>
        </a:accent5>
        <a:accent6>
          <a:srgbClr val="E78A2D"/>
        </a:accent6>
        <a:hlink>
          <a:srgbClr val="005032"/>
        </a:hlink>
        <a:folHlink>
          <a:srgbClr val="A0A0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00"/>
        </a:dk1>
        <a:lt1>
          <a:srgbClr val="FFFFFF"/>
        </a:lt1>
        <a:dk2>
          <a:srgbClr val="E16414"/>
        </a:dk2>
        <a:lt2>
          <a:srgbClr val="E16414"/>
        </a:lt2>
        <a:accent1>
          <a:srgbClr val="FFF0EB"/>
        </a:accent1>
        <a:accent2>
          <a:srgbClr val="E16414"/>
        </a:accent2>
        <a:accent3>
          <a:srgbClr val="FFFFFF"/>
        </a:accent3>
        <a:accent4>
          <a:srgbClr val="000000"/>
        </a:accent4>
        <a:accent5>
          <a:srgbClr val="FFF6F3"/>
        </a:accent5>
        <a:accent6>
          <a:srgbClr val="CC5A11"/>
        </a:accent6>
        <a:hlink>
          <a:srgbClr val="C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0066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CC00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5">
        <a:dk1>
          <a:srgbClr val="000000"/>
        </a:dk1>
        <a:lt1>
          <a:srgbClr val="FFFFFF"/>
        </a:lt1>
        <a:dk2>
          <a:srgbClr val="80808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6">
        <a:dk1>
          <a:srgbClr val="000000"/>
        </a:dk1>
        <a:lt1>
          <a:srgbClr val="FFFFFF"/>
        </a:lt1>
        <a:dk2>
          <a:srgbClr val="996633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7">
        <a:dk1>
          <a:srgbClr val="000000"/>
        </a:dk1>
        <a:lt1>
          <a:srgbClr val="FFFFFF"/>
        </a:lt1>
        <a:dk2>
          <a:srgbClr val="000066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8">
        <a:dk1>
          <a:srgbClr val="000000"/>
        </a:dk1>
        <a:lt1>
          <a:srgbClr val="FFFFFF"/>
        </a:lt1>
        <a:dk2>
          <a:srgbClr val="80008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Side Bar">
  <a:themeElements>
    <a:clrScheme name="Side Bar 7">
      <a:dk1>
        <a:srgbClr val="000000"/>
      </a:dk1>
      <a:lt1>
        <a:srgbClr val="FFFFFF"/>
      </a:lt1>
      <a:dk2>
        <a:srgbClr val="000066"/>
      </a:dk2>
      <a:lt2>
        <a:srgbClr val="CC0000"/>
      </a:lt2>
      <a:accent1>
        <a:srgbClr val="EAEAEA"/>
      </a:accent1>
      <a:accent2>
        <a:srgbClr val="006600"/>
      </a:accent2>
      <a:accent3>
        <a:srgbClr val="FFFFFF"/>
      </a:accent3>
      <a:accent4>
        <a:srgbClr val="000000"/>
      </a:accent4>
      <a:accent5>
        <a:srgbClr val="F3F3F3"/>
      </a:accent5>
      <a:accent6>
        <a:srgbClr val="005C00"/>
      </a:accent6>
      <a:hlink>
        <a:srgbClr val="000066"/>
      </a:hlink>
      <a:folHlink>
        <a:srgbClr val="808080"/>
      </a:folHlink>
    </a:clrScheme>
    <a:fontScheme name="Side B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ide Bar 1">
        <a:dk1>
          <a:srgbClr val="FF9933"/>
        </a:dk1>
        <a:lt1>
          <a:srgbClr val="FFFFFF"/>
        </a:lt1>
        <a:dk2>
          <a:srgbClr val="003366"/>
        </a:dk2>
        <a:lt2>
          <a:srgbClr val="FF9933"/>
        </a:lt2>
        <a:accent1>
          <a:srgbClr val="2B557F"/>
        </a:accent1>
        <a:accent2>
          <a:srgbClr val="FF9933"/>
        </a:accent2>
        <a:accent3>
          <a:srgbClr val="AAADB8"/>
        </a:accent3>
        <a:accent4>
          <a:srgbClr val="DADADA"/>
        </a:accent4>
        <a:accent5>
          <a:srgbClr val="ACB4C0"/>
        </a:accent5>
        <a:accent6>
          <a:srgbClr val="E78A2D"/>
        </a:accent6>
        <a:hlink>
          <a:srgbClr val="005032"/>
        </a:hlink>
        <a:folHlink>
          <a:srgbClr val="A0A0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00"/>
        </a:dk1>
        <a:lt1>
          <a:srgbClr val="FFFFFF"/>
        </a:lt1>
        <a:dk2>
          <a:srgbClr val="E16414"/>
        </a:dk2>
        <a:lt2>
          <a:srgbClr val="E16414"/>
        </a:lt2>
        <a:accent1>
          <a:srgbClr val="FFF0EB"/>
        </a:accent1>
        <a:accent2>
          <a:srgbClr val="E16414"/>
        </a:accent2>
        <a:accent3>
          <a:srgbClr val="FFFFFF"/>
        </a:accent3>
        <a:accent4>
          <a:srgbClr val="000000"/>
        </a:accent4>
        <a:accent5>
          <a:srgbClr val="FFF6F3"/>
        </a:accent5>
        <a:accent6>
          <a:srgbClr val="CC5A11"/>
        </a:accent6>
        <a:hlink>
          <a:srgbClr val="C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808080"/>
        </a:dk2>
        <a:lt2>
          <a:srgbClr val="808080"/>
        </a:lt2>
        <a:accent1>
          <a:srgbClr val="FFFFFF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737373"/>
        </a:accent6>
        <a:hlink>
          <a:srgbClr val="C00000"/>
        </a:hlink>
        <a:folHlink>
          <a:srgbClr val="0050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00"/>
        </a:accent6>
        <a:hlink>
          <a:srgbClr val="A0A0A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5">
        <a:dk1>
          <a:srgbClr val="000000"/>
        </a:dk1>
        <a:lt1>
          <a:srgbClr val="FFFFFF"/>
        </a:lt1>
        <a:dk2>
          <a:srgbClr val="CC00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6">
        <a:dk1>
          <a:srgbClr val="000000"/>
        </a:dk1>
        <a:lt1>
          <a:srgbClr val="FFFFFF"/>
        </a:lt1>
        <a:dk2>
          <a:srgbClr val="0066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7">
        <a:dk1>
          <a:srgbClr val="000000"/>
        </a:dk1>
        <a:lt1>
          <a:srgbClr val="FFFFFF"/>
        </a:lt1>
        <a:dk2>
          <a:srgbClr val="000066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8">
        <a:dk1>
          <a:srgbClr val="000000"/>
        </a:dk1>
        <a:lt1>
          <a:srgbClr val="FFFFFF"/>
        </a:lt1>
        <a:dk2>
          <a:srgbClr val="80808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5A5A5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5A5A5"/>
    </a:folHlink>
  </a:clrScheme>
</a:themeOverride>
</file>

<file path=ppt/theme/themeOverride10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5A5A5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5A5A5"/>
    </a:folHlink>
  </a:clrScheme>
</a:themeOverride>
</file>

<file path=ppt/theme/themeOverride11.xml><?xml version="1.0" encoding="utf-8"?>
<a:themeOverride xmlns:a="http://schemas.openxmlformats.org/drawingml/2006/main">
  <a:clrScheme name="Side Bar 4">
    <a:dk1>
      <a:srgbClr val="000000"/>
    </a:dk1>
    <a:lt1>
      <a:srgbClr val="FFFFFF"/>
    </a:lt1>
    <a:dk2>
      <a:srgbClr val="CC0000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808080"/>
    </a:folHlink>
  </a:clrScheme>
</a:themeOverride>
</file>

<file path=ppt/theme/themeOverride1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5A5A5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5A5A5"/>
    </a:folHlink>
  </a:clrScheme>
</a:themeOverride>
</file>

<file path=ppt/theme/themeOverride13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CC0000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14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CC0000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1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5A5A5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5A5A5"/>
    </a:folHlink>
  </a:clrScheme>
</a:themeOverride>
</file>

<file path=ppt/theme/themeOverride1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5A5A5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5A5A5"/>
    </a:folHlink>
  </a:clrScheme>
</a:themeOverride>
</file>

<file path=ppt/theme/themeOverride17.xml><?xml version="1.0" encoding="utf-8"?>
<a:themeOverride xmlns:a="http://schemas.openxmlformats.org/drawingml/2006/main">
  <a:clrScheme name="Side Bar 7">
    <a:dk1>
      <a:srgbClr val="000000"/>
    </a:dk1>
    <a:lt1>
      <a:srgbClr val="FFFFFF"/>
    </a:lt1>
    <a:dk2>
      <a:srgbClr val="CC0000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808080"/>
    </a:folHlink>
  </a:clrScheme>
</a:themeOverride>
</file>

<file path=ppt/theme/themeOverride1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5A5A5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5A5A5"/>
    </a:folHlink>
  </a:clrScheme>
</a:themeOverride>
</file>

<file path=ppt/theme/themeOverride19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CC0000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2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CC0000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20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CC0000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21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22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23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24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CC0000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25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26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27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28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29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CC0000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3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CC0000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30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CC0000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31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32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33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34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35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36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37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38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39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5A5A5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5A5A5"/>
    </a:folHlink>
  </a:clrScheme>
</a:themeOverride>
</file>

<file path=ppt/theme/themeOverride40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41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42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43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44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CC0000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45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CC0000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46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47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48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000066"/>
    </a:dk2>
    <a:lt2>
      <a:srgbClr val="CC0000"/>
    </a:lt2>
    <a:accent1>
      <a:srgbClr val="F8F8F8"/>
    </a:accent1>
    <a:accent2>
      <a:srgbClr val="006600"/>
    </a:accent2>
    <a:accent3>
      <a:srgbClr val="FFFFFF"/>
    </a:accent3>
    <a:accent4>
      <a:srgbClr val="000000"/>
    </a:accent4>
    <a:accent5>
      <a:srgbClr val="FBFBFB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49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5A5A5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5A5A5"/>
    </a:folHlink>
  </a:clrScheme>
</a:themeOverride>
</file>

<file path=ppt/theme/themeOverride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5A5A5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5A5A5"/>
    </a:folHlink>
  </a:clrScheme>
</a:themeOverride>
</file>

<file path=ppt/theme/themeOverride50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5A5A5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5A5A5"/>
    </a:folHlink>
  </a:clrScheme>
</a:themeOverride>
</file>

<file path=ppt/theme/themeOverride5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5A5A5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5A5A5"/>
    </a:folHlink>
  </a:clrScheme>
</a:themeOverride>
</file>

<file path=ppt/theme/themeOverride6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CC0000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7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CC0000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6A6A6"/>
    </a:folHlink>
  </a:clrScheme>
</a:themeOverride>
</file>

<file path=ppt/theme/themeOverride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A5A5A5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5A5A5"/>
    </a:folHlink>
  </a:clrScheme>
</a:themeOverride>
</file>

<file path=ppt/theme/themeOverride9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CC0000"/>
    </a:dk2>
    <a:lt2>
      <a:srgbClr val="CC0000"/>
    </a:lt2>
    <a:accent1>
      <a:srgbClr val="EAEAEA"/>
    </a:accent1>
    <a:accent2>
      <a:srgbClr val="006600"/>
    </a:accent2>
    <a:accent3>
      <a:srgbClr val="FFFFFF"/>
    </a:accent3>
    <a:accent4>
      <a:srgbClr val="000000"/>
    </a:accent4>
    <a:accent5>
      <a:srgbClr val="F3F3F3"/>
    </a:accent5>
    <a:accent6>
      <a:srgbClr val="005C00"/>
    </a:accent6>
    <a:hlink>
      <a:srgbClr val="000066"/>
    </a:hlink>
    <a:folHlink>
      <a:srgbClr val="A6A6A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26077</TotalTime>
  <Words>2068</Words>
  <Application>Microsoft Office PowerPoint</Application>
  <PresentationFormat>A4 Paper (210x297 mm)</PresentationFormat>
  <Paragraphs>581</Paragraphs>
  <Slides>106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106</vt:i4>
      </vt:variant>
    </vt:vector>
  </HeadingPairs>
  <TitlesOfParts>
    <vt:vector size="121" baseType="lpstr">
      <vt:lpstr>Times New Roman</vt:lpstr>
      <vt:lpstr>Arial</vt:lpstr>
      <vt:lpstr>MingLiU</vt:lpstr>
      <vt:lpstr>Courier New</vt:lpstr>
      <vt:lpstr>Symbol</vt:lpstr>
      <vt:lpstr>MS PGothic</vt:lpstr>
      <vt:lpstr>Microsoft YaHei</vt:lpstr>
      <vt:lpstr>Wingdings</vt:lpstr>
      <vt:lpstr>Consolas</vt:lpstr>
      <vt:lpstr>10_Side Bar</vt:lpstr>
      <vt:lpstr>Side Bar</vt:lpstr>
      <vt:lpstr>1_Side Bar</vt:lpstr>
      <vt:lpstr>2_Side Bar</vt:lpstr>
      <vt:lpstr>7_Side Bar</vt:lpstr>
      <vt:lpstr>3_Side Bar</vt:lpstr>
      <vt:lpstr>Modern Web Design</vt:lpstr>
      <vt:lpstr>Motivation</vt:lpstr>
      <vt:lpstr>Acknowledgements</vt:lpstr>
      <vt:lpstr>Presentation Outline</vt:lpstr>
      <vt:lpstr>Presentation Outline</vt:lpstr>
      <vt:lpstr>Traditional Design</vt:lpstr>
      <vt:lpstr>Modern Design</vt:lpstr>
      <vt:lpstr>Modern Design</vt:lpstr>
      <vt:lpstr>Traditional Design</vt:lpstr>
      <vt:lpstr>Modern Design</vt:lpstr>
      <vt:lpstr>Modern Design</vt:lpstr>
      <vt:lpstr>Presentation Outline</vt:lpstr>
      <vt:lpstr>PowerPoint Presentation</vt:lpstr>
      <vt:lpstr>Elements of Modern Web Design</vt:lpstr>
      <vt:lpstr>Traditional Layout Designs Need Extensive Training Motivating Example 1</vt:lpstr>
      <vt:lpstr>Traditional Layout Designs Need Extensive Training Motivating Example 2</vt:lpstr>
      <vt:lpstr>Modern Web Layout Design</vt:lpstr>
      <vt:lpstr>Modern Web Layout Design</vt:lpstr>
      <vt:lpstr>Modern Web Layout Design</vt:lpstr>
      <vt:lpstr>Elements of Modern Web Design</vt:lpstr>
      <vt:lpstr>Modern Web Layout Design Wireframe Design</vt:lpstr>
      <vt:lpstr>Modern Web Layout Design Wireframe Design</vt:lpstr>
      <vt:lpstr>Web Layout Design We Learn from Mistakes</vt:lpstr>
      <vt:lpstr>Modern Web Layout Design Wireframe Design</vt:lpstr>
      <vt:lpstr>Elements of Modern Web Design</vt:lpstr>
      <vt:lpstr>Banner Design Pictorial Movement</vt:lpstr>
      <vt:lpstr>Banner Design Pictorial Movement</vt:lpstr>
      <vt:lpstr>Banner Design We Learn from Mistakes</vt:lpstr>
      <vt:lpstr>Acceptable Only for Emphasizing Difficulties</vt:lpstr>
      <vt:lpstr>Elements of Modern Web Design</vt:lpstr>
      <vt:lpstr>We Learn from Mistakes</vt:lpstr>
      <vt:lpstr>We Learn from Mistakes</vt:lpstr>
      <vt:lpstr>Modern Web Layout Design Grid-Based Design</vt:lpstr>
      <vt:lpstr>Grid-Based Design</vt:lpstr>
      <vt:lpstr>Grid-Based Design</vt:lpstr>
      <vt:lpstr>Grid-Based Design</vt:lpstr>
      <vt:lpstr>Grid-Based Web Layout Design</vt:lpstr>
      <vt:lpstr>Elements of Modern Web Design</vt:lpstr>
      <vt:lpstr>Long Scrolling or Multiple Web Pages?</vt:lpstr>
      <vt:lpstr>Long Scrolling or Multiple Web Pages?</vt:lpstr>
      <vt:lpstr>Long Scrolling or Multiple Web Pages?</vt:lpstr>
      <vt:lpstr>Long Scrolling or Multiple Web Pages?</vt:lpstr>
      <vt:lpstr>Long Scrolling or Multiple Web Pages?</vt:lpstr>
      <vt:lpstr>Long Scrolling or Multiple Web Pages?</vt:lpstr>
      <vt:lpstr>Long Scrolling or Multiple Web Pages?</vt:lpstr>
      <vt:lpstr>Elements of Modern Web Design</vt:lpstr>
      <vt:lpstr>Responsive Web Design</vt:lpstr>
      <vt:lpstr>We Learn from Mistakes Traditional Web Design</vt:lpstr>
      <vt:lpstr>Responsive Web Design</vt:lpstr>
      <vt:lpstr>Responsive Web Design</vt:lpstr>
      <vt:lpstr>Responsive Web Design</vt:lpstr>
      <vt:lpstr>Responsive Web Design</vt:lpstr>
      <vt:lpstr>Responsive + Wireframe Design</vt:lpstr>
      <vt:lpstr>Elements of Modern Web Design</vt:lpstr>
      <vt:lpstr>We Learn from Mistakes Inaccessible Website</vt:lpstr>
      <vt:lpstr>We Learn from Mistakes Inaccessible Website</vt:lpstr>
      <vt:lpstr>Accessible Web Design</vt:lpstr>
      <vt:lpstr>PowerPoint Presentation</vt:lpstr>
      <vt:lpstr>PowerPoint Presentation</vt:lpstr>
      <vt:lpstr>Accessible Web Design</vt:lpstr>
      <vt:lpstr>Why Do We Need Web Accessibility?</vt:lpstr>
      <vt:lpstr>Why Do We Need Web Accessibility?</vt:lpstr>
      <vt:lpstr>Why Do We Need Web Accessibility? Continued</vt:lpstr>
      <vt:lpstr>Why Do We Need Web Accessibility? Continued</vt:lpstr>
      <vt:lpstr>We Learn from Mistakes</vt:lpstr>
      <vt:lpstr>Simple Test of Web Accessibility</vt:lpstr>
      <vt:lpstr>Turn off “Show Pictures” Microsoft Edge</vt:lpstr>
      <vt:lpstr>Turn off “Show Pictures” Google Chrome</vt:lpstr>
      <vt:lpstr>Turn off “Show Pictures” Google Chrome (continued)</vt:lpstr>
      <vt:lpstr>Example 1</vt:lpstr>
      <vt:lpstr>Example 1 (“Show Pictures” Turned Off )</vt:lpstr>
      <vt:lpstr>Common Approaches to Text Display</vt:lpstr>
      <vt:lpstr>Common Approaches to Text Display Raster Graphics</vt:lpstr>
      <vt:lpstr>Raster Graphics</vt:lpstr>
      <vt:lpstr>Raster Graphics</vt:lpstr>
      <vt:lpstr>Raster Graphics</vt:lpstr>
      <vt:lpstr>Raster Graphics</vt:lpstr>
      <vt:lpstr>Raster Graphics</vt:lpstr>
      <vt:lpstr>Common Approaches to Text Display Vector Graphics</vt:lpstr>
      <vt:lpstr>Vector Graphics</vt:lpstr>
      <vt:lpstr>Vector Graphics</vt:lpstr>
      <vt:lpstr>Vector Graphics</vt:lpstr>
      <vt:lpstr>Vector Graphics</vt:lpstr>
      <vt:lpstr>Common Approaches to Text Display Plain Text</vt:lpstr>
      <vt:lpstr>Plain Text</vt:lpstr>
      <vt:lpstr>Plain Text</vt:lpstr>
      <vt:lpstr>Common Approaches to Text Display Styled Text </vt:lpstr>
      <vt:lpstr>Example 2 Using HTML to Format the Text</vt:lpstr>
      <vt:lpstr>Example 2 (“Show Pictures” Turned Off )</vt:lpstr>
      <vt:lpstr>Example 3 Using HTML to Format the Text</vt:lpstr>
      <vt:lpstr>Example 3 (“Show Pictures” Turned Off )</vt:lpstr>
      <vt:lpstr>We Learn from Mistakes Image &lt;img&gt;</vt:lpstr>
      <vt:lpstr>We Learn from Mistakes Image &lt;img&gt;</vt:lpstr>
      <vt:lpstr>HTML Recommendation &lt;alt&gt; Text</vt:lpstr>
      <vt:lpstr>HTML Recommendation &lt;alt&gt; Text</vt:lpstr>
      <vt:lpstr>Cascading Style Sheets (CSS)</vt:lpstr>
      <vt:lpstr>Example 6 Cascading Style Sheet</vt:lpstr>
      <vt:lpstr>Example 7 CSS “Default Style” with “Show Pictures”</vt:lpstr>
      <vt:lpstr>Example 7 Turn off Both “Default Style” and “Show Pictures”</vt:lpstr>
      <vt:lpstr>Elements of Modern Web Design</vt:lpstr>
      <vt:lpstr>Implementation Without Coding</vt:lpstr>
      <vt:lpstr>Elements of Modern Web Design</vt:lpstr>
      <vt:lpstr>Search Engine Optimization</vt:lpstr>
      <vt:lpstr>Need to Know Properties of Robots</vt:lpstr>
      <vt:lpstr>Presentation Outline</vt:lpstr>
      <vt:lpstr>Conclusion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Testing</dc:title>
  <dc:subject/>
  <dc:creator>Prof. T.H. Tse</dc:creator>
  <cp:keywords/>
  <dc:description/>
  <cp:lastModifiedBy>TH Tse</cp:lastModifiedBy>
  <cp:revision>1734</cp:revision>
  <cp:lastPrinted>1999-11-11T05:48:44Z</cp:lastPrinted>
  <dcterms:created xsi:type="dcterms:W3CDTF">1995-06-02T22:09:48Z</dcterms:created>
  <dcterms:modified xsi:type="dcterms:W3CDTF">2023-11-13T10:13:24Z</dcterms:modified>
  <cp:category/>
</cp:coreProperties>
</file>