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306" r:id="rId6"/>
    <p:sldId id="261" r:id="rId7"/>
    <p:sldId id="262" r:id="rId8"/>
    <p:sldId id="263" r:id="rId9"/>
    <p:sldId id="264" r:id="rId10"/>
    <p:sldId id="265" r:id="rId11"/>
    <p:sldId id="270" r:id="rId12"/>
    <p:sldId id="272" r:id="rId13"/>
    <p:sldId id="273" r:id="rId14"/>
    <p:sldId id="274" r:id="rId15"/>
    <p:sldId id="266" r:id="rId16"/>
    <p:sldId id="275" r:id="rId17"/>
    <p:sldId id="276" r:id="rId18"/>
    <p:sldId id="279" r:id="rId19"/>
    <p:sldId id="280" r:id="rId20"/>
    <p:sldId id="281" r:id="rId21"/>
    <p:sldId id="282" r:id="rId22"/>
    <p:sldId id="277" r:id="rId23"/>
    <p:sldId id="283" r:id="rId24"/>
    <p:sldId id="278" r:id="rId25"/>
    <p:sldId id="286" r:id="rId26"/>
    <p:sldId id="287" r:id="rId27"/>
    <p:sldId id="288" r:id="rId28"/>
    <p:sldId id="267" r:id="rId29"/>
    <p:sldId id="289" r:id="rId30"/>
    <p:sldId id="268" r:id="rId31"/>
    <p:sldId id="299" r:id="rId32"/>
    <p:sldId id="301" r:id="rId33"/>
    <p:sldId id="302" r:id="rId34"/>
    <p:sldId id="303" r:id="rId35"/>
    <p:sldId id="305" r:id="rId36"/>
    <p:sldId id="304" r:id="rId37"/>
    <p:sldId id="269" r:id="rId38"/>
    <p:sldId id="290" r:id="rId39"/>
    <p:sldId id="307" r:id="rId40"/>
    <p:sldId id="308" r:id="rId41"/>
    <p:sldId id="309" r:id="rId42"/>
    <p:sldId id="310" r:id="rId43"/>
    <p:sldId id="311" r:id="rId44"/>
    <p:sldId id="291" r:id="rId45"/>
    <p:sldId id="312" r:id="rId46"/>
    <p:sldId id="313" r:id="rId47"/>
    <p:sldId id="314" r:id="rId48"/>
    <p:sldId id="316" r:id="rId49"/>
    <p:sldId id="315" r:id="rId50"/>
    <p:sldId id="292" r:id="rId51"/>
    <p:sldId id="293" r:id="rId52"/>
    <p:sldId id="317" r:id="rId53"/>
    <p:sldId id="318" r:id="rId54"/>
    <p:sldId id="319" r:id="rId55"/>
    <p:sldId id="320" r:id="rId56"/>
    <p:sldId id="321" r:id="rId57"/>
    <p:sldId id="294" r:id="rId58"/>
    <p:sldId id="322" r:id="rId59"/>
    <p:sldId id="323" r:id="rId60"/>
    <p:sldId id="324" r:id="rId61"/>
    <p:sldId id="325" r:id="rId62"/>
    <p:sldId id="295" r:id="rId63"/>
    <p:sldId id="300" r:id="rId64"/>
    <p:sldId id="297" r:id="rId65"/>
    <p:sldId id="326" r:id="rId66"/>
    <p:sldId id="327" r:id="rId67"/>
    <p:sldId id="298" r:id="rId68"/>
    <p:sldId id="329" r:id="rId69"/>
    <p:sldId id="330" r:id="rId70"/>
    <p:sldId id="331" r:id="rId71"/>
    <p:sldId id="328" r:id="rId72"/>
    <p:sldId id="332" r:id="rId73"/>
    <p:sldId id="333" r:id="rId74"/>
    <p:sldId id="334" r:id="rId75"/>
    <p:sldId id="335" r:id="rId76"/>
    <p:sldId id="336" r:id="rId77"/>
    <p:sldId id="337" r:id="rId78"/>
    <p:sldId id="285" r:id="rId79"/>
    <p:sldId id="260" r:id="rId80"/>
    <p:sldId id="284" r:id="rId8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3/16/2011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3/16/2011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cs.hku.hk/~cwtso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24422"/>
          </a:xfrm>
        </p:spPr>
        <p:txBody>
          <a:bodyPr>
            <a:normAutofit/>
          </a:bodyPr>
          <a:lstStyle/>
          <a:p>
            <a:r>
              <a:rPr lang="en-US" sz="4700" dirty="0" smtClean="0"/>
              <a:t>DP</a:t>
            </a:r>
            <a:endParaRPr lang="en-US" sz="4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426892"/>
            <a:ext cx="7406640" cy="472301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“It is easy to hardcode the solution, but it is difficult to come up with an algorithm.”</a:t>
            </a:r>
          </a:p>
          <a:p>
            <a:endParaRPr lang="en-US" dirty="0"/>
          </a:p>
          <a:p>
            <a:r>
              <a:rPr lang="en-US" dirty="0" smtClean="0"/>
              <a:t>                                                 by jack </a:t>
            </a:r>
            <a:r>
              <a:rPr lang="en-US" dirty="0" err="1" smtClean="0"/>
              <a:t>choi</a:t>
            </a:r>
            <a:r>
              <a:rPr lang="en-US" dirty="0" smtClean="0"/>
              <a:t> .___.</a:t>
            </a:r>
          </a:p>
        </p:txBody>
      </p:sp>
      <p:pic>
        <p:nvPicPr>
          <p:cNvPr id="4" name="Picture 3" descr="jackchoi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151" y="2563945"/>
            <a:ext cx="2564727" cy="3847091"/>
          </a:xfrm>
          <a:prstGeom prst="rect">
            <a:avLst/>
          </a:prstGeom>
        </p:spPr>
      </p:pic>
      <p:pic>
        <p:nvPicPr>
          <p:cNvPr id="5" name="Picture 4" descr="196014_10150108761244290_564219289_6639967_1626269_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149" y="3977398"/>
            <a:ext cx="2977978" cy="21725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1504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Given a set of integers and an integer </a:t>
            </a:r>
            <a:r>
              <a:rPr lang="en-US" dirty="0" smtClean="0">
                <a:solidFill>
                  <a:srgbClr val="FF0000"/>
                </a:solidFill>
              </a:rPr>
              <a:t>target</a:t>
            </a:r>
            <a:r>
              <a:rPr lang="en-US" dirty="0" smtClean="0"/>
              <a:t>, does any non-empty subset sum to </a:t>
            </a:r>
            <a:r>
              <a:rPr lang="en-US" dirty="0" smtClean="0">
                <a:solidFill>
                  <a:srgbClr val="FF0000"/>
                </a:solidFill>
              </a:rPr>
              <a:t>target</a:t>
            </a:r>
            <a:r>
              <a:rPr lang="en-US" dirty="0" smtClean="0"/>
              <a:t>?</a:t>
            </a:r>
          </a:p>
          <a:p>
            <a:r>
              <a:rPr lang="en-US" dirty="0" smtClean="0"/>
              <a:t>S = {-7, -3, -2, 5, 8} and </a:t>
            </a:r>
            <a:r>
              <a:rPr lang="en-US" dirty="0" smtClean="0">
                <a:solidFill>
                  <a:srgbClr val="FF0000"/>
                </a:solidFill>
              </a:rPr>
              <a:t>target</a:t>
            </a:r>
            <a:r>
              <a:rPr lang="en-US" dirty="0" smtClean="0"/>
              <a:t> = 0</a:t>
            </a:r>
            <a:endParaRPr lang="en-US" dirty="0"/>
          </a:p>
          <a:p>
            <a:r>
              <a:rPr lang="en-US" dirty="0" smtClean="0"/>
              <a:t>Answer: </a:t>
            </a:r>
            <a:r>
              <a:rPr lang="en-US" dirty="0" smtClean="0">
                <a:solidFill>
                  <a:srgbClr val="0000FF"/>
                </a:solidFill>
              </a:rPr>
              <a:t>{-3, -2, 5}</a:t>
            </a:r>
          </a:p>
          <a:p>
            <a:r>
              <a:rPr lang="en-US" dirty="0" smtClean="0"/>
              <a:t>How can we solve this problem?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u="sng" dirty="0" smtClean="0"/>
              <a:t>Jack </a:t>
            </a:r>
            <a:r>
              <a:rPr lang="en-US" u="sng" dirty="0" err="1" smtClean="0"/>
              <a:t>choi</a:t>
            </a:r>
            <a:r>
              <a:rPr lang="en-US" u="sng" dirty="0" smtClean="0"/>
              <a:t> approach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smtClean="0">
                <a:solidFill>
                  <a:srgbClr val="FF0000"/>
                </a:solidFill>
              </a:rPr>
              <a:t>Try all subsets in set S</a:t>
            </a:r>
          </a:p>
        </p:txBody>
      </p:sp>
      <p:pic>
        <p:nvPicPr>
          <p:cNvPr id="4" name="Picture 3" descr="jackchoi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17" y="4748817"/>
            <a:ext cx="1177587" cy="13711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795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subsets are there if |S| = n?</a:t>
            </a:r>
          </a:p>
          <a:p>
            <a:r>
              <a:rPr lang="en-US" dirty="0" smtClean="0"/>
              <a:t># of subsets = 2</a:t>
            </a:r>
            <a:r>
              <a:rPr lang="en-US" baseline="30000" dirty="0" smtClean="0"/>
              <a:t>n</a:t>
            </a:r>
          </a:p>
          <a:p>
            <a:r>
              <a:rPr lang="en-US" dirty="0" smtClean="0"/>
              <a:t>Time complexity: </a:t>
            </a:r>
            <a:r>
              <a:rPr lang="en-US" dirty="0" smtClean="0">
                <a:solidFill>
                  <a:srgbClr val="0000FF"/>
                </a:solidFill>
              </a:rPr>
              <a:t>O(2</a:t>
            </a:r>
            <a:r>
              <a:rPr lang="en-US" baseline="30000" dirty="0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n)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Actually, subset sum problem is </a:t>
            </a:r>
            <a:r>
              <a:rPr lang="en-US" u="sng" dirty="0" smtClean="0"/>
              <a:t>NP-complete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898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496" y="1489364"/>
            <a:ext cx="7906192" cy="525859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3000" dirty="0" smtClean="0"/>
              <a:t>Processor speed: 1,000,000 high-level instructions per second</a:t>
            </a:r>
          </a:p>
          <a:p>
            <a:r>
              <a:rPr lang="en-US" sz="3000" dirty="0" smtClean="0"/>
              <a:t>Processors of 1,000 times faster: how much would it help?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16002370"/>
              </p:ext>
            </p:extLst>
          </p:nvPr>
        </p:nvGraphicFramePr>
        <p:xfrm>
          <a:off x="1407066" y="1232403"/>
          <a:ext cx="7488237" cy="36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039"/>
                <a:gridCol w="855286"/>
                <a:gridCol w="855284"/>
                <a:gridCol w="893908"/>
                <a:gridCol w="956080"/>
                <a:gridCol w="855284"/>
                <a:gridCol w="956080"/>
                <a:gridCol w="65827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nlgn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0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sz="2000" baseline="30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0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1.5</a:t>
                      </a:r>
                      <a:r>
                        <a:rPr lang="en-US" sz="2000" baseline="30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20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000" baseline="300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20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n!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=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&lt; 1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&lt; 1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 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&lt; 1sec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&lt; 1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&lt; 1</a:t>
                      </a:r>
                      <a:r>
                        <a:rPr lang="en-US" baseline="0" dirty="0" smtClean="0"/>
                        <a:t>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 sec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=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&lt; 1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 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 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&lt; 1sec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&lt; 1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=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&lt; 1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 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 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&lt; 1sec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=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&lt; 1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 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&lt; 1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= 1,000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&lt;</a:t>
                      </a:r>
                      <a:r>
                        <a:rPr lang="en-US" baseline="0" dirty="0" smtClean="0"/>
                        <a:t> 1 sec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 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mtClean="0"/>
                        <a:t>18 min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= 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&lt; 1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 1 sec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= 100,000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&lt; 1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---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= 1,000,000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 sec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---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9597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some restrictions</a:t>
            </a:r>
          </a:p>
          <a:p>
            <a:pPr lvl="1"/>
            <a:r>
              <a:rPr lang="en-US" dirty="0" smtClean="0"/>
              <a:t>all integers in a set are positive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integer in a set is considerably large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this problem can be solved in polynomial 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time</a:t>
            </a:r>
          </a:p>
          <a:p>
            <a:endParaRPr lang="en-US" dirty="0" smtClean="0"/>
          </a:p>
          <a:p>
            <a:r>
              <a:rPr lang="en-US" dirty="0" smtClean="0"/>
              <a:t>Sample: </a:t>
            </a:r>
            <a:r>
              <a:rPr lang="en-US" u="sng" dirty="0" err="1" smtClean="0"/>
              <a:t>UVa</a:t>
            </a:r>
            <a:r>
              <a:rPr lang="en-US" u="sng" dirty="0" smtClean="0"/>
              <a:t> 10664</a:t>
            </a:r>
            <a:endParaRPr lang="en-US" u="sng" dirty="0"/>
          </a:p>
        </p:txBody>
      </p:sp>
    </p:spTree>
    <p:extLst>
      <p:ext uri="{BB962C8B-B14F-4D97-AF65-F5344CB8AC3E}">
        <p14:creationId xmlns="" xmlns:p14="http://schemas.microsoft.com/office/powerpoint/2010/main" val="281173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17637"/>
            <a:ext cx="7498080" cy="5131797"/>
          </a:xfrm>
        </p:spPr>
        <p:txBody>
          <a:bodyPr>
            <a:normAutofit lnSpcReduction="10000"/>
          </a:bodyPr>
          <a:lstStyle/>
          <a:p>
            <a:r>
              <a:rPr lang="en-US" u="sng" dirty="0" smtClean="0"/>
              <a:t>Procedure</a:t>
            </a:r>
          </a:p>
          <a:p>
            <a:endParaRPr lang="en-US" sz="2500" dirty="0"/>
          </a:p>
          <a:p>
            <a:r>
              <a:rPr lang="en-US" sz="2500" dirty="0" err="1"/>
              <a:t>m</a:t>
            </a:r>
            <a:r>
              <a:rPr lang="en-US" sz="2500" dirty="0" err="1" smtClean="0"/>
              <a:t>emset</a:t>
            </a:r>
            <a:r>
              <a:rPr lang="en-US" sz="2500" dirty="0" smtClean="0"/>
              <a:t>(</a:t>
            </a:r>
            <a:r>
              <a:rPr lang="en-US" sz="2500" dirty="0" err="1" smtClean="0"/>
              <a:t>dp</a:t>
            </a:r>
            <a:r>
              <a:rPr lang="en-US" sz="2500" dirty="0" smtClean="0"/>
              <a:t>, false, </a:t>
            </a:r>
            <a:r>
              <a:rPr lang="en-US" sz="2500" dirty="0" err="1" smtClean="0"/>
              <a:t>sizeof</a:t>
            </a:r>
            <a:r>
              <a:rPr lang="en-US" sz="2500" dirty="0" smtClean="0"/>
              <a:t> </a:t>
            </a:r>
            <a:r>
              <a:rPr lang="en-US" sz="2500" dirty="0" err="1" smtClean="0"/>
              <a:t>dp</a:t>
            </a:r>
            <a:r>
              <a:rPr lang="en-US" sz="2500" dirty="0" smtClean="0"/>
              <a:t>);</a:t>
            </a:r>
          </a:p>
          <a:p>
            <a:r>
              <a:rPr lang="en-US" sz="2500" dirty="0" err="1"/>
              <a:t>d</a:t>
            </a:r>
            <a:r>
              <a:rPr lang="en-US" sz="2500" dirty="0" err="1" smtClean="0"/>
              <a:t>p</a:t>
            </a:r>
            <a:r>
              <a:rPr lang="en-US" sz="2500" dirty="0" smtClean="0"/>
              <a:t>[0] = true;</a:t>
            </a:r>
          </a:p>
          <a:p>
            <a:r>
              <a:rPr lang="en-US" sz="2500" dirty="0"/>
              <a:t>t</a:t>
            </a:r>
            <a:r>
              <a:rPr lang="en-US" sz="2500" dirty="0" smtClean="0"/>
              <a:t>arget = total / 2;</a:t>
            </a:r>
          </a:p>
          <a:p>
            <a:r>
              <a:rPr lang="en-US" sz="2500" dirty="0"/>
              <a:t>f</a:t>
            </a:r>
            <a:r>
              <a:rPr lang="en-US" sz="2500" dirty="0" smtClean="0"/>
              <a:t>or (</a:t>
            </a:r>
            <a:r>
              <a:rPr lang="en-US" sz="2500" dirty="0" err="1" smtClean="0"/>
              <a:t>int</a:t>
            </a:r>
            <a:r>
              <a:rPr lang="en-US" sz="2500" dirty="0" smtClean="0"/>
              <a:t> </a:t>
            </a:r>
            <a:r>
              <a:rPr lang="en-US" sz="2500" dirty="0" err="1" smtClean="0"/>
              <a:t>i</a:t>
            </a:r>
            <a:r>
              <a:rPr lang="en-US" sz="2500" dirty="0" smtClean="0"/>
              <a:t> = 0; </a:t>
            </a:r>
            <a:r>
              <a:rPr lang="en-US" sz="2500" dirty="0" err="1" smtClean="0"/>
              <a:t>i</a:t>
            </a:r>
            <a:r>
              <a:rPr lang="en-US" sz="2500" dirty="0" smtClean="0"/>
              <a:t> &lt; n; </a:t>
            </a:r>
            <a:r>
              <a:rPr lang="en-US" sz="2500" dirty="0" err="1" smtClean="0"/>
              <a:t>i</a:t>
            </a:r>
            <a:r>
              <a:rPr lang="en-US" sz="2500" dirty="0" smtClean="0"/>
              <a:t>++)</a:t>
            </a:r>
          </a:p>
          <a:p>
            <a:r>
              <a:rPr lang="en-US" sz="2500" dirty="0"/>
              <a:t> </a:t>
            </a:r>
            <a:r>
              <a:rPr lang="en-US" sz="2500" dirty="0" smtClean="0"/>
              <a:t>   for (</a:t>
            </a:r>
            <a:r>
              <a:rPr lang="en-US" sz="2500" dirty="0" err="1" smtClean="0"/>
              <a:t>int</a:t>
            </a:r>
            <a:r>
              <a:rPr lang="en-US" sz="2500" dirty="0" smtClean="0"/>
              <a:t> j = target; j &gt;= a[</a:t>
            </a:r>
            <a:r>
              <a:rPr lang="en-US" sz="2500" dirty="0" err="1" smtClean="0"/>
              <a:t>i</a:t>
            </a:r>
            <a:r>
              <a:rPr lang="en-US" sz="2500" dirty="0" smtClean="0"/>
              <a:t>]; j--)</a:t>
            </a:r>
          </a:p>
          <a:p>
            <a:r>
              <a:rPr lang="en-US" sz="2500" dirty="0"/>
              <a:t> </a:t>
            </a:r>
            <a:r>
              <a:rPr lang="en-US" sz="2500" dirty="0" smtClean="0"/>
              <a:t>         </a:t>
            </a:r>
            <a:r>
              <a:rPr lang="en-US" sz="2500" dirty="0" err="1" smtClean="0"/>
              <a:t>dp</a:t>
            </a:r>
            <a:r>
              <a:rPr lang="en-US" sz="2500" dirty="0" smtClean="0"/>
              <a:t>[j] |= </a:t>
            </a:r>
            <a:r>
              <a:rPr lang="en-US" sz="2500" dirty="0" err="1" smtClean="0"/>
              <a:t>dp</a:t>
            </a:r>
            <a:r>
              <a:rPr lang="en-US" sz="2500" dirty="0" smtClean="0"/>
              <a:t>[j-a[</a:t>
            </a:r>
            <a:r>
              <a:rPr lang="en-US" sz="2500" dirty="0" err="1" smtClean="0"/>
              <a:t>i</a:t>
            </a:r>
            <a:r>
              <a:rPr lang="en-US" sz="2500" dirty="0" smtClean="0"/>
              <a:t>]];</a:t>
            </a:r>
          </a:p>
          <a:p>
            <a:endParaRPr lang="en-US" sz="2500" dirty="0"/>
          </a:p>
          <a:p>
            <a:r>
              <a:rPr lang="en-US" dirty="0" smtClean="0"/>
              <a:t>Time complexity: </a:t>
            </a:r>
            <a:r>
              <a:rPr lang="en-US" dirty="0" smtClean="0">
                <a:solidFill>
                  <a:srgbClr val="0000FF"/>
                </a:solidFill>
              </a:rPr>
              <a:t>O(</a:t>
            </a:r>
            <a:r>
              <a:rPr lang="en-US" dirty="0" err="1" smtClean="0">
                <a:solidFill>
                  <a:srgbClr val="0000FF"/>
                </a:solidFill>
              </a:rPr>
              <a:t>nN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 smtClean="0">
                <a:solidFill>
                  <a:srgbClr val="008000"/>
                </a:solidFill>
              </a:rPr>
              <a:t>where N = sum of a[</a:t>
            </a:r>
            <a:r>
              <a:rPr lang="en-US" dirty="0" err="1" smtClean="0">
                <a:solidFill>
                  <a:srgbClr val="008000"/>
                </a:solidFill>
              </a:rPr>
              <a:t>i</a:t>
            </a:r>
            <a:r>
              <a:rPr lang="en-US" dirty="0" smtClean="0">
                <a:solidFill>
                  <a:srgbClr val="008000"/>
                </a:solidFill>
              </a:rPr>
              <a:t>]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944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31948"/>
            <a:ext cx="7498080" cy="1143000"/>
          </a:xfrm>
        </p:spPr>
        <p:txBody>
          <a:bodyPr/>
          <a:lstStyle/>
          <a:p>
            <a:r>
              <a:rPr lang="en-US" dirty="0" smtClean="0"/>
              <a:t>Knapsack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27127"/>
            <a:ext cx="7498080" cy="5021273"/>
          </a:xfrm>
        </p:spPr>
        <p:txBody>
          <a:bodyPr/>
          <a:lstStyle/>
          <a:p>
            <a:r>
              <a:rPr lang="en-US" dirty="0" smtClean="0"/>
              <a:t>Problem: </a:t>
            </a:r>
            <a:r>
              <a:rPr lang="en-US" dirty="0"/>
              <a:t>Given a set of items, each with a </a:t>
            </a:r>
            <a:r>
              <a:rPr lang="en-US" dirty="0">
                <a:solidFill>
                  <a:srgbClr val="FF0000"/>
                </a:solidFill>
              </a:rPr>
              <a:t>weight</a:t>
            </a:r>
            <a:r>
              <a:rPr lang="en-US" dirty="0"/>
              <a:t> and a </a:t>
            </a:r>
            <a:r>
              <a:rPr lang="en-US" dirty="0">
                <a:solidFill>
                  <a:srgbClr val="0000FF"/>
                </a:solidFill>
              </a:rPr>
              <a:t>value</a:t>
            </a:r>
            <a:r>
              <a:rPr lang="en-US" dirty="0"/>
              <a:t>, determine the number of each item to include in a collection so that the </a:t>
            </a:r>
            <a:r>
              <a:rPr lang="en-US" dirty="0">
                <a:solidFill>
                  <a:srgbClr val="FF0000"/>
                </a:solidFill>
              </a:rPr>
              <a:t>total weight</a:t>
            </a:r>
            <a:r>
              <a:rPr lang="en-US" dirty="0"/>
              <a:t> is </a:t>
            </a:r>
            <a:r>
              <a:rPr lang="en-US" u="sng" dirty="0"/>
              <a:t>less than or equal to</a:t>
            </a:r>
            <a:r>
              <a:rPr lang="en-US" dirty="0"/>
              <a:t> a given </a:t>
            </a:r>
            <a:r>
              <a:rPr lang="en-US" dirty="0">
                <a:solidFill>
                  <a:srgbClr val="FF0000"/>
                </a:solidFill>
              </a:rPr>
              <a:t>limit</a:t>
            </a:r>
            <a:r>
              <a:rPr lang="en-US" dirty="0"/>
              <a:t> </a:t>
            </a:r>
            <a:r>
              <a:rPr lang="en-US" dirty="0" smtClean="0"/>
              <a:t>and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the </a:t>
            </a:r>
            <a:r>
              <a:rPr lang="en-US" dirty="0">
                <a:solidFill>
                  <a:srgbClr val="0000FF"/>
                </a:solidFill>
              </a:rPr>
              <a:t>total value</a:t>
            </a:r>
            <a:r>
              <a:rPr lang="en-US" dirty="0"/>
              <a:t> is </a:t>
            </a:r>
            <a:r>
              <a:rPr lang="en-US" dirty="0" smtClean="0"/>
              <a:t>as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u="sng" dirty="0"/>
              <a:t>large</a:t>
            </a:r>
            <a:r>
              <a:rPr lang="en-US" dirty="0"/>
              <a:t> as possible.</a:t>
            </a:r>
          </a:p>
        </p:txBody>
      </p:sp>
      <p:pic>
        <p:nvPicPr>
          <p:cNvPr id="4" name="Picture 3" descr="knapsac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127" y="3338923"/>
            <a:ext cx="3805028" cy="3296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8095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Knapsack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0-1 Knapsack</a:t>
            </a:r>
          </a:p>
          <a:p>
            <a:r>
              <a:rPr lang="en-US" sz="3500" dirty="0" smtClean="0"/>
              <a:t>Unbounded Knapsack</a:t>
            </a:r>
          </a:p>
          <a:p>
            <a:r>
              <a:rPr lang="en-US" sz="3500" dirty="0"/>
              <a:t>B</a:t>
            </a:r>
            <a:r>
              <a:rPr lang="en-US" sz="3500" dirty="0" smtClean="0"/>
              <a:t>ounded Knapsack</a:t>
            </a:r>
            <a:endParaRPr lang="en-US" sz="3500" dirty="0"/>
          </a:p>
        </p:txBody>
      </p:sp>
    </p:spTree>
    <p:extLst>
      <p:ext uri="{BB962C8B-B14F-4D97-AF65-F5344CB8AC3E}">
        <p14:creationId xmlns="" xmlns:p14="http://schemas.microsoft.com/office/powerpoint/2010/main" val="198100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0-1 Knapsack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8472"/>
            <a:ext cx="7498080" cy="5336576"/>
          </a:xfrm>
        </p:spPr>
        <p:txBody>
          <a:bodyPr>
            <a:normAutofit/>
          </a:bodyPr>
          <a:lstStyle/>
          <a:p>
            <a:r>
              <a:rPr lang="en-US" dirty="0" smtClean="0"/>
              <a:t>Only </a:t>
            </a:r>
            <a:r>
              <a:rPr lang="en-US" u="sng" dirty="0" smtClean="0"/>
              <a:t>one</a:t>
            </a:r>
            <a:r>
              <a:rPr lang="en-US" dirty="0" smtClean="0"/>
              <a:t> item for </a:t>
            </a:r>
            <a:r>
              <a:rPr lang="en-US" u="sng" dirty="0" smtClean="0"/>
              <a:t>each type</a:t>
            </a:r>
          </a:p>
          <a:p>
            <a:pPr marL="82296" indent="0">
              <a:buNone/>
            </a:pPr>
            <a:r>
              <a:rPr lang="en-US" dirty="0" smtClean="0"/>
              <a:t>                </a:t>
            </a:r>
            <a:r>
              <a:rPr lang="en-US" sz="3500" dirty="0" smtClean="0"/>
              <a:t> </a:t>
            </a:r>
            <a:r>
              <a:rPr lang="en-US" sz="3500" u="sng" dirty="0" smtClean="0"/>
              <a:t>Jack </a:t>
            </a:r>
            <a:r>
              <a:rPr lang="en-US" sz="3500" u="sng" dirty="0" err="1" smtClean="0"/>
              <a:t>choi</a:t>
            </a:r>
            <a:r>
              <a:rPr lang="en-US" sz="3500" u="sng" dirty="0" smtClean="0"/>
              <a:t> approach</a:t>
            </a:r>
          </a:p>
          <a:p>
            <a:pPr marL="82296" indent="0">
              <a:buNone/>
            </a:pPr>
            <a:r>
              <a:rPr lang="en-US" dirty="0" smtClean="0"/>
              <a:t>                  </a:t>
            </a:r>
            <a:r>
              <a:rPr lang="en-US" dirty="0" smtClean="0">
                <a:solidFill>
                  <a:srgbClr val="FF0000"/>
                </a:solidFill>
              </a:rPr>
              <a:t>Examine all possible subsets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As each item can either be selected or not, we have 2</a:t>
            </a:r>
            <a:r>
              <a:rPr lang="en-US" baseline="30000" dirty="0" smtClean="0"/>
              <a:t>n</a:t>
            </a:r>
            <a:r>
              <a:rPr lang="en-US" dirty="0" smtClean="0"/>
              <a:t> choices at total.</a:t>
            </a:r>
          </a:p>
          <a:p>
            <a:r>
              <a:rPr lang="en-US" dirty="0" smtClean="0"/>
              <a:t>Time complexity = </a:t>
            </a:r>
            <a:r>
              <a:rPr lang="en-US" dirty="0" smtClean="0">
                <a:solidFill>
                  <a:srgbClr val="FF0000"/>
                </a:solidFill>
              </a:rPr>
              <a:t>O(2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n)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Can we do it better?</a:t>
            </a:r>
            <a:endParaRPr lang="en-US" dirty="0"/>
          </a:p>
        </p:txBody>
      </p:sp>
      <p:pic>
        <p:nvPicPr>
          <p:cNvPr id="5" name="Picture 4" descr="jackchoi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946" y="2090240"/>
            <a:ext cx="1177587" cy="13711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7723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0-1 Knapsack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677" y="1252194"/>
            <a:ext cx="7789011" cy="5455990"/>
          </a:xfrm>
        </p:spPr>
        <p:txBody>
          <a:bodyPr/>
          <a:lstStyle/>
          <a:p>
            <a:r>
              <a:rPr lang="en-US" dirty="0" smtClean="0"/>
              <a:t>Assume that the </a:t>
            </a:r>
            <a:r>
              <a:rPr lang="en-US" dirty="0" smtClean="0">
                <a:solidFill>
                  <a:srgbClr val="FF0000"/>
                </a:solidFill>
              </a:rPr>
              <a:t>weight</a:t>
            </a:r>
            <a:r>
              <a:rPr lang="en-US" dirty="0" smtClean="0"/>
              <a:t> and the </a:t>
            </a:r>
            <a:r>
              <a:rPr lang="en-US" dirty="0" smtClean="0">
                <a:solidFill>
                  <a:srgbClr val="0000FF"/>
                </a:solidFill>
              </a:rPr>
              <a:t>value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8000"/>
                </a:solidFill>
              </a:rPr>
              <a:t>item </a:t>
            </a:r>
            <a:r>
              <a:rPr lang="en-US" dirty="0" err="1" smtClean="0">
                <a:solidFill>
                  <a:srgbClr val="008000"/>
                </a:solidFill>
              </a:rPr>
              <a:t>i</a:t>
            </a:r>
            <a:r>
              <a:rPr lang="en-US" dirty="0" smtClean="0"/>
              <a:t> is </a:t>
            </a:r>
            <a:r>
              <a:rPr lang="en-US" dirty="0" err="1" smtClean="0">
                <a:solidFill>
                  <a:srgbClr val="FF0000"/>
                </a:solidFill>
              </a:rPr>
              <a:t>w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FF"/>
                </a:solidFill>
              </a:rPr>
              <a:t>v</a:t>
            </a:r>
            <a:r>
              <a:rPr lang="en-US" baseline="-25000" dirty="0" smtClean="0">
                <a:solidFill>
                  <a:srgbClr val="0000FF"/>
                </a:solidFill>
              </a:rPr>
              <a:t>i</a:t>
            </a:r>
            <a:r>
              <a:rPr lang="en-US" dirty="0" smtClean="0"/>
              <a:t> respectively.</a:t>
            </a:r>
          </a:p>
          <a:p>
            <a:endParaRPr lang="en-US" sz="2000" dirty="0" smtClean="0"/>
          </a:p>
          <a:p>
            <a:r>
              <a:rPr lang="en-US" dirty="0" smtClean="0"/>
              <a:t>Let </a:t>
            </a:r>
            <a:r>
              <a:rPr lang="en-US" b="1" dirty="0" smtClean="0"/>
              <a:t>OPT(n)</a:t>
            </a:r>
            <a:r>
              <a:rPr lang="en-US" dirty="0" smtClean="0"/>
              <a:t> be the optimal selection for items 1, 2, …, n</a:t>
            </a:r>
          </a:p>
          <a:p>
            <a:r>
              <a:rPr lang="en-US" sz="2500" dirty="0" smtClean="0"/>
              <a:t>[ In general, let </a:t>
            </a:r>
            <a:r>
              <a:rPr lang="en-US" sz="2500" b="1" dirty="0" smtClean="0"/>
              <a:t>OPT(j)</a:t>
            </a:r>
            <a:r>
              <a:rPr lang="en-US" sz="2500" dirty="0" smtClean="0"/>
              <a:t> be the optimal selection for</a:t>
            </a:r>
          </a:p>
          <a:p>
            <a:pPr marL="82296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</a:t>
            </a:r>
            <a:r>
              <a:rPr lang="en-US" sz="2500" dirty="0"/>
              <a:t> </a:t>
            </a:r>
            <a:r>
              <a:rPr lang="en-US" sz="2500" dirty="0" smtClean="0"/>
              <a:t>items 1, 2, …, j ]</a:t>
            </a:r>
            <a:endParaRPr lang="en-US" sz="2500" dirty="0"/>
          </a:p>
          <a:p>
            <a:r>
              <a:rPr lang="en-US" dirty="0" smtClean="0"/>
              <a:t>Define </a:t>
            </a:r>
            <a:r>
              <a:rPr lang="en-US" b="1" dirty="0" err="1" smtClean="0"/>
              <a:t>dp</a:t>
            </a:r>
            <a:r>
              <a:rPr lang="en-US" b="1" dirty="0" smtClean="0"/>
              <a:t>[</a:t>
            </a:r>
            <a:r>
              <a:rPr lang="en-US" b="1" dirty="0" err="1" smtClean="0"/>
              <a:t>i</a:t>
            </a:r>
            <a:r>
              <a:rPr lang="en-US" b="1" dirty="0" smtClean="0"/>
              <a:t>, w]</a:t>
            </a:r>
            <a:r>
              <a:rPr lang="en-US" dirty="0" smtClean="0"/>
              <a:t> to be the max value that can be attained with weight less than or equal to </a:t>
            </a:r>
            <a:r>
              <a:rPr lang="en-US" b="1" dirty="0" smtClean="0"/>
              <a:t>w</a:t>
            </a:r>
            <a:r>
              <a:rPr lang="en-US" dirty="0" smtClean="0"/>
              <a:t> using items up to </a:t>
            </a:r>
            <a:r>
              <a:rPr lang="en-US" b="1" dirty="0" err="1" smtClean="0"/>
              <a:t>i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42809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0-1 Knapsack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562" y="1252194"/>
            <a:ext cx="7981438" cy="5330770"/>
          </a:xfrm>
        </p:spPr>
        <p:txBody>
          <a:bodyPr>
            <a:normAutofit/>
          </a:bodyPr>
          <a:lstStyle/>
          <a:p>
            <a:r>
              <a:rPr lang="en-US" sz="3500" b="1" dirty="0" smtClean="0"/>
              <a:t>Binary choice</a:t>
            </a:r>
          </a:p>
          <a:p>
            <a:r>
              <a:rPr lang="en-US" dirty="0" smtClean="0"/>
              <a:t>Case 1: </a:t>
            </a:r>
            <a:r>
              <a:rPr lang="en-US" u="sng" dirty="0" smtClean="0"/>
              <a:t>OPT(</a:t>
            </a:r>
            <a:r>
              <a:rPr lang="en-US" u="sng" dirty="0" err="1" smtClean="0"/>
              <a:t>i</a:t>
            </a:r>
            <a:r>
              <a:rPr lang="en-US" u="sng" dirty="0" smtClean="0"/>
              <a:t>) selects item </a:t>
            </a:r>
            <a:r>
              <a:rPr lang="en-US" u="sng" dirty="0" err="1" smtClean="0"/>
              <a:t>i</a:t>
            </a:r>
            <a:endParaRPr lang="en-US" u="sng" dirty="0" smtClean="0"/>
          </a:p>
          <a:p>
            <a:pPr lvl="1"/>
            <a:r>
              <a:rPr lang="en-US" dirty="0" err="1" smtClean="0"/>
              <a:t>dp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, w] = </a:t>
            </a:r>
            <a:r>
              <a:rPr lang="en-US" dirty="0" err="1" smtClean="0"/>
              <a:t>dp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 - 1, w -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] + v</a:t>
            </a:r>
            <a:r>
              <a:rPr lang="en-US" baseline="-25000" dirty="0" smtClean="0"/>
              <a:t>i</a:t>
            </a:r>
            <a:endParaRPr lang="en-US" baseline="-25000" dirty="0"/>
          </a:p>
          <a:p>
            <a:pPr marL="82296" indent="0">
              <a:buNone/>
            </a:pPr>
            <a:endParaRPr lang="en-US" dirty="0"/>
          </a:p>
          <a:p>
            <a:r>
              <a:rPr lang="en-US" dirty="0" smtClean="0"/>
              <a:t>Case 2: </a:t>
            </a:r>
            <a:r>
              <a:rPr lang="en-US" u="sng" dirty="0" smtClean="0"/>
              <a:t>OPT(</a:t>
            </a:r>
            <a:r>
              <a:rPr lang="en-US" u="sng" dirty="0" err="1" smtClean="0"/>
              <a:t>i</a:t>
            </a:r>
            <a:r>
              <a:rPr lang="en-US" u="sng" dirty="0" smtClean="0"/>
              <a:t>) does not select item </a:t>
            </a:r>
            <a:r>
              <a:rPr lang="en-US" u="sng" dirty="0" err="1" smtClean="0"/>
              <a:t>i</a:t>
            </a:r>
            <a:endParaRPr lang="en-US" u="sng" dirty="0" smtClean="0"/>
          </a:p>
          <a:p>
            <a:pPr lvl="1"/>
            <a:r>
              <a:rPr lang="en-US" dirty="0" err="1" smtClean="0"/>
              <a:t>dp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, w] = </a:t>
            </a:r>
            <a:r>
              <a:rPr lang="en-US" dirty="0" err="1" smtClean="0"/>
              <a:t>dp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 - 1, w]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Then, we choose the maximum one</a:t>
            </a:r>
          </a:p>
          <a:p>
            <a:pPr lvl="1"/>
            <a:r>
              <a:rPr lang="en-US" dirty="0" err="1" smtClean="0"/>
              <a:t>dp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, w] = max(</a:t>
            </a:r>
            <a:r>
              <a:rPr lang="en-US" dirty="0" err="1" smtClean="0"/>
              <a:t>dp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/>
              <a:t> -</a:t>
            </a:r>
            <a:r>
              <a:rPr lang="en-US" dirty="0" smtClean="0"/>
              <a:t> 1, w -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] + v</a:t>
            </a:r>
            <a:r>
              <a:rPr lang="en-US" baseline="-25000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dp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 - 1, w])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734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utch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rogramming (?)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4" name="Picture 3" descr="dutch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205" y="1417638"/>
            <a:ext cx="2213402" cy="1469699"/>
          </a:xfrm>
          <a:prstGeom prst="rect">
            <a:avLst/>
          </a:prstGeom>
        </p:spPr>
      </p:pic>
      <p:pic>
        <p:nvPicPr>
          <p:cNvPr id="5" name="Picture 4" descr="Edsger_Wybe_Dijkstr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09" y="2471738"/>
            <a:ext cx="2958059" cy="3944079"/>
          </a:xfrm>
          <a:prstGeom prst="rect">
            <a:avLst/>
          </a:prstGeom>
        </p:spPr>
      </p:pic>
      <p:pic>
        <p:nvPicPr>
          <p:cNvPr id="7" name="Picture 6" descr="23645_1101904764529_1734020930_185322_5827880_n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454" y="3410426"/>
            <a:ext cx="3756738" cy="3005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0878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0-1 Knapsack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5020795"/>
          </a:xfrm>
        </p:spPr>
        <p:txBody>
          <a:bodyPr/>
          <a:lstStyle/>
          <a:p>
            <a:r>
              <a:rPr lang="en-US" dirty="0" smtClean="0"/>
              <a:t>The previous slide shows the recurrence of </a:t>
            </a:r>
            <a:r>
              <a:rPr lang="en-US" dirty="0" err="1" smtClean="0"/>
              <a:t>dp</a:t>
            </a:r>
            <a:r>
              <a:rPr lang="en-US" dirty="0" smtClean="0"/>
              <a:t>[].  Yet, what is the base case?</a:t>
            </a:r>
          </a:p>
          <a:p>
            <a:endParaRPr lang="en-US" sz="2000" dirty="0" smtClean="0"/>
          </a:p>
          <a:p>
            <a:r>
              <a:rPr lang="en-US" u="sng" dirty="0" smtClean="0"/>
              <a:t>Base Case</a:t>
            </a:r>
          </a:p>
          <a:p>
            <a:pPr lvl="1"/>
            <a:r>
              <a:rPr lang="en-US" dirty="0" err="1" smtClean="0"/>
              <a:t>dp</a:t>
            </a:r>
            <a:r>
              <a:rPr lang="en-US" dirty="0" smtClean="0"/>
              <a:t>[0, w] = 0</a:t>
            </a:r>
          </a:p>
          <a:p>
            <a:pPr lvl="1"/>
            <a:r>
              <a:rPr lang="en-US" dirty="0" err="1" smtClean="0"/>
              <a:t>dp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, 0] = 0</a:t>
            </a:r>
          </a:p>
          <a:p>
            <a:pPr lvl="1"/>
            <a:endParaRPr lang="en-US" dirty="0"/>
          </a:p>
          <a:p>
            <a:r>
              <a:rPr lang="en-US" dirty="0" smtClean="0"/>
              <a:t>The answer for the problem can be found in </a:t>
            </a:r>
            <a:r>
              <a:rPr lang="en-US" dirty="0" err="1" smtClean="0"/>
              <a:t>dp</a:t>
            </a:r>
            <a:r>
              <a:rPr lang="en-US" dirty="0" smtClean="0"/>
              <a:t>[n, W]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1827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0-1 Knapsack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17638"/>
            <a:ext cx="7498080" cy="4931903"/>
          </a:xfrm>
        </p:spPr>
        <p:txBody>
          <a:bodyPr/>
          <a:lstStyle/>
          <a:p>
            <a:r>
              <a:rPr lang="en-US" dirty="0" smtClean="0"/>
              <a:t>Sample: </a:t>
            </a:r>
            <a:r>
              <a:rPr lang="en-US" u="sng" dirty="0" err="1" smtClean="0"/>
              <a:t>UVa</a:t>
            </a:r>
            <a:r>
              <a:rPr lang="en-US" u="sng" dirty="0" smtClean="0"/>
              <a:t> 10130</a:t>
            </a:r>
          </a:p>
          <a:p>
            <a:r>
              <a:rPr lang="en-US" u="sng" dirty="0" smtClean="0"/>
              <a:t>Procedure</a:t>
            </a:r>
          </a:p>
          <a:p>
            <a:endParaRPr lang="en-US" sz="2000" dirty="0"/>
          </a:p>
          <a:p>
            <a:r>
              <a:rPr lang="en-US" sz="2800" dirty="0" err="1" smtClean="0"/>
              <a:t>memset</a:t>
            </a:r>
            <a:r>
              <a:rPr lang="en-US" sz="2800" dirty="0" smtClean="0"/>
              <a:t>(</a:t>
            </a:r>
            <a:r>
              <a:rPr lang="en-US" sz="2800" dirty="0" err="1" smtClean="0"/>
              <a:t>dp</a:t>
            </a:r>
            <a:r>
              <a:rPr lang="en-US" sz="2800" dirty="0" smtClean="0"/>
              <a:t>, 0, </a:t>
            </a:r>
            <a:r>
              <a:rPr lang="en-US" sz="2800" dirty="0" err="1" smtClean="0"/>
              <a:t>sizeof</a:t>
            </a:r>
            <a:r>
              <a:rPr lang="en-US" sz="2800" dirty="0" smtClean="0"/>
              <a:t> </a:t>
            </a:r>
            <a:r>
              <a:rPr lang="en-US" sz="2800" dirty="0" err="1" smtClean="0"/>
              <a:t>dp</a:t>
            </a:r>
            <a:r>
              <a:rPr lang="en-US" sz="2800" dirty="0" smtClean="0"/>
              <a:t>);</a:t>
            </a:r>
          </a:p>
          <a:p>
            <a:r>
              <a:rPr lang="en-US" sz="2800" dirty="0" smtClean="0"/>
              <a:t>for (</a:t>
            </a:r>
            <a:r>
              <a:rPr lang="en-US" sz="2800" dirty="0" err="1" smtClean="0"/>
              <a:t>i</a:t>
            </a:r>
            <a:r>
              <a:rPr lang="en-US" sz="2800" dirty="0" smtClean="0"/>
              <a:t> = 0; </a:t>
            </a:r>
            <a:r>
              <a:rPr lang="en-US" sz="2800" dirty="0" err="1" smtClean="0"/>
              <a:t>i</a:t>
            </a:r>
            <a:r>
              <a:rPr lang="en-US" sz="2800" dirty="0" smtClean="0"/>
              <a:t> &lt; n; </a:t>
            </a:r>
            <a:r>
              <a:rPr lang="en-US" sz="2800" dirty="0" err="1" smtClean="0"/>
              <a:t>i</a:t>
            </a:r>
            <a:r>
              <a:rPr lang="en-US" sz="2800" dirty="0" smtClean="0"/>
              <a:t>++)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for (j = W; j &gt;= w[</a:t>
            </a:r>
            <a:r>
              <a:rPr lang="en-US" sz="2800" dirty="0" err="1" smtClean="0"/>
              <a:t>i</a:t>
            </a:r>
            <a:r>
              <a:rPr lang="en-US" sz="2800" dirty="0"/>
              <a:t>]</a:t>
            </a:r>
            <a:r>
              <a:rPr lang="en-US" sz="2800" dirty="0" smtClean="0"/>
              <a:t>; j--)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</a:t>
            </a:r>
            <a:r>
              <a:rPr lang="en-US" sz="2800" dirty="0" err="1" smtClean="0"/>
              <a:t>dp</a:t>
            </a:r>
            <a:r>
              <a:rPr lang="en-US" sz="2800" dirty="0" smtClean="0"/>
              <a:t>[j] &gt;?= </a:t>
            </a:r>
            <a:r>
              <a:rPr lang="en-US" sz="2800" dirty="0" err="1" smtClean="0"/>
              <a:t>dp</a:t>
            </a:r>
            <a:r>
              <a:rPr lang="en-US" sz="2800" dirty="0" smtClean="0"/>
              <a:t>[j-w[</a:t>
            </a:r>
            <a:r>
              <a:rPr lang="en-US" sz="2800" dirty="0" err="1" smtClean="0"/>
              <a:t>i</a:t>
            </a:r>
            <a:r>
              <a:rPr lang="en-US" sz="2800" dirty="0" smtClean="0"/>
              <a:t>]] + p;</a:t>
            </a:r>
          </a:p>
          <a:p>
            <a:endParaRPr lang="en-US" sz="2000" dirty="0"/>
          </a:p>
          <a:p>
            <a:r>
              <a:rPr lang="en-US" dirty="0" smtClean="0"/>
              <a:t>Time complexity: </a:t>
            </a:r>
            <a:r>
              <a:rPr lang="en-US" dirty="0" smtClean="0">
                <a:solidFill>
                  <a:srgbClr val="0000FF"/>
                </a:solidFill>
              </a:rPr>
              <a:t>O(</a:t>
            </a:r>
            <a:r>
              <a:rPr lang="en-US" dirty="0" err="1" smtClean="0">
                <a:solidFill>
                  <a:srgbClr val="0000FF"/>
                </a:solidFill>
              </a:rPr>
              <a:t>nW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70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Unbounded Knapsack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600" y="1269908"/>
            <a:ext cx="7723088" cy="5278056"/>
          </a:xfrm>
        </p:spPr>
        <p:txBody>
          <a:bodyPr>
            <a:normAutofit/>
          </a:bodyPr>
          <a:lstStyle/>
          <a:p>
            <a:r>
              <a:rPr lang="en-US" dirty="0" smtClean="0"/>
              <a:t>Each </a:t>
            </a:r>
            <a:r>
              <a:rPr lang="en-US" u="sng" dirty="0" smtClean="0"/>
              <a:t>type</a:t>
            </a:r>
            <a:r>
              <a:rPr lang="en-US" dirty="0" smtClean="0"/>
              <a:t> of item has </a:t>
            </a:r>
            <a:r>
              <a:rPr lang="en-US" u="sng" dirty="0" smtClean="0"/>
              <a:t>unlimited</a:t>
            </a:r>
            <a:r>
              <a:rPr lang="en-US" dirty="0" smtClean="0"/>
              <a:t> supply</a:t>
            </a:r>
          </a:p>
          <a:p>
            <a:r>
              <a:rPr lang="en-US" dirty="0" smtClean="0"/>
              <a:t>Similar to 0-1 knapsack</a:t>
            </a:r>
          </a:p>
          <a:p>
            <a:endParaRPr lang="en-US" sz="2000" dirty="0" smtClean="0"/>
          </a:p>
          <a:p>
            <a:r>
              <a:rPr lang="en-US" u="sng" dirty="0" smtClean="0"/>
              <a:t>Base Case</a:t>
            </a:r>
          </a:p>
          <a:p>
            <a:pPr lvl="1"/>
            <a:r>
              <a:rPr lang="en-US" dirty="0" err="1" smtClean="0"/>
              <a:t>dp</a:t>
            </a:r>
            <a:r>
              <a:rPr lang="en-US" dirty="0" smtClean="0"/>
              <a:t>[0, w] = 0</a:t>
            </a:r>
            <a:endParaRPr lang="en-US" dirty="0"/>
          </a:p>
          <a:p>
            <a:pPr lvl="1"/>
            <a:r>
              <a:rPr lang="en-US" dirty="0" err="1" smtClean="0"/>
              <a:t>dp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, 0] = 0</a:t>
            </a:r>
          </a:p>
          <a:p>
            <a:r>
              <a:rPr lang="en-US" u="sng" dirty="0" smtClean="0"/>
              <a:t>Recurrence</a:t>
            </a:r>
          </a:p>
          <a:p>
            <a:pPr lvl="1"/>
            <a:r>
              <a:rPr lang="en-US" dirty="0" err="1" smtClean="0"/>
              <a:t>dp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, w] = max(</a:t>
            </a:r>
            <a:r>
              <a:rPr lang="en-US" dirty="0" err="1" smtClean="0"/>
              <a:t>dp</a:t>
            </a:r>
            <a:r>
              <a:rPr lang="en-US" dirty="0" smtClean="0"/>
              <a:t>[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, w -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] + v</a:t>
            </a:r>
            <a:r>
              <a:rPr lang="en-US" baseline="-25000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dp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 - 1, w])</a:t>
            </a:r>
            <a:endParaRPr lang="en-US" dirty="0"/>
          </a:p>
          <a:p>
            <a:pPr marL="82296" indent="0">
              <a:buNone/>
            </a:pPr>
            <a:endParaRPr lang="en-US" sz="2000" dirty="0" smtClean="0"/>
          </a:p>
          <a:p>
            <a:r>
              <a:rPr lang="en-US" dirty="0" smtClean="0"/>
              <a:t>Time complexity: </a:t>
            </a:r>
            <a:r>
              <a:rPr lang="en-US" dirty="0" smtClean="0">
                <a:solidFill>
                  <a:srgbClr val="0000FF"/>
                </a:solidFill>
              </a:rPr>
              <a:t>O(</a:t>
            </a:r>
            <a:r>
              <a:rPr lang="en-US" dirty="0" err="1" smtClean="0">
                <a:solidFill>
                  <a:srgbClr val="0000FF"/>
                </a:solidFill>
              </a:rPr>
              <a:t>nW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53554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ounded Knapsack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1216" y="1447800"/>
            <a:ext cx="8012784" cy="4800600"/>
          </a:xfrm>
        </p:spPr>
        <p:txBody>
          <a:bodyPr/>
          <a:lstStyle/>
          <a:p>
            <a:r>
              <a:rPr lang="en-US" dirty="0" smtClean="0"/>
              <a:t>Each </a:t>
            </a:r>
            <a:r>
              <a:rPr lang="en-US" u="sng" dirty="0" smtClean="0"/>
              <a:t>type</a:t>
            </a:r>
            <a:r>
              <a:rPr lang="en-US" dirty="0" smtClean="0"/>
              <a:t> of item is associated with a number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, which restricts the number of copies.</a:t>
            </a:r>
          </a:p>
          <a:p>
            <a:pPr marL="82296" indent="0">
              <a:buNone/>
            </a:pPr>
            <a:r>
              <a:rPr lang="en-US" dirty="0" smtClean="0"/>
              <a:t>   </a:t>
            </a:r>
            <a:r>
              <a:rPr lang="en-US" sz="3000" dirty="0" smtClean="0"/>
              <a:t>[i.e.  You can take at most </a:t>
            </a:r>
            <a:r>
              <a:rPr lang="en-US" sz="3000" dirty="0" smtClean="0">
                <a:solidFill>
                  <a:srgbClr val="FF0000"/>
                </a:solidFill>
              </a:rPr>
              <a:t>c</a:t>
            </a:r>
            <a:r>
              <a:rPr lang="en-US" sz="3000" baseline="-25000" dirty="0" smtClean="0">
                <a:solidFill>
                  <a:srgbClr val="FF0000"/>
                </a:solidFill>
              </a:rPr>
              <a:t>i</a:t>
            </a:r>
            <a:r>
              <a:rPr lang="en-US" sz="3000" dirty="0" smtClean="0"/>
              <a:t> items for type </a:t>
            </a:r>
            <a:r>
              <a:rPr lang="en-US" sz="3000" dirty="0" err="1" smtClean="0">
                <a:solidFill>
                  <a:srgbClr val="FF0000"/>
                </a:solidFill>
              </a:rPr>
              <a:t>i</a:t>
            </a:r>
            <a:r>
              <a:rPr lang="en-US" sz="3000" dirty="0" smtClean="0"/>
              <a:t>]</a:t>
            </a:r>
          </a:p>
          <a:p>
            <a:endParaRPr lang="en-US" dirty="0" smtClean="0"/>
          </a:p>
          <a:p>
            <a:r>
              <a:rPr lang="en-US" dirty="0" smtClean="0"/>
              <a:t>Sample: </a:t>
            </a:r>
            <a:r>
              <a:rPr lang="en-US" u="sng" dirty="0" err="1" smtClean="0"/>
              <a:t>UVa</a:t>
            </a:r>
            <a:r>
              <a:rPr lang="en-US" u="sng" dirty="0" smtClean="0"/>
              <a:t> 711</a:t>
            </a:r>
          </a:p>
          <a:p>
            <a:endParaRPr lang="en-US" dirty="0" smtClean="0"/>
          </a:p>
          <a:p>
            <a:r>
              <a:rPr lang="en-US" dirty="0" smtClean="0"/>
              <a:t>How to solve it?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1946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ounded Knapsack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062" y="1447800"/>
            <a:ext cx="7992938" cy="5219218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               </a:t>
            </a:r>
            <a:r>
              <a:rPr lang="en-US" sz="3500" dirty="0"/>
              <a:t> </a:t>
            </a:r>
            <a:r>
              <a:rPr lang="en-US" sz="3500" u="sng" dirty="0" smtClean="0"/>
              <a:t>Jack </a:t>
            </a:r>
            <a:r>
              <a:rPr lang="en-US" sz="3500" u="sng" dirty="0" err="1" smtClean="0"/>
              <a:t>choi</a:t>
            </a:r>
            <a:r>
              <a:rPr lang="en-US" sz="3500" u="sng" dirty="0" smtClean="0"/>
              <a:t> approach</a:t>
            </a:r>
            <a:r>
              <a:rPr lang="en-US" sz="3500" dirty="0" smtClean="0"/>
              <a:t>  </a:t>
            </a:r>
          </a:p>
          <a:p>
            <a:pPr marL="82296" indent="0">
              <a:buNone/>
            </a:pPr>
            <a:r>
              <a:rPr lang="en-US" dirty="0" smtClean="0"/>
              <a:t>                </a:t>
            </a:r>
            <a:r>
              <a:rPr lang="en-US" dirty="0" smtClean="0">
                <a:solidFill>
                  <a:srgbClr val="FF0000"/>
                </a:solidFill>
              </a:rPr>
              <a:t>Solve it as we did on subset sum</a:t>
            </a:r>
          </a:p>
          <a:p>
            <a:pPr marL="82296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82296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Input: 1 0 1 2 0 0</a:t>
            </a:r>
          </a:p>
          <a:p>
            <a:pPr marL="82296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82296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82296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82296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How about there are lots of items?</a:t>
            </a:r>
          </a:p>
          <a:p>
            <a:pPr marL="82296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At most </a:t>
            </a:r>
            <a:r>
              <a:rPr lang="en-US" dirty="0" smtClean="0">
                <a:solidFill>
                  <a:srgbClr val="FF0000"/>
                </a:solidFill>
              </a:rPr>
              <a:t>20000</a:t>
            </a:r>
            <a:r>
              <a:rPr lang="en-US" dirty="0" smtClean="0">
                <a:solidFill>
                  <a:srgbClr val="000000"/>
                </a:solidFill>
              </a:rPr>
              <a:t> items.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 descr="jackchoi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608" y="1417638"/>
            <a:ext cx="1177587" cy="1371163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0945864"/>
              </p:ext>
            </p:extLst>
          </p:nvPr>
        </p:nvGraphicFramePr>
        <p:xfrm>
          <a:off x="1435608" y="3964693"/>
          <a:ext cx="7197360" cy="1182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9472"/>
                <a:gridCol w="1439472"/>
                <a:gridCol w="1439472"/>
                <a:gridCol w="1439472"/>
                <a:gridCol w="1439472"/>
              </a:tblGrid>
              <a:tr h="59125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00"/>
                          </a:solidFill>
                        </a:rPr>
                        <a:t>Item #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28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125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0000"/>
                          </a:solidFill>
                        </a:rPr>
                        <a:t>Value</a:t>
                      </a:r>
                      <a:endParaRPr lang="en-US" sz="28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8000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8000"/>
                          </a:solidFill>
                        </a:rPr>
                        <a:t>3</a:t>
                      </a:r>
                      <a:endParaRPr lang="en-US" sz="28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8000"/>
                          </a:solidFill>
                        </a:rPr>
                        <a:t>4</a:t>
                      </a:r>
                      <a:endParaRPr lang="en-US" sz="28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8000"/>
                          </a:solidFill>
                        </a:rPr>
                        <a:t>4</a:t>
                      </a:r>
                      <a:endParaRPr lang="en-US" sz="2800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8766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Knapsack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062" y="1447800"/>
            <a:ext cx="7992938" cy="5120006"/>
          </a:xfrm>
        </p:spPr>
        <p:txBody>
          <a:bodyPr>
            <a:normAutofit/>
          </a:bodyPr>
          <a:lstStyle/>
          <a:p>
            <a:r>
              <a:rPr lang="en-US" sz="3500" dirty="0" smtClean="0"/>
              <a:t>What is the maximal target?</a:t>
            </a:r>
          </a:p>
          <a:p>
            <a:pPr lvl="1"/>
            <a:r>
              <a:rPr lang="en-US" sz="3000" dirty="0" err="1" smtClean="0"/>
              <a:t>Total</a:t>
            </a:r>
            <a:r>
              <a:rPr lang="en-US" sz="3000" baseline="-25000" dirty="0" err="1" smtClean="0"/>
              <a:t>max</a:t>
            </a:r>
            <a:r>
              <a:rPr lang="en-US" sz="3000" dirty="0" smtClean="0"/>
              <a:t> = </a:t>
            </a:r>
            <a:r>
              <a:rPr lang="en-US" sz="3000" dirty="0" smtClean="0">
                <a:solidFill>
                  <a:srgbClr val="FF0000"/>
                </a:solidFill>
              </a:rPr>
              <a:t>20000</a:t>
            </a:r>
            <a:r>
              <a:rPr lang="en-US" sz="3000" dirty="0" smtClean="0"/>
              <a:t> * 6 = </a:t>
            </a:r>
            <a:r>
              <a:rPr lang="en-US" sz="3000" dirty="0" smtClean="0">
                <a:solidFill>
                  <a:srgbClr val="008000"/>
                </a:solidFill>
              </a:rPr>
              <a:t>120000</a:t>
            </a:r>
          </a:p>
          <a:p>
            <a:pPr lvl="1"/>
            <a:r>
              <a:rPr lang="en-US" sz="3000" dirty="0" err="1" smtClean="0"/>
              <a:t>Target</a:t>
            </a:r>
            <a:r>
              <a:rPr lang="en-US" sz="3000" baseline="-25000" dirty="0" err="1" smtClean="0"/>
              <a:t>max</a:t>
            </a:r>
            <a:r>
              <a:rPr lang="en-US" sz="3000" dirty="0" smtClean="0"/>
              <a:t> = </a:t>
            </a:r>
            <a:r>
              <a:rPr lang="en-US" sz="3000" dirty="0" smtClean="0">
                <a:solidFill>
                  <a:srgbClr val="008000"/>
                </a:solidFill>
              </a:rPr>
              <a:t>120000</a:t>
            </a:r>
            <a:r>
              <a:rPr lang="en-US" sz="3000" dirty="0" smtClean="0"/>
              <a:t> / 2 = </a:t>
            </a:r>
            <a:r>
              <a:rPr lang="en-US" sz="3000" dirty="0" smtClean="0">
                <a:solidFill>
                  <a:srgbClr val="0000FF"/>
                </a:solidFill>
              </a:rPr>
              <a:t>60000</a:t>
            </a:r>
          </a:p>
          <a:p>
            <a:r>
              <a:rPr lang="en-US" dirty="0" smtClean="0"/>
              <a:t>Do you remember the time complexity of solving subset sum?</a:t>
            </a:r>
          </a:p>
          <a:p>
            <a:r>
              <a:rPr lang="en-US" sz="3100" dirty="0" smtClean="0">
                <a:solidFill>
                  <a:srgbClr val="0000FF"/>
                </a:solidFill>
              </a:rPr>
              <a:t>O(</a:t>
            </a:r>
            <a:r>
              <a:rPr lang="en-US" sz="3100" dirty="0" err="1" smtClean="0">
                <a:solidFill>
                  <a:srgbClr val="0000FF"/>
                </a:solidFill>
              </a:rPr>
              <a:t>nN</a:t>
            </a:r>
            <a:r>
              <a:rPr lang="en-US" sz="3100" dirty="0" smtClean="0">
                <a:solidFill>
                  <a:srgbClr val="0000FF"/>
                </a:solidFill>
              </a:rPr>
              <a:t>) </a:t>
            </a:r>
            <a:r>
              <a:rPr lang="en-US" sz="3100" dirty="0" smtClean="0">
                <a:solidFill>
                  <a:srgbClr val="008000"/>
                </a:solidFill>
              </a:rPr>
              <a:t>where </a:t>
            </a:r>
            <a:r>
              <a:rPr lang="en-US" sz="3100" dirty="0" err="1" smtClean="0">
                <a:solidFill>
                  <a:srgbClr val="008000"/>
                </a:solidFill>
              </a:rPr>
              <a:t>n</a:t>
            </a:r>
            <a:r>
              <a:rPr lang="en-US" sz="3100" baseline="-25000" dirty="0" err="1" smtClean="0">
                <a:solidFill>
                  <a:srgbClr val="008000"/>
                </a:solidFill>
              </a:rPr>
              <a:t>max</a:t>
            </a:r>
            <a:r>
              <a:rPr lang="en-US" sz="3100" dirty="0" smtClean="0">
                <a:solidFill>
                  <a:srgbClr val="008000"/>
                </a:solidFill>
              </a:rPr>
              <a:t> = 20000 and </a:t>
            </a:r>
            <a:r>
              <a:rPr lang="en-US" sz="3100" dirty="0" err="1" smtClean="0">
                <a:solidFill>
                  <a:srgbClr val="008000"/>
                </a:solidFill>
              </a:rPr>
              <a:t>N</a:t>
            </a:r>
            <a:r>
              <a:rPr lang="en-US" sz="3100" baseline="-25000" dirty="0" err="1" smtClean="0">
                <a:solidFill>
                  <a:srgbClr val="008000"/>
                </a:solidFill>
              </a:rPr>
              <a:t>max</a:t>
            </a:r>
            <a:r>
              <a:rPr lang="en-US" sz="3100" dirty="0" smtClean="0">
                <a:solidFill>
                  <a:srgbClr val="008000"/>
                </a:solidFill>
              </a:rPr>
              <a:t> = 60000</a:t>
            </a:r>
          </a:p>
          <a:p>
            <a:endParaRPr lang="en-US" sz="2000" dirty="0"/>
          </a:p>
          <a:p>
            <a:r>
              <a:rPr lang="en-US" sz="3100" dirty="0" smtClean="0"/>
              <a:t>No need to try this method</a:t>
            </a:r>
          </a:p>
          <a:p>
            <a:r>
              <a:rPr lang="en-US" sz="3100" dirty="0"/>
              <a:t>c</a:t>
            </a:r>
            <a:r>
              <a:rPr lang="en-US" sz="3100" dirty="0" smtClean="0"/>
              <a:t>ox must get </a:t>
            </a:r>
            <a:r>
              <a:rPr lang="en-US" sz="3100" dirty="0" smtClean="0">
                <a:solidFill>
                  <a:srgbClr val="0000FF"/>
                </a:solidFill>
              </a:rPr>
              <a:t>TLE</a:t>
            </a:r>
            <a:endParaRPr lang="en-US" sz="31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51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Knapsack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754" y="1190539"/>
            <a:ext cx="7742934" cy="5516163"/>
          </a:xfrm>
        </p:spPr>
        <p:txBody>
          <a:bodyPr/>
          <a:lstStyle/>
          <a:p>
            <a:r>
              <a:rPr lang="en-US" u="sng" dirty="0" smtClean="0"/>
              <a:t>Procedure</a:t>
            </a:r>
          </a:p>
          <a:p>
            <a:endParaRPr lang="en-US" sz="1000" dirty="0"/>
          </a:p>
          <a:p>
            <a:r>
              <a:rPr lang="en-US" sz="2000" dirty="0" err="1" smtClean="0"/>
              <a:t>memset</a:t>
            </a:r>
            <a:r>
              <a:rPr lang="en-US" sz="2000" dirty="0" smtClean="0"/>
              <a:t>(</a:t>
            </a:r>
            <a:r>
              <a:rPr lang="en-US" sz="2000" dirty="0" err="1" smtClean="0"/>
              <a:t>dp</a:t>
            </a:r>
            <a:r>
              <a:rPr lang="en-US" sz="2000" dirty="0" smtClean="0"/>
              <a:t>, false, </a:t>
            </a:r>
            <a:r>
              <a:rPr lang="en-US" sz="2000" dirty="0" err="1" smtClean="0"/>
              <a:t>sizeof</a:t>
            </a:r>
            <a:r>
              <a:rPr lang="en-US" sz="2000" dirty="0" smtClean="0"/>
              <a:t> </a:t>
            </a:r>
            <a:r>
              <a:rPr lang="en-US" sz="2000" dirty="0" err="1" smtClean="0"/>
              <a:t>dp</a:t>
            </a:r>
            <a:r>
              <a:rPr lang="en-US" sz="2000" dirty="0" smtClean="0"/>
              <a:t>);</a:t>
            </a:r>
          </a:p>
          <a:p>
            <a:r>
              <a:rPr lang="en-US" sz="2000" dirty="0" err="1" smtClean="0"/>
              <a:t>dp</a:t>
            </a:r>
            <a:r>
              <a:rPr lang="en-US" sz="2000" dirty="0" smtClean="0"/>
              <a:t>[0] = true;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arget = total / 2;</a:t>
            </a:r>
          </a:p>
          <a:p>
            <a:r>
              <a:rPr lang="en-US" sz="2000" dirty="0" smtClean="0"/>
              <a:t>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1;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&lt;= 6; </a:t>
            </a:r>
            <a:r>
              <a:rPr lang="en-US" sz="2000" dirty="0" err="1" smtClean="0"/>
              <a:t>i</a:t>
            </a:r>
            <a:r>
              <a:rPr lang="en-US" sz="2000" dirty="0" smtClean="0"/>
              <a:t>++)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j = 0; j &lt; </a:t>
            </a:r>
            <a:r>
              <a:rPr lang="en-US" sz="2000" dirty="0" err="1" smtClean="0"/>
              <a:t>i</a:t>
            </a:r>
            <a:r>
              <a:rPr lang="en-US" sz="2000" dirty="0" smtClean="0"/>
              <a:t>; j++)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for (left = 0; k = j; k &lt;= target; k += </a:t>
            </a:r>
            <a:r>
              <a:rPr lang="en-US" sz="2000" dirty="0" err="1" smtClean="0"/>
              <a:t>i</a:t>
            </a:r>
            <a:r>
              <a:rPr lang="en-US" sz="2000" dirty="0" smtClean="0"/>
              <a:t>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if (</a:t>
            </a:r>
            <a:r>
              <a:rPr lang="en-US" sz="2000" dirty="0" err="1" smtClean="0"/>
              <a:t>dp</a:t>
            </a:r>
            <a:r>
              <a:rPr lang="en-US" sz="2000" dirty="0" smtClean="0"/>
              <a:t>[k])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left = a[</a:t>
            </a:r>
            <a:r>
              <a:rPr lang="en-US" sz="2000" dirty="0" err="1" smtClean="0"/>
              <a:t>i</a:t>
            </a:r>
            <a:r>
              <a:rPr lang="en-US" sz="2000" dirty="0" smtClean="0"/>
              <a:t>];</a:t>
            </a:r>
          </a:p>
          <a:p>
            <a:r>
              <a:rPr lang="en-US" sz="2000" dirty="0" smtClean="0"/>
              <a:t>            else if (left) 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</a:t>
            </a:r>
            <a:r>
              <a:rPr lang="en-US" sz="2000" dirty="0" err="1" smtClean="0"/>
              <a:t>dp</a:t>
            </a:r>
            <a:r>
              <a:rPr lang="en-US" sz="2000" dirty="0" smtClean="0"/>
              <a:t>[k] = true;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left--;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}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36825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Knapsack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complexity: </a:t>
            </a:r>
            <a:r>
              <a:rPr lang="en-US" dirty="0" smtClean="0">
                <a:solidFill>
                  <a:srgbClr val="0000FF"/>
                </a:solidFill>
              </a:rPr>
              <a:t>O(n</a:t>
            </a:r>
            <a:r>
              <a:rPr lang="en-US" baseline="30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N)</a:t>
            </a:r>
          </a:p>
          <a:p>
            <a:pPr marL="82296" indent="0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008000"/>
                </a:solidFill>
              </a:rPr>
              <a:t>where n is the # of types and N is the</a:t>
            </a:r>
          </a:p>
          <a:p>
            <a:pPr marL="82296" indent="0">
              <a:buNone/>
            </a:pP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008000"/>
                </a:solidFill>
              </a:rPr>
              <a:t>  total values of items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4602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Increasing </a:t>
            </a:r>
            <a:r>
              <a:rPr lang="en-US" dirty="0"/>
              <a:t>S</a:t>
            </a:r>
            <a:r>
              <a:rPr lang="en-US" dirty="0" smtClean="0"/>
              <a:t>ubsequence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Given a sequence of integers, find the longest increasing </a:t>
            </a:r>
            <a:r>
              <a:rPr lang="en-US" dirty="0" smtClean="0">
                <a:solidFill>
                  <a:srgbClr val="FF0000"/>
                </a:solidFill>
              </a:rPr>
              <a:t>subsequence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smtClean="0"/>
              <a:t>  </a:t>
            </a:r>
            <a:r>
              <a:rPr lang="en-US" sz="2800" dirty="0" smtClean="0"/>
              <a:t> (not </a:t>
            </a:r>
            <a:r>
              <a:rPr lang="en-US" sz="2800" dirty="0" err="1" smtClean="0"/>
              <a:t>subarray</a:t>
            </a:r>
            <a:r>
              <a:rPr lang="en-US" sz="2800" dirty="0" smtClean="0"/>
              <a:t> – need not be consecutive)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S: </a:t>
            </a:r>
            <a:r>
              <a:rPr lang="en-US" dirty="0" smtClean="0">
                <a:solidFill>
                  <a:srgbClr val="FF0000"/>
                </a:solidFill>
              </a:rPr>
              <a:t>12</a:t>
            </a:r>
            <a:r>
              <a:rPr lang="en-US" dirty="0" smtClean="0"/>
              <a:t> 4 6 </a:t>
            </a:r>
            <a:r>
              <a:rPr lang="en-US" dirty="0" smtClean="0">
                <a:solidFill>
                  <a:srgbClr val="FF0000"/>
                </a:solidFill>
              </a:rPr>
              <a:t>33</a:t>
            </a:r>
            <a:r>
              <a:rPr lang="en-US" dirty="0" smtClean="0"/>
              <a:t> 32 5 </a:t>
            </a:r>
            <a:r>
              <a:rPr lang="en-US" dirty="0" smtClean="0">
                <a:solidFill>
                  <a:srgbClr val="FF0000"/>
                </a:solidFill>
              </a:rPr>
              <a:t>50</a:t>
            </a:r>
            <a:r>
              <a:rPr lang="en-US" dirty="0" smtClean="0"/>
              <a:t> 23 28</a:t>
            </a:r>
            <a:endParaRPr lang="en-US" dirty="0"/>
          </a:p>
          <a:p>
            <a:r>
              <a:rPr lang="en-US" dirty="0" smtClean="0"/>
              <a:t>LIS: </a:t>
            </a:r>
            <a:r>
              <a:rPr lang="en-US" dirty="0" smtClean="0">
                <a:solidFill>
                  <a:srgbClr val="FF0000"/>
                </a:solidFill>
              </a:rPr>
              <a:t>12 33 50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How can we solve it?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9102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Increasing Subsequence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78954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              </a:t>
            </a:r>
            <a:r>
              <a:rPr lang="en-US" u="sng" dirty="0" smtClean="0"/>
              <a:t>Jack </a:t>
            </a:r>
            <a:r>
              <a:rPr lang="en-US" u="sng" dirty="0" err="1" smtClean="0"/>
              <a:t>choi</a:t>
            </a:r>
            <a:r>
              <a:rPr lang="en-US" u="sng" dirty="0"/>
              <a:t> </a:t>
            </a:r>
            <a:r>
              <a:rPr lang="en-US" u="sng" dirty="0" smtClean="0"/>
              <a:t>approach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dirty="0" smtClean="0">
                <a:solidFill>
                  <a:srgbClr val="FF0000"/>
                </a:solidFill>
              </a:rPr>
              <a:t>Let’s hardcode together!!!</a:t>
            </a:r>
          </a:p>
          <a:p>
            <a:pPr marL="82296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82296" indent="0">
              <a:buNone/>
            </a:pPr>
            <a:r>
              <a:rPr lang="en-US" dirty="0" smtClean="0"/>
              <a:t>Would you think that we can examine </a:t>
            </a:r>
            <a:r>
              <a:rPr lang="en-US" b="1" dirty="0" smtClean="0"/>
              <a:t>all</a:t>
            </a:r>
            <a:r>
              <a:rPr lang="en-US" dirty="0" smtClean="0"/>
              <a:t> subsequences to get the answer within </a:t>
            </a:r>
            <a:r>
              <a:rPr lang="en-US" b="1" dirty="0" smtClean="0"/>
              <a:t>time limit</a:t>
            </a:r>
            <a:r>
              <a:rPr lang="en-US" dirty="0" smtClean="0"/>
              <a:t>?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Jack </a:t>
            </a:r>
            <a:r>
              <a:rPr lang="en-US" dirty="0" err="1" smtClean="0"/>
              <a:t>choi</a:t>
            </a:r>
            <a:r>
              <a:rPr lang="en-US" dirty="0" smtClean="0"/>
              <a:t>: “It is </a:t>
            </a:r>
            <a:r>
              <a:rPr lang="en-US" dirty="0" smtClean="0">
                <a:solidFill>
                  <a:srgbClr val="0000FF"/>
                </a:solidFill>
              </a:rPr>
              <a:t>possible</a:t>
            </a:r>
            <a:r>
              <a:rPr lang="en-US" dirty="0" smtClean="0"/>
              <a:t>!!!”   ^.^</a:t>
            </a:r>
          </a:p>
          <a:p>
            <a:pPr marL="82296" indent="0">
              <a:buNone/>
            </a:pPr>
            <a:r>
              <a:rPr lang="en-US" dirty="0" smtClean="0"/>
              <a:t>Actually, it is </a:t>
            </a:r>
            <a:r>
              <a:rPr lang="en-US" dirty="0" smtClean="0">
                <a:solidFill>
                  <a:srgbClr val="FF0000"/>
                </a:solidFill>
              </a:rPr>
              <a:t>impossible</a:t>
            </a:r>
            <a:r>
              <a:rPr lang="en-US" dirty="0" smtClean="0"/>
              <a:t>.      =.=</a:t>
            </a:r>
            <a:endParaRPr lang="en-US" dirty="0"/>
          </a:p>
        </p:txBody>
      </p:sp>
      <p:pic>
        <p:nvPicPr>
          <p:cNvPr id="4" name="Picture 3" descr="jackchoi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681" y="1417638"/>
            <a:ext cx="1177587" cy="13711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714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Overlapping </a:t>
            </a:r>
            <a:r>
              <a:rPr lang="en-US" dirty="0" err="1" smtClean="0"/>
              <a:t>subproblems</a:t>
            </a:r>
            <a:endParaRPr lang="en-US" dirty="0" smtClean="0"/>
          </a:p>
          <a:p>
            <a:r>
              <a:rPr lang="en-US" dirty="0" smtClean="0"/>
              <a:t>Optimal substructure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6986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Increasing Subsequence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#OPT(</a:t>
            </a:r>
            <a:r>
              <a:rPr lang="en-US" dirty="0" err="1" smtClean="0"/>
              <a:t>i</a:t>
            </a:r>
            <a:r>
              <a:rPr lang="en-US" dirty="0" smtClean="0"/>
              <a:t>) be the length of the longest increasing subsequence of (a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0000FF"/>
                </a:solidFill>
              </a:rPr>
              <a:t>that ends exactly at </a:t>
            </a:r>
            <a:r>
              <a:rPr lang="en-US" dirty="0" err="1" smtClean="0">
                <a:solidFill>
                  <a:srgbClr val="0000FF"/>
                </a:solidFill>
              </a:rPr>
              <a:t>a</a:t>
            </a:r>
            <a:r>
              <a:rPr lang="en-US" baseline="-25000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Recurrence</a:t>
            </a:r>
          </a:p>
          <a:p>
            <a:pPr lvl="1"/>
            <a:r>
              <a:rPr lang="en-US" sz="2500" dirty="0" smtClean="0"/>
              <a:t>#OPT(</a:t>
            </a:r>
            <a:r>
              <a:rPr lang="en-US" sz="2500" dirty="0" err="1" smtClean="0"/>
              <a:t>i</a:t>
            </a:r>
            <a:r>
              <a:rPr lang="en-US" sz="2500" dirty="0" smtClean="0"/>
              <a:t>) = max { #OPT(k) + 1 | k &lt; </a:t>
            </a:r>
            <a:r>
              <a:rPr lang="en-US" sz="2500" dirty="0" err="1" smtClean="0"/>
              <a:t>i</a:t>
            </a:r>
            <a:r>
              <a:rPr lang="en-US" sz="2500" dirty="0" smtClean="0"/>
              <a:t> &amp;&amp; </a:t>
            </a:r>
            <a:r>
              <a:rPr lang="en-US" sz="2500" dirty="0" err="1" smtClean="0"/>
              <a:t>a</a:t>
            </a:r>
            <a:r>
              <a:rPr lang="en-US" sz="2500" baseline="-25000" dirty="0" err="1" smtClean="0"/>
              <a:t>k</a:t>
            </a:r>
            <a:r>
              <a:rPr lang="en-US" sz="2500" dirty="0" smtClean="0"/>
              <a:t> &lt; </a:t>
            </a:r>
            <a:r>
              <a:rPr lang="en-US" sz="2500" dirty="0" err="1" smtClean="0"/>
              <a:t>a</a:t>
            </a:r>
            <a:r>
              <a:rPr lang="en-US" sz="2500" baseline="-25000" dirty="0" err="1" smtClean="0"/>
              <a:t>i</a:t>
            </a:r>
            <a:r>
              <a:rPr lang="en-US" sz="2500" dirty="0" smtClean="0"/>
              <a:t> }</a:t>
            </a:r>
          </a:p>
          <a:p>
            <a:endParaRPr lang="en-US" sz="2900" dirty="0"/>
          </a:p>
          <a:p>
            <a:r>
              <a:rPr lang="en-US" sz="2900" dirty="0" smtClean="0"/>
              <a:t>Sample: </a:t>
            </a:r>
            <a:r>
              <a:rPr lang="en-US" sz="2900" u="sng" dirty="0" err="1" smtClean="0"/>
              <a:t>UVa</a:t>
            </a:r>
            <a:r>
              <a:rPr lang="en-US" sz="2900" u="sng" dirty="0" smtClean="0"/>
              <a:t> 231</a:t>
            </a:r>
            <a:endParaRPr lang="en-US" sz="2900" u="sng" dirty="0"/>
          </a:p>
        </p:txBody>
      </p:sp>
    </p:spTree>
    <p:extLst>
      <p:ext uri="{BB962C8B-B14F-4D97-AF65-F5344CB8AC3E}">
        <p14:creationId xmlns="" xmlns:p14="http://schemas.microsoft.com/office/powerpoint/2010/main" val="32214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Increasing Subsequence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17639"/>
            <a:ext cx="7498080" cy="5264338"/>
          </a:xfrm>
        </p:spPr>
        <p:txBody>
          <a:bodyPr>
            <a:normAutofit/>
          </a:bodyPr>
          <a:lstStyle/>
          <a:p>
            <a:r>
              <a:rPr lang="en-US" u="sng" dirty="0" smtClean="0"/>
              <a:t>Procedure</a:t>
            </a:r>
          </a:p>
          <a:p>
            <a:endParaRPr lang="en-US" sz="2000" dirty="0" smtClean="0"/>
          </a:p>
          <a:p>
            <a:r>
              <a:rPr lang="en-US" sz="2500" dirty="0" smtClean="0"/>
              <a:t>fill(</a:t>
            </a:r>
            <a:r>
              <a:rPr lang="en-US" sz="2500" dirty="0" err="1" smtClean="0"/>
              <a:t>dp</a:t>
            </a:r>
            <a:r>
              <a:rPr lang="en-US" sz="2500" dirty="0" smtClean="0"/>
              <a:t>, </a:t>
            </a:r>
            <a:r>
              <a:rPr lang="en-US" sz="2500" dirty="0" err="1" smtClean="0"/>
              <a:t>dp</a:t>
            </a:r>
            <a:r>
              <a:rPr lang="en-US" sz="2500" dirty="0" smtClean="0"/>
              <a:t> + n, 1);</a:t>
            </a:r>
            <a:endParaRPr lang="en-US" sz="2500" dirty="0"/>
          </a:p>
          <a:p>
            <a:r>
              <a:rPr lang="en-US" sz="2500" dirty="0"/>
              <a:t>f</a:t>
            </a:r>
            <a:r>
              <a:rPr lang="en-US" sz="2500" dirty="0" smtClean="0"/>
              <a:t>or (</a:t>
            </a:r>
            <a:r>
              <a:rPr lang="en-US" sz="2500" dirty="0" err="1" smtClean="0"/>
              <a:t>int</a:t>
            </a:r>
            <a:r>
              <a:rPr lang="en-US" sz="2500" dirty="0" smtClean="0"/>
              <a:t> </a:t>
            </a:r>
            <a:r>
              <a:rPr lang="en-US" sz="2500" dirty="0" err="1" smtClean="0"/>
              <a:t>i</a:t>
            </a:r>
            <a:r>
              <a:rPr lang="en-US" sz="2500" dirty="0" smtClean="0"/>
              <a:t> = 0; </a:t>
            </a:r>
            <a:r>
              <a:rPr lang="en-US" sz="2500" dirty="0" err="1" smtClean="0"/>
              <a:t>i</a:t>
            </a:r>
            <a:r>
              <a:rPr lang="en-US" sz="2500" dirty="0" smtClean="0"/>
              <a:t> &lt; n; </a:t>
            </a:r>
            <a:r>
              <a:rPr lang="en-US" sz="2500" dirty="0" err="1" smtClean="0"/>
              <a:t>i</a:t>
            </a:r>
            <a:r>
              <a:rPr lang="en-US" sz="2500" dirty="0" smtClean="0"/>
              <a:t>++)</a:t>
            </a:r>
          </a:p>
          <a:p>
            <a:r>
              <a:rPr lang="en-US" sz="2500" dirty="0"/>
              <a:t> </a:t>
            </a:r>
            <a:r>
              <a:rPr lang="en-US" sz="2500" dirty="0" smtClean="0"/>
              <a:t>   for (</a:t>
            </a:r>
            <a:r>
              <a:rPr lang="en-US" sz="2500" dirty="0" err="1" smtClean="0"/>
              <a:t>int</a:t>
            </a:r>
            <a:r>
              <a:rPr lang="en-US" sz="2500" dirty="0" smtClean="0"/>
              <a:t> j = </a:t>
            </a:r>
            <a:r>
              <a:rPr lang="en-US" sz="2500" dirty="0"/>
              <a:t>0</a:t>
            </a:r>
            <a:r>
              <a:rPr lang="en-US" sz="2500" dirty="0" smtClean="0"/>
              <a:t>; j &lt; </a:t>
            </a:r>
            <a:r>
              <a:rPr lang="en-US" sz="2500" dirty="0" err="1" smtClean="0"/>
              <a:t>i</a:t>
            </a:r>
            <a:r>
              <a:rPr lang="en-US" sz="2500" dirty="0" smtClean="0"/>
              <a:t>; j++)</a:t>
            </a:r>
          </a:p>
          <a:p>
            <a:r>
              <a:rPr lang="en-US" sz="2500" dirty="0" smtClean="0"/>
              <a:t>        if (a[j] &lt; a[</a:t>
            </a:r>
            <a:r>
              <a:rPr lang="en-US" sz="2500" dirty="0" err="1" smtClean="0"/>
              <a:t>i</a:t>
            </a:r>
            <a:r>
              <a:rPr lang="en-US" sz="2500" dirty="0" smtClean="0"/>
              <a:t>])</a:t>
            </a:r>
          </a:p>
          <a:p>
            <a:r>
              <a:rPr lang="en-US" sz="2500" dirty="0"/>
              <a:t> </a:t>
            </a:r>
            <a:r>
              <a:rPr lang="en-US" sz="2500" dirty="0" smtClean="0"/>
              <a:t>           </a:t>
            </a:r>
            <a:r>
              <a:rPr lang="en-US" sz="2500" dirty="0" err="1" smtClean="0"/>
              <a:t>dp</a:t>
            </a:r>
            <a:r>
              <a:rPr lang="en-US" sz="2500" dirty="0" smtClean="0"/>
              <a:t>[</a:t>
            </a:r>
            <a:r>
              <a:rPr lang="en-US" sz="2500" dirty="0" err="1" smtClean="0"/>
              <a:t>i</a:t>
            </a:r>
            <a:r>
              <a:rPr lang="en-US" sz="2500" dirty="0" smtClean="0"/>
              <a:t>] </a:t>
            </a:r>
            <a:r>
              <a:rPr lang="en-US" sz="2500" dirty="0" smtClean="0">
                <a:solidFill>
                  <a:srgbClr val="FF0000"/>
                </a:solidFill>
              </a:rPr>
              <a:t>&lt;?=</a:t>
            </a:r>
            <a:r>
              <a:rPr lang="en-US" sz="2500" dirty="0" smtClean="0"/>
              <a:t> </a:t>
            </a:r>
            <a:r>
              <a:rPr lang="en-US" sz="2500" dirty="0" err="1" smtClean="0"/>
              <a:t>dp</a:t>
            </a:r>
            <a:r>
              <a:rPr lang="en-US" sz="2500" dirty="0" smtClean="0"/>
              <a:t>[j] + 1;</a:t>
            </a:r>
          </a:p>
          <a:p>
            <a:r>
              <a:rPr lang="en-US" sz="2500" dirty="0" smtClean="0"/>
              <a:t>  // actually we are finding </a:t>
            </a:r>
            <a:r>
              <a:rPr lang="en-US" sz="2500" u="sng" dirty="0" smtClean="0"/>
              <a:t>longest </a:t>
            </a:r>
            <a:r>
              <a:rPr lang="en-US" sz="2500" u="sng" dirty="0" smtClean="0">
                <a:solidFill>
                  <a:srgbClr val="FF0000"/>
                </a:solidFill>
              </a:rPr>
              <a:t>decreasing</a:t>
            </a:r>
          </a:p>
          <a:p>
            <a:r>
              <a:rPr lang="en-US" sz="2500" dirty="0" smtClean="0"/>
              <a:t>  // </a:t>
            </a:r>
            <a:r>
              <a:rPr lang="en-US" sz="2500" u="sng" dirty="0" smtClean="0"/>
              <a:t>subsequence</a:t>
            </a:r>
            <a:r>
              <a:rPr lang="en-US" sz="2500" dirty="0" smtClean="0"/>
              <a:t> in this problem</a:t>
            </a:r>
          </a:p>
          <a:p>
            <a:endParaRPr lang="en-US" sz="1000" dirty="0"/>
          </a:p>
          <a:p>
            <a:r>
              <a:rPr lang="en-US" dirty="0" smtClean="0"/>
              <a:t>Time complexity: </a:t>
            </a:r>
            <a:r>
              <a:rPr lang="en-US" dirty="0" smtClean="0">
                <a:solidFill>
                  <a:srgbClr val="0000FF"/>
                </a:solidFill>
              </a:rPr>
              <a:t>O(n</a:t>
            </a:r>
            <a:r>
              <a:rPr lang="en-US" baseline="30000" dirty="0" smtClean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759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Common Subsequence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17639"/>
            <a:ext cx="7498080" cy="5236564"/>
          </a:xfrm>
        </p:spPr>
        <p:txBody>
          <a:bodyPr>
            <a:normAutofit/>
          </a:bodyPr>
          <a:lstStyle/>
          <a:p>
            <a:r>
              <a:rPr lang="en-US" dirty="0" smtClean="0"/>
              <a:t>Problem: Find the longest subsequence common to the given sequences.</a:t>
            </a:r>
          </a:p>
          <a:p>
            <a:endParaRPr lang="en-US" sz="1000" dirty="0" smtClean="0"/>
          </a:p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: A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CDG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: AED</a:t>
            </a:r>
            <a:r>
              <a:rPr lang="en-US" dirty="0" smtClean="0">
                <a:solidFill>
                  <a:srgbClr val="FF0000"/>
                </a:solidFill>
              </a:rPr>
              <a:t>BH</a:t>
            </a:r>
            <a:r>
              <a:rPr lang="en-US" dirty="0" smtClean="0"/>
              <a:t>R</a:t>
            </a:r>
          </a:p>
          <a:p>
            <a:r>
              <a:rPr lang="en-US" dirty="0" smtClean="0"/>
              <a:t>Common Subsequence: </a:t>
            </a:r>
            <a:r>
              <a:rPr lang="en-US" dirty="0" smtClean="0">
                <a:solidFill>
                  <a:srgbClr val="FF0000"/>
                </a:solidFill>
              </a:rPr>
              <a:t>BH</a:t>
            </a:r>
          </a:p>
          <a:p>
            <a:endParaRPr lang="en-US" sz="1000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dirty="0" smtClean="0"/>
              <a:t>BC</a:t>
            </a:r>
            <a:r>
              <a:rPr lang="en-US" dirty="0" smtClean="0">
                <a:solidFill>
                  <a:srgbClr val="0000FF"/>
                </a:solidFill>
              </a:rPr>
              <a:t>D</a:t>
            </a:r>
            <a:r>
              <a:rPr lang="en-US" dirty="0" smtClean="0"/>
              <a:t>G</a:t>
            </a:r>
            <a:r>
              <a:rPr lang="en-US" dirty="0" smtClean="0">
                <a:solidFill>
                  <a:srgbClr val="0000FF"/>
                </a:solidFill>
              </a:rPr>
              <a:t>H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A</a:t>
            </a:r>
            <a:r>
              <a:rPr lang="en-US" dirty="0" smtClean="0"/>
              <a:t>E</a:t>
            </a:r>
            <a:r>
              <a:rPr lang="en-US" dirty="0" smtClean="0">
                <a:solidFill>
                  <a:srgbClr val="0000FF"/>
                </a:solidFill>
              </a:rPr>
              <a:t>D</a:t>
            </a:r>
            <a:r>
              <a:rPr lang="en-US" dirty="0" smtClean="0"/>
              <a:t>B</a:t>
            </a:r>
            <a:r>
              <a:rPr lang="en-US" dirty="0" smtClean="0">
                <a:solidFill>
                  <a:srgbClr val="0000FF"/>
                </a:solidFill>
              </a:rPr>
              <a:t>H</a:t>
            </a:r>
            <a:r>
              <a:rPr lang="en-US" dirty="0" smtClean="0"/>
              <a:t>R</a:t>
            </a:r>
          </a:p>
          <a:p>
            <a:r>
              <a:rPr lang="en-US" dirty="0" smtClean="0"/>
              <a:t>[Longest] Common Subsequence: </a:t>
            </a:r>
            <a:r>
              <a:rPr lang="en-US" dirty="0" smtClean="0">
                <a:solidFill>
                  <a:srgbClr val="0000FF"/>
                </a:solidFill>
              </a:rPr>
              <a:t>ADH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92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Common Subsequence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11614"/>
          </a:xfrm>
        </p:spPr>
        <p:txBody>
          <a:bodyPr/>
          <a:lstStyle/>
          <a:p>
            <a:r>
              <a:rPr lang="en-US" dirty="0" smtClean="0"/>
              <a:t>How to split a big problem into several </a:t>
            </a:r>
            <a:r>
              <a:rPr lang="en-US" dirty="0" err="1" smtClean="0"/>
              <a:t>subproblems</a:t>
            </a:r>
            <a:r>
              <a:rPr lang="en-US" dirty="0" smtClean="0"/>
              <a:t>?</a:t>
            </a:r>
          </a:p>
          <a:p>
            <a:r>
              <a:rPr lang="en-US" dirty="0" smtClean="0"/>
              <a:t>Given two sequences X = a</a:t>
            </a:r>
            <a:r>
              <a:rPr lang="en-US" baseline="-25000" dirty="0" smtClean="0"/>
              <a:t>1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…a</a:t>
            </a:r>
            <a:r>
              <a:rPr lang="en-US" baseline="-25000" dirty="0" smtClean="0"/>
              <a:t>m</a:t>
            </a:r>
            <a:r>
              <a:rPr lang="en-US" dirty="0" smtClean="0"/>
              <a:t> and Y = b</a:t>
            </a:r>
            <a:r>
              <a:rPr lang="en-US" baseline="-25000" dirty="0" smtClean="0"/>
              <a:t>1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…</a:t>
            </a:r>
            <a:r>
              <a:rPr lang="en-US" dirty="0" err="1" smtClean="0"/>
              <a:t>b</a:t>
            </a:r>
            <a:r>
              <a:rPr lang="en-US" baseline="-25000" dirty="0" err="1"/>
              <a:t>n</a:t>
            </a:r>
            <a:r>
              <a:rPr lang="en-US" dirty="0" smtClean="0"/>
              <a:t>, define X</a:t>
            </a:r>
            <a:r>
              <a:rPr lang="en-US" baseline="-25000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j</a:t>
            </a:r>
            <a:r>
              <a:rPr lang="en-US" dirty="0" smtClean="0"/>
              <a:t> to be the subsequence a</a:t>
            </a:r>
            <a:r>
              <a:rPr lang="en-US" baseline="-25000" dirty="0" smtClean="0"/>
              <a:t>1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…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and b</a:t>
            </a:r>
            <a:r>
              <a:rPr lang="en-US" baseline="-25000" dirty="0" smtClean="0"/>
              <a:t>1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…</a:t>
            </a:r>
            <a:r>
              <a:rPr lang="en-US" dirty="0" err="1" smtClean="0"/>
              <a:t>b</a:t>
            </a:r>
            <a:r>
              <a:rPr lang="en-US" baseline="-25000" dirty="0" err="1" smtClean="0"/>
              <a:t>j</a:t>
            </a:r>
            <a:r>
              <a:rPr lang="en-US" dirty="0" smtClean="0"/>
              <a:t> respectively for all </a:t>
            </a:r>
            <a:r>
              <a:rPr lang="en-US" dirty="0" err="1" smtClean="0"/>
              <a:t>i</a:t>
            </a:r>
            <a:r>
              <a:rPr lang="en-US" dirty="0" smtClean="0"/>
              <a:t> &lt;= m and j &lt;= n.</a:t>
            </a:r>
          </a:p>
          <a:p>
            <a:endParaRPr lang="en-US" dirty="0" smtClean="0"/>
          </a:p>
          <a:p>
            <a:r>
              <a:rPr lang="en-US" dirty="0" smtClean="0"/>
              <a:t>Now the problem is …</a:t>
            </a:r>
          </a:p>
          <a:p>
            <a:r>
              <a:rPr lang="en-US" dirty="0" smtClean="0"/>
              <a:t>How to find </a:t>
            </a:r>
            <a:r>
              <a:rPr lang="en-US" dirty="0" smtClean="0">
                <a:solidFill>
                  <a:srgbClr val="FF0000"/>
                </a:solidFill>
              </a:rPr>
              <a:t>LCS(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Y</a:t>
            </a:r>
            <a:r>
              <a:rPr lang="en-US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377349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Common Subsequence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3197" y="1232260"/>
            <a:ext cx="7930803" cy="5625739"/>
          </a:xfrm>
        </p:spPr>
        <p:txBody>
          <a:bodyPr>
            <a:normAutofit/>
          </a:bodyPr>
          <a:lstStyle/>
          <a:p>
            <a:r>
              <a:rPr lang="en-US" dirty="0" smtClean="0"/>
              <a:t>Suppose that we know how to find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8000"/>
                </a:solidFill>
              </a:rPr>
              <a:t>LCS(X</a:t>
            </a:r>
            <a:r>
              <a:rPr lang="en-US" baseline="-25000" dirty="0" smtClean="0">
                <a:solidFill>
                  <a:srgbClr val="008000"/>
                </a:solidFill>
              </a:rPr>
              <a:t>i-1</a:t>
            </a:r>
            <a:r>
              <a:rPr lang="en-US" dirty="0" smtClean="0">
                <a:solidFill>
                  <a:srgbClr val="008000"/>
                </a:solidFill>
              </a:rPr>
              <a:t>, Y</a:t>
            </a:r>
            <a:r>
              <a:rPr lang="en-US" baseline="-25000" dirty="0" smtClean="0">
                <a:solidFill>
                  <a:srgbClr val="008000"/>
                </a:solidFill>
              </a:rPr>
              <a:t>j-1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LCS(X</a:t>
            </a:r>
            <a:r>
              <a:rPr lang="en-US" baseline="-25000" dirty="0" smtClean="0">
                <a:solidFill>
                  <a:srgbClr val="FF0000"/>
                </a:solidFill>
              </a:rPr>
              <a:t>i-1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Y</a:t>
            </a:r>
            <a:r>
              <a:rPr lang="en-US" baseline="-25000" dirty="0" err="1" smtClean="0">
                <a:solidFill>
                  <a:srgbClr val="FF0000"/>
                </a:solidFill>
              </a:rPr>
              <a:t>j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LCS(X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, Y</a:t>
            </a:r>
            <a:r>
              <a:rPr lang="en-US" baseline="-25000" dirty="0" smtClean="0">
                <a:solidFill>
                  <a:srgbClr val="FF0000"/>
                </a:solidFill>
              </a:rPr>
              <a:t>j-1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Can we find </a:t>
            </a:r>
            <a:r>
              <a:rPr lang="en-US" dirty="0" smtClean="0">
                <a:solidFill>
                  <a:srgbClr val="0000FF"/>
                </a:solidFill>
              </a:rPr>
              <a:t>LCS(X</a:t>
            </a:r>
            <a:r>
              <a:rPr lang="en-US" baseline="-25000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Y</a:t>
            </a:r>
            <a:r>
              <a:rPr lang="en-US" baseline="-25000" dirty="0" err="1" smtClean="0">
                <a:solidFill>
                  <a:srgbClr val="0000FF"/>
                </a:solidFill>
              </a:rPr>
              <a:t>j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Case 1: a[</a:t>
            </a:r>
            <a:r>
              <a:rPr lang="en-US" b="1" dirty="0" err="1" smtClean="0"/>
              <a:t>i</a:t>
            </a:r>
            <a:r>
              <a:rPr lang="en-US" b="1" dirty="0" smtClean="0"/>
              <a:t>] matches b[j]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LCS(X</a:t>
            </a:r>
            <a:r>
              <a:rPr lang="en-US" baseline="-25000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Y</a:t>
            </a:r>
            <a:r>
              <a:rPr lang="en-US" baseline="-25000" dirty="0" err="1" smtClean="0">
                <a:solidFill>
                  <a:srgbClr val="0000FF"/>
                </a:solidFill>
              </a:rPr>
              <a:t>j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008000"/>
                </a:solidFill>
              </a:rPr>
              <a:t>LCS(X</a:t>
            </a:r>
            <a:r>
              <a:rPr lang="en-US" baseline="-25000" dirty="0" smtClean="0">
                <a:solidFill>
                  <a:srgbClr val="008000"/>
                </a:solidFill>
              </a:rPr>
              <a:t>i-1</a:t>
            </a:r>
            <a:r>
              <a:rPr lang="en-US" dirty="0" smtClean="0">
                <a:solidFill>
                  <a:srgbClr val="008000"/>
                </a:solidFill>
              </a:rPr>
              <a:t>, Y</a:t>
            </a:r>
            <a:r>
              <a:rPr lang="en-US" baseline="-25000" dirty="0" smtClean="0">
                <a:solidFill>
                  <a:srgbClr val="008000"/>
                </a:solidFill>
              </a:rPr>
              <a:t>j-1</a:t>
            </a:r>
            <a:r>
              <a:rPr lang="en-US" dirty="0" smtClean="0">
                <a:solidFill>
                  <a:srgbClr val="008000"/>
                </a:solidFill>
              </a:rPr>
              <a:t>) </a:t>
            </a:r>
            <a:r>
              <a:rPr lang="en-US" dirty="0" smtClean="0"/>
              <a:t>+ 1</a:t>
            </a:r>
            <a:endParaRPr lang="en-US" dirty="0"/>
          </a:p>
          <a:p>
            <a:r>
              <a:rPr lang="en-US" b="1" dirty="0" smtClean="0"/>
              <a:t>Case 2: a[</a:t>
            </a:r>
            <a:r>
              <a:rPr lang="en-US" b="1" dirty="0" err="1" smtClean="0"/>
              <a:t>i</a:t>
            </a:r>
            <a:r>
              <a:rPr lang="en-US" b="1" dirty="0" smtClean="0"/>
              <a:t>] does not match b[j]</a:t>
            </a:r>
          </a:p>
          <a:p>
            <a:pPr lvl="1"/>
            <a:r>
              <a:rPr lang="en-US" dirty="0" smtClean="0"/>
              <a:t>2a: </a:t>
            </a:r>
            <a:r>
              <a:rPr lang="en-US" dirty="0" smtClean="0">
                <a:solidFill>
                  <a:srgbClr val="0000FF"/>
                </a:solidFill>
              </a:rPr>
              <a:t>LCS(X</a:t>
            </a:r>
            <a:r>
              <a:rPr lang="en-US" baseline="-25000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Y</a:t>
            </a:r>
            <a:r>
              <a:rPr lang="en-US" baseline="-25000" dirty="0" err="1" smtClean="0">
                <a:solidFill>
                  <a:srgbClr val="0000FF"/>
                </a:solidFill>
              </a:rPr>
              <a:t>j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LCS(X</a:t>
            </a:r>
            <a:r>
              <a:rPr lang="en-US" baseline="-25000" dirty="0" smtClean="0">
                <a:solidFill>
                  <a:srgbClr val="FF0000"/>
                </a:solidFill>
              </a:rPr>
              <a:t>i-1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Y</a:t>
            </a:r>
            <a:r>
              <a:rPr lang="en-US" baseline="-25000" dirty="0" err="1" smtClean="0">
                <a:solidFill>
                  <a:srgbClr val="FF0000"/>
                </a:solidFill>
              </a:rPr>
              <a:t>j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dirty="0" smtClean="0"/>
              <a:t>2b: </a:t>
            </a:r>
            <a:r>
              <a:rPr lang="en-US" dirty="0" smtClean="0">
                <a:solidFill>
                  <a:srgbClr val="0000FF"/>
                </a:solidFill>
              </a:rPr>
              <a:t>LCS(X</a:t>
            </a:r>
            <a:r>
              <a:rPr lang="en-US" baseline="-25000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Y</a:t>
            </a:r>
            <a:r>
              <a:rPr lang="en-US" baseline="-25000" dirty="0" err="1" smtClean="0">
                <a:solidFill>
                  <a:srgbClr val="0000FF"/>
                </a:solidFill>
              </a:rPr>
              <a:t>j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0000"/>
                </a:solidFill>
              </a:rPr>
              <a:t>LCS(X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, Y</a:t>
            </a:r>
            <a:r>
              <a:rPr lang="en-US" baseline="-25000" dirty="0" smtClean="0">
                <a:solidFill>
                  <a:srgbClr val="FF0000"/>
                </a:solidFill>
              </a:rPr>
              <a:t>j-1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u="sng" dirty="0" smtClean="0"/>
              <a:t>Select the max one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LCS(X</a:t>
            </a:r>
            <a:r>
              <a:rPr lang="en-US" baseline="-25000" dirty="0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Y</a:t>
            </a:r>
            <a:r>
              <a:rPr lang="en-US" baseline="-25000" dirty="0" err="1" smtClean="0">
                <a:solidFill>
                  <a:srgbClr val="0000FF"/>
                </a:solidFill>
              </a:rPr>
              <a:t>j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 smtClean="0"/>
              <a:t>= max( </a:t>
            </a:r>
            <a:r>
              <a:rPr lang="en-US" dirty="0" smtClean="0">
                <a:solidFill>
                  <a:srgbClr val="FF0000"/>
                </a:solidFill>
              </a:rPr>
              <a:t>LCS</a:t>
            </a:r>
            <a:r>
              <a:rPr lang="en-US" dirty="0">
                <a:solidFill>
                  <a:srgbClr val="FF0000"/>
                </a:solidFill>
              </a:rPr>
              <a:t>(X</a:t>
            </a:r>
            <a:r>
              <a:rPr lang="en-US" baseline="-25000" dirty="0">
                <a:solidFill>
                  <a:srgbClr val="FF0000"/>
                </a:solidFill>
              </a:rPr>
              <a:t>i-1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Y</a:t>
            </a:r>
            <a:r>
              <a:rPr lang="en-US" baseline="-25000" dirty="0" err="1">
                <a:solidFill>
                  <a:srgbClr val="FF0000"/>
                </a:solidFill>
              </a:rPr>
              <a:t>j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, </a:t>
            </a:r>
            <a:r>
              <a:rPr lang="en-US" dirty="0">
                <a:solidFill>
                  <a:srgbClr val="FF0000"/>
                </a:solidFill>
              </a:rPr>
              <a:t>LCS(X</a:t>
            </a:r>
            <a:r>
              <a:rPr lang="en-US" baseline="-25000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, Y</a:t>
            </a:r>
            <a:r>
              <a:rPr lang="en-US" baseline="-25000" dirty="0">
                <a:solidFill>
                  <a:srgbClr val="FF0000"/>
                </a:solidFill>
              </a:rPr>
              <a:t>j-1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9009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Common Subsequence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5244319"/>
          </a:xfrm>
        </p:spPr>
        <p:txBody>
          <a:bodyPr>
            <a:normAutofit/>
          </a:bodyPr>
          <a:lstStyle/>
          <a:p>
            <a:r>
              <a:rPr lang="en-US" dirty="0" smtClean="0"/>
              <a:t>We have the recurrence</a:t>
            </a:r>
          </a:p>
          <a:p>
            <a:r>
              <a:rPr lang="en-US" dirty="0" smtClean="0"/>
              <a:t>But what is the base case?</a:t>
            </a:r>
          </a:p>
          <a:p>
            <a:endParaRPr lang="en-US" dirty="0" smtClean="0"/>
          </a:p>
          <a:p>
            <a:r>
              <a:rPr lang="en-US" u="sng" dirty="0" smtClean="0"/>
              <a:t>Base Case</a:t>
            </a:r>
          </a:p>
          <a:p>
            <a:pPr lvl="1"/>
            <a:r>
              <a:rPr lang="en-US" dirty="0" smtClean="0"/>
              <a:t>LCS(X</a:t>
            </a:r>
            <a:r>
              <a:rPr lang="en-US" baseline="-25000" dirty="0" smtClean="0"/>
              <a:t>0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j</a:t>
            </a:r>
            <a:r>
              <a:rPr lang="en-US" dirty="0" smtClean="0"/>
              <a:t>) = 0 </a:t>
            </a:r>
            <a:r>
              <a:rPr lang="en-US" dirty="0" smtClean="0">
                <a:solidFill>
                  <a:srgbClr val="0000FF"/>
                </a:solidFill>
              </a:rPr>
              <a:t>for all j</a:t>
            </a:r>
          </a:p>
          <a:p>
            <a:pPr lvl="1"/>
            <a:r>
              <a:rPr lang="en-US" dirty="0" smtClean="0"/>
              <a:t>LCS(X</a:t>
            </a:r>
            <a:r>
              <a:rPr lang="en-US" baseline="-25000" dirty="0" smtClean="0"/>
              <a:t>i</a:t>
            </a:r>
            <a:r>
              <a:rPr lang="en-US" dirty="0" smtClean="0"/>
              <a:t>, Y</a:t>
            </a:r>
            <a:r>
              <a:rPr lang="en-US" baseline="-25000" dirty="0" smtClean="0"/>
              <a:t>0</a:t>
            </a:r>
            <a:r>
              <a:rPr lang="en-US" dirty="0" smtClean="0"/>
              <a:t>) = 0 </a:t>
            </a:r>
            <a:r>
              <a:rPr lang="en-US" dirty="0" smtClean="0">
                <a:solidFill>
                  <a:srgbClr val="0000FF"/>
                </a:solidFill>
              </a:rPr>
              <a:t>for all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Why?</a:t>
            </a:r>
          </a:p>
          <a:p>
            <a:r>
              <a:rPr lang="en-US" dirty="0" smtClean="0"/>
              <a:t>Do you remember what X</a:t>
            </a:r>
            <a:r>
              <a:rPr lang="en-US" baseline="-25000" dirty="0" smtClean="0"/>
              <a:t>0</a:t>
            </a:r>
            <a:r>
              <a:rPr lang="en-US" dirty="0" smtClean="0"/>
              <a:t> and Y</a:t>
            </a:r>
            <a:r>
              <a:rPr lang="en-US" baseline="-25000" dirty="0" smtClean="0"/>
              <a:t>0</a:t>
            </a:r>
            <a:r>
              <a:rPr lang="en-US" dirty="0" smtClean="0"/>
              <a:t> are?</a:t>
            </a:r>
          </a:p>
        </p:txBody>
      </p:sp>
    </p:spTree>
    <p:extLst>
      <p:ext uri="{BB962C8B-B14F-4D97-AF65-F5344CB8AC3E}">
        <p14:creationId xmlns="" xmlns:p14="http://schemas.microsoft.com/office/powerpoint/2010/main" val="133957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Common Subsequence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51219"/>
            <a:ext cx="7498080" cy="5606782"/>
          </a:xfrm>
        </p:spPr>
        <p:txBody>
          <a:bodyPr>
            <a:normAutofit/>
          </a:bodyPr>
          <a:lstStyle/>
          <a:p>
            <a:r>
              <a:rPr lang="en-US" dirty="0" smtClean="0"/>
              <a:t>Sample: </a:t>
            </a:r>
            <a:r>
              <a:rPr lang="en-US" u="sng" dirty="0" err="1" smtClean="0"/>
              <a:t>UVa</a:t>
            </a:r>
            <a:r>
              <a:rPr lang="en-US" u="sng" dirty="0" smtClean="0"/>
              <a:t> 10405</a:t>
            </a:r>
          </a:p>
          <a:p>
            <a:endParaRPr lang="en-US" sz="1000" dirty="0" smtClean="0"/>
          </a:p>
          <a:p>
            <a:r>
              <a:rPr lang="en-US" sz="2000" dirty="0"/>
              <a:t>f</a:t>
            </a:r>
            <a:r>
              <a:rPr lang="en-US" sz="2000" dirty="0" smtClean="0"/>
              <a:t>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0;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m; </a:t>
            </a:r>
            <a:r>
              <a:rPr lang="en-US" sz="2000" dirty="0" err="1" smtClean="0"/>
              <a:t>i</a:t>
            </a:r>
            <a:r>
              <a:rPr lang="en-US" sz="2000" dirty="0" smtClean="0"/>
              <a:t>++)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dp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][0] = 0;</a:t>
            </a:r>
            <a:endParaRPr lang="en-US" sz="2000" dirty="0"/>
          </a:p>
          <a:p>
            <a:r>
              <a:rPr lang="en-US" sz="2000" dirty="0"/>
              <a:t>f</a:t>
            </a:r>
            <a:r>
              <a:rPr lang="en-US" sz="2000" dirty="0" smtClean="0"/>
              <a:t>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j = 0; j &lt; n; j++)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dp</a:t>
            </a:r>
            <a:r>
              <a:rPr lang="en-US" sz="2000" dirty="0" smtClean="0"/>
              <a:t>[0][j] = 0;</a:t>
            </a:r>
          </a:p>
          <a:p>
            <a:r>
              <a:rPr lang="en-US" sz="2000" dirty="0"/>
              <a:t>f</a:t>
            </a:r>
            <a:r>
              <a:rPr lang="en-US" sz="2000" dirty="0" smtClean="0"/>
              <a:t>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1;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&lt;= m; </a:t>
            </a:r>
            <a:r>
              <a:rPr lang="en-US" sz="2000" dirty="0" err="1" smtClean="0"/>
              <a:t>i</a:t>
            </a:r>
            <a:r>
              <a:rPr lang="en-US" sz="2000" dirty="0" smtClean="0"/>
              <a:t>++)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j = 1; j &lt;= n; j++)</a:t>
            </a:r>
            <a:endParaRPr lang="en-US" sz="2000" dirty="0"/>
          </a:p>
          <a:p>
            <a:r>
              <a:rPr lang="en-US" sz="2000" dirty="0" smtClean="0"/>
              <a:t>        if (a[</a:t>
            </a:r>
            <a:r>
              <a:rPr lang="en-US" sz="2000" dirty="0" err="1" smtClean="0"/>
              <a:t>i</a:t>
            </a:r>
            <a:r>
              <a:rPr lang="en-US" sz="2000" dirty="0" smtClean="0"/>
              <a:t>] == b[j])</a:t>
            </a:r>
          </a:p>
          <a:p>
            <a:r>
              <a:rPr lang="en-US" sz="2000" dirty="0" smtClean="0"/>
              <a:t>            </a:t>
            </a:r>
            <a:r>
              <a:rPr lang="en-US" sz="2000" dirty="0" err="1" smtClean="0"/>
              <a:t>dp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][j] = </a:t>
            </a:r>
            <a:r>
              <a:rPr lang="en-US" sz="2000" dirty="0" err="1" smtClean="0"/>
              <a:t>dp</a:t>
            </a:r>
            <a:r>
              <a:rPr lang="en-US" sz="2000" dirty="0" smtClean="0"/>
              <a:t>[i-1][j-1] + 1;</a:t>
            </a:r>
          </a:p>
          <a:p>
            <a:r>
              <a:rPr lang="en-US" sz="2000" dirty="0" smtClean="0"/>
              <a:t>        else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</a:t>
            </a:r>
            <a:r>
              <a:rPr lang="en-US" sz="2000" dirty="0" err="1" smtClean="0"/>
              <a:t>dp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][j] = max(</a:t>
            </a:r>
            <a:r>
              <a:rPr lang="en-US" sz="2000" dirty="0" err="1" smtClean="0"/>
              <a:t>dp</a:t>
            </a:r>
            <a:r>
              <a:rPr lang="en-US" sz="2000" dirty="0" smtClean="0"/>
              <a:t>[i-1][j], </a:t>
            </a:r>
            <a:r>
              <a:rPr lang="en-US" sz="2000" dirty="0" err="1" smtClean="0"/>
              <a:t>dp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][j-1]);</a:t>
            </a:r>
          </a:p>
          <a:p>
            <a:endParaRPr lang="en-US" sz="1000" dirty="0" smtClean="0"/>
          </a:p>
          <a:p>
            <a:r>
              <a:rPr lang="en-US" dirty="0" smtClean="0"/>
              <a:t>Time Complexity: </a:t>
            </a:r>
            <a:r>
              <a:rPr lang="en-US" dirty="0" smtClean="0">
                <a:solidFill>
                  <a:srgbClr val="0000FF"/>
                </a:solidFill>
              </a:rPr>
              <a:t>O(</a:t>
            </a:r>
            <a:r>
              <a:rPr lang="en-US" dirty="0" err="1" smtClean="0">
                <a:solidFill>
                  <a:srgbClr val="0000FF"/>
                </a:solidFill>
              </a:rPr>
              <a:t>mn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378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Intermediate-level problems</a:t>
            </a:r>
          </a:p>
          <a:p>
            <a:pPr lvl="1"/>
            <a:r>
              <a:rPr lang="en-US" dirty="0" smtClean="0"/>
              <a:t>Max 2-D sum or Max 3-D sum (on torus)</a:t>
            </a:r>
          </a:p>
          <a:p>
            <a:pPr lvl="1"/>
            <a:r>
              <a:rPr lang="en-US" dirty="0" smtClean="0"/>
              <a:t>2-D subset sum (Candy for 3 kids)</a:t>
            </a:r>
          </a:p>
          <a:p>
            <a:pPr lvl="1"/>
            <a:r>
              <a:rPr lang="en-US" dirty="0" smtClean="0"/>
              <a:t>Rod Cutting (Matrix multiplication)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Edit distance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Palindrome</a:t>
            </a:r>
          </a:p>
          <a:p>
            <a:pPr lvl="1"/>
            <a:r>
              <a:rPr lang="en-US" dirty="0" smtClean="0"/>
              <a:t>LIS in O(</a:t>
            </a:r>
            <a:r>
              <a:rPr lang="en-US" dirty="0" err="1" smtClean="0"/>
              <a:t>nlgn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Interchange of LIS and LCS</a:t>
            </a:r>
          </a:p>
        </p:txBody>
      </p:sp>
    </p:spTree>
    <p:extLst>
      <p:ext uri="{BB962C8B-B14F-4D97-AF65-F5344CB8AC3E}">
        <p14:creationId xmlns="" xmlns:p14="http://schemas.microsoft.com/office/powerpoint/2010/main" val="368025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2-D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51218"/>
            <a:ext cx="7498080" cy="5384027"/>
          </a:xfrm>
        </p:spPr>
        <p:txBody>
          <a:bodyPr/>
          <a:lstStyle/>
          <a:p>
            <a:r>
              <a:rPr lang="en-US" dirty="0" smtClean="0"/>
              <a:t>Problem: Given a 2-dimensional array of integers, find the sub-rectangle with the largest sum.</a:t>
            </a:r>
          </a:p>
          <a:p>
            <a:endParaRPr lang="en-US" sz="1000" dirty="0"/>
          </a:p>
          <a:p>
            <a:r>
              <a:rPr lang="en-US" u="sng" dirty="0" smtClean="0"/>
              <a:t>Example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   -2   -</a:t>
            </a:r>
            <a:r>
              <a:rPr lang="en-US" dirty="0">
                <a:solidFill>
                  <a:srgbClr val="FF0000"/>
                </a:solidFill>
              </a:rPr>
              <a:t>7    0</a:t>
            </a:r>
            <a:r>
              <a:rPr lang="en-US" dirty="0"/>
              <a:t>                 0   -2   -7    </a:t>
            </a:r>
            <a:r>
              <a:rPr lang="en-US" dirty="0" smtClean="0"/>
              <a:t>0</a:t>
            </a:r>
          </a:p>
          <a:p>
            <a:pPr lvl="1"/>
            <a:r>
              <a:rPr lang="en-US" dirty="0" smtClean="0"/>
              <a:t> 9</a:t>
            </a:r>
            <a:r>
              <a:rPr lang="en-US" dirty="0" smtClean="0">
                <a:solidFill>
                  <a:srgbClr val="FF0000"/>
                </a:solidFill>
              </a:rPr>
              <a:t>    2   -6    2</a:t>
            </a:r>
            <a:r>
              <a:rPr lang="en-US" dirty="0" smtClean="0"/>
              <a:t>                 </a:t>
            </a:r>
            <a:r>
              <a:rPr lang="en-US" dirty="0">
                <a:solidFill>
                  <a:srgbClr val="0000FF"/>
                </a:solidFill>
              </a:rPr>
              <a:t>9</a:t>
            </a:r>
            <a:r>
              <a:rPr lang="en-US" dirty="0"/>
              <a:t>    </a:t>
            </a:r>
            <a:r>
              <a:rPr lang="en-US" dirty="0">
                <a:solidFill>
                  <a:srgbClr val="0000FF"/>
                </a:solidFill>
              </a:rPr>
              <a:t>2</a:t>
            </a:r>
            <a:r>
              <a:rPr lang="en-US" dirty="0"/>
              <a:t>   -6   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-4    </a:t>
            </a:r>
            <a:r>
              <a:rPr lang="en-US" dirty="0" smtClean="0">
                <a:solidFill>
                  <a:srgbClr val="FF0000"/>
                </a:solidFill>
              </a:rPr>
              <a:t>1   -</a:t>
            </a:r>
            <a:r>
              <a:rPr lang="en-US" dirty="0">
                <a:solidFill>
                  <a:srgbClr val="FF0000"/>
                </a:solidFill>
              </a:rPr>
              <a:t>4    1                </a:t>
            </a:r>
            <a:r>
              <a:rPr lang="en-US" dirty="0">
                <a:solidFill>
                  <a:srgbClr val="0000FF"/>
                </a:solidFill>
              </a:rPr>
              <a:t>-4</a:t>
            </a:r>
            <a:r>
              <a:rPr lang="en-US" dirty="0"/>
              <a:t>    </a:t>
            </a:r>
            <a:r>
              <a:rPr lang="en-US" dirty="0">
                <a:solidFill>
                  <a:srgbClr val="0000FF"/>
                </a:solidFill>
              </a:rPr>
              <a:t>1</a:t>
            </a:r>
            <a:r>
              <a:rPr lang="en-US" dirty="0"/>
              <a:t>   -4   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-1    8    0   -2                </a:t>
            </a:r>
            <a:r>
              <a:rPr lang="en-US" dirty="0">
                <a:solidFill>
                  <a:srgbClr val="0000FF"/>
                </a:solidFill>
              </a:rPr>
              <a:t>-1</a:t>
            </a:r>
            <a:r>
              <a:rPr lang="en-US" dirty="0"/>
              <a:t>    </a:t>
            </a:r>
            <a:r>
              <a:rPr lang="en-US" dirty="0">
                <a:solidFill>
                  <a:srgbClr val="0000FF"/>
                </a:solidFill>
              </a:rPr>
              <a:t>8</a:t>
            </a:r>
            <a:r>
              <a:rPr lang="en-US" dirty="0"/>
              <a:t>    0   -2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   Sum = </a:t>
            </a:r>
            <a:r>
              <a:rPr lang="en-US" dirty="0" smtClean="0">
                <a:solidFill>
                  <a:srgbClr val="FF0000"/>
                </a:solidFill>
              </a:rPr>
              <a:t>-13                  </a:t>
            </a:r>
            <a:r>
              <a:rPr lang="en-US" dirty="0" smtClean="0"/>
              <a:t>[Max] Sum = </a:t>
            </a:r>
            <a:r>
              <a:rPr lang="en-US" dirty="0" smtClean="0">
                <a:solidFill>
                  <a:srgbClr val="0000FF"/>
                </a:solidFill>
              </a:rPr>
              <a:t>15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491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2-D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6329" y="1232260"/>
            <a:ext cx="7777359" cy="5440901"/>
          </a:xfrm>
        </p:spPr>
        <p:txBody>
          <a:bodyPr/>
          <a:lstStyle/>
          <a:p>
            <a:r>
              <a:rPr lang="en-US" dirty="0" smtClean="0"/>
              <a:t>Do you remember how to solve Max </a:t>
            </a:r>
            <a:r>
              <a:rPr lang="en-US" dirty="0"/>
              <a:t>S</a:t>
            </a:r>
            <a:r>
              <a:rPr lang="en-US" dirty="0" smtClean="0"/>
              <a:t>um in one dimension?</a:t>
            </a:r>
          </a:p>
          <a:p>
            <a:r>
              <a:rPr lang="en-US" dirty="0" smtClean="0"/>
              <a:t>Actually, we can reduce the problem to Max Sum.</a:t>
            </a:r>
          </a:p>
          <a:p>
            <a:r>
              <a:rPr lang="en-US" dirty="0" smtClean="0"/>
              <a:t>How many rows are involved?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 smtClean="0"/>
              <a:t>                 </a:t>
            </a:r>
            <a:r>
              <a:rPr lang="en-US" sz="3500" dirty="0" smtClean="0"/>
              <a:t> </a:t>
            </a:r>
            <a:r>
              <a:rPr lang="en-US" sz="3500" u="sng" dirty="0" smtClean="0"/>
              <a:t>Jack </a:t>
            </a:r>
            <a:r>
              <a:rPr lang="en-US" sz="3500" u="sng" dirty="0" err="1" smtClean="0"/>
              <a:t>choi</a:t>
            </a:r>
            <a:endParaRPr lang="en-US" sz="3500" u="sng" dirty="0" smtClean="0"/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</a:t>
            </a:r>
            <a:r>
              <a:rPr lang="en-US" dirty="0" smtClean="0">
                <a:solidFill>
                  <a:srgbClr val="FF0000"/>
                </a:solidFill>
              </a:rPr>
              <a:t> “Hey! Let’s think in this way”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jackchoi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681" y="4526724"/>
            <a:ext cx="1177587" cy="13711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1682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u="sng" dirty="0" smtClean="0"/>
              <a:t>Basic Classic Problem</a:t>
            </a:r>
          </a:p>
          <a:p>
            <a:pPr lvl="1"/>
            <a:r>
              <a:rPr lang="en-US" sz="3200" dirty="0" smtClean="0"/>
              <a:t>Fibonacci number</a:t>
            </a:r>
          </a:p>
          <a:p>
            <a:pPr lvl="1"/>
            <a:r>
              <a:rPr lang="en-US" sz="3200" dirty="0" smtClean="0"/>
              <a:t>Max sum</a:t>
            </a:r>
          </a:p>
          <a:p>
            <a:pPr lvl="1"/>
            <a:r>
              <a:rPr lang="en-US" sz="3200" dirty="0" smtClean="0"/>
              <a:t>Subset sum</a:t>
            </a:r>
          </a:p>
          <a:p>
            <a:pPr lvl="1"/>
            <a:r>
              <a:rPr lang="en-US" sz="3200" dirty="0" smtClean="0"/>
              <a:t>Knapsack</a:t>
            </a:r>
          </a:p>
          <a:p>
            <a:pPr lvl="1"/>
            <a:r>
              <a:rPr lang="en-US" sz="3200" dirty="0" smtClean="0"/>
              <a:t>Longest common subsequence</a:t>
            </a:r>
          </a:p>
          <a:p>
            <a:pPr lvl="1"/>
            <a:r>
              <a:rPr lang="en-US" sz="3200" dirty="0" smtClean="0"/>
              <a:t>Longest increasing subsequence</a:t>
            </a:r>
          </a:p>
        </p:txBody>
      </p:sp>
    </p:spTree>
    <p:extLst>
      <p:ext uri="{BB962C8B-B14F-4D97-AF65-F5344CB8AC3E}">
        <p14:creationId xmlns="" xmlns:p14="http://schemas.microsoft.com/office/powerpoint/2010/main" val="160860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2-D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17637"/>
            <a:ext cx="7498080" cy="521760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Row 1:                       0   -2   -7    0</a:t>
            </a:r>
          </a:p>
          <a:p>
            <a:r>
              <a:rPr lang="en-US" sz="2800" dirty="0" smtClean="0"/>
              <a:t>Row 2:                       9    2   -6    2</a:t>
            </a:r>
          </a:p>
          <a:p>
            <a:r>
              <a:rPr lang="en-US" sz="2800" dirty="0" smtClean="0"/>
              <a:t>Row 3:                      -4    1   -4    1</a:t>
            </a:r>
          </a:p>
          <a:p>
            <a:r>
              <a:rPr lang="en-US" sz="2800" dirty="0" smtClean="0"/>
              <a:t>Row 4:                      -1    8    0   -2</a:t>
            </a:r>
          </a:p>
          <a:p>
            <a:r>
              <a:rPr lang="en-US" sz="2800" dirty="0" smtClean="0"/>
              <a:t>Row 1 + 2:                 9    0  -13   2</a:t>
            </a:r>
          </a:p>
          <a:p>
            <a:r>
              <a:rPr lang="en-US" sz="2800" dirty="0" smtClean="0"/>
              <a:t>Row 2 + 3:                 5    3  -10   3</a:t>
            </a:r>
          </a:p>
          <a:p>
            <a:r>
              <a:rPr lang="en-US" sz="2800" dirty="0" smtClean="0"/>
              <a:t>Row 3 + 4:                -5    9   -4   -1</a:t>
            </a:r>
          </a:p>
          <a:p>
            <a:r>
              <a:rPr lang="en-US" sz="2800" dirty="0" smtClean="0"/>
              <a:t>Row 1 + 2 + 3:           5    1  -17    3</a:t>
            </a:r>
          </a:p>
          <a:p>
            <a:r>
              <a:rPr lang="en-US" sz="2800" dirty="0" smtClean="0"/>
              <a:t>Row 2 + 3 + 4:           4   11  -10   1</a:t>
            </a:r>
          </a:p>
          <a:p>
            <a:r>
              <a:rPr lang="en-US" sz="2800" dirty="0" smtClean="0"/>
              <a:t>Row 1 + 2 + 3 + 4:     4    9   -17   1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403565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2-D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51217"/>
            <a:ext cx="7498080" cy="5384027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                 </a:t>
            </a:r>
            <a:r>
              <a:rPr lang="en-US" sz="3500" u="sng" dirty="0" smtClean="0"/>
              <a:t> Jack </a:t>
            </a:r>
            <a:r>
              <a:rPr lang="en-US" sz="3500" u="sng" dirty="0" err="1" smtClean="0"/>
              <a:t>choi</a:t>
            </a:r>
            <a:r>
              <a:rPr lang="en-US" sz="3500" u="sng" dirty="0" smtClean="0"/>
              <a:t> approach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dirty="0" smtClean="0">
                <a:solidFill>
                  <a:srgbClr val="FF0000"/>
                </a:solidFill>
              </a:rPr>
              <a:t> I will code it like this</a:t>
            </a:r>
          </a:p>
          <a:p>
            <a:pPr marL="82296" indent="0">
              <a:buNone/>
            </a:pPr>
            <a:endParaRPr lang="en-US" sz="2000" dirty="0"/>
          </a:p>
          <a:p>
            <a:pPr marL="82296" indent="0">
              <a:buNone/>
            </a:pPr>
            <a:r>
              <a:rPr lang="en-US" sz="2500" dirty="0" smtClean="0"/>
              <a:t>for (</a:t>
            </a:r>
            <a:r>
              <a:rPr lang="en-US" sz="2500" dirty="0" err="1" smtClean="0"/>
              <a:t>int</a:t>
            </a:r>
            <a:r>
              <a:rPr lang="en-US" sz="2500" dirty="0" smtClean="0"/>
              <a:t> </a:t>
            </a:r>
            <a:r>
              <a:rPr lang="en-US" sz="2500" dirty="0" err="1" smtClean="0"/>
              <a:t>i</a:t>
            </a:r>
            <a:r>
              <a:rPr lang="en-US" sz="2500" dirty="0" smtClean="0"/>
              <a:t> = 0; </a:t>
            </a:r>
            <a:r>
              <a:rPr lang="en-US" sz="2500" dirty="0" err="1" smtClean="0"/>
              <a:t>i</a:t>
            </a:r>
            <a:r>
              <a:rPr lang="en-US" sz="2500" dirty="0" smtClean="0"/>
              <a:t> &lt; n; </a:t>
            </a:r>
            <a:r>
              <a:rPr lang="en-US" sz="2500" dirty="0" err="1" smtClean="0"/>
              <a:t>i</a:t>
            </a:r>
            <a:r>
              <a:rPr lang="en-US" sz="2500" dirty="0" smtClean="0"/>
              <a:t>++)</a:t>
            </a:r>
          </a:p>
          <a:p>
            <a:pPr marL="82296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for (</a:t>
            </a:r>
            <a:r>
              <a:rPr lang="en-US" sz="2500" dirty="0" err="1" smtClean="0"/>
              <a:t>int</a:t>
            </a:r>
            <a:r>
              <a:rPr lang="en-US" sz="2500" dirty="0" smtClean="0"/>
              <a:t> j = </a:t>
            </a:r>
            <a:r>
              <a:rPr lang="en-US" sz="2500" dirty="0"/>
              <a:t>1</a:t>
            </a:r>
            <a:r>
              <a:rPr lang="en-US" sz="2500" dirty="0" smtClean="0"/>
              <a:t>; j &lt;= n; j++) {</a:t>
            </a:r>
          </a:p>
          <a:p>
            <a:pPr marL="82296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</a:t>
            </a:r>
            <a:r>
              <a:rPr lang="en-US" sz="2500" dirty="0" err="1" smtClean="0"/>
              <a:t>memset</a:t>
            </a:r>
            <a:r>
              <a:rPr lang="en-US" sz="2500" dirty="0" smtClean="0"/>
              <a:t>(array, 0, </a:t>
            </a:r>
            <a:r>
              <a:rPr lang="en-US" sz="2500" dirty="0" err="1" smtClean="0"/>
              <a:t>sizeof</a:t>
            </a:r>
            <a:r>
              <a:rPr lang="en-US" sz="2500" dirty="0" smtClean="0"/>
              <a:t> array);</a:t>
            </a:r>
          </a:p>
          <a:p>
            <a:pPr marL="82296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for (</a:t>
            </a:r>
            <a:r>
              <a:rPr lang="en-US" sz="2500" dirty="0" err="1" smtClean="0"/>
              <a:t>int</a:t>
            </a:r>
            <a:r>
              <a:rPr lang="en-US" sz="2500" dirty="0" smtClean="0"/>
              <a:t> k = </a:t>
            </a:r>
            <a:r>
              <a:rPr lang="en-US" sz="2500" dirty="0" err="1" smtClean="0"/>
              <a:t>i</a:t>
            </a:r>
            <a:r>
              <a:rPr lang="en-US" sz="2500" dirty="0" smtClean="0"/>
              <a:t>; k &lt; j; k++)</a:t>
            </a:r>
          </a:p>
          <a:p>
            <a:pPr marL="82296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</a:t>
            </a:r>
            <a:r>
              <a:rPr lang="en-US" sz="2500" dirty="0"/>
              <a:t> </a:t>
            </a:r>
            <a:r>
              <a:rPr lang="en-US" sz="2500" dirty="0" smtClean="0"/>
              <a:t>   for (</a:t>
            </a:r>
            <a:r>
              <a:rPr lang="en-US" sz="2500" dirty="0" err="1" smtClean="0"/>
              <a:t>int</a:t>
            </a:r>
            <a:r>
              <a:rPr lang="en-US" sz="2500" dirty="0" smtClean="0"/>
              <a:t> p = 0; p &lt; n; p++)</a:t>
            </a:r>
          </a:p>
          <a:p>
            <a:pPr marL="82296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        array[p] += board[k][p];</a:t>
            </a:r>
          </a:p>
          <a:p>
            <a:pPr marL="82296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    max &gt;?= max sum in array[];</a:t>
            </a:r>
          </a:p>
          <a:p>
            <a:pPr marL="82296" indent="0">
              <a:buNone/>
            </a:pPr>
            <a:r>
              <a:rPr lang="en-US" sz="2500" dirty="0"/>
              <a:t> </a:t>
            </a:r>
            <a:r>
              <a:rPr lang="en-US" sz="2500" dirty="0" smtClean="0"/>
              <a:t>   }</a:t>
            </a:r>
            <a:endParaRPr lang="en-US" sz="2500" dirty="0"/>
          </a:p>
        </p:txBody>
      </p:sp>
      <p:pic>
        <p:nvPicPr>
          <p:cNvPr id="4" name="Picture 3" descr="jackchoi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549" y="1251217"/>
            <a:ext cx="1177587" cy="13711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5620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2-D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time complexity of jack </a:t>
            </a:r>
            <a:r>
              <a:rPr lang="en-US" dirty="0" err="1" smtClean="0"/>
              <a:t>choi’s</a:t>
            </a:r>
            <a:r>
              <a:rPr lang="en-US" dirty="0" smtClean="0"/>
              <a:t> algorithm?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O(n</a:t>
            </a:r>
            <a:r>
              <a:rPr lang="en-US" baseline="30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/>
          </a:p>
          <a:p>
            <a:r>
              <a:rPr lang="en-US" dirty="0" smtClean="0"/>
              <a:t>Can we do it better?</a:t>
            </a:r>
          </a:p>
          <a:p>
            <a:r>
              <a:rPr lang="en-US" dirty="0" smtClean="0"/>
              <a:t>Actually, it admits a more efficient algorithm in </a:t>
            </a:r>
            <a:r>
              <a:rPr lang="en-US" dirty="0" smtClean="0">
                <a:solidFill>
                  <a:srgbClr val="0000FF"/>
                </a:solidFill>
              </a:rPr>
              <a:t>O(n</a:t>
            </a:r>
            <a:r>
              <a:rPr lang="en-US" baseline="30000" dirty="0" smtClean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167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r>
              <a:rPr lang="en-US" dirty="0" smtClean="0"/>
              <a:t>Max 2-D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5187445"/>
          </a:xfrm>
        </p:spPr>
        <p:txBody>
          <a:bodyPr/>
          <a:lstStyle/>
          <a:p>
            <a:r>
              <a:rPr lang="en-US" dirty="0" smtClean="0"/>
              <a:t>Sample: </a:t>
            </a:r>
            <a:r>
              <a:rPr lang="en-US" u="sng" dirty="0" err="1" smtClean="0"/>
              <a:t>UVa</a:t>
            </a:r>
            <a:r>
              <a:rPr lang="en-US" u="sng" dirty="0" smtClean="0"/>
              <a:t> 108</a:t>
            </a:r>
          </a:p>
          <a:p>
            <a:endParaRPr lang="en-US" sz="2800" dirty="0"/>
          </a:p>
          <a:p>
            <a:r>
              <a:rPr lang="en-US" sz="2800" dirty="0"/>
              <a:t>f</a:t>
            </a:r>
            <a:r>
              <a:rPr lang="en-US" sz="2800" dirty="0" smtClean="0"/>
              <a:t>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= 0; </a:t>
            </a:r>
            <a:r>
              <a:rPr lang="en-US" sz="2800" dirty="0" err="1" smtClean="0"/>
              <a:t>i</a:t>
            </a:r>
            <a:r>
              <a:rPr lang="en-US" sz="2800" dirty="0" smtClean="0"/>
              <a:t> &lt; n; </a:t>
            </a:r>
            <a:r>
              <a:rPr lang="en-US" sz="2800" dirty="0" err="1" smtClean="0"/>
              <a:t>i</a:t>
            </a:r>
            <a:r>
              <a:rPr lang="en-US" sz="2800" dirty="0" smtClean="0"/>
              <a:t>++) {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err="1" smtClean="0">
                <a:solidFill>
                  <a:srgbClr val="0000FF"/>
                </a:solidFill>
              </a:rPr>
              <a:t>memset</a:t>
            </a:r>
            <a:r>
              <a:rPr lang="en-US" sz="2800" dirty="0" smtClean="0">
                <a:solidFill>
                  <a:srgbClr val="0000FF"/>
                </a:solidFill>
              </a:rPr>
              <a:t>(array, 0, </a:t>
            </a:r>
            <a:r>
              <a:rPr lang="en-US" sz="2800" dirty="0" err="1" smtClean="0">
                <a:solidFill>
                  <a:srgbClr val="0000FF"/>
                </a:solidFill>
              </a:rPr>
              <a:t>sizeof</a:t>
            </a:r>
            <a:r>
              <a:rPr lang="en-US" sz="2800" dirty="0" smtClean="0">
                <a:solidFill>
                  <a:srgbClr val="0000FF"/>
                </a:solidFill>
              </a:rPr>
              <a:t> array);</a:t>
            </a:r>
          </a:p>
          <a:p>
            <a:r>
              <a:rPr lang="en-US" sz="2800" dirty="0" smtClean="0"/>
              <a:t>    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j = </a:t>
            </a:r>
            <a:r>
              <a:rPr lang="en-US" sz="2800" dirty="0" err="1" smtClean="0"/>
              <a:t>i</a:t>
            </a:r>
            <a:r>
              <a:rPr lang="en-US" sz="2800" dirty="0" smtClean="0"/>
              <a:t>; j &lt; n; j++) {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k = 0; k &lt; n; k++)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</a:t>
            </a:r>
            <a:r>
              <a:rPr lang="en-US" sz="2800" dirty="0" smtClean="0">
                <a:solidFill>
                  <a:srgbClr val="0000FF"/>
                </a:solidFill>
              </a:rPr>
              <a:t>array[k] += board[j][k];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max &gt;?= max sum in array[];</a:t>
            </a:r>
          </a:p>
          <a:p>
            <a:r>
              <a:rPr lang="en-US" sz="2800" dirty="0" smtClean="0"/>
              <a:t>    }</a:t>
            </a:r>
          </a:p>
          <a:p>
            <a:r>
              <a:rPr lang="en-US" sz="2800" dirty="0"/>
              <a:t>}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324068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2-D sum on torus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</a:t>
            </a:r>
            <a:r>
              <a:rPr lang="en-US" u="sng" dirty="0" smtClean="0"/>
              <a:t>torus</a:t>
            </a:r>
            <a:r>
              <a:rPr lang="en-US" dirty="0" smtClean="0"/>
              <a:t>?</a:t>
            </a:r>
          </a:p>
          <a:p>
            <a:r>
              <a:rPr lang="en-US" dirty="0" smtClean="0"/>
              <a:t>A torus is a grid that wraps both horizontally and vertically.</a:t>
            </a:r>
          </a:p>
          <a:p>
            <a:endParaRPr lang="en-US" dirty="0"/>
          </a:p>
          <a:p>
            <a:r>
              <a:rPr lang="en-US" dirty="0" smtClean="0"/>
              <a:t>So, how many rows are involved?</a:t>
            </a:r>
            <a:endParaRPr lang="en-US" dirty="0"/>
          </a:p>
          <a:p>
            <a:endParaRPr lang="en-US" dirty="0"/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sz="3500" dirty="0"/>
              <a:t> </a:t>
            </a:r>
            <a:r>
              <a:rPr lang="en-US" sz="3500" dirty="0" smtClean="0"/>
              <a:t> </a:t>
            </a:r>
            <a:r>
              <a:rPr lang="en-US" sz="3500" u="sng" dirty="0" smtClean="0"/>
              <a:t>Jack </a:t>
            </a:r>
            <a:r>
              <a:rPr lang="en-US" sz="3500" u="sng" dirty="0" err="1" smtClean="0"/>
              <a:t>choi</a:t>
            </a:r>
            <a:endParaRPr lang="en-US" sz="3500" u="sng" dirty="0" smtClean="0"/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</a:t>
            </a:r>
            <a:r>
              <a:rPr lang="en-US" dirty="0" smtClean="0">
                <a:solidFill>
                  <a:srgbClr val="FF0000"/>
                </a:solidFill>
              </a:rPr>
              <a:t> “Let me count # of rows!!!”</a:t>
            </a:r>
          </a:p>
        </p:txBody>
      </p:sp>
      <p:pic>
        <p:nvPicPr>
          <p:cNvPr id="4" name="Picture 3" descr="jackchoi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805" y="4682587"/>
            <a:ext cx="1177587" cy="13711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4859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2-D sum on torus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81234676"/>
              </p:ext>
            </p:extLst>
          </p:nvPr>
        </p:nvGraphicFramePr>
        <p:xfrm>
          <a:off x="1681525" y="1455357"/>
          <a:ext cx="6488593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0904"/>
                <a:gridCol w="541768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Row #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Rows Involved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Row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Row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Row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Row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Row 1 + 2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Row 2 + 3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Row 3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+ 4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Row 4 + 1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Row 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+ 2 + 3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Row 2 + 3 + 4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11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Row 3 + 4 + 1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Row 4 + 1 + 2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Row 1 + 2 + 3 + 4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8671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2-D sum on torus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 can reduce the problem to one dimension</a:t>
            </a:r>
          </a:p>
          <a:p>
            <a:r>
              <a:rPr lang="en-US" dirty="0" smtClean="0"/>
              <a:t>How to solve Max </a:t>
            </a:r>
            <a:r>
              <a:rPr lang="en-US" dirty="0"/>
              <a:t>S</a:t>
            </a:r>
            <a:r>
              <a:rPr lang="en-US" dirty="0" smtClean="0"/>
              <a:t>um on torus?</a:t>
            </a:r>
          </a:p>
          <a:p>
            <a:r>
              <a:rPr lang="en-US" u="sng" dirty="0" smtClean="0"/>
              <a:t>Example</a:t>
            </a:r>
          </a:p>
          <a:p>
            <a:endParaRPr lang="en-US" sz="3800" dirty="0" smtClean="0"/>
          </a:p>
          <a:p>
            <a:r>
              <a:rPr lang="en-US" dirty="0" smtClean="0"/>
              <a:t>Sum = </a:t>
            </a:r>
            <a:r>
              <a:rPr lang="en-US" dirty="0" smtClean="0">
                <a:solidFill>
                  <a:srgbClr val="FF0000"/>
                </a:solidFill>
              </a:rPr>
              <a:t>11</a:t>
            </a:r>
            <a:endParaRPr lang="en-US" dirty="0">
              <a:solidFill>
                <a:srgbClr val="FF0000"/>
              </a:solidFill>
            </a:endParaRPr>
          </a:p>
          <a:p>
            <a:endParaRPr lang="en-US" sz="4000" dirty="0" smtClean="0"/>
          </a:p>
          <a:p>
            <a:r>
              <a:rPr lang="en-US" dirty="0" smtClean="0"/>
              <a:t>Sum = </a:t>
            </a:r>
            <a:r>
              <a:rPr lang="en-US" dirty="0" smtClean="0">
                <a:solidFill>
                  <a:srgbClr val="0000FF"/>
                </a:solidFill>
              </a:rPr>
              <a:t>12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87499107"/>
              </p:ext>
            </p:extLst>
          </p:nvPr>
        </p:nvGraphicFramePr>
        <p:xfrm>
          <a:off x="1811116" y="3811313"/>
          <a:ext cx="6884260" cy="434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</a:tblGrid>
              <a:tr h="4348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A[]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-23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5313365"/>
              </p:ext>
            </p:extLst>
          </p:nvPr>
        </p:nvGraphicFramePr>
        <p:xfrm>
          <a:off x="1830824" y="5006403"/>
          <a:ext cx="6884260" cy="434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</a:tblGrid>
              <a:tr h="4348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A[]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-23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5693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2-D sum on torus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9265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                </a:t>
            </a:r>
            <a:r>
              <a:rPr lang="en-US" u="sng" dirty="0" smtClean="0"/>
              <a:t>Jack </a:t>
            </a:r>
            <a:r>
              <a:rPr lang="en-US" u="sng" dirty="0" err="1" smtClean="0"/>
              <a:t>choi</a:t>
            </a:r>
            <a:r>
              <a:rPr lang="en-US" u="sng" dirty="0" smtClean="0"/>
              <a:t> approach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smtClean="0">
                <a:solidFill>
                  <a:srgbClr val="FF0000"/>
                </a:solidFill>
              </a:rPr>
              <a:t> Try all possibilities</a:t>
            </a:r>
            <a:endParaRPr lang="en-US" dirty="0"/>
          </a:p>
          <a:p>
            <a:pPr marL="82296" indent="0">
              <a:buNone/>
            </a:pPr>
            <a:endParaRPr lang="en-US" sz="4800" dirty="0" smtClean="0"/>
          </a:p>
          <a:p>
            <a:pPr marL="82296" indent="0">
              <a:buNone/>
            </a:pPr>
            <a:endParaRPr lang="en-US" sz="4200" dirty="0"/>
          </a:p>
          <a:p>
            <a:pPr marL="82296" indent="0">
              <a:buNone/>
            </a:pPr>
            <a:endParaRPr lang="en-US" sz="4200" dirty="0" smtClean="0"/>
          </a:p>
          <a:p>
            <a:pPr marL="82296" indent="0">
              <a:buNone/>
            </a:pPr>
            <a:r>
              <a:rPr lang="en-US" dirty="0" smtClean="0"/>
              <a:t>                            …</a:t>
            </a:r>
            <a:endParaRPr lang="en-US" dirty="0"/>
          </a:p>
        </p:txBody>
      </p:sp>
      <p:pic>
        <p:nvPicPr>
          <p:cNvPr id="4" name="Picture 3" descr="jackchoi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549" y="1447800"/>
            <a:ext cx="1177587" cy="1371163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4378469"/>
              </p:ext>
            </p:extLst>
          </p:nvPr>
        </p:nvGraphicFramePr>
        <p:xfrm>
          <a:off x="1511432" y="3317989"/>
          <a:ext cx="6884260" cy="434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</a:tblGrid>
              <a:tr h="4348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A[]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-23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09147036"/>
              </p:ext>
            </p:extLst>
          </p:nvPr>
        </p:nvGraphicFramePr>
        <p:xfrm>
          <a:off x="1511432" y="3926753"/>
          <a:ext cx="6884260" cy="434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</a:tblGrid>
              <a:tr h="4348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A[]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-5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-8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-23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39038289"/>
              </p:ext>
            </p:extLst>
          </p:nvPr>
        </p:nvGraphicFramePr>
        <p:xfrm>
          <a:off x="1511432" y="4531242"/>
          <a:ext cx="6884260" cy="434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</a:tblGrid>
              <a:tr h="4348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A[]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-5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-8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-23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97939078"/>
              </p:ext>
            </p:extLst>
          </p:nvPr>
        </p:nvGraphicFramePr>
        <p:xfrm>
          <a:off x="1511432" y="5498094"/>
          <a:ext cx="6884260" cy="434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</a:tblGrid>
              <a:tr h="4348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A[]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-5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-8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9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-23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4158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2-D sum on torus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30572"/>
          </a:xfrm>
        </p:spPr>
        <p:txBody>
          <a:bodyPr/>
          <a:lstStyle/>
          <a:p>
            <a:r>
              <a:rPr lang="en-US" dirty="0" smtClean="0"/>
              <a:t>What is the time complexity of jack </a:t>
            </a:r>
            <a:r>
              <a:rPr lang="en-US" dirty="0" err="1" smtClean="0"/>
              <a:t>choi’s</a:t>
            </a:r>
            <a:r>
              <a:rPr lang="en-US" dirty="0" smtClean="0"/>
              <a:t> algorithm in solving</a:t>
            </a:r>
            <a:r>
              <a:rPr lang="en-US" b="1" dirty="0" smtClean="0"/>
              <a:t> ONE </a:t>
            </a:r>
            <a:r>
              <a:rPr lang="en-US" dirty="0" smtClean="0"/>
              <a:t>array?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O(n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If we reduce the original problem to one dimension, and find max sum in each array using jack </a:t>
            </a:r>
            <a:r>
              <a:rPr lang="en-US" dirty="0" err="1" smtClean="0"/>
              <a:t>choi’s</a:t>
            </a:r>
            <a:r>
              <a:rPr lang="en-US" dirty="0" smtClean="0"/>
              <a:t> algorithm, what is the time complexity of solving the whole problem?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O(n</a:t>
            </a:r>
            <a:r>
              <a:rPr lang="en-US" baseline="30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62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2-D sum on torus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17638"/>
            <a:ext cx="7498080" cy="5236565"/>
          </a:xfrm>
        </p:spPr>
        <p:txBody>
          <a:bodyPr/>
          <a:lstStyle/>
          <a:p>
            <a:r>
              <a:rPr lang="en-US" u="sng" dirty="0" smtClean="0"/>
              <a:t>Procedure</a:t>
            </a:r>
          </a:p>
          <a:p>
            <a:endParaRPr lang="en-US" sz="2800" dirty="0"/>
          </a:p>
          <a:p>
            <a:r>
              <a:rPr lang="en-US" sz="2800" dirty="0" smtClean="0"/>
              <a:t>for each array[] in board[][]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find </a:t>
            </a:r>
            <a:r>
              <a:rPr lang="en-US" sz="2800" dirty="0" err="1" smtClean="0">
                <a:solidFill>
                  <a:srgbClr val="008000"/>
                </a:solidFill>
              </a:rPr>
              <a:t>max_sum</a:t>
            </a:r>
            <a:r>
              <a:rPr lang="en-US" sz="2800" dirty="0" smtClean="0"/>
              <a:t> in array[]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find </a:t>
            </a:r>
            <a:r>
              <a:rPr lang="en-US" sz="2800" dirty="0" err="1" smtClean="0">
                <a:solidFill>
                  <a:srgbClr val="FF0000"/>
                </a:solidFill>
              </a:rPr>
              <a:t>min_sum</a:t>
            </a:r>
            <a:r>
              <a:rPr lang="en-US" sz="2800" dirty="0" smtClean="0"/>
              <a:t> in array[]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0000FF"/>
                </a:solidFill>
              </a:rPr>
              <a:t>total</a:t>
            </a:r>
            <a:r>
              <a:rPr lang="en-US" sz="2800" dirty="0" smtClean="0"/>
              <a:t> = sum of array[]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err="1" smtClean="0">
                <a:solidFill>
                  <a:srgbClr val="660066"/>
                </a:solidFill>
              </a:rPr>
              <a:t>ans</a:t>
            </a:r>
            <a:r>
              <a:rPr lang="en-US" sz="2800" dirty="0" smtClean="0"/>
              <a:t> &gt;?= max(</a:t>
            </a:r>
            <a:r>
              <a:rPr lang="en-US" sz="2800" dirty="0" err="1" smtClean="0">
                <a:solidFill>
                  <a:srgbClr val="008000"/>
                </a:solidFill>
              </a:rPr>
              <a:t>max_sum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0000FF"/>
                </a:solidFill>
              </a:rPr>
              <a:t>total</a:t>
            </a:r>
            <a:r>
              <a:rPr lang="en-US" sz="2800" dirty="0" smtClean="0"/>
              <a:t> - </a:t>
            </a:r>
            <a:r>
              <a:rPr lang="en-US" sz="2800" dirty="0" err="1" smtClean="0">
                <a:solidFill>
                  <a:srgbClr val="FF0000"/>
                </a:solidFill>
              </a:rPr>
              <a:t>min_sum</a:t>
            </a:r>
            <a:r>
              <a:rPr lang="en-US" sz="2800" dirty="0" smtClean="0"/>
              <a:t>)</a:t>
            </a:r>
          </a:p>
          <a:p>
            <a:endParaRPr lang="en-US" sz="2800" dirty="0" smtClean="0"/>
          </a:p>
          <a:p>
            <a:r>
              <a:rPr lang="en-US" dirty="0" smtClean="0"/>
              <a:t>Time complexity: </a:t>
            </a:r>
            <a:r>
              <a:rPr lang="en-US" dirty="0" smtClean="0">
                <a:solidFill>
                  <a:srgbClr val="0000FF"/>
                </a:solidFill>
              </a:rPr>
              <a:t>O(n</a:t>
            </a:r>
            <a:r>
              <a:rPr lang="en-US" baseline="30000" dirty="0" smtClean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163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5206403"/>
          </a:xfrm>
        </p:spPr>
        <p:txBody>
          <a:bodyPr>
            <a:normAutofit/>
          </a:bodyPr>
          <a:lstStyle/>
          <a:p>
            <a:r>
              <a:rPr lang="en-US" dirty="0" smtClean="0"/>
              <a:t>S:   1 1 2 3 5 8 13 21 34 …</a:t>
            </a:r>
          </a:p>
          <a:p>
            <a:r>
              <a:rPr lang="en-US" dirty="0" smtClean="0"/>
              <a:t>How to find the n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fibonacci</a:t>
            </a:r>
            <a:r>
              <a:rPr lang="en-US" dirty="0" smtClean="0"/>
              <a:t> number?</a:t>
            </a:r>
          </a:p>
          <a:p>
            <a:endParaRPr lang="en-US" sz="2000" dirty="0" smtClean="0"/>
          </a:p>
          <a:p>
            <a:r>
              <a:rPr lang="en-US" dirty="0" smtClean="0"/>
              <a:t>Too trivial</a:t>
            </a:r>
          </a:p>
          <a:p>
            <a:endParaRPr lang="en-US" sz="2000" dirty="0"/>
          </a:p>
          <a:p>
            <a:r>
              <a:rPr lang="en-US" dirty="0" smtClean="0"/>
              <a:t>Brute force recursion</a:t>
            </a:r>
          </a:p>
          <a:p>
            <a:pPr lvl="1"/>
            <a:r>
              <a:rPr lang="en-US" dirty="0" smtClean="0"/>
              <a:t>Overlapping </a:t>
            </a:r>
            <a:r>
              <a:rPr lang="en-US" dirty="0" err="1" smtClean="0"/>
              <a:t>subproblems</a:t>
            </a:r>
            <a:endParaRPr lang="en-US" dirty="0" smtClean="0"/>
          </a:p>
          <a:p>
            <a:r>
              <a:rPr lang="en-US" dirty="0" err="1" smtClean="0"/>
              <a:t>Memoization</a:t>
            </a:r>
            <a:r>
              <a:rPr lang="en-US" dirty="0" smtClean="0"/>
              <a:t> / Dynamic Programming</a:t>
            </a:r>
          </a:p>
          <a:p>
            <a:pPr lvl="1"/>
            <a:r>
              <a:rPr lang="en-US" dirty="0" smtClean="0"/>
              <a:t>Faster :D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0159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3-D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5168487"/>
          </a:xfrm>
        </p:spPr>
        <p:txBody>
          <a:bodyPr>
            <a:normAutofit/>
          </a:bodyPr>
          <a:lstStyle/>
          <a:p>
            <a:r>
              <a:rPr lang="en-US" dirty="0" smtClean="0"/>
              <a:t>Do you remember how to solve Max 2-D sum?</a:t>
            </a:r>
          </a:p>
          <a:p>
            <a:r>
              <a:rPr lang="en-US" dirty="0" smtClean="0"/>
              <a:t>Can you find a way in which we can reduce this problem to Max 2-D sum?</a:t>
            </a:r>
          </a:p>
          <a:p>
            <a:r>
              <a:rPr lang="en-US" dirty="0" smtClean="0"/>
              <a:t>How many </a:t>
            </a:r>
            <a:r>
              <a:rPr lang="en-US" u="sng" dirty="0" smtClean="0"/>
              <a:t>boards</a:t>
            </a:r>
            <a:r>
              <a:rPr lang="en-US" dirty="0" smtClean="0"/>
              <a:t> are involved?</a:t>
            </a:r>
          </a:p>
          <a:p>
            <a:r>
              <a:rPr lang="en-US" dirty="0" smtClean="0"/>
              <a:t>You can solve it now as long as you remember how to solve Max 2-D sum.</a:t>
            </a:r>
          </a:p>
          <a:p>
            <a:r>
              <a:rPr lang="en-US" dirty="0" smtClean="0"/>
              <a:t>Sample: </a:t>
            </a:r>
            <a:r>
              <a:rPr lang="en-US" u="sng" dirty="0" err="1" smtClean="0"/>
              <a:t>UVa</a:t>
            </a:r>
            <a:r>
              <a:rPr lang="en-US" u="sng" dirty="0" smtClean="0"/>
              <a:t> 10755</a:t>
            </a:r>
          </a:p>
          <a:p>
            <a:r>
              <a:rPr lang="en-US" dirty="0" smtClean="0"/>
              <a:t>Time complexity: </a:t>
            </a:r>
            <a:r>
              <a:rPr lang="en-US" dirty="0" smtClean="0">
                <a:solidFill>
                  <a:srgbClr val="0000FF"/>
                </a:solidFill>
              </a:rPr>
              <a:t>O(n</a:t>
            </a:r>
            <a:r>
              <a:rPr lang="en-US" baseline="30000" dirty="0" smtClean="0">
                <a:solidFill>
                  <a:srgbClr val="0000FF"/>
                </a:solidFill>
              </a:rPr>
              <a:t>5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303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2-D Subset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17637"/>
            <a:ext cx="7498080" cy="5236565"/>
          </a:xfrm>
        </p:spPr>
        <p:txBody>
          <a:bodyPr/>
          <a:lstStyle/>
          <a:p>
            <a:r>
              <a:rPr lang="en-US" dirty="0" smtClean="0"/>
              <a:t>Problem: Given positive integers 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2</a:t>
            </a:r>
            <a:r>
              <a:rPr lang="en-US" dirty="0" smtClean="0"/>
              <a:t>, …, a</a:t>
            </a:r>
            <a:r>
              <a:rPr lang="en-US" baseline="-25000" dirty="0" smtClean="0"/>
              <a:t>n</a:t>
            </a:r>
            <a:r>
              <a:rPr lang="en-US" dirty="0" smtClean="0"/>
              <a:t>, you have to determine whether it is possible to divide the n integers into </a:t>
            </a:r>
            <a:r>
              <a:rPr lang="en-US" dirty="0" smtClean="0">
                <a:solidFill>
                  <a:srgbClr val="FF0000"/>
                </a:solidFill>
              </a:rPr>
              <a:t>three disjoint subsets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0000FF"/>
                </a:solidFill>
              </a:rPr>
              <a:t>equal sum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kid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454" y="3514750"/>
            <a:ext cx="3139452" cy="3139452"/>
          </a:xfrm>
          <a:prstGeom prst="rect">
            <a:avLst/>
          </a:prstGeom>
        </p:spPr>
      </p:pic>
      <p:pic>
        <p:nvPicPr>
          <p:cNvPr id="5" name="Picture 4" descr="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249" y="4912302"/>
            <a:ext cx="1820883" cy="15902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3265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2-D Subset </a:t>
            </a:r>
            <a:r>
              <a:rPr lang="en-US" dirty="0"/>
              <a:t>S</a:t>
            </a:r>
            <a:r>
              <a:rPr lang="en-US" dirty="0" smtClean="0"/>
              <a:t>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5168487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               </a:t>
            </a:r>
            <a:r>
              <a:rPr lang="en-US" sz="3500" u="sng" dirty="0" smtClean="0"/>
              <a:t>Jack </a:t>
            </a:r>
            <a:r>
              <a:rPr lang="en-US" sz="3500" u="sng" dirty="0" err="1" smtClean="0"/>
              <a:t>choi</a:t>
            </a:r>
            <a:r>
              <a:rPr lang="en-US" sz="3500" u="sng" dirty="0" smtClean="0"/>
              <a:t> approach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smtClean="0">
                <a:solidFill>
                  <a:srgbClr val="FF0000"/>
                </a:solidFill>
              </a:rPr>
              <a:t>Try all possibilities</a:t>
            </a:r>
          </a:p>
          <a:p>
            <a:pPr marL="82296" indent="0">
              <a:buNone/>
            </a:pPr>
            <a:endParaRPr lang="en-US" sz="2000" dirty="0"/>
          </a:p>
          <a:p>
            <a:pPr marL="82296" indent="0">
              <a:buNone/>
            </a:pPr>
            <a:r>
              <a:rPr lang="en-US" u="sng" dirty="0" smtClean="0"/>
              <a:t>One possibility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A = { a</a:t>
            </a:r>
            <a:r>
              <a:rPr lang="en-US" baseline="-25000" dirty="0" smtClean="0"/>
              <a:t>3</a:t>
            </a:r>
            <a:r>
              <a:rPr lang="en-US" dirty="0" smtClean="0"/>
              <a:t>, a</a:t>
            </a:r>
            <a:r>
              <a:rPr lang="en-US" baseline="-25000" dirty="0" smtClean="0"/>
              <a:t>4</a:t>
            </a:r>
            <a:r>
              <a:rPr lang="en-US" dirty="0" smtClean="0"/>
              <a:t>, a</a:t>
            </a:r>
            <a:r>
              <a:rPr lang="en-US" baseline="-25000" dirty="0" smtClean="0"/>
              <a:t>7</a:t>
            </a:r>
            <a:r>
              <a:rPr lang="en-US" dirty="0" smtClean="0"/>
              <a:t>, …, a</a:t>
            </a:r>
            <a:r>
              <a:rPr lang="en-US" baseline="-25000" dirty="0" smtClean="0"/>
              <a:t>n-1</a:t>
            </a:r>
            <a:r>
              <a:rPr lang="en-US" dirty="0" smtClean="0"/>
              <a:t> }</a:t>
            </a:r>
          </a:p>
          <a:p>
            <a:pPr marL="82296" indent="0">
              <a:buNone/>
            </a:pPr>
            <a:r>
              <a:rPr lang="en-US" dirty="0" smtClean="0"/>
              <a:t>	B = { a</a:t>
            </a:r>
            <a:r>
              <a:rPr lang="en-US" baseline="-25000" dirty="0" smtClean="0"/>
              <a:t>1</a:t>
            </a:r>
            <a:r>
              <a:rPr lang="en-US" dirty="0" smtClean="0"/>
              <a:t>, a</a:t>
            </a:r>
            <a:r>
              <a:rPr lang="en-US" baseline="-25000" dirty="0" smtClean="0"/>
              <a:t>6</a:t>
            </a:r>
            <a:r>
              <a:rPr lang="en-US" dirty="0" smtClean="0"/>
              <a:t>, a</a:t>
            </a:r>
            <a:r>
              <a:rPr lang="en-US" baseline="-25000" dirty="0" smtClean="0"/>
              <a:t>8</a:t>
            </a:r>
            <a:r>
              <a:rPr lang="en-US" dirty="0" smtClean="0"/>
              <a:t>, …, a</a:t>
            </a:r>
            <a:r>
              <a:rPr lang="en-US" baseline="-25000" dirty="0" smtClean="0"/>
              <a:t>n</a:t>
            </a:r>
            <a:r>
              <a:rPr lang="en-US" dirty="0" smtClean="0"/>
              <a:t> }</a:t>
            </a:r>
          </a:p>
          <a:p>
            <a:pPr marL="82296" indent="0">
              <a:buNone/>
            </a:pPr>
            <a:r>
              <a:rPr lang="en-US" dirty="0" smtClean="0"/>
              <a:t>	C = { a</a:t>
            </a:r>
            <a:r>
              <a:rPr lang="en-US" baseline="-25000" dirty="0" smtClean="0"/>
              <a:t>2</a:t>
            </a:r>
            <a:r>
              <a:rPr lang="en-US" dirty="0" smtClean="0"/>
              <a:t>, a</a:t>
            </a:r>
            <a:r>
              <a:rPr lang="en-US" baseline="-25000" dirty="0" smtClean="0"/>
              <a:t>5</a:t>
            </a:r>
            <a:r>
              <a:rPr lang="en-US" dirty="0" smtClean="0"/>
              <a:t>, a</a:t>
            </a:r>
            <a:r>
              <a:rPr lang="en-US" baseline="-25000" dirty="0" smtClean="0"/>
              <a:t>9</a:t>
            </a:r>
            <a:r>
              <a:rPr lang="en-US" dirty="0" smtClean="0"/>
              <a:t>, …, a</a:t>
            </a:r>
            <a:r>
              <a:rPr lang="en-US" baseline="-25000" dirty="0" smtClean="0"/>
              <a:t>n-2</a:t>
            </a:r>
            <a:r>
              <a:rPr lang="en-US" dirty="0" smtClean="0"/>
              <a:t> }</a:t>
            </a:r>
          </a:p>
          <a:p>
            <a:endParaRPr lang="en-US" sz="1000" dirty="0"/>
          </a:p>
          <a:p>
            <a:r>
              <a:rPr lang="en-US" dirty="0" smtClean="0"/>
              <a:t>Each integer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</a:t>
            </a:r>
            <a:r>
              <a:rPr lang="en-US" dirty="0" smtClean="0"/>
              <a:t> can be either in A or B or C, so # of cases =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</a:p>
        </p:txBody>
      </p:sp>
      <p:pic>
        <p:nvPicPr>
          <p:cNvPr id="4" name="Picture 3" descr="jackchoi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549" y="1417638"/>
            <a:ext cx="1177587" cy="13711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558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2-D Subset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time complexity of jack </a:t>
            </a:r>
            <a:r>
              <a:rPr lang="en-US" dirty="0" err="1" smtClean="0"/>
              <a:t>choi’s</a:t>
            </a:r>
            <a:r>
              <a:rPr lang="en-US" dirty="0" smtClean="0"/>
              <a:t> algorithm?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O(3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n)</a:t>
            </a:r>
          </a:p>
          <a:p>
            <a:endParaRPr lang="en-US" dirty="0" smtClean="0"/>
          </a:p>
          <a:p>
            <a:r>
              <a:rPr lang="en-US" dirty="0" smtClean="0"/>
              <a:t>Can we do it better?</a:t>
            </a:r>
          </a:p>
          <a:p>
            <a:r>
              <a:rPr lang="en-US" dirty="0" smtClean="0"/>
              <a:t>Do you remember how to solve subset sum?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665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2-D Subset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9927" y="1447800"/>
            <a:ext cx="7783761" cy="4800600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be the </a:t>
            </a:r>
            <a:r>
              <a:rPr lang="en-US" u="sng" dirty="0" smtClean="0"/>
              <a:t>sum</a:t>
            </a:r>
            <a:r>
              <a:rPr lang="en-US" dirty="0" smtClean="0"/>
              <a:t> of the n integers</a:t>
            </a:r>
          </a:p>
          <a:p>
            <a:endParaRPr lang="en-US" dirty="0" smtClean="0"/>
          </a:p>
          <a:p>
            <a:r>
              <a:rPr lang="en-US" b="1" dirty="0" smtClean="0"/>
              <a:t>Key observation</a:t>
            </a:r>
          </a:p>
          <a:p>
            <a:pPr lvl="1"/>
            <a:r>
              <a:rPr lang="en-US" dirty="0" smtClean="0"/>
              <a:t>     N is NOT divisible by 3</a:t>
            </a:r>
          </a:p>
          <a:p>
            <a:pPr lvl="1"/>
            <a:r>
              <a:rPr lang="en-US" dirty="0" smtClean="0"/>
              <a:t>=&gt; Impossible</a:t>
            </a:r>
          </a:p>
          <a:p>
            <a:pPr lvl="1"/>
            <a:r>
              <a:rPr lang="en-US" dirty="0" smtClean="0"/>
              <a:t>     There exists an integer 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greater than </a:t>
            </a:r>
            <a:r>
              <a:rPr lang="en-US" dirty="0" smtClean="0">
                <a:solidFill>
                  <a:srgbClr val="FF0000"/>
                </a:solidFill>
              </a:rPr>
              <a:t>N / 3</a:t>
            </a:r>
          </a:p>
          <a:p>
            <a:pPr lvl="1"/>
            <a:r>
              <a:rPr lang="en-US" dirty="0" smtClean="0"/>
              <a:t>=&gt; Impossible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2-D Subset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055" y="1205345"/>
            <a:ext cx="7700633" cy="54448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Similar to subset sum</a:t>
            </a:r>
          </a:p>
          <a:p>
            <a:r>
              <a:rPr lang="en-US" sz="2800" dirty="0" smtClean="0"/>
              <a:t>Target = N / 3</a:t>
            </a:r>
          </a:p>
          <a:p>
            <a:r>
              <a:rPr lang="en-US" sz="2800" dirty="0" smtClean="0"/>
              <a:t>Define S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(u, v) to be true if it is possible to divide the first </a:t>
            </a:r>
            <a:r>
              <a:rPr lang="en-US" sz="2800" dirty="0" err="1" smtClean="0"/>
              <a:t>i</a:t>
            </a:r>
            <a:r>
              <a:rPr lang="en-US" sz="2800" dirty="0" smtClean="0"/>
              <a:t> integers 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…, </a:t>
            </a:r>
            <a:r>
              <a:rPr lang="en-US" sz="2800" dirty="0" err="1" smtClean="0"/>
              <a:t>a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into three disjoint subsets with sum u, v, and N - u - v.</a:t>
            </a:r>
          </a:p>
          <a:p>
            <a:r>
              <a:rPr lang="en-US" sz="2800" u="sng" dirty="0" smtClean="0"/>
              <a:t>Recurrence</a:t>
            </a:r>
          </a:p>
          <a:p>
            <a:pPr lvl="1"/>
            <a:r>
              <a:rPr lang="en-US" sz="2200" dirty="0" smtClean="0"/>
              <a:t>                  true    if </a:t>
            </a:r>
            <a:r>
              <a:rPr lang="en-US" sz="2200" dirty="0" err="1" smtClean="0"/>
              <a:t>i</a:t>
            </a:r>
            <a:r>
              <a:rPr lang="en-US" sz="2200" dirty="0" smtClean="0"/>
              <a:t> = u = v = 0</a:t>
            </a:r>
          </a:p>
          <a:p>
            <a:pPr lvl="1"/>
            <a:r>
              <a:rPr lang="en-US" sz="2200" dirty="0" smtClean="0"/>
              <a:t>S</a:t>
            </a:r>
            <a:r>
              <a:rPr lang="en-US" sz="2200" baseline="-25000" dirty="0" smtClean="0"/>
              <a:t>i</a:t>
            </a:r>
            <a:r>
              <a:rPr lang="en-US" sz="2200" dirty="0" smtClean="0"/>
              <a:t>(u, v) =      true    if </a:t>
            </a:r>
            <a:r>
              <a:rPr lang="en-US" sz="2200" dirty="0" smtClean="0">
                <a:solidFill>
                  <a:srgbClr val="FF0000"/>
                </a:solidFill>
              </a:rPr>
              <a:t>S</a:t>
            </a:r>
            <a:r>
              <a:rPr lang="en-US" sz="2200" baseline="-25000" dirty="0" smtClean="0">
                <a:solidFill>
                  <a:srgbClr val="FF0000"/>
                </a:solidFill>
              </a:rPr>
              <a:t>i-1</a:t>
            </a:r>
            <a:r>
              <a:rPr lang="en-US" sz="2200" dirty="0" smtClean="0">
                <a:solidFill>
                  <a:srgbClr val="FF0000"/>
                </a:solidFill>
              </a:rPr>
              <a:t>(u – </a:t>
            </a:r>
            <a:r>
              <a:rPr lang="en-US" sz="2200" dirty="0" err="1" smtClean="0">
                <a:solidFill>
                  <a:srgbClr val="FF0000"/>
                </a:solidFill>
              </a:rPr>
              <a:t>a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200" dirty="0" smtClean="0">
                <a:solidFill>
                  <a:srgbClr val="FF0000"/>
                </a:solidFill>
              </a:rPr>
              <a:t>, v)</a:t>
            </a:r>
            <a:r>
              <a:rPr lang="en-US" sz="2200" dirty="0" smtClean="0"/>
              <a:t> or </a:t>
            </a:r>
            <a:r>
              <a:rPr lang="en-US" sz="2200" dirty="0" smtClean="0">
                <a:solidFill>
                  <a:srgbClr val="00B050"/>
                </a:solidFill>
              </a:rPr>
              <a:t>S</a:t>
            </a:r>
            <a:r>
              <a:rPr lang="en-US" sz="2200" baseline="-25000" dirty="0" smtClean="0">
                <a:solidFill>
                  <a:srgbClr val="00B050"/>
                </a:solidFill>
              </a:rPr>
              <a:t>i-1</a:t>
            </a:r>
            <a:r>
              <a:rPr lang="en-US" sz="2200" dirty="0" smtClean="0">
                <a:solidFill>
                  <a:srgbClr val="00B050"/>
                </a:solidFill>
              </a:rPr>
              <a:t>(u, v – </a:t>
            </a:r>
            <a:r>
              <a:rPr lang="en-US" sz="2200" dirty="0" err="1" smtClean="0">
                <a:solidFill>
                  <a:srgbClr val="00B050"/>
                </a:solidFill>
              </a:rPr>
              <a:t>a</a:t>
            </a:r>
            <a:r>
              <a:rPr lang="en-US" sz="2200" baseline="-25000" dirty="0" err="1" smtClean="0">
                <a:solidFill>
                  <a:srgbClr val="00B050"/>
                </a:solidFill>
              </a:rPr>
              <a:t>i</a:t>
            </a:r>
            <a:r>
              <a:rPr lang="en-US" sz="2200" dirty="0" smtClean="0">
                <a:solidFill>
                  <a:srgbClr val="00B050"/>
                </a:solidFill>
              </a:rPr>
              <a:t>)</a:t>
            </a:r>
            <a:r>
              <a:rPr lang="en-US" sz="2200" dirty="0" smtClean="0"/>
              <a:t> or </a:t>
            </a:r>
            <a:r>
              <a:rPr lang="en-US" sz="2200" dirty="0" smtClean="0">
                <a:solidFill>
                  <a:srgbClr val="0070C0"/>
                </a:solidFill>
              </a:rPr>
              <a:t>S</a:t>
            </a:r>
            <a:r>
              <a:rPr lang="en-US" sz="2200" baseline="-25000" dirty="0" smtClean="0">
                <a:solidFill>
                  <a:srgbClr val="0070C0"/>
                </a:solidFill>
              </a:rPr>
              <a:t>i-1</a:t>
            </a:r>
            <a:r>
              <a:rPr lang="en-US" sz="2200" dirty="0" smtClean="0">
                <a:solidFill>
                  <a:srgbClr val="0070C0"/>
                </a:solidFill>
              </a:rPr>
              <a:t>(u, v)</a:t>
            </a:r>
          </a:p>
          <a:p>
            <a:pPr lvl="1"/>
            <a:r>
              <a:rPr lang="en-US" sz="2200" dirty="0" smtClean="0"/>
              <a:t>                  false    otherwise</a:t>
            </a:r>
          </a:p>
          <a:p>
            <a:r>
              <a:rPr lang="en-US" sz="2800" dirty="0" smtClean="0"/>
              <a:t>Finally, if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(Target, Target) if true, then it is possible.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507" y="4322612"/>
            <a:ext cx="395724" cy="791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2-D Subset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33055"/>
            <a:ext cx="7498080" cy="5403272"/>
          </a:xfrm>
        </p:spPr>
        <p:txBody>
          <a:bodyPr>
            <a:normAutofit/>
          </a:bodyPr>
          <a:lstStyle/>
          <a:p>
            <a:r>
              <a:rPr lang="en-US" dirty="0" smtClean="0"/>
              <a:t>Sample: </a:t>
            </a:r>
            <a:r>
              <a:rPr lang="en-US" u="sng" dirty="0" err="1" smtClean="0"/>
              <a:t>UVa</a:t>
            </a:r>
            <a:r>
              <a:rPr lang="en-US" u="sng" dirty="0" smtClean="0"/>
              <a:t> 10482</a:t>
            </a:r>
          </a:p>
          <a:p>
            <a:endParaRPr lang="en-US" sz="1000" dirty="0" smtClean="0"/>
          </a:p>
          <a:p>
            <a:r>
              <a:rPr lang="en-US" sz="2200" dirty="0" err="1" smtClean="0"/>
              <a:t>memset</a:t>
            </a:r>
            <a:r>
              <a:rPr lang="en-US" sz="2200" dirty="0" smtClean="0"/>
              <a:t>(</a:t>
            </a:r>
            <a:r>
              <a:rPr lang="en-US" sz="2200" dirty="0" err="1" smtClean="0"/>
              <a:t>dp</a:t>
            </a:r>
            <a:r>
              <a:rPr lang="en-US" sz="2200" dirty="0" smtClean="0"/>
              <a:t>, false, </a:t>
            </a:r>
            <a:r>
              <a:rPr lang="en-US" sz="2200" dirty="0" err="1" smtClean="0"/>
              <a:t>sizeof</a:t>
            </a:r>
            <a:r>
              <a:rPr lang="en-US" sz="2200" dirty="0" smtClean="0"/>
              <a:t> </a:t>
            </a:r>
            <a:r>
              <a:rPr lang="en-US" sz="2200" dirty="0" err="1" smtClean="0"/>
              <a:t>dp</a:t>
            </a:r>
            <a:r>
              <a:rPr lang="en-US" sz="2200" dirty="0" smtClean="0"/>
              <a:t>);</a:t>
            </a:r>
          </a:p>
          <a:p>
            <a:r>
              <a:rPr lang="en-US" sz="2200" dirty="0" err="1" smtClean="0">
                <a:solidFill>
                  <a:srgbClr val="FF0000"/>
                </a:solidFill>
              </a:rPr>
              <a:t>dp</a:t>
            </a:r>
            <a:r>
              <a:rPr lang="en-US" sz="2200" dirty="0" smtClean="0">
                <a:solidFill>
                  <a:srgbClr val="FF0000"/>
                </a:solidFill>
              </a:rPr>
              <a:t>[0][0] = true</a:t>
            </a:r>
            <a:r>
              <a:rPr lang="en-US" sz="2200" dirty="0" smtClean="0"/>
              <a:t>;</a:t>
            </a:r>
          </a:p>
          <a:p>
            <a:r>
              <a:rPr lang="en-US" sz="2200" dirty="0" smtClean="0"/>
              <a:t>target = N / 3;</a:t>
            </a:r>
          </a:p>
          <a:p>
            <a:r>
              <a:rPr lang="en-US" sz="2200" dirty="0" smtClean="0"/>
              <a:t>for (</a:t>
            </a:r>
            <a:r>
              <a:rPr lang="en-US" sz="2200" dirty="0" err="1" smtClean="0"/>
              <a:t>int</a:t>
            </a:r>
            <a:r>
              <a:rPr lang="en-US" sz="2200" dirty="0" smtClean="0"/>
              <a:t> </a:t>
            </a:r>
            <a:r>
              <a:rPr lang="en-US" sz="2200" dirty="0" err="1" smtClean="0"/>
              <a:t>i</a:t>
            </a:r>
            <a:r>
              <a:rPr lang="en-US" sz="2200" dirty="0" smtClean="0"/>
              <a:t> = 0; </a:t>
            </a:r>
            <a:r>
              <a:rPr lang="en-US" sz="2200" dirty="0" err="1" smtClean="0"/>
              <a:t>i</a:t>
            </a:r>
            <a:r>
              <a:rPr lang="en-US" sz="2200" dirty="0" smtClean="0"/>
              <a:t> &lt; n; </a:t>
            </a:r>
            <a:r>
              <a:rPr lang="en-US" sz="2200" dirty="0" err="1" smtClean="0"/>
              <a:t>i</a:t>
            </a:r>
            <a:r>
              <a:rPr lang="en-US" sz="2200" dirty="0" smtClean="0"/>
              <a:t>++)</a:t>
            </a:r>
          </a:p>
          <a:p>
            <a:r>
              <a:rPr lang="en-US" sz="2200" dirty="0" smtClean="0"/>
              <a:t>    for (</a:t>
            </a:r>
            <a:r>
              <a:rPr lang="en-US" sz="2200" dirty="0" err="1" smtClean="0"/>
              <a:t>int</a:t>
            </a:r>
            <a:r>
              <a:rPr lang="en-US" sz="2200" dirty="0" smtClean="0"/>
              <a:t> j = target; j &gt;= 0; j--)</a:t>
            </a:r>
          </a:p>
          <a:p>
            <a:r>
              <a:rPr lang="en-US" sz="2200" dirty="0" smtClean="0"/>
              <a:t>        for (</a:t>
            </a:r>
            <a:r>
              <a:rPr lang="en-US" sz="2200" dirty="0" err="1" smtClean="0"/>
              <a:t>int</a:t>
            </a:r>
            <a:r>
              <a:rPr lang="en-US" sz="2200" dirty="0" smtClean="0"/>
              <a:t> k = target; k &gt;= 0; k--)</a:t>
            </a:r>
          </a:p>
          <a:p>
            <a:r>
              <a:rPr lang="en-US" sz="2200" dirty="0" smtClean="0"/>
              <a:t>            if (</a:t>
            </a:r>
            <a:r>
              <a:rPr lang="en-US" sz="2200" dirty="0" err="1" smtClean="0">
                <a:solidFill>
                  <a:srgbClr val="FF0000"/>
                </a:solidFill>
              </a:rPr>
              <a:t>dp</a:t>
            </a:r>
            <a:r>
              <a:rPr lang="en-US" sz="2200" dirty="0" smtClean="0">
                <a:solidFill>
                  <a:srgbClr val="FF0000"/>
                </a:solidFill>
              </a:rPr>
              <a:t>[j][k]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                </a:t>
            </a:r>
            <a:r>
              <a:rPr lang="en-US" sz="2200" dirty="0" err="1" smtClean="0">
                <a:solidFill>
                  <a:srgbClr val="FF0000"/>
                </a:solidFill>
              </a:rPr>
              <a:t>dp</a:t>
            </a:r>
            <a:r>
              <a:rPr lang="en-US" sz="2200" dirty="0" smtClean="0">
                <a:solidFill>
                  <a:srgbClr val="FF0000"/>
                </a:solidFill>
              </a:rPr>
              <a:t>[</a:t>
            </a:r>
            <a:r>
              <a:rPr lang="en-US" sz="2200" dirty="0" err="1" smtClean="0">
                <a:solidFill>
                  <a:srgbClr val="FF0000"/>
                </a:solidFill>
              </a:rPr>
              <a:t>j+a</a:t>
            </a:r>
            <a:r>
              <a:rPr lang="en-US" sz="2200" dirty="0" smtClean="0">
                <a:solidFill>
                  <a:srgbClr val="FF0000"/>
                </a:solidFill>
              </a:rPr>
              <a:t>[</a:t>
            </a:r>
            <a:r>
              <a:rPr lang="en-US" sz="2200" dirty="0" err="1" smtClean="0">
                <a:solidFill>
                  <a:srgbClr val="FF0000"/>
                </a:solidFill>
              </a:rPr>
              <a:t>i</a:t>
            </a:r>
            <a:r>
              <a:rPr lang="en-US" sz="2200" dirty="0" smtClean="0">
                <a:solidFill>
                  <a:srgbClr val="FF0000"/>
                </a:solidFill>
              </a:rPr>
              <a:t>]][k] </a:t>
            </a:r>
            <a:r>
              <a:rPr lang="en-US" sz="2200" dirty="0" smtClean="0"/>
              <a:t>=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dp</a:t>
            </a:r>
            <a:r>
              <a:rPr lang="en-US" sz="2200" dirty="0" smtClean="0">
                <a:solidFill>
                  <a:srgbClr val="FF0000"/>
                </a:solidFill>
              </a:rPr>
              <a:t>[j][</a:t>
            </a:r>
            <a:r>
              <a:rPr lang="en-US" sz="2200" dirty="0" err="1" smtClean="0">
                <a:solidFill>
                  <a:srgbClr val="FF0000"/>
                </a:solidFill>
              </a:rPr>
              <a:t>k+a</a:t>
            </a:r>
            <a:r>
              <a:rPr lang="en-US" sz="2200" dirty="0" smtClean="0">
                <a:solidFill>
                  <a:srgbClr val="FF0000"/>
                </a:solidFill>
              </a:rPr>
              <a:t>[</a:t>
            </a:r>
            <a:r>
              <a:rPr lang="en-US" sz="2200" dirty="0" err="1" smtClean="0">
                <a:solidFill>
                  <a:srgbClr val="FF0000"/>
                </a:solidFill>
              </a:rPr>
              <a:t>i</a:t>
            </a:r>
            <a:r>
              <a:rPr lang="en-US" sz="2200" dirty="0" smtClean="0">
                <a:solidFill>
                  <a:srgbClr val="FF0000"/>
                </a:solidFill>
              </a:rPr>
              <a:t>]] </a:t>
            </a:r>
            <a:r>
              <a:rPr lang="en-US" sz="2200" dirty="0" smtClean="0"/>
              <a:t>= true;</a:t>
            </a:r>
          </a:p>
          <a:p>
            <a:endParaRPr lang="en-US" sz="1000" dirty="0" smtClean="0"/>
          </a:p>
          <a:p>
            <a:r>
              <a:rPr lang="en-US" dirty="0" smtClean="0"/>
              <a:t>Time complexity: </a:t>
            </a:r>
            <a:r>
              <a:rPr lang="en-US" dirty="0" smtClean="0">
                <a:solidFill>
                  <a:srgbClr val="0070C0"/>
                </a:solidFill>
              </a:rPr>
              <a:t>O(nN</a:t>
            </a:r>
            <a:r>
              <a:rPr lang="en-US" baseline="30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Rod 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491" y="1246909"/>
            <a:ext cx="7742197" cy="5347855"/>
          </a:xfrm>
        </p:spPr>
        <p:txBody>
          <a:bodyPr>
            <a:normAutofit/>
          </a:bodyPr>
          <a:lstStyle/>
          <a:p>
            <a:r>
              <a:rPr lang="en-US" dirty="0" smtClean="0"/>
              <a:t>Problem: Given a rod of length </a:t>
            </a:r>
            <a:r>
              <a:rPr lang="en-US" u="sng" dirty="0" smtClean="0"/>
              <a:t>L</a:t>
            </a:r>
            <a:r>
              <a:rPr lang="en-US" dirty="0" smtClean="0"/>
              <a:t> and </a:t>
            </a:r>
            <a:r>
              <a:rPr lang="en-US" u="sng" dirty="0" smtClean="0"/>
              <a:t>n</a:t>
            </a:r>
            <a:r>
              <a:rPr lang="en-US" dirty="0" smtClean="0"/>
              <a:t> positions at which it has to be cut, you have to find out the minimum cost for cutting such a rod.</a:t>
            </a:r>
          </a:p>
          <a:p>
            <a:pPr>
              <a:buNone/>
            </a:pPr>
            <a:r>
              <a:rPr lang="en-US" dirty="0" smtClean="0"/>
              <a:t>   [ The cost of cutting a rod is equal to its length. ]</a:t>
            </a:r>
          </a:p>
          <a:p>
            <a:pPr>
              <a:buNone/>
            </a:pPr>
            <a:r>
              <a:rPr lang="en-US" sz="1500" dirty="0" smtClean="0"/>
              <a:t>           0                     2                     4                                 7                                 10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2000" dirty="0" smtClean="0"/>
              <a:t>        p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             p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             p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                     p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                       p</a:t>
            </a:r>
            <a:r>
              <a:rPr lang="en-US" sz="2000" baseline="-25000" dirty="0" smtClean="0"/>
              <a:t>4</a:t>
            </a:r>
          </a:p>
          <a:p>
            <a:r>
              <a:rPr lang="en-US" dirty="0" smtClean="0"/>
              <a:t>Order of cutting:  2 </a:t>
            </a:r>
            <a:r>
              <a:rPr lang="en-US" dirty="0" smtClean="0">
                <a:sym typeface="Wingdings" pitchFamily="2" charset="2"/>
              </a:rPr>
              <a:t> 4  7     Cost: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24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Order of cutting:  4 </a:t>
            </a:r>
            <a:r>
              <a:rPr lang="en-US" dirty="0" smtClean="0">
                <a:sym typeface="Wingdings" pitchFamily="2" charset="2"/>
              </a:rPr>
              <a:t> 2  7     Cost: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20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44015" y="46121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14447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Rod 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17638"/>
            <a:ext cx="7498080" cy="52463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 </a:t>
            </a:r>
            <a:r>
              <a:rPr lang="en-US" sz="3500" u="sng" dirty="0" smtClean="0"/>
              <a:t>Jack </a:t>
            </a:r>
            <a:r>
              <a:rPr lang="en-US" sz="3500" u="sng" dirty="0" err="1" smtClean="0"/>
              <a:t>choi</a:t>
            </a:r>
            <a:r>
              <a:rPr lang="en-US" sz="3500" u="sng" dirty="0" smtClean="0"/>
              <a:t> approach</a:t>
            </a:r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dirty="0" smtClean="0">
                <a:solidFill>
                  <a:srgbClr val="FF0000"/>
                </a:solidFill>
              </a:rPr>
              <a:t>Try all ordering</a:t>
            </a:r>
          </a:p>
          <a:p>
            <a:pPr>
              <a:buNone/>
            </a:pPr>
            <a:endParaRPr lang="en-US" sz="1500" dirty="0" smtClean="0"/>
          </a:p>
          <a:p>
            <a:r>
              <a:rPr lang="en-US" sz="2500" dirty="0" smtClean="0"/>
              <a:t>Order #1:  p</a:t>
            </a:r>
            <a:r>
              <a:rPr lang="en-US" sz="2500" baseline="-25000" dirty="0" smtClean="0"/>
              <a:t>1</a:t>
            </a:r>
            <a:r>
              <a:rPr lang="en-US" sz="2500" dirty="0" smtClean="0"/>
              <a:t> </a:t>
            </a:r>
            <a:r>
              <a:rPr lang="en-US" sz="2500" dirty="0" smtClean="0">
                <a:sym typeface="Wingdings" pitchFamily="2" charset="2"/>
              </a:rPr>
              <a:t> p</a:t>
            </a:r>
            <a:r>
              <a:rPr lang="en-US" sz="2500" baseline="-25000" dirty="0" smtClean="0">
                <a:sym typeface="Wingdings" pitchFamily="2" charset="2"/>
              </a:rPr>
              <a:t>2</a:t>
            </a:r>
            <a:r>
              <a:rPr lang="en-US" sz="2500" dirty="0" smtClean="0">
                <a:sym typeface="Wingdings" pitchFamily="2" charset="2"/>
              </a:rPr>
              <a:t>  p</a:t>
            </a:r>
            <a:r>
              <a:rPr lang="en-US" sz="2500" baseline="-25000" dirty="0" smtClean="0">
                <a:sym typeface="Wingdings" pitchFamily="2" charset="2"/>
              </a:rPr>
              <a:t>3</a:t>
            </a:r>
          </a:p>
          <a:p>
            <a:r>
              <a:rPr lang="en-US" sz="2500" dirty="0" smtClean="0">
                <a:sym typeface="Wingdings" pitchFamily="2" charset="2"/>
              </a:rPr>
              <a:t>Order #2:  p</a:t>
            </a:r>
            <a:r>
              <a:rPr lang="en-US" sz="2500" baseline="-25000" dirty="0" smtClean="0">
                <a:sym typeface="Wingdings" pitchFamily="2" charset="2"/>
              </a:rPr>
              <a:t>1</a:t>
            </a:r>
            <a:r>
              <a:rPr lang="en-US" sz="2500" dirty="0" smtClean="0">
                <a:sym typeface="Wingdings" pitchFamily="2" charset="2"/>
              </a:rPr>
              <a:t>  p</a:t>
            </a:r>
            <a:r>
              <a:rPr lang="en-US" sz="2500" baseline="-25000" dirty="0" smtClean="0">
                <a:sym typeface="Wingdings" pitchFamily="2" charset="2"/>
              </a:rPr>
              <a:t>3</a:t>
            </a:r>
            <a:r>
              <a:rPr lang="en-US" sz="2500" dirty="0" smtClean="0">
                <a:sym typeface="Wingdings" pitchFamily="2" charset="2"/>
              </a:rPr>
              <a:t>  p</a:t>
            </a:r>
            <a:r>
              <a:rPr lang="en-US" sz="2500" baseline="-25000" dirty="0" smtClean="0">
                <a:sym typeface="Wingdings" pitchFamily="2" charset="2"/>
              </a:rPr>
              <a:t>2</a:t>
            </a:r>
          </a:p>
          <a:p>
            <a:r>
              <a:rPr lang="en-US" sz="2500" dirty="0" smtClean="0">
                <a:sym typeface="Wingdings" pitchFamily="2" charset="2"/>
              </a:rPr>
              <a:t>Order #3:  p</a:t>
            </a:r>
            <a:r>
              <a:rPr lang="en-US" sz="2500" baseline="-25000" dirty="0" smtClean="0">
                <a:sym typeface="Wingdings" pitchFamily="2" charset="2"/>
              </a:rPr>
              <a:t>2</a:t>
            </a:r>
            <a:r>
              <a:rPr lang="en-US" sz="2500" dirty="0" smtClean="0">
                <a:sym typeface="Wingdings" pitchFamily="2" charset="2"/>
              </a:rPr>
              <a:t>  p</a:t>
            </a:r>
            <a:r>
              <a:rPr lang="en-US" sz="2500" baseline="-25000" dirty="0" smtClean="0">
                <a:sym typeface="Wingdings" pitchFamily="2" charset="2"/>
              </a:rPr>
              <a:t>1</a:t>
            </a:r>
            <a:r>
              <a:rPr lang="en-US" sz="2500" dirty="0" smtClean="0">
                <a:sym typeface="Wingdings" pitchFamily="2" charset="2"/>
              </a:rPr>
              <a:t>  p</a:t>
            </a:r>
            <a:r>
              <a:rPr lang="en-US" sz="2500" baseline="-25000" dirty="0" smtClean="0">
                <a:sym typeface="Wingdings" pitchFamily="2" charset="2"/>
              </a:rPr>
              <a:t>3</a:t>
            </a:r>
          </a:p>
          <a:p>
            <a:r>
              <a:rPr lang="en-US" sz="2500" dirty="0" smtClean="0">
                <a:sym typeface="Wingdings" pitchFamily="2" charset="2"/>
              </a:rPr>
              <a:t>Order #4:  p</a:t>
            </a:r>
            <a:r>
              <a:rPr lang="en-US" sz="2500" baseline="-25000" dirty="0" smtClean="0">
                <a:sym typeface="Wingdings" pitchFamily="2" charset="2"/>
              </a:rPr>
              <a:t>2</a:t>
            </a:r>
            <a:r>
              <a:rPr lang="en-US" sz="2500" dirty="0" smtClean="0">
                <a:sym typeface="Wingdings" pitchFamily="2" charset="2"/>
              </a:rPr>
              <a:t>  p</a:t>
            </a:r>
            <a:r>
              <a:rPr lang="en-US" sz="2500" baseline="-25000" dirty="0" smtClean="0">
                <a:sym typeface="Wingdings" pitchFamily="2" charset="2"/>
              </a:rPr>
              <a:t>3</a:t>
            </a:r>
            <a:r>
              <a:rPr lang="en-US" sz="2500" dirty="0" smtClean="0">
                <a:sym typeface="Wingdings" pitchFamily="2" charset="2"/>
              </a:rPr>
              <a:t>  p</a:t>
            </a:r>
            <a:r>
              <a:rPr lang="en-US" sz="2500" baseline="-25000" dirty="0" smtClean="0">
                <a:sym typeface="Wingdings" pitchFamily="2" charset="2"/>
              </a:rPr>
              <a:t>1</a:t>
            </a:r>
          </a:p>
          <a:p>
            <a:r>
              <a:rPr lang="en-US" sz="2500" dirty="0" smtClean="0">
                <a:sym typeface="Wingdings" pitchFamily="2" charset="2"/>
              </a:rPr>
              <a:t>Order #5:  p</a:t>
            </a:r>
            <a:r>
              <a:rPr lang="en-US" sz="2500" baseline="-25000" dirty="0" smtClean="0">
                <a:sym typeface="Wingdings" pitchFamily="2" charset="2"/>
              </a:rPr>
              <a:t>3</a:t>
            </a:r>
            <a:r>
              <a:rPr lang="en-US" sz="2500" dirty="0" smtClean="0">
                <a:sym typeface="Wingdings" pitchFamily="2" charset="2"/>
              </a:rPr>
              <a:t>  p</a:t>
            </a:r>
            <a:r>
              <a:rPr lang="en-US" sz="2500" baseline="-25000" dirty="0" smtClean="0">
                <a:sym typeface="Wingdings" pitchFamily="2" charset="2"/>
              </a:rPr>
              <a:t>1</a:t>
            </a:r>
            <a:r>
              <a:rPr lang="en-US" sz="2500" dirty="0" smtClean="0">
                <a:sym typeface="Wingdings" pitchFamily="2" charset="2"/>
              </a:rPr>
              <a:t>  p</a:t>
            </a:r>
            <a:r>
              <a:rPr lang="en-US" sz="2500" baseline="-25000" dirty="0" smtClean="0">
                <a:sym typeface="Wingdings" pitchFamily="2" charset="2"/>
              </a:rPr>
              <a:t>2</a:t>
            </a:r>
          </a:p>
          <a:p>
            <a:r>
              <a:rPr lang="en-US" sz="2500" dirty="0" smtClean="0">
                <a:sym typeface="Wingdings" pitchFamily="2" charset="2"/>
              </a:rPr>
              <a:t>Order #6:  p</a:t>
            </a:r>
            <a:r>
              <a:rPr lang="en-US" sz="2500" baseline="-25000" dirty="0" smtClean="0">
                <a:sym typeface="Wingdings" pitchFamily="2" charset="2"/>
              </a:rPr>
              <a:t>3</a:t>
            </a:r>
            <a:r>
              <a:rPr lang="en-US" sz="2500" dirty="0" smtClean="0">
                <a:sym typeface="Wingdings" pitchFamily="2" charset="2"/>
              </a:rPr>
              <a:t>  p</a:t>
            </a:r>
            <a:r>
              <a:rPr lang="en-US" sz="2500" baseline="-25000" dirty="0" smtClean="0">
                <a:sym typeface="Wingdings" pitchFamily="2" charset="2"/>
              </a:rPr>
              <a:t>2</a:t>
            </a:r>
            <a:r>
              <a:rPr lang="en-US" sz="2500" dirty="0" smtClean="0">
                <a:sym typeface="Wingdings" pitchFamily="2" charset="2"/>
              </a:rPr>
              <a:t>  p</a:t>
            </a:r>
            <a:r>
              <a:rPr lang="en-US" sz="2500" baseline="-25000" dirty="0" smtClean="0">
                <a:sym typeface="Wingdings" pitchFamily="2" charset="2"/>
              </a:rPr>
              <a:t>1</a:t>
            </a:r>
          </a:p>
          <a:p>
            <a:endParaRPr lang="en-US" sz="10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Time complexity: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O(n!)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jackchoi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717" y="1447800"/>
            <a:ext cx="1177587" cy="1371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Rod 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25291"/>
          </a:xfrm>
        </p:spPr>
        <p:txBody>
          <a:bodyPr/>
          <a:lstStyle/>
          <a:p>
            <a:r>
              <a:rPr lang="en-US" dirty="0" smtClean="0"/>
              <a:t>Actually, this problem can be solved efficiently using </a:t>
            </a:r>
            <a:r>
              <a:rPr lang="en-US" dirty="0" err="1" smtClean="0"/>
              <a:t>dp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Assume that we know the minimum cost of a rod with </a:t>
            </a:r>
            <a:r>
              <a:rPr lang="en-US" u="sng" dirty="0" smtClean="0"/>
              <a:t>no more than n - 1 cut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to solve a BIG problem with the help of </a:t>
            </a:r>
            <a:r>
              <a:rPr lang="en-US" dirty="0" err="1" smtClean="0"/>
              <a:t>subproblems</a:t>
            </a:r>
            <a:r>
              <a:rPr lang="en-US" dirty="0" smtClean="0"/>
              <a:t>?</a:t>
            </a:r>
          </a:p>
          <a:p>
            <a:r>
              <a:rPr lang="en-US" dirty="0" smtClean="0"/>
              <a:t>Define </a:t>
            </a:r>
            <a:r>
              <a:rPr lang="en-US" b="1" dirty="0" smtClean="0"/>
              <a:t>OPT(</a:t>
            </a:r>
            <a:r>
              <a:rPr lang="en-US" b="1" dirty="0" err="1" smtClean="0"/>
              <a:t>i</a:t>
            </a:r>
            <a:r>
              <a:rPr lang="en-US" b="1" dirty="0" smtClean="0"/>
              <a:t>, j)</a:t>
            </a:r>
            <a:r>
              <a:rPr lang="en-US" dirty="0" smtClean="0"/>
              <a:t> to be the minimum cost of a rod that begins at </a:t>
            </a:r>
            <a:r>
              <a:rPr lang="en-US" b="1" dirty="0" smtClean="0"/>
              <a:t>p</a:t>
            </a:r>
            <a:r>
              <a:rPr lang="en-US" b="1" baseline="-25000" dirty="0" smtClean="0"/>
              <a:t>i</a:t>
            </a:r>
            <a:r>
              <a:rPr lang="en-US" dirty="0" smtClean="0"/>
              <a:t> and ends at </a:t>
            </a:r>
            <a:r>
              <a:rPr lang="en-US" b="1" dirty="0" err="1" smtClean="0"/>
              <a:t>p</a:t>
            </a:r>
            <a:r>
              <a:rPr lang="en-US" b="1" baseline="-25000" dirty="0" err="1" smtClean="0"/>
              <a:t>j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17638"/>
            <a:ext cx="7498080" cy="5217410"/>
          </a:xfrm>
        </p:spPr>
        <p:txBody>
          <a:bodyPr/>
          <a:lstStyle/>
          <a:p>
            <a:r>
              <a:rPr lang="en-US" dirty="0" smtClean="0"/>
              <a:t>Problem: Given an array of number, you have to find the contiguous </a:t>
            </a:r>
            <a:r>
              <a:rPr lang="en-US" dirty="0" err="1" smtClean="0"/>
              <a:t>subarray</a:t>
            </a:r>
            <a:r>
              <a:rPr lang="en-US" dirty="0" smtClean="0"/>
              <a:t> which has the largest sum.</a:t>
            </a:r>
          </a:p>
          <a:p>
            <a:endParaRPr lang="en-US" dirty="0" smtClean="0"/>
          </a:p>
          <a:p>
            <a:r>
              <a:rPr lang="en-US" dirty="0" smtClean="0"/>
              <a:t>Sum =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Sum =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[Max] Sum = </a:t>
            </a:r>
            <a:r>
              <a:rPr lang="en-US" dirty="0" smtClean="0">
                <a:solidFill>
                  <a:srgbClr val="0000FF"/>
                </a:solidFill>
              </a:rPr>
              <a:t>6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1995508"/>
              </p:ext>
            </p:extLst>
          </p:nvPr>
        </p:nvGraphicFramePr>
        <p:xfrm>
          <a:off x="1735292" y="3071951"/>
          <a:ext cx="6884260" cy="434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</a:tblGrid>
              <a:tr h="4348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A[]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-2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-5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1193088"/>
              </p:ext>
            </p:extLst>
          </p:nvPr>
        </p:nvGraphicFramePr>
        <p:xfrm>
          <a:off x="1735292" y="4169477"/>
          <a:ext cx="6884260" cy="434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</a:tblGrid>
              <a:tr h="4348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A[]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-2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-3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-1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42096004"/>
              </p:ext>
            </p:extLst>
          </p:nvPr>
        </p:nvGraphicFramePr>
        <p:xfrm>
          <a:off x="1744982" y="5306431"/>
          <a:ext cx="6884260" cy="434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</a:tblGrid>
              <a:tr h="43482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A[]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-2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-3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-1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5071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Rod 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Base Case</a:t>
            </a:r>
          </a:p>
          <a:p>
            <a:pPr lvl="1"/>
            <a:r>
              <a:rPr lang="en-US" dirty="0" smtClean="0"/>
              <a:t>OPT(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+ 1) = 0     for all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Why?   No need to cut!</a:t>
            </a:r>
          </a:p>
          <a:p>
            <a:endParaRPr lang="en-US" dirty="0" smtClean="0"/>
          </a:p>
          <a:p>
            <a:r>
              <a:rPr lang="en-US" u="sng" dirty="0" smtClean="0"/>
              <a:t>Recurrence</a:t>
            </a:r>
          </a:p>
          <a:p>
            <a:pPr lvl="1"/>
            <a:r>
              <a:rPr lang="en-US" dirty="0" smtClean="0"/>
              <a:t>OPT(</a:t>
            </a:r>
            <a:r>
              <a:rPr lang="en-US" dirty="0" err="1" smtClean="0"/>
              <a:t>i</a:t>
            </a:r>
            <a:r>
              <a:rPr lang="en-US" dirty="0" smtClean="0"/>
              <a:t>, j) = max { OPT(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) + OPT(</a:t>
            </a:r>
            <a:r>
              <a:rPr lang="en-US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, j) + </a:t>
            </a:r>
            <a:r>
              <a:rPr lang="en-US" dirty="0" smtClean="0">
                <a:solidFill>
                  <a:srgbClr val="00B050"/>
                </a:solidFill>
              </a:rPr>
              <a:t>L</a:t>
            </a:r>
            <a:r>
              <a:rPr lang="en-US" baseline="-25000" dirty="0" smtClean="0">
                <a:solidFill>
                  <a:srgbClr val="00B050"/>
                </a:solidFill>
              </a:rPr>
              <a:t>i, j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where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 &lt; j and </a:t>
            </a:r>
            <a:r>
              <a:rPr lang="en-US" dirty="0" err="1" smtClean="0">
                <a:solidFill>
                  <a:srgbClr val="00B050"/>
                </a:solidFill>
              </a:rPr>
              <a:t>L</a:t>
            </a:r>
            <a:r>
              <a:rPr lang="en-US" baseline="-25000" dirty="0" err="1" smtClean="0">
                <a:solidFill>
                  <a:srgbClr val="00B050"/>
                </a:solidFill>
              </a:rPr>
              <a:t>i,j</a:t>
            </a:r>
            <a:r>
              <a:rPr lang="en-US" dirty="0" smtClean="0"/>
              <a:t> is the length</a:t>
            </a:r>
          </a:p>
          <a:p>
            <a:pPr lvl="1"/>
            <a:r>
              <a:rPr lang="en-US" dirty="0" smtClean="0"/>
              <a:t>Why?   Try all intermediate points!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Rod Cutting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782" y="1260764"/>
            <a:ext cx="7769906" cy="534785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Sample: </a:t>
            </a:r>
            <a:r>
              <a:rPr lang="en-US" u="sng" dirty="0" err="1" smtClean="0"/>
              <a:t>UVa</a:t>
            </a:r>
            <a:r>
              <a:rPr lang="en-US" u="sng" dirty="0" smtClean="0"/>
              <a:t> 10003</a:t>
            </a:r>
          </a:p>
          <a:p>
            <a:endParaRPr lang="en-US" sz="1100" dirty="0" smtClean="0"/>
          </a:p>
          <a:p>
            <a:r>
              <a:rPr lang="en-US" sz="2800" dirty="0" smtClean="0"/>
              <a:t>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= 0; </a:t>
            </a:r>
            <a:r>
              <a:rPr lang="en-US" sz="2800" dirty="0" err="1" smtClean="0"/>
              <a:t>i</a:t>
            </a:r>
            <a:r>
              <a:rPr lang="en-US" sz="2800" dirty="0" smtClean="0"/>
              <a:t> &lt; n; </a:t>
            </a:r>
            <a:r>
              <a:rPr lang="en-US" sz="2800" dirty="0" err="1" smtClean="0"/>
              <a:t>i</a:t>
            </a:r>
            <a:r>
              <a:rPr lang="en-US" sz="2800" dirty="0" smtClean="0"/>
              <a:t>++)</a:t>
            </a:r>
          </a:p>
          <a:p>
            <a:r>
              <a:rPr lang="en-US" sz="2800" dirty="0" smtClean="0"/>
              <a:t>    </a:t>
            </a:r>
            <a:r>
              <a:rPr lang="en-US" sz="2800" dirty="0" err="1" smtClean="0"/>
              <a:t>dp</a:t>
            </a:r>
            <a:r>
              <a:rPr lang="en-US" sz="2800" dirty="0" smtClean="0"/>
              <a:t>[</a:t>
            </a:r>
            <a:r>
              <a:rPr lang="en-US" sz="2800" dirty="0" err="1" smtClean="0"/>
              <a:t>i</a:t>
            </a:r>
            <a:r>
              <a:rPr lang="en-US" sz="2800" dirty="0" smtClean="0"/>
              <a:t>][i+1] = 0;</a:t>
            </a:r>
          </a:p>
          <a:p>
            <a:r>
              <a:rPr lang="en-US" sz="2800" dirty="0" smtClean="0"/>
              <a:t>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L = 2; L &lt; n; L++)</a:t>
            </a:r>
          </a:p>
          <a:p>
            <a:r>
              <a:rPr lang="en-US" sz="2800" dirty="0" smtClean="0"/>
              <a:t>    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s = 0, e = s + L;  e &lt;= n; s++, e++) {</a:t>
            </a:r>
          </a:p>
          <a:p>
            <a:r>
              <a:rPr lang="en-US" sz="2800" dirty="0" smtClean="0"/>
              <a:t>        </a:t>
            </a:r>
            <a:r>
              <a:rPr lang="en-US" sz="2800" dirty="0" err="1" smtClean="0"/>
              <a:t>dp</a:t>
            </a:r>
            <a:r>
              <a:rPr lang="en-US" sz="2800" dirty="0" smtClean="0"/>
              <a:t>[s][e] = </a:t>
            </a:r>
            <a:r>
              <a:rPr lang="en-US" sz="2800" dirty="0" err="1" smtClean="0"/>
              <a:t>inf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        for (</a:t>
            </a:r>
            <a:r>
              <a:rPr lang="en-US" sz="2800" dirty="0" err="1" smtClean="0"/>
              <a:t>int</a:t>
            </a:r>
            <a:r>
              <a:rPr lang="en-US" sz="2800" dirty="0" smtClean="0"/>
              <a:t> k = s + 1; k &lt; e; k++)</a:t>
            </a:r>
          </a:p>
          <a:p>
            <a:r>
              <a:rPr lang="en-US" sz="2800" dirty="0" smtClean="0"/>
              <a:t>            </a:t>
            </a:r>
            <a:r>
              <a:rPr lang="en-US" sz="2800" dirty="0" err="1" smtClean="0"/>
              <a:t>dp</a:t>
            </a:r>
            <a:r>
              <a:rPr lang="en-US" sz="2800" dirty="0" smtClean="0"/>
              <a:t>[s][e] &lt;?= </a:t>
            </a:r>
            <a:r>
              <a:rPr lang="en-US" sz="2800" dirty="0" err="1" smtClean="0">
                <a:solidFill>
                  <a:srgbClr val="FF0000"/>
                </a:solidFill>
              </a:rPr>
              <a:t>dp</a:t>
            </a:r>
            <a:r>
              <a:rPr lang="en-US" sz="2800" dirty="0" smtClean="0">
                <a:solidFill>
                  <a:srgbClr val="FF0000"/>
                </a:solidFill>
              </a:rPr>
              <a:t>[s][k]</a:t>
            </a:r>
            <a:r>
              <a:rPr lang="en-US" sz="2800" dirty="0" smtClean="0"/>
              <a:t> + </a:t>
            </a:r>
            <a:r>
              <a:rPr lang="en-US" sz="2800" dirty="0" err="1" smtClean="0">
                <a:solidFill>
                  <a:srgbClr val="FF0000"/>
                </a:solidFill>
              </a:rPr>
              <a:t>dp</a:t>
            </a:r>
            <a:r>
              <a:rPr lang="en-US" sz="2800" dirty="0" smtClean="0">
                <a:solidFill>
                  <a:srgbClr val="FF0000"/>
                </a:solidFill>
              </a:rPr>
              <a:t>[k][e]</a:t>
            </a:r>
            <a:r>
              <a:rPr lang="en-US" sz="2800" dirty="0" smtClean="0"/>
              <a:t> + </a:t>
            </a:r>
            <a:r>
              <a:rPr lang="en-US" sz="2800" dirty="0" smtClean="0">
                <a:solidFill>
                  <a:srgbClr val="00B050"/>
                </a:solidFill>
              </a:rPr>
              <a:t>p[e] – p[s]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    }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dirty="0" smtClean="0"/>
              <a:t>Time Complexity: </a:t>
            </a:r>
            <a:r>
              <a:rPr lang="en-US" dirty="0" smtClean="0">
                <a:solidFill>
                  <a:srgbClr val="0070C0"/>
                </a:solidFill>
              </a:rPr>
              <a:t>O(n</a:t>
            </a:r>
            <a:r>
              <a:rPr lang="en-US" baseline="30000" dirty="0" smtClean="0">
                <a:solidFill>
                  <a:srgbClr val="0070C0"/>
                </a:solidFill>
              </a:rPr>
              <a:t>3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Edit Distance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292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Palindrome</a:t>
            </a:r>
          </a:p>
        </p:txBody>
      </p:sp>
    </p:spTree>
    <p:extLst>
      <p:ext uri="{BB962C8B-B14F-4D97-AF65-F5344CB8AC3E}">
        <p14:creationId xmlns="" xmlns:p14="http://schemas.microsoft.com/office/powerpoint/2010/main" val="268598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 in O(</a:t>
            </a:r>
            <a:r>
              <a:rPr lang="en-US" dirty="0" err="1" smtClean="0"/>
              <a:t>nlgn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636" y="1246909"/>
            <a:ext cx="7756052" cy="5444835"/>
          </a:xfrm>
        </p:spPr>
        <p:txBody>
          <a:bodyPr/>
          <a:lstStyle/>
          <a:p>
            <a:r>
              <a:rPr lang="en-US" dirty="0" smtClean="0"/>
              <a:t>Do you remember how to find an LIS given a sequence of integers?</a:t>
            </a:r>
          </a:p>
          <a:p>
            <a:r>
              <a:rPr lang="en-US" dirty="0" smtClean="0"/>
              <a:t>What is the time complexity of your algorithm?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O(n</a:t>
            </a:r>
            <a:r>
              <a:rPr lang="en-US" baseline="30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/>
              <a:t>Actually, it admits a faster algorithm that runs in </a:t>
            </a:r>
            <a:r>
              <a:rPr lang="en-US" dirty="0" smtClean="0">
                <a:solidFill>
                  <a:srgbClr val="FF0000"/>
                </a:solidFill>
              </a:rPr>
              <a:t>O(</a:t>
            </a:r>
            <a:r>
              <a:rPr lang="en-US" dirty="0" err="1" smtClean="0">
                <a:solidFill>
                  <a:srgbClr val="FF0000"/>
                </a:solidFill>
              </a:rPr>
              <a:t>nlgn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.</a:t>
            </a:r>
          </a:p>
          <a:p>
            <a:endParaRPr lang="en-US" sz="1500" dirty="0" smtClean="0"/>
          </a:p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u="sng" dirty="0" smtClean="0"/>
              <a:t>Jack </a:t>
            </a:r>
            <a:r>
              <a:rPr lang="en-US" u="sng" dirty="0" err="1" smtClean="0"/>
              <a:t>choi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dirty="0" smtClean="0">
                <a:solidFill>
                  <a:srgbClr val="FF0000"/>
                </a:solidFill>
              </a:rPr>
              <a:t>“Really?!”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jackchoi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480" y="5091546"/>
            <a:ext cx="1177587" cy="13711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9764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 in O(</a:t>
            </a:r>
            <a:r>
              <a:rPr lang="en-US" dirty="0" err="1" smtClean="0"/>
              <a:t>nlgn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Procedure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a[MAX];                             // given sequence</a:t>
            </a:r>
          </a:p>
          <a:p>
            <a:r>
              <a:rPr lang="en-US" sz="2000" dirty="0" smtClean="0"/>
              <a:t>vector&lt;</a:t>
            </a:r>
            <a:r>
              <a:rPr lang="en-US" sz="2000" dirty="0" err="1" smtClean="0"/>
              <a:t>int</a:t>
            </a:r>
            <a:r>
              <a:rPr lang="en-US" sz="2000" dirty="0" smtClean="0"/>
              <a:t>&gt; v;</a:t>
            </a:r>
          </a:p>
          <a:p>
            <a:r>
              <a:rPr lang="en-US" sz="2000" dirty="0" err="1" smtClean="0"/>
              <a:t>v.push_back</a:t>
            </a:r>
            <a:r>
              <a:rPr lang="en-US" sz="2000" dirty="0" smtClean="0"/>
              <a:t>(v[0]);</a:t>
            </a:r>
          </a:p>
          <a:p>
            <a:r>
              <a:rPr lang="en-US" sz="2000" dirty="0" smtClean="0"/>
              <a:t>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1;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n; </a:t>
            </a:r>
            <a:r>
              <a:rPr lang="en-US" sz="2000" dirty="0" err="1" smtClean="0"/>
              <a:t>i</a:t>
            </a:r>
            <a:r>
              <a:rPr lang="en-US" sz="2000" dirty="0" smtClean="0"/>
              <a:t>++)</a:t>
            </a:r>
          </a:p>
          <a:p>
            <a:r>
              <a:rPr lang="en-US" sz="2000" dirty="0" smtClean="0"/>
              <a:t>    if (a[</a:t>
            </a:r>
            <a:r>
              <a:rPr lang="en-US" sz="2000" dirty="0" err="1" smtClean="0"/>
              <a:t>i</a:t>
            </a:r>
            <a:r>
              <a:rPr lang="en-US" sz="2000" dirty="0" smtClean="0"/>
              <a:t>] &gt; </a:t>
            </a:r>
            <a:r>
              <a:rPr lang="en-US" sz="2000" dirty="0" err="1" smtClean="0"/>
              <a:t>v.back</a:t>
            </a:r>
            <a:r>
              <a:rPr lang="en-US" sz="2000" dirty="0" smtClean="0"/>
              <a:t>())</a:t>
            </a:r>
          </a:p>
          <a:p>
            <a:r>
              <a:rPr lang="en-US" sz="2000" dirty="0" smtClean="0"/>
              <a:t>        </a:t>
            </a:r>
            <a:r>
              <a:rPr lang="en-US" sz="2000" dirty="0" err="1" smtClean="0"/>
              <a:t>v.push_back</a:t>
            </a:r>
            <a:r>
              <a:rPr lang="en-US" sz="2000" dirty="0" smtClean="0"/>
              <a:t>(a[</a:t>
            </a:r>
            <a:r>
              <a:rPr lang="en-US" sz="2000" dirty="0" err="1" smtClean="0"/>
              <a:t>i</a:t>
            </a:r>
            <a:r>
              <a:rPr lang="en-US" sz="2000" dirty="0" smtClean="0"/>
              <a:t>]);</a:t>
            </a:r>
          </a:p>
          <a:p>
            <a:r>
              <a:rPr lang="en-US" sz="2000" dirty="0" smtClean="0"/>
              <a:t>    else</a:t>
            </a:r>
          </a:p>
          <a:p>
            <a:r>
              <a:rPr lang="en-US" sz="2000" dirty="0" smtClean="0"/>
              <a:t>        *</a:t>
            </a:r>
            <a:r>
              <a:rPr lang="en-US" sz="2000" dirty="0" err="1" smtClean="0"/>
              <a:t>lower_bound</a:t>
            </a:r>
            <a:r>
              <a:rPr lang="en-US" sz="2000" dirty="0" smtClean="0"/>
              <a:t>(</a:t>
            </a:r>
            <a:r>
              <a:rPr lang="en-US" sz="2000" dirty="0" err="1" smtClean="0"/>
              <a:t>v.begin</a:t>
            </a:r>
            <a:r>
              <a:rPr lang="en-US" sz="2000" dirty="0" smtClean="0"/>
              <a:t>(), </a:t>
            </a:r>
            <a:r>
              <a:rPr lang="en-US" sz="2000" dirty="0" err="1" smtClean="0"/>
              <a:t>v.end</a:t>
            </a:r>
            <a:r>
              <a:rPr lang="en-US" sz="2000" dirty="0" smtClean="0"/>
              <a:t>(), a[</a:t>
            </a:r>
            <a:r>
              <a:rPr lang="en-US" sz="2000" dirty="0" err="1" smtClean="0"/>
              <a:t>i</a:t>
            </a:r>
            <a:r>
              <a:rPr lang="en-US" sz="2000" dirty="0" smtClean="0"/>
              <a:t>]) = a[</a:t>
            </a:r>
            <a:r>
              <a:rPr lang="en-US" sz="2000" dirty="0" err="1" smtClean="0"/>
              <a:t>i</a:t>
            </a:r>
            <a:r>
              <a:rPr lang="en-US" sz="2000" dirty="0" smtClean="0"/>
              <a:t>];</a:t>
            </a:r>
          </a:p>
          <a:p>
            <a:r>
              <a:rPr lang="en-US" sz="2000" dirty="0" err="1" smtClean="0"/>
              <a:t>ans</a:t>
            </a:r>
            <a:r>
              <a:rPr lang="en-US" sz="2000" dirty="0" smtClean="0"/>
              <a:t> = </a:t>
            </a:r>
            <a:r>
              <a:rPr lang="en-US" sz="2000" dirty="0" err="1" smtClean="0"/>
              <a:t>v.size</a:t>
            </a:r>
            <a:r>
              <a:rPr lang="en-US" sz="2000" dirty="0" smtClean="0"/>
              <a:t>();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 in O(</a:t>
            </a:r>
            <a:r>
              <a:rPr lang="en-US" dirty="0" err="1" smtClean="0"/>
              <a:t>nlgn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345" y="1246909"/>
            <a:ext cx="7728343" cy="5375563"/>
          </a:xfrm>
        </p:spPr>
        <p:txBody>
          <a:bodyPr/>
          <a:lstStyle/>
          <a:p>
            <a:r>
              <a:rPr lang="en-US" sz="2800" dirty="0" smtClean="0"/>
              <a:t>Suppose that we have an input sequence</a:t>
            </a:r>
          </a:p>
          <a:p>
            <a:pPr>
              <a:buNone/>
            </a:pPr>
            <a:r>
              <a:rPr lang="en-US" sz="2800" dirty="0" smtClean="0"/>
              <a:t>   -7 10 9 2 3 8 7 1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sz="2200" u="sng" dirty="0" smtClean="0">
                <a:solidFill>
                  <a:srgbClr val="00B050"/>
                </a:solidFill>
              </a:rPr>
              <a:t>-7 is at pos 1</a:t>
            </a:r>
            <a:r>
              <a:rPr lang="en-US" sz="2200" u="sng" baseline="30000" dirty="0" smtClean="0">
                <a:solidFill>
                  <a:srgbClr val="00B050"/>
                </a:solidFill>
              </a:rPr>
              <a:t>st</a:t>
            </a:r>
            <a:r>
              <a:rPr lang="en-US" sz="2200" u="sng" dirty="0" smtClean="0">
                <a:solidFill>
                  <a:srgbClr val="00B050"/>
                </a:solidFill>
              </a:rPr>
              <a:t> in LIS[]</a:t>
            </a:r>
          </a:p>
          <a:p>
            <a:pPr>
              <a:buNone/>
            </a:pPr>
            <a:endParaRPr lang="en-US" sz="2200" u="sng" dirty="0" smtClean="0"/>
          </a:p>
          <a:p>
            <a:pPr>
              <a:buNone/>
            </a:pPr>
            <a:endParaRPr lang="en-US" sz="2200" u="sng" dirty="0" smtClean="0"/>
          </a:p>
          <a:p>
            <a:pPr>
              <a:buNone/>
            </a:pPr>
            <a:endParaRPr lang="en-US" sz="1500" u="sng" dirty="0" smtClean="0"/>
          </a:p>
          <a:p>
            <a:pPr>
              <a:buNone/>
            </a:pPr>
            <a:r>
              <a:rPr lang="en-US" sz="2200" dirty="0" smtClean="0"/>
              <a:t>       </a:t>
            </a:r>
            <a:r>
              <a:rPr lang="en-US" sz="2200" u="sng" dirty="0" smtClean="0">
                <a:solidFill>
                  <a:srgbClr val="00B050"/>
                </a:solidFill>
              </a:rPr>
              <a:t>10 is at pos 2</a:t>
            </a:r>
            <a:r>
              <a:rPr lang="en-US" sz="2200" u="sng" baseline="30000" dirty="0" smtClean="0">
                <a:solidFill>
                  <a:srgbClr val="00B050"/>
                </a:solidFill>
              </a:rPr>
              <a:t>nd</a:t>
            </a:r>
            <a:r>
              <a:rPr lang="en-US" sz="2200" u="sng" dirty="0" smtClean="0">
                <a:solidFill>
                  <a:srgbClr val="00B050"/>
                </a:solidFill>
              </a:rPr>
              <a:t> in LIS[]</a:t>
            </a:r>
            <a:endParaRPr lang="en-US" sz="2200" u="sng" dirty="0">
              <a:solidFill>
                <a:srgbClr val="00B05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45670" y="2230566"/>
          <a:ext cx="623336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705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Input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-7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LIS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pos</a:t>
                      </a:r>
                      <a:endParaRPr lang="en-US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45665" y="3394381"/>
          <a:ext cx="623336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705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LIS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pos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45660" y="4932281"/>
          <a:ext cx="623336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705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LIS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pos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 in O(</a:t>
            </a:r>
            <a:r>
              <a:rPr lang="en-US" dirty="0" err="1" smtClean="0"/>
              <a:t>nlgn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30040"/>
            <a:ext cx="7498080" cy="511232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    </a:t>
            </a:r>
            <a:r>
              <a:rPr lang="en-US" sz="2200" u="sng" dirty="0" smtClean="0">
                <a:solidFill>
                  <a:srgbClr val="0070C0"/>
                </a:solidFill>
              </a:rPr>
              <a:t>replace 10 with 9 as 9 has a higher potential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    </a:t>
            </a:r>
            <a:r>
              <a:rPr lang="en-US" sz="2200" u="sng" dirty="0" smtClean="0">
                <a:solidFill>
                  <a:srgbClr val="0070C0"/>
                </a:solidFill>
              </a:rPr>
              <a:t>replace 9 with 2 as 2 has a higher potential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/>
              <a:t> </a:t>
            </a:r>
            <a:r>
              <a:rPr lang="en-US" sz="2200" dirty="0" smtClean="0"/>
              <a:t>   </a:t>
            </a:r>
            <a:r>
              <a:rPr lang="en-US" sz="2200" u="sng" dirty="0" smtClean="0">
                <a:solidFill>
                  <a:srgbClr val="00B050"/>
                </a:solidFill>
              </a:rPr>
              <a:t>3 is at pos 3</a:t>
            </a:r>
            <a:r>
              <a:rPr lang="en-US" sz="2200" u="sng" baseline="30000" dirty="0" smtClean="0">
                <a:solidFill>
                  <a:srgbClr val="00B050"/>
                </a:solidFill>
              </a:rPr>
              <a:t>rd</a:t>
            </a:r>
            <a:r>
              <a:rPr lang="en-US" sz="2200" u="sng" dirty="0" smtClean="0">
                <a:solidFill>
                  <a:srgbClr val="00B050"/>
                </a:solidFill>
              </a:rPr>
              <a:t> in LIS[]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45670" y="1440831"/>
          <a:ext cx="623336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705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LIS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pos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45665" y="3020296"/>
          <a:ext cx="623336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705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LIS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pos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45660" y="4682891"/>
          <a:ext cx="623336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705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LIS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pos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1544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 in O(</a:t>
            </a:r>
            <a:r>
              <a:rPr lang="en-US" dirty="0" err="1" smtClean="0"/>
              <a:t>nlgn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4043" y="1503219"/>
            <a:ext cx="7498080" cy="5119255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    </a:t>
            </a:r>
            <a:r>
              <a:rPr lang="en-US" sz="2200" u="sng" dirty="0" smtClean="0">
                <a:solidFill>
                  <a:srgbClr val="00B050"/>
                </a:solidFill>
              </a:rPr>
              <a:t>8 is at pos 4</a:t>
            </a:r>
            <a:r>
              <a:rPr lang="en-US" sz="2200" u="sng" baseline="30000" dirty="0" smtClean="0">
                <a:solidFill>
                  <a:srgbClr val="00B050"/>
                </a:solidFill>
              </a:rPr>
              <a:t>th</a:t>
            </a:r>
            <a:r>
              <a:rPr lang="en-US" sz="2200" u="sng" dirty="0" smtClean="0">
                <a:solidFill>
                  <a:srgbClr val="00B050"/>
                </a:solidFill>
              </a:rPr>
              <a:t> in LIS[]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    </a:t>
            </a:r>
            <a:r>
              <a:rPr lang="en-US" sz="2200" u="sng" dirty="0" smtClean="0">
                <a:solidFill>
                  <a:srgbClr val="0070C0"/>
                </a:solidFill>
              </a:rPr>
              <a:t>replace 8 with 7 as 7 has a higher potential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    </a:t>
            </a:r>
            <a:r>
              <a:rPr lang="en-US" sz="2200" u="sng" dirty="0" smtClean="0">
                <a:solidFill>
                  <a:srgbClr val="0070C0"/>
                </a:solidFill>
              </a:rPr>
              <a:t>replace 2 with 1 as 1 has a higher potential</a:t>
            </a:r>
            <a:endParaRPr lang="en-US" sz="2200" u="sng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1143" y="1607126"/>
          <a:ext cx="623336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705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LIS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pos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1138" y="3214301"/>
          <a:ext cx="623336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705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LIS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pos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71133" y="4876896"/>
          <a:ext cx="623336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705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LIS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pos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 in O(</a:t>
            </a:r>
            <a:r>
              <a:rPr lang="en-US" dirty="0" err="1" smtClean="0"/>
              <a:t>nlgn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find the length of LCS by looking at the size of LIS[].</a:t>
            </a:r>
          </a:p>
          <a:p>
            <a:r>
              <a:rPr lang="en-US" u="sng" dirty="0" smtClean="0"/>
              <a:t>Importance</a:t>
            </a:r>
          </a:p>
          <a:p>
            <a:pPr lvl="1"/>
            <a:r>
              <a:rPr lang="en-US" dirty="0" smtClean="0"/>
              <a:t>An integer sequence in LIS[] is </a:t>
            </a:r>
            <a:r>
              <a:rPr lang="en-US" b="1" dirty="0" smtClean="0"/>
              <a:t>NOT</a:t>
            </a:r>
            <a:r>
              <a:rPr lang="en-US" dirty="0" smtClean="0"/>
              <a:t> the exact LIS</a:t>
            </a:r>
          </a:p>
          <a:p>
            <a:r>
              <a:rPr lang="en-US" dirty="0" smtClean="0"/>
              <a:t>How can we find out the LIS?</a:t>
            </a:r>
          </a:p>
          <a:p>
            <a:pPr lvl="1"/>
            <a:r>
              <a:rPr lang="en-US" dirty="0" smtClean="0"/>
              <a:t>Find it in pos[]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Sum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608" y="1212858"/>
            <a:ext cx="7498080" cy="5507804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/>
              <a:t>                 </a:t>
            </a:r>
            <a:r>
              <a:rPr lang="en-US" sz="3500" u="sng" dirty="0" smtClean="0"/>
              <a:t>Jack </a:t>
            </a:r>
            <a:r>
              <a:rPr lang="en-US" sz="3500" u="sng" dirty="0" err="1" smtClean="0"/>
              <a:t>choi</a:t>
            </a:r>
            <a:r>
              <a:rPr lang="en-US" sz="3500" u="sng" dirty="0" smtClean="0"/>
              <a:t> approach</a:t>
            </a:r>
          </a:p>
          <a:p>
            <a:pPr marL="82296" indent="0">
              <a:buNone/>
            </a:pPr>
            <a:r>
              <a:rPr lang="en-US" dirty="0" smtClean="0"/>
              <a:t>                 </a:t>
            </a:r>
            <a:r>
              <a:rPr lang="en-US" dirty="0" smtClean="0">
                <a:solidFill>
                  <a:srgbClr val="FF0000"/>
                </a:solidFill>
              </a:rPr>
              <a:t>Try all possibilities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sz="2000" dirty="0" smtClean="0"/>
          </a:p>
          <a:p>
            <a:pPr marL="82296" indent="0">
              <a:buNone/>
            </a:pPr>
            <a:r>
              <a:rPr lang="en-US" dirty="0" smtClean="0"/>
              <a:t>                               …</a:t>
            </a:r>
          </a:p>
          <a:p>
            <a:endParaRPr lang="en-US" dirty="0"/>
          </a:p>
          <a:p>
            <a:endParaRPr lang="en-US" sz="3700" dirty="0" smtClean="0"/>
          </a:p>
          <a:p>
            <a:pPr marL="82296" indent="0">
              <a:buNone/>
            </a:pPr>
            <a:r>
              <a:rPr lang="en-US" dirty="0" smtClean="0"/>
              <a:t>                               …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5" descr="jackchoi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95" y="1212858"/>
            <a:ext cx="1177587" cy="1371163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0682385"/>
              </p:ext>
            </p:extLst>
          </p:nvPr>
        </p:nvGraphicFramePr>
        <p:xfrm>
          <a:off x="1763841" y="2725360"/>
          <a:ext cx="688426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</a:tblGrid>
              <a:tr h="3248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A[]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-5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9996973"/>
              </p:ext>
            </p:extLst>
          </p:nvPr>
        </p:nvGraphicFramePr>
        <p:xfrm>
          <a:off x="1759260" y="3205947"/>
          <a:ext cx="688426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</a:tblGrid>
              <a:tr h="3248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A[]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-5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35588901"/>
              </p:ext>
            </p:extLst>
          </p:nvPr>
        </p:nvGraphicFramePr>
        <p:xfrm>
          <a:off x="1759260" y="3691093"/>
          <a:ext cx="688426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</a:tblGrid>
              <a:tr h="3248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A[]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-5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5333165"/>
              </p:ext>
            </p:extLst>
          </p:nvPr>
        </p:nvGraphicFramePr>
        <p:xfrm>
          <a:off x="1763841" y="4537514"/>
          <a:ext cx="688426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</a:tblGrid>
              <a:tr h="3248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A[]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-5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49022975"/>
              </p:ext>
            </p:extLst>
          </p:nvPr>
        </p:nvGraphicFramePr>
        <p:xfrm>
          <a:off x="1749570" y="4990827"/>
          <a:ext cx="688426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</a:tblGrid>
              <a:tr h="3248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A[]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-2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-5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47285511"/>
              </p:ext>
            </p:extLst>
          </p:nvPr>
        </p:nvGraphicFramePr>
        <p:xfrm>
          <a:off x="1749570" y="6292596"/>
          <a:ext cx="688426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</a:tblGrid>
              <a:tr h="3248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A[]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-2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-5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17708424"/>
              </p:ext>
            </p:extLst>
          </p:nvPr>
        </p:nvGraphicFramePr>
        <p:xfrm>
          <a:off x="1749570" y="5458411"/>
          <a:ext cx="688426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  <a:gridCol w="68842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A[]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-2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-5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20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7701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 in O(</a:t>
            </a:r>
            <a:r>
              <a:rPr lang="en-US" dirty="0" err="1" smtClean="0"/>
              <a:t>nlgn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84983" y="1417638"/>
          <a:ext cx="623336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705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pos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I/O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7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84983" y="2715491"/>
          <a:ext cx="623336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705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pos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I/O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84983" y="4017818"/>
          <a:ext cx="623336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705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pos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I/O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84983" y="5296593"/>
          <a:ext cx="623336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705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-7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pos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I/O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-7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Interchange of LIS and LCS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LIS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LCS</a:t>
            </a:r>
          </a:p>
          <a:p>
            <a:pPr lvl="1"/>
            <a:r>
              <a:rPr lang="en-US" dirty="0" smtClean="0"/>
              <a:t>Find an LIS of a given sequence S</a:t>
            </a:r>
            <a:r>
              <a:rPr lang="en-US" baseline="-25000" dirty="0" smtClean="0"/>
              <a:t>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Let S</a:t>
            </a:r>
            <a:r>
              <a:rPr lang="en-US" baseline="-25000" dirty="0" smtClean="0"/>
              <a:t>B</a:t>
            </a:r>
            <a:r>
              <a:rPr lang="en-US" dirty="0" smtClean="0"/>
              <a:t> be a sorted sequence of S</a:t>
            </a:r>
            <a:r>
              <a:rPr lang="en-US" baseline="-25000" dirty="0" smtClean="0"/>
              <a:t>A</a:t>
            </a:r>
          </a:p>
          <a:p>
            <a:pPr lvl="1"/>
            <a:r>
              <a:rPr lang="en-US" dirty="0" smtClean="0"/>
              <a:t>Find LCS of S</a:t>
            </a:r>
            <a:r>
              <a:rPr lang="en-US" baseline="-25000" dirty="0" smtClean="0"/>
              <a:t>A</a:t>
            </a:r>
            <a:r>
              <a:rPr lang="en-US" dirty="0" smtClean="0"/>
              <a:t> and S</a:t>
            </a:r>
            <a:r>
              <a:rPr lang="en-US" baseline="-25000" dirty="0" smtClean="0"/>
              <a:t>B</a:t>
            </a:r>
          </a:p>
          <a:p>
            <a:pPr lvl="1"/>
            <a:r>
              <a:rPr lang="en-US" u="sng" dirty="0" smtClean="0"/>
              <a:t>Example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</a:t>
            </a:r>
            <a:r>
              <a:rPr lang="en-US" baseline="-25000" dirty="0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 = { 5, 3, 4, 8, 6, 9 }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After sorting, we get S</a:t>
            </a:r>
            <a:r>
              <a:rPr lang="en-US" baseline="-25000" dirty="0" smtClean="0">
                <a:sym typeface="Wingdings" pitchFamily="2" charset="2"/>
              </a:rPr>
              <a:t>B</a:t>
            </a:r>
            <a:r>
              <a:rPr lang="en-US" dirty="0" smtClean="0">
                <a:sym typeface="Wingdings" pitchFamily="2" charset="2"/>
              </a:rPr>
              <a:t> = { 3, 4, 5, 6, 8, 9 }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LCS of S</a:t>
            </a:r>
            <a:r>
              <a:rPr lang="en-US" baseline="-25000" dirty="0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 and S</a:t>
            </a:r>
            <a:r>
              <a:rPr lang="en-US" baseline="-25000" dirty="0" smtClean="0">
                <a:sym typeface="Wingdings" pitchFamily="2" charset="2"/>
              </a:rPr>
              <a:t>B</a:t>
            </a:r>
            <a:r>
              <a:rPr lang="en-US" dirty="0" smtClean="0">
                <a:sym typeface="Wingdings" pitchFamily="2" charset="2"/>
              </a:rPr>
              <a:t> = { 3, 4, 6, 9 }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This is also an LIS of S</a:t>
            </a:r>
            <a:r>
              <a:rPr lang="en-US" baseline="-25000" dirty="0" smtClean="0">
                <a:sym typeface="Wingdings" pitchFamily="2" charset="2"/>
              </a:rPr>
              <a:t>A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Interchange of LIS and LCS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LCS </a:t>
            </a:r>
            <a:r>
              <a:rPr lang="en-US" b="1" dirty="0" smtClean="0">
                <a:sym typeface="Wingdings" pitchFamily="2" charset="2"/>
              </a:rPr>
              <a:t> LIS</a:t>
            </a:r>
          </a:p>
          <a:p>
            <a:pPr lvl="1"/>
            <a:r>
              <a:rPr lang="en-US" dirty="0" smtClean="0"/>
              <a:t>Find an LCS of two given sequence S</a:t>
            </a:r>
            <a:r>
              <a:rPr lang="en-US" baseline="-25000" dirty="0" smtClean="0"/>
              <a:t>A</a:t>
            </a:r>
            <a:r>
              <a:rPr lang="en-US" dirty="0" smtClean="0"/>
              <a:t> and S</a:t>
            </a:r>
            <a:r>
              <a:rPr lang="en-US" baseline="-25000" dirty="0" smtClean="0"/>
              <a:t>B</a:t>
            </a:r>
          </a:p>
          <a:p>
            <a:pPr lvl="1"/>
            <a:r>
              <a:rPr lang="en-US" dirty="0" smtClean="0"/>
              <a:t>Suppose that no element in a sequence is duplicated.</a:t>
            </a:r>
          </a:p>
          <a:p>
            <a:pPr lvl="1"/>
            <a:r>
              <a:rPr lang="en-US" dirty="0" smtClean="0"/>
              <a:t>Map each element in S</a:t>
            </a:r>
            <a:r>
              <a:rPr lang="en-US" baseline="-25000" dirty="0" smtClean="0"/>
              <a:t>A</a:t>
            </a:r>
            <a:r>
              <a:rPr lang="en-US" dirty="0" smtClean="0"/>
              <a:t> to its position</a:t>
            </a:r>
          </a:p>
          <a:p>
            <a:pPr lvl="1"/>
            <a:r>
              <a:rPr lang="en-US" dirty="0" smtClean="0"/>
              <a:t>Define a new sequence S</a:t>
            </a:r>
            <a:r>
              <a:rPr lang="en-US" baseline="-25000" dirty="0" smtClean="0"/>
              <a:t>C</a:t>
            </a:r>
            <a:r>
              <a:rPr lang="en-US" dirty="0" smtClean="0"/>
              <a:t> to be the mapping of S</a:t>
            </a:r>
            <a:r>
              <a:rPr lang="en-US" baseline="-25000" dirty="0" smtClean="0"/>
              <a:t>B</a:t>
            </a:r>
          </a:p>
          <a:p>
            <a:pPr lvl="1"/>
            <a:r>
              <a:rPr lang="en-US" dirty="0" smtClean="0"/>
              <a:t>Find LIS of S</a:t>
            </a:r>
            <a:r>
              <a:rPr lang="en-US" baseline="-25000" dirty="0" smtClean="0"/>
              <a:t>C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Interchange of LIS and LCS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LCS </a:t>
            </a:r>
            <a:r>
              <a:rPr lang="en-US" b="1" dirty="0" smtClean="0">
                <a:sym typeface="Wingdings" pitchFamily="2" charset="2"/>
              </a:rPr>
              <a:t> LIS</a:t>
            </a:r>
          </a:p>
          <a:p>
            <a:pPr lvl="1"/>
            <a:r>
              <a:rPr lang="en-US" u="sng" dirty="0" smtClean="0"/>
              <a:t>Example</a:t>
            </a:r>
          </a:p>
          <a:p>
            <a:pPr lvl="2"/>
            <a:r>
              <a:rPr lang="en-US" dirty="0" smtClean="0"/>
              <a:t>S</a:t>
            </a:r>
            <a:r>
              <a:rPr lang="en-US" baseline="-25000" dirty="0" smtClean="0"/>
              <a:t>A</a:t>
            </a:r>
            <a:r>
              <a:rPr lang="en-US" dirty="0" smtClean="0"/>
              <a:t> = CHARINT</a:t>
            </a:r>
          </a:p>
          <a:p>
            <a:pPr lvl="2"/>
            <a:r>
              <a:rPr lang="en-US" dirty="0" smtClean="0"/>
              <a:t>S</a:t>
            </a:r>
            <a:r>
              <a:rPr lang="en-US" baseline="-25000" dirty="0" smtClean="0"/>
              <a:t>B</a:t>
            </a:r>
            <a:r>
              <a:rPr lang="en-US" dirty="0" smtClean="0"/>
              <a:t> = HAIRCUT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</a:t>
            </a:r>
            <a:r>
              <a:rPr lang="en-US" baseline="-25000" dirty="0" smtClean="0"/>
              <a:t>C</a:t>
            </a:r>
            <a:r>
              <a:rPr lang="en-US" dirty="0" smtClean="0"/>
              <a:t> = 2 3 5 4 1 (null) 7 = 2 3 5 4 1 7</a:t>
            </a:r>
          </a:p>
          <a:p>
            <a:pPr lvl="2"/>
            <a:r>
              <a:rPr lang="en-US" dirty="0" smtClean="0"/>
              <a:t>LIS of S</a:t>
            </a:r>
            <a:r>
              <a:rPr lang="en-US" baseline="-25000" dirty="0" smtClean="0"/>
              <a:t>C</a:t>
            </a:r>
            <a:r>
              <a:rPr lang="en-US" dirty="0" smtClean="0"/>
              <a:t> = 2 3 5 7</a:t>
            </a:r>
          </a:p>
          <a:p>
            <a:pPr lvl="2"/>
            <a:r>
              <a:rPr lang="en-US" dirty="0" smtClean="0"/>
              <a:t>Map it back to char:  HAIT</a:t>
            </a:r>
          </a:p>
          <a:p>
            <a:pPr lvl="2"/>
            <a:r>
              <a:rPr lang="en-US" dirty="0" smtClean="0"/>
              <a:t>This is the LCS of S</a:t>
            </a:r>
            <a:r>
              <a:rPr lang="en-US" baseline="-25000" dirty="0" smtClean="0"/>
              <a:t>A</a:t>
            </a:r>
            <a:r>
              <a:rPr lang="en-US" dirty="0" smtClean="0"/>
              <a:t> and S</a:t>
            </a:r>
            <a:r>
              <a:rPr lang="en-US" baseline="-25000" dirty="0" smtClean="0"/>
              <a:t>B</a:t>
            </a:r>
          </a:p>
          <a:p>
            <a:pPr lvl="2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24552" y="3491347"/>
          <a:ext cx="382016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436880"/>
                <a:gridCol w="436880"/>
                <a:gridCol w="436880"/>
                <a:gridCol w="436880"/>
                <a:gridCol w="436880"/>
                <a:gridCol w="436880"/>
                <a:gridCol w="436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Pos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Interchange of LIS and LCS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LCS </a:t>
            </a:r>
            <a:r>
              <a:rPr lang="en-US" b="1" dirty="0" smtClean="0">
                <a:sym typeface="Wingdings" pitchFamily="2" charset="2"/>
              </a:rPr>
              <a:t> LIS</a:t>
            </a:r>
          </a:p>
          <a:p>
            <a:pPr lvl="1"/>
            <a:r>
              <a:rPr lang="en-US" dirty="0" smtClean="0"/>
              <a:t>How about there exist some duplicated elements?</a:t>
            </a:r>
          </a:p>
          <a:p>
            <a:pPr lvl="1"/>
            <a:r>
              <a:rPr lang="en-US" dirty="0" smtClean="0"/>
              <a:t>Complicated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Interchange of LIS and LCS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LCS </a:t>
            </a:r>
            <a:r>
              <a:rPr lang="en-US" b="1" dirty="0" smtClean="0">
                <a:sym typeface="Wingdings" pitchFamily="2" charset="2"/>
              </a:rPr>
              <a:t> LIS</a:t>
            </a:r>
          </a:p>
          <a:p>
            <a:pPr lvl="1"/>
            <a:r>
              <a:rPr lang="en-US" dirty="0" smtClean="0"/>
              <a:t>S</a:t>
            </a:r>
            <a:r>
              <a:rPr lang="en-US" baseline="-25000" dirty="0" smtClean="0"/>
              <a:t>A</a:t>
            </a:r>
            <a:r>
              <a:rPr lang="en-US" dirty="0" smtClean="0"/>
              <a:t> = ATGCGTAG</a:t>
            </a:r>
          </a:p>
          <a:p>
            <a:pPr lvl="1"/>
            <a:r>
              <a:rPr lang="en-US" dirty="0" smtClean="0"/>
              <a:t>S</a:t>
            </a:r>
            <a:r>
              <a:rPr lang="en-US" baseline="-25000" dirty="0" smtClean="0"/>
              <a:t>B</a:t>
            </a:r>
            <a:r>
              <a:rPr lang="en-US" dirty="0" smtClean="0"/>
              <a:t> = TCCGATGC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</a:t>
            </a:r>
            <a:r>
              <a:rPr lang="en-US" baseline="-25000" dirty="0" smtClean="0"/>
              <a:t>C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C000"/>
                </a:solidFill>
              </a:rPr>
              <a:t>6 </a:t>
            </a:r>
            <a:r>
              <a:rPr lang="en-US" u="sng" dirty="0" smtClean="0">
                <a:solidFill>
                  <a:srgbClr val="FFC000"/>
                </a:solidFill>
              </a:rPr>
              <a:t>2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00B050"/>
                </a:solidFill>
              </a:rPr>
              <a:t>4</a:t>
            </a:r>
            <a:r>
              <a:rPr lang="en-US" dirty="0" smtClean="0">
                <a:solidFill>
                  <a:srgbClr val="00B050"/>
                </a:solidFill>
              </a:rPr>
              <a:t> 4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8 </a:t>
            </a:r>
            <a:r>
              <a:rPr lang="en-US" u="sng" dirty="0" smtClean="0">
                <a:solidFill>
                  <a:srgbClr val="0070C0"/>
                </a:solidFill>
              </a:rPr>
              <a:t>5</a:t>
            </a:r>
            <a:r>
              <a:rPr lang="en-US" dirty="0" smtClean="0">
                <a:solidFill>
                  <a:srgbClr val="0070C0"/>
                </a:solidFill>
              </a:rPr>
              <a:t> 3 </a:t>
            </a:r>
            <a:r>
              <a:rPr lang="en-US" u="sng" dirty="0" smtClean="0">
                <a:solidFill>
                  <a:srgbClr val="FF0000"/>
                </a:solidFill>
              </a:rPr>
              <a:t>7</a:t>
            </a:r>
            <a:r>
              <a:rPr lang="en-US" dirty="0" smtClean="0">
                <a:solidFill>
                  <a:srgbClr val="FF0000"/>
                </a:solidFill>
              </a:rPr>
              <a:t> 1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6 2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0070C0"/>
                </a:solidFill>
              </a:rPr>
              <a:t>8</a:t>
            </a:r>
            <a:r>
              <a:rPr lang="en-US" dirty="0" smtClean="0">
                <a:solidFill>
                  <a:srgbClr val="0070C0"/>
                </a:solidFill>
              </a:rPr>
              <a:t> 5 3 </a:t>
            </a:r>
            <a:r>
              <a:rPr lang="en-US" dirty="0" smtClean="0">
                <a:solidFill>
                  <a:srgbClr val="00B050"/>
                </a:solidFill>
              </a:rPr>
              <a:t>4</a:t>
            </a:r>
          </a:p>
          <a:p>
            <a:pPr lvl="1"/>
            <a:r>
              <a:rPr lang="en-US" dirty="0" smtClean="0"/>
              <a:t>LIS of S</a:t>
            </a:r>
            <a:r>
              <a:rPr lang="en-US" baseline="-25000" dirty="0" smtClean="0"/>
              <a:t>C</a:t>
            </a:r>
            <a:r>
              <a:rPr lang="en-US" dirty="0" smtClean="0"/>
              <a:t> = </a:t>
            </a:r>
            <a:r>
              <a:rPr lang="en-US" u="sng" dirty="0" smtClean="0">
                <a:solidFill>
                  <a:srgbClr val="FFC000"/>
                </a:solidFill>
              </a:rPr>
              <a:t>2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00B050"/>
                </a:solidFill>
              </a:rPr>
              <a:t>4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0070C0"/>
                </a:solidFill>
              </a:rPr>
              <a:t>5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0070C0"/>
                </a:solidFill>
              </a:rPr>
              <a:t>8</a:t>
            </a:r>
          </a:p>
          <a:p>
            <a:pPr lvl="1"/>
            <a:r>
              <a:rPr lang="en-US" dirty="0" smtClean="0"/>
              <a:t>LCS of S</a:t>
            </a:r>
            <a:r>
              <a:rPr lang="en-US" baseline="-25000" dirty="0" smtClean="0"/>
              <a:t>A</a:t>
            </a:r>
            <a:r>
              <a:rPr lang="en-US" dirty="0" smtClean="0"/>
              <a:t> and S</a:t>
            </a:r>
            <a:r>
              <a:rPr lang="en-US" baseline="-25000" dirty="0" smtClean="0"/>
              <a:t>B</a:t>
            </a:r>
            <a:r>
              <a:rPr lang="en-US" dirty="0" smtClean="0"/>
              <a:t> = TCGAG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47461" y="3162072"/>
          <a:ext cx="55575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198880"/>
                <a:gridCol w="1198880"/>
                <a:gridCol w="1198880"/>
                <a:gridCol w="1198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C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G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Pos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3, 5, 8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Interchange of LIS and LCS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53830"/>
            <a:ext cx="7498080" cy="5437915"/>
          </a:xfrm>
        </p:spPr>
        <p:txBody>
          <a:bodyPr>
            <a:normAutofit/>
          </a:bodyPr>
          <a:lstStyle/>
          <a:p>
            <a:r>
              <a:rPr lang="en-US" dirty="0" smtClean="0"/>
              <a:t>Sample: </a:t>
            </a:r>
            <a:r>
              <a:rPr lang="en-US" u="sng" dirty="0" err="1" smtClean="0"/>
              <a:t>UVa</a:t>
            </a:r>
            <a:r>
              <a:rPr lang="en-US" u="sng" dirty="0" smtClean="0"/>
              <a:t> 10949</a:t>
            </a:r>
          </a:p>
          <a:p>
            <a:endParaRPr lang="en-US" sz="500" dirty="0" smtClean="0"/>
          </a:p>
          <a:p>
            <a:r>
              <a:rPr lang="en-US" sz="2000" dirty="0" smtClean="0"/>
              <a:t>vector&lt;</a:t>
            </a:r>
            <a:r>
              <a:rPr lang="en-US" sz="2000" dirty="0" err="1" smtClean="0"/>
              <a:t>int</a:t>
            </a:r>
            <a:r>
              <a:rPr lang="en-US" sz="2000" dirty="0" smtClean="0"/>
              <a:t>&gt; pos[128];                        // assume 0~127 char</a:t>
            </a:r>
          </a:p>
          <a:p>
            <a:r>
              <a:rPr lang="en-US" sz="2000" dirty="0" smtClean="0"/>
              <a:t>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0;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s1.size(); </a:t>
            </a:r>
            <a:r>
              <a:rPr lang="en-US" sz="2000" dirty="0" err="1" smtClean="0"/>
              <a:t>i</a:t>
            </a:r>
            <a:r>
              <a:rPr lang="en-US" sz="2000" dirty="0" smtClean="0"/>
              <a:t>++)</a:t>
            </a:r>
          </a:p>
          <a:p>
            <a:r>
              <a:rPr lang="en-US" sz="2000" dirty="0" smtClean="0"/>
              <a:t>    pos[s1[</a:t>
            </a:r>
            <a:r>
              <a:rPr lang="en-US" sz="2000" dirty="0" err="1" smtClean="0"/>
              <a:t>i</a:t>
            </a:r>
            <a:r>
              <a:rPr lang="en-US" sz="2000" dirty="0" smtClean="0"/>
              <a:t>]].</a:t>
            </a:r>
            <a:r>
              <a:rPr lang="en-US" sz="2000" dirty="0" err="1" smtClean="0"/>
              <a:t>push_back</a:t>
            </a:r>
            <a:r>
              <a:rPr lang="en-US" sz="2000" dirty="0" smtClean="0"/>
              <a:t>(</a:t>
            </a:r>
            <a:r>
              <a:rPr lang="en-US" sz="2000" dirty="0" err="1" smtClean="0"/>
              <a:t>i</a:t>
            </a:r>
            <a:r>
              <a:rPr lang="en-US" sz="2000" dirty="0" smtClean="0"/>
              <a:t>);</a:t>
            </a:r>
          </a:p>
          <a:p>
            <a:r>
              <a:rPr lang="en-US" sz="2000" dirty="0" smtClean="0"/>
              <a:t>vector&lt;</a:t>
            </a:r>
            <a:r>
              <a:rPr lang="en-US" sz="2000" dirty="0" err="1" smtClean="0"/>
              <a:t>int</a:t>
            </a:r>
            <a:r>
              <a:rPr lang="en-US" sz="2000" dirty="0" smtClean="0"/>
              <a:t>&gt; v;</a:t>
            </a:r>
          </a:p>
          <a:p>
            <a:r>
              <a:rPr lang="en-US" sz="2000" dirty="0" err="1" smtClean="0"/>
              <a:t>v.push_back</a:t>
            </a:r>
            <a:r>
              <a:rPr lang="en-US" sz="2000" dirty="0" smtClean="0"/>
              <a:t>(-1);                                 // prevent error</a:t>
            </a:r>
          </a:p>
          <a:p>
            <a:r>
              <a:rPr lang="en-US" sz="2000" dirty="0" smtClean="0"/>
              <a:t>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0;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s2.size(); </a:t>
            </a:r>
            <a:r>
              <a:rPr lang="en-US" sz="2000" dirty="0" err="1" smtClean="0"/>
              <a:t>i</a:t>
            </a:r>
            <a:r>
              <a:rPr lang="en-US" sz="2000" dirty="0" smtClean="0"/>
              <a:t>++)</a:t>
            </a:r>
          </a:p>
          <a:p>
            <a:r>
              <a:rPr lang="en-US" sz="2000" dirty="0" smtClean="0"/>
              <a:t>    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j = pos[s2[</a:t>
            </a:r>
            <a:r>
              <a:rPr lang="en-US" sz="2000" dirty="0" err="1" smtClean="0"/>
              <a:t>i</a:t>
            </a:r>
            <a:r>
              <a:rPr lang="en-US" sz="2000" dirty="0" smtClean="0"/>
              <a:t>]].size() - 1; j &gt;= 0; j--)</a:t>
            </a:r>
          </a:p>
          <a:p>
            <a:r>
              <a:rPr lang="en-US" sz="2000" dirty="0" smtClean="0"/>
              <a:t>        if (n = pos[s2[</a:t>
            </a:r>
            <a:r>
              <a:rPr lang="en-US" sz="2000" dirty="0" err="1" smtClean="0"/>
              <a:t>i</a:t>
            </a:r>
            <a:r>
              <a:rPr lang="en-US" sz="2000" dirty="0" smtClean="0"/>
              <a:t>]][j], n &gt; </a:t>
            </a:r>
            <a:r>
              <a:rPr lang="en-US" sz="2000" dirty="0" err="1" smtClean="0"/>
              <a:t>v.back</a:t>
            </a:r>
            <a:r>
              <a:rPr lang="en-US" sz="2000" dirty="0" smtClean="0"/>
              <a:t>())</a:t>
            </a:r>
          </a:p>
          <a:p>
            <a:r>
              <a:rPr lang="en-US" sz="2000" dirty="0" smtClean="0"/>
              <a:t>            </a:t>
            </a:r>
            <a:r>
              <a:rPr lang="en-US" sz="2000" dirty="0" err="1" smtClean="0"/>
              <a:t>v.push_back</a:t>
            </a:r>
            <a:r>
              <a:rPr lang="en-US" sz="2000" dirty="0" smtClean="0"/>
              <a:t>(n);</a:t>
            </a:r>
          </a:p>
          <a:p>
            <a:r>
              <a:rPr lang="en-US" sz="2000" dirty="0" smtClean="0"/>
              <a:t>        else</a:t>
            </a:r>
          </a:p>
          <a:p>
            <a:r>
              <a:rPr lang="en-US" sz="2000" dirty="0" smtClean="0"/>
              <a:t>            *</a:t>
            </a:r>
            <a:r>
              <a:rPr lang="en-US" sz="2000" dirty="0" err="1" smtClean="0"/>
              <a:t>lower_bound</a:t>
            </a:r>
            <a:r>
              <a:rPr lang="en-US" sz="2000" dirty="0" smtClean="0"/>
              <a:t>(</a:t>
            </a:r>
            <a:r>
              <a:rPr lang="en-US" sz="2000" dirty="0" err="1" smtClean="0"/>
              <a:t>v.begin</a:t>
            </a:r>
            <a:r>
              <a:rPr lang="en-US" sz="2000" dirty="0" smtClean="0"/>
              <a:t>(), </a:t>
            </a:r>
            <a:r>
              <a:rPr lang="en-US" sz="2000" dirty="0" err="1" smtClean="0"/>
              <a:t>v.end</a:t>
            </a:r>
            <a:r>
              <a:rPr lang="en-US" sz="2000" dirty="0" smtClean="0"/>
              <a:t>(), n) = n;</a:t>
            </a:r>
          </a:p>
          <a:p>
            <a:r>
              <a:rPr lang="en-US" sz="2000" dirty="0" err="1" smtClean="0"/>
              <a:t>ans</a:t>
            </a:r>
            <a:r>
              <a:rPr lang="en-US" sz="2000" dirty="0" smtClean="0"/>
              <a:t> = </a:t>
            </a:r>
            <a:r>
              <a:rPr lang="en-US" sz="2000" dirty="0" err="1" smtClean="0"/>
              <a:t>v.size</a:t>
            </a:r>
            <a:r>
              <a:rPr lang="en-US" sz="2000" dirty="0" smtClean="0"/>
              <a:t>() - 1;                                // deduct one due to 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Interchange of LIS and LCS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6081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the time complexity for solving LCS using the above algorithm?</a:t>
            </a:r>
          </a:p>
          <a:p>
            <a:pPr>
              <a:buNone/>
            </a:pPr>
            <a:r>
              <a:rPr lang="en-US" dirty="0" smtClean="0"/>
              <a:t>   [ |S</a:t>
            </a:r>
            <a:r>
              <a:rPr lang="en-US" baseline="-25000" dirty="0" smtClean="0"/>
              <a:t>A</a:t>
            </a:r>
            <a:r>
              <a:rPr lang="en-US" dirty="0" smtClean="0"/>
              <a:t>| = m and |S</a:t>
            </a:r>
            <a:r>
              <a:rPr lang="en-US" baseline="-25000" dirty="0" smtClean="0"/>
              <a:t>B</a:t>
            </a:r>
            <a:r>
              <a:rPr lang="en-US" dirty="0" smtClean="0"/>
              <a:t>| = n ]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O( K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(min(m, n)) )</a:t>
            </a:r>
          </a:p>
          <a:p>
            <a:r>
              <a:rPr lang="en-US" dirty="0" smtClean="0"/>
              <a:t>where </a:t>
            </a:r>
            <a:r>
              <a:rPr lang="en-US" b="1" dirty="0" smtClean="0"/>
              <a:t>K</a:t>
            </a:r>
            <a:r>
              <a:rPr lang="en-US" dirty="0" smtClean="0"/>
              <a:t> is the length of LCS</a:t>
            </a:r>
          </a:p>
          <a:p>
            <a:r>
              <a:rPr lang="en-US" u="sng" dirty="0" smtClean="0"/>
              <a:t>Worse Case</a:t>
            </a:r>
          </a:p>
          <a:p>
            <a:pPr lvl="1"/>
            <a:r>
              <a:rPr lang="en-US" dirty="0" smtClean="0"/>
              <a:t>S</a:t>
            </a:r>
            <a:r>
              <a:rPr lang="en-US" baseline="-25000" dirty="0" smtClean="0"/>
              <a:t>A</a:t>
            </a:r>
            <a:r>
              <a:rPr lang="en-US" dirty="0" smtClean="0"/>
              <a:t> = AAAAAA</a:t>
            </a:r>
          </a:p>
          <a:p>
            <a:pPr lvl="1"/>
            <a:r>
              <a:rPr lang="en-US" dirty="0" smtClean="0"/>
              <a:t>S</a:t>
            </a:r>
            <a:r>
              <a:rPr lang="en-US" baseline="-25000" dirty="0" smtClean="0"/>
              <a:t>B</a:t>
            </a:r>
            <a:r>
              <a:rPr lang="en-US" dirty="0" smtClean="0"/>
              <a:t> = AAAA</a:t>
            </a:r>
          </a:p>
          <a:p>
            <a:pPr lvl="1"/>
            <a:r>
              <a:rPr lang="en-US" b="1" dirty="0" smtClean="0"/>
              <a:t>K</a:t>
            </a:r>
            <a:r>
              <a:rPr lang="en-US" dirty="0" smtClean="0"/>
              <a:t> can be as large as </a:t>
            </a:r>
            <a:r>
              <a:rPr lang="en-US" dirty="0" err="1" smtClean="0">
                <a:solidFill>
                  <a:srgbClr val="FF0000"/>
                </a:solidFill>
              </a:rPr>
              <a:t>mn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Roughly</a:t>
            </a:r>
            <a:r>
              <a:rPr lang="en-US" dirty="0" smtClean="0">
                <a:solidFill>
                  <a:srgbClr val="FF0000"/>
                </a:solidFill>
              </a:rPr>
              <a:t> O(n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lgn) </a:t>
            </a:r>
            <a:r>
              <a:rPr lang="en-US" dirty="0" smtClean="0"/>
              <a:t>which is worse than </a:t>
            </a:r>
            <a:r>
              <a:rPr lang="en-US" dirty="0" smtClean="0">
                <a:solidFill>
                  <a:srgbClr val="00B050"/>
                </a:solidFill>
              </a:rPr>
              <a:t>O(n</a:t>
            </a:r>
            <a:r>
              <a:rPr lang="en-US" baseline="30000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ore STL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50066"/>
            <a:ext cx="7498080" cy="5436794"/>
          </a:xfrm>
        </p:spPr>
        <p:txBody>
          <a:bodyPr/>
          <a:lstStyle/>
          <a:p>
            <a:r>
              <a:rPr lang="en-US" sz="3500" dirty="0" smtClean="0"/>
              <a:t>Make good use of STL </a:t>
            </a:r>
            <a:r>
              <a:rPr lang="en-US" sz="3500" dirty="0" smtClean="0">
                <a:sym typeface="Wingdings"/>
              </a:rPr>
              <a:t></a:t>
            </a:r>
            <a:endParaRPr lang="en-US" sz="3500" dirty="0" smtClean="0"/>
          </a:p>
          <a:p>
            <a:r>
              <a:rPr lang="en-US" u="sng" dirty="0" smtClean="0"/>
              <a:t>STL containers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list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vector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deque</a:t>
            </a:r>
            <a:endParaRPr lang="en-US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queue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stack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priority_queue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set</a:t>
            </a:r>
            <a:r>
              <a:rPr lang="en-US" dirty="0" smtClean="0"/>
              <a:t>, </a:t>
            </a:r>
            <a:r>
              <a:rPr lang="en-US" dirty="0" err="1" smtClean="0"/>
              <a:t>multiset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map</a:t>
            </a:r>
            <a:r>
              <a:rPr lang="en-US" dirty="0" smtClean="0"/>
              <a:t>, </a:t>
            </a:r>
            <a:r>
              <a:rPr lang="en-US" dirty="0" err="1" smtClean="0"/>
              <a:t>multimap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bitset</a:t>
            </a:r>
            <a:endParaRPr lang="en-US" dirty="0" smtClean="0"/>
          </a:p>
          <a:p>
            <a:r>
              <a:rPr lang="en-US" u="sng" dirty="0" smtClean="0"/>
              <a:t>STL algorithms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ort()</a:t>
            </a:r>
          </a:p>
          <a:p>
            <a:pPr lvl="1"/>
            <a:r>
              <a:rPr lang="en-US" dirty="0" err="1">
                <a:solidFill>
                  <a:srgbClr val="008000"/>
                </a:solidFill>
              </a:rPr>
              <a:t>m</a:t>
            </a:r>
            <a:r>
              <a:rPr lang="en-US" dirty="0" err="1" smtClean="0">
                <a:solidFill>
                  <a:srgbClr val="008000"/>
                </a:solidFill>
              </a:rPr>
              <a:t>ake_heap</a:t>
            </a:r>
            <a:r>
              <a:rPr lang="en-US" dirty="0" smtClean="0">
                <a:solidFill>
                  <a:srgbClr val="008000"/>
                </a:solidFill>
              </a:rPr>
              <a:t>()</a:t>
            </a:r>
          </a:p>
          <a:p>
            <a:pPr lvl="1"/>
            <a:r>
              <a:rPr lang="en-US" dirty="0" err="1">
                <a:solidFill>
                  <a:srgbClr val="0000FF"/>
                </a:solidFill>
              </a:rPr>
              <a:t>n</a:t>
            </a:r>
            <a:r>
              <a:rPr lang="en-US" dirty="0" err="1" smtClean="0">
                <a:solidFill>
                  <a:srgbClr val="0000FF"/>
                </a:solidFill>
              </a:rPr>
              <a:t>ext_permutation</a:t>
            </a:r>
            <a:r>
              <a:rPr lang="en-US" dirty="0" smtClean="0">
                <a:solidFill>
                  <a:srgbClr val="0000FF"/>
                </a:solidFill>
              </a:rPr>
              <a:t>()</a:t>
            </a:r>
          </a:p>
          <a:p>
            <a:pPr lvl="1"/>
            <a:r>
              <a:rPr lang="en-US" dirty="0" err="1">
                <a:solidFill>
                  <a:srgbClr val="0000FF"/>
                </a:solidFill>
              </a:rPr>
              <a:t>l</a:t>
            </a:r>
            <a:r>
              <a:rPr lang="en-US" dirty="0" err="1" smtClean="0">
                <a:solidFill>
                  <a:srgbClr val="0000FF"/>
                </a:solidFill>
              </a:rPr>
              <a:t>ower_bound</a:t>
            </a:r>
            <a:r>
              <a:rPr lang="en-US" dirty="0" smtClean="0">
                <a:solidFill>
                  <a:srgbClr val="0000FF"/>
                </a:solidFill>
              </a:rPr>
              <a:t>()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12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reference about hardcoding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951" y="1447800"/>
            <a:ext cx="8048238" cy="5178954"/>
          </a:xfrm>
        </p:spPr>
        <p:txBody>
          <a:bodyPr>
            <a:normAutofit/>
          </a:bodyPr>
          <a:lstStyle/>
          <a:p>
            <a:r>
              <a:rPr lang="en-US" b="1" dirty="0" smtClean="0"/>
              <a:t>CSIS9996</a:t>
            </a:r>
            <a:r>
              <a:rPr lang="en-US" dirty="0" smtClean="0"/>
              <a:t> - </a:t>
            </a:r>
            <a:r>
              <a:rPr lang="en-US" b="1" dirty="0" smtClean="0"/>
              <a:t>Advanced </a:t>
            </a:r>
            <a:r>
              <a:rPr lang="en-US" b="1" dirty="0"/>
              <a:t>Hardcoding </a:t>
            </a:r>
            <a:r>
              <a:rPr lang="en-US" b="1" dirty="0" smtClean="0"/>
              <a:t>Techniques</a:t>
            </a:r>
          </a:p>
          <a:p>
            <a:r>
              <a:rPr lang="en-US" dirty="0" smtClean="0"/>
              <a:t>Lecturer: Dr. C.W. </a:t>
            </a:r>
            <a:r>
              <a:rPr lang="en-US" dirty="0" err="1" smtClean="0"/>
              <a:t>Tsoi</a:t>
            </a:r>
            <a:endParaRPr lang="en-US" b="1" dirty="0" smtClean="0"/>
          </a:p>
          <a:p>
            <a:r>
              <a:rPr lang="en-US" dirty="0" smtClean="0"/>
              <a:t>Course Web Page:</a:t>
            </a:r>
          </a:p>
          <a:p>
            <a:pPr lvl="1"/>
            <a:r>
              <a:rPr lang="en-US" dirty="0" smtClean="0">
                <a:hlinkClick r:id="rId2"/>
              </a:rPr>
              <a:t>http://www.cs.hku.hk/~cwtsoi/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sz="3000" dirty="0" smtClean="0"/>
              <a:t>“It is trivial for me to</a:t>
            </a:r>
          </a:p>
          <a:p>
            <a:pPr marL="82296" indent="0">
              <a:buNone/>
            </a:pPr>
            <a:r>
              <a:rPr lang="en-US" sz="3000" dirty="0" smtClean="0"/>
              <a:t>hardcode problems with</a:t>
            </a:r>
          </a:p>
          <a:p>
            <a:pPr marL="82296" indent="0">
              <a:buNone/>
            </a:pPr>
            <a:r>
              <a:rPr lang="en-US" sz="3000" dirty="0" smtClean="0"/>
              <a:t>size of </a:t>
            </a:r>
            <a:r>
              <a:rPr lang="en-US" sz="3000" dirty="0" smtClean="0">
                <a:solidFill>
                  <a:srgbClr val="FF0000"/>
                </a:solidFill>
              </a:rPr>
              <a:t>2</a:t>
            </a:r>
            <a:r>
              <a:rPr lang="en-US" sz="3000" baseline="30000" dirty="0" smtClean="0">
                <a:solidFill>
                  <a:srgbClr val="FF0000"/>
                </a:solidFill>
              </a:rPr>
              <a:t>32</a:t>
            </a:r>
            <a:r>
              <a:rPr lang="en-US" sz="3000" dirty="0" smtClean="0"/>
              <a:t> </a:t>
            </a:r>
            <a:r>
              <a:rPr lang="en-US" sz="3000" dirty="0" smtClean="0">
                <a:sym typeface="Wingdings"/>
              </a:rPr>
              <a:t>”</a:t>
            </a:r>
            <a:endParaRPr lang="en-US" sz="3000" dirty="0" smtClean="0"/>
          </a:p>
        </p:txBody>
      </p:sp>
      <p:pic>
        <p:nvPicPr>
          <p:cNvPr id="4" name="Picture 3" descr="156810_463383009289_564219289_5852027_4866821_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749" y="4108936"/>
            <a:ext cx="4011440" cy="26901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7599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dirty="0" smtClean="0"/>
              <a:t>What is the time complexity of jack </a:t>
            </a:r>
            <a:r>
              <a:rPr lang="en-US" sz="3500" dirty="0" err="1" smtClean="0"/>
              <a:t>choi’s</a:t>
            </a:r>
            <a:r>
              <a:rPr lang="en-US" sz="3500" dirty="0" smtClean="0"/>
              <a:t> algorithm?</a:t>
            </a:r>
          </a:p>
          <a:p>
            <a:pPr marL="82296" indent="0">
              <a:buNone/>
            </a:pPr>
            <a:r>
              <a:rPr lang="en-US" sz="3500" dirty="0" smtClean="0">
                <a:solidFill>
                  <a:srgbClr val="0000FF"/>
                </a:solidFill>
              </a:rPr>
              <a:t>    </a:t>
            </a:r>
            <a:r>
              <a:rPr lang="en-US" sz="3500" dirty="0" smtClean="0">
                <a:solidFill>
                  <a:srgbClr val="0000FF"/>
                </a:solidFill>
              </a:rPr>
              <a:t>O(n</a:t>
            </a:r>
            <a:r>
              <a:rPr lang="en-US" sz="3500" baseline="30000" dirty="0" smtClean="0">
                <a:solidFill>
                  <a:srgbClr val="0000FF"/>
                </a:solidFill>
              </a:rPr>
              <a:t>2</a:t>
            </a:r>
            <a:r>
              <a:rPr lang="en-US" sz="3500" dirty="0" smtClean="0">
                <a:solidFill>
                  <a:srgbClr val="0000FF"/>
                </a:solidFill>
              </a:rPr>
              <a:t>)</a:t>
            </a:r>
            <a:endParaRPr lang="en-US" sz="3500" dirty="0" smtClean="0">
              <a:solidFill>
                <a:srgbClr val="0000FF"/>
              </a:solidFill>
            </a:endParaRPr>
          </a:p>
          <a:p>
            <a:endParaRPr lang="en-US" dirty="0"/>
          </a:p>
          <a:p>
            <a:r>
              <a:rPr lang="en-US" dirty="0" smtClean="0"/>
              <a:t>Can we do it better?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26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50067"/>
            <a:ext cx="7498080" cy="5357424"/>
          </a:xfrm>
        </p:spPr>
        <p:txBody>
          <a:bodyPr/>
          <a:lstStyle/>
          <a:p>
            <a:r>
              <a:rPr lang="en-US" dirty="0" smtClean="0"/>
              <a:t>POJ 1014 (Unbounded Knapsack)</a:t>
            </a:r>
          </a:p>
          <a:p>
            <a:r>
              <a:rPr lang="en-US" dirty="0" smtClean="0"/>
              <a:t>POJ 1050 (Max 2-D sum)</a:t>
            </a:r>
          </a:p>
          <a:p>
            <a:r>
              <a:rPr lang="en-US" dirty="0" smtClean="0"/>
              <a:t>POJ 2250 (LCS)</a:t>
            </a:r>
          </a:p>
          <a:p>
            <a:r>
              <a:rPr lang="en-US" dirty="0" smtClean="0"/>
              <a:t>POJ 2533 (LIS)</a:t>
            </a:r>
          </a:p>
          <a:p>
            <a:r>
              <a:rPr lang="en-US" dirty="0" smtClean="0"/>
              <a:t>POJ 3670 (LIS in O(</a:t>
            </a:r>
            <a:r>
              <a:rPr lang="en-US" dirty="0" err="1" smtClean="0"/>
              <a:t>nlgn</a:t>
            </a:r>
            <a:r>
              <a:rPr lang="en-US" dirty="0" smtClean="0"/>
              <a:t>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5136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Procedure (Sample: </a:t>
            </a:r>
            <a:r>
              <a:rPr lang="en-US" u="sng" dirty="0" err="1" smtClean="0"/>
              <a:t>UVa</a:t>
            </a:r>
            <a:r>
              <a:rPr lang="en-US" u="sng" dirty="0" smtClean="0"/>
              <a:t> 10684)</a:t>
            </a:r>
          </a:p>
          <a:p>
            <a:endParaRPr lang="en-US" dirty="0"/>
          </a:p>
          <a:p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r>
              <a:rPr lang="is-IS" dirty="0"/>
              <a:t> </a:t>
            </a:r>
            <a:r>
              <a:rPr lang="is-IS" dirty="0" smtClean="0"/>
              <a:t>      sum </a:t>
            </a:r>
            <a:r>
              <a:rPr lang="is-IS" dirty="0"/>
              <a:t>+= </a:t>
            </a:r>
            <a:r>
              <a:rPr lang="is-IS" dirty="0" smtClean="0"/>
              <a:t>a[i];</a:t>
            </a:r>
          </a:p>
          <a:p>
            <a:r>
              <a:rPr lang="is-IS" dirty="0"/>
              <a:t>  </a:t>
            </a:r>
            <a:r>
              <a:rPr lang="is-IS" dirty="0" smtClean="0"/>
              <a:t>     max &gt;?= sum;</a:t>
            </a:r>
            <a:endParaRPr lang="is-IS" dirty="0"/>
          </a:p>
          <a:p>
            <a:r>
              <a:rPr lang="is-IS" dirty="0"/>
              <a:t>    </a:t>
            </a:r>
            <a:r>
              <a:rPr lang="is-IS" dirty="0" smtClean="0"/>
              <a:t>   </a:t>
            </a:r>
            <a:r>
              <a:rPr lang="is-IS" dirty="0"/>
              <a:t>sum &gt;?= 0</a:t>
            </a:r>
            <a:r>
              <a:rPr lang="is-IS" dirty="0" smtClean="0"/>
              <a:t>;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Time complexity: </a:t>
            </a:r>
            <a:r>
              <a:rPr lang="en-US" dirty="0">
                <a:solidFill>
                  <a:srgbClr val="0000FF"/>
                </a:solidFill>
              </a:rPr>
              <a:t>O(n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306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1296</TotalTime>
  <Words>4728</Words>
  <Application>Microsoft Office PowerPoint</Application>
  <PresentationFormat>On-screen Show (4:3)</PresentationFormat>
  <Paragraphs>1208</Paragraphs>
  <Slides>80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Solstice</vt:lpstr>
      <vt:lpstr>DP</vt:lpstr>
      <vt:lpstr>What is DP?</vt:lpstr>
      <vt:lpstr>Dynamic Programming</vt:lpstr>
      <vt:lpstr>Dynamic Programming</vt:lpstr>
      <vt:lpstr>Fibonacci Number</vt:lpstr>
      <vt:lpstr>Max Sum</vt:lpstr>
      <vt:lpstr>Max Sum</vt:lpstr>
      <vt:lpstr>Max Sum</vt:lpstr>
      <vt:lpstr>Max Sum</vt:lpstr>
      <vt:lpstr>Subset Sum</vt:lpstr>
      <vt:lpstr>Subset Sum</vt:lpstr>
      <vt:lpstr>Polynomial Time</vt:lpstr>
      <vt:lpstr>Subset Sum</vt:lpstr>
      <vt:lpstr>Subset Sum</vt:lpstr>
      <vt:lpstr>Knapsack</vt:lpstr>
      <vt:lpstr>Knapsack</vt:lpstr>
      <vt:lpstr>0-1 Knapsack</vt:lpstr>
      <vt:lpstr>0-1 Knapsack</vt:lpstr>
      <vt:lpstr>0-1 Knapsack</vt:lpstr>
      <vt:lpstr>0-1 Knapsack</vt:lpstr>
      <vt:lpstr>0-1 Knapsack</vt:lpstr>
      <vt:lpstr>Unbounded Knapsack</vt:lpstr>
      <vt:lpstr>Bounded Knapsack</vt:lpstr>
      <vt:lpstr>Bounded Knapsack</vt:lpstr>
      <vt:lpstr>Bounded Knapsack</vt:lpstr>
      <vt:lpstr>Bounded Knapsack</vt:lpstr>
      <vt:lpstr>Bounded Knapsack</vt:lpstr>
      <vt:lpstr>Longest Increasing Subsequence</vt:lpstr>
      <vt:lpstr>Longest Increasing Subsequence</vt:lpstr>
      <vt:lpstr>Longest Increasing Subsequence</vt:lpstr>
      <vt:lpstr>Longest Increasing Subsequence</vt:lpstr>
      <vt:lpstr>Longest Common Subsequence</vt:lpstr>
      <vt:lpstr>Longest Common Subsequence</vt:lpstr>
      <vt:lpstr>Longest Common Subsequence</vt:lpstr>
      <vt:lpstr>Longest Common Subsequence</vt:lpstr>
      <vt:lpstr>Longest Common Subsequence</vt:lpstr>
      <vt:lpstr>Dynamic Programming</vt:lpstr>
      <vt:lpstr>Max 2-D sum</vt:lpstr>
      <vt:lpstr>Max 2-D sum</vt:lpstr>
      <vt:lpstr>Max 2-D sum</vt:lpstr>
      <vt:lpstr>Max 2-D sum</vt:lpstr>
      <vt:lpstr>Max 2-D sum</vt:lpstr>
      <vt:lpstr>Max 2-D sum</vt:lpstr>
      <vt:lpstr>Max 2-D sum on torus</vt:lpstr>
      <vt:lpstr>Max 2-D sum on torus</vt:lpstr>
      <vt:lpstr>Max 2-D sum on torus</vt:lpstr>
      <vt:lpstr>Max 2-D sum on torus</vt:lpstr>
      <vt:lpstr>Max 2-D sum on torus</vt:lpstr>
      <vt:lpstr>Max 2-D sum on torus</vt:lpstr>
      <vt:lpstr>Max 3-D sum</vt:lpstr>
      <vt:lpstr>2-D Subset Sum</vt:lpstr>
      <vt:lpstr>2-D Subset Sum</vt:lpstr>
      <vt:lpstr>2-D Subset Sum</vt:lpstr>
      <vt:lpstr>2-D Subset Sum</vt:lpstr>
      <vt:lpstr>2-D Subset Sum</vt:lpstr>
      <vt:lpstr>2-D Subset sum</vt:lpstr>
      <vt:lpstr>Rod Cutting</vt:lpstr>
      <vt:lpstr>Rod Cutting</vt:lpstr>
      <vt:lpstr>Rod Cutting</vt:lpstr>
      <vt:lpstr>Rod Cutting</vt:lpstr>
      <vt:lpstr>Rod Cutting</vt:lpstr>
      <vt:lpstr>Edit Distance</vt:lpstr>
      <vt:lpstr>Palindrome</vt:lpstr>
      <vt:lpstr>LIS in O(nlgn)</vt:lpstr>
      <vt:lpstr>LIS in O(nlgn)</vt:lpstr>
      <vt:lpstr>LIS in O(nlgn)</vt:lpstr>
      <vt:lpstr>LIS in O(nlgn)</vt:lpstr>
      <vt:lpstr>LIS in O(nlgn)</vt:lpstr>
      <vt:lpstr>LIS in O(nlgn)</vt:lpstr>
      <vt:lpstr>LIS in O(nlgn)</vt:lpstr>
      <vt:lpstr>Interchange of LIS and LCS</vt:lpstr>
      <vt:lpstr>Interchange of LIS and LCS</vt:lpstr>
      <vt:lpstr>Interchange of LIS and LCS</vt:lpstr>
      <vt:lpstr>Interchange of LIS and LCS</vt:lpstr>
      <vt:lpstr>Interchange of LIS and LCS</vt:lpstr>
      <vt:lpstr>Interchange of LIS and LCS</vt:lpstr>
      <vt:lpstr>Interchange of LIS and LCS</vt:lpstr>
      <vt:lpstr>More STL</vt:lpstr>
      <vt:lpstr>More reference about hardcoding</vt:lpstr>
      <vt:lpstr>Exercise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</dc:title>
  <dc:creator>BD</dc:creator>
  <cp:lastModifiedBy>hkucs</cp:lastModifiedBy>
  <cp:revision>164</cp:revision>
  <dcterms:created xsi:type="dcterms:W3CDTF">2011-03-13T17:39:02Z</dcterms:created>
  <dcterms:modified xsi:type="dcterms:W3CDTF">2011-03-16T00:18:41Z</dcterms:modified>
</cp:coreProperties>
</file>