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5" r:id="rId10"/>
    <p:sldId id="267" r:id="rId11"/>
    <p:sldId id="268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 autoAdjust="0"/>
    <p:restoredTop sz="94660"/>
  </p:normalViewPr>
  <p:slideViewPr>
    <p:cSldViewPr>
      <p:cViewPr varScale="1">
        <p:scale>
          <a:sx n="73" d="100"/>
          <a:sy n="73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750B5C-6FE9-43BF-9BC2-B898CBFC045E}" type="datetimeFigureOut">
              <a:rPr lang="en-US" smtClean="0"/>
              <a:pPr/>
              <a:t>2010-06-29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ABD3AC-26F1-4D91-99A0-97E2239780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750B5C-6FE9-43BF-9BC2-B898CBFC045E}" type="datetimeFigureOut">
              <a:rPr lang="en-US" smtClean="0"/>
              <a:pPr/>
              <a:t>2010-06-29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ABD3AC-26F1-4D91-99A0-97E223978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750B5C-6FE9-43BF-9BC2-B898CBFC045E}" type="datetimeFigureOut">
              <a:rPr lang="en-US" smtClean="0"/>
              <a:pPr/>
              <a:t>2010-06-29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ABD3AC-26F1-4D91-99A0-97E223978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750B5C-6FE9-43BF-9BC2-B898CBFC045E}" type="datetimeFigureOut">
              <a:rPr lang="en-US" smtClean="0"/>
              <a:pPr/>
              <a:t>2010-06-29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ABD3AC-26F1-4D91-99A0-97E223978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750B5C-6FE9-43BF-9BC2-B898CBFC045E}" type="datetimeFigureOut">
              <a:rPr lang="en-US" smtClean="0"/>
              <a:pPr/>
              <a:t>2010-06-29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ABD3AC-26F1-4D91-99A0-97E2239780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750B5C-6FE9-43BF-9BC2-B898CBFC045E}" type="datetimeFigureOut">
              <a:rPr lang="en-US" smtClean="0"/>
              <a:pPr/>
              <a:t>2010-06-29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ABD3AC-26F1-4D91-99A0-97E223978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750B5C-6FE9-43BF-9BC2-B898CBFC045E}" type="datetimeFigureOut">
              <a:rPr lang="en-US" smtClean="0"/>
              <a:pPr/>
              <a:t>2010-06-29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ABD3AC-26F1-4D91-99A0-97E223978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750B5C-6FE9-43BF-9BC2-B898CBFC045E}" type="datetimeFigureOut">
              <a:rPr lang="en-US" smtClean="0"/>
              <a:pPr/>
              <a:t>2010-06-29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ABD3AC-26F1-4D91-99A0-97E223978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750B5C-6FE9-43BF-9BC2-B898CBFC045E}" type="datetimeFigureOut">
              <a:rPr lang="en-US" smtClean="0"/>
              <a:pPr/>
              <a:t>2010-06-29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ABD3AC-26F1-4D91-99A0-97E2239780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750B5C-6FE9-43BF-9BC2-B898CBFC045E}" type="datetimeFigureOut">
              <a:rPr lang="en-US" smtClean="0"/>
              <a:pPr/>
              <a:t>2010-06-29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ABD3AC-26F1-4D91-99A0-97E223978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750B5C-6FE9-43BF-9BC2-B898CBFC045E}" type="datetimeFigureOut">
              <a:rPr lang="en-US" smtClean="0"/>
              <a:pPr/>
              <a:t>2010-06-29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ABD3AC-26F1-4D91-99A0-97E2239780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2750B5C-6FE9-43BF-9BC2-B898CBFC045E}" type="datetimeFigureOut">
              <a:rPr lang="en-US" smtClean="0"/>
              <a:pPr/>
              <a:t>2010-06-29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AABD3AC-26F1-4D91-99A0-97E2239780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Provinci</a:t>
            </a:r>
            <a:r>
              <a:rPr lang="en-US" dirty="0" smtClean="0"/>
              <a:t> summer training 2010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53126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June 17: Recursion and recursive decent parser 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FF0000"/>
                </a:solidFill>
              </a:rPr>
              <a:t>June 24: Greedy algorithms and stable marriage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July 1: Holiday July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8: Math and number theory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July 15: Coordinate geometry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July 22: Graph, BFS, DFS, topological sort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July 29: Graph, MST, bipartite matching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Aug 5: Individual contest 1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Aug 12: Individual contest 2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Aug 19: Dynamic programming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Aug 26: Team Formation Test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Properties of greedy algorithms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059833" y="1571612"/>
            <a:ext cx="3960440" cy="86409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127000" dist="127000" dir="2700000" algn="tl" rotWithShape="0">
              <a:prstClr val="black"/>
            </a:outerShdw>
          </a:effectLst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dirty="0" smtClean="0"/>
              <a:t>1. Make a choice that </a:t>
            </a:r>
            <a:r>
              <a:rPr lang="en-US" sz="2000" dirty="0" smtClean="0">
                <a:solidFill>
                  <a:srgbClr val="FF0000"/>
                </a:solidFill>
              </a:rPr>
              <a:t>looks good (greedy choice)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4680013" y="2759744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483769" y="3083780"/>
            <a:ext cx="25202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1943709" y="2543720"/>
            <a:ext cx="10801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1"/>
          </p:cNvCxnSpPr>
          <p:nvPr/>
        </p:nvCxnSpPr>
        <p:spPr>
          <a:xfrm rot="10800000">
            <a:off x="2483769" y="2003660"/>
            <a:ext cx="576064" cy="0"/>
          </a:xfrm>
          <a:prstGeom prst="line">
            <a:avLst/>
          </a:prstGeom>
          <a:ln w="38100">
            <a:solidFill>
              <a:srgbClr val="FF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17461" y="3227796"/>
            <a:ext cx="2726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2. Repeat if the problem is not yet solved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1928794" y="4342163"/>
            <a:ext cx="65722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lvl="1" indent="-282575"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Easy</a:t>
            </a:r>
            <a:r>
              <a:rPr lang="en-US" sz="2000" dirty="0" smtClean="0"/>
              <a:t> to design and write</a:t>
            </a:r>
          </a:p>
          <a:p>
            <a:pPr marL="282575" lvl="1" indent="-282575"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000" dirty="0" smtClean="0"/>
              <a:t>Tend to be </a:t>
            </a:r>
            <a:r>
              <a:rPr lang="en-US" sz="2000" dirty="0" smtClean="0">
                <a:solidFill>
                  <a:srgbClr val="FF0000"/>
                </a:solidFill>
              </a:rPr>
              <a:t>fast </a:t>
            </a:r>
            <a:r>
              <a:rPr lang="en-US" sz="2000" dirty="0" smtClean="0"/>
              <a:t>(because trying all possibilities)</a:t>
            </a:r>
          </a:p>
          <a:p>
            <a:pPr marL="365760" lvl="0" indent="-283464"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000" dirty="0" smtClean="0"/>
              <a:t>Finding the correct greedy choice and </a:t>
            </a:r>
            <a:r>
              <a:rPr lang="en-US" sz="2000" dirty="0" smtClean="0">
                <a:solidFill>
                  <a:srgbClr val="FF0000"/>
                </a:solidFill>
              </a:rPr>
              <a:t>proving</a:t>
            </a:r>
            <a:r>
              <a:rPr lang="en-US" sz="2000" dirty="0" smtClean="0"/>
              <a:t> the correctness is usually hard.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Examples. Event scheduling 3</a:t>
            </a:r>
            <a:endParaRPr lang="en-US" sz="3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42976" y="1483074"/>
            <a:ext cx="7790712" cy="18030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a set S of n events, each event I with a size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s_i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a weight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w_i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baseline="0" dirty="0" smtClean="0"/>
              <a:t>Jobs</a:t>
            </a:r>
            <a:r>
              <a:rPr lang="en-US" sz="2000" dirty="0" smtClean="0"/>
              <a:t> can be processed starting from time 0.</a:t>
            </a:r>
            <a:endParaRPr lang="en-US" sz="2000" baseline="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baseline="0" dirty="0" smtClean="0"/>
              <a:t>The</a:t>
            </a:r>
            <a:r>
              <a:rPr lang="en-US" sz="2000" dirty="0" smtClean="0"/>
              <a:t> weighted completion time of an event = (completion time) (</a:t>
            </a:r>
            <a:r>
              <a:rPr lang="en-US" sz="2000" dirty="0" err="1" smtClean="0"/>
              <a:t>w_i</a:t>
            </a:r>
            <a:r>
              <a:rPr lang="en-US" sz="2000" dirty="0" smtClean="0"/>
              <a:t>).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857356" y="3286124"/>
            <a:ext cx="62151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143108" y="328612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643174" y="328612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143240" y="328612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643306" y="328612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143371" y="328612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643438" y="328612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143504" y="328612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643570" y="328612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143636" y="328612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214546" y="3500438"/>
            <a:ext cx="150019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 = 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000232" y="2928934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0      1      2       3      4      5      6      7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786182" y="3500438"/>
            <a:ext cx="142876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 = 2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286380" y="3500438"/>
            <a:ext cx="42862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214546" y="3929066"/>
            <a:ext cx="142876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 = 2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714744" y="3929066"/>
            <a:ext cx="42862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214810" y="3929066"/>
            <a:ext cx="150019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 = 1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142976" y="4500570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dirty="0" smtClean="0"/>
              <a:t>Find an order that minimize the total weighted completion 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Examples. Event scheduling 3</a:t>
            </a:r>
            <a:endParaRPr lang="en-US" sz="3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42976" y="1483074"/>
            <a:ext cx="7790712" cy="18030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1. Shortest job first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857356" y="2428868"/>
            <a:ext cx="62151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143108" y="242886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643174" y="242886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143240" y="242886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643306" y="242886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143371" y="242886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643438" y="242886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143504" y="242886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643570" y="242886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143636" y="242886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214546" y="2643182"/>
            <a:ext cx="150019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 = 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000232" y="2071678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0      1      2       3      4      5      6      7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786182" y="2643182"/>
            <a:ext cx="42862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714612" y="3000372"/>
            <a:ext cx="150019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 = 4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14546" y="3000372"/>
            <a:ext cx="42862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142976" y="3500438"/>
            <a:ext cx="7790712" cy="18030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2 Highest weight first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857356" y="4231918"/>
            <a:ext cx="62151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2143108" y="423191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643174" y="423191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143240" y="423191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3643306" y="423191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4143371" y="423191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4643438" y="423191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5143504" y="423191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5643570" y="423191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6143636" y="423191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214546" y="4446232"/>
            <a:ext cx="150019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 = 2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000232" y="3874728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0      1      2       3      4      5      6      7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786182" y="4446232"/>
            <a:ext cx="42862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714612" y="4803422"/>
            <a:ext cx="150019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 = 2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2214546" y="4803422"/>
            <a:ext cx="42862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5" grpId="0" animBg="1"/>
      <p:bldP spid="24" grpId="0" animBg="1"/>
      <p:bldP spid="30" grpId="0" animBg="1"/>
      <p:bldP spid="31" grpId="0"/>
      <p:bldP spid="42" grpId="0" animBg="1"/>
      <p:bldP spid="43" grpId="0"/>
      <p:bldP spid="44" grpId="0" animBg="1"/>
      <p:bldP spid="45" grpId="0" animBg="1"/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Examples. Event scheduling 3</a:t>
            </a:r>
            <a:endParaRPr lang="en-US" sz="3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42976" y="1483074"/>
            <a:ext cx="7790712" cy="18030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3.  Highest density first, where density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weight / size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857356" y="2428868"/>
            <a:ext cx="62151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143108" y="242886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643174" y="242886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143240" y="242886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643306" y="242886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143371" y="242886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643438" y="242886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143504" y="242886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643570" y="242886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143636" y="242886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214546" y="2643182"/>
            <a:ext cx="150019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 = 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000232" y="2071678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0      1      2       3      4      5      6      7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786182" y="2643182"/>
            <a:ext cx="42862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714612" y="3000372"/>
            <a:ext cx="150019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 = 4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14546" y="3000372"/>
            <a:ext cx="42862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857356" y="3714752"/>
            <a:ext cx="62151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2143108" y="371475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643174" y="371475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143240" y="371475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3643306" y="371475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4143371" y="371475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4643438" y="371475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5143504" y="371475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5643570" y="371475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6143636" y="371475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214546" y="3929066"/>
            <a:ext cx="150019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 = 2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000232" y="3357562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0      1      2       3      4      5      6      7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786182" y="3929066"/>
            <a:ext cx="42862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714612" y="4286256"/>
            <a:ext cx="150019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 = 2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2214546" y="4286256"/>
            <a:ext cx="42862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1428728" y="4643446"/>
            <a:ext cx="7498080" cy="221455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 that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 is optimal.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noProof="0" dirty="0" smtClean="0"/>
              <a:t>Assume </a:t>
            </a:r>
            <a:r>
              <a:rPr lang="en-US" sz="2000" noProof="0" dirty="0" smtClean="0"/>
              <a:t>that in the optimal schedule, it processes </a:t>
            </a:r>
            <a:r>
              <a:rPr lang="en-US" sz="2000" noProof="0" dirty="0" smtClean="0"/>
              <a:t>a job </a:t>
            </a:r>
            <a:r>
              <a:rPr lang="en-US" sz="2000" noProof="0" dirty="0" err="1" smtClean="0"/>
              <a:t>i</a:t>
            </a:r>
            <a:r>
              <a:rPr lang="en-US" sz="2000" noProof="0" dirty="0" smtClean="0"/>
              <a:t> with smaller density first then an other job j with larger density. Consider the change in total weighted completion time if we process j before </a:t>
            </a:r>
            <a:r>
              <a:rPr lang="en-US" sz="2000" noProof="0" dirty="0" err="1" smtClean="0"/>
              <a:t>i</a:t>
            </a:r>
            <a:r>
              <a:rPr lang="en-US" sz="2000" noProof="0" dirty="0" smtClean="0"/>
              <a:t>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dirty="0" smtClean="0"/>
              <a:t>Simple calculation will show that the total weighted completion time decreases, which leads to a contradiction.</a:t>
            </a:r>
            <a:endParaRPr lang="en-US" sz="20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120, 410, 714, 10020, 10026, 10672, 10700, 10821, 10954, 10982, 11039, 11532.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240, 10954, 283, 444, 644.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recursion?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31841" y="1556792"/>
            <a:ext cx="3960440" cy="86409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127000" dist="127000" dir="2700000" algn="tl" rotWithShape="0">
              <a:prstClr val="black"/>
            </a:outerShdw>
          </a:effectLst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dirty="0" smtClean="0"/>
              <a:t>1. Do something</a:t>
            </a:r>
            <a:endParaRPr lang="en-US" sz="2000" dirty="0"/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4752021" y="2744924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555777" y="3068960"/>
            <a:ext cx="25202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2015717" y="2528900"/>
            <a:ext cx="10801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4" idx="1"/>
          </p:cNvCxnSpPr>
          <p:nvPr/>
        </p:nvCxnSpPr>
        <p:spPr>
          <a:xfrm rot="10800000">
            <a:off x="2555777" y="1988840"/>
            <a:ext cx="576064" cy="0"/>
          </a:xfrm>
          <a:prstGeom prst="line">
            <a:avLst/>
          </a:prstGeom>
          <a:ln w="38100">
            <a:solidFill>
              <a:srgbClr val="FF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203849" y="321297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2. Repeat</a:t>
            </a:r>
            <a:endParaRPr lang="en-US" sz="2000" dirty="0"/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1432560" y="3933056"/>
            <a:ext cx="7406640" cy="24482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Any algorithm that have the above format is using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"recursion".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lang="en-US" sz="2000" dirty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Properties:</a:t>
            </a:r>
          </a:p>
          <a:p>
            <a:pPr marL="822960" lvl="1" indent="-283464"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Easy</a:t>
            </a:r>
            <a:r>
              <a:rPr lang="en-US" sz="2000" dirty="0" smtClean="0"/>
              <a:t> to design and write</a:t>
            </a:r>
          </a:p>
          <a:p>
            <a:pPr marL="822960" lvl="1" indent="-283464"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Tend to be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slow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(because trying all possibilities)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a greedy algorithm?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059833" y="2207938"/>
            <a:ext cx="3960440" cy="86409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127000" dist="127000" dir="2700000" algn="tl" rotWithShape="0">
              <a:prstClr val="black"/>
            </a:outerShdw>
          </a:effectLst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dirty="0" smtClean="0"/>
              <a:t>1. Make a choice that </a:t>
            </a:r>
            <a:r>
              <a:rPr lang="en-US" sz="2000" dirty="0" smtClean="0">
                <a:solidFill>
                  <a:srgbClr val="FF0000"/>
                </a:solidFill>
              </a:rPr>
              <a:t>looks good (greedy choice)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4680013" y="3396070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483769" y="3720106"/>
            <a:ext cx="25202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1943709" y="3180046"/>
            <a:ext cx="10801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1"/>
          </p:cNvCxnSpPr>
          <p:nvPr/>
        </p:nvCxnSpPr>
        <p:spPr>
          <a:xfrm rot="10800000">
            <a:off x="2483769" y="2639986"/>
            <a:ext cx="576064" cy="0"/>
          </a:xfrm>
          <a:prstGeom prst="line">
            <a:avLst/>
          </a:prstGeom>
          <a:ln w="38100">
            <a:solidFill>
              <a:srgbClr val="FF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17461" y="3864122"/>
            <a:ext cx="2726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2. Repeat if the problem is not yet solved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Examples. Event scheduling</a:t>
            </a:r>
            <a:endParaRPr lang="en-US" sz="3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35608" y="1483074"/>
            <a:ext cx="7498080" cy="123154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a set S of n events, each event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starting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ending time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b_i</a:t>
            </a:r>
            <a:r>
              <a:rPr lang="en-US" sz="2000" dirty="0" smtClean="0"/>
              <a:t>, where </a:t>
            </a:r>
            <a:r>
              <a:rPr lang="en-US" sz="2000" dirty="0" err="1" smtClean="0"/>
              <a:t>a_i</a:t>
            </a:r>
            <a:r>
              <a:rPr lang="en-US" sz="2000" dirty="0" smtClean="0"/>
              <a:t> and </a:t>
            </a:r>
            <a:r>
              <a:rPr lang="en-US" sz="2000" dirty="0" err="1" smtClean="0"/>
              <a:t>b_i</a:t>
            </a:r>
            <a:r>
              <a:rPr lang="en-US" sz="2000" dirty="0" smtClean="0"/>
              <a:t> are integers.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largest subset S’ of events such that for any two events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j, [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b_i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 and [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a_j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b_j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 are non-overlapping.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857356" y="3357562"/>
            <a:ext cx="62151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143108" y="335756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643174" y="335756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143240" y="335756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643306" y="335756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143371" y="335756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643438" y="335756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143504" y="335756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643570" y="335756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143636" y="335756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071670" y="3571876"/>
            <a:ext cx="178595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000232" y="3000372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1      2       3      4      5      6      7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571736" y="3929066"/>
            <a:ext cx="178595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071934" y="3571876"/>
            <a:ext cx="128588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572000" y="3929066"/>
            <a:ext cx="42862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Examples. Event scheduling</a:t>
            </a:r>
            <a:endParaRPr lang="en-US" sz="360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7606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Idea 1. Pick the shortest jobs whenever possible.</a:t>
            </a:r>
            <a:endParaRPr lang="en-US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857356" y="2285992"/>
            <a:ext cx="62151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143108" y="228599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643174" y="228599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143240" y="228599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643306" y="228599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143371" y="228599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643438" y="228599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143504" y="228599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643570" y="228599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143636" y="2285992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071670" y="2500306"/>
            <a:ext cx="135732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000232" y="1928802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1      2       3      4      5      6      7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071802" y="2857496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643306" y="2500306"/>
            <a:ext cx="128588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1428728" y="3710192"/>
            <a:ext cx="7498080" cy="5760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2. First-come-first-serve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857356" y="4500570"/>
            <a:ext cx="62151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143108" y="4500570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2643174" y="4500570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143240" y="4500570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3643306" y="4500570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4143371" y="4500570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4643438" y="4500570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143504" y="4500570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643570" y="4500570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6143636" y="4500570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071670" y="4714884"/>
            <a:ext cx="328614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000232" y="4143380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1      2       3      4      5      6      7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571736" y="5072074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571868" y="5072074"/>
            <a:ext cx="128588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 animBg="1"/>
      <p:bldP spid="24" grpId="0" animBg="1"/>
      <p:bldP spid="26" grpId="0"/>
      <p:bldP spid="37" grpId="0" animBg="1"/>
      <p:bldP spid="38" grpId="0"/>
      <p:bldP spid="39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Examples. Event scheduling</a:t>
            </a:r>
            <a:endParaRPr lang="en-US" sz="360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7606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Idea 3. Pick the job that ends first.</a:t>
            </a:r>
            <a:endParaRPr lang="en-US" sz="20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857356" y="2071678"/>
            <a:ext cx="62151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143108" y="207167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643174" y="207167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143240" y="207167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3643306" y="207167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143371" y="207167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643438" y="207167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5143504" y="207167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5643570" y="207167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6143636" y="207167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071670" y="2285992"/>
            <a:ext cx="135732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000232" y="1714488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1      2       3      4      5      6      7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071802" y="2643182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643306" y="2285992"/>
            <a:ext cx="128588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857356" y="3286124"/>
            <a:ext cx="62151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2143108" y="328612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2643174" y="328612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143240" y="328612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3643306" y="328612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143371" y="328612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4643438" y="328612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5143504" y="328612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5643570" y="328612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6143636" y="328612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2071670" y="3500438"/>
            <a:ext cx="328614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2000232" y="2928934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1      2       3      4      5      6      7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2571736" y="3857628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571868" y="3857628"/>
            <a:ext cx="128588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1428728" y="4286256"/>
            <a:ext cx="7498080" cy="257174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 that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 is optimal.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noProof="0" dirty="0" smtClean="0"/>
              <a:t>Let e1, e2, …, </a:t>
            </a:r>
            <a:r>
              <a:rPr lang="en-US" sz="2000" noProof="0" dirty="0" err="1" smtClean="0"/>
              <a:t>er</a:t>
            </a:r>
            <a:r>
              <a:rPr lang="en-US" sz="2000" noProof="0" dirty="0" smtClean="0"/>
              <a:t> be events picked by our algorithm Greedy.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e1’, e2’, …, </a:t>
            </a:r>
            <a:r>
              <a:rPr kumimoji="0" lang="en-US" sz="20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es’</a:t>
            </a: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 events picked by the optimal.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noProof="0" dirty="0" smtClean="0"/>
              <a:t>Note that the ending time of e1 &lt;= ending time of e1</a:t>
            </a:r>
            <a:r>
              <a:rPr lang="en-US" sz="2000" dirty="0" smtClean="0"/>
              <a:t>’.  Therefore, after picking e1, Greedy can choose both e2 and e2’.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noProof="0" dirty="0" smtClean="0"/>
              <a:t>Greedy picks e2, so ending time of e2 &lt;= ending time e2’.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noProof="0" dirty="0" smtClean="0"/>
              <a:t>Assume s &gt; r, Greedy should pick more than r jobs. Contradiction.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Properties of greedy algorithms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059833" y="1571612"/>
            <a:ext cx="3960440" cy="86409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127000" dist="127000" dir="2700000" algn="tl" rotWithShape="0">
              <a:prstClr val="black"/>
            </a:outerShdw>
          </a:effectLst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000" dirty="0" smtClean="0"/>
              <a:t>1. Make a choice that </a:t>
            </a:r>
            <a:r>
              <a:rPr lang="en-US" sz="2000" dirty="0" smtClean="0">
                <a:solidFill>
                  <a:srgbClr val="FF0000"/>
                </a:solidFill>
              </a:rPr>
              <a:t>looks good (greedy choice)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4680013" y="2759744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483769" y="3083780"/>
            <a:ext cx="25202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1943709" y="2543720"/>
            <a:ext cx="10801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1"/>
          </p:cNvCxnSpPr>
          <p:nvPr/>
        </p:nvCxnSpPr>
        <p:spPr>
          <a:xfrm rot="10800000">
            <a:off x="2483769" y="2003660"/>
            <a:ext cx="576064" cy="0"/>
          </a:xfrm>
          <a:prstGeom prst="line">
            <a:avLst/>
          </a:prstGeom>
          <a:ln w="38100">
            <a:solidFill>
              <a:srgbClr val="FF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17461" y="3227796"/>
            <a:ext cx="2726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2. Repeat if the problem is not yet solved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1928794" y="4342163"/>
            <a:ext cx="65722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lvl="1" indent="-282575"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Easy</a:t>
            </a:r>
            <a:r>
              <a:rPr lang="en-US" sz="2000" dirty="0" smtClean="0"/>
              <a:t> to design and write</a:t>
            </a:r>
          </a:p>
          <a:p>
            <a:pPr marL="282575" lvl="1" indent="-282575"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000" dirty="0" smtClean="0"/>
              <a:t>Tend to be </a:t>
            </a:r>
            <a:r>
              <a:rPr lang="en-US" sz="2000" dirty="0" smtClean="0">
                <a:solidFill>
                  <a:srgbClr val="FF0000"/>
                </a:solidFill>
              </a:rPr>
              <a:t>fast </a:t>
            </a:r>
            <a:r>
              <a:rPr lang="en-US" sz="2000" dirty="0" smtClean="0"/>
              <a:t>(because </a:t>
            </a:r>
            <a:r>
              <a:rPr lang="en-US" sz="2000" dirty="0" smtClean="0"/>
              <a:t>make only 1 greedy choice)</a:t>
            </a:r>
            <a:endParaRPr lang="en-US" sz="2000" dirty="0" smtClean="0"/>
          </a:p>
          <a:p>
            <a:pPr marL="282575" lvl="0" indent="-282575"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000" dirty="0" smtClean="0"/>
              <a:t>Finding the correct greedy choice and </a:t>
            </a:r>
            <a:r>
              <a:rPr lang="en-US" sz="2000" dirty="0" smtClean="0">
                <a:solidFill>
                  <a:srgbClr val="FF0000"/>
                </a:solidFill>
              </a:rPr>
              <a:t>proving</a:t>
            </a:r>
            <a:r>
              <a:rPr lang="en-US" sz="2000" dirty="0" smtClean="0"/>
              <a:t> the correctness is usually hard.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Examples. Event scheduling 2</a:t>
            </a:r>
            <a:endParaRPr lang="en-US" sz="3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35608" y="1483074"/>
            <a:ext cx="7498080" cy="18030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a set S of n events, each event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starting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ending time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b_i</a:t>
            </a:r>
            <a:r>
              <a:rPr lang="en-US" sz="2000" dirty="0" smtClean="0"/>
              <a:t>, where </a:t>
            </a:r>
            <a:r>
              <a:rPr lang="en-US" sz="2000" dirty="0" err="1" smtClean="0"/>
              <a:t>a_i</a:t>
            </a:r>
            <a:r>
              <a:rPr lang="en-US" sz="2000" dirty="0" smtClean="0"/>
              <a:t> and </a:t>
            </a:r>
            <a:r>
              <a:rPr lang="en-US" sz="2000" dirty="0" err="1" smtClean="0"/>
              <a:t>b_i</a:t>
            </a:r>
            <a:r>
              <a:rPr lang="en-US" sz="2000" dirty="0" smtClean="0"/>
              <a:t> are integers.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Divide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 into minimum number of groups G1, G2, … of events such that for any two events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j in the same group, [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b_i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 and [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a_j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b_j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 are non-overlapping.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857356" y="3857628"/>
            <a:ext cx="62151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143108" y="385762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643174" y="385762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143240" y="385762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643306" y="385762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143371" y="385762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643438" y="385762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143504" y="385762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643570" y="385762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143636" y="385762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071670" y="4071942"/>
            <a:ext cx="178595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000232" y="3500438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1      2       3      4      5      6      7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571736" y="4429132"/>
            <a:ext cx="178595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071934" y="4071942"/>
            <a:ext cx="128588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572000" y="4429132"/>
            <a:ext cx="42862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Examples. Event scheduling 2</a:t>
            </a:r>
            <a:endParaRPr lang="en-US" sz="3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35608" y="1483074"/>
            <a:ext cx="7498080" cy="18030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1.</a:t>
            </a:r>
            <a:r>
              <a:rPr lang="en-US" sz="2000" dirty="0" smtClean="0"/>
              <a:t> First-come-first-serve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857356" y="2571744"/>
            <a:ext cx="62151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143108" y="257174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643174" y="257174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143240" y="257174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643306" y="257174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143371" y="257174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643438" y="257174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143504" y="257174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643570" y="257174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143636" y="257174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071670" y="2786058"/>
            <a:ext cx="178595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000232" y="2214554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1      2       3      4      5      6      7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571736" y="3143248"/>
            <a:ext cx="178595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071934" y="2786058"/>
            <a:ext cx="128588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572000" y="3143248"/>
            <a:ext cx="42862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1428728" y="3714752"/>
            <a:ext cx="7498080" cy="25717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 that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 is optimal.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noProof="0" dirty="0" smtClean="0"/>
              <a:t>Let r be the number of groups we use eventually.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noProof="0" dirty="0" smtClean="0"/>
              <a:t>Let E be the first events put to the r-</a:t>
            </a:r>
            <a:r>
              <a:rPr lang="en-US" sz="2000" noProof="0" dirty="0" err="1" smtClean="0"/>
              <a:t>th</a:t>
            </a:r>
            <a:r>
              <a:rPr lang="en-US" sz="2000" noProof="0" dirty="0" smtClean="0"/>
              <a:t> group.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dirty="0" smtClean="0"/>
              <a:t>Notice that we have found r jobs that are overlapping.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noProof="0" dirty="0" smtClean="0"/>
              <a:t>Therefore, minimum number of groups &gt;= r.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dirty="0" smtClean="0"/>
              <a:t>Since we use r groups, we are optimal.</a:t>
            </a:r>
            <a:endParaRPr lang="en-US" sz="20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453</TotalTime>
  <Words>916</Words>
  <Application>Microsoft Office PowerPoint</Application>
  <PresentationFormat>On-screen Show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Provinci summer training 2010</vt:lpstr>
      <vt:lpstr>What is recursion?</vt:lpstr>
      <vt:lpstr>What is a greedy algorithm?</vt:lpstr>
      <vt:lpstr>Examples. Event scheduling</vt:lpstr>
      <vt:lpstr>Examples. Event scheduling</vt:lpstr>
      <vt:lpstr>Examples. Event scheduling</vt:lpstr>
      <vt:lpstr>Properties of greedy algorithms</vt:lpstr>
      <vt:lpstr>Examples. Event scheduling 2</vt:lpstr>
      <vt:lpstr>Examples. Event scheduling 2</vt:lpstr>
      <vt:lpstr>Properties of greedy algorithms</vt:lpstr>
      <vt:lpstr>Examples. Event scheduling 3</vt:lpstr>
      <vt:lpstr>Examples. Event scheduling 3</vt:lpstr>
      <vt:lpstr>Examples. Event scheduling 3</vt:lpstr>
      <vt:lpstr>Exercises</vt:lpstr>
    </vt:vector>
  </TitlesOfParts>
  <Company>The University of Hong Kong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Provinci summer training 2010</dc:title>
  <dc:creator>Dept of Computer Science</dc:creator>
  <cp:lastModifiedBy>hlchan</cp:lastModifiedBy>
  <cp:revision>48</cp:revision>
  <dcterms:created xsi:type="dcterms:W3CDTF">2010-06-17T08:50:21Z</dcterms:created>
  <dcterms:modified xsi:type="dcterms:W3CDTF">2010-06-29T14:32:59Z</dcterms:modified>
</cp:coreProperties>
</file>