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7" r:id="rId10"/>
    <p:sldId id="260" r:id="rId11"/>
    <p:sldId id="273" r:id="rId12"/>
    <p:sldId id="274" r:id="rId13"/>
    <p:sldId id="292" r:id="rId14"/>
    <p:sldId id="296" r:id="rId15"/>
    <p:sldId id="262" r:id="rId16"/>
    <p:sldId id="283" r:id="rId17"/>
    <p:sldId id="284" r:id="rId18"/>
    <p:sldId id="293" r:id="rId19"/>
    <p:sldId id="285" r:id="rId20"/>
    <p:sldId id="294" r:id="rId21"/>
    <p:sldId id="286" r:id="rId22"/>
    <p:sldId id="288" r:id="rId23"/>
    <p:sldId id="275" r:id="rId24"/>
    <p:sldId id="278" r:id="rId25"/>
    <p:sldId id="280" r:id="rId26"/>
    <p:sldId id="279" r:id="rId27"/>
    <p:sldId id="264" r:id="rId28"/>
    <p:sldId id="281" r:id="rId29"/>
    <p:sldId id="289" r:id="rId30"/>
    <p:sldId id="290" r:id="rId31"/>
    <p:sldId id="258" r:id="rId32"/>
    <p:sldId id="266" r:id="rId33"/>
    <p:sldId id="295" r:id="rId3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/>
    <p:restoredTop sz="94694"/>
  </p:normalViewPr>
  <p:slideViewPr>
    <p:cSldViewPr snapToGrid="0">
      <p:cViewPr varScale="1">
        <p:scale>
          <a:sx n="117" d="100"/>
          <a:sy n="117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09FE8-CCA3-694D-8469-1F169479059D}" type="datetimeFigureOut">
              <a:rPr lang="en-CN" smtClean="0"/>
              <a:t>12/4/23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3D9D5-1906-6A4D-84A1-902A8A06DC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291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623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9838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MBX10"/>
              </a:rPr>
              <a:t>Open Question 3. </a:t>
            </a:r>
            <a:r>
              <a:rPr lang="en-US" sz="1800" dirty="0">
                <a:effectLst/>
                <a:latin typeface="CMR10"/>
              </a:rPr>
              <a:t>Find a better algorithm or analysis that can capture the power of more than two matchings.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3158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MBX10"/>
              </a:rPr>
              <a:t>Open Question 3. </a:t>
            </a:r>
            <a:r>
              <a:rPr lang="en-US" sz="1800" dirty="0">
                <a:effectLst/>
                <a:latin typeface="CMR10"/>
              </a:rPr>
              <a:t>Find a better algorithm or analysis that can capture the power of more than two matchings.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6240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2803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odo: Informally tell what OCRS does, without explaining its detailed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07903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odo: Informally tell what OCRS does, without explaining its detailed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0625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odo: Informally tell what OCRS does, without explaining its detailed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5392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8191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9870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8125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9671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5064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7196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0316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4011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8454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090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3D9D5-1906-6A4D-84A1-902A8A06DC35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291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3EF1-409A-653C-5248-3F1862914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D800A-82C0-3A72-636C-D37A5FF0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611E-7AC8-046D-B5FF-FD6462A9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4A34-E3E1-47E0-5EE5-59283C10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43ADF-AB5E-FE51-C6AD-51B4B864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391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09C0-1B7B-7ED9-41F3-ED88994D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BBA01-BF90-FADA-25CB-CB00D915B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F54C-8E0A-50E4-ADF7-52D65E2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3A86-3B64-2B60-2BD3-71159627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E01D-6CAC-D4D7-D210-27EA95AD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909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7B49F-82A4-BC3D-AB12-DF118E8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5FE54-B3AB-C59E-01E2-242B89D49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75F36-BC67-3D91-ECB0-E885C778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A1622-3703-C46D-E6FB-8120BEA7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E1CB-7738-2278-0DC7-44AC211F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923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0F1E-96D6-A6BC-14A7-D276D9C0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BAD9-D5EB-50B2-8E66-F6CED9A7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11E7F-EF54-FAD1-890A-A719F42C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51D6-E3DF-934F-F460-35A7CA22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8E04-0DE7-288C-5F5A-D3DC4A11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979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8361-EC89-9B4C-F2A6-BCE7B9CB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51CA-89C1-0C72-4293-91755AE3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ADDE7-2D51-927D-9722-B7BDB322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A327-810F-8F6B-4FA9-A26191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1211-32D2-84D9-5D5D-3B905976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093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751E3-906E-C5A0-402D-B176B7F2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7850-333C-3D84-F4B1-7D070B710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50758-9C7F-DD5B-D4B4-860552B90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50081-04F6-4A03-DFCC-C6CBF9F2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FCC8B-2488-2485-5C93-1D74F61F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65540-0B62-CCE2-AAA2-42C0892F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6453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4F08-977A-E0CE-4C3C-B15FD030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EC5CF-BC64-498E-69AF-74EA5F23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3DDFF-AE76-C8BF-8F49-D0268B35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D3F23-C6E4-79A9-733B-B0190213C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D587B-724C-7A28-78A8-BCC18015B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8CAA7-5542-3842-EABE-2003150B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C0FEB-9F0A-5889-0CF2-FD62625E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39A9B-2C15-1CE9-82AB-B0745323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370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72B7-F282-B727-AA3E-24422E83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0AFB5-AB1A-8F60-FB4D-DA920739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EEAB0-F116-A2F8-546B-29BB3EBC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03A62-A40E-B45F-CF8A-58F6678E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8835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7CE57-4467-DE57-25E3-67C6F956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8ED9F-5AF9-8139-BC17-11E04F56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71C9C-6FC9-05BE-21F3-FDF63168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8966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6A12-51FD-EB65-A731-11CB9A1A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83F5-226F-1197-E6C2-C15DC3C0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DE064-0168-E844-9F41-50B7B7CF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6AD19-CDBB-60C8-03C4-7742FB8D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7FCCC-7780-3ECD-02DB-F6A4A107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20ECA-2D10-C1A3-C1AF-01D8AA80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8811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76EE-86B6-EA66-BCCB-0620B7EC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6EE59-2DFC-CD30-D865-8F1914C5C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F8F6F-E6EF-4A73-0F6D-3F3B802EB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48755-7E24-5611-8789-E78092C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62043-47A3-24A8-9B96-B3A29253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9BE8B-804D-B1A0-1082-96A7F2E9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661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BDB61-DFC1-589F-7BC0-4B2FC746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AC0A1-D80D-1076-6E32-118F89806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8EB0A-ADCA-0CFF-5C48-9CB69948E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A099-BD13-BA40-9D86-873278E8B043}" type="datetimeFigureOut">
              <a:rPr lang="en-CN" smtClean="0"/>
              <a:t>12/4/23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0867-3246-6BC4-4937-3D1F2E206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2F57-60CE-4D1B-8277-AB9BBC76F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F9A5-E65E-8C48-8651-420F9F5D82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548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E3C7-40EB-8EF8-77E3-C0372EBD6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N" sz="4400" dirty="0"/>
              <a:t>Recent Progress and Future Directions in Online Matching</a:t>
            </a:r>
            <a:br>
              <a:rPr lang="en-CN" sz="4400" dirty="0"/>
            </a:br>
            <a:br>
              <a:rPr lang="en-CN" sz="4400" dirty="0"/>
            </a:br>
            <a:r>
              <a:rPr lang="en-CN" sz="4000" dirty="0"/>
              <a:t>Part II: Stochastic Model</a:t>
            </a:r>
            <a:endParaRPr lang="en-C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A860-D01F-A70B-7EAE-9485260C8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599"/>
          </a:xfrm>
        </p:spPr>
        <p:txBody>
          <a:bodyPr>
            <a:normAutofit/>
          </a:bodyPr>
          <a:lstStyle/>
          <a:p>
            <a:r>
              <a:rPr lang="en-CN" dirty="0"/>
              <a:t>Zhihao Tang</a:t>
            </a:r>
          </a:p>
          <a:p>
            <a:endParaRPr lang="en-CN" dirty="0"/>
          </a:p>
          <a:p>
            <a:r>
              <a:rPr lang="en-CN" sz="2000" dirty="0"/>
              <a:t>Institute of Theoretical Computer Science</a:t>
            </a:r>
          </a:p>
          <a:p>
            <a:r>
              <a:rPr lang="en-CN" sz="2000" dirty="0"/>
              <a:t>Key Lab of Interdisciplinary Research of Computation and Economics</a:t>
            </a:r>
          </a:p>
          <a:p>
            <a:r>
              <a:rPr lang="en-CN" sz="2000" dirty="0"/>
              <a:t>Shanghai University of Finance and Economics</a:t>
            </a:r>
            <a:endParaRPr lang="en-CN" dirty="0"/>
          </a:p>
        </p:txBody>
      </p:sp>
      <p:pic>
        <p:nvPicPr>
          <p:cNvPr id="5" name="Picture 4" descr="A black background with blue and black text&#10;&#10;Description automatically generated">
            <a:extLst>
              <a:ext uri="{FF2B5EF4-FFF2-40B4-BE49-F238E27FC236}">
                <a16:creationId xmlns:a16="http://schemas.microsoft.com/office/drawing/2014/main" id="{4091D518-4D99-E985-9C54-11EA4C8E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8" t="53046" r="33543" b="25526"/>
          <a:stretch/>
        </p:blipFill>
        <p:spPr>
          <a:xfrm>
            <a:off x="8550656" y="5921168"/>
            <a:ext cx="3641344" cy="936832"/>
          </a:xfrm>
          <a:prstGeom prst="rect">
            <a:avLst/>
          </a:prstGeom>
        </p:spPr>
      </p:pic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B204C3A-9B1A-A4F1-2666-8EF684709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1" t="-676" b="-1"/>
          <a:stretch/>
        </p:blipFill>
        <p:spPr>
          <a:xfrm>
            <a:off x="260050" y="6069621"/>
            <a:ext cx="3641344" cy="6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5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BDA5-59B0-0725-831B-61AC3074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Basic LP 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E6D3-A752-BCE9-740F-EFF42C1C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E652D9-DDD0-DA1F-8627-D0D5BB1ED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673003"/>
                  </p:ext>
                </p:extLst>
              </p:nvPr>
            </p:nvGraphicFramePr>
            <p:xfrm>
              <a:off x="1363217" y="2244376"/>
              <a:ext cx="9465565" cy="35138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48105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  <a:gridCol w="5785358">
                      <a:extLst>
                        <a:ext uri="{9D8B030D-6E8A-4147-A177-3AD203B41FA5}">
                          <a16:colId xmlns:a16="http://schemas.microsoft.com/office/drawing/2014/main" val="2377596187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I.I.D. Vertex-weighted 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/>
                            <a:t>: probability that </a:t>
                          </a:r>
                          <a14:m>
                            <m:oMath xmlns:m="http://schemas.openxmlformats.org/officeDocument/2006/math">
                              <m:r>
                                <a:rPr lang="en-CN" sz="160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N" sz="16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CN" sz="160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N" baseline="0" dirty="0"/>
                            <a:t> is matched in the optimum matching</a:t>
                          </a:r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/>
                            <a:t>: </a:t>
                          </a:r>
                          <a:r>
                            <a:rPr lang="en-CN" b="1" dirty="0">
                              <a:solidFill>
                                <a:srgbClr val="C00000"/>
                              </a:solidFill>
                            </a:rPr>
                            <a:t>arrival rate </a:t>
                          </a:r>
                          <a:r>
                            <a:rPr lang="en-CN" dirty="0"/>
                            <a:t>of type</a:t>
                          </a:r>
                          <a:r>
                            <a:rPr lang="en-CN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endParaRPr lang="en-US" sz="1600" b="0" baseline="0" dirty="0"/>
                        </a:p>
                        <a:p>
                          <a:pPr lvl="1"/>
                          <a:r>
                            <a:rPr lang="en-CN" dirty="0"/>
                            <a:t>i.e., </a:t>
                          </a:r>
                          <a:r>
                            <a:rPr lang="en-CN" b="1" dirty="0">
                              <a:solidFill>
                                <a:srgbClr val="C00000"/>
                              </a:solidFill>
                            </a:rPr>
                            <a:t>expected number of vertices of type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endParaRPr lang="en-CN" b="1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r>
                            <a:rPr lang="en-CN" dirty="0"/>
                            <a:t>ach offline vertex can be matched at most once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en-CN" sz="2000" dirty="0"/>
                            <a:t>* Remark: this is also known as the ex-ante relaxation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098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E652D9-DDD0-DA1F-8627-D0D5BB1ED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673003"/>
                  </p:ext>
                </p:extLst>
              </p:nvPr>
            </p:nvGraphicFramePr>
            <p:xfrm>
              <a:off x="1363217" y="2244376"/>
              <a:ext cx="9465565" cy="35138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48105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  <a:gridCol w="5785358">
                      <a:extLst>
                        <a:ext uri="{9D8B030D-6E8A-4147-A177-3AD203B41FA5}">
                          <a16:colId xmlns:a16="http://schemas.microsoft.com/office/drawing/2014/main" val="2377596187"/>
                        </a:ext>
                      </a:extLst>
                    </a:gridCol>
                  </a:tblGrid>
                  <a:tr h="3962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I.I.D. Vertex-weighted 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0566" t="-117460" r="-523585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4254" t="-117460" r="-1754" b="-3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566" t="-228333" r="-523585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1978" t="-228333" r="-509890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4254" t="-228333" r="-1754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566" t="-317742" r="-523585" b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1978" t="-317742" r="-509890" b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r>
                            <a:rPr lang="en-CN" dirty="0"/>
                            <a:t>ach offline vertex can be matched at most once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566" t="-835484" r="-523585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1978" t="-835484" r="-509890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396240">
                    <a:tc gridSpan="4">
                      <a:txBody>
                        <a:bodyPr/>
                        <a:lstStyle/>
                        <a:p>
                          <a:r>
                            <a:rPr lang="en-CN" sz="2000" dirty="0"/>
                            <a:t>* Remark: this is also known as the ex-ante relaxation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098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246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F560-ABB8-6452-4AAE-5C41A839871C}"/>
              </a:ext>
            </a:extLst>
          </p:cNvPr>
          <p:cNvSpPr/>
          <p:nvPr/>
        </p:nvSpPr>
        <p:spPr>
          <a:xfrm>
            <a:off x="838200" y="1690688"/>
            <a:ext cx="5667703" cy="1325563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5CF77-6008-BA65-D374-A31CB118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One-choice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1ED2A-0ED5-4188-84FA-A749C55C3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N" dirty="0"/>
                  <a:t>Upon the arrival of a vertex of type </a:t>
                </a:r>
                <a14:m>
                  <m:oMath xmlns:m="http://schemas.openxmlformats.org/officeDocument/2006/math">
                    <m:r>
                      <a:rPr lang="en-CN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N" dirty="0"/>
                  <a:t>:</a:t>
                </a:r>
              </a:p>
              <a:p>
                <a:pPr marL="0" indent="0">
                  <a:buNone/>
                </a:pPr>
                <a:r>
                  <a:rPr lang="en-CN" dirty="0"/>
                  <a:t>	match it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</a:t>
                </a:r>
                <a:r>
                  <a:rPr lang="en-US" dirty="0"/>
                  <a:t>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</m:oMath>
                </a14:m>
                <a:endParaRPr lang="en-CN" b="1" dirty="0"/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r>
                  <a:rPr lang="en-CN" b="1" dirty="0"/>
                  <a:t>Vertex-wise analysis:</a:t>
                </a:r>
                <a:r>
                  <a:rPr lang="en-CN" dirty="0"/>
                  <a:t> the </a:t>
                </a:r>
                <a:r>
                  <a:rPr lang="en-CN" b="1" dirty="0">
                    <a:solidFill>
                      <a:srgbClr val="C00000"/>
                    </a:solidFill>
                  </a:rPr>
                  <a:t>one-choice</a:t>
                </a:r>
                <a:r>
                  <a:rPr lang="en-CN" dirty="0"/>
                  <a:t> algorithm is </a:t>
                </a:r>
                <a:r>
                  <a:rPr lang="en-CN" b="1" dirty="0">
                    <a:solidFill>
                      <a:srgbClr val="C00000"/>
                    </a:solidFill>
                  </a:rPr>
                  <a:t>1-1/e</a:t>
                </a:r>
                <a:r>
                  <a:rPr lang="en-CN" dirty="0"/>
                  <a:t> competitive.</a:t>
                </a:r>
              </a:p>
              <a:p>
                <a:pPr marL="0" indent="0">
                  <a:buNone/>
                </a:pPr>
                <a:r>
                  <a:rPr lang="en-CN" b="1" dirty="0"/>
                  <a:t>Proof:</a:t>
                </a:r>
                <a:r>
                  <a:rPr lang="en-CN" dirty="0"/>
                  <a:t> For each offline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N" dirty="0"/>
                  <a:t>:</a:t>
                </a:r>
              </a:p>
              <a:p>
                <a:pPr marL="0" indent="0">
                  <a:buNone/>
                </a:pPr>
                <a:r>
                  <a:rPr lang="en-CN" dirty="0"/>
                  <a:t>Pr[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matched</a:t>
                </a:r>
                <a:r>
                  <a:rPr lang="en-CN" dirty="0"/>
                  <a:t>] =</a:t>
                </a:r>
                <a:r>
                  <a:rPr lang="en-CN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1ED2A-0ED5-4188-84FA-A749C55C3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3994343-E04E-1396-D986-28FE3AE5AB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961212"/>
                  </p:ext>
                </p:extLst>
              </p:nvPr>
            </p:nvGraphicFramePr>
            <p:xfrm>
              <a:off x="8579801" y="0"/>
              <a:ext cx="3612199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280097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I.I.D. Vertex-weighted 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3994343-E04E-1396-D986-28FE3AE5AB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961212"/>
                  </p:ext>
                </p:extLst>
              </p:nvPr>
            </p:nvGraphicFramePr>
            <p:xfrm>
              <a:off x="8579801" y="0"/>
              <a:ext cx="3612199" cy="31289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280097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39624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I.I.D. Vertex-weighted Graphs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9203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3069" t="-119048" r="-92079" b="-3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7569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3069" t="-230000" r="-92079" b="-27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14286" t="-230000" r="-2198" b="-27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92036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3069" t="-319355" r="-92079" b="-1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14286" t="-319355" r="-2198" b="-16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9173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3069" t="-838710" r="-92079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4286" t="-838710" r="-2198" b="-2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BAD0C19-405A-689A-ED3E-F3F72405A396}"/>
              </a:ext>
            </a:extLst>
          </p:cNvPr>
          <p:cNvSpPr/>
          <p:nvPr/>
        </p:nvSpPr>
        <p:spPr>
          <a:xfrm>
            <a:off x="5062528" y="4527268"/>
            <a:ext cx="378373" cy="8408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5F073-3713-ED50-EAC7-1A04B46902D3}"/>
              </a:ext>
            </a:extLst>
          </p:cNvPr>
          <p:cNvSpPr/>
          <p:nvPr/>
        </p:nvSpPr>
        <p:spPr>
          <a:xfrm>
            <a:off x="5513644" y="4527268"/>
            <a:ext cx="378373" cy="84082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340EC-3A56-FDC8-1F1E-F5AFBBF3186F}"/>
              </a:ext>
            </a:extLst>
          </p:cNvPr>
          <p:cNvSpPr txBox="1"/>
          <p:nvPr/>
        </p:nvSpPr>
        <p:spPr>
          <a:xfrm>
            <a:off x="3609065" y="5503032"/>
            <a:ext cx="2598532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</a:t>
            </a:r>
            <a:r>
              <a:rPr lang="en-CN" sz="2000" dirty="0">
                <a:solidFill>
                  <a:srgbClr val="C00000"/>
                </a:solidFill>
              </a:rPr>
              <a:t>robability type j arrives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ADD90-822F-7FC5-DC76-F6A74936C1E8}"/>
              </a:ext>
            </a:extLst>
          </p:cNvPr>
          <p:cNvSpPr txBox="1"/>
          <p:nvPr/>
        </p:nvSpPr>
        <p:spPr>
          <a:xfrm>
            <a:off x="4036340" y="6176963"/>
            <a:ext cx="283443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chemeClr val="accent1"/>
                </a:solidFill>
              </a:rPr>
              <a:t>Probability j proposes to 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32DC9-926D-553C-D18E-F3C29E6A363D}"/>
              </a:ext>
            </a:extLst>
          </p:cNvPr>
          <p:cNvSpPr/>
          <p:nvPr/>
        </p:nvSpPr>
        <p:spPr>
          <a:xfrm>
            <a:off x="8789276" y="4527268"/>
            <a:ext cx="378373" cy="84082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30BD0D-65F7-A0E3-5F0D-0C97CB4C64FF}"/>
                  </a:ext>
                </a:extLst>
              </p:cNvPr>
              <p:cNvSpPr txBox="1"/>
              <p:nvPr/>
            </p:nvSpPr>
            <p:spPr>
              <a:xfrm>
                <a:off x="6916295" y="5503032"/>
                <a:ext cx="4124334" cy="538994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N" sz="2000" i="1" dirty="0">
                    <a:solidFill>
                      <a:schemeClr val="accent6"/>
                    </a:solidFill>
                  </a:rPr>
                  <a:t>, 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N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N" sz="2000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30BD0D-65F7-A0E3-5F0D-0C97CB4C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95" y="5503032"/>
                <a:ext cx="4124334" cy="538994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1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BDA5-59B0-0725-831B-61AC3074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Stronger LP Relaxations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E6D3-A752-BCE9-740F-EFF42C1C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CE23D3-0C43-3F89-7D4E-4B03AE3A7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/>
                  <a:t>Fact: </a:t>
                </a:r>
                <a:r>
                  <a:rPr lang="en-US" sz="2400" dirty="0"/>
                  <a:t>the gap between the ex-ante relaxation and the benchmark can be 1-1/e.</a:t>
                </a:r>
              </a:p>
              <a:p>
                <a:pPr lvl="1"/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800" dirty="0"/>
                  <a:t>,  </a:t>
                </a:r>
                <a:r>
                  <a:rPr lang="en-US" sz="2000" dirty="0"/>
                  <a:t>the ex-ante relaxation can be as large as 1, while OPT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→1−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CE23D3-0C43-3F89-7D4E-4B03AE3A7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667250"/>
              </a:xfrm>
              <a:prstGeom prst="rect">
                <a:avLst/>
              </a:prstGeom>
              <a:blipFill>
                <a:blip r:embed="rId4"/>
                <a:stretch>
                  <a:fillRect l="-965" t="-18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0D0358-606D-6669-6EAA-53BC72A3D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711174"/>
                  </p:ext>
                </p:extLst>
              </p:nvPr>
            </p:nvGraphicFramePr>
            <p:xfrm>
              <a:off x="838201" y="2994818"/>
              <a:ext cx="5090351" cy="3026983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275824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368025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1" dirty="0">
                              <a:solidFill>
                                <a:schemeClr val="tx1"/>
                              </a:solidFill>
                            </a:rPr>
                            <a:t>Jaillet and Lu 2014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CN" sz="1600" b="0" dirty="0">
                              <a:solidFill>
                                <a:schemeClr val="tx1"/>
                              </a:solidFill>
                            </a:rPr>
                            <a:t>ntegral arrival rate</a:t>
                          </a:r>
                          <a:endParaRPr lang="en-C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3563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</a:t>
                          </a:r>
                          <a:r>
                            <a:rPr lang="en-CN" sz="1600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2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231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</a:t>
                          </a:r>
                          <a:r>
                            <a:rPr lang="en-CN" sz="1600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CN" sz="12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sz="12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35632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2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CN" sz="12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262602">
                    <a:tc>
                      <a:txBody>
                        <a:bodyPr/>
                        <a:lstStyle/>
                        <a:p>
                          <a:endParaRPr lang="en-CN" sz="160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2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2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</m:d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N" sz="12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202414">
                    <a:tc gridSpan="3">
                      <a:txBody>
                        <a:bodyPr/>
                        <a:lstStyle/>
                        <a:p>
                          <a:r>
                            <a:rPr lang="en-CN" sz="1600" b="1" dirty="0"/>
                            <a:t>Intuition:</a:t>
                          </a:r>
                          <a:r>
                            <a:rPr lang="en-CN" sz="1600" dirty="0"/>
                            <a:t> some</a:t>
                          </a:r>
                          <a:r>
                            <a:rPr lang="en-CN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1600" baseline="0" dirty="0"/>
                            <a:t> must be significantly smaller than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4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9307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0D0358-606D-6669-6EAA-53BC72A3D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711174"/>
                  </p:ext>
                </p:extLst>
              </p:nvPr>
            </p:nvGraphicFramePr>
            <p:xfrm>
              <a:off x="838201" y="2994818"/>
              <a:ext cx="5090351" cy="3026983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275824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60960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1" dirty="0">
                              <a:solidFill>
                                <a:schemeClr val="tx1"/>
                              </a:solidFill>
                            </a:rPr>
                            <a:t>Jaillet and Lu 2014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CN" sz="1600" b="0" dirty="0">
                              <a:solidFill>
                                <a:schemeClr val="tx1"/>
                              </a:solidFill>
                            </a:rPr>
                            <a:t>ntegral arrival rate</a:t>
                          </a:r>
                          <a:endParaRPr lang="en-C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55594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</a:t>
                          </a:r>
                          <a:r>
                            <a:rPr lang="en-CN" sz="1600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4240" t="-115909" r="-45622" b="-3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2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53524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</a:t>
                          </a:r>
                          <a:r>
                            <a:rPr lang="en-CN" sz="1600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4240" t="-220930" r="-45622" b="-26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43956" t="-220930" r="-8791" b="-262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555943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4240" t="-313636" r="-45622" b="-15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43956" t="-313636" r="-8791" b="-15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CN" sz="160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4240" t="-535294" r="-45622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43956" t="-535294" r="-8791" b="-1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48" t="-800000" r="-1995" b="-296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4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9307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1B0BED-2932-EE2C-44EF-48120FF326B8}"/>
                  </a:ext>
                </a:extLst>
              </p:cNvPr>
              <p:cNvSpPr txBox="1"/>
              <p:nvPr/>
            </p:nvSpPr>
            <p:spPr>
              <a:xfrm>
                <a:off x="6263450" y="2994818"/>
                <a:ext cx="5238037" cy="15935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C00000"/>
                    </a:solidFill>
                  </a:rPr>
                  <a:t>Mehta Open Question 3,4: </a:t>
                </a:r>
              </a:p>
              <a:p>
                <a:r>
                  <a:rPr lang="en-CN" dirty="0"/>
                  <a:t>Can we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dirty="0"/>
                  <a:t>= 0.7293 (a nice round number), </a:t>
                </a:r>
              </a:p>
              <a:p>
                <a:r>
                  <a:rPr lang="en-CN" dirty="0"/>
                  <a:t>that one may suspect to be the right answer.</a:t>
                </a:r>
              </a:p>
              <a:p>
                <a:endParaRPr lang="en-CN" dirty="0"/>
              </a:p>
              <a:p>
                <a:r>
                  <a:rPr lang="en-CN" dirty="0"/>
                  <a:t>* Remark: no algorithm can beat 0.7293 using this LP.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1B0BED-2932-EE2C-44EF-48120FF3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50" y="2994818"/>
                <a:ext cx="5238037" cy="15935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F83DEB2-2659-3914-CB10-8B6194B2FB39}"/>
              </a:ext>
            </a:extLst>
          </p:cNvPr>
          <p:cNvSpPr txBox="1"/>
          <p:nvPr/>
        </p:nvSpPr>
        <p:spPr>
          <a:xfrm>
            <a:off x="6263449" y="4817915"/>
            <a:ext cx="52380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N" sz="1800" b="1" dirty="0">
                <a:solidFill>
                  <a:schemeClr val="accent6"/>
                </a:solidFill>
              </a:rPr>
              <a:t>[</a:t>
            </a:r>
            <a:r>
              <a:rPr lang="en-US" sz="1800" b="1" dirty="0" err="1">
                <a:solidFill>
                  <a:schemeClr val="accent6"/>
                </a:solidFill>
              </a:rPr>
              <a:t>Brubach</a:t>
            </a:r>
            <a:r>
              <a:rPr lang="en-US" sz="1800" b="1" dirty="0">
                <a:solidFill>
                  <a:schemeClr val="accent6"/>
                </a:solidFill>
              </a:rPr>
              <a:t>, </a:t>
            </a:r>
            <a:r>
              <a:rPr lang="en-US" sz="1800" b="1" dirty="0" err="1">
                <a:solidFill>
                  <a:schemeClr val="accent6"/>
                </a:solidFill>
              </a:rPr>
              <a:t>Sankararaman</a:t>
            </a:r>
            <a:r>
              <a:rPr lang="en-US" sz="1800" b="1" dirty="0">
                <a:solidFill>
                  <a:schemeClr val="accent6"/>
                </a:solidFill>
              </a:rPr>
              <a:t>, Srinivasan, Xu, 2020</a:t>
            </a:r>
            <a:r>
              <a:rPr lang="en-CN" sz="1800" b="1" dirty="0">
                <a:solidFill>
                  <a:schemeClr val="accent6"/>
                </a:solidFill>
              </a:rPr>
              <a:t>]</a:t>
            </a:r>
            <a:r>
              <a:rPr lang="en-CN" b="1" dirty="0"/>
              <a:t>:</a:t>
            </a:r>
          </a:p>
          <a:p>
            <a:endParaRPr lang="en-US" dirty="0"/>
          </a:p>
          <a:p>
            <a:r>
              <a:rPr lang="en-US" dirty="0"/>
              <a:t>Yes, there exists a </a:t>
            </a:r>
            <a:r>
              <a:rPr lang="en-US" b="1" dirty="0">
                <a:solidFill>
                  <a:srgbClr val="C00000"/>
                </a:solidFill>
              </a:rPr>
              <a:t>0.7299</a:t>
            </a:r>
            <a:r>
              <a:rPr lang="en-US" b="1" dirty="0"/>
              <a:t> </a:t>
            </a:r>
            <a:r>
              <a:rPr lang="en-US" dirty="0"/>
              <a:t>competitive algorithm using a stronger LP. </a:t>
            </a:r>
          </a:p>
        </p:txBody>
      </p:sp>
    </p:spTree>
    <p:extLst>
      <p:ext uri="{BB962C8B-B14F-4D97-AF65-F5344CB8AC3E}">
        <p14:creationId xmlns:p14="http://schemas.microsoft.com/office/powerpoint/2010/main" val="13352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BDA5-59B0-0725-831B-61AC3074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Stronger LP Relaxations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15C73D-7AA0-46CE-1453-D47373AA64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807112"/>
                  </p:ext>
                </p:extLst>
              </p:nvPr>
            </p:nvGraphicFramePr>
            <p:xfrm>
              <a:off x="6566756" y="1690687"/>
              <a:ext cx="4316287" cy="37894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765237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372807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679438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1" dirty="0">
                              <a:solidFill>
                                <a:schemeClr val="tx1"/>
                              </a:solidFill>
                            </a:rPr>
                            <a:t>Huang and Shu 2019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dirty="0">
                              <a:solidFill>
                                <a:srgbClr val="C00000"/>
                              </a:solidFill>
                            </a:rPr>
                            <a:t>Poisson arrival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05908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</a:t>
                          </a:r>
                          <a:r>
                            <a:rPr lang="en-CN" sz="1600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67901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</a:t>
                          </a:r>
                          <a:r>
                            <a:rPr lang="en-CN" sz="1600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05908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  <m:r>
                                  <a:rPr lang="en-US" sz="1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CN" sz="1400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⊂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sz="1400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3692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</m:d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645466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dirty="0"/>
                            <a:t>* Remark: </a:t>
                          </a:r>
                          <a:r>
                            <a:rPr lang="en-CN" sz="1600" b="0" dirty="0"/>
                            <a:t>vertices of different types arrive according to independent Poisson process.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0849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15C73D-7AA0-46CE-1453-D47373AA64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807112"/>
                  </p:ext>
                </p:extLst>
              </p:nvPr>
            </p:nvGraphicFramePr>
            <p:xfrm>
              <a:off x="6566756" y="1690687"/>
              <a:ext cx="4316287" cy="37894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765237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372807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679438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1" dirty="0">
                              <a:solidFill>
                                <a:schemeClr val="tx1"/>
                              </a:solidFill>
                            </a:rPr>
                            <a:t>Huang and Shu 2019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dirty="0">
                              <a:solidFill>
                                <a:srgbClr val="C00000"/>
                              </a:solidFill>
                            </a:rPr>
                            <a:t>Poisson arrival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05908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</a:t>
                          </a:r>
                          <a:r>
                            <a:rPr lang="en-CN" sz="1600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65" t="-103636" r="-83453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67901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</a:t>
                          </a:r>
                          <a:r>
                            <a:rPr lang="en-CN" sz="1600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65" t="-207407" r="-83453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17593" t="-207407" r="-7407" b="-2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05908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65" t="-296429" r="-83453" b="-1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17593" t="-296429" r="-7407" b="-1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3692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65" t="-765517" r="-8345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17593" t="-765517" r="-740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645466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dirty="0"/>
                            <a:t>* Remark: </a:t>
                          </a:r>
                          <a:r>
                            <a:rPr lang="en-CN" sz="1600" b="0" dirty="0"/>
                            <a:t>vertices of different types arrive according to independent Poisson process.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0849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5DDEEFA-C919-A07C-D027-4FD72BDB83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471351"/>
                  </p:ext>
                </p:extLst>
              </p:nvPr>
            </p:nvGraphicFramePr>
            <p:xfrm>
              <a:off x="1008731" y="1690688"/>
              <a:ext cx="4616514" cy="37894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0639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2398712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242332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1" dirty="0">
                              <a:solidFill>
                                <a:schemeClr val="tx1"/>
                              </a:solidFill>
                            </a:rPr>
                            <a:t>Jaillet and Lu 2014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r>
                            <a:rPr lang="en-CN" sz="1600" b="0" dirty="0">
                              <a:solidFill>
                                <a:schemeClr val="tx1"/>
                              </a:solidFill>
                            </a:rPr>
                            <a:t>eneral case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22100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</a:t>
                          </a:r>
                          <a:r>
                            <a:rPr lang="en-CN" sz="1600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21277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</a:t>
                          </a:r>
                          <a:r>
                            <a:rPr lang="en-CN" sz="1600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221002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133283">
                    <a:tc>
                      <a:txBody>
                        <a:bodyPr/>
                        <a:lstStyle/>
                        <a:p>
                          <a:endParaRPr lang="en-CN" sz="160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</m:d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221002">
                    <a:tc>
                      <a:txBody>
                        <a:bodyPr/>
                        <a:lstStyle/>
                        <a:p>
                          <a:endParaRPr lang="en-CN" sz="160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CN" sz="14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400" b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8815352"/>
                      </a:ext>
                    </a:extLst>
                  </a:tr>
                  <a:tr h="133283">
                    <a:tc gridSpan="3">
                      <a:txBody>
                        <a:bodyPr/>
                        <a:lstStyle/>
                        <a:p>
                          <a:r>
                            <a:rPr lang="en-CN" sz="1600" b="1" dirty="0"/>
                            <a:t>Intuition:</a:t>
                          </a:r>
                          <a:r>
                            <a:rPr lang="en-CN" sz="1600" dirty="0"/>
                            <a:t> some</a:t>
                          </a:r>
                          <a:r>
                            <a:rPr lang="en-CN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1600" baseline="0" dirty="0"/>
                            <a:t> must be significantly smaller than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4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9307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5DDEEFA-C919-A07C-D027-4FD72BDB83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471351"/>
                  </p:ext>
                </p:extLst>
              </p:nvPr>
            </p:nvGraphicFramePr>
            <p:xfrm>
              <a:off x="1008731" y="1690688"/>
              <a:ext cx="4616514" cy="37894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0639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2398712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</a:tblGrid>
                  <a:tr h="60960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1" dirty="0">
                              <a:solidFill>
                                <a:schemeClr val="tx1"/>
                              </a:solidFill>
                            </a:rPr>
                            <a:t>Jaillet and Lu 2014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r>
                            <a:rPr lang="en-CN" sz="1600" b="0" dirty="0">
                              <a:solidFill>
                                <a:schemeClr val="tx1"/>
                              </a:solidFill>
                            </a:rPr>
                            <a:t>eneral case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63334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</a:t>
                          </a:r>
                          <a:r>
                            <a:rPr lang="en-CN" sz="1600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32" t="-116000" r="-52381" b="-5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609219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</a:t>
                          </a:r>
                          <a:r>
                            <a:rPr lang="en-CN" sz="1600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32" t="-225000" r="-52381" b="-4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297" t="-225000" r="-8791" b="-435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633349"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32" t="-312000" r="-52381" b="-3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297" t="-312000" r="-8791" b="-3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CN" sz="160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32" t="-762963" r="-52381" b="-4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297" t="-762963" r="-8791" b="-4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  <a:tr h="633349">
                    <a:tc>
                      <a:txBody>
                        <a:bodyPr/>
                        <a:lstStyle/>
                        <a:p>
                          <a:endParaRPr lang="en-CN" sz="160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32" t="-466000" r="-52381" b="-1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297" t="-466000" r="-8791" b="-1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8815352"/>
                      </a:ext>
                    </a:extLst>
                  </a:tr>
                  <a:tr h="335280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24" t="-1088462" r="-2198" b="-21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sz="14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4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9307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555E52F-AD0D-21D6-1AAC-A5433152A28B}"/>
              </a:ext>
            </a:extLst>
          </p:cNvPr>
          <p:cNvSpPr txBox="1"/>
          <p:nvPr/>
        </p:nvSpPr>
        <p:spPr>
          <a:xfrm>
            <a:off x="3476981" y="5711791"/>
            <a:ext cx="52380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N" sz="1800" b="1" dirty="0">
                <a:solidFill>
                  <a:schemeClr val="accent6"/>
                </a:solidFill>
              </a:rPr>
              <a:t>[</a:t>
            </a:r>
            <a:r>
              <a:rPr lang="en-US" sz="1800" b="1" dirty="0">
                <a:solidFill>
                  <a:schemeClr val="accent6"/>
                </a:solidFill>
              </a:rPr>
              <a:t>Huang, Shu, 2019</a:t>
            </a:r>
            <a:r>
              <a:rPr lang="en-CN" sz="1800" b="1" dirty="0">
                <a:solidFill>
                  <a:schemeClr val="accent6"/>
                </a:solidFill>
              </a:rPr>
              <a:t>]</a:t>
            </a:r>
            <a:r>
              <a:rPr lang="en-CN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Poisson arrival = I.I.D. arrival asymptotically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Stronger 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0331C-5DC7-F30A-2DC8-021FCA55363B}"/>
                  </a:ext>
                </a:extLst>
              </p:cNvPr>
              <p:cNvSpPr txBox="1"/>
              <p:nvPr/>
            </p:nvSpPr>
            <p:spPr>
              <a:xfrm>
                <a:off x="5927887" y="3400734"/>
                <a:ext cx="336227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C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0331C-5DC7-F30A-2DC8-021FCA55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87" y="3400734"/>
                <a:ext cx="3362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BCB2-C3BA-B01B-FD9C-CE3864BE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Stronger Rounding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CCC2-D1CE-C8CE-D558-508715FD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CN" sz="2400" dirty="0"/>
              <a:t>wo-choice Algorithms:</a:t>
            </a:r>
            <a:endParaRPr lang="en-CN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[Feldman, Mehta, </a:t>
            </a:r>
            <a:r>
              <a:rPr lang="en-US" sz="1800" dirty="0" err="1">
                <a:solidFill>
                  <a:schemeClr val="accent6"/>
                </a:solidFill>
              </a:rPr>
              <a:t>Mirrokni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Muthukrishnan</a:t>
            </a:r>
            <a:r>
              <a:rPr lang="en-US" sz="1800" dirty="0">
                <a:solidFill>
                  <a:schemeClr val="accent6"/>
                </a:solidFill>
              </a:rPr>
              <a:t>, 2009]</a:t>
            </a:r>
            <a:endParaRPr lang="en-CN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CN" sz="1800" dirty="0">
                <a:solidFill>
                  <a:schemeClr val="accent6"/>
                </a:solidFill>
              </a:rPr>
              <a:t>[</a:t>
            </a:r>
            <a:r>
              <a:rPr lang="en-US" sz="1800" dirty="0" err="1">
                <a:solidFill>
                  <a:schemeClr val="accent6"/>
                </a:solidFill>
              </a:rPr>
              <a:t>Manshadi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Oveis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err="1">
                <a:solidFill>
                  <a:schemeClr val="accent6"/>
                </a:solidFill>
              </a:rPr>
              <a:t>Gharan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Saberi</a:t>
            </a:r>
            <a:r>
              <a:rPr lang="en-US" sz="1800" dirty="0">
                <a:solidFill>
                  <a:schemeClr val="accent6"/>
                </a:solidFill>
              </a:rPr>
              <a:t>, 2012</a:t>
            </a:r>
            <a:r>
              <a:rPr lang="en-CN" sz="1800" dirty="0">
                <a:solidFill>
                  <a:schemeClr val="accent6"/>
                </a:solidFill>
              </a:rPr>
              <a:t>]</a:t>
            </a:r>
            <a:endParaRPr lang="en-CN" sz="1800" dirty="0"/>
          </a:p>
          <a:p>
            <a:pPr marL="0" indent="0">
              <a:buNone/>
            </a:pPr>
            <a:r>
              <a:rPr lang="en-CN" sz="1800" dirty="0">
                <a:solidFill>
                  <a:schemeClr val="accent6"/>
                </a:solidFill>
              </a:rPr>
              <a:t>[Jaillet, Lu, 2014]</a:t>
            </a:r>
            <a:endParaRPr lang="en-CN" sz="1800" dirty="0"/>
          </a:p>
          <a:p>
            <a:pPr marL="0" indent="0">
              <a:buNone/>
            </a:pPr>
            <a:r>
              <a:rPr lang="en-CN" sz="1800" dirty="0">
                <a:solidFill>
                  <a:schemeClr val="accent6"/>
                </a:solidFill>
              </a:rPr>
              <a:t>[</a:t>
            </a:r>
            <a:r>
              <a:rPr lang="en-US" sz="1800" dirty="0" err="1">
                <a:solidFill>
                  <a:schemeClr val="accent6"/>
                </a:solidFill>
              </a:rPr>
              <a:t>Brubach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Sankararaman</a:t>
            </a:r>
            <a:r>
              <a:rPr lang="en-US" sz="1800" dirty="0">
                <a:solidFill>
                  <a:schemeClr val="accent6"/>
                </a:solidFill>
              </a:rPr>
              <a:t>, Srinivasan, Xu, 2020</a:t>
            </a:r>
            <a:r>
              <a:rPr lang="en-CN" sz="1800" dirty="0">
                <a:solidFill>
                  <a:schemeClr val="accent6"/>
                </a:solidFill>
              </a:rPr>
              <a:t>]</a:t>
            </a:r>
            <a:endParaRPr lang="en-CN" sz="18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[Huang, Shu, 2021]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[Yan, 2024]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</a:t>
            </a:r>
            <a:r>
              <a:rPr lang="en-US" sz="1800" dirty="0" err="1">
                <a:solidFill>
                  <a:schemeClr val="accent6"/>
                </a:solidFill>
              </a:rPr>
              <a:t>Qiu</a:t>
            </a:r>
            <a:r>
              <a:rPr lang="en-US" sz="1800" dirty="0">
                <a:solidFill>
                  <a:schemeClr val="accent6"/>
                </a:solidFill>
              </a:rPr>
              <a:t>, Feng, Zhou, Wu, 2023]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D194C4-778B-40D5-129C-FFD76632188C}"/>
                  </a:ext>
                </a:extLst>
              </p:cNvPr>
              <p:cNvSpPr/>
              <p:nvPr/>
            </p:nvSpPr>
            <p:spPr>
              <a:xfrm>
                <a:off x="5662868" y="1825625"/>
                <a:ext cx="5961865" cy="1325564"/>
              </a:xfrm>
              <a:prstGeom prst="rect">
                <a:avLst/>
              </a:prstGeom>
              <a:solidFill>
                <a:schemeClr val="bg2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CN" sz="2000" dirty="0"/>
                  <a:t>Upon the arrival of a vertex of type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N" sz="2000" dirty="0"/>
                  <a:t>: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>
                    <a:solidFill>
                      <a:srgbClr val="C00000"/>
                    </a:solidFill>
                  </a:rPr>
                  <a:t>G</a:t>
                </a:r>
                <a:r>
                  <a:rPr lang="en-CN" sz="2000" dirty="0">
                    <a:solidFill>
                      <a:srgbClr val="C00000"/>
                    </a:solidFill>
                  </a:rPr>
                  <a:t>enerate a pair of neighbors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sz="2000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514350" indent="-514350">
                  <a:buAutoNum type="arabicPeriod"/>
                </a:pPr>
                <a:r>
                  <a:rPr lang="en-CN" sz="2000" dirty="0"/>
                  <a:t>Propose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N" sz="2000" dirty="0"/>
              </a:p>
              <a:p>
                <a:pPr marL="514350" indent="-514350">
                  <a:buAutoNum type="arabicPeriod"/>
                </a:pPr>
                <a:r>
                  <a:rPr lang="en-CN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sz="2000" dirty="0"/>
                  <a:t> is matched, propose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D194C4-778B-40D5-129C-FFD766321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8" y="1825625"/>
                <a:ext cx="5961865" cy="1325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40F95E8-F54A-1533-F9F7-4CDF52B1C3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4637423"/>
                  </p:ext>
                </p:extLst>
              </p:nvPr>
            </p:nvGraphicFramePr>
            <p:xfrm>
              <a:off x="5649229" y="3363979"/>
              <a:ext cx="5961866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626108">
                      <a:extLst>
                        <a:ext uri="{9D8B030D-6E8A-4147-A177-3AD203B41FA5}">
                          <a16:colId xmlns:a16="http://schemas.microsoft.com/office/drawing/2014/main" val="2465856884"/>
                        </a:ext>
                      </a:extLst>
                    </a:gridCol>
                    <a:gridCol w="2978868">
                      <a:extLst>
                        <a:ext uri="{9D8B030D-6E8A-4147-A177-3AD203B41FA5}">
                          <a16:colId xmlns:a16="http://schemas.microsoft.com/office/drawing/2014/main" val="159240403"/>
                        </a:ext>
                      </a:extLst>
                    </a:gridCol>
                    <a:gridCol w="1356890">
                      <a:extLst>
                        <a:ext uri="{9D8B030D-6E8A-4147-A177-3AD203B41FA5}">
                          <a16:colId xmlns:a16="http://schemas.microsoft.com/office/drawing/2014/main" val="1809304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matched]</a:t>
                          </a:r>
                          <a:endParaRPr lang="en-CN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=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1st try] </a:t>
                          </a:r>
                          <a:endParaRPr lang="en-CN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CN" dirty="0"/>
                            <a:t>1-1/e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93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+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2nd try]</a:t>
                          </a:r>
                          <a:endParaRPr lang="en-US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Extra gain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40F95E8-F54A-1533-F9F7-4CDF52B1C3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4637423"/>
                  </p:ext>
                </p:extLst>
              </p:nvPr>
            </p:nvGraphicFramePr>
            <p:xfrm>
              <a:off x="5649229" y="3363979"/>
              <a:ext cx="5961866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626108">
                      <a:extLst>
                        <a:ext uri="{9D8B030D-6E8A-4147-A177-3AD203B41FA5}">
                          <a16:colId xmlns:a16="http://schemas.microsoft.com/office/drawing/2014/main" val="2465856884"/>
                        </a:ext>
                      </a:extLst>
                    </a:gridCol>
                    <a:gridCol w="2978868">
                      <a:extLst>
                        <a:ext uri="{9D8B030D-6E8A-4147-A177-3AD203B41FA5}">
                          <a16:colId xmlns:a16="http://schemas.microsoft.com/office/drawing/2014/main" val="159240403"/>
                        </a:ext>
                      </a:extLst>
                    </a:gridCol>
                    <a:gridCol w="1356890">
                      <a:extLst>
                        <a:ext uri="{9D8B030D-6E8A-4147-A177-3AD203B41FA5}">
                          <a16:colId xmlns:a16="http://schemas.microsoft.com/office/drawing/2014/main" val="1809304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matched]</a:t>
                          </a:r>
                          <a:endParaRPr lang="en-CN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=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1st try] </a:t>
                          </a:r>
                          <a:endParaRPr lang="en-CN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42056" t="-6667" r="-7477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93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+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2nd try]</a:t>
                          </a:r>
                          <a:endParaRPr lang="en-US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Extra gain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52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BCB2-C3BA-B01B-FD9C-CE3864BE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Stronger Rounding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CCC2-D1CE-C8CE-D558-508715FD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CN" sz="2400" dirty="0"/>
              <a:t>wo-choice Algorithms:</a:t>
            </a:r>
            <a:endParaRPr lang="en-CN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[Feldman, Mehta, </a:t>
            </a:r>
            <a:r>
              <a:rPr lang="en-US" sz="1800" dirty="0" err="1">
                <a:solidFill>
                  <a:schemeClr val="accent6"/>
                </a:solidFill>
              </a:rPr>
              <a:t>Mirrokni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Muthukrishnan</a:t>
            </a:r>
            <a:r>
              <a:rPr lang="en-US" sz="1800" dirty="0">
                <a:solidFill>
                  <a:schemeClr val="accent6"/>
                </a:solidFill>
              </a:rPr>
              <a:t>, 2009]</a:t>
            </a:r>
            <a:endParaRPr lang="en-CN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CN" sz="1800" dirty="0">
                <a:solidFill>
                  <a:schemeClr val="accent6"/>
                </a:solidFill>
              </a:rPr>
              <a:t>[</a:t>
            </a:r>
            <a:r>
              <a:rPr lang="en-US" sz="1800" dirty="0" err="1">
                <a:solidFill>
                  <a:schemeClr val="accent6"/>
                </a:solidFill>
              </a:rPr>
              <a:t>Manshadi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Oveis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err="1">
                <a:solidFill>
                  <a:schemeClr val="accent6"/>
                </a:solidFill>
              </a:rPr>
              <a:t>Gharan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Saberi</a:t>
            </a:r>
            <a:r>
              <a:rPr lang="en-US" sz="1800" dirty="0">
                <a:solidFill>
                  <a:schemeClr val="accent6"/>
                </a:solidFill>
              </a:rPr>
              <a:t>, 2012</a:t>
            </a:r>
            <a:r>
              <a:rPr lang="en-CN" sz="1800" dirty="0">
                <a:solidFill>
                  <a:schemeClr val="accent6"/>
                </a:solidFill>
              </a:rPr>
              <a:t>]</a:t>
            </a:r>
            <a:endParaRPr lang="en-CN" sz="1800" dirty="0"/>
          </a:p>
          <a:p>
            <a:pPr marL="0" indent="0">
              <a:buNone/>
            </a:pPr>
            <a:r>
              <a:rPr lang="en-CN" sz="1800" dirty="0">
                <a:solidFill>
                  <a:schemeClr val="accent6"/>
                </a:solidFill>
              </a:rPr>
              <a:t>[Jaillet, Lu, 2014]</a:t>
            </a:r>
            <a:endParaRPr lang="en-CN" sz="1800" dirty="0"/>
          </a:p>
          <a:p>
            <a:pPr marL="0" indent="0">
              <a:buNone/>
            </a:pPr>
            <a:r>
              <a:rPr lang="en-CN" sz="1800" dirty="0">
                <a:solidFill>
                  <a:schemeClr val="accent6"/>
                </a:solidFill>
              </a:rPr>
              <a:t>[</a:t>
            </a:r>
            <a:r>
              <a:rPr lang="en-US" sz="1800" dirty="0" err="1">
                <a:solidFill>
                  <a:schemeClr val="accent6"/>
                </a:solidFill>
              </a:rPr>
              <a:t>Brubach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dirty="0" err="1">
                <a:solidFill>
                  <a:schemeClr val="accent6"/>
                </a:solidFill>
              </a:rPr>
              <a:t>Sankararaman</a:t>
            </a:r>
            <a:r>
              <a:rPr lang="en-US" sz="1800" dirty="0">
                <a:solidFill>
                  <a:schemeClr val="accent6"/>
                </a:solidFill>
              </a:rPr>
              <a:t>, Srinivasan, Xu, 2020</a:t>
            </a:r>
            <a:r>
              <a:rPr lang="en-CN" sz="1800" dirty="0">
                <a:solidFill>
                  <a:schemeClr val="accent6"/>
                </a:solidFill>
              </a:rPr>
              <a:t>]</a:t>
            </a:r>
            <a:endParaRPr lang="en-CN" sz="18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[Huang, Shu, 2019]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[Yan, 2024]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</a:t>
            </a:r>
            <a:r>
              <a:rPr lang="en-US" sz="1800" dirty="0" err="1">
                <a:solidFill>
                  <a:schemeClr val="accent6"/>
                </a:solidFill>
              </a:rPr>
              <a:t>Qiu</a:t>
            </a:r>
            <a:r>
              <a:rPr lang="en-US" sz="1800" dirty="0">
                <a:solidFill>
                  <a:schemeClr val="accent6"/>
                </a:solidFill>
              </a:rPr>
              <a:t>, Feng, Zhou, Wu, 2023]</a:t>
            </a:r>
          </a:p>
          <a:p>
            <a:r>
              <a:rPr lang="en-US" sz="2400" dirty="0"/>
              <a:t>Multi-choice Algorithms: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[Huang, Shu, Yan, 2022]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[T., Wu, Wu, 2022]</a:t>
            </a:r>
          </a:p>
          <a:p>
            <a:pPr marL="0" indent="0">
              <a:buNone/>
            </a:pPr>
            <a:r>
              <a:rPr lang="en-US" sz="1800" b="1" dirty="0"/>
              <a:t>* Remark: </a:t>
            </a:r>
            <a:r>
              <a:rPr lang="en-US" sz="1800" dirty="0"/>
              <a:t>Both work utilize the </a:t>
            </a:r>
            <a:r>
              <a:rPr lang="en-US" sz="1800" b="1" dirty="0"/>
              <a:t>Online Correlated Selection (OCS) </a:t>
            </a:r>
            <a:r>
              <a:rPr lang="en-US" sz="1800" dirty="0"/>
              <a:t>technique</a:t>
            </a:r>
            <a:endParaRPr lang="en-C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D194C4-778B-40D5-129C-FFD76632188C}"/>
                  </a:ext>
                </a:extLst>
              </p:cNvPr>
              <p:cNvSpPr/>
              <p:nvPr/>
            </p:nvSpPr>
            <p:spPr>
              <a:xfrm>
                <a:off x="5662868" y="1825625"/>
                <a:ext cx="5961865" cy="1325564"/>
              </a:xfrm>
              <a:prstGeom prst="rect">
                <a:avLst/>
              </a:prstGeom>
              <a:solidFill>
                <a:schemeClr val="bg2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CN" sz="2000" dirty="0"/>
                  <a:t>Upon the arrival of a vertex of type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N" sz="2000" dirty="0"/>
                  <a:t>: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>
                    <a:solidFill>
                      <a:srgbClr val="C00000"/>
                    </a:solidFill>
                  </a:rPr>
                  <a:t>G</a:t>
                </a:r>
                <a:r>
                  <a:rPr lang="en-CN" sz="2000" dirty="0">
                    <a:solidFill>
                      <a:srgbClr val="C00000"/>
                    </a:solidFill>
                  </a:rPr>
                  <a:t>enerate a pair of neighbors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sz="2000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514350" indent="-514350">
                  <a:buAutoNum type="arabicPeriod"/>
                </a:pPr>
                <a:r>
                  <a:rPr lang="en-CN" sz="2000" dirty="0"/>
                  <a:t>Propose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N" sz="2000" dirty="0"/>
              </a:p>
              <a:p>
                <a:pPr marL="514350" indent="-514350">
                  <a:buAutoNum type="arabicPeriod"/>
                </a:pPr>
                <a:r>
                  <a:rPr lang="en-CN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sz="2000" dirty="0"/>
                  <a:t> is matched, propose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D194C4-778B-40D5-129C-FFD766321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8" y="1825625"/>
                <a:ext cx="5961865" cy="1325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5996FC5-E9F6-53BD-52F5-853B5184149F}"/>
              </a:ext>
            </a:extLst>
          </p:cNvPr>
          <p:cNvSpPr txBox="1"/>
          <p:nvPr/>
        </p:nvSpPr>
        <p:spPr>
          <a:xfrm>
            <a:off x="5649229" y="4684120"/>
            <a:ext cx="596186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N" sz="2000" b="1" dirty="0">
                <a:solidFill>
                  <a:srgbClr val="C00000"/>
                </a:solidFill>
              </a:rPr>
              <a:t>Mehta Open Question 3: </a:t>
            </a:r>
          </a:p>
          <a:p>
            <a:endParaRPr lang="en-CN" sz="2000" b="1" dirty="0">
              <a:solidFill>
                <a:srgbClr val="C00000"/>
              </a:solidFill>
            </a:endParaRPr>
          </a:p>
          <a:p>
            <a:r>
              <a:rPr lang="en-US" sz="2000" dirty="0"/>
              <a:t>Find a better algorithm or analysis that can capture the power of </a:t>
            </a:r>
            <a:r>
              <a:rPr lang="en-US" sz="2000" dirty="0">
                <a:solidFill>
                  <a:schemeClr val="accent1"/>
                </a:solidFill>
              </a:rPr>
              <a:t>more than two matchings</a:t>
            </a:r>
            <a:r>
              <a:rPr lang="en-US" sz="2000" dirty="0"/>
              <a:t>. 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40F95E8-F54A-1533-F9F7-4CDF52B1C3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455609"/>
                  </p:ext>
                </p:extLst>
              </p:nvPr>
            </p:nvGraphicFramePr>
            <p:xfrm>
              <a:off x="5649229" y="3363979"/>
              <a:ext cx="5961866" cy="111252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626108">
                      <a:extLst>
                        <a:ext uri="{9D8B030D-6E8A-4147-A177-3AD203B41FA5}">
                          <a16:colId xmlns:a16="http://schemas.microsoft.com/office/drawing/2014/main" val="2465856884"/>
                        </a:ext>
                      </a:extLst>
                    </a:gridCol>
                    <a:gridCol w="2978868">
                      <a:extLst>
                        <a:ext uri="{9D8B030D-6E8A-4147-A177-3AD203B41FA5}">
                          <a16:colId xmlns:a16="http://schemas.microsoft.com/office/drawing/2014/main" val="159240403"/>
                        </a:ext>
                      </a:extLst>
                    </a:gridCol>
                    <a:gridCol w="1356890">
                      <a:extLst>
                        <a:ext uri="{9D8B030D-6E8A-4147-A177-3AD203B41FA5}">
                          <a16:colId xmlns:a16="http://schemas.microsoft.com/office/drawing/2014/main" val="1809304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matched]</a:t>
                          </a:r>
                          <a:endParaRPr lang="en-CN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=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1st try] </a:t>
                          </a:r>
                          <a:endParaRPr lang="en-CN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CN" dirty="0"/>
                            <a:t>1-1/e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93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+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2nd try]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Extra gain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+ …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374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40F95E8-F54A-1533-F9F7-4CDF52B1C3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455609"/>
                  </p:ext>
                </p:extLst>
              </p:nvPr>
            </p:nvGraphicFramePr>
            <p:xfrm>
              <a:off x="5649229" y="3363979"/>
              <a:ext cx="5961866" cy="111252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626108">
                      <a:extLst>
                        <a:ext uri="{9D8B030D-6E8A-4147-A177-3AD203B41FA5}">
                          <a16:colId xmlns:a16="http://schemas.microsoft.com/office/drawing/2014/main" val="2465856884"/>
                        </a:ext>
                      </a:extLst>
                    </a:gridCol>
                    <a:gridCol w="2978868">
                      <a:extLst>
                        <a:ext uri="{9D8B030D-6E8A-4147-A177-3AD203B41FA5}">
                          <a16:colId xmlns:a16="http://schemas.microsoft.com/office/drawing/2014/main" val="159240403"/>
                        </a:ext>
                      </a:extLst>
                    </a:gridCol>
                    <a:gridCol w="1356890">
                      <a:extLst>
                        <a:ext uri="{9D8B030D-6E8A-4147-A177-3AD203B41FA5}">
                          <a16:colId xmlns:a16="http://schemas.microsoft.com/office/drawing/2014/main" val="1809304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matched]</a:t>
                          </a:r>
                          <a:endParaRPr lang="en-CN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=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1st try] </a:t>
                          </a:r>
                          <a:endParaRPr lang="en-CN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42056" t="-6667" r="-747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93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+ </a:t>
                          </a:r>
                          <a:r>
                            <a:rPr lang="en-US" sz="1800" dirty="0" err="1"/>
                            <a:t>Pr</a:t>
                          </a:r>
                          <a:r>
                            <a:rPr lang="en-US" sz="1800" dirty="0"/>
                            <a:t>[</a:t>
                          </a:r>
                          <a:r>
                            <a:rPr lang="en-US" sz="1800" dirty="0" err="1"/>
                            <a:t>i</a:t>
                          </a:r>
                          <a:r>
                            <a:rPr lang="en-US" sz="1800" dirty="0"/>
                            <a:t> is proposed as a 2nd try]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Extra gain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+ …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3748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6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02E2-FF03-8F89-A958-320787BB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Non-I.I.D. Edge-weighted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35D7-9C3E-9739-17E7-00FA346C2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86920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BDA5-59B0-0725-831B-61AC3074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Ex-ante 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E6D3-A752-BCE9-740F-EFF42C1C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E652D9-DDD0-DA1F-8627-D0D5BB1ED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114388"/>
                  </p:ext>
                </p:extLst>
              </p:nvPr>
            </p:nvGraphicFramePr>
            <p:xfrm>
              <a:off x="1356105" y="1870202"/>
              <a:ext cx="9479789" cy="40319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  <a:gridCol w="5785358">
                      <a:extLst>
                        <a:ext uri="{9D8B030D-6E8A-4147-A177-3AD203B41FA5}">
                          <a16:colId xmlns:a16="http://schemas.microsoft.com/office/drawing/2014/main" val="2377596187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 Graphs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0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Assumption: vertices</a:t>
                          </a:r>
                          <a:r>
                            <a:rPr lang="en-CN" sz="2000" b="1" baseline="0" dirty="0"/>
                            <a:t> are Bernoulli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0" dirty="0"/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2000" b="0" dirty="0"/>
                            <a:t>-th vertex arrives</a:t>
                          </a:r>
                          <a:r>
                            <a:rPr lang="en-CN" sz="2000" b="0" baseline="0" dirty="0"/>
                            <a:t> 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CN" sz="20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/>
                            <a:t>: probability that </a:t>
                          </a:r>
                          <a14:m>
                            <m:oMath xmlns:m="http://schemas.openxmlformats.org/officeDocument/2006/math">
                              <m:r>
                                <a:rPr lang="en-CN" sz="160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N" sz="16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CN" sz="160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N" baseline="0" dirty="0"/>
                            <a:t> is matched in the optimum matching</a:t>
                          </a:r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/>
                            <a:t>: arrival probability of type</a:t>
                          </a:r>
                          <a:r>
                            <a:rPr lang="en-CN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r>
                            <a:rPr lang="en-CN" dirty="0"/>
                            <a:t>ach offline vertex can be matched at most once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E652D9-DDD0-DA1F-8627-D0D5BB1ED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114388"/>
                  </p:ext>
                </p:extLst>
              </p:nvPr>
            </p:nvGraphicFramePr>
            <p:xfrm>
              <a:off x="1356105" y="1870202"/>
              <a:ext cx="9479789" cy="40319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153859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  <a:gridCol w="5785358">
                      <a:extLst>
                        <a:ext uri="{9D8B030D-6E8A-4147-A177-3AD203B41FA5}">
                          <a16:colId xmlns:a16="http://schemas.microsoft.com/office/drawing/2014/main" val="2377596187"/>
                        </a:ext>
                      </a:extLst>
                    </a:gridCol>
                  </a:tblGrid>
                  <a:tr h="1310640">
                    <a:tc gridSpan="4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913" r="-134" b="-2786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6916" t="-168254" r="-513084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4035" t="-168254" r="-219" b="-3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916" t="-286441" r="-513084" b="-279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7391" t="-286441" r="-496739" b="-279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4035" t="-286441" r="-219" b="-279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916" t="-367742" r="-513084" b="-16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7391" t="-367742" r="-496739" b="-16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r>
                            <a:rPr lang="en-CN" dirty="0"/>
                            <a:t>ach offline vertex can be matched at most once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916" t="-935484" r="-513084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7391" t="-935484" r="-496739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091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511-4705-2E76-ABEB-4AA22A35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000" dirty="0"/>
              <a:t>Online Contention Resolution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5DF17E-58A1-1A88-B4CA-B5A1A2D224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51428" y="0"/>
              <a:ext cx="2540572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5DF17E-58A1-1A88-B4CA-B5A1A2D22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193184"/>
                  </p:ext>
                </p:extLst>
              </p:nvPr>
            </p:nvGraphicFramePr>
            <p:xfrm>
              <a:off x="9651428" y="0"/>
              <a:ext cx="2540572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6111" t="-120968" r="-1852" b="-36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6111" t="-228333" r="-1852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6111" t="-317742" r="-1852" b="-1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111" t="-835484" r="-1852" b="-2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F6B6214-8493-ECCC-3698-07BFCC07E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606190"/>
                  </p:ext>
                </p:extLst>
              </p:nvPr>
            </p:nvGraphicFramePr>
            <p:xfrm>
              <a:off x="838200" y="1565122"/>
              <a:ext cx="7904869" cy="7648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79489">
                      <a:extLst>
                        <a:ext uri="{9D8B030D-6E8A-4147-A177-3AD203B41FA5}">
                          <a16:colId xmlns:a16="http://schemas.microsoft.com/office/drawing/2014/main" val="2665668374"/>
                        </a:ext>
                      </a:extLst>
                    </a:gridCol>
                    <a:gridCol w="1325380">
                      <a:extLst>
                        <a:ext uri="{9D8B030D-6E8A-4147-A177-3AD203B41FA5}">
                          <a16:colId xmlns:a16="http://schemas.microsoft.com/office/drawing/2014/main" val="883800347"/>
                        </a:ext>
                      </a:extLst>
                    </a:gridCol>
                  </a:tblGrid>
                  <a:tr h="668229">
                    <a:tc>
                      <a:txBody>
                        <a:bodyPr/>
                        <a:lstStyle/>
                        <a:p>
                          <a:r>
                            <a:rPr lang="en-CN" sz="1800" dirty="0"/>
                            <a:t>Upon the arrival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1800" dirty="0"/>
                            <a:t>:</a:t>
                          </a:r>
                        </a:p>
                        <a:p>
                          <a:r>
                            <a:rPr lang="en-US" sz="1800" dirty="0"/>
                            <a:t>	P</a:t>
                          </a:r>
                          <a:r>
                            <a:rPr lang="en-CN" sz="1800" dirty="0"/>
                            <a:t>ropose to vertex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CN" sz="1800" dirty="0"/>
                            <a:t> with probability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CN" sz="1800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b="1" dirty="0">
                              <a:solidFill>
                                <a:schemeClr val="accent1"/>
                              </a:solidFill>
                            </a:rPr>
                            <a:t>1-choice</a:t>
                          </a:r>
                          <a:endParaRPr lang="en-CN" sz="12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96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F6B6214-8493-ECCC-3698-07BFCC07E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606190"/>
                  </p:ext>
                </p:extLst>
              </p:nvPr>
            </p:nvGraphicFramePr>
            <p:xfrm>
              <a:off x="838200" y="1565122"/>
              <a:ext cx="7904869" cy="7648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79489">
                      <a:extLst>
                        <a:ext uri="{9D8B030D-6E8A-4147-A177-3AD203B41FA5}">
                          <a16:colId xmlns:a16="http://schemas.microsoft.com/office/drawing/2014/main" val="2665668374"/>
                        </a:ext>
                      </a:extLst>
                    </a:gridCol>
                    <a:gridCol w="1325380">
                      <a:extLst>
                        <a:ext uri="{9D8B030D-6E8A-4147-A177-3AD203B41FA5}">
                          <a16:colId xmlns:a16="http://schemas.microsoft.com/office/drawing/2014/main" val="883800347"/>
                        </a:ext>
                      </a:extLst>
                    </a:gridCol>
                  </a:tblGrid>
                  <a:tr h="764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" t="-4918" r="-20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b="1" dirty="0">
                              <a:solidFill>
                                <a:schemeClr val="accent1"/>
                              </a:solidFill>
                            </a:rPr>
                            <a:t>1-choice</a:t>
                          </a:r>
                          <a:endParaRPr lang="en-CN" sz="12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967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335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511-4705-2E76-ABEB-4AA22A35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000" dirty="0"/>
              <a:t>Online Contention Resolution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5DF17E-58A1-1A88-B4CA-B5A1A2D22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193184"/>
                  </p:ext>
                </p:extLst>
              </p:nvPr>
            </p:nvGraphicFramePr>
            <p:xfrm>
              <a:off x="9651428" y="0"/>
              <a:ext cx="2540572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5DF17E-58A1-1A88-B4CA-B5A1A2D22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193184"/>
                  </p:ext>
                </p:extLst>
              </p:nvPr>
            </p:nvGraphicFramePr>
            <p:xfrm>
              <a:off x="9651428" y="0"/>
              <a:ext cx="2540572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6111" t="-120968" r="-1852" b="-36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6111" t="-228333" r="-1852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6111" t="-317742" r="-1852" b="-1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111" t="-835484" r="-1852" b="-2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F6B6214-8493-ECCC-3698-07BFCC07E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815652"/>
                  </p:ext>
                </p:extLst>
              </p:nvPr>
            </p:nvGraphicFramePr>
            <p:xfrm>
              <a:off x="838200" y="1565122"/>
              <a:ext cx="7904869" cy="17463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79489">
                      <a:extLst>
                        <a:ext uri="{9D8B030D-6E8A-4147-A177-3AD203B41FA5}">
                          <a16:colId xmlns:a16="http://schemas.microsoft.com/office/drawing/2014/main" val="2665668374"/>
                        </a:ext>
                      </a:extLst>
                    </a:gridCol>
                    <a:gridCol w="1325380">
                      <a:extLst>
                        <a:ext uri="{9D8B030D-6E8A-4147-A177-3AD203B41FA5}">
                          <a16:colId xmlns:a16="http://schemas.microsoft.com/office/drawing/2014/main" val="883800347"/>
                        </a:ext>
                      </a:extLst>
                    </a:gridCol>
                  </a:tblGrid>
                  <a:tr h="668229">
                    <a:tc>
                      <a:txBody>
                        <a:bodyPr/>
                        <a:lstStyle/>
                        <a:p>
                          <a:r>
                            <a:rPr lang="en-CN" sz="1800" dirty="0"/>
                            <a:t>Upon the arrival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1800" dirty="0"/>
                            <a:t>:</a:t>
                          </a:r>
                        </a:p>
                        <a:p>
                          <a:r>
                            <a:rPr lang="en-US" sz="1800" dirty="0"/>
                            <a:t>	P</a:t>
                          </a:r>
                          <a:r>
                            <a:rPr lang="en-CN" sz="1800" dirty="0"/>
                            <a:t>ropose to vertex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CN" sz="1800" dirty="0"/>
                            <a:t> with probability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CN" sz="1800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b="1" dirty="0">
                              <a:solidFill>
                                <a:schemeClr val="accent1"/>
                              </a:solidFill>
                            </a:rPr>
                            <a:t>1-choice</a:t>
                          </a:r>
                          <a:endParaRPr lang="en-CN" sz="12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96710"/>
                      </a:ext>
                    </a:extLst>
                  </a:tr>
                  <a:tr h="857519">
                    <a:tc>
                      <a:txBody>
                        <a:bodyPr/>
                        <a:lstStyle/>
                        <a:p>
                          <a:r>
                            <a:rPr lang="en-CN" sz="1800" dirty="0"/>
                            <a:t>From the perspective of each vertex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CN" sz="1800" dirty="0"/>
                            <a:t>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dirty="0"/>
                            <a:t>	</a:t>
                          </a:r>
                          <a:r>
                            <a:rPr lang="en-US" sz="1800" dirty="0"/>
                            <a:t>it receives a proposal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1800" dirty="0"/>
                            <a:t> 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endParaRPr lang="en-CN" sz="1800" dirty="0"/>
                        </a:p>
                        <a:p>
                          <a:r>
                            <a:rPr lang="en-CN" sz="1800" b="1" dirty="0"/>
                            <a:t>Goal: </a:t>
                          </a:r>
                          <a:r>
                            <a:rPr lang="en-CN" sz="1800" b="0" dirty="0"/>
                            <a:t>accept each edge with probability</a:t>
                          </a:r>
                          <a:r>
                            <a:rPr lang="en-CN" sz="18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1800" b="1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5171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F6B6214-8493-ECCC-3698-07BFCC07E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815652"/>
                  </p:ext>
                </p:extLst>
              </p:nvPr>
            </p:nvGraphicFramePr>
            <p:xfrm>
              <a:off x="838200" y="1565122"/>
              <a:ext cx="7904869" cy="17463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79489">
                      <a:extLst>
                        <a:ext uri="{9D8B030D-6E8A-4147-A177-3AD203B41FA5}">
                          <a16:colId xmlns:a16="http://schemas.microsoft.com/office/drawing/2014/main" val="2665668374"/>
                        </a:ext>
                      </a:extLst>
                    </a:gridCol>
                    <a:gridCol w="1325380">
                      <a:extLst>
                        <a:ext uri="{9D8B030D-6E8A-4147-A177-3AD203B41FA5}">
                          <a16:colId xmlns:a16="http://schemas.microsoft.com/office/drawing/2014/main" val="883800347"/>
                        </a:ext>
                      </a:extLst>
                    </a:gridCol>
                  </a:tblGrid>
                  <a:tr h="764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" t="-5000" r="-20039" b="-1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b="1" dirty="0">
                              <a:solidFill>
                                <a:schemeClr val="accent1"/>
                              </a:solidFill>
                            </a:rPr>
                            <a:t>1-choice</a:t>
                          </a:r>
                          <a:endParaRPr lang="en-CN" sz="12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96710"/>
                      </a:ext>
                    </a:extLst>
                  </a:tr>
                  <a:tr h="98152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" t="-80769" r="-20039" b="-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5171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449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C0F-73DE-6609-AEA4-F30D5FE3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EFEE-C39C-7D7D-94D3-858A41D4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N" dirty="0"/>
              <a:t>Classical models</a:t>
            </a:r>
          </a:p>
          <a:p>
            <a:r>
              <a:rPr lang="en-CN" dirty="0"/>
              <a:t>Random arrival, unknown / known i.i.d., </a:t>
            </a:r>
          </a:p>
          <a:p>
            <a:r>
              <a:rPr lang="en-CN" dirty="0"/>
              <a:t>non-i.i.d., non-i.i.d. random arrival</a:t>
            </a:r>
            <a:endParaRPr lang="en-US" dirty="0"/>
          </a:p>
          <a:p>
            <a:r>
              <a:rPr lang="en-US" dirty="0"/>
              <a:t>Fully Online Matching with Stochastic Arrivals and Departures</a:t>
            </a:r>
            <a:endParaRPr lang="en-CN" dirty="0"/>
          </a:p>
          <a:p>
            <a:r>
              <a:rPr lang="en-US" dirty="0"/>
              <a:t>S</a:t>
            </a:r>
            <a:r>
              <a:rPr lang="en-CN" dirty="0"/>
              <a:t>tochastic rewards</a:t>
            </a:r>
          </a:p>
          <a:p>
            <a:pPr lvl="1"/>
            <a:r>
              <a:rPr lang="en-US" dirty="0"/>
              <a:t>O</a:t>
            </a:r>
            <a:r>
              <a:rPr lang="en-CN" dirty="0"/>
              <a:t>nline advertising, click transfer</a:t>
            </a:r>
          </a:p>
          <a:p>
            <a:r>
              <a:rPr lang="en-US" dirty="0"/>
              <a:t>E</a:t>
            </a:r>
            <a:r>
              <a:rPr lang="en-CN" dirty="0"/>
              <a:t>dge-weighted: prophet matching, edge arrivals / vertex arrivals</a:t>
            </a:r>
          </a:p>
          <a:p>
            <a:pPr lvl="1"/>
            <a:r>
              <a:rPr lang="en-US" dirty="0"/>
              <a:t>G</a:t>
            </a:r>
            <a:r>
              <a:rPr lang="en-CN" dirty="0"/>
              <a:t>ive a flavor</a:t>
            </a:r>
          </a:p>
          <a:p>
            <a:r>
              <a:rPr lang="en-CN" dirty="0"/>
              <a:t>“Best order”, semi-online</a:t>
            </a:r>
          </a:p>
          <a:p>
            <a:pPr lvl="1"/>
            <a:r>
              <a:rPr lang="en-US" dirty="0"/>
              <a:t>K</a:t>
            </a:r>
            <a:r>
              <a:rPr lang="en-CN" dirty="0"/>
              <a:t>idney exchange / dating / free lancer</a:t>
            </a:r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4686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511-4705-2E76-ABEB-4AA22A35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000" dirty="0"/>
              <a:t>Online Contention Resolution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5DF17E-58A1-1A88-B4CA-B5A1A2D224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51428" y="0"/>
              <a:ext cx="2540572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5DF17E-58A1-1A88-B4CA-B5A1A2D22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193184"/>
                  </p:ext>
                </p:extLst>
              </p:nvPr>
            </p:nvGraphicFramePr>
            <p:xfrm>
              <a:off x="9651428" y="0"/>
              <a:ext cx="2540572" cy="31175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1362329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/>
                            <a:t>Edge-weighted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6111" t="-120968" r="-1852" b="-36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6111" t="-228333" r="-1852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6111" t="-317742" r="-1852" b="-1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282041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111" t="-835484" r="-1852" b="-2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17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5E8D209-834C-0D21-0D51-6FB9F293F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69034"/>
                <a:ext cx="10515600" cy="1684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N" b="1" dirty="0"/>
                  <a:t>Edge-wise Analysis: </a:t>
                </a:r>
                <a:r>
                  <a:rPr lang="en-CN" dirty="0"/>
                  <a:t>Alg selects each edge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CN" dirty="0"/>
              </a:p>
              <a:p>
                <a:pPr marL="0" indent="0">
                  <a:buNone/>
                </a:pPr>
                <a:r>
                  <a:rPr lang="en-CN" b="1" dirty="0"/>
                  <a:t>Proof: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5E8D209-834C-0D21-0D51-6FB9F293F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69034"/>
                <a:ext cx="10515600" cy="1684591"/>
              </a:xfrm>
              <a:blipFill>
                <a:blip r:embed="rId4"/>
                <a:stretch>
                  <a:fillRect l="-1206" t="-45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984509F-DCA4-9CBC-E722-C36C22F5688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60954" y="4946298"/>
              <a:ext cx="8128000" cy="1388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6647548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400" dirty="0"/>
                            <a:t>= </a:t>
                          </a:r>
                          <a:r>
                            <a:rPr lang="en-CN" sz="2400" dirty="0">
                              <a:solidFill>
                                <a:srgbClr val="C00000"/>
                              </a:solidFill>
                            </a:rPr>
                            <a:t>Pr[j proposes to i]</a:t>
                          </a:r>
                          <a:r>
                            <a:rPr lang="en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CN" sz="2400" dirty="0"/>
                            <a:t> </a:t>
                          </a:r>
                          <a:r>
                            <a:rPr lang="en-CN" sz="2400" dirty="0">
                              <a:solidFill>
                                <a:schemeClr val="accent1"/>
                              </a:solidFill>
                            </a:rPr>
                            <a:t>Pr[i not matched]</a:t>
                          </a:r>
                          <a:r>
                            <a:rPr lang="en-CN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CN" sz="24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8134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400" dirty="0"/>
                            <a:t>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CN" sz="24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1403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984509F-DCA4-9CBC-E722-C36C22F56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402370"/>
                  </p:ext>
                </p:extLst>
              </p:nvPr>
            </p:nvGraphicFramePr>
            <p:xfrm>
              <a:off x="2160954" y="4946298"/>
              <a:ext cx="8128000" cy="1388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664754861"/>
                        </a:ext>
                      </a:extLst>
                    </a:gridCol>
                  </a:tblGrid>
                  <a:tr h="69430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56" b="-10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134078"/>
                      </a:ext>
                    </a:extLst>
                  </a:tr>
                  <a:tr h="69430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56" t="-100000" b="-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4032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F6B6214-8493-ECCC-3698-07BFCC07E2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565122"/>
              <a:ext cx="7904869" cy="2761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79489">
                      <a:extLst>
                        <a:ext uri="{9D8B030D-6E8A-4147-A177-3AD203B41FA5}">
                          <a16:colId xmlns:a16="http://schemas.microsoft.com/office/drawing/2014/main" val="2665668374"/>
                        </a:ext>
                      </a:extLst>
                    </a:gridCol>
                    <a:gridCol w="1325380">
                      <a:extLst>
                        <a:ext uri="{9D8B030D-6E8A-4147-A177-3AD203B41FA5}">
                          <a16:colId xmlns:a16="http://schemas.microsoft.com/office/drawing/2014/main" val="883800347"/>
                        </a:ext>
                      </a:extLst>
                    </a:gridCol>
                  </a:tblGrid>
                  <a:tr h="668229">
                    <a:tc>
                      <a:txBody>
                        <a:bodyPr/>
                        <a:lstStyle/>
                        <a:p>
                          <a:r>
                            <a:rPr lang="en-CN" sz="1800" dirty="0"/>
                            <a:t>Upon the arrival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1800" dirty="0"/>
                            <a:t>:</a:t>
                          </a:r>
                        </a:p>
                        <a:p>
                          <a:r>
                            <a:rPr lang="en-US" sz="1800" dirty="0"/>
                            <a:t>	P</a:t>
                          </a:r>
                          <a:r>
                            <a:rPr lang="en-CN" sz="1800" dirty="0"/>
                            <a:t>ropose to vertex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CN" sz="1800" dirty="0"/>
                            <a:t> with probability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CN" sz="1800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b="1" dirty="0">
                              <a:solidFill>
                                <a:schemeClr val="accent1"/>
                              </a:solidFill>
                            </a:rPr>
                            <a:t>1-choice</a:t>
                          </a:r>
                          <a:endParaRPr lang="en-CN" sz="12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96710"/>
                      </a:ext>
                    </a:extLst>
                  </a:tr>
                  <a:tr h="857519">
                    <a:tc>
                      <a:txBody>
                        <a:bodyPr/>
                        <a:lstStyle/>
                        <a:p>
                          <a:r>
                            <a:rPr lang="en-CN" sz="1800" dirty="0"/>
                            <a:t>From the perspective of each vertex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CN" sz="1800" dirty="0"/>
                            <a:t>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dirty="0"/>
                            <a:t>	</a:t>
                          </a:r>
                          <a:r>
                            <a:rPr lang="en-US" sz="1800" dirty="0"/>
                            <a:t>it receives a proposal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1800" dirty="0"/>
                            <a:t> 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endParaRPr lang="en-CN" sz="1800" dirty="0"/>
                        </a:p>
                        <a:p>
                          <a:r>
                            <a:rPr lang="en-CN" sz="1800" b="1" dirty="0"/>
                            <a:t>Goal: </a:t>
                          </a:r>
                          <a:r>
                            <a:rPr lang="en-CN" sz="1800" b="0" dirty="0"/>
                            <a:t>accept each edge with probability</a:t>
                          </a:r>
                          <a:r>
                            <a:rPr lang="en-CN" sz="18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1800" b="1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517152"/>
                      </a:ext>
                    </a:extLst>
                  </a:tr>
                  <a:tr h="1015463">
                    <a:tc>
                      <a:txBody>
                        <a:bodyPr/>
                        <a:lstStyle/>
                        <a:p>
                          <a:r>
                            <a:rPr lang="en-CN" sz="1800" dirty="0"/>
                            <a:t>When proposed by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CN" sz="1800" dirty="0"/>
                            <a:t>, select it w.p.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CN" sz="1800" dirty="0"/>
                            <a:t>,</a:t>
                          </a:r>
                        </a:p>
                        <a:p>
                          <a:r>
                            <a:rPr lang="en-CN" sz="1800" dirty="0"/>
                            <a:t>	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en-CN" sz="1800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dirty="0">
                              <a:solidFill>
                                <a:srgbClr val="C00000"/>
                              </a:solidFill>
                            </a:rPr>
                            <a:t>OCRS</a:t>
                          </a:r>
                          <a:endParaRPr lang="en-CN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9931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F6B6214-8493-ECCC-3698-07BFCC07E2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565122"/>
              <a:ext cx="7904869" cy="2761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79489">
                      <a:extLst>
                        <a:ext uri="{9D8B030D-6E8A-4147-A177-3AD203B41FA5}">
                          <a16:colId xmlns:a16="http://schemas.microsoft.com/office/drawing/2014/main" val="2665668374"/>
                        </a:ext>
                      </a:extLst>
                    </a:gridCol>
                    <a:gridCol w="1325380">
                      <a:extLst>
                        <a:ext uri="{9D8B030D-6E8A-4147-A177-3AD203B41FA5}">
                          <a16:colId xmlns:a16="http://schemas.microsoft.com/office/drawing/2014/main" val="883800347"/>
                        </a:ext>
                      </a:extLst>
                    </a:gridCol>
                  </a:tblGrid>
                  <a:tr h="76485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3" t="-5000" r="-20039" b="-3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b="1" dirty="0">
                              <a:solidFill>
                                <a:schemeClr val="accent1"/>
                              </a:solidFill>
                            </a:rPr>
                            <a:t>1-choice</a:t>
                          </a:r>
                          <a:endParaRPr lang="en-CN" sz="12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96710"/>
                      </a:ext>
                    </a:extLst>
                  </a:tr>
                  <a:tr h="98152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3" t="-80769" r="-20039" b="-14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517152"/>
                      </a:ext>
                    </a:extLst>
                  </a:tr>
                  <a:tr h="1015463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3" t="-176250" r="-20039" b="-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dirty="0">
                              <a:solidFill>
                                <a:srgbClr val="C00000"/>
                              </a:solidFill>
                            </a:rPr>
                            <a:t>OCRS</a:t>
                          </a:r>
                          <a:endParaRPr lang="en-CN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99313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37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AB8E-58E7-67E1-8501-68F47B59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Pricing-based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360AA-03AF-30B7-603C-C23A2F225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Pricing-based approach: 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[Feldman,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Gravin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Lucier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2014]</a:t>
                </a:r>
                <a:endParaRPr lang="en-US" sz="2000" b="1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Set reserve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prices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400" dirty="0"/>
                  <a:t>for every offline vertex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Match each online vertex to the neighbor with the largest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/>
                  <a:t>Edge arrivals: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Gravin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Wang, 2023]					</a:t>
                </a:r>
                <a:r>
                  <a:rPr lang="en-US" sz="2000" dirty="0"/>
                  <a:t>bipartite graphs 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[Correa,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Cristi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Fielbaum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Pollner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Weinberg, 2022]		</a:t>
                </a:r>
                <a:r>
                  <a:rPr lang="en-US" sz="2000" dirty="0"/>
                  <a:t>general graphs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Set reserve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prices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400" dirty="0"/>
                  <a:t>for every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Match an edge if and only if it has positive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utility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i="1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360AA-03AF-30B7-603C-C23A2F225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b="-2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5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71CA-51F7-BC54-0910-1A14EF75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Other Generalizations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C907-433F-859F-A057-001A40AAC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768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C7AF-0CC0-E34C-D156-1B0AACE6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altLang="zh-CN" dirty="0"/>
              <a:t>Arrival Models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BA5C-60CD-FA70-5F8B-452E263A3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N" sz="2400" b="1" dirty="0"/>
              <a:t>General vertex arrival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[Ezra, Feldman, </a:t>
            </a:r>
            <a:r>
              <a:rPr lang="en-US" sz="2000" dirty="0" err="1">
                <a:solidFill>
                  <a:schemeClr val="accent6"/>
                </a:solidFill>
              </a:rPr>
              <a:t>Gravin</a:t>
            </a:r>
            <a:r>
              <a:rPr lang="en-US" sz="2000" dirty="0">
                <a:solidFill>
                  <a:schemeClr val="accent6"/>
                </a:solidFill>
              </a:rPr>
              <a:t>, T., 2022]	</a:t>
            </a:r>
            <a:r>
              <a:rPr lang="en-US" sz="2000" dirty="0"/>
              <a:t>OCRS approach 	adversarial arrival</a:t>
            </a:r>
          </a:p>
          <a:p>
            <a:pPr lvl="1"/>
            <a:r>
              <a:rPr lang="en-CN" sz="2000" dirty="0">
                <a:solidFill>
                  <a:schemeClr val="accent6"/>
                </a:solidFill>
              </a:rPr>
              <a:t>[Fu, T., Wu, Wu, Zhang, 2021]	</a:t>
            </a:r>
            <a:r>
              <a:rPr lang="en-US" sz="2000" dirty="0"/>
              <a:t>OCRS approach 	</a:t>
            </a:r>
            <a:r>
              <a:rPr lang="en-CN" sz="2000" dirty="0"/>
              <a:t>random arrival</a:t>
            </a:r>
          </a:p>
          <a:p>
            <a:pPr marL="457200" lvl="1" indent="0">
              <a:buNone/>
            </a:pPr>
            <a:endParaRPr lang="en-CN" sz="2000" dirty="0"/>
          </a:p>
          <a:p>
            <a:pPr marL="0" indent="0">
              <a:buNone/>
            </a:pPr>
            <a:r>
              <a:rPr lang="en-US" sz="2400" b="1" dirty="0"/>
              <a:t>Fully online matching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[Li, Wang, Yan, 2023]		</a:t>
            </a:r>
            <a:r>
              <a:rPr lang="en-US" sz="2000" dirty="0"/>
              <a:t>Stochastic arrivals and departure</a:t>
            </a:r>
          </a:p>
          <a:p>
            <a:pPr lvl="1"/>
            <a:endParaRPr lang="en-CN" sz="2400" dirty="0"/>
          </a:p>
          <a:p>
            <a:pPr marL="0" indent="0">
              <a:buNone/>
            </a:pPr>
            <a:r>
              <a:rPr lang="en-US" sz="2400" b="1" dirty="0"/>
              <a:t>Edge arrival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Gravin</a:t>
            </a:r>
            <a:r>
              <a:rPr lang="en-US" sz="2000" dirty="0">
                <a:solidFill>
                  <a:schemeClr val="accent6"/>
                </a:solidFill>
              </a:rPr>
              <a:t>, Wang, T., 2021]		</a:t>
            </a:r>
            <a:r>
              <a:rPr lang="en-US" sz="2000" dirty="0"/>
              <a:t>Beating 0.5 for unweighted graphs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Gravin</a:t>
            </a:r>
            <a:r>
              <a:rPr lang="en-US" sz="2000" dirty="0">
                <a:solidFill>
                  <a:schemeClr val="accent6"/>
                </a:solidFill>
              </a:rPr>
              <a:t>, Wang, 2023]		</a:t>
            </a:r>
            <a:r>
              <a:rPr lang="en-US" sz="2000" dirty="0"/>
              <a:t>Pricing-based approach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[Ezra, Feldman, </a:t>
            </a:r>
            <a:r>
              <a:rPr lang="en-US" sz="2000" dirty="0" err="1">
                <a:solidFill>
                  <a:schemeClr val="accent6"/>
                </a:solidFill>
              </a:rPr>
              <a:t>Gravin</a:t>
            </a:r>
            <a:r>
              <a:rPr lang="en-US" sz="2000" dirty="0">
                <a:solidFill>
                  <a:schemeClr val="accent6"/>
                </a:solidFill>
              </a:rPr>
              <a:t>, T., 2022]	</a:t>
            </a:r>
            <a:r>
              <a:rPr lang="en-US" sz="2000" dirty="0"/>
              <a:t>OCRS approach	adversarial arrival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MacRury</a:t>
            </a:r>
            <a:r>
              <a:rPr lang="en-US" sz="2000" dirty="0">
                <a:solidFill>
                  <a:schemeClr val="accent6"/>
                </a:solidFill>
              </a:rPr>
              <a:t>, Ma, </a:t>
            </a:r>
            <a:r>
              <a:rPr lang="en-US" sz="2000" dirty="0" err="1">
                <a:solidFill>
                  <a:schemeClr val="accent6"/>
                </a:solidFill>
              </a:rPr>
              <a:t>Grammel</a:t>
            </a:r>
            <a:r>
              <a:rPr lang="en-US" sz="2000" dirty="0">
                <a:solidFill>
                  <a:schemeClr val="accent6"/>
                </a:solidFill>
              </a:rPr>
              <a:t>, 2023]</a:t>
            </a:r>
            <a:r>
              <a:rPr lang="en-US" sz="2000" dirty="0"/>
              <a:t>	OCRS approach	random arrival</a:t>
            </a:r>
          </a:p>
          <a:p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29720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AC23-676F-AB04-5B05-A16772DD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Other Stochastic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BF36-C922-419D-ACA6-F8D6417FB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O</a:t>
            </a:r>
            <a:r>
              <a:rPr lang="en-CN" sz="2400" b="1" dirty="0"/>
              <a:t>nline Submodular Welfare Maximization </a:t>
            </a:r>
            <a:r>
              <a:rPr lang="en-CN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Kapralov</a:t>
            </a:r>
            <a:r>
              <a:rPr lang="en-US" sz="2000" dirty="0">
                <a:solidFill>
                  <a:schemeClr val="accent6"/>
                </a:solidFill>
              </a:rPr>
              <a:t>, Post, </a:t>
            </a:r>
            <a:r>
              <a:rPr lang="en-US" sz="2000" dirty="0" err="1">
                <a:solidFill>
                  <a:schemeClr val="accent6"/>
                </a:solidFill>
              </a:rPr>
              <a:t>Vondrak</a:t>
            </a:r>
            <a:r>
              <a:rPr lang="en-US" sz="2000" dirty="0">
                <a:solidFill>
                  <a:schemeClr val="accent6"/>
                </a:solidFill>
              </a:rPr>
              <a:t>, 2012</a:t>
            </a:r>
            <a:r>
              <a:rPr lang="en-CN" sz="2000" dirty="0">
                <a:solidFill>
                  <a:schemeClr val="accent6"/>
                </a:solidFill>
              </a:rPr>
              <a:t>]	</a:t>
            </a:r>
          </a:p>
          <a:p>
            <a:r>
              <a:rPr lang="en-CN" sz="2000" dirty="0"/>
              <a:t>Greedy is</a:t>
            </a:r>
            <a:r>
              <a:rPr lang="en-CN" sz="2000" dirty="0">
                <a:solidFill>
                  <a:schemeClr val="accent6"/>
                </a:solidFill>
              </a:rPr>
              <a:t> </a:t>
            </a:r>
            <a:r>
              <a:rPr lang="en-CN" sz="2000" dirty="0"/>
              <a:t>(1-1/e)-competitive in the i.i.d. setting</a:t>
            </a:r>
            <a:endParaRPr lang="en-CN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CN" sz="2000" dirty="0">
                <a:solidFill>
                  <a:schemeClr val="accent6"/>
                </a:solidFill>
              </a:rPr>
              <a:t>	</a:t>
            </a:r>
            <a:r>
              <a:rPr lang="en-CN" sz="2000" dirty="0">
                <a:solidFill>
                  <a:srgbClr val="C00000"/>
                </a:solidFill>
              </a:rPr>
              <a:t>Computationally optimal</a:t>
            </a:r>
            <a:r>
              <a:rPr lang="en-CN" sz="2000" dirty="0"/>
              <a:t>, even for </a:t>
            </a:r>
            <a:r>
              <a:rPr lang="en-US" sz="2000" dirty="0"/>
              <a:t>coverage functions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Open Question: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can we surpass the 1-1/e barrier with infinite computational power? For instance, with an oracle solving submodular function maximization.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</a:t>
            </a:r>
            <a:r>
              <a:rPr lang="en-CN" sz="2400" b="1" dirty="0"/>
              <a:t>tochastic Rewards </a:t>
            </a:r>
            <a:r>
              <a:rPr lang="en-US" sz="2000" dirty="0">
                <a:solidFill>
                  <a:schemeClr val="accent6"/>
                </a:solidFill>
              </a:rPr>
              <a:t>[Mehta, </a:t>
            </a:r>
            <a:r>
              <a:rPr lang="en-US" sz="2000" dirty="0" err="1">
                <a:solidFill>
                  <a:schemeClr val="accent6"/>
                </a:solidFill>
              </a:rPr>
              <a:t>Panigrahi</a:t>
            </a:r>
            <a:r>
              <a:rPr lang="en-US" sz="2000" dirty="0">
                <a:solidFill>
                  <a:schemeClr val="accent6"/>
                </a:solidFill>
              </a:rPr>
              <a:t>, 2012]</a:t>
            </a:r>
            <a:endParaRPr lang="en-CN" sz="2000" b="1" dirty="0"/>
          </a:p>
          <a:p>
            <a:pPr lvl="1"/>
            <a:r>
              <a:rPr lang="en-US" sz="2000" dirty="0"/>
              <a:t>S</a:t>
            </a:r>
            <a:r>
              <a:rPr lang="en-CN" sz="2000" dirty="0"/>
              <a:t>etting: each edge is associated with a successful probability</a:t>
            </a:r>
          </a:p>
          <a:p>
            <a:pPr lvl="1"/>
            <a:r>
              <a:rPr lang="en-US" sz="2000" dirty="0"/>
              <a:t>M</a:t>
            </a:r>
            <a:r>
              <a:rPr lang="en-CN" sz="2000" dirty="0"/>
              <a:t>otivation: online advertising, pay-per-click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[Mehta, Waggoner, </a:t>
            </a:r>
            <a:r>
              <a:rPr lang="en-US" sz="2000" dirty="0" err="1">
                <a:solidFill>
                  <a:schemeClr val="accent6"/>
                </a:solidFill>
              </a:rPr>
              <a:t>Zadimoghaddam</a:t>
            </a:r>
            <a:r>
              <a:rPr lang="en-US" sz="2000" dirty="0">
                <a:solidFill>
                  <a:schemeClr val="accent6"/>
                </a:solidFill>
              </a:rPr>
              <a:t>, 2014]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[Huang, Zhang, 2020]</a:t>
            </a:r>
          </a:p>
          <a:p>
            <a:r>
              <a:rPr lang="en-CN" sz="2000" dirty="0">
                <a:solidFill>
                  <a:schemeClr val="accent6"/>
                </a:solidFill>
              </a:rPr>
              <a:t>[Goyal, Udwani, 2022]</a:t>
            </a:r>
          </a:p>
          <a:p>
            <a:r>
              <a:rPr lang="en-CN" sz="2000" dirty="0">
                <a:solidFill>
                  <a:schemeClr val="accent6"/>
                </a:solidFill>
              </a:rPr>
              <a:t>[Huang, Jiang, Shen, Song, Wu, Zhang, 2023]		</a:t>
            </a:r>
            <a:r>
              <a:rPr lang="en-CN" sz="2000" b="1" dirty="0">
                <a:solidFill>
                  <a:schemeClr val="accent5"/>
                </a:solidFill>
              </a:rPr>
              <a:t>Talk on Thursday!</a:t>
            </a:r>
          </a:p>
        </p:txBody>
      </p:sp>
      <p:pic>
        <p:nvPicPr>
          <p:cNvPr id="3074" name="Picture 2" descr="An Introduction to Pay-Per-Click (PPC) Paid Marketing - Tree Web Solutions">
            <a:extLst>
              <a:ext uri="{FF2B5EF4-FFF2-40B4-BE49-F238E27FC236}">
                <a16:creationId xmlns:a16="http://schemas.microsoft.com/office/drawing/2014/main" id="{AA4EAE76-E8B3-D183-8006-E3C41321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03" y="4001294"/>
            <a:ext cx="2856697" cy="156421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7B56-099B-B2EB-9861-E1D31049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Query-commit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75CFA-7B5F-52AC-F554-CC79168FE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0105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4BE6-C257-09B2-623D-AD61745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DAE0-A85E-F493-DDD7-4EE8B237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N" dirty="0"/>
              <a:t>In certain scenarios, one has to </a:t>
            </a:r>
            <a:r>
              <a:rPr lang="en-CN" b="1" dirty="0">
                <a:solidFill>
                  <a:srgbClr val="C00000"/>
                </a:solidFill>
              </a:rPr>
              <a:t>probe</a:t>
            </a:r>
            <a:r>
              <a:rPr lang="en-CN" dirty="0"/>
              <a:t> in order to see if an edge exists.</a:t>
            </a:r>
          </a:p>
          <a:p>
            <a:pPr marL="0" indent="0">
              <a:buNone/>
            </a:pPr>
            <a:r>
              <a:rPr lang="en-CN" dirty="0"/>
              <a:t>But, if an edge exists, we then have to select it.</a:t>
            </a:r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r>
              <a:rPr lang="en-CN" b="1" dirty="0"/>
              <a:t>Examples:</a:t>
            </a:r>
          </a:p>
          <a:p>
            <a:r>
              <a:rPr lang="en-CN" dirty="0"/>
              <a:t>Kidney Exchange</a:t>
            </a:r>
          </a:p>
          <a:p>
            <a:r>
              <a:rPr lang="en-CN" dirty="0"/>
              <a:t>Online Dating</a:t>
            </a:r>
          </a:p>
          <a:p>
            <a:r>
              <a:rPr lang="en-CN" dirty="0"/>
              <a:t>Online Labor Market (Gig Economy)</a:t>
            </a:r>
          </a:p>
          <a:p>
            <a:r>
              <a:rPr lang="en-CN" dirty="0"/>
              <a:t>…</a:t>
            </a:r>
          </a:p>
        </p:txBody>
      </p:sp>
      <p:pic>
        <p:nvPicPr>
          <p:cNvPr id="1026" name="Picture 2" descr="2,600+ Kidney Donation Stock Photos, Pictures &amp; Royalty-Free ...">
            <a:extLst>
              <a:ext uri="{FF2B5EF4-FFF2-40B4-BE49-F238E27FC236}">
                <a16:creationId xmlns:a16="http://schemas.microsoft.com/office/drawing/2014/main" id="{541EDA60-28B5-B8B6-0F45-3EFF99AB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5285" y="3010695"/>
            <a:ext cx="2404533" cy="160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line dating, now the most common way for couples to meet, is  desegregating America">
            <a:extLst>
              <a:ext uri="{FF2B5EF4-FFF2-40B4-BE49-F238E27FC236}">
                <a16:creationId xmlns:a16="http://schemas.microsoft.com/office/drawing/2014/main" id="{2B7C9705-6FB6-6527-F4C3-8661E4E4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18" y="3429000"/>
            <a:ext cx="3056467" cy="152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lennials Are Abandoning The Gig Economy For The Trades | Paschal Air,  Plumbing &amp; Electric">
            <a:extLst>
              <a:ext uri="{FF2B5EF4-FFF2-40B4-BE49-F238E27FC236}">
                <a16:creationId xmlns:a16="http://schemas.microsoft.com/office/drawing/2014/main" id="{813B92A3-EE43-99FC-5B69-201CCB27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93" y="4494477"/>
            <a:ext cx="2452082" cy="152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3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C9D8-4C5C-7F3D-6B46-62353A81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Stochastic Query-commit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1A6EBF-DB60-00EE-9A14-380CCCC0722D}"/>
              </a:ext>
            </a:extLst>
          </p:cNvPr>
          <p:cNvSpPr/>
          <p:nvPr/>
        </p:nvSpPr>
        <p:spPr>
          <a:xfrm>
            <a:off x="1176866" y="4212696"/>
            <a:ext cx="9838267" cy="2011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34EF7-9A9B-F27D-91BC-CBC90357E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N" sz="2400" b="1" dirty="0"/>
                  <a:t>Input: </a:t>
                </a:r>
                <a:r>
                  <a:rPr lang="en-CN" sz="2400" dirty="0"/>
                  <a:t>a graph G=(V, E), where each edge is associated with a </a:t>
                </a:r>
                <a:r>
                  <a:rPr lang="en-CN" sz="2400" dirty="0">
                    <a:solidFill>
                      <a:srgbClr val="C00000"/>
                    </a:solidFill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N" sz="2400" dirty="0"/>
                  <a:t> and an </a:t>
                </a:r>
                <a:r>
                  <a:rPr lang="en-CN" sz="2400" dirty="0">
                    <a:solidFill>
                      <a:schemeClr val="accent1"/>
                    </a:solidFill>
                  </a:rPr>
                  <a:t>existing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CN" sz="2400" dirty="0"/>
                  <a:t>(independent realization)</a:t>
                </a:r>
              </a:p>
              <a:p>
                <a:pPr marL="0" indent="0">
                  <a:buNone/>
                </a:pPr>
                <a:r>
                  <a:rPr lang="en-CN" sz="2400" b="1" dirty="0"/>
                  <a:t>Algorithm:</a:t>
                </a:r>
                <a:r>
                  <a:rPr lang="en-CN" sz="2400" dirty="0"/>
                  <a:t> queries edges one-by-one and commits if exists</a:t>
                </a:r>
              </a:p>
              <a:p>
                <a:pPr marL="0" indent="0">
                  <a:buNone/>
                </a:pPr>
                <a:r>
                  <a:rPr lang="en-CN" sz="2400" b="1" dirty="0"/>
                  <a:t>Benchmark: </a:t>
                </a:r>
                <a:r>
                  <a:rPr lang="en-CN" sz="2400" dirty="0"/>
                  <a:t>expected maximum matching</a:t>
                </a:r>
                <a:endParaRPr lang="en-CN" sz="2400" b="1" dirty="0"/>
              </a:p>
              <a:p>
                <a:pPr marL="0" indent="0">
                  <a:buNone/>
                </a:pPr>
                <a:r>
                  <a:rPr lang="en-CN" sz="2400" b="1" dirty="0"/>
                  <a:t>(Optional) Patience constraints: </a:t>
                </a:r>
                <a:r>
                  <a:rPr lang="en-CN" sz="2400" dirty="0"/>
                  <a:t>each vertex can be probed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N" sz="2400" dirty="0"/>
                  <a:t>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34EF7-9A9B-F27D-91BC-CBC90357E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C4CB6-A3E1-B277-3BFB-5C42A02A9F70}"/>
              </a:ext>
            </a:extLst>
          </p:cNvPr>
          <p:cNvGrpSpPr/>
          <p:nvPr/>
        </p:nvGrpSpPr>
        <p:grpSpPr>
          <a:xfrm>
            <a:off x="1416124" y="4333367"/>
            <a:ext cx="2746924" cy="1734214"/>
            <a:chOff x="1216830" y="4644925"/>
            <a:chExt cx="2746924" cy="173421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570FA3-2727-DA66-260B-0AE2F5BBD7F5}"/>
                </a:ext>
              </a:extLst>
            </p:cNvPr>
            <p:cNvSpPr/>
            <p:nvPr/>
          </p:nvSpPr>
          <p:spPr>
            <a:xfrm>
              <a:off x="1828800" y="4835908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en-C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063DB7-3F49-EB70-B5E9-CC22CCF42420}"/>
                </a:ext>
              </a:extLst>
            </p:cNvPr>
            <p:cNvSpPr/>
            <p:nvPr/>
          </p:nvSpPr>
          <p:spPr>
            <a:xfrm>
              <a:off x="3137423" y="4829591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50F1C1-B8A6-4390-B2D2-B1DBE6694DFB}"/>
                </a:ext>
              </a:extLst>
            </p:cNvPr>
            <p:cNvSpPr/>
            <p:nvPr/>
          </p:nvSpPr>
          <p:spPr>
            <a:xfrm>
              <a:off x="1828800" y="5816963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624940-C742-5057-98A6-5A7F7971C770}"/>
                </a:ext>
              </a:extLst>
            </p:cNvPr>
            <p:cNvSpPr/>
            <p:nvPr/>
          </p:nvSpPr>
          <p:spPr>
            <a:xfrm>
              <a:off x="3137423" y="5813804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d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11AFB1-7C54-B326-CEB5-6A1A616FB96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 flipV="1">
              <a:off x="2188800" y="5009591"/>
              <a:ext cx="948623" cy="63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548F6F-734C-EDBC-0BCA-AF11753F28A9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88800" y="5993804"/>
              <a:ext cx="948623" cy="315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D09FB4-05CA-F5F2-AEA0-5D844EDAADB5}"/>
                </a:ext>
              </a:extLst>
            </p:cNvPr>
            <p:cNvCxnSpPr>
              <a:cxnSpLocks/>
              <a:stCxn id="4" idx="4"/>
              <a:endCxn id="6" idx="0"/>
            </p:cNvCxnSpPr>
            <p:nvPr/>
          </p:nvCxnSpPr>
          <p:spPr>
            <a:xfrm>
              <a:off x="2008800" y="5195908"/>
              <a:ext cx="0" cy="62105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90C997-59C7-4A3B-9A07-9399F16F8541}"/>
                </a:ext>
              </a:extLst>
            </p:cNvPr>
            <p:cNvCxnSpPr>
              <a:cxnSpLocks/>
              <a:stCxn id="5" idx="4"/>
              <a:endCxn id="7" idx="0"/>
            </p:cNvCxnSpPr>
            <p:nvPr/>
          </p:nvCxnSpPr>
          <p:spPr>
            <a:xfrm>
              <a:off x="3317423" y="5189591"/>
              <a:ext cx="0" cy="62421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18AB71-1263-9A60-673B-5E617BD63B67}"/>
                </a:ext>
              </a:extLst>
            </p:cNvPr>
            <p:cNvSpPr txBox="1"/>
            <p:nvPr/>
          </p:nvSpPr>
          <p:spPr>
            <a:xfrm>
              <a:off x="2259795" y="4644925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</a:t>
              </a:r>
              <a:r>
                <a:rPr lang="en-US" altLang="zh-CN" dirty="0">
                  <a:solidFill>
                    <a:srgbClr val="C00000"/>
                  </a:solidFill>
                </a:rPr>
                <a:t>1</a:t>
              </a:r>
              <a:r>
                <a:rPr lang="en-US" altLang="zh-CN" dirty="0"/>
                <a:t>, </a:t>
              </a:r>
              <a:r>
                <a:rPr lang="en-US" altLang="zh-CN" dirty="0">
                  <a:solidFill>
                    <a:schemeClr val="accent1"/>
                  </a:solidFill>
                </a:rPr>
                <a:t>0.5</a:t>
              </a:r>
              <a:r>
                <a:rPr lang="en-US" altLang="zh-CN" dirty="0"/>
                <a:t>)</a:t>
              </a:r>
              <a:endParaRPr lang="en-C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ADEC53-DFAD-174A-D2D5-F124AD0F78E3}"/>
                </a:ext>
              </a:extLst>
            </p:cNvPr>
            <p:cNvSpPr txBox="1"/>
            <p:nvPr/>
          </p:nvSpPr>
          <p:spPr>
            <a:xfrm>
              <a:off x="3317423" y="53066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</a:t>
              </a:r>
              <a:r>
                <a:rPr lang="en-US" altLang="zh-CN" dirty="0">
                  <a:solidFill>
                    <a:srgbClr val="C00000"/>
                  </a:solidFill>
                </a:rPr>
                <a:t>2</a:t>
              </a:r>
              <a:r>
                <a:rPr lang="en-US" altLang="zh-CN" dirty="0"/>
                <a:t>, </a:t>
              </a:r>
              <a:r>
                <a:rPr lang="en-US" altLang="zh-CN" dirty="0">
                  <a:solidFill>
                    <a:schemeClr val="accent1"/>
                  </a:solidFill>
                </a:rPr>
                <a:t>1</a:t>
              </a:r>
              <a:r>
                <a:rPr lang="en-US" altLang="zh-CN" dirty="0"/>
                <a:t>)</a:t>
              </a:r>
              <a:endParaRPr lang="en-C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E20331-1634-AD16-EB10-B031BC710BCA}"/>
                </a:ext>
              </a:extLst>
            </p:cNvPr>
            <p:cNvSpPr txBox="1"/>
            <p:nvPr/>
          </p:nvSpPr>
          <p:spPr>
            <a:xfrm>
              <a:off x="2259795" y="60098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</a:t>
              </a:r>
              <a:r>
                <a:rPr lang="en-US" altLang="zh-CN" dirty="0">
                  <a:solidFill>
                    <a:srgbClr val="C00000"/>
                  </a:solidFill>
                </a:rPr>
                <a:t>3</a:t>
              </a:r>
              <a:r>
                <a:rPr lang="en-US" altLang="zh-CN" dirty="0"/>
                <a:t>, </a:t>
              </a:r>
              <a:r>
                <a:rPr lang="en-US" altLang="zh-CN" dirty="0">
                  <a:solidFill>
                    <a:schemeClr val="accent1"/>
                  </a:solidFill>
                </a:rPr>
                <a:t>0.3</a:t>
              </a:r>
              <a:r>
                <a:rPr lang="en-US" altLang="zh-CN" dirty="0"/>
                <a:t>)</a:t>
              </a:r>
              <a:endParaRPr lang="en-CN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64282E-2D8B-DDC2-911F-8C8433147BD2}"/>
                </a:ext>
              </a:extLst>
            </p:cNvPr>
            <p:cNvSpPr txBox="1"/>
            <p:nvPr/>
          </p:nvSpPr>
          <p:spPr>
            <a:xfrm>
              <a:off x="1216830" y="5317031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</a:t>
              </a:r>
              <a:r>
                <a:rPr lang="en-US" altLang="zh-CN" dirty="0">
                  <a:solidFill>
                    <a:srgbClr val="C00000"/>
                  </a:solidFill>
                </a:rPr>
                <a:t>2</a:t>
              </a:r>
              <a:r>
                <a:rPr lang="en-US" altLang="zh-CN" dirty="0"/>
                <a:t>, </a:t>
              </a:r>
              <a:r>
                <a:rPr lang="en-US" altLang="zh-CN" dirty="0">
                  <a:solidFill>
                    <a:schemeClr val="accent1"/>
                  </a:solidFill>
                </a:rPr>
                <a:t>0.5</a:t>
              </a:r>
              <a:r>
                <a:rPr lang="en-US" altLang="zh-CN" dirty="0"/>
                <a:t>)</a:t>
              </a:r>
              <a:endParaRPr lang="en-CN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03D2D7-4A8C-74C8-C997-00710D3400F8}"/>
              </a:ext>
            </a:extLst>
          </p:cNvPr>
          <p:cNvGrpSpPr/>
          <p:nvPr/>
        </p:nvGrpSpPr>
        <p:grpSpPr>
          <a:xfrm>
            <a:off x="4886609" y="4518033"/>
            <a:ext cx="1969895" cy="1559883"/>
            <a:chOff x="4594137" y="4758008"/>
            <a:chExt cx="1969895" cy="155988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961E31-145C-6D5A-6ED4-DDEA5368ADBC}"/>
                </a:ext>
              </a:extLst>
            </p:cNvPr>
            <p:cNvSpPr/>
            <p:nvPr/>
          </p:nvSpPr>
          <p:spPr>
            <a:xfrm>
              <a:off x="4740971" y="4764325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843DC0-3F65-A0F4-C9FC-F92BE6AA23F7}"/>
                </a:ext>
              </a:extLst>
            </p:cNvPr>
            <p:cNvSpPr/>
            <p:nvPr/>
          </p:nvSpPr>
          <p:spPr>
            <a:xfrm>
              <a:off x="6049594" y="4758008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b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1CFDEB-70CB-2AF3-C858-59CBE2D9E34B}"/>
                </a:ext>
              </a:extLst>
            </p:cNvPr>
            <p:cNvSpPr/>
            <p:nvPr/>
          </p:nvSpPr>
          <p:spPr>
            <a:xfrm>
              <a:off x="4740971" y="5745380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c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7301570-27CE-F648-621F-0D23481FBAB5}"/>
                </a:ext>
              </a:extLst>
            </p:cNvPr>
            <p:cNvSpPr/>
            <p:nvPr/>
          </p:nvSpPr>
          <p:spPr>
            <a:xfrm>
              <a:off x="6049594" y="5742221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d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350C14-96C9-BC68-699E-9E12ED2EA246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5100971" y="5922221"/>
              <a:ext cx="948623" cy="315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129889-35AA-8813-6C0D-5889180884BC}"/>
                </a:ext>
              </a:extLst>
            </p:cNvPr>
            <p:cNvCxnSpPr>
              <a:cxnSpLocks/>
              <a:stCxn id="27" idx="4"/>
              <a:endCxn id="29" idx="0"/>
            </p:cNvCxnSpPr>
            <p:nvPr/>
          </p:nvCxnSpPr>
          <p:spPr>
            <a:xfrm>
              <a:off x="4920971" y="5124325"/>
              <a:ext cx="0" cy="62105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DB4B7C-B696-530C-CD7E-6BFDE41AE05F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>
              <a:off x="6229594" y="5118008"/>
              <a:ext cx="0" cy="62421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46B423-6E0B-5F1F-95E3-7B5E32337E11}"/>
                </a:ext>
              </a:extLst>
            </p:cNvPr>
            <p:cNvSpPr txBox="1"/>
            <p:nvPr/>
          </p:nvSpPr>
          <p:spPr>
            <a:xfrm>
              <a:off x="6270362" y="523931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CN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765824-0638-42CE-2658-626378EE620C}"/>
                </a:ext>
              </a:extLst>
            </p:cNvPr>
            <p:cNvSpPr txBox="1"/>
            <p:nvPr/>
          </p:nvSpPr>
          <p:spPr>
            <a:xfrm>
              <a:off x="5428447" y="5948559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C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9CCC23-2544-381D-DE6C-BB277C5ABE34}"/>
                </a:ext>
              </a:extLst>
            </p:cNvPr>
            <p:cNvSpPr txBox="1"/>
            <p:nvPr/>
          </p:nvSpPr>
          <p:spPr>
            <a:xfrm>
              <a:off x="4594137" y="524544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CN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693D661-8462-57A0-8D8C-00135D7BA1E2}"/>
              </a:ext>
            </a:extLst>
          </p:cNvPr>
          <p:cNvSpPr txBox="1"/>
          <p:nvPr/>
        </p:nvSpPr>
        <p:spPr>
          <a:xfrm>
            <a:off x="7650689" y="4718139"/>
            <a:ext cx="2887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First </a:t>
            </a:r>
            <a:r>
              <a:rPr lang="en-US" dirty="0"/>
              <a:t>query (cd), then (ab).</a:t>
            </a:r>
          </a:p>
          <a:p>
            <a:r>
              <a:rPr lang="en-US" dirty="0"/>
              <a:t>ALG = 3;</a:t>
            </a:r>
          </a:p>
          <a:p>
            <a:r>
              <a:rPr lang="en-US" dirty="0"/>
              <a:t>OPT = 4. (for this realization)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351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38115D-3AC9-74F2-CF3C-A2629A64C5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453936"/>
                  </p:ext>
                </p:extLst>
              </p:nvPr>
            </p:nvGraphicFramePr>
            <p:xfrm>
              <a:off x="1038224" y="1494155"/>
              <a:ext cx="10115551" cy="502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20400">
                      <a:extLst>
                        <a:ext uri="{9D8B030D-6E8A-4147-A177-3AD203B41FA5}">
                          <a16:colId xmlns:a16="http://schemas.microsoft.com/office/drawing/2014/main" val="382263109"/>
                        </a:ext>
                      </a:extLst>
                    </a:gridCol>
                    <a:gridCol w="1430020">
                      <a:extLst>
                        <a:ext uri="{9D8B030D-6E8A-4147-A177-3AD203B41FA5}">
                          <a16:colId xmlns:a16="http://schemas.microsoft.com/office/drawing/2014/main" val="3153789898"/>
                        </a:ext>
                      </a:extLst>
                    </a:gridCol>
                    <a:gridCol w="1005015">
                      <a:extLst>
                        <a:ext uri="{9D8B030D-6E8A-4147-A177-3AD203B41FA5}">
                          <a16:colId xmlns:a16="http://schemas.microsoft.com/office/drawing/2014/main" val="223993962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293557060"/>
                        </a:ext>
                      </a:extLst>
                    </a:gridCol>
                    <a:gridCol w="2015236">
                      <a:extLst>
                        <a:ext uri="{9D8B030D-6E8A-4147-A177-3AD203B41FA5}">
                          <a16:colId xmlns:a16="http://schemas.microsoft.com/office/drawing/2014/main" val="1418571902"/>
                        </a:ext>
                      </a:extLst>
                    </a:gridCol>
                  </a:tblGrid>
                  <a:tr h="254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8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b="1" dirty="0"/>
                            <a:t>Unweighted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N" b="1" dirty="0"/>
                            <a:t>Weighted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800" b="1" dirty="0"/>
                            <a:t>Benchmark</a:t>
                          </a:r>
                          <a:endParaRPr lang="en-CN" b="1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9027024"/>
                      </a:ext>
                    </a:extLst>
                  </a:tr>
                  <a:tr h="2543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8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b="0" dirty="0"/>
                            <a:t>General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Bipartite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General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b="1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77074493"/>
                      </a:ext>
                    </a:extLst>
                  </a:tr>
                  <a:tr h="3553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CN" sz="1600" b="1" dirty="0"/>
                            <a:t>Patience constraints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</m:oMath>
                          </a14:m>
                          <a:endParaRPr lang="en-CN" sz="16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0" dirty="0"/>
                            <a:t>Optimal algorithm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549490"/>
                      </a:ext>
                    </a:extLst>
                  </a:tr>
                  <a:tr h="360268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[Chen, Immorlica, Karlin, Mahdian, Rudra, 2009]</a:t>
                          </a:r>
                          <a:endParaRPr lang="en-CN" sz="1200" dirty="0">
                            <a:solidFill>
                              <a:schemeClr val="accent6"/>
                            </a:solidFill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en-CN" sz="1400" b="1" dirty="0">
                              <a:solidFill>
                                <a:schemeClr val="tx1"/>
                              </a:solidFill>
                            </a:rPr>
                            <a:t>roposed the model</a:t>
                          </a:r>
                          <a:endParaRPr lang="en-CN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0.25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3311085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[Adamczyk, 2010]</a:t>
                          </a:r>
                          <a:endParaRPr lang="en-CN" sz="16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3950588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Bansal, Gupta, Li, Mestre, Nagarajan, Rudra, 2010</a:t>
                          </a: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1/3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1/4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1436817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Bevaja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Chavan, 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Nikiforov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Srinivasan, Pan Xu, 2018]</a:t>
                          </a:r>
                          <a:endParaRPr lang="en-CN" sz="16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0.269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1760123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Brubach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Grammel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Ma, Srinivasan, 2021</a:t>
                          </a: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0.382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38532302"/>
                      </a:ext>
                    </a:extLst>
                  </a:tr>
                  <a:tr h="3553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Without patience constraints (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oMath>
                          </a14:m>
                          <a:r>
                            <a:rPr lang="en-CN" sz="1600" b="1" dirty="0"/>
                            <a:t> )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CN" sz="1800" dirty="0"/>
                            <a:t>Maximum 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19521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[Costello, Tetali, Tripathi, 2012]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0.573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Maximum 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7335869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[Gamlath, Kale, Svensson, 2019]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1-1/e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7812710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[Fu, T., Wu, Wu, Zhang, 2021]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8/15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3642381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  <a:effectLst/>
                            </a:rPr>
                            <a:t>Derakhshan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 and Farhadi, 2023</a:t>
                          </a: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]</a:t>
                          </a:r>
                          <a:endParaRPr lang="en-CN" sz="16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>
                              <a:effectLst/>
                            </a:rPr>
                            <a:t>0.6335</a:t>
                          </a:r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88836946"/>
                      </a:ext>
                    </a:extLst>
                  </a:tr>
                  <a:tr h="233115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[MacRury, Ma, 2023]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0.535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08536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38115D-3AC9-74F2-CF3C-A2629A64C5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453936"/>
                  </p:ext>
                </p:extLst>
              </p:nvPr>
            </p:nvGraphicFramePr>
            <p:xfrm>
              <a:off x="1038224" y="1494155"/>
              <a:ext cx="10115551" cy="502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20400">
                      <a:extLst>
                        <a:ext uri="{9D8B030D-6E8A-4147-A177-3AD203B41FA5}">
                          <a16:colId xmlns:a16="http://schemas.microsoft.com/office/drawing/2014/main" val="382263109"/>
                        </a:ext>
                      </a:extLst>
                    </a:gridCol>
                    <a:gridCol w="1430020">
                      <a:extLst>
                        <a:ext uri="{9D8B030D-6E8A-4147-A177-3AD203B41FA5}">
                          <a16:colId xmlns:a16="http://schemas.microsoft.com/office/drawing/2014/main" val="3153789898"/>
                        </a:ext>
                      </a:extLst>
                    </a:gridCol>
                    <a:gridCol w="1005015">
                      <a:extLst>
                        <a:ext uri="{9D8B030D-6E8A-4147-A177-3AD203B41FA5}">
                          <a16:colId xmlns:a16="http://schemas.microsoft.com/office/drawing/2014/main" val="223993962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293557060"/>
                        </a:ext>
                      </a:extLst>
                    </a:gridCol>
                    <a:gridCol w="2015236">
                      <a:extLst>
                        <a:ext uri="{9D8B030D-6E8A-4147-A177-3AD203B41FA5}">
                          <a16:colId xmlns:a16="http://schemas.microsoft.com/office/drawing/2014/main" val="14185719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8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b="1" dirty="0"/>
                            <a:t>Unweighted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N" b="1" dirty="0"/>
                            <a:t>Weighted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800" b="1" dirty="0"/>
                            <a:t>Benchmark</a:t>
                          </a:r>
                          <a:endParaRPr lang="en-CN" b="1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90270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18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b="0" dirty="0"/>
                            <a:t>General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Bipartite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General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b="1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770744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" t="-206897" r="-114785" b="-10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800" b="0" dirty="0"/>
                            <a:t>Optimal algorithm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54949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[Chen, Immorlica, Karlin, Mahdian, Rudra, 2009]</a:t>
                          </a:r>
                          <a:endParaRPr lang="en-CN" sz="1200" dirty="0">
                            <a:solidFill>
                              <a:schemeClr val="accent6"/>
                            </a:solidFill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en-CN" sz="1400" b="1" dirty="0">
                              <a:solidFill>
                                <a:schemeClr val="tx1"/>
                              </a:solidFill>
                            </a:rPr>
                            <a:t>roposed the model</a:t>
                          </a:r>
                          <a:endParaRPr lang="en-CN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0.25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3311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[Adamczyk, 2010]</a:t>
                          </a:r>
                          <a:endParaRPr lang="en-CN" sz="16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395058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Bansal, Gupta, Li, Mestre, Nagarajan, Rudra, 2010</a:t>
                          </a: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1/3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1/4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14368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Bevaja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Chavan, 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Nikiforov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Srinivasan, Pan Xu, 2018]</a:t>
                          </a:r>
                          <a:endParaRPr lang="en-CN" sz="16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0.269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17601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Brubach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</a:rPr>
                            <a:t>Grammel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, Ma, Srinivasan, 2021</a:t>
                          </a: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0.382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385323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" t="-820690" r="-114785" b="-4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CN" sz="1800" dirty="0"/>
                            <a:t>Maximum 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1952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[Costello, Tetali, Tripathi, 2012]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0.573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Maximum 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73358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[Gamlath, Kale, Svensson, 2019]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1-1/e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78127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[Fu, T., Wu, Wu, Zhang, 2021]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8/15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364238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chemeClr val="accent6"/>
                              </a:solidFill>
                              <a:effectLst/>
                            </a:rPr>
                            <a:t>Derakhshan</a:t>
                          </a: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 and Farhadi, 2023</a:t>
                          </a: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]</a:t>
                          </a:r>
                          <a:endParaRPr lang="en-CN" sz="16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>
                              <a:effectLst/>
                            </a:rPr>
                            <a:t>0.6335</a:t>
                          </a:r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888369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N" sz="1600" dirty="0">
                              <a:solidFill>
                                <a:schemeClr val="accent6"/>
                              </a:solidFill>
                            </a:rPr>
                            <a:t>[MacRury, Ma, 2023]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1600" dirty="0"/>
                            <a:t>0.535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CN" sz="1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085362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933A78A0-2610-FB73-16A7-D1173877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Stochastic Query-commit</a:t>
            </a:r>
          </a:p>
        </p:txBody>
      </p:sp>
    </p:spTree>
    <p:extLst>
      <p:ext uri="{BB962C8B-B14F-4D97-AF65-F5344CB8AC3E}">
        <p14:creationId xmlns:p14="http://schemas.microsoft.com/office/powerpoint/2010/main" val="2883897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6434-A8DF-F2DE-6D6B-810DBB95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000" dirty="0"/>
              <a:t>Connections to Online Stochastic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252E460-5B7E-73E5-C567-E97D885D26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144253"/>
                  </p:ext>
                </p:extLst>
              </p:nvPr>
            </p:nvGraphicFramePr>
            <p:xfrm>
              <a:off x="1582881" y="1823108"/>
              <a:ext cx="9026229" cy="17625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2392172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304163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  <a:gridCol w="4151651">
                      <a:extLst>
                        <a:ext uri="{9D8B030D-6E8A-4147-A177-3AD203B41FA5}">
                          <a16:colId xmlns:a16="http://schemas.microsoft.com/office/drawing/2014/main" val="2377596187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>
                              <a:solidFill>
                                <a:schemeClr val="tx1"/>
                              </a:solidFill>
                            </a:rPr>
                            <a:t>Gamlath, Kale and Svensson 2019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/>
                            <a:t>: probability of</a:t>
                          </a:r>
                          <a:r>
                            <a:rPr lang="en-CN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CN" baseline="0" dirty="0"/>
                            <a:t> being matched in OPT</a:t>
                          </a:r>
                          <a:endParaRPr lang="en-CN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/>
                            <a:t>: probability of</a:t>
                          </a:r>
                          <a:r>
                            <a:rPr lang="en-CN" baseline="0" dirty="0"/>
                            <a:t> realized</a:t>
                          </a:r>
                          <a:endParaRPr lang="en-CN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252E460-5B7E-73E5-C567-E97D885D26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144253"/>
                  </p:ext>
                </p:extLst>
              </p:nvPr>
            </p:nvGraphicFramePr>
            <p:xfrm>
              <a:off x="1582881" y="1823108"/>
              <a:ext cx="9026229" cy="17625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8243">
                      <a:extLst>
                        <a:ext uri="{9D8B030D-6E8A-4147-A177-3AD203B41FA5}">
                          <a16:colId xmlns:a16="http://schemas.microsoft.com/office/drawing/2014/main" val="2473901520"/>
                        </a:ext>
                      </a:extLst>
                    </a:gridCol>
                    <a:gridCol w="2392172">
                      <a:extLst>
                        <a:ext uri="{9D8B030D-6E8A-4147-A177-3AD203B41FA5}">
                          <a16:colId xmlns:a16="http://schemas.microsoft.com/office/drawing/2014/main" val="1713823060"/>
                        </a:ext>
                      </a:extLst>
                    </a:gridCol>
                    <a:gridCol w="1304163">
                      <a:extLst>
                        <a:ext uri="{9D8B030D-6E8A-4147-A177-3AD203B41FA5}">
                          <a16:colId xmlns:a16="http://schemas.microsoft.com/office/drawing/2014/main" val="3292181399"/>
                        </a:ext>
                      </a:extLst>
                    </a:gridCol>
                    <a:gridCol w="4151651">
                      <a:extLst>
                        <a:ext uri="{9D8B030D-6E8A-4147-A177-3AD203B41FA5}">
                          <a16:colId xmlns:a16="http://schemas.microsoft.com/office/drawing/2014/main" val="2377596187"/>
                        </a:ext>
                      </a:extLst>
                    </a:gridCol>
                  </a:tblGrid>
                  <a:tr h="3962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b="1" dirty="0">
                              <a:solidFill>
                                <a:schemeClr val="tx1"/>
                              </a:solidFill>
                            </a:rPr>
                            <a:t>Gamlath, Kale and Svensson 2019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9296"/>
                      </a:ext>
                    </a:extLst>
                  </a:tr>
                  <a:tr h="6831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</a:t>
                          </a:r>
                          <a:r>
                            <a:rPr lang="en-CN" dirty="0"/>
                            <a:t>aximize: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9735" t="-121818" r="-228571" b="-2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18043" t="-121818" r="-612" b="-2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04085"/>
                      </a:ext>
                    </a:extLst>
                  </a:tr>
                  <a:tr h="6831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  <a:r>
                            <a:rPr lang="en-CN" dirty="0"/>
                            <a:t>ubject to: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35" t="-225926" r="-228571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757" t="-225926" r="-319417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043" t="-225926" r="-612" b="-1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353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9981C70-E9D5-35D9-F4FA-D40335115E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141653"/>
                  </p:ext>
                </p:extLst>
              </p:nvPr>
            </p:nvGraphicFramePr>
            <p:xfrm>
              <a:off x="1582881" y="4105028"/>
              <a:ext cx="9026230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13115">
                      <a:extLst>
                        <a:ext uri="{9D8B030D-6E8A-4147-A177-3AD203B41FA5}">
                          <a16:colId xmlns:a16="http://schemas.microsoft.com/office/drawing/2014/main" val="1691047848"/>
                        </a:ext>
                      </a:extLst>
                    </a:gridCol>
                    <a:gridCol w="4513115">
                      <a:extLst>
                        <a:ext uri="{9D8B030D-6E8A-4147-A177-3AD203B41FA5}">
                          <a16:colId xmlns:a16="http://schemas.microsoft.com/office/drawing/2014/main" val="424651349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CN" b="1" dirty="0"/>
                            <a:t>Online (Random Order) Contention Resolution Scheme</a:t>
                          </a:r>
                        </a:p>
                        <a:p>
                          <a:pPr algn="ctr"/>
                          <a:r>
                            <a:rPr lang="en-CN" dirty="0">
                              <a:solidFill>
                                <a:srgbClr val="C00000"/>
                              </a:solidFill>
                            </a:rPr>
                            <a:t>Pr[Alg select e]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2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b="1" dirty="0"/>
                            <a:t>1-sided vertex arrival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[Gamlath, Kale, Svensson, 2019]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8956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</a:t>
                          </a:r>
                          <a:r>
                            <a:rPr lang="en-CN" b="1" dirty="0"/>
                            <a:t>eneral vertex arrival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[Fu, T., Wu, Wu, Zhang, 2021]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[MacRury, Ma, 2023]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545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b="1" dirty="0">
                              <a:solidFill>
                                <a:schemeClr val="tx1"/>
                              </a:solidFill>
                            </a:rPr>
                            <a:t>Patience constraints</a:t>
                          </a:r>
                          <a:endParaRPr lang="en-CN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dirty="0" err="1">
                              <a:solidFill>
                                <a:schemeClr val="accent6"/>
                              </a:solidFill>
                            </a:rPr>
                            <a:t>Brubach</a:t>
                          </a:r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chemeClr val="accent6"/>
                              </a:solidFill>
                            </a:rPr>
                            <a:t>Grammel</a:t>
                          </a:r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, Ma, Srinivasan, 2021</a:t>
                          </a: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]</a:t>
                          </a:r>
                          <a:endParaRPr lang="en-CN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239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9981C70-E9D5-35D9-F4FA-D40335115E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141653"/>
                  </p:ext>
                </p:extLst>
              </p:nvPr>
            </p:nvGraphicFramePr>
            <p:xfrm>
              <a:off x="1582881" y="4105028"/>
              <a:ext cx="9026230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13115">
                      <a:extLst>
                        <a:ext uri="{9D8B030D-6E8A-4147-A177-3AD203B41FA5}">
                          <a16:colId xmlns:a16="http://schemas.microsoft.com/office/drawing/2014/main" val="1691047848"/>
                        </a:ext>
                      </a:extLst>
                    </a:gridCol>
                    <a:gridCol w="4513115">
                      <a:extLst>
                        <a:ext uri="{9D8B030D-6E8A-4147-A177-3AD203B41FA5}">
                          <a16:colId xmlns:a16="http://schemas.microsoft.com/office/drawing/2014/main" val="4246513491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40" t="-3922" r="-281" b="-2294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2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b="1" dirty="0"/>
                            <a:t>1-sided vertex arrival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[Gamlath, Kale, Svensson, 2019]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89560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</a:t>
                          </a:r>
                          <a:r>
                            <a:rPr lang="en-CN" b="1" dirty="0"/>
                            <a:t>eneral vertex arrival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[Fu, T., Wu, Wu, Zhang, 2021]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[MacRury, Ma, 2023]</a:t>
                          </a: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545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b="1" dirty="0">
                              <a:solidFill>
                                <a:schemeClr val="tx1"/>
                              </a:solidFill>
                            </a:rPr>
                            <a:t>Patience constraints</a:t>
                          </a:r>
                          <a:endParaRPr lang="en-CN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dirty="0" err="1">
                              <a:solidFill>
                                <a:schemeClr val="accent6"/>
                              </a:solidFill>
                            </a:rPr>
                            <a:t>Brubach</a:t>
                          </a:r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chemeClr val="accent6"/>
                              </a:solidFill>
                            </a:rPr>
                            <a:t>Grammel</a:t>
                          </a:r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, Ma, Srinivasan, 2021</a:t>
                          </a:r>
                          <a:r>
                            <a:rPr lang="en-CN" dirty="0">
                              <a:solidFill>
                                <a:schemeClr val="accent6"/>
                              </a:solidFill>
                            </a:rPr>
                            <a:t>]</a:t>
                          </a:r>
                          <a:endParaRPr lang="en-CN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239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38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996-C2B3-EFED-7249-6AC15DE1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Stochastic Arrivals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9BF08CE-0BEB-513D-31F4-338A89BCD4FC}"/>
              </a:ext>
            </a:extLst>
          </p:cNvPr>
          <p:cNvGrpSpPr/>
          <p:nvPr/>
        </p:nvGrpSpPr>
        <p:grpSpPr>
          <a:xfrm>
            <a:off x="1339379" y="2207160"/>
            <a:ext cx="2657574" cy="3048000"/>
            <a:chOff x="838200" y="1576552"/>
            <a:chExt cx="2657574" cy="30480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532C9AC-ED23-724F-C810-806F270A96D5}"/>
                </a:ext>
              </a:extLst>
            </p:cNvPr>
            <p:cNvSpPr/>
            <p:nvPr/>
          </p:nvSpPr>
          <p:spPr>
            <a:xfrm>
              <a:off x="838200" y="1576552"/>
              <a:ext cx="2657574" cy="30480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EF064DE-EBEE-4B8E-742C-9D5C16EE5038}"/>
                </a:ext>
              </a:extLst>
            </p:cNvPr>
            <p:cNvGrpSpPr/>
            <p:nvPr/>
          </p:nvGrpSpPr>
          <p:grpSpPr>
            <a:xfrm>
              <a:off x="1036728" y="1851415"/>
              <a:ext cx="2260518" cy="2510412"/>
              <a:chOff x="1717105" y="3351637"/>
              <a:chExt cx="2260518" cy="251041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A98049D-11A1-972A-8822-08BC6EA41379}"/>
                  </a:ext>
                </a:extLst>
              </p:cNvPr>
              <p:cNvSpPr/>
              <p:nvPr/>
            </p:nvSpPr>
            <p:spPr>
              <a:xfrm>
                <a:off x="1717105" y="3351637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6EE4D35-7E3E-417A-C846-5F9F6529E726}"/>
                  </a:ext>
                </a:extLst>
              </p:cNvPr>
              <p:cNvSpPr/>
              <p:nvPr/>
            </p:nvSpPr>
            <p:spPr>
              <a:xfrm>
                <a:off x="1717105" y="4067667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373A5A9-53C6-0455-676D-89400183E6FA}"/>
                  </a:ext>
                </a:extLst>
              </p:cNvPr>
              <p:cNvSpPr/>
              <p:nvPr/>
            </p:nvSpPr>
            <p:spPr>
              <a:xfrm>
                <a:off x="1717105" y="478485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F1C0DC7-2547-D21C-42E8-478AD6C363FA}"/>
                  </a:ext>
                </a:extLst>
              </p:cNvPr>
              <p:cNvSpPr/>
              <p:nvPr/>
            </p:nvSpPr>
            <p:spPr>
              <a:xfrm>
                <a:off x="1717105" y="550204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48754C-7699-0E57-0053-DF71FAD9681F}"/>
                  </a:ext>
                </a:extLst>
              </p:cNvPr>
              <p:cNvSpPr/>
              <p:nvPr/>
            </p:nvSpPr>
            <p:spPr>
              <a:xfrm>
                <a:off x="3617623" y="3351637"/>
                <a:ext cx="360000" cy="360000"/>
              </a:xfrm>
              <a:prstGeom prst="ellipse">
                <a:avLst/>
              </a:prstGeom>
              <a:solidFill>
                <a:srgbClr val="C00000">
                  <a:alpha val="20000"/>
                </a:srgbClr>
              </a:solidFill>
              <a:ln>
                <a:solidFill>
                  <a:schemeClr val="accent2">
                    <a:shade val="15000"/>
                    <a:alpha val="19750"/>
                  </a:schemeClr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E0A4E5C-9A95-DB52-C3EF-0FC768E3EACF}"/>
                  </a:ext>
                </a:extLst>
              </p:cNvPr>
              <p:cNvSpPr/>
              <p:nvPr/>
            </p:nvSpPr>
            <p:spPr>
              <a:xfrm>
                <a:off x="3615465" y="4067667"/>
                <a:ext cx="360000" cy="360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shade val="15000"/>
                  </a:schemeClr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j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123507-5D8A-F68A-1D1D-E40F4E8DDE31}"/>
                  </a:ext>
                </a:extLst>
              </p:cNvPr>
              <p:cNvSpPr/>
              <p:nvPr/>
            </p:nvSpPr>
            <p:spPr>
              <a:xfrm>
                <a:off x="3615465" y="4784858"/>
                <a:ext cx="360000" cy="360000"/>
              </a:xfrm>
              <a:prstGeom prst="ellipse">
                <a:avLst/>
              </a:prstGeom>
              <a:solidFill>
                <a:schemeClr val="accent4">
                  <a:alpha val="20000"/>
                </a:schemeClr>
              </a:solidFill>
              <a:ln>
                <a:solidFill>
                  <a:schemeClr val="accent2">
                    <a:shade val="15000"/>
                    <a:alpha val="19750"/>
                  </a:schemeClr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EA1584-D20B-69AE-FB8D-7BB226C0D5E1}"/>
                  </a:ext>
                </a:extLst>
              </p:cNvPr>
              <p:cNvSpPr/>
              <p:nvPr/>
            </p:nvSpPr>
            <p:spPr>
              <a:xfrm>
                <a:off x="3615465" y="5502049"/>
                <a:ext cx="360000" cy="360000"/>
              </a:xfrm>
              <a:prstGeom prst="ellipse">
                <a:avLst/>
              </a:prstGeom>
              <a:solidFill>
                <a:srgbClr val="7030A0">
                  <a:alpha val="20000"/>
                </a:srgbClr>
              </a:solidFill>
              <a:ln>
                <a:solidFill>
                  <a:schemeClr val="accent2">
                    <a:shade val="15000"/>
                    <a:alpha val="19750"/>
                  </a:schemeClr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FD4BDFE-AC63-30BA-089D-04F45879D88F}"/>
                  </a:ext>
                </a:extLst>
              </p:cNvPr>
              <p:cNvCxnSpPr>
                <a:cxnSpLocks/>
                <a:stCxn id="4" idx="6"/>
                <a:endCxn id="8" idx="2"/>
              </p:cNvCxnSpPr>
              <p:nvPr/>
            </p:nvCxnSpPr>
            <p:spPr>
              <a:xfrm>
                <a:off x="2077105" y="3531637"/>
                <a:ext cx="1540518" cy="0"/>
              </a:xfrm>
              <a:prstGeom prst="line">
                <a:avLst/>
              </a:prstGeom>
              <a:ln w="19050">
                <a:solidFill>
                  <a:schemeClr val="accent1">
                    <a:alpha val="19954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569AE35-0CF4-9295-B25B-DE204D399FB2}"/>
                  </a:ext>
                </a:extLst>
              </p:cNvPr>
              <p:cNvCxnSpPr>
                <a:cxnSpLocks/>
                <a:stCxn id="5" idx="6"/>
                <a:endCxn id="8" idx="2"/>
              </p:cNvCxnSpPr>
              <p:nvPr/>
            </p:nvCxnSpPr>
            <p:spPr>
              <a:xfrm flipV="1">
                <a:off x="2077105" y="3531637"/>
                <a:ext cx="1540518" cy="716030"/>
              </a:xfrm>
              <a:prstGeom prst="line">
                <a:avLst/>
              </a:prstGeom>
              <a:ln w="19050">
                <a:solidFill>
                  <a:schemeClr val="accent1">
                    <a:alpha val="19954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638B071-DEFC-2B25-DA93-8CD31D9A7469}"/>
                  </a:ext>
                </a:extLst>
              </p:cNvPr>
              <p:cNvCxnSpPr>
                <a:cxnSpLocks/>
                <a:stCxn id="7" idx="6"/>
                <a:endCxn id="8" idx="2"/>
              </p:cNvCxnSpPr>
              <p:nvPr/>
            </p:nvCxnSpPr>
            <p:spPr>
              <a:xfrm flipV="1">
                <a:off x="2077105" y="3531637"/>
                <a:ext cx="1540518" cy="2150412"/>
              </a:xfrm>
              <a:prstGeom prst="line">
                <a:avLst/>
              </a:prstGeom>
              <a:ln w="19050">
                <a:solidFill>
                  <a:schemeClr val="accent1">
                    <a:alpha val="19954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D271D09-A14D-FC3D-4165-C26140DB70D1}"/>
                  </a:ext>
                </a:extLst>
              </p:cNvPr>
              <p:cNvCxnSpPr>
                <a:cxnSpLocks/>
                <a:stCxn id="5" idx="6"/>
                <a:endCxn id="9" idx="2"/>
              </p:cNvCxnSpPr>
              <p:nvPr/>
            </p:nvCxnSpPr>
            <p:spPr>
              <a:xfrm>
                <a:off x="2077105" y="4247667"/>
                <a:ext cx="15383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0868389-9D0A-B0DC-E124-76EF1715F452}"/>
                  </a:ext>
                </a:extLst>
              </p:cNvPr>
              <p:cNvCxnSpPr>
                <a:cxnSpLocks/>
                <a:stCxn id="4" idx="6"/>
                <a:endCxn id="9" idx="2"/>
              </p:cNvCxnSpPr>
              <p:nvPr/>
            </p:nvCxnSpPr>
            <p:spPr>
              <a:xfrm>
                <a:off x="2077105" y="3531637"/>
                <a:ext cx="1538360" cy="716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4F5E80-FCA4-B892-983F-9B0F7BC18173}"/>
                  </a:ext>
                </a:extLst>
              </p:cNvPr>
              <p:cNvCxnSpPr>
                <a:cxnSpLocks/>
                <a:stCxn id="7" idx="6"/>
                <a:endCxn id="11" idx="2"/>
              </p:cNvCxnSpPr>
              <p:nvPr/>
            </p:nvCxnSpPr>
            <p:spPr>
              <a:xfrm>
                <a:off x="2077105" y="5682049"/>
                <a:ext cx="1538360" cy="0"/>
              </a:xfrm>
              <a:prstGeom prst="line">
                <a:avLst/>
              </a:prstGeom>
              <a:ln w="19050">
                <a:solidFill>
                  <a:schemeClr val="accent1">
                    <a:alpha val="19954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FE9A5F-41EB-306D-B833-EF51B8CABDD3}"/>
                  </a:ext>
                </a:extLst>
              </p:cNvPr>
              <p:cNvCxnSpPr>
                <a:cxnSpLocks/>
                <a:stCxn id="6" idx="6"/>
                <a:endCxn id="10" idx="2"/>
              </p:cNvCxnSpPr>
              <p:nvPr/>
            </p:nvCxnSpPr>
            <p:spPr>
              <a:xfrm>
                <a:off x="2077105" y="4964858"/>
                <a:ext cx="1538360" cy="0"/>
              </a:xfrm>
              <a:prstGeom prst="line">
                <a:avLst/>
              </a:prstGeom>
              <a:ln w="19050">
                <a:solidFill>
                  <a:schemeClr val="accent1">
                    <a:alpha val="19954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E87518C-9D93-AB72-CC79-2BA0280865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42326" y="3514654"/>
                    <a:ext cx="530198" cy="550728"/>
                  </a:xfrm>
                  <a:prstGeom prst="ellipse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E87518C-9D93-AB72-CC79-2BA028086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326" y="3514654"/>
                    <a:ext cx="530198" cy="550728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r="-9302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724E512-76C6-6806-A053-16F44A49A4A2}"/>
                      </a:ext>
                    </a:extLst>
                  </p:cNvPr>
                  <p:cNvSpPr txBox="1"/>
                  <p:nvPr/>
                </p:nvSpPr>
                <p:spPr>
                  <a:xfrm>
                    <a:off x="2581186" y="4247666"/>
                    <a:ext cx="530198" cy="550728"/>
                  </a:xfrm>
                  <a:prstGeom prst="ellipse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724E512-76C6-6806-A053-16F44A49A4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1186" y="4247666"/>
                    <a:ext cx="530198" cy="55072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r="-1190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23BE43-8C09-B402-2ABA-24B5F6FA5191}"/>
              </a:ext>
            </a:extLst>
          </p:cNvPr>
          <p:cNvSpPr/>
          <p:nvPr/>
        </p:nvSpPr>
        <p:spPr>
          <a:xfrm rot="16200000">
            <a:off x="5217716" y="2444588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shade val="1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A65DF8-BABC-FC34-0120-1CA53F989D1A}"/>
              </a:ext>
            </a:extLst>
          </p:cNvPr>
          <p:cNvSpPr/>
          <p:nvPr/>
        </p:nvSpPr>
        <p:spPr>
          <a:xfrm rot="16200000">
            <a:off x="5862167" y="2444588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shade val="1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448321-5A79-7871-4652-7FF8172AD6B7}"/>
              </a:ext>
            </a:extLst>
          </p:cNvPr>
          <p:cNvSpPr/>
          <p:nvPr/>
        </p:nvSpPr>
        <p:spPr>
          <a:xfrm rot="16200000">
            <a:off x="6503217" y="2444588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2">
                <a:shade val="1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A1FA29-A1FA-7706-C5B7-D6C676F6AFB3}"/>
              </a:ext>
            </a:extLst>
          </p:cNvPr>
          <p:cNvSpPr/>
          <p:nvPr/>
        </p:nvSpPr>
        <p:spPr>
          <a:xfrm rot="16200000">
            <a:off x="7147970" y="2439461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accent2">
                <a:shade val="1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0B6B57D6-068B-07C2-AB6E-3952280F5E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6473602"/>
                  </p:ext>
                </p:extLst>
              </p:nvPr>
            </p:nvGraphicFramePr>
            <p:xfrm>
              <a:off x="4540800" y="3007216"/>
              <a:ext cx="31104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8400">
                      <a:extLst>
                        <a:ext uri="{9D8B030D-6E8A-4147-A177-3AD203B41FA5}">
                          <a16:colId xmlns:a16="http://schemas.microsoft.com/office/drawing/2014/main" val="219271238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2924969608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36671823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6492688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214209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3434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0428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3710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0106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0B6B57D6-068B-07C2-AB6E-3952280F5E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6473602"/>
                  </p:ext>
                </p:extLst>
              </p:nvPr>
            </p:nvGraphicFramePr>
            <p:xfrm>
              <a:off x="4540800" y="3007216"/>
              <a:ext cx="31104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8400">
                      <a:extLst>
                        <a:ext uri="{9D8B030D-6E8A-4147-A177-3AD203B41FA5}">
                          <a16:colId xmlns:a16="http://schemas.microsoft.com/office/drawing/2014/main" val="219271238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2924969608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36671823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6492688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214209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39" t="-6667" r="-50243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3434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39" t="-110345" r="-502439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0428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39" t="-203333" r="-502439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3710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39" t="-313793" r="-502439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01069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DBF876C-0F60-806E-A5CC-F289AF194895}"/>
              </a:ext>
            </a:extLst>
          </p:cNvPr>
          <p:cNvGrpSpPr/>
          <p:nvPr/>
        </p:nvGrpSpPr>
        <p:grpSpPr>
          <a:xfrm>
            <a:off x="8195047" y="2207160"/>
            <a:ext cx="2657574" cy="3048000"/>
            <a:chOff x="8195047" y="2207160"/>
            <a:chExt cx="2657574" cy="3048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365DB5A-F94C-D584-A4DF-ACF802078EE5}"/>
                </a:ext>
              </a:extLst>
            </p:cNvPr>
            <p:cNvSpPr/>
            <p:nvPr/>
          </p:nvSpPr>
          <p:spPr>
            <a:xfrm>
              <a:off x="8397148" y="247595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C86A973-B554-0AF1-1542-A0FD99710A5D}"/>
                </a:ext>
              </a:extLst>
            </p:cNvPr>
            <p:cNvSpPr/>
            <p:nvPr/>
          </p:nvSpPr>
          <p:spPr>
            <a:xfrm>
              <a:off x="8397148" y="319198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F14D4AC-3BD7-0B20-D898-C02E88166ED9}"/>
                </a:ext>
              </a:extLst>
            </p:cNvPr>
            <p:cNvSpPr/>
            <p:nvPr/>
          </p:nvSpPr>
          <p:spPr>
            <a:xfrm>
              <a:off x="8397148" y="390917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3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2C9C5E6-5D90-0DFD-177A-12821E2FE8C7}"/>
                </a:ext>
              </a:extLst>
            </p:cNvPr>
            <p:cNvSpPr/>
            <p:nvPr/>
          </p:nvSpPr>
          <p:spPr>
            <a:xfrm>
              <a:off x="8397148" y="4626366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4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611AB71-D289-C1FF-9DB1-F4D1C47BD1C3}"/>
                </a:ext>
              </a:extLst>
            </p:cNvPr>
            <p:cNvSpPr/>
            <p:nvPr/>
          </p:nvSpPr>
          <p:spPr>
            <a:xfrm>
              <a:off x="10290520" y="2475954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shade val="1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A78EBE0-3545-DD54-16F7-89490F72E2C7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>
              <a:off x="8750002" y="2655954"/>
              <a:ext cx="15405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DBC161C-1067-6A5A-4C42-97A3165DD290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8750002" y="2655954"/>
              <a:ext cx="1540518" cy="7160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0090D30-C210-2721-D733-78B2040A9993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8750002" y="2655954"/>
              <a:ext cx="1540518" cy="2150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3BA15F-B2D9-70B5-B1E3-84C1FBF40A26}"/>
                </a:ext>
              </a:extLst>
            </p:cNvPr>
            <p:cNvSpPr/>
            <p:nvPr/>
          </p:nvSpPr>
          <p:spPr>
            <a:xfrm>
              <a:off x="10290520" y="3922711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shade val="1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0E2646E-F01D-71C2-4499-E6EB3B90CD76}"/>
                </a:ext>
              </a:extLst>
            </p:cNvPr>
            <p:cNvCxnSpPr>
              <a:cxnSpLocks/>
              <a:stCxn id="48" idx="6"/>
              <a:endCxn id="70" idx="2"/>
            </p:cNvCxnSpPr>
            <p:nvPr/>
          </p:nvCxnSpPr>
          <p:spPr>
            <a:xfrm>
              <a:off x="8757148" y="2655954"/>
              <a:ext cx="1533372" cy="14467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23C168F-19E4-CF14-5B4D-131011F996E2}"/>
                </a:ext>
              </a:extLst>
            </p:cNvPr>
            <p:cNvCxnSpPr>
              <a:cxnSpLocks/>
              <a:stCxn id="49" idx="6"/>
              <a:endCxn id="70" idx="2"/>
            </p:cNvCxnSpPr>
            <p:nvPr/>
          </p:nvCxnSpPr>
          <p:spPr>
            <a:xfrm>
              <a:off x="8757148" y="3371984"/>
              <a:ext cx="1533372" cy="7307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2CB4799-EAC1-C86C-444F-13EB623DAA4C}"/>
                </a:ext>
              </a:extLst>
            </p:cNvPr>
            <p:cNvCxnSpPr>
              <a:cxnSpLocks/>
              <a:stCxn id="51" idx="6"/>
              <a:endCxn id="70" idx="2"/>
            </p:cNvCxnSpPr>
            <p:nvPr/>
          </p:nvCxnSpPr>
          <p:spPr>
            <a:xfrm flipV="1">
              <a:off x="8757148" y="4102711"/>
              <a:ext cx="1533372" cy="7036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6304B6C-F96E-5F43-3B2C-A4B3E0A577CE}"/>
                </a:ext>
              </a:extLst>
            </p:cNvPr>
            <p:cNvSpPr/>
            <p:nvPr/>
          </p:nvSpPr>
          <p:spPr>
            <a:xfrm rot="16200000">
              <a:off x="10287431" y="4624519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shade val="1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FD3D13-C5E2-06B1-EF73-15D6BDFE365B}"/>
                </a:ext>
              </a:extLst>
            </p:cNvPr>
            <p:cNvCxnSpPr>
              <a:cxnSpLocks/>
              <a:stCxn id="49" idx="6"/>
              <a:endCxn id="80" idx="0"/>
            </p:cNvCxnSpPr>
            <p:nvPr/>
          </p:nvCxnSpPr>
          <p:spPr>
            <a:xfrm>
              <a:off x="8757148" y="3371984"/>
              <a:ext cx="1530283" cy="14325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66A5E03-A9D8-CA4E-03D8-11C99A24EAD3}"/>
                </a:ext>
              </a:extLst>
            </p:cNvPr>
            <p:cNvCxnSpPr>
              <a:cxnSpLocks/>
              <a:stCxn id="48" idx="6"/>
              <a:endCxn id="80" idx="0"/>
            </p:cNvCxnSpPr>
            <p:nvPr/>
          </p:nvCxnSpPr>
          <p:spPr>
            <a:xfrm>
              <a:off x="8757148" y="2655954"/>
              <a:ext cx="1530283" cy="21485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25716F4-869E-0CC8-D1A0-7832196A520A}"/>
                </a:ext>
              </a:extLst>
            </p:cNvPr>
            <p:cNvSpPr/>
            <p:nvPr/>
          </p:nvSpPr>
          <p:spPr>
            <a:xfrm rot="16200000">
              <a:off x="10290520" y="3194857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2">
                  <a:shade val="15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B0BA13C-8B78-2624-1A5C-FCB4DE58FC7A}"/>
                </a:ext>
              </a:extLst>
            </p:cNvPr>
            <p:cNvCxnSpPr>
              <a:cxnSpLocks/>
              <a:stCxn id="51" idx="6"/>
              <a:endCxn id="87" idx="0"/>
            </p:cNvCxnSpPr>
            <p:nvPr/>
          </p:nvCxnSpPr>
          <p:spPr>
            <a:xfrm flipV="1">
              <a:off x="8757148" y="3374857"/>
              <a:ext cx="1533372" cy="1431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A71A8DB-3CD0-AC99-479E-052ECCBF8947}"/>
                </a:ext>
              </a:extLst>
            </p:cNvPr>
            <p:cNvSpPr/>
            <p:nvPr/>
          </p:nvSpPr>
          <p:spPr>
            <a:xfrm>
              <a:off x="8195047" y="2207160"/>
              <a:ext cx="2657574" cy="30480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0036E5A-E704-A8B6-4DDE-25E89D8A2BC2}"/>
              </a:ext>
            </a:extLst>
          </p:cNvPr>
          <p:cNvCxnSpPr>
            <a:cxnSpLocks/>
          </p:cNvCxnSpPr>
          <p:nvPr/>
        </p:nvCxnSpPr>
        <p:spPr>
          <a:xfrm>
            <a:off x="3996953" y="5576381"/>
            <a:ext cx="419809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8E9000D-85B3-964C-5FAF-03E546BE9B39}"/>
                  </a:ext>
                </a:extLst>
              </p:cNvPr>
              <p:cNvSpPr txBox="1"/>
              <p:nvPr/>
            </p:nvSpPr>
            <p:spPr>
              <a:xfrm>
                <a:off x="4563828" y="5622438"/>
                <a:ext cx="3316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8E9000D-85B3-964C-5FAF-03E546BE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28" y="5622438"/>
                <a:ext cx="331667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7481E081-F862-6648-36CD-BB17C44151A5}"/>
              </a:ext>
            </a:extLst>
          </p:cNvPr>
          <p:cNvSpPr txBox="1"/>
          <p:nvPr/>
        </p:nvSpPr>
        <p:spPr>
          <a:xfrm>
            <a:off x="1958309" y="5271978"/>
            <a:ext cx="153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400" dirty="0"/>
              <a:t>Type graph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8E83D1C-7E1F-9200-A34E-646A324F3EF5}"/>
              </a:ext>
            </a:extLst>
          </p:cNvPr>
          <p:cNvSpPr txBox="1"/>
          <p:nvPr/>
        </p:nvSpPr>
        <p:spPr>
          <a:xfrm>
            <a:off x="8397148" y="5271977"/>
            <a:ext cx="225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400" dirty="0"/>
              <a:t>Stochastic Graph</a:t>
            </a:r>
          </a:p>
        </p:txBody>
      </p:sp>
    </p:spTree>
    <p:extLst>
      <p:ext uri="{BB962C8B-B14F-4D97-AF65-F5344CB8AC3E}">
        <p14:creationId xmlns:p14="http://schemas.microsoft.com/office/powerpoint/2010/main" val="28678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101" grpId="0"/>
      <p:bldP spid="103" grpId="0"/>
      <p:bldP spid="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F12E-13E9-4381-2295-0BDC0BE4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Oblivious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07508-51F6-6137-2178-9E88FE17C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N" sz="2000" b="1" dirty="0"/>
                  <a:t>Input: </a:t>
                </a:r>
                <a:r>
                  <a:rPr lang="en-CN" sz="2000" dirty="0"/>
                  <a:t>a graph G=(V, E), where each edge is associated with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N" sz="2000" dirty="0"/>
                  <a:t> </a:t>
                </a:r>
                <a:r>
                  <a:rPr lang="en-CN" sz="2000" strike="sngStrike" dirty="0">
                    <a:solidFill>
                      <a:schemeClr val="tx1">
                        <a:alpha val="19711"/>
                      </a:schemeClr>
                    </a:solidFill>
                  </a:rPr>
                  <a:t>and an </a:t>
                </a:r>
                <a:r>
                  <a:rPr lang="en-CN" sz="2000" strike="sngStrike" dirty="0">
                    <a:solidFill>
                      <a:srgbClr val="C00000">
                        <a:alpha val="19711"/>
                      </a:srgbClr>
                    </a:solidFill>
                  </a:rPr>
                  <a:t>existing probability</a:t>
                </a:r>
                <a:r>
                  <a:rPr lang="en-CN" sz="2000" strike="sngStrike" dirty="0">
                    <a:solidFill>
                      <a:schemeClr val="tx1">
                        <a:alpha val="19711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trike="sngStrike" smtClean="0">
                            <a:solidFill>
                              <a:schemeClr val="tx1">
                                <a:alpha val="19711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trike="sngStrike" smtClean="0">
                            <a:solidFill>
                              <a:schemeClr val="tx1">
                                <a:alpha val="19711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trike="sngStrike" smtClean="0">
                            <a:solidFill>
                              <a:schemeClr val="tx1">
                                <a:alpha val="19711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N" sz="2000" strike="sngStrike" dirty="0">
                    <a:solidFill>
                      <a:schemeClr val="tx1">
                        <a:alpha val="19711"/>
                      </a:schemeClr>
                    </a:solidFill>
                  </a:rPr>
                  <a:t> (independent realization)</a:t>
                </a: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07508-51F6-6137-2178-9E88FE17C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11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DEDBC9-546C-AE1E-2B27-0321E7D67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14328"/>
              </p:ext>
            </p:extLst>
          </p:nvPr>
        </p:nvGraphicFramePr>
        <p:xfrm>
          <a:off x="952944" y="2555091"/>
          <a:ext cx="10286111" cy="414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13">
                  <a:extLst>
                    <a:ext uri="{9D8B030D-6E8A-4147-A177-3AD203B41FA5}">
                      <a16:colId xmlns:a16="http://schemas.microsoft.com/office/drawing/2014/main" val="382263109"/>
                    </a:ext>
                  </a:extLst>
                </a:gridCol>
                <a:gridCol w="2808859">
                  <a:extLst>
                    <a:ext uri="{9D8B030D-6E8A-4147-A177-3AD203B41FA5}">
                      <a16:colId xmlns:a16="http://schemas.microsoft.com/office/drawing/2014/main" val="3153789898"/>
                    </a:ext>
                  </a:extLst>
                </a:gridCol>
                <a:gridCol w="3052191">
                  <a:extLst>
                    <a:ext uri="{9D8B030D-6E8A-4147-A177-3AD203B41FA5}">
                      <a16:colId xmlns:a16="http://schemas.microsoft.com/office/drawing/2014/main" val="959258409"/>
                    </a:ext>
                  </a:extLst>
                </a:gridCol>
                <a:gridCol w="1005015">
                  <a:extLst>
                    <a:ext uri="{9D8B030D-6E8A-4147-A177-3AD203B41FA5}">
                      <a16:colId xmlns:a16="http://schemas.microsoft.com/office/drawing/2014/main" val="2239939625"/>
                    </a:ext>
                  </a:extLst>
                </a:gridCol>
                <a:gridCol w="1182433">
                  <a:extLst>
                    <a:ext uri="{9D8B030D-6E8A-4147-A177-3AD203B41FA5}">
                      <a16:colId xmlns:a16="http://schemas.microsoft.com/office/drawing/2014/main" val="2293557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N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N" b="1" dirty="0"/>
                        <a:t>Unweighted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N" b="1" dirty="0"/>
                        <a:t>Weighted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N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800" dirty="0"/>
                        <a:t>Bipartite</a:t>
                      </a:r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General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r>
                        <a:rPr lang="en-CN" dirty="0"/>
                        <a:t>ipartite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General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3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1800" b="1" dirty="0">
                          <a:solidFill>
                            <a:schemeClr val="tx1"/>
                          </a:solidFill>
                        </a:rPr>
                        <a:t>Ranking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0.696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0.526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sz="1600" dirty="0">
                          <a:solidFill>
                            <a:schemeClr val="accent6"/>
                          </a:solidFill>
                        </a:rPr>
                        <a:t>[Karp, Varzirani, Vazirani, 1990]</a:t>
                      </a:r>
                    </a:p>
                    <a:p>
                      <a:r>
                        <a:rPr lang="en-CN" sz="1600" dirty="0">
                          <a:solidFill>
                            <a:schemeClr val="accent6"/>
                          </a:solidFill>
                        </a:rPr>
                        <a:t>[Karande, Mehta, Tripathi, 2011]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600" dirty="0">
                          <a:solidFill>
                            <a:schemeClr val="accent6"/>
                          </a:solidFill>
                        </a:rPr>
                        <a:t>[Mahdian, Yan, 2011]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sz="1600" dirty="0">
                          <a:solidFill>
                            <a:schemeClr val="accent6"/>
                          </a:solidFill>
                        </a:rPr>
                        <a:t>[Chan, Chen, Wu, 2018]</a:t>
                      </a:r>
                    </a:p>
                    <a:p>
                      <a:r>
                        <a:rPr lang="en-CN" sz="1600" dirty="0">
                          <a:solidFill>
                            <a:schemeClr val="accent6"/>
                          </a:solidFill>
                        </a:rPr>
                        <a:t>[Chan, Chen, Wu, Zhao, 2018]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7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b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CN" b="1" dirty="0">
                          <a:solidFill>
                            <a:schemeClr val="tx1"/>
                          </a:solidFill>
                        </a:rPr>
                        <a:t>anking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0.567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0.521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600" dirty="0">
                          <a:solidFill>
                            <a:schemeClr val="accent6"/>
                          </a:solidFill>
                        </a:rPr>
                        <a:t>[Huang, Kang, T., Wu, Zhang, Zhu, 2020]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0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b="1" dirty="0">
                          <a:solidFill>
                            <a:schemeClr val="tx1"/>
                          </a:solidFill>
                        </a:rPr>
                        <a:t>Modified Randomized Greedy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0.639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0.531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1-1/e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0.501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3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[T., Wu, Zhang, 2023]</a:t>
                      </a:r>
                      <a:endParaRPr lang="en-CN" sz="16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[Aronson, Dyer, Frieze, Suen, 1995]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600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Poloczek</a:t>
                      </a: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Szegedy</a:t>
                      </a: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, 2012]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[T., Wu, Zhang, 2023]</a:t>
                      </a:r>
                      <a:endParaRPr lang="en-CN" sz="16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[T., Wu, Zhang, 2023]</a:t>
                      </a:r>
                      <a:endParaRPr lang="en-CN" sz="16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154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34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115D-6472-9E62-A712-B210AB50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23BA7-24E6-3BCF-CA33-A247C2FB2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Model:</a:t>
            </a:r>
            <a:r>
              <a:rPr lang="en-US" dirty="0"/>
              <a:t> known stochastic information</a:t>
            </a:r>
          </a:p>
          <a:p>
            <a:pPr lvl="1"/>
            <a:r>
              <a:rPr lang="en-US" dirty="0"/>
              <a:t>I.I.D., Unknown I.I.D. / Random arrival model</a:t>
            </a:r>
          </a:p>
          <a:p>
            <a:pPr lvl="1"/>
            <a:r>
              <a:rPr lang="en-US" dirty="0"/>
              <a:t>Stochastic arrivals / Query-commit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Techniques:</a:t>
            </a:r>
            <a:r>
              <a:rPr lang="en-US" dirty="0"/>
              <a:t> LP relaxation + Rounding</a:t>
            </a:r>
          </a:p>
          <a:p>
            <a:pPr lvl="1"/>
            <a:r>
              <a:rPr lang="en-US" dirty="0"/>
              <a:t>Online Correlated Selection / Online Contention Resolution Scheme</a:t>
            </a:r>
          </a:p>
          <a:p>
            <a:pPr lvl="1"/>
            <a:r>
              <a:rPr lang="en-US" dirty="0"/>
              <a:t>Unweighted/vertex-weighted graphs: vertex-wise analysis</a:t>
            </a:r>
          </a:p>
          <a:p>
            <a:pPr lvl="1"/>
            <a:r>
              <a:rPr lang="en-US" dirty="0"/>
              <a:t>Edge-weighted graphs: edge-wise analysis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86027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C00B-95B8-C067-8F60-4A924032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000" dirty="0"/>
              <a:t>Computational Complexity of Online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8D86E-B5A1-6A02-DE0C-5B71F406B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N" dirty="0"/>
                  <a:t>Is </a:t>
                </a:r>
                <a:r>
                  <a:rPr lang="en-CN" b="1" dirty="0">
                    <a:solidFill>
                      <a:srgbClr val="C00000"/>
                    </a:solidFill>
                  </a:rPr>
                  <a:t>stochastic query-commit</a:t>
                </a:r>
                <a:r>
                  <a:rPr lang="en-CN" dirty="0">
                    <a:solidFill>
                      <a:srgbClr val="C00000"/>
                    </a:solidFill>
                  </a:rPr>
                  <a:t> </a:t>
                </a:r>
                <a:r>
                  <a:rPr lang="en-CN" dirty="0"/>
                  <a:t>NP-hard or in P?</a:t>
                </a:r>
              </a:p>
              <a:p>
                <a:pPr lvl="1"/>
                <a:r>
                  <a:rPr lang="en-CN" sz="2000" dirty="0">
                    <a:solidFill>
                      <a:schemeClr val="accent6"/>
                    </a:solidFill>
                  </a:rPr>
                  <a:t>[Chen, Immorlica, Karlin, Mahdian, Rudra, 2009]</a:t>
                </a:r>
              </a:p>
              <a:p>
                <a:pPr lvl="1"/>
                <a:r>
                  <a:rPr lang="en-CN" sz="2000" b="1" dirty="0">
                    <a:solidFill>
                      <a:schemeClr val="accent1"/>
                    </a:solidFill>
                  </a:rPr>
                  <a:t>Open question: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CN" sz="2000" dirty="0"/>
                  <a:t>even for unweighted biparitite graphs, with equal existing probabilities p</a:t>
                </a:r>
              </a:p>
              <a:p>
                <a:r>
                  <a:rPr lang="en-CN" dirty="0"/>
                  <a:t>What about </a:t>
                </a:r>
                <a:r>
                  <a:rPr lang="en-CN" b="1" dirty="0">
                    <a:solidFill>
                      <a:srgbClr val="C00000"/>
                    </a:solidFill>
                  </a:rPr>
                  <a:t>online stochastic matching </a:t>
                </a:r>
                <a:r>
                  <a:rPr lang="en-CN" dirty="0"/>
                  <a:t>with known arrival order?</a:t>
                </a:r>
              </a:p>
              <a:p>
                <a:pPr lvl="1"/>
                <a:r>
                  <a:rPr lang="en-CN" dirty="0"/>
                  <a:t>No! Prophet matching is PSPACE-hard to approximate within 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CN" dirty="0"/>
                  <a:t>(1). 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Papadimitriou,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Pollner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Saberi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Wajc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2021]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Approximation algorithm:</a:t>
                </a:r>
              </a:p>
              <a:p>
                <a:pPr lvl="1"/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Papadimitriou,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Pollner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Saberi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Wajc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2021]	</a:t>
                </a:r>
                <a:r>
                  <a:rPr lang="en-US" sz="2000" dirty="0"/>
                  <a:t>0.51		OCRS</a:t>
                </a:r>
                <a:endParaRPr lang="en-US" sz="200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Saberi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Wajc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2021]				</a:t>
                </a:r>
                <a:r>
                  <a:rPr lang="en-US" sz="2000" dirty="0"/>
                  <a:t>0.526		OCRS</a:t>
                </a:r>
                <a:endParaRPr lang="en-US" sz="200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6"/>
                    </a:solidFill>
                  </a:rPr>
                  <a:t>[Braverman,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Derakhshan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Lovett, 2022]	</a:t>
                </a:r>
                <a:r>
                  <a:rPr lang="en-US" sz="2000" dirty="0"/>
                  <a:t>1-1/e		</a:t>
                </a:r>
              </a:p>
              <a:p>
                <a:pPr lvl="1"/>
                <a:r>
                  <a:rPr lang="en-US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Naor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Srinivasan,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Wajc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2023]			</a:t>
                </a:r>
                <a:r>
                  <a:rPr lang="en-US" sz="2000" dirty="0"/>
                  <a:t>0.652		Online Dependent Rounding								similar idea as OCS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8D86E-B5A1-6A02-DE0C-5B71F406B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11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18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F3053AE-0161-4486-ADEF-A7650B7A0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666A-2FE0-3CDE-5647-3B47E7DB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3728612"/>
            <a:ext cx="9795638" cy="1269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Thank You! Questions?</a:t>
            </a:r>
          </a:p>
        </p:txBody>
      </p:sp>
      <p:pic>
        <p:nvPicPr>
          <p:cNvPr id="4" name="Picture 3" descr="A black background with blue and black text&#10;&#10;Description automatically generated">
            <a:extLst>
              <a:ext uri="{FF2B5EF4-FFF2-40B4-BE49-F238E27FC236}">
                <a16:creationId xmlns:a16="http://schemas.microsoft.com/office/drawing/2014/main" id="{9C246E64-3DAC-EBC7-6743-FE82848E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8" t="53046" r="33543" b="25526"/>
          <a:stretch/>
        </p:blipFill>
        <p:spPr>
          <a:xfrm>
            <a:off x="6182504" y="1098612"/>
            <a:ext cx="5828261" cy="1499492"/>
          </a:xfrm>
          <a:prstGeom prst="rect">
            <a:avLst/>
          </a:prstGeom>
        </p:spPr>
      </p:pic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CE36F825-835E-9513-96A6-22FE0AF36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1" t="-676" b="-1"/>
          <a:stretch/>
        </p:blipFill>
        <p:spPr>
          <a:xfrm>
            <a:off x="266214" y="1334242"/>
            <a:ext cx="5828261" cy="10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996-C2B3-EFED-7249-6AC15DE1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Stochastic Arrivals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7C698-48E4-1549-8CD6-6880053E4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CN" b="1" dirty="0"/>
                  <a:t>Arrivals: </a:t>
                </a:r>
                <a:r>
                  <a:rPr lang="en-CN" dirty="0">
                    <a:solidFill>
                      <a:srgbClr val="C00000"/>
                    </a:solidFill>
                  </a:rPr>
                  <a:t>independently</a:t>
                </a:r>
                <a:r>
                  <a:rPr lang="en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N" dirty="0"/>
              </a:p>
              <a:p>
                <a:r>
                  <a:rPr lang="en-CN" b="1" dirty="0"/>
                  <a:t>Goal:</a:t>
                </a:r>
                <a:r>
                  <a:rPr lang="en-CN" dirty="0"/>
                  <a:t> maximize the total weight of the matching</a:t>
                </a:r>
              </a:p>
              <a:p>
                <a:r>
                  <a:rPr lang="en-CN" b="1" dirty="0"/>
                  <a:t>Benchmark:</a:t>
                </a:r>
                <a:r>
                  <a:rPr lang="en-CN" dirty="0"/>
                  <a:t> expected maximum matching</a:t>
                </a:r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7C698-48E4-1549-8CD6-6880053E4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CC32266D-E544-ACB9-A429-F94D02D8B43B}"/>
              </a:ext>
            </a:extLst>
          </p:cNvPr>
          <p:cNvSpPr/>
          <p:nvPr/>
        </p:nvSpPr>
        <p:spPr>
          <a:xfrm>
            <a:off x="7981730" y="1825625"/>
            <a:ext cx="1513490" cy="1001110"/>
          </a:xfrm>
          <a:prstGeom prst="wedgeRectCallout">
            <a:avLst>
              <a:gd name="adj1" fmla="val -56944"/>
              <a:gd name="adj2" fmla="val -2044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en-CN" b="1" dirty="0">
                <a:solidFill>
                  <a:srgbClr val="C00000"/>
                </a:solidFill>
              </a:rPr>
              <a:t>nown </a:t>
            </a:r>
            <a:r>
              <a:rPr lang="en-CN" dirty="0"/>
              <a:t>distributions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6ABDC12-3A0D-EA8B-A9AD-BACB5E868829}"/>
              </a:ext>
            </a:extLst>
          </p:cNvPr>
          <p:cNvSpPr/>
          <p:nvPr/>
        </p:nvSpPr>
        <p:spPr>
          <a:xfrm>
            <a:off x="838200" y="3931143"/>
            <a:ext cx="10515600" cy="1801975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tx1"/>
                </a:solidFill>
              </a:rPr>
              <a:t>Recall that Ranking is (1-1/e) competitive</a:t>
            </a:r>
          </a:p>
          <a:p>
            <a:pPr algn="ctr"/>
            <a:endParaRPr lang="en-CN" sz="2800" dirty="0">
              <a:solidFill>
                <a:schemeClr val="tx1"/>
              </a:solidFill>
            </a:endParaRPr>
          </a:p>
          <a:p>
            <a:pPr algn="ctr"/>
            <a:r>
              <a:rPr lang="en-CN" sz="2800" b="1" dirty="0">
                <a:solidFill>
                  <a:schemeClr val="tx1"/>
                </a:solidFill>
              </a:rPr>
              <a:t>Question</a:t>
            </a:r>
            <a:r>
              <a:rPr lang="en-CN" sz="2800" dirty="0">
                <a:solidFill>
                  <a:schemeClr val="tx1"/>
                </a:solidFill>
              </a:rPr>
              <a:t>: can we utilize the stochastic information to surpass the barrier?</a:t>
            </a:r>
          </a:p>
        </p:txBody>
      </p:sp>
      <p:pic>
        <p:nvPicPr>
          <p:cNvPr id="2050" name="Picture 2" descr="13 Types of Advertising to Promote Products in 2023">
            <a:extLst>
              <a:ext uri="{FF2B5EF4-FFF2-40B4-BE49-F238E27FC236}">
                <a16:creationId xmlns:a16="http://schemas.microsoft.com/office/drawing/2014/main" id="{1E2F24D4-96CD-0799-2065-F7781842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14508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996-C2B3-EFED-7249-6AC15DE1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I.I.D arrivals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7C698-48E4-1549-8CD6-6880053E4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Unweighted graphs				integral arrival rate	general case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[Feldman, Mehta,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Mirrokni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Muthukrishnan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2009]	</a:t>
                </a:r>
                <a:r>
                  <a:rPr lang="en-US" sz="2000" dirty="0"/>
                  <a:t>0.670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			</a:t>
                </a:r>
                <a:r>
                  <a:rPr lang="en-US" sz="2000" dirty="0"/>
                  <a:t>-</a:t>
                </a:r>
              </a:p>
              <a:p>
                <a:pPr marL="457200" lvl="1" indent="0">
                  <a:buNone/>
                </a:pPr>
                <a:r>
                  <a:rPr lang="en-US" sz="1800" b="1" dirty="0"/>
                  <a:t>Proposed the model				</a:t>
                </a:r>
                <a:r>
                  <a:rPr lang="en-US" sz="1800" dirty="0"/>
                  <a:t>&gt; 1-1/e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/>
                  <a:t> 0.632</a:t>
                </a:r>
              </a:p>
              <a:p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Bahmani,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Kapralov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2010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]</a:t>
                </a:r>
                <a:r>
                  <a:rPr lang="en-CN" sz="2000" dirty="0"/>
                  <a:t>			</a:t>
                </a:r>
                <a:r>
                  <a:rPr lang="en-US" altLang="zh-CN" sz="2000" dirty="0"/>
                  <a:t>0.699			-</a:t>
                </a:r>
                <a:endParaRPr lang="en-CN" sz="2000" dirty="0"/>
              </a:p>
              <a:p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Manshadi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Oveis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Gharan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Saberi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2012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]</a:t>
                </a:r>
                <a:r>
                  <a:rPr lang="en-CN" sz="2000" dirty="0"/>
                  <a:t>		0.705			0.702</a:t>
                </a:r>
              </a:p>
              <a:p>
                <a:r>
                  <a:rPr lang="en-CN" sz="2000" dirty="0">
                    <a:solidFill>
                      <a:schemeClr val="accent6"/>
                    </a:solidFill>
                  </a:rPr>
                  <a:t>[Jaillet, Lu, 2014]</a:t>
                </a:r>
                <a:r>
                  <a:rPr lang="en-CN" sz="2000" dirty="0"/>
                  <a:t>				0.72</a:t>
                </a:r>
                <a:r>
                  <a:rPr lang="en-US" sz="2000" dirty="0"/>
                  <a:t>9</a:t>
                </a:r>
                <a:r>
                  <a:rPr lang="en-CN" sz="2000" dirty="0"/>
                  <a:t>			0.7</a:t>
                </a:r>
                <a:r>
                  <a:rPr lang="en-US" altLang="zh-CN" sz="2000" dirty="0"/>
                  <a:t>06</a:t>
                </a:r>
                <a:endParaRPr lang="en-CN" sz="2000" dirty="0"/>
              </a:p>
              <a:p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Brubach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Sankararaman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Srinivasan, Xu, 2020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]</a:t>
                </a:r>
                <a:r>
                  <a:rPr lang="en-CN" sz="2000" dirty="0"/>
                  <a:t> 	</a:t>
                </a:r>
                <a:r>
                  <a:rPr lang="en-CN" sz="2000" b="1" dirty="0"/>
                  <a:t>0.7299</a:t>
                </a:r>
                <a:endParaRPr lang="en-CN" b="1" dirty="0"/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[Huang, Shu, 2021]				-			</a:t>
                </a:r>
                <a:r>
                  <a:rPr lang="en-US" sz="2000" dirty="0"/>
                  <a:t>0.711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[Huang, Shu, Yan, 2022]				-			</a:t>
                </a:r>
                <a:r>
                  <a:rPr lang="en-US" sz="2000" b="1" dirty="0"/>
                  <a:t>0.716</a:t>
                </a:r>
                <a:endParaRPr lang="en-CN" sz="2000" b="1" dirty="0"/>
              </a:p>
              <a:p>
                <a:pPr marL="0" indent="0">
                  <a:buNone/>
                </a:pPr>
                <a:endParaRPr lang="en-CN" sz="2000" b="1" dirty="0"/>
              </a:p>
              <a:p>
                <a:pPr marL="0" indent="0">
                  <a:buNone/>
                </a:pPr>
                <a:r>
                  <a:rPr lang="en-CN" sz="2000" b="1" dirty="0"/>
                  <a:t>* Integral arrival rate: the expected number of each type is an integer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7C698-48E4-1549-8CD6-6880053E4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965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996-C2B3-EFED-7249-6AC15DE1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I.I.D arrivals 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7C698-48E4-1549-8CD6-6880053E4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Vertex-weighted graphs			integral arrival rate	general case</a:t>
                </a:r>
              </a:p>
              <a:p>
                <a:r>
                  <a:rPr lang="en-CN" sz="2000" dirty="0">
                    <a:solidFill>
                      <a:schemeClr val="accent6"/>
                    </a:solidFill>
                  </a:rPr>
                  <a:t>[Jaillet, Lu, 2014]</a:t>
                </a:r>
                <a:r>
                  <a:rPr lang="en-CN" sz="2000" dirty="0"/>
                  <a:t>				0.725			</a:t>
                </a:r>
                <a:r>
                  <a:rPr lang="en-US" sz="2000" dirty="0"/>
                  <a:t>-</a:t>
                </a:r>
              </a:p>
              <a:p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Brubach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Sankararaman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Srinivasan, Xu, 2020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]</a:t>
                </a:r>
                <a:r>
                  <a:rPr lang="en-CN" sz="2000" dirty="0"/>
                  <a:t> 	</a:t>
                </a:r>
                <a:r>
                  <a:rPr lang="en-CN" sz="2000" b="1" dirty="0"/>
                  <a:t>0.7299</a:t>
                </a:r>
                <a:endParaRPr lang="en-CN" sz="2000" dirty="0"/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[Huang, Shu, 2021]				</a:t>
                </a:r>
                <a:r>
                  <a:rPr lang="en-US" sz="2000" dirty="0"/>
                  <a:t>-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			</a:t>
                </a:r>
                <a:r>
                  <a:rPr lang="en-US" sz="2000" dirty="0"/>
                  <a:t>0.700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[T., Wu, Wu, 2022]				-			</a:t>
                </a:r>
                <a:r>
                  <a:rPr lang="en-US" sz="2000" dirty="0"/>
                  <a:t>0.704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[Huang, Shu, Yan, 2022]				</a:t>
                </a:r>
                <a:r>
                  <a:rPr lang="en-US" sz="2000" dirty="0"/>
                  <a:t>-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			</a:t>
                </a:r>
                <a:r>
                  <a:rPr lang="en-US" sz="2000" b="1" dirty="0"/>
                  <a:t>0.716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*</a:t>
                </a:r>
                <a:r>
                  <a:rPr lang="en-US" sz="2000" dirty="0"/>
                  <a:t> </a:t>
                </a:r>
                <a:r>
                  <a:rPr lang="en-US" sz="2000" b="1" dirty="0"/>
                  <a:t>Vertex-weighted</a:t>
                </a:r>
                <a:r>
                  <a:rPr lang="en-US" sz="2000" dirty="0"/>
                  <a:t> graphs correspond to the 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b="1" dirty="0"/>
                  <a:t>* Remark:</a:t>
                </a:r>
                <a:r>
                  <a:rPr lang="en-US" sz="2000" dirty="0"/>
                  <a:t> the best upper bounds (hardness) by 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Manshadi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Oveis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Gharan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Saberi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2012</a:t>
                </a:r>
                <a:r>
                  <a:rPr lang="en-CN" sz="2000" dirty="0">
                    <a:solidFill>
                      <a:schemeClr val="accent6"/>
                    </a:solidFill>
                  </a:rPr>
                  <a:t>]</a:t>
                </a:r>
                <a:endParaRPr lang="en-US" sz="2000" dirty="0"/>
              </a:p>
              <a:p>
                <a:pPr lvl="2"/>
                <a:r>
                  <a:rPr lang="en-US" dirty="0"/>
                  <a:t>0.86 under the integral arrival rate assumption </a:t>
                </a:r>
              </a:p>
              <a:p>
                <a:pPr lvl="2"/>
                <a:r>
                  <a:rPr lang="en-US" sz="2000" dirty="0"/>
                  <a:t>0.823 for the general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7C698-48E4-1549-8CD6-6880053E4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965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83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996-C2B3-EFED-7249-6AC15DE1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I.I.D arrivals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C698-48E4-1549-8CD6-6880053E4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Edge-weighted graphs			integral arrival rate	general case</a:t>
            </a:r>
            <a:endParaRPr lang="en-US" sz="2000" dirty="0"/>
          </a:p>
          <a:p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Haeupler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Mirrokni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Zadimoghaddam</a:t>
            </a:r>
            <a:r>
              <a:rPr lang="en-US" sz="2000" dirty="0">
                <a:solidFill>
                  <a:schemeClr val="accent6"/>
                </a:solidFill>
              </a:rPr>
              <a:t>, 2011]	</a:t>
            </a:r>
            <a:r>
              <a:rPr lang="en-US" sz="2000" dirty="0"/>
              <a:t>0.667</a:t>
            </a:r>
            <a:r>
              <a:rPr lang="en-US" sz="2000" dirty="0">
                <a:solidFill>
                  <a:schemeClr val="accent6"/>
                </a:solidFill>
              </a:rPr>
              <a:t>			</a:t>
            </a:r>
            <a:endParaRPr lang="en-CN" sz="2000" dirty="0">
              <a:solidFill>
                <a:schemeClr val="accent6"/>
              </a:solidFill>
            </a:endParaRPr>
          </a:p>
          <a:p>
            <a:r>
              <a:rPr lang="en-CN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Brubach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Sankararaman</a:t>
            </a:r>
            <a:r>
              <a:rPr lang="en-US" sz="2000" dirty="0">
                <a:solidFill>
                  <a:schemeClr val="accent6"/>
                </a:solidFill>
              </a:rPr>
              <a:t>, Srinivasan, Xu, 2020</a:t>
            </a:r>
            <a:r>
              <a:rPr lang="en-CN" sz="2000" dirty="0">
                <a:solidFill>
                  <a:schemeClr val="accent6"/>
                </a:solidFill>
              </a:rPr>
              <a:t>]</a:t>
            </a:r>
            <a:r>
              <a:rPr lang="en-CN" sz="2000" dirty="0"/>
              <a:t> 	</a:t>
            </a:r>
            <a:r>
              <a:rPr lang="en-CN" sz="2000" b="1" dirty="0"/>
              <a:t>0.705</a:t>
            </a:r>
            <a:endParaRPr lang="en-CN" sz="2000" dirty="0"/>
          </a:p>
          <a:p>
            <a:r>
              <a:rPr lang="en-US" sz="2000" dirty="0">
                <a:solidFill>
                  <a:schemeClr val="accent6"/>
                </a:solidFill>
              </a:rPr>
              <a:t>[Huang, Shu, Yan, 2022]				</a:t>
            </a:r>
            <a:r>
              <a:rPr lang="en-US" sz="2000" dirty="0"/>
              <a:t>-</a:t>
            </a:r>
            <a:r>
              <a:rPr lang="en-US" sz="2000" dirty="0">
                <a:solidFill>
                  <a:schemeClr val="accent6"/>
                </a:solidFill>
              </a:rPr>
              <a:t>			</a:t>
            </a:r>
            <a:r>
              <a:rPr lang="en-US" sz="2000" dirty="0"/>
              <a:t>0.706 (free disposal)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[Yan, 2024]								</a:t>
            </a:r>
            <a:r>
              <a:rPr lang="en-US" sz="2000" dirty="0"/>
              <a:t>0.645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Qiu</a:t>
            </a:r>
            <a:r>
              <a:rPr lang="en-US" sz="2000" dirty="0">
                <a:solidFill>
                  <a:schemeClr val="accent6"/>
                </a:solidFill>
              </a:rPr>
              <a:t>, Feng, Zhou, Wu, 2023]	</a:t>
            </a:r>
            <a:r>
              <a:rPr lang="en-CN" sz="2000" b="1" dirty="0">
                <a:solidFill>
                  <a:schemeClr val="accent5"/>
                </a:solidFill>
              </a:rPr>
              <a:t>Talk on Thursday!</a:t>
            </a:r>
            <a:r>
              <a:rPr lang="en-US" sz="2000" dirty="0">
                <a:solidFill>
                  <a:schemeClr val="accent6"/>
                </a:solidFill>
              </a:rPr>
              <a:t>			</a:t>
            </a:r>
            <a:r>
              <a:rPr lang="en-US" sz="2000" b="1" dirty="0"/>
              <a:t>0.650 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* Remark: </a:t>
            </a:r>
            <a:r>
              <a:rPr lang="en-US" sz="2000" dirty="0">
                <a:solidFill>
                  <a:schemeClr val="accent6"/>
                </a:solidFill>
              </a:rPr>
              <a:t>[Huang, Shu, Yan, 2022] </a:t>
            </a:r>
            <a:r>
              <a:rPr lang="en-US" sz="2000" dirty="0"/>
              <a:t>provided a </a:t>
            </a:r>
            <a:r>
              <a:rPr lang="en-US" sz="2000" b="1" dirty="0"/>
              <a:t>0.703</a:t>
            </a:r>
            <a:r>
              <a:rPr lang="en-US" sz="2000" dirty="0"/>
              <a:t> upper bound for the edge-weighted case; </a:t>
            </a:r>
          </a:p>
          <a:p>
            <a:pPr lvl="2"/>
            <a:r>
              <a:rPr lang="en-US" dirty="0"/>
              <a:t>separates the </a:t>
            </a:r>
            <a:r>
              <a:rPr lang="en-US" dirty="0">
                <a:solidFill>
                  <a:srgbClr val="C00000"/>
                </a:solidFill>
              </a:rPr>
              <a:t>general</a:t>
            </a:r>
            <a:r>
              <a:rPr lang="en-US" dirty="0"/>
              <a:t> case from the </a:t>
            </a:r>
            <a:r>
              <a:rPr lang="en-US" dirty="0">
                <a:solidFill>
                  <a:srgbClr val="C00000"/>
                </a:solidFill>
              </a:rPr>
              <a:t>integral arrival </a:t>
            </a:r>
            <a:r>
              <a:rPr lang="en-US" dirty="0"/>
              <a:t>case;</a:t>
            </a:r>
          </a:p>
          <a:p>
            <a:pPr lvl="2"/>
            <a:r>
              <a:rPr lang="en-US" sz="2000" dirty="0"/>
              <a:t>also separates the </a:t>
            </a:r>
            <a:r>
              <a:rPr lang="en-US" sz="2000" dirty="0">
                <a:solidFill>
                  <a:srgbClr val="C00000"/>
                </a:solidFill>
              </a:rPr>
              <a:t>free disposal </a:t>
            </a:r>
            <a:r>
              <a:rPr lang="en-US" sz="2000" dirty="0"/>
              <a:t>setting from the no free disposal setting.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630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4996-C2B3-EFED-7249-6AC15DE1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Non-I.I.D arrivals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C698-48E4-1549-8CD6-6880053E4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Unweighted / Vertex-weighted graphs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[T., Wu, Wu, 2022]</a:t>
            </a:r>
            <a:r>
              <a:rPr lang="en-US" sz="2000" dirty="0"/>
              <a:t>				</a:t>
            </a:r>
            <a:r>
              <a:rPr lang="en-US" sz="2000" b="1" dirty="0"/>
              <a:t>[</a:t>
            </a:r>
            <a:r>
              <a:rPr lang="en-US" altLang="zh-CN" sz="2000" b="1" dirty="0"/>
              <a:t>0.666, 0.75]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Edge-weighted graphs (aka. Prophet Matching)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a generalization of prophet inequality</a:t>
            </a:r>
            <a:r>
              <a:rPr lang="en-US" sz="2000" b="1" dirty="0"/>
              <a:t>	</a:t>
            </a:r>
            <a:endParaRPr lang="en-US" sz="1800" dirty="0"/>
          </a:p>
          <a:p>
            <a:r>
              <a:rPr lang="en-US" sz="2000" dirty="0">
                <a:solidFill>
                  <a:schemeClr val="accent6"/>
                </a:solidFill>
              </a:rPr>
              <a:t>[Feldman, </a:t>
            </a:r>
            <a:r>
              <a:rPr lang="en-US" sz="2000" dirty="0" err="1">
                <a:solidFill>
                  <a:schemeClr val="accent6"/>
                </a:solidFill>
              </a:rPr>
              <a:t>Gravin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Lucier</a:t>
            </a:r>
            <a:r>
              <a:rPr lang="en-US" sz="2000" dirty="0">
                <a:solidFill>
                  <a:schemeClr val="accent6"/>
                </a:solidFill>
              </a:rPr>
              <a:t>, 2014]			</a:t>
            </a:r>
            <a:r>
              <a:rPr lang="en-US" sz="2000" b="1" dirty="0"/>
              <a:t>0.5</a:t>
            </a:r>
            <a:r>
              <a:rPr lang="en-US" sz="2000" dirty="0"/>
              <a:t>	for combinatorial auctions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Ehsani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Hajiaghayi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Kesselheim</a:t>
            </a:r>
            <a:r>
              <a:rPr lang="en-US" sz="2000" dirty="0">
                <a:solidFill>
                  <a:schemeClr val="accent6"/>
                </a:solidFill>
              </a:rPr>
              <a:t>, Singla, 2018]	</a:t>
            </a:r>
            <a:r>
              <a:rPr lang="en-US" sz="2000" b="1" dirty="0"/>
              <a:t>1-1/e	</a:t>
            </a:r>
            <a:r>
              <a:rPr lang="en-US" sz="2000" dirty="0"/>
              <a:t>under random arrival</a:t>
            </a:r>
          </a:p>
        </p:txBody>
      </p:sp>
    </p:spTree>
    <p:extLst>
      <p:ext uri="{BB962C8B-B14F-4D97-AF65-F5344CB8AC3E}">
        <p14:creationId xmlns:p14="http://schemas.microsoft.com/office/powerpoint/2010/main" val="339848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02E2-FF03-8F89-A958-320787BB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I.I.D. Arrivals &amp; Vertex-weighted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35D7-9C3E-9739-17E7-00FA346C2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7986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3147</Words>
  <Application>Microsoft Macintosh PowerPoint</Application>
  <PresentationFormat>Widescreen</PresentationFormat>
  <Paragraphs>515</Paragraphs>
  <Slides>33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CMBX10</vt:lpstr>
      <vt:lpstr>CMR10</vt:lpstr>
      <vt:lpstr>Arial</vt:lpstr>
      <vt:lpstr>Calibri</vt:lpstr>
      <vt:lpstr>Cambria Math</vt:lpstr>
      <vt:lpstr>Garamond</vt:lpstr>
      <vt:lpstr>Office Theme</vt:lpstr>
      <vt:lpstr>Recent Progress and Future Directions in Online Matching  Part II: Stochastic Model</vt:lpstr>
      <vt:lpstr>Outline</vt:lpstr>
      <vt:lpstr>Stochastic Arrivals</vt:lpstr>
      <vt:lpstr>Stochastic Arrivals</vt:lpstr>
      <vt:lpstr>I.I.D arrivals </vt:lpstr>
      <vt:lpstr>I.I.D arrivals </vt:lpstr>
      <vt:lpstr>I.I.D arrivals </vt:lpstr>
      <vt:lpstr>Non-I.I.D arrivals </vt:lpstr>
      <vt:lpstr>I.I.D. Arrivals &amp; Vertex-weighted </vt:lpstr>
      <vt:lpstr>Basic LP Relaxation</vt:lpstr>
      <vt:lpstr>One-choice Algorithm</vt:lpstr>
      <vt:lpstr>Stronger LP Relaxations</vt:lpstr>
      <vt:lpstr>Stronger LP Relaxations</vt:lpstr>
      <vt:lpstr>Stronger Rounding Schemes</vt:lpstr>
      <vt:lpstr>Stronger Rounding Schemes</vt:lpstr>
      <vt:lpstr>Non-I.I.D. Edge-weighted </vt:lpstr>
      <vt:lpstr>Ex-ante Relaxation</vt:lpstr>
      <vt:lpstr>Online Contention Resolution Scheme</vt:lpstr>
      <vt:lpstr>Online Contention Resolution Scheme</vt:lpstr>
      <vt:lpstr>Online Contention Resolution Scheme</vt:lpstr>
      <vt:lpstr>Pricing-based Approach</vt:lpstr>
      <vt:lpstr>Other Generalizations</vt:lpstr>
      <vt:lpstr>General Arrival Models</vt:lpstr>
      <vt:lpstr>Other Stochastic Settings</vt:lpstr>
      <vt:lpstr>Query-commit Models</vt:lpstr>
      <vt:lpstr>Motivations</vt:lpstr>
      <vt:lpstr>Stochastic Query-commit</vt:lpstr>
      <vt:lpstr>Stochastic Query-commit</vt:lpstr>
      <vt:lpstr>Connections to Online Stochastic Matching</vt:lpstr>
      <vt:lpstr>Oblivious Matching</vt:lpstr>
      <vt:lpstr>Summary</vt:lpstr>
      <vt:lpstr>Computational Complexity of Online Optimum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Worst-case Analysis</dc:title>
  <dc:creator>zhtang</dc:creator>
  <cp:lastModifiedBy>Zhiyi Huang</cp:lastModifiedBy>
  <cp:revision>344</cp:revision>
  <dcterms:created xsi:type="dcterms:W3CDTF">2023-11-27T01:24:10Z</dcterms:created>
  <dcterms:modified xsi:type="dcterms:W3CDTF">2023-12-04T01:36:02Z</dcterms:modified>
</cp:coreProperties>
</file>